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68"/>
  </p:notesMasterIdLst>
  <p:handoutMasterIdLst>
    <p:handoutMasterId r:id="rId69"/>
  </p:handoutMasterIdLst>
  <p:sldIdLst>
    <p:sldId id="285" r:id="rId2"/>
    <p:sldId id="287" r:id="rId3"/>
    <p:sldId id="368" r:id="rId4"/>
    <p:sldId id="397" r:id="rId5"/>
    <p:sldId id="379" r:id="rId6"/>
    <p:sldId id="376" r:id="rId7"/>
    <p:sldId id="381" r:id="rId8"/>
    <p:sldId id="377" r:id="rId9"/>
    <p:sldId id="378" r:id="rId10"/>
    <p:sldId id="259" r:id="rId11"/>
    <p:sldId id="474" r:id="rId12"/>
    <p:sldId id="392" r:id="rId13"/>
    <p:sldId id="475" r:id="rId14"/>
    <p:sldId id="476" r:id="rId15"/>
    <p:sldId id="395" r:id="rId16"/>
    <p:sldId id="478" r:id="rId17"/>
    <p:sldId id="477" r:id="rId18"/>
    <p:sldId id="390" r:id="rId19"/>
    <p:sldId id="391" r:id="rId20"/>
    <p:sldId id="398" r:id="rId21"/>
    <p:sldId id="473" r:id="rId22"/>
    <p:sldId id="399" r:id="rId23"/>
    <p:sldId id="479" r:id="rId24"/>
    <p:sldId id="472" r:id="rId25"/>
    <p:sldId id="401" r:id="rId26"/>
    <p:sldId id="369" r:id="rId27"/>
    <p:sldId id="370" r:id="rId28"/>
    <p:sldId id="374" r:id="rId29"/>
    <p:sldId id="405" r:id="rId30"/>
    <p:sldId id="487" r:id="rId31"/>
    <p:sldId id="488" r:id="rId32"/>
    <p:sldId id="489" r:id="rId33"/>
    <p:sldId id="490" r:id="rId34"/>
    <p:sldId id="467" r:id="rId35"/>
    <p:sldId id="406" r:id="rId36"/>
    <p:sldId id="407" r:id="rId37"/>
    <p:sldId id="415" r:id="rId38"/>
    <p:sldId id="416" r:id="rId39"/>
    <p:sldId id="417" r:id="rId40"/>
    <p:sldId id="418" r:id="rId41"/>
    <p:sldId id="419" r:id="rId42"/>
    <p:sldId id="420" r:id="rId43"/>
    <p:sldId id="421" r:id="rId44"/>
    <p:sldId id="422" r:id="rId45"/>
    <p:sldId id="423" r:id="rId46"/>
    <p:sldId id="425" r:id="rId47"/>
    <p:sldId id="426" r:id="rId48"/>
    <p:sldId id="412" r:id="rId49"/>
    <p:sldId id="424" r:id="rId50"/>
    <p:sldId id="414" r:id="rId51"/>
    <p:sldId id="429" r:id="rId52"/>
    <p:sldId id="449" r:id="rId53"/>
    <p:sldId id="483" r:id="rId54"/>
    <p:sldId id="485" r:id="rId55"/>
    <p:sldId id="482" r:id="rId56"/>
    <p:sldId id="484" r:id="rId57"/>
    <p:sldId id="486" r:id="rId58"/>
    <p:sldId id="458" r:id="rId59"/>
    <p:sldId id="459" r:id="rId60"/>
    <p:sldId id="460" r:id="rId61"/>
    <p:sldId id="461" r:id="rId62"/>
    <p:sldId id="462" r:id="rId63"/>
    <p:sldId id="463" r:id="rId64"/>
    <p:sldId id="470" r:id="rId65"/>
    <p:sldId id="464" r:id="rId66"/>
    <p:sldId id="465" r:id="rId6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63">
          <p15:clr>
            <a:srgbClr val="A4A3A4"/>
          </p15:clr>
        </p15:guide>
        <p15:guide id="2" pos="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00"/>
    <a:srgbClr val="FFCCCC"/>
    <a:srgbClr val="008000"/>
    <a:srgbClr val="777777"/>
    <a:srgbClr val="66FFFF"/>
    <a:srgbClr val="006699"/>
    <a:srgbClr val="0144FF"/>
    <a:srgbClr val="FF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99279" autoAdjust="0"/>
  </p:normalViewPr>
  <p:slideViewPr>
    <p:cSldViewPr snapToGrid="0">
      <p:cViewPr>
        <p:scale>
          <a:sx n="66" d="100"/>
          <a:sy n="66" d="100"/>
        </p:scale>
        <p:origin x="648" y="304"/>
      </p:cViewPr>
      <p:guideLst>
        <p:guide orient="horz" pos="4163"/>
        <p:guide pos="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7.xml"/><Relationship Id="rId13" Type="http://schemas.openxmlformats.org/officeDocument/2006/relationships/slide" Target="slides/slide38.xml"/><Relationship Id="rId18" Type="http://schemas.openxmlformats.org/officeDocument/2006/relationships/slide" Target="slides/slide43.xml"/><Relationship Id="rId26" Type="http://schemas.openxmlformats.org/officeDocument/2006/relationships/slide" Target="slides/slide59.xml"/><Relationship Id="rId3" Type="http://schemas.openxmlformats.org/officeDocument/2006/relationships/slide" Target="slides/slide12.xml"/><Relationship Id="rId21" Type="http://schemas.openxmlformats.org/officeDocument/2006/relationships/slide" Target="slides/slide46.xml"/><Relationship Id="rId7" Type="http://schemas.openxmlformats.org/officeDocument/2006/relationships/slide" Target="slides/slide16.xml"/><Relationship Id="rId12" Type="http://schemas.openxmlformats.org/officeDocument/2006/relationships/slide" Target="slides/slide37.xml"/><Relationship Id="rId17" Type="http://schemas.openxmlformats.org/officeDocument/2006/relationships/slide" Target="slides/slide42.xml"/><Relationship Id="rId25" Type="http://schemas.openxmlformats.org/officeDocument/2006/relationships/slide" Target="slides/slide58.xml"/><Relationship Id="rId33" Type="http://schemas.openxmlformats.org/officeDocument/2006/relationships/slide" Target="slides/slide66.xml"/><Relationship Id="rId2" Type="http://schemas.openxmlformats.org/officeDocument/2006/relationships/slide" Target="slides/slide11.xml"/><Relationship Id="rId16" Type="http://schemas.openxmlformats.org/officeDocument/2006/relationships/slide" Target="slides/slide41.xml"/><Relationship Id="rId20" Type="http://schemas.openxmlformats.org/officeDocument/2006/relationships/slide" Target="slides/slide45.xml"/><Relationship Id="rId29" Type="http://schemas.openxmlformats.org/officeDocument/2006/relationships/slide" Target="slides/slide62.xml"/><Relationship Id="rId1" Type="http://schemas.openxmlformats.org/officeDocument/2006/relationships/slide" Target="slides/slide2.xml"/><Relationship Id="rId6" Type="http://schemas.openxmlformats.org/officeDocument/2006/relationships/slide" Target="slides/slide15.xml"/><Relationship Id="rId11" Type="http://schemas.openxmlformats.org/officeDocument/2006/relationships/slide" Target="slides/slide36.xml"/><Relationship Id="rId24" Type="http://schemas.openxmlformats.org/officeDocument/2006/relationships/slide" Target="slides/slide49.xml"/><Relationship Id="rId32" Type="http://schemas.openxmlformats.org/officeDocument/2006/relationships/slide" Target="slides/slide65.xml"/><Relationship Id="rId5" Type="http://schemas.openxmlformats.org/officeDocument/2006/relationships/slide" Target="slides/slide14.xml"/><Relationship Id="rId15" Type="http://schemas.openxmlformats.org/officeDocument/2006/relationships/slide" Target="slides/slide40.xml"/><Relationship Id="rId23" Type="http://schemas.openxmlformats.org/officeDocument/2006/relationships/slide" Target="slides/slide48.xml"/><Relationship Id="rId28" Type="http://schemas.openxmlformats.org/officeDocument/2006/relationships/slide" Target="slides/slide61.xml"/><Relationship Id="rId10" Type="http://schemas.openxmlformats.org/officeDocument/2006/relationships/slide" Target="slides/slide35.xml"/><Relationship Id="rId19" Type="http://schemas.openxmlformats.org/officeDocument/2006/relationships/slide" Target="slides/slide44.xml"/><Relationship Id="rId31" Type="http://schemas.openxmlformats.org/officeDocument/2006/relationships/slide" Target="slides/slide64.xml"/><Relationship Id="rId4" Type="http://schemas.openxmlformats.org/officeDocument/2006/relationships/slide" Target="slides/slide13.xml"/><Relationship Id="rId9" Type="http://schemas.openxmlformats.org/officeDocument/2006/relationships/slide" Target="slides/slide34.xml"/><Relationship Id="rId14" Type="http://schemas.openxmlformats.org/officeDocument/2006/relationships/slide" Target="slides/slide39.xml"/><Relationship Id="rId22" Type="http://schemas.openxmlformats.org/officeDocument/2006/relationships/slide" Target="slides/slide47.xml"/><Relationship Id="rId27" Type="http://schemas.openxmlformats.org/officeDocument/2006/relationships/slide" Target="slides/slide60.xml"/><Relationship Id="rId30" Type="http://schemas.openxmlformats.org/officeDocument/2006/relationships/slide" Target="slides/slide6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2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5.wmf"/><Relationship Id="rId7" Type="http://schemas.openxmlformats.org/officeDocument/2006/relationships/image" Target="../media/image68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/>
            <a:fld id="{10DD7430-6656-4465-AA36-288379F6C283}" type="slidenum">
              <a:rPr lang="en-US" altLang="en-US" sz="1400">
                <a:solidFill>
                  <a:schemeClr val="tx1"/>
                </a:solidFill>
              </a:rPr>
              <a:pPr algn="r"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73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88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/>
            <a:fld id="{86F25005-7D06-4510-8356-B633D6606131}" type="slidenum">
              <a:rPr lang="en-US" altLang="en-US" sz="1400">
                <a:solidFill>
                  <a:schemeClr val="tx1"/>
                </a:solidFill>
              </a:rPr>
              <a:pPr algn="r"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19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22361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05373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79250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26546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15553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5266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1036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17847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16691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37037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02374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17071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99172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14817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00729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05215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42799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42230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26325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18389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66944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37929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988637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4429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004939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080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469500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25854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936699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438740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05330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788951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756352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05214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077591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17324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52724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99396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603006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636253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851014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071624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2815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418304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811225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173894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88824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89308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46435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097303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87522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567230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740023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186262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901626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134256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33642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83025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646439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474656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8065323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356092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394839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4695567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436590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1347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9471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873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34727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21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3148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8231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8561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80428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93761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0033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3772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3155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52388"/>
            <a:ext cx="7773988" cy="5695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547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73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73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555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7388" y="1104900"/>
            <a:ext cx="7772400" cy="464343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80160765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1035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>
                  <a:gd name="T0" fmla="*/ 0 w 86"/>
                  <a:gd name="T1" fmla="*/ 0 h 913"/>
                  <a:gd name="T2" fmla="*/ 85 w 86"/>
                  <a:gd name="T3" fmla="*/ 96 h 913"/>
                  <a:gd name="T4" fmla="*/ 85 w 86"/>
                  <a:gd name="T5" fmla="*/ 816 h 913"/>
                  <a:gd name="T6" fmla="*/ 0 w 86"/>
                  <a:gd name="T7" fmla="*/ 912 h 913"/>
                  <a:gd name="T8" fmla="*/ 0 w 86"/>
                  <a:gd name="T9" fmla="*/ 0 h 9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>
                  <a:gd name="T0" fmla="*/ 86 w 87"/>
                  <a:gd name="T1" fmla="*/ 0 h 910"/>
                  <a:gd name="T2" fmla="*/ 0 w 87"/>
                  <a:gd name="T3" fmla="*/ 93 h 910"/>
                  <a:gd name="T4" fmla="*/ 0 w 87"/>
                  <a:gd name="T5" fmla="*/ 813 h 910"/>
                  <a:gd name="T6" fmla="*/ 86 w 87"/>
                  <a:gd name="T7" fmla="*/ 909 h 910"/>
                  <a:gd name="T8" fmla="*/ 86 w 87"/>
                  <a:gd name="T9" fmla="*/ 0 h 9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>
                  <a:gd name="T0" fmla="*/ 0 w 5185"/>
                  <a:gd name="T1" fmla="*/ 0 h 103"/>
                  <a:gd name="T2" fmla="*/ 5184 w 5185"/>
                  <a:gd name="T3" fmla="*/ 3 h 103"/>
                  <a:gd name="T4" fmla="*/ 5093 w 5185"/>
                  <a:gd name="T5" fmla="*/ 102 h 103"/>
                  <a:gd name="T6" fmla="*/ 88 w 5185"/>
                  <a:gd name="T7" fmla="*/ 102 h 103"/>
                  <a:gd name="T8" fmla="*/ 0 w 5185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1031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>
                  <a:gd name="T0" fmla="*/ 0 w 79"/>
                  <a:gd name="T1" fmla="*/ 0 h 3274"/>
                  <a:gd name="T2" fmla="*/ 78 w 79"/>
                  <a:gd name="T3" fmla="*/ 107 h 3274"/>
                  <a:gd name="T4" fmla="*/ 78 w 79"/>
                  <a:gd name="T5" fmla="*/ 3166 h 3274"/>
                  <a:gd name="T6" fmla="*/ 0 w 79"/>
                  <a:gd name="T7" fmla="*/ 3273 h 3274"/>
                  <a:gd name="T8" fmla="*/ 0 w 79"/>
                  <a:gd name="T9" fmla="*/ 0 h 3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>
                  <a:gd name="T0" fmla="*/ 83 w 84"/>
                  <a:gd name="T1" fmla="*/ 0 h 3325"/>
                  <a:gd name="T2" fmla="*/ 3 w 84"/>
                  <a:gd name="T3" fmla="*/ 109 h 3325"/>
                  <a:gd name="T4" fmla="*/ 0 w 84"/>
                  <a:gd name="T5" fmla="*/ 3233 h 3325"/>
                  <a:gd name="T6" fmla="*/ 83 w 84"/>
                  <a:gd name="T7" fmla="*/ 3324 h 3325"/>
                  <a:gd name="T8" fmla="*/ 83 w 84"/>
                  <a:gd name="T9" fmla="*/ 0 h 33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>
                  <a:gd name="T0" fmla="*/ 0 w 5185"/>
                  <a:gd name="T1" fmla="*/ 87 h 88"/>
                  <a:gd name="T2" fmla="*/ 5184 w 5185"/>
                  <a:gd name="T3" fmla="*/ 87 h 88"/>
                  <a:gd name="T4" fmla="*/ 5095 w 5185"/>
                  <a:gd name="T5" fmla="*/ 0 h 88"/>
                  <a:gd name="T6" fmla="*/ 89 w 5185"/>
                  <a:gd name="T7" fmla="*/ 0 h 88"/>
                  <a:gd name="T8" fmla="*/ 0 w 5185"/>
                  <a:gd name="T9" fmla="*/ 87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 pitchFamily="2" charset="2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2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7.emf"/><Relationship Id="rId5" Type="http://schemas.openxmlformats.org/officeDocument/2006/relationships/image" Target="../media/image4.e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0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8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8.png"/><Relationship Id="rId5" Type="http://schemas.openxmlformats.org/officeDocument/2006/relationships/image" Target="../media/image27.wmf"/><Relationship Id="rId4" Type="http://schemas.openxmlformats.org/officeDocument/2006/relationships/oleObject" Target="../embeddings/oleObject30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8.png"/><Relationship Id="rId5" Type="http://schemas.openxmlformats.org/officeDocument/2006/relationships/image" Target="../media/image27.wmf"/><Relationship Id="rId4" Type="http://schemas.openxmlformats.org/officeDocument/2006/relationships/oleObject" Target="../embeddings/oleObject3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3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3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35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46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6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notesSlide" Target="../notesSlides/notesSlide47.xml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40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48.xml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8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49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4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34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59.bin"/><Relationship Id="rId9" Type="http://schemas.openxmlformats.org/officeDocument/2006/relationships/image" Target="../media/image36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39.w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42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45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48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74.bin"/><Relationship Id="rId9" Type="http://schemas.openxmlformats.org/officeDocument/2006/relationships/image" Target="../media/image51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77.bin"/><Relationship Id="rId9" Type="http://schemas.openxmlformats.org/officeDocument/2006/relationships/image" Target="../media/image54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59.wmf"/><Relationship Id="rId18" Type="http://schemas.openxmlformats.org/officeDocument/2006/relationships/oleObject" Target="../embeddings/oleObject87.bin"/><Relationship Id="rId3" Type="http://schemas.openxmlformats.org/officeDocument/2006/relationships/notesSlide" Target="../notesSlides/notesSlide65.xml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6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6.bin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58.wmf"/><Relationship Id="rId5" Type="http://schemas.openxmlformats.org/officeDocument/2006/relationships/image" Target="../media/image55.wmf"/><Relationship Id="rId15" Type="http://schemas.openxmlformats.org/officeDocument/2006/relationships/image" Target="../media/image60.wmf"/><Relationship Id="rId10" Type="http://schemas.openxmlformats.org/officeDocument/2006/relationships/oleObject" Target="../embeddings/oleObject83.bin"/><Relationship Id="rId19" Type="http://schemas.openxmlformats.org/officeDocument/2006/relationships/image" Target="../media/image62.wmf"/><Relationship Id="rId4" Type="http://schemas.openxmlformats.org/officeDocument/2006/relationships/oleObject" Target="../embeddings/oleObject80.bin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85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66.wmf"/><Relationship Id="rId18" Type="http://schemas.openxmlformats.org/officeDocument/2006/relationships/oleObject" Target="../embeddings/oleObject95.bin"/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92.bin"/><Relationship Id="rId17" Type="http://schemas.openxmlformats.org/officeDocument/2006/relationships/image" Target="../media/image6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4.bin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61.wmf"/><Relationship Id="rId5" Type="http://schemas.openxmlformats.org/officeDocument/2006/relationships/image" Target="../media/image63.wmf"/><Relationship Id="rId15" Type="http://schemas.openxmlformats.org/officeDocument/2006/relationships/image" Target="../media/image67.wmf"/><Relationship Id="rId10" Type="http://schemas.openxmlformats.org/officeDocument/2006/relationships/oleObject" Target="../embeddings/oleObject91.bin"/><Relationship Id="rId19" Type="http://schemas.openxmlformats.org/officeDocument/2006/relationships/image" Target="../media/image69.wmf"/><Relationship Id="rId4" Type="http://schemas.openxmlformats.org/officeDocument/2006/relationships/oleObject" Target="../embeddings/oleObject88.bin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9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933450"/>
            <a:ext cx="7366000" cy="819150"/>
          </a:xfrm>
        </p:spPr>
        <p:txBody>
          <a:bodyPr/>
          <a:lstStyle/>
          <a:p>
            <a:pPr marL="0" indent="0"/>
            <a:r>
              <a:rPr lang="en-US" altLang="en-US" sz="2000" smtClean="0"/>
              <a:t>The equation that describes how the dependent variable </a:t>
            </a:r>
            <a:r>
              <a:rPr lang="en-US" altLang="en-US" sz="2000" i="1" smtClean="0"/>
              <a:t>y</a:t>
            </a:r>
            <a:r>
              <a:rPr lang="en-US" altLang="en-US" sz="2000" smtClean="0"/>
              <a:t> is related to the </a:t>
            </a:r>
            <a:r>
              <a:rPr lang="en-US" altLang="en-US" sz="2000" b="1" smtClean="0">
                <a:solidFill>
                  <a:srgbClr val="0000E0"/>
                </a:solidFill>
              </a:rPr>
              <a:t>independent variables</a:t>
            </a:r>
            <a:r>
              <a:rPr lang="en-US" altLang="en-US" sz="2000" smtClean="0"/>
              <a:t>: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Multiple Regression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2700338" y="3067050"/>
            <a:ext cx="382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/>
              <a:t>y</a:t>
            </a:r>
            <a:r>
              <a:rPr lang="en-US" altLang="en-US" sz="2000"/>
              <a:t> =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0</a:t>
            </a:r>
            <a:r>
              <a:rPr lang="en-US" altLang="en-US" sz="2000" b="1"/>
              <a:t> +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1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baseline="-25000">
                <a:solidFill>
                  <a:srgbClr val="0000E0"/>
                </a:solidFill>
              </a:rPr>
              <a:t>1</a:t>
            </a:r>
            <a:r>
              <a:rPr lang="en-US" altLang="en-US" sz="2000" b="1"/>
              <a:t> +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2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baseline="-25000">
                <a:solidFill>
                  <a:srgbClr val="0000E0"/>
                </a:solidFill>
              </a:rPr>
              <a:t>2</a:t>
            </a:r>
            <a:r>
              <a:rPr lang="en-US" altLang="en-US" sz="2000" b="1" baseline="-25000"/>
              <a:t> </a:t>
            </a:r>
            <a:r>
              <a:rPr lang="en-US" altLang="en-US" sz="2000" b="1"/>
              <a:t>+</a:t>
            </a:r>
            <a:r>
              <a:rPr lang="en-US" altLang="en-US" sz="2000" b="1" baseline="-25000"/>
              <a:t> </a:t>
            </a:r>
            <a:r>
              <a:rPr lang="en-US" altLang="en-US" sz="2000" b="1"/>
              <a:t>. . . +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i="1" baseline="-25000">
                <a:solidFill>
                  <a:srgbClr val="008000"/>
                </a:solidFill>
              </a:rPr>
              <a:t>p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i="1" baseline="-25000">
                <a:solidFill>
                  <a:srgbClr val="0000E0"/>
                </a:solidFill>
              </a:rPr>
              <a:t>p</a:t>
            </a:r>
            <a:r>
              <a:rPr lang="en-US" altLang="en-US" sz="2000" b="1"/>
              <a:t> + </a:t>
            </a:r>
            <a:r>
              <a:rPr lang="en-US" altLang="en-US" sz="2000" b="1" i="1">
                <a:solidFill>
                  <a:srgbClr val="9933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982663" y="4071938"/>
            <a:ext cx="61674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	       </a:t>
            </a:r>
            <a:r>
              <a:rPr lang="en-US" altLang="en-US" sz="2000" b="1" i="1">
                <a:solidFill>
                  <a:srgbClr val="9933FF"/>
                </a:solidFill>
                <a:latin typeface="Symbol" pitchFamily="18" charset="2"/>
              </a:rPr>
              <a:t>e</a:t>
            </a:r>
            <a:r>
              <a:rPr lang="en-US" altLang="en-US" sz="2000"/>
              <a:t>  is a random variable called the </a:t>
            </a:r>
            <a:r>
              <a:rPr lang="en-US" altLang="en-US" sz="2000" u="sng"/>
              <a:t>error term</a:t>
            </a:r>
            <a:endParaRPr lang="en-US" altLang="en-US" sz="2000"/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3575050" y="1651000"/>
            <a:ext cx="19367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None/>
            </a:pP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baseline="-25000">
                <a:solidFill>
                  <a:srgbClr val="0000E0"/>
                </a:solidFill>
              </a:rPr>
              <a:t>1</a:t>
            </a:r>
            <a:r>
              <a:rPr lang="en-US" altLang="en-US" sz="2000" b="1">
                <a:solidFill>
                  <a:srgbClr val="0000E0"/>
                </a:solidFill>
              </a:rPr>
              <a:t>, 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baseline="-25000">
                <a:solidFill>
                  <a:srgbClr val="0000E0"/>
                </a:solidFill>
              </a:rPr>
              <a:t>2</a:t>
            </a:r>
            <a:r>
              <a:rPr lang="en-US" altLang="en-US" sz="2000" b="1">
                <a:solidFill>
                  <a:srgbClr val="0000E0"/>
                </a:solidFill>
              </a:rPr>
              <a:t>, . . . 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i="1" baseline="-25000">
                <a:solidFill>
                  <a:srgbClr val="0000E0"/>
                </a:solidFill>
              </a:rPr>
              <a:t>p</a:t>
            </a:r>
            <a:endParaRPr lang="en-US" altLang="en-US" sz="2000" b="1">
              <a:solidFill>
                <a:srgbClr val="0000E0"/>
              </a:solidFill>
            </a:endParaRP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665163" y="2328863"/>
            <a:ext cx="7396162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None/>
            </a:pPr>
            <a:r>
              <a:rPr lang="en-US" altLang="en-US" sz="2000"/>
              <a:t>and </a:t>
            </a:r>
            <a:r>
              <a:rPr lang="en-US" altLang="en-US" sz="2000" b="1">
                <a:solidFill>
                  <a:srgbClr val="9933FF"/>
                </a:solidFill>
              </a:rPr>
              <a:t>error term </a:t>
            </a:r>
            <a:r>
              <a:rPr lang="en-US" altLang="en-US" sz="2000" b="1" i="1">
                <a:solidFill>
                  <a:srgbClr val="9933FF"/>
                </a:solidFill>
                <a:latin typeface="Symbol" pitchFamily="18" charset="2"/>
              </a:rPr>
              <a:t>e</a:t>
            </a:r>
            <a:r>
              <a:rPr lang="en-US" altLang="en-US" sz="2000"/>
              <a:t> is called the </a:t>
            </a:r>
            <a:r>
              <a:rPr lang="en-US" altLang="en-US" sz="2000" u="sng"/>
              <a:t>multiple</a:t>
            </a:r>
            <a:r>
              <a:rPr lang="en-US" altLang="en-US" sz="2000"/>
              <a:t> </a:t>
            </a:r>
            <a:r>
              <a:rPr lang="en-US" altLang="en-US" sz="2000" u="sng"/>
              <a:t>regression model</a:t>
            </a:r>
            <a:r>
              <a:rPr lang="en-US" altLang="en-US" sz="2000"/>
              <a:t>.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598488" y="5072063"/>
            <a:ext cx="81057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The equation that describes how the </a:t>
            </a:r>
            <a:r>
              <a:rPr lang="en-US" altLang="en-US" sz="2000" b="1">
                <a:solidFill>
                  <a:srgbClr val="FF0000"/>
                </a:solidFill>
              </a:rPr>
              <a:t>mean value of </a:t>
            </a:r>
            <a:r>
              <a:rPr lang="en-US" altLang="en-US" sz="2000" b="1" i="1">
                <a:solidFill>
                  <a:srgbClr val="FF0000"/>
                </a:solidFill>
              </a:rPr>
              <a:t>y</a:t>
            </a:r>
            <a:r>
              <a:rPr lang="en-US" altLang="en-US" sz="2000"/>
              <a:t> is related to the </a:t>
            </a:r>
            <a:r>
              <a:rPr lang="en-US" altLang="en-US" sz="2000" b="1" i="1">
                <a:solidFill>
                  <a:srgbClr val="0000E0"/>
                </a:solidFill>
              </a:rPr>
              <a:t>p </a:t>
            </a:r>
            <a:r>
              <a:rPr lang="en-US" altLang="en-US" sz="2000" b="1">
                <a:solidFill>
                  <a:srgbClr val="0000E0"/>
                </a:solidFill>
              </a:rPr>
              <a:t>independent variables</a:t>
            </a:r>
            <a:r>
              <a:rPr lang="en-US" altLang="en-US" sz="2000"/>
              <a:t> is called the </a:t>
            </a:r>
            <a:r>
              <a:rPr lang="en-US" altLang="en-US" sz="2000" u="sng"/>
              <a:t>multiple regression equation</a:t>
            </a:r>
            <a:r>
              <a:rPr lang="en-US" altLang="en-US" sz="2000"/>
              <a:t>:</a:t>
            </a:r>
            <a:endParaRPr lang="en-US" altLang="en-US" sz="2000" i="1" baseline="-25000"/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614613" y="6211888"/>
            <a:ext cx="3781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b="1" i="1">
                <a:solidFill>
                  <a:srgbClr val="FF0000"/>
                </a:solidFill>
              </a:rPr>
              <a:t>E</a:t>
            </a:r>
            <a:r>
              <a:rPr lang="en-US" altLang="en-US" sz="2000" b="1">
                <a:solidFill>
                  <a:srgbClr val="FF0000"/>
                </a:solidFill>
              </a:rPr>
              <a:t>(</a:t>
            </a:r>
            <a:r>
              <a:rPr lang="en-US" altLang="en-US" sz="2000" b="1" i="1">
                <a:solidFill>
                  <a:srgbClr val="FF0000"/>
                </a:solidFill>
              </a:rPr>
              <a:t>y</a:t>
            </a:r>
            <a:r>
              <a:rPr lang="en-US" altLang="en-US" sz="2000" b="1">
                <a:solidFill>
                  <a:srgbClr val="FF0000"/>
                </a:solidFill>
              </a:rPr>
              <a:t>)</a:t>
            </a:r>
            <a:r>
              <a:rPr lang="en-US" altLang="en-US" sz="2000"/>
              <a:t> =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</a:t>
            </a:r>
            <a:r>
              <a:rPr lang="en-US" altLang="en-US" sz="2000" b="1" baseline="-25000">
                <a:solidFill>
                  <a:srgbClr val="008000"/>
                </a:solidFill>
              </a:rPr>
              <a:t>0</a:t>
            </a:r>
            <a:r>
              <a:rPr lang="en-US" altLang="en-US" sz="2000" b="1"/>
              <a:t> +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</a:t>
            </a:r>
            <a:r>
              <a:rPr lang="en-US" altLang="en-US" sz="2000" b="1" baseline="-25000">
                <a:solidFill>
                  <a:srgbClr val="008000"/>
                </a:solidFill>
              </a:rPr>
              <a:t>1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baseline="-25000">
                <a:solidFill>
                  <a:srgbClr val="0000E0"/>
                </a:solidFill>
              </a:rPr>
              <a:t>1</a:t>
            </a:r>
            <a:r>
              <a:rPr lang="en-US" altLang="en-US" sz="2000" b="1" baseline="-25000"/>
              <a:t> </a:t>
            </a:r>
            <a:r>
              <a:rPr lang="en-US" altLang="en-US" sz="2000" b="1"/>
              <a:t>+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</a:t>
            </a:r>
            <a:r>
              <a:rPr lang="en-US" altLang="en-US" sz="2000" b="1" baseline="-25000">
                <a:solidFill>
                  <a:srgbClr val="008000"/>
                </a:solidFill>
              </a:rPr>
              <a:t>2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baseline="-25000">
                <a:solidFill>
                  <a:srgbClr val="0000E0"/>
                </a:solidFill>
              </a:rPr>
              <a:t>2</a:t>
            </a:r>
            <a:r>
              <a:rPr lang="en-US" altLang="en-US" sz="2000" b="1" baseline="-25000"/>
              <a:t> </a:t>
            </a:r>
            <a:r>
              <a:rPr lang="en-US" altLang="en-US" sz="2000" b="1"/>
              <a:t>+ . . . +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</a:t>
            </a:r>
            <a:r>
              <a:rPr lang="en-US" altLang="en-US" sz="2000" b="1" i="1" baseline="-25000">
                <a:solidFill>
                  <a:srgbClr val="008000"/>
                </a:solidFill>
              </a:rPr>
              <a:t>p</a:t>
            </a:r>
            <a:r>
              <a:rPr lang="en-US" altLang="en-US" sz="2000" b="1" i="1">
                <a:solidFill>
                  <a:srgbClr val="0000E0"/>
                </a:solidFill>
              </a:rPr>
              <a:t>x</a:t>
            </a:r>
            <a:r>
              <a:rPr lang="en-US" altLang="en-US" sz="2000" b="1" i="1" baseline="-25000">
                <a:solidFill>
                  <a:srgbClr val="0000E0"/>
                </a:solidFill>
              </a:rPr>
              <a:t>p</a:t>
            </a:r>
            <a:endParaRPr lang="en-US" altLang="en-US" sz="2000" b="1">
              <a:solidFill>
                <a:srgbClr val="0000E0"/>
              </a:solidFill>
            </a:endParaRP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950913" y="3783013"/>
            <a:ext cx="69024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      where:    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0</a:t>
            </a:r>
            <a:r>
              <a:rPr lang="en-US" altLang="en-US" sz="2000" b="1">
                <a:solidFill>
                  <a:srgbClr val="008000"/>
                </a:solidFill>
              </a:rPr>
              <a:t>,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1</a:t>
            </a:r>
            <a:r>
              <a:rPr lang="en-US" altLang="en-US" sz="2000" b="1">
                <a:solidFill>
                  <a:srgbClr val="008000"/>
                </a:solidFill>
              </a:rPr>
              <a:t>,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2</a:t>
            </a:r>
            <a:r>
              <a:rPr lang="en-US" altLang="en-US" sz="2000" b="1">
                <a:solidFill>
                  <a:srgbClr val="008000"/>
                </a:solidFill>
              </a:rPr>
              <a:t>, . . . ,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i="1" baseline="-25000">
                <a:solidFill>
                  <a:srgbClr val="008000"/>
                </a:solidFill>
              </a:rPr>
              <a:t>p</a:t>
            </a:r>
            <a:r>
              <a:rPr lang="en-US" altLang="en-US" sz="2000"/>
              <a:t> are </a:t>
            </a:r>
            <a:r>
              <a:rPr lang="en-US" altLang="en-US" sz="2000" u="sng"/>
              <a:t>parameters</a:t>
            </a:r>
            <a:endParaRPr lang="en-US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/>
      <p:bldP spid="63497" grpId="0"/>
      <p:bldP spid="63500" grpId="0"/>
      <p:bldP spid="63501" grpId="0"/>
      <p:bldP spid="6350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685800" y="1116013"/>
            <a:ext cx="77565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A simple random sample is used to compute sample statistics</a:t>
            </a:r>
            <a:endParaRPr lang="en-US" altLang="en-US" sz="2000" i="1" baseline="-25000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2900363" y="5838825"/>
            <a:ext cx="3286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CC0000"/>
                </a:solidFill>
              </a:rPr>
              <a:t>^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2903538" y="5927725"/>
            <a:ext cx="339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</a:rPr>
              <a:t>y</a:t>
            </a:r>
            <a:r>
              <a:rPr lang="en-US" altLang="en-US" sz="2000" b="1"/>
              <a:t> =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0</a:t>
            </a:r>
            <a:r>
              <a:rPr lang="en-US" altLang="en-US" sz="2000" b="1"/>
              <a:t> +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1</a:t>
            </a:r>
            <a:r>
              <a:rPr lang="en-US" altLang="en-US" sz="2000" b="1" i="1">
                <a:solidFill>
                  <a:srgbClr val="0000FF"/>
                </a:solidFill>
              </a:rPr>
              <a:t>x</a:t>
            </a:r>
            <a:r>
              <a:rPr lang="en-US" altLang="en-US" sz="2000" b="1" baseline="-25000">
                <a:solidFill>
                  <a:srgbClr val="0000FF"/>
                </a:solidFill>
              </a:rPr>
              <a:t>1</a:t>
            </a:r>
            <a:r>
              <a:rPr lang="en-US" altLang="en-US" sz="2000" b="1" baseline="-25000"/>
              <a:t> </a:t>
            </a:r>
            <a:r>
              <a:rPr lang="en-US" altLang="en-US" sz="2000" b="1"/>
              <a:t>+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2</a:t>
            </a:r>
            <a:r>
              <a:rPr lang="en-US" altLang="en-US" sz="2000" b="1" i="1">
                <a:solidFill>
                  <a:srgbClr val="0000FF"/>
                </a:solidFill>
              </a:rPr>
              <a:t>x</a:t>
            </a:r>
            <a:r>
              <a:rPr lang="en-US" altLang="en-US" sz="2000" b="1" baseline="-25000">
                <a:solidFill>
                  <a:srgbClr val="0000FF"/>
                </a:solidFill>
              </a:rPr>
              <a:t>2</a:t>
            </a:r>
            <a:r>
              <a:rPr lang="en-US" altLang="en-US" sz="2000" b="1" baseline="-25000"/>
              <a:t> </a:t>
            </a:r>
            <a:r>
              <a:rPr lang="en-US" altLang="en-US" sz="2000" b="1"/>
              <a:t>+ . . . +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i="1" baseline="-25000">
                <a:solidFill>
                  <a:srgbClr val="008000"/>
                </a:solidFill>
              </a:rPr>
              <a:t>p</a:t>
            </a:r>
            <a:r>
              <a:rPr lang="en-US" altLang="en-US" sz="2000" b="1" i="1">
                <a:solidFill>
                  <a:srgbClr val="0000FF"/>
                </a:solidFill>
              </a:rPr>
              <a:t>x</a:t>
            </a:r>
            <a:r>
              <a:rPr lang="en-US" altLang="en-US" sz="2000" b="1" i="1" baseline="-25000">
                <a:solidFill>
                  <a:srgbClr val="0000FF"/>
                </a:solidFill>
              </a:rPr>
              <a:t>p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2873375" y="3729038"/>
            <a:ext cx="30988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indent="465138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0</a:t>
            </a:r>
            <a:r>
              <a:rPr lang="en-US" altLang="en-US" sz="2000" b="1">
                <a:solidFill>
                  <a:srgbClr val="008000"/>
                </a:solidFill>
              </a:rPr>
              <a:t>,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1</a:t>
            </a:r>
            <a:r>
              <a:rPr lang="en-US" altLang="en-US" sz="2000" b="1">
                <a:solidFill>
                  <a:srgbClr val="008000"/>
                </a:solidFill>
              </a:rPr>
              <a:t>,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2</a:t>
            </a:r>
            <a:r>
              <a:rPr lang="en-US" altLang="en-US" sz="2000" b="1">
                <a:solidFill>
                  <a:srgbClr val="008000"/>
                </a:solidFill>
              </a:rPr>
              <a:t>, . . . , </a:t>
            </a:r>
            <a:r>
              <a:rPr lang="en-US" altLang="en-US" sz="2000" b="1" i="1">
                <a:solidFill>
                  <a:srgbClr val="008000"/>
                </a:solidFill>
                <a:latin typeface="Symbol" pitchFamily="18" charset="2"/>
              </a:rPr>
              <a:t>b</a:t>
            </a:r>
            <a:r>
              <a:rPr lang="en-US" altLang="en-US" sz="2000" b="1" i="1" baseline="-25000">
                <a:solidFill>
                  <a:srgbClr val="008000"/>
                </a:solidFill>
              </a:rPr>
              <a:t>p</a:t>
            </a: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2914650" y="2006600"/>
            <a:ext cx="323056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indent="465138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0</a:t>
            </a:r>
            <a:r>
              <a:rPr lang="en-US" altLang="en-US" sz="2000" b="1">
                <a:solidFill>
                  <a:srgbClr val="008000"/>
                </a:solidFill>
              </a:rPr>
              <a:t>,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1</a:t>
            </a:r>
            <a:r>
              <a:rPr lang="en-US" altLang="en-US" sz="2000" b="1">
                <a:solidFill>
                  <a:srgbClr val="008000"/>
                </a:solidFill>
              </a:rPr>
              <a:t>,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baseline="-25000">
                <a:solidFill>
                  <a:srgbClr val="008000"/>
                </a:solidFill>
              </a:rPr>
              <a:t>2</a:t>
            </a:r>
            <a:r>
              <a:rPr lang="en-US" altLang="en-US" sz="2000" b="1" i="1">
                <a:solidFill>
                  <a:srgbClr val="008000"/>
                </a:solidFill>
              </a:rPr>
              <a:t>, </a:t>
            </a:r>
            <a:r>
              <a:rPr lang="en-US" altLang="en-US" sz="2000" b="1">
                <a:solidFill>
                  <a:srgbClr val="008000"/>
                </a:solidFill>
              </a:rPr>
              <a:t>. . . , </a:t>
            </a:r>
            <a:r>
              <a:rPr lang="en-US" altLang="en-US" sz="2000" b="1" i="1">
                <a:solidFill>
                  <a:srgbClr val="008000"/>
                </a:solidFill>
              </a:rPr>
              <a:t>b</a:t>
            </a:r>
            <a:r>
              <a:rPr lang="en-US" altLang="en-US" sz="2000" b="1" i="1" baseline="-25000">
                <a:solidFill>
                  <a:srgbClr val="008000"/>
                </a:solidFill>
              </a:rPr>
              <a:t>p</a:t>
            </a:r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655638" y="2882900"/>
            <a:ext cx="7526337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that are used as the point estimators of the parameters</a:t>
            </a:r>
            <a:endParaRPr lang="en-US" altLang="en-US" sz="2000" i="1" baseline="-25000"/>
          </a:p>
        </p:txBody>
      </p:sp>
      <p:sp>
        <p:nvSpPr>
          <p:cNvPr id="65553" name="Rectangle 17"/>
          <p:cNvSpPr>
            <a:spLocks noChangeArrowheads="1"/>
          </p:cNvSpPr>
          <p:nvPr/>
        </p:nvSpPr>
        <p:spPr bwMode="auto">
          <a:xfrm>
            <a:off x="714375" y="4589463"/>
            <a:ext cx="76549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The equation that describes how the </a:t>
            </a:r>
            <a:r>
              <a:rPr lang="en-US" altLang="en-US" sz="2000" b="1">
                <a:solidFill>
                  <a:srgbClr val="CC0000"/>
                </a:solidFill>
              </a:rPr>
              <a:t>predicted value of </a:t>
            </a:r>
            <a:r>
              <a:rPr lang="en-US" altLang="en-US" sz="2000" b="1" i="1">
                <a:solidFill>
                  <a:srgbClr val="CC0000"/>
                </a:solidFill>
              </a:rPr>
              <a:t>y</a:t>
            </a:r>
            <a:r>
              <a:rPr lang="en-US" altLang="en-US" sz="2000"/>
              <a:t> is related to the </a:t>
            </a:r>
            <a:r>
              <a:rPr lang="en-US" altLang="en-US" sz="2000" b="1" i="1">
                <a:solidFill>
                  <a:srgbClr val="0000E0"/>
                </a:solidFill>
              </a:rPr>
              <a:t>p </a:t>
            </a:r>
            <a:r>
              <a:rPr lang="en-US" altLang="en-US" sz="2000" b="1">
                <a:solidFill>
                  <a:srgbClr val="0000E0"/>
                </a:solidFill>
              </a:rPr>
              <a:t>independent variables</a:t>
            </a:r>
            <a:r>
              <a:rPr lang="en-US" altLang="en-US" sz="2000"/>
              <a:t> is called the </a:t>
            </a:r>
            <a:r>
              <a:rPr lang="en-US" altLang="en-US" sz="2000" u="sng"/>
              <a:t>estimated multiple regression equation</a:t>
            </a:r>
            <a:r>
              <a:rPr lang="en-US" altLang="en-US" sz="2000"/>
              <a:t>:</a:t>
            </a:r>
          </a:p>
        </p:txBody>
      </p:sp>
      <p:sp>
        <p:nvSpPr>
          <p:cNvPr id="3081" name="Rectangle 18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3" grpId="0"/>
      <p:bldP spid="65545" grpId="0"/>
      <p:bldP spid="65550" grpId="0"/>
      <p:bldP spid="65552" grpId="0"/>
      <p:bldP spid="655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  <p:sp>
        <p:nvSpPr>
          <p:cNvPr id="247812" name="Rectangle 4"/>
          <p:cNvSpPr>
            <a:spLocks noChangeArrowheads="1"/>
          </p:cNvSpPr>
          <p:nvPr/>
        </p:nvSpPr>
        <p:spPr bwMode="auto">
          <a:xfrm>
            <a:off x="592138" y="981075"/>
            <a:ext cx="8021637" cy="561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976313" indent="-465138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482725" indent="-331788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buFontTx/>
              <a:buAutoNum type="arabicPeriod"/>
            </a:pPr>
            <a:r>
              <a:rPr lang="en-US" altLang="en-US" sz="2000" dirty="0"/>
              <a:t>Formulate a research question:</a:t>
            </a:r>
          </a:p>
          <a:p>
            <a:pPr algn="l">
              <a:buFontTx/>
              <a:buAutoNum type="arabicPeriod"/>
            </a:pPr>
            <a:endParaRPr lang="en-US" altLang="en-US" sz="1800" dirty="0"/>
          </a:p>
          <a:p>
            <a:r>
              <a:rPr lang="en-US" altLang="en-US" sz="1800" b="1" i="1" dirty="0">
                <a:solidFill>
                  <a:srgbClr val="FF0000"/>
                </a:solidFill>
                <a:latin typeface="Arial" charset="0"/>
              </a:rPr>
              <a:t>How has welfare reform affected employment of low-income mothers?</a:t>
            </a:r>
          </a:p>
          <a:p>
            <a:pPr lvl="1" algn="l"/>
            <a:endParaRPr lang="en-US" altLang="en-US" sz="1800" i="1" dirty="0">
              <a:solidFill>
                <a:srgbClr val="FF0000"/>
              </a:solidFill>
            </a:endParaRPr>
          </a:p>
          <a:p>
            <a:pPr lvl="1" algn="l"/>
            <a:r>
              <a:rPr lang="en-US" altLang="en-US" sz="1800" dirty="0"/>
              <a:t>Issue 1: How should welfare reform be defined? </a:t>
            </a:r>
          </a:p>
          <a:p>
            <a:pPr lvl="1" algn="l"/>
            <a:endParaRPr lang="en-US" altLang="en-US" sz="1800" dirty="0"/>
          </a:p>
          <a:p>
            <a:pPr lvl="1" algn="l"/>
            <a:r>
              <a:rPr lang="en-US" altLang="en-US" sz="1800" dirty="0"/>
              <a:t>	Since we are talking about aspects of welfare reform that influence the decision to work, we include the following variables:</a:t>
            </a:r>
          </a:p>
          <a:p>
            <a:pPr lvl="2" algn="l">
              <a:buFontTx/>
              <a:buChar char="•"/>
            </a:pPr>
            <a:endParaRPr lang="en-US" altLang="en-US" sz="1800" dirty="0"/>
          </a:p>
          <a:p>
            <a:pPr lvl="1" algn="l">
              <a:buFontTx/>
              <a:buChar char="•"/>
            </a:pPr>
            <a:r>
              <a:rPr lang="en-US" altLang="en-US" sz="1800" dirty="0"/>
              <a:t>Welfare payments allow the head of household to work less.</a:t>
            </a:r>
          </a:p>
          <a:p>
            <a:pPr lvl="2"/>
            <a:endParaRPr lang="en-US" altLang="en-US" sz="1800" dirty="0"/>
          </a:p>
          <a:p>
            <a:r>
              <a:rPr lang="en-US" altLang="en-US" sz="1800" i="1" dirty="0">
                <a:solidFill>
                  <a:srgbClr val="FF0000"/>
                </a:solidFill>
              </a:rPr>
              <a:t>tanfben3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= real value (in 1983 $) of the welfare</a:t>
            </a:r>
          </a:p>
          <a:p>
            <a:r>
              <a:rPr lang="en-US" altLang="en-US" sz="1800" dirty="0"/>
              <a:t>payment to a family of 3 (</a:t>
            </a:r>
            <a:r>
              <a:rPr lang="en-US" altLang="en-US" sz="1800" i="1" dirty="0"/>
              <a:t>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) </a:t>
            </a:r>
          </a:p>
          <a:p>
            <a:pPr lvl="1">
              <a:buFontTx/>
              <a:buChar char="•"/>
            </a:pPr>
            <a:endParaRPr lang="en-US" altLang="en-US" sz="1800" dirty="0"/>
          </a:p>
          <a:p>
            <a:pPr lvl="1" algn="l">
              <a:buFontTx/>
              <a:buChar char="•"/>
            </a:pPr>
            <a:r>
              <a:rPr lang="en-US" altLang="en-US" sz="1800" dirty="0"/>
              <a:t>The Republican lead Congress passed welfare reform twice, both of which were vetoed by President Clinton. Clinton signed it into law after the Congress passed it a third time in 1996. All states put their TANF programs in place by 2000.</a:t>
            </a:r>
          </a:p>
          <a:p>
            <a:pPr lvl="2" algn="l">
              <a:buFontTx/>
              <a:buChar char="•"/>
            </a:pPr>
            <a:endParaRPr lang="en-US" altLang="en-US" sz="1800" dirty="0"/>
          </a:p>
          <a:p>
            <a:r>
              <a:rPr lang="en-US" altLang="en-US" sz="1800" i="1" dirty="0">
                <a:solidFill>
                  <a:srgbClr val="FF0000"/>
                </a:solidFill>
              </a:rPr>
              <a:t>2000</a:t>
            </a:r>
            <a:r>
              <a:rPr lang="en-US" altLang="en-US" sz="1800" dirty="0"/>
              <a:t> = 1 if the year is 2000, 0 if it is 1994 (</a:t>
            </a:r>
            <a:r>
              <a:rPr lang="en-US" altLang="en-US" sz="1800" i="1" dirty="0"/>
              <a:t>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592138" y="981075"/>
            <a:ext cx="8021637" cy="433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976313" indent="-465138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482725" indent="-331788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buFontTx/>
              <a:buAutoNum type="arabicPeriod"/>
            </a:pPr>
            <a:r>
              <a:rPr lang="en-US" altLang="en-US" sz="2000" dirty="0"/>
              <a:t>Formulate a research question:</a:t>
            </a:r>
          </a:p>
          <a:p>
            <a:pPr algn="l">
              <a:buFontTx/>
              <a:buAutoNum type="arabicPeriod"/>
            </a:pPr>
            <a:endParaRPr lang="en-US" altLang="en-US" sz="1800" dirty="0"/>
          </a:p>
          <a:p>
            <a:r>
              <a:rPr lang="en-US" altLang="en-US" sz="1800" b="1" i="1" dirty="0">
                <a:solidFill>
                  <a:srgbClr val="FF0000"/>
                </a:solidFill>
                <a:latin typeface="Arial" charset="0"/>
              </a:rPr>
              <a:t>How has welfare reform affected employment of low-income mothers?</a:t>
            </a:r>
          </a:p>
          <a:p>
            <a:pPr lvl="1" algn="l"/>
            <a:endParaRPr lang="en-US" altLang="en-US" sz="1300" dirty="0"/>
          </a:p>
          <a:p>
            <a:pPr lvl="1" algn="l"/>
            <a:r>
              <a:rPr lang="en-US" altLang="en-US" sz="1800" dirty="0"/>
              <a:t>Issue 1: How should welfare reform be defined?</a:t>
            </a:r>
            <a:r>
              <a:rPr lang="en-US" altLang="en-US" dirty="0"/>
              <a:t> </a:t>
            </a:r>
            <a:r>
              <a:rPr lang="en-US" altLang="en-US" sz="1800" i="1" dirty="0"/>
              <a:t>(continued)</a:t>
            </a:r>
          </a:p>
          <a:p>
            <a:pPr lvl="2" algn="l">
              <a:buFontTx/>
              <a:buChar char="•"/>
            </a:pPr>
            <a:endParaRPr lang="en-US" altLang="en-US" sz="1800" dirty="0"/>
          </a:p>
          <a:p>
            <a:pPr lvl="1" algn="l">
              <a:buFontTx/>
              <a:buChar char="•"/>
            </a:pPr>
            <a:r>
              <a:rPr lang="en-US" altLang="en-US" sz="1800" dirty="0"/>
              <a:t>Families receive full sanctions if the head of household fails to adhere to a state’s work requirement.</a:t>
            </a:r>
          </a:p>
          <a:p>
            <a:endParaRPr lang="en-US" altLang="en-US" sz="1800" dirty="0"/>
          </a:p>
          <a:p>
            <a:r>
              <a:rPr lang="en-US" altLang="en-US" sz="1800" i="1" dirty="0" err="1">
                <a:solidFill>
                  <a:srgbClr val="FF0000"/>
                </a:solidFill>
              </a:rPr>
              <a:t>fullsanction</a:t>
            </a:r>
            <a:r>
              <a:rPr lang="en-US" altLang="en-US" sz="1800" dirty="0"/>
              <a:t> = 1 if state adopted policy, 0 otherwise (</a:t>
            </a:r>
            <a:r>
              <a:rPr lang="en-US" altLang="en-US" sz="1800" i="1" dirty="0"/>
              <a:t>x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) </a:t>
            </a:r>
          </a:p>
          <a:p>
            <a:pPr lvl="1" algn="l"/>
            <a:endParaRPr lang="en-US" altLang="en-US" sz="1800" dirty="0"/>
          </a:p>
          <a:p>
            <a:pPr lvl="1" algn="l"/>
            <a:r>
              <a:rPr lang="en-US" altLang="en-US" sz="1800" dirty="0"/>
              <a:t>Issue 2: How should employment be defined?</a:t>
            </a:r>
          </a:p>
          <a:p>
            <a:pPr lvl="1" algn="l"/>
            <a:endParaRPr lang="en-US" altLang="en-US" sz="1800" dirty="0"/>
          </a:p>
          <a:p>
            <a:pPr lvl="1" algn="l">
              <a:buFontTx/>
              <a:buChar char="•"/>
            </a:pPr>
            <a:r>
              <a:rPr lang="en-US" altLang="en-US" sz="1800" dirty="0"/>
              <a:t>One might use the employment-population ratio of Low-Income Single Mothers (LISM):</a:t>
            </a:r>
          </a:p>
        </p:txBody>
      </p:sp>
      <p:graphicFrame>
        <p:nvGraphicFramePr>
          <p:cNvPr id="323588" name="Object 4"/>
          <p:cNvGraphicFramePr>
            <a:graphicFrameLocks noChangeAspect="1"/>
          </p:cNvGraphicFramePr>
          <p:nvPr/>
        </p:nvGraphicFramePr>
        <p:xfrm>
          <a:off x="2722563" y="5461000"/>
          <a:ext cx="390366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4" imgW="2578100" imgH="419100" progId="Equation.DSMT4">
                  <p:embed/>
                </p:oleObj>
              </mc:Choice>
              <mc:Fallback>
                <p:oleObj name="Equation" r:id="rId4" imgW="25781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2563" y="5461000"/>
                        <a:ext cx="390366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95" name="Line 23"/>
          <p:cNvSpPr>
            <a:spLocks noChangeAspect="1" noChangeShapeType="1"/>
          </p:cNvSpPr>
          <p:nvPr/>
        </p:nvSpPr>
        <p:spPr bwMode="auto">
          <a:xfrm>
            <a:off x="2814638" y="3593047"/>
            <a:ext cx="4149725" cy="2324100"/>
          </a:xfrm>
          <a:prstGeom prst="line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592138" y="981075"/>
            <a:ext cx="80216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2.	Use economic theory or intuition to determine what the true regression model might look like.</a:t>
            </a:r>
          </a:p>
        </p:txBody>
      </p:sp>
      <p:sp>
        <p:nvSpPr>
          <p:cNvPr id="284679" name="Freeform 7"/>
          <p:cNvSpPr>
            <a:spLocks/>
          </p:cNvSpPr>
          <p:nvPr/>
        </p:nvSpPr>
        <p:spPr bwMode="auto">
          <a:xfrm>
            <a:off x="4857750" y="2396072"/>
            <a:ext cx="2284413" cy="2252663"/>
          </a:xfrm>
          <a:custGeom>
            <a:avLst/>
            <a:gdLst>
              <a:gd name="T0" fmla="*/ 0 w 2208"/>
              <a:gd name="T1" fmla="*/ 0 h 2016"/>
              <a:gd name="T2" fmla="*/ 496612 w 2208"/>
              <a:gd name="T3" fmla="*/ 1769950 h 2016"/>
              <a:gd name="T4" fmla="*/ 2284413 w 2208"/>
              <a:gd name="T5" fmla="*/ 2252663 h 2016"/>
              <a:gd name="T6" fmla="*/ 0 60000 65536"/>
              <a:gd name="T7" fmla="*/ 0 60000 65536"/>
              <a:gd name="T8" fmla="*/ 0 60000 65536"/>
              <a:gd name="T9" fmla="*/ 0 w 2208"/>
              <a:gd name="T10" fmla="*/ 0 h 2016"/>
              <a:gd name="T11" fmla="*/ 2208 w 2208"/>
              <a:gd name="T12" fmla="*/ 2016 h 20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8" h="2016">
                <a:moveTo>
                  <a:pt x="0" y="0"/>
                </a:moveTo>
                <a:cubicBezTo>
                  <a:pt x="56" y="624"/>
                  <a:pt x="112" y="1248"/>
                  <a:pt x="480" y="1584"/>
                </a:cubicBezTo>
                <a:cubicBezTo>
                  <a:pt x="848" y="1920"/>
                  <a:pt x="1528" y="1968"/>
                  <a:pt x="2208" y="201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81" name="Line 9"/>
          <p:cNvSpPr>
            <a:spLocks noChangeShapeType="1"/>
          </p:cNvSpPr>
          <p:nvPr/>
        </p:nvSpPr>
        <p:spPr bwMode="auto">
          <a:xfrm>
            <a:off x="2819400" y="5937785"/>
            <a:ext cx="441960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82" name="Text Box 10"/>
          <p:cNvSpPr txBox="1">
            <a:spLocks noChangeArrowheads="1"/>
          </p:cNvSpPr>
          <p:nvPr/>
        </p:nvSpPr>
        <p:spPr bwMode="auto">
          <a:xfrm>
            <a:off x="4535488" y="5923497"/>
            <a:ext cx="4603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>
                <a:cs typeface="Times New Roman" pitchFamily="18" charset="0"/>
              </a:rPr>
              <a:t>40 </a:t>
            </a:r>
            <a:endParaRPr lang="en-US" altLang="en-US" sz="1400"/>
          </a:p>
        </p:txBody>
      </p:sp>
      <p:sp>
        <p:nvSpPr>
          <p:cNvPr id="284684" name="Text Box 12"/>
          <p:cNvSpPr txBox="1">
            <a:spLocks noChangeArrowheads="1"/>
          </p:cNvSpPr>
          <p:nvPr/>
        </p:nvSpPr>
        <p:spPr bwMode="auto">
          <a:xfrm>
            <a:off x="2406650" y="4536022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400">
                <a:cs typeface="Times New Roman" pitchFamily="18" charset="0"/>
              </a:rPr>
              <a:t>400</a:t>
            </a:r>
            <a:endParaRPr lang="en-US" altLang="en-US" sz="1400"/>
          </a:p>
        </p:txBody>
      </p:sp>
      <p:sp>
        <p:nvSpPr>
          <p:cNvPr id="284691" name="Line 19"/>
          <p:cNvSpPr>
            <a:spLocks noChangeShapeType="1"/>
          </p:cNvSpPr>
          <p:nvPr/>
        </p:nvSpPr>
        <p:spPr bwMode="auto">
          <a:xfrm flipV="1">
            <a:off x="4767263" y="4643972"/>
            <a:ext cx="1587" cy="125095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92" name="Line 20"/>
          <p:cNvSpPr>
            <a:spLocks noChangeShapeType="1"/>
          </p:cNvSpPr>
          <p:nvPr/>
        </p:nvSpPr>
        <p:spPr bwMode="auto">
          <a:xfrm>
            <a:off x="2819400" y="4678897"/>
            <a:ext cx="1947863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98" name="Freeform 26"/>
          <p:cNvSpPr>
            <a:spLocks/>
          </p:cNvSpPr>
          <p:nvPr/>
        </p:nvSpPr>
        <p:spPr bwMode="auto">
          <a:xfrm>
            <a:off x="3765550" y="2481797"/>
            <a:ext cx="4038600" cy="2687638"/>
          </a:xfrm>
          <a:custGeom>
            <a:avLst/>
            <a:gdLst>
              <a:gd name="T0" fmla="*/ 0 w 2208"/>
              <a:gd name="T1" fmla="*/ 0 h 2016"/>
              <a:gd name="T2" fmla="*/ 877957 w 2208"/>
              <a:gd name="T3" fmla="*/ 2111716 h 2016"/>
              <a:gd name="T4" fmla="*/ 4038600 w 2208"/>
              <a:gd name="T5" fmla="*/ 2687638 h 2016"/>
              <a:gd name="T6" fmla="*/ 0 60000 65536"/>
              <a:gd name="T7" fmla="*/ 0 60000 65536"/>
              <a:gd name="T8" fmla="*/ 0 60000 65536"/>
              <a:gd name="T9" fmla="*/ 0 w 2208"/>
              <a:gd name="T10" fmla="*/ 0 h 2016"/>
              <a:gd name="T11" fmla="*/ 2208 w 2208"/>
              <a:gd name="T12" fmla="*/ 2016 h 20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8" h="2016">
                <a:moveTo>
                  <a:pt x="0" y="0"/>
                </a:moveTo>
                <a:cubicBezTo>
                  <a:pt x="56" y="624"/>
                  <a:pt x="112" y="1248"/>
                  <a:pt x="480" y="1584"/>
                </a:cubicBezTo>
                <a:cubicBezTo>
                  <a:pt x="848" y="1920"/>
                  <a:pt x="1528" y="1968"/>
                  <a:pt x="2208" y="2016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93" name="Text Box 21"/>
          <p:cNvSpPr txBox="1">
            <a:spLocks noChangeArrowheads="1"/>
          </p:cNvSpPr>
          <p:nvPr/>
        </p:nvSpPr>
        <p:spPr bwMode="auto">
          <a:xfrm>
            <a:off x="6164263" y="4851935"/>
            <a:ext cx="1919287" cy="419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400" i="1">
                <a:cs typeface="Times New Roman" pitchFamily="18" charset="0"/>
              </a:rPr>
              <a:t> U</a:t>
            </a:r>
            <a:r>
              <a:rPr lang="en-US" altLang="en-US" sz="1400" baseline="-25000">
                <a:cs typeface="Times New Roman" pitchFamily="18" charset="0"/>
              </a:rPr>
              <a:t>0</a:t>
            </a:r>
            <a:endParaRPr lang="en-US" altLang="en-US" sz="1400" baseline="-25000"/>
          </a:p>
        </p:txBody>
      </p:sp>
      <p:sp>
        <p:nvSpPr>
          <p:cNvPr id="284700" name="Line 28"/>
          <p:cNvSpPr>
            <a:spLocks noChangeShapeType="1"/>
          </p:cNvSpPr>
          <p:nvPr/>
        </p:nvSpPr>
        <p:spPr bwMode="auto">
          <a:xfrm>
            <a:off x="2838450" y="5101172"/>
            <a:ext cx="41243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99" name="Line 27"/>
          <p:cNvSpPr>
            <a:spLocks noChangeShapeType="1"/>
          </p:cNvSpPr>
          <p:nvPr/>
        </p:nvSpPr>
        <p:spPr bwMode="auto">
          <a:xfrm flipV="1">
            <a:off x="6962775" y="5090060"/>
            <a:ext cx="0" cy="84931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05" name="Text Box 33"/>
          <p:cNvSpPr txBox="1">
            <a:spLocks noChangeArrowheads="1"/>
          </p:cNvSpPr>
          <p:nvPr/>
        </p:nvSpPr>
        <p:spPr bwMode="auto">
          <a:xfrm>
            <a:off x="5302250" y="5918735"/>
            <a:ext cx="4603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>
                <a:cs typeface="Times New Roman" pitchFamily="18" charset="0"/>
              </a:rPr>
              <a:t>55</a:t>
            </a:r>
            <a:endParaRPr lang="en-US" altLang="en-US" sz="1400"/>
          </a:p>
        </p:txBody>
      </p:sp>
      <p:sp>
        <p:nvSpPr>
          <p:cNvPr id="284706" name="Text Box 34"/>
          <p:cNvSpPr txBox="1">
            <a:spLocks noChangeArrowheads="1"/>
          </p:cNvSpPr>
          <p:nvPr/>
        </p:nvSpPr>
        <p:spPr bwMode="auto">
          <a:xfrm>
            <a:off x="2401888" y="4174072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400">
                <a:cs typeface="Times New Roman" pitchFamily="18" charset="0"/>
              </a:rPr>
              <a:t>550</a:t>
            </a:r>
            <a:endParaRPr lang="en-US" altLang="en-US" sz="1400"/>
          </a:p>
        </p:txBody>
      </p:sp>
      <p:sp>
        <p:nvSpPr>
          <p:cNvPr id="284709" name="Text Box 37"/>
          <p:cNvSpPr txBox="1">
            <a:spLocks noChangeArrowheads="1"/>
          </p:cNvSpPr>
          <p:nvPr/>
        </p:nvSpPr>
        <p:spPr bwMode="auto">
          <a:xfrm>
            <a:off x="6491288" y="4418547"/>
            <a:ext cx="1601787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rgbClr val="FF0000"/>
                </a:solidFill>
                <a:cs typeface="Times New Roman" pitchFamily="18" charset="0"/>
              </a:rPr>
              <a:t> U</a:t>
            </a:r>
            <a:r>
              <a:rPr lang="en-US" altLang="en-US" sz="1400" baseline="-2500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en-US" altLang="en-US" sz="1400" baseline="-25000">
              <a:solidFill>
                <a:srgbClr val="FF0000"/>
              </a:solidFill>
            </a:endParaRPr>
          </a:p>
        </p:txBody>
      </p:sp>
      <p:sp>
        <p:nvSpPr>
          <p:cNvPr id="284710" name="Text Box 38"/>
          <p:cNvSpPr txBox="1">
            <a:spLocks noChangeArrowheads="1"/>
          </p:cNvSpPr>
          <p:nvPr/>
        </p:nvSpPr>
        <p:spPr bwMode="auto">
          <a:xfrm>
            <a:off x="2416175" y="4917022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400">
                <a:cs typeface="Times New Roman" pitchFamily="18" charset="0"/>
              </a:rPr>
              <a:t>300</a:t>
            </a:r>
            <a:endParaRPr lang="en-US" altLang="en-US" sz="1400"/>
          </a:p>
        </p:txBody>
      </p:sp>
      <p:sp>
        <p:nvSpPr>
          <p:cNvPr id="284711" name="Text Box 39"/>
          <p:cNvSpPr txBox="1">
            <a:spLocks noChangeArrowheads="1"/>
          </p:cNvSpPr>
          <p:nvPr/>
        </p:nvSpPr>
        <p:spPr bwMode="auto">
          <a:xfrm>
            <a:off x="4589463" y="6218772"/>
            <a:ext cx="14335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>
                <a:cs typeface="Times New Roman" pitchFamily="18" charset="0"/>
              </a:rPr>
              <a:t>Leisure</a:t>
            </a:r>
            <a:endParaRPr lang="en-US" altLang="en-US" sz="1400"/>
          </a:p>
        </p:txBody>
      </p:sp>
      <p:sp>
        <p:nvSpPr>
          <p:cNvPr id="284712" name="Text Box 40"/>
          <p:cNvSpPr txBox="1">
            <a:spLocks noChangeArrowheads="1"/>
          </p:cNvSpPr>
          <p:nvPr/>
        </p:nvSpPr>
        <p:spPr bwMode="auto">
          <a:xfrm>
            <a:off x="1485900" y="2843747"/>
            <a:ext cx="14335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>
                <a:cs typeface="Times New Roman" pitchFamily="18" charset="0"/>
              </a:rPr>
              <a:t>Consumption</a:t>
            </a:r>
            <a:endParaRPr lang="en-US" altLang="en-US" sz="1400"/>
          </a:p>
        </p:txBody>
      </p:sp>
      <p:sp>
        <p:nvSpPr>
          <p:cNvPr id="284694" name="Line 22"/>
          <p:cNvSpPr>
            <a:spLocks noChangeAspect="1" noChangeShapeType="1"/>
          </p:cNvSpPr>
          <p:nvPr/>
        </p:nvSpPr>
        <p:spPr bwMode="auto">
          <a:xfrm>
            <a:off x="2817813" y="3580347"/>
            <a:ext cx="4132262" cy="2314575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07" name="Line 35"/>
          <p:cNvSpPr>
            <a:spLocks noChangeShapeType="1"/>
          </p:cNvSpPr>
          <p:nvPr/>
        </p:nvSpPr>
        <p:spPr bwMode="auto">
          <a:xfrm flipV="1">
            <a:off x="5534025" y="4282022"/>
            <a:ext cx="1588" cy="1652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08" name="Line 36"/>
          <p:cNvSpPr>
            <a:spLocks noChangeShapeType="1"/>
          </p:cNvSpPr>
          <p:nvPr/>
        </p:nvSpPr>
        <p:spPr bwMode="auto">
          <a:xfrm>
            <a:off x="2824163" y="4316947"/>
            <a:ext cx="270986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14" name="Line 42"/>
          <p:cNvSpPr>
            <a:spLocks noChangeShapeType="1"/>
          </p:cNvSpPr>
          <p:nvPr/>
        </p:nvSpPr>
        <p:spPr bwMode="auto">
          <a:xfrm>
            <a:off x="4752975" y="5925085"/>
            <a:ext cx="798513" cy="15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16" name="Text Box 44"/>
          <p:cNvSpPr txBox="1">
            <a:spLocks noChangeArrowheads="1"/>
          </p:cNvSpPr>
          <p:nvPr/>
        </p:nvSpPr>
        <p:spPr bwMode="auto">
          <a:xfrm>
            <a:off x="1022350" y="5229760"/>
            <a:ext cx="1433513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 b="1" i="1">
                <a:solidFill>
                  <a:srgbClr val="FF0000"/>
                </a:solidFill>
                <a:cs typeface="Times New Roman" pitchFamily="18" charset="0"/>
              </a:rPr>
              <a:t>Receiving the welfare check</a:t>
            </a:r>
          </a:p>
          <a:p>
            <a:pPr eaLnBrk="1" hangingPunct="1"/>
            <a:endParaRPr lang="en-US" altLang="en-US" sz="1400" b="1" i="1">
              <a:solidFill>
                <a:srgbClr val="FF0000"/>
              </a:solidFill>
            </a:endParaRPr>
          </a:p>
        </p:txBody>
      </p:sp>
      <p:sp>
        <p:nvSpPr>
          <p:cNvPr id="284717" name="Text Box 45"/>
          <p:cNvSpPr txBox="1">
            <a:spLocks noChangeArrowheads="1"/>
          </p:cNvSpPr>
          <p:nvPr/>
        </p:nvSpPr>
        <p:spPr bwMode="auto">
          <a:xfrm>
            <a:off x="3954463" y="6233060"/>
            <a:ext cx="2636837" cy="384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 b="1" i="1">
                <a:solidFill>
                  <a:srgbClr val="FF0000"/>
                </a:solidFill>
                <a:cs typeface="Times New Roman" pitchFamily="18" charset="0"/>
              </a:rPr>
              <a:t>increases LISM’s leisure which decreases hours worked</a:t>
            </a:r>
            <a:endParaRPr lang="en-US" altLang="en-US" sz="1400" b="1" i="1">
              <a:solidFill>
                <a:srgbClr val="FF0000"/>
              </a:solidFill>
            </a:endParaRPr>
          </a:p>
        </p:txBody>
      </p:sp>
      <p:sp>
        <p:nvSpPr>
          <p:cNvPr id="284719" name="Text Box 47"/>
          <p:cNvSpPr txBox="1">
            <a:spLocks noChangeArrowheads="1"/>
          </p:cNvSpPr>
          <p:nvPr/>
        </p:nvSpPr>
        <p:spPr bwMode="auto">
          <a:xfrm>
            <a:off x="1085850" y="1952625"/>
            <a:ext cx="5613400" cy="477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2000" dirty="0">
                <a:cs typeface="Times New Roman" pitchFamily="18" charset="0"/>
              </a:rPr>
              <a:t>Use </a:t>
            </a:r>
            <a:r>
              <a:rPr lang="en-US" altLang="en-US" sz="2000" dirty="0" smtClean="0">
                <a:cs typeface="Times New Roman" pitchFamily="18" charset="0"/>
              </a:rPr>
              <a:t>economics to </a:t>
            </a:r>
            <a:r>
              <a:rPr lang="en-US" altLang="en-US" sz="2000" dirty="0">
                <a:cs typeface="Times New Roman" pitchFamily="18" charset="0"/>
              </a:rPr>
              <a:t>derive testable hypotheses: </a:t>
            </a:r>
          </a:p>
          <a:p>
            <a:pPr algn="l" eaLnBrk="1" hangingPunct="1"/>
            <a:endParaRPr lang="en-US" altLang="en-US" sz="2000" dirty="0"/>
          </a:p>
        </p:txBody>
      </p:sp>
      <p:sp>
        <p:nvSpPr>
          <p:cNvPr id="284680" name="Line 8"/>
          <p:cNvSpPr>
            <a:spLocks noChangeShapeType="1"/>
          </p:cNvSpPr>
          <p:nvPr/>
        </p:nvSpPr>
        <p:spPr bwMode="auto">
          <a:xfrm>
            <a:off x="2819400" y="2524660"/>
            <a:ext cx="0" cy="34036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13" name="Line 41"/>
          <p:cNvSpPr>
            <a:spLocks noChangeShapeType="1"/>
          </p:cNvSpPr>
          <p:nvPr/>
        </p:nvSpPr>
        <p:spPr bwMode="auto">
          <a:xfrm flipV="1">
            <a:off x="2813050" y="5091647"/>
            <a:ext cx="1588" cy="8413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20" name="Text Box 48"/>
          <p:cNvSpPr txBox="1">
            <a:spLocks noChangeArrowheads="1"/>
          </p:cNvSpPr>
          <p:nvPr/>
        </p:nvSpPr>
        <p:spPr bwMode="auto">
          <a:xfrm>
            <a:off x="5999163" y="2923122"/>
            <a:ext cx="2970212" cy="1000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2000">
                <a:cs typeface="Times New Roman" pitchFamily="18" charset="0"/>
              </a:rPr>
              <a:t>Economic theory suggests the following is not true:</a:t>
            </a:r>
          </a:p>
          <a:p>
            <a:pPr algn="l" eaLnBrk="1" hangingPunct="1"/>
            <a:r>
              <a:rPr lang="en-US" altLang="en-US" sz="800">
                <a:cs typeface="Times New Roman" pitchFamily="18" charset="0"/>
              </a:rPr>
              <a:t> </a:t>
            </a:r>
          </a:p>
          <a:p>
            <a:pPr eaLnBrk="1" hangingPunct="1"/>
            <a:r>
              <a:rPr lang="en-US" altLang="en-US" sz="2000">
                <a:cs typeface="Times New Roman" pitchFamily="18" charset="0"/>
              </a:rPr>
              <a:t>H</a:t>
            </a:r>
            <a:r>
              <a:rPr lang="en-US" altLang="en-US" sz="2000" baseline="-25000">
                <a:cs typeface="Times New Roman" pitchFamily="18" charset="0"/>
              </a:rPr>
              <a:t>o</a:t>
            </a:r>
            <a:r>
              <a:rPr lang="en-US" altLang="en-US" sz="2000">
                <a:cs typeface="Times New Roman" pitchFamily="18" charset="0"/>
              </a:rPr>
              <a:t>: </a:t>
            </a:r>
            <a:r>
              <a:rPr lang="en-US" altLang="en-US" sz="2000" i="1">
                <a:latin typeface="Symbol" pitchFamily="18" charset="2"/>
                <a:cs typeface="Times New Roman" pitchFamily="18" charset="0"/>
              </a:rPr>
              <a:t>b</a:t>
            </a:r>
            <a:r>
              <a:rPr lang="en-US" altLang="en-US" sz="2000" baseline="-25000">
                <a:cs typeface="Times New Roman" pitchFamily="18" charset="0"/>
              </a:rPr>
              <a:t>1</a:t>
            </a:r>
            <a:r>
              <a:rPr lang="en-US" altLang="en-US" sz="2000">
                <a:cs typeface="Times New Roman" pitchFamily="18" charset="0"/>
              </a:rPr>
              <a:t> = 0</a:t>
            </a:r>
          </a:p>
          <a:p>
            <a:pPr algn="l" eaLnBrk="1" hangingPunct="1"/>
            <a:endParaRPr lang="en-US" altLang="en-US" sz="2000"/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2.22222E-6 -0.1162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84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4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8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84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4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95" grpId="0" animBg="1"/>
      <p:bldP spid="284679" grpId="0" animBg="1"/>
      <p:bldP spid="284681" grpId="0" animBg="1"/>
      <p:bldP spid="284682" grpId="0"/>
      <p:bldP spid="284684" grpId="0"/>
      <p:bldP spid="284691" grpId="0" animBg="1"/>
      <p:bldP spid="284692" grpId="0" animBg="1"/>
      <p:bldP spid="284698" grpId="0" animBg="1"/>
      <p:bldP spid="284693" grpId="0" animBg="1"/>
      <p:bldP spid="284700" grpId="0" animBg="1"/>
      <p:bldP spid="284699" grpId="0" animBg="1"/>
      <p:bldP spid="284705" grpId="0"/>
      <p:bldP spid="284706" grpId="0"/>
      <p:bldP spid="284709" grpId="0" animBg="1"/>
      <p:bldP spid="284710" grpId="0"/>
      <p:bldP spid="284711" grpId="0"/>
      <p:bldP spid="284712" grpId="0"/>
      <p:bldP spid="284694" grpId="0" animBg="1"/>
      <p:bldP spid="284694" grpId="1" animBg="1"/>
      <p:bldP spid="284707" grpId="0" animBg="1"/>
      <p:bldP spid="284708" grpId="0" animBg="1"/>
      <p:bldP spid="284714" grpId="0" animBg="1"/>
      <p:bldP spid="284716" grpId="0"/>
      <p:bldP spid="284717" grpId="0" animBg="1"/>
      <p:bldP spid="284719" grpId="0" animBg="1"/>
      <p:bldP spid="284680" grpId="0" animBg="1"/>
      <p:bldP spid="284713" grpId="0" animBg="1"/>
      <p:bldP spid="2847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92138" y="981075"/>
            <a:ext cx="80216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3.	Compute means, standard deviations, minimums and maximums for the variables.</a:t>
            </a:r>
          </a:p>
        </p:txBody>
      </p:sp>
      <p:graphicFrame>
        <p:nvGraphicFramePr>
          <p:cNvPr id="279081" name="Group 5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062894"/>
              </p:ext>
            </p:extLst>
          </p:nvPr>
        </p:nvGraphicFramePr>
        <p:xfrm>
          <a:off x="235481" y="2284413"/>
          <a:ext cx="8677275" cy="3032123"/>
        </p:xfrm>
        <a:graphic>
          <a:graphicData uri="http://schemas.openxmlformats.org/drawingml/2006/table">
            <a:tbl>
              <a:tblPr/>
              <a:tblGrid>
                <a:gridCol w="1338262"/>
                <a:gridCol w="739775"/>
                <a:gridCol w="800100"/>
                <a:gridCol w="1333500"/>
                <a:gridCol w="1333500"/>
                <a:gridCol w="863600"/>
                <a:gridCol w="1087438"/>
                <a:gridCol w="1181100"/>
              </a:tblGrid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state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year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epr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tanfben3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fullsanction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black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dropo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unemp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Alabama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52.35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110.66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25.69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26.99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5.38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Alaska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38.47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622.81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8.44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7.50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Arizona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49.69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234.14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3.38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13.61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932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Arkansas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48.17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137.65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16.02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25.36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7.50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West Virginia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51.10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190.48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3.10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23.33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5.48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Wisconsin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57.99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390.82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5.60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11.84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3.38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Wyoming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58.34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197.44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0.63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11.14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3.81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74" name="Object 4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154376"/>
              </p:ext>
            </p:extLst>
          </p:nvPr>
        </p:nvGraphicFramePr>
        <p:xfrm>
          <a:off x="657756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8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Object 4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56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75" name="Object 4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066036"/>
              </p:ext>
            </p:extLst>
          </p:nvPr>
        </p:nvGraphicFramePr>
        <p:xfrm>
          <a:off x="1819806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9" name="Equation" r:id="rId6" imgW="76101" imgH="190252" progId="Equation.DSMT4">
                  <p:embed/>
                </p:oleObj>
              </mc:Choice>
              <mc:Fallback>
                <p:oleObj name="Equation" r:id="rId6" imgW="76101" imgH="190252" progId="Equation.DSMT4">
                  <p:embed/>
                  <p:pic>
                    <p:nvPicPr>
                      <p:cNvPr id="0" name="Object 4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806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76" name="Object 4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332154"/>
              </p:ext>
            </p:extLst>
          </p:nvPr>
        </p:nvGraphicFramePr>
        <p:xfrm>
          <a:off x="2810406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0" name="Equation" r:id="rId8" imgW="76101" imgH="190252" progId="Equation.DSMT4">
                  <p:embed/>
                </p:oleObj>
              </mc:Choice>
              <mc:Fallback>
                <p:oleObj name="Equation" r:id="rId8" imgW="76101" imgH="190252" progId="Equation.DSMT4">
                  <p:embed/>
                  <p:pic>
                    <p:nvPicPr>
                      <p:cNvPr id="0" name="Object 4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0406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77" name="Object 4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676420"/>
              </p:ext>
            </p:extLst>
          </p:nvPr>
        </p:nvGraphicFramePr>
        <p:xfrm>
          <a:off x="4124856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1" name="Equation" r:id="rId9" imgW="76101" imgH="190252" progId="Equation.DSMT4">
                  <p:embed/>
                </p:oleObj>
              </mc:Choice>
              <mc:Fallback>
                <p:oleObj name="Equation" r:id="rId9" imgW="76101" imgH="190252" progId="Equation.DSMT4">
                  <p:embed/>
                  <p:pic>
                    <p:nvPicPr>
                      <p:cNvPr id="0" name="Object 4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856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78" name="Object 4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644014"/>
              </p:ext>
            </p:extLst>
          </p:nvPr>
        </p:nvGraphicFramePr>
        <p:xfrm>
          <a:off x="5563131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2" name="Equation" r:id="rId10" imgW="76101" imgH="190252" progId="Equation.DSMT4">
                  <p:embed/>
                </p:oleObj>
              </mc:Choice>
              <mc:Fallback>
                <p:oleObj name="Equation" r:id="rId10" imgW="76101" imgH="190252" progId="Equation.DSMT4">
                  <p:embed/>
                  <p:pic>
                    <p:nvPicPr>
                      <p:cNvPr id="0" name="Object 4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3131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79" name="Object 4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365065"/>
              </p:ext>
            </p:extLst>
          </p:nvPr>
        </p:nvGraphicFramePr>
        <p:xfrm>
          <a:off x="6353706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3" name="Equation" r:id="rId11" imgW="76101" imgH="190252" progId="Equation.DSMT4">
                  <p:embed/>
                </p:oleObj>
              </mc:Choice>
              <mc:Fallback>
                <p:oleObj name="Equation" r:id="rId11" imgW="76101" imgH="190252" progId="Equation.DSMT4">
                  <p:embed/>
                  <p:pic>
                    <p:nvPicPr>
                      <p:cNvPr id="0" name="Object 4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3706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80" name="Object 4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498935"/>
              </p:ext>
            </p:extLst>
          </p:nvPr>
        </p:nvGraphicFramePr>
        <p:xfrm>
          <a:off x="7420506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4" name="Equation" r:id="rId12" imgW="76101" imgH="190252" progId="Equation.DSMT4">
                  <p:embed/>
                </p:oleObj>
              </mc:Choice>
              <mc:Fallback>
                <p:oleObj name="Equation" r:id="rId12" imgW="76101" imgH="190252" progId="Equation.DSMT4">
                  <p:embed/>
                  <p:pic>
                    <p:nvPicPr>
                      <p:cNvPr id="0" name="Object 4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0506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81" name="Object 4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628125"/>
              </p:ext>
            </p:extLst>
          </p:nvPr>
        </p:nvGraphicFramePr>
        <p:xfrm>
          <a:off x="8592081" y="3956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5" name="Equation" r:id="rId13" imgW="76101" imgH="190252" progId="Equation.DSMT4">
                  <p:embed/>
                </p:oleObj>
              </mc:Choice>
              <mc:Fallback>
                <p:oleObj name="Equation" r:id="rId13" imgW="76101" imgH="190252" progId="Equation.DSMT4">
                  <p:embed/>
                  <p:pic>
                    <p:nvPicPr>
                      <p:cNvPr id="0" name="Object 4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2081" y="3956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012" name="Rectangle 484"/>
          <p:cNvSpPr>
            <a:spLocks noChangeArrowheads="1"/>
          </p:cNvSpPr>
          <p:nvPr/>
        </p:nvSpPr>
        <p:spPr bwMode="auto">
          <a:xfrm>
            <a:off x="5836181" y="1943100"/>
            <a:ext cx="3125787" cy="375505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9082" name="Line 554"/>
          <p:cNvSpPr>
            <a:spLocks noChangeShapeType="1"/>
          </p:cNvSpPr>
          <p:nvPr/>
        </p:nvSpPr>
        <p:spPr bwMode="auto">
          <a:xfrm>
            <a:off x="5828243" y="2286000"/>
            <a:ext cx="0" cy="3032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012" grpId="0" animBg="1"/>
      <p:bldP spid="2790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92138" y="981075"/>
            <a:ext cx="80216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3.	Compute means, standard deviations, minimums and maximums for the variables.</a:t>
            </a:r>
          </a:p>
        </p:txBody>
      </p:sp>
      <p:graphicFrame>
        <p:nvGraphicFramePr>
          <p:cNvPr id="291227" name="Group 4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62901"/>
              </p:ext>
            </p:extLst>
          </p:nvPr>
        </p:nvGraphicFramePr>
        <p:xfrm>
          <a:off x="111125" y="2283358"/>
          <a:ext cx="8805863" cy="2590800"/>
        </p:xfrm>
        <a:graphic>
          <a:graphicData uri="http://schemas.openxmlformats.org/drawingml/2006/table">
            <a:tbl>
              <a:tblPr/>
              <a:tblGrid>
                <a:gridCol w="1273175"/>
                <a:gridCol w="877888"/>
                <a:gridCol w="968375"/>
                <a:gridCol w="733425"/>
                <a:gridCol w="785812"/>
                <a:gridCol w="238125"/>
                <a:gridCol w="838200"/>
                <a:gridCol w="881063"/>
                <a:gridCol w="685800"/>
                <a:gridCol w="806450"/>
                <a:gridCol w="7175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1994</a:t>
                      </a:r>
                    </a:p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Mean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Std Dev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Min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Max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2000</a:t>
                      </a:r>
                    </a:p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Mean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Std Dev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Min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Max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Diff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epr</a:t>
                      </a:r>
                      <a:endParaRPr kumimoji="0" lang="en-US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46.73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8.58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28.98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65.64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53.74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7.73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40.79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74.72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7.01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tanfben3</a:t>
                      </a:r>
                      <a:endParaRPr kumimoji="0" lang="en-US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265.79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105.02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80.97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622.81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234.29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90.99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95.24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536.00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-31.50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fullsanction</a:t>
                      </a:r>
                      <a:endParaRPr kumimoji="0" lang="en-US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0.70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0.46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0.68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black</a:t>
                      </a:r>
                      <a:endParaRPr kumimoji="0" lang="en-US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9.95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9.45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0.34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36.14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9.82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9.57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36.33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-0.13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dropo</a:t>
                      </a:r>
                      <a:endParaRPr kumimoji="0" lang="en-US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17.95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5.20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8.44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28.49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4.09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6.88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23.33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-3.78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unemp</a:t>
                      </a:r>
                      <a:endParaRPr kumimoji="0" lang="en-US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5.57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1.28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2.63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8.72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3.88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0.96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6.17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-1.69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1228" name="Rectangle 412"/>
          <p:cNvSpPr>
            <a:spLocks noChangeArrowheads="1"/>
          </p:cNvSpPr>
          <p:nvPr/>
        </p:nvSpPr>
        <p:spPr bwMode="auto">
          <a:xfrm>
            <a:off x="8218488" y="1930933"/>
            <a:ext cx="795337" cy="30416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2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30"/>
          <p:cNvGraphicFramePr>
            <a:graphicFrameLocks noChangeAspect="1"/>
          </p:cNvGraphicFramePr>
          <p:nvPr/>
        </p:nvGraphicFramePr>
        <p:xfrm>
          <a:off x="4757738" y="4286250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4" name="Chart" r:id="rId4" imgW="3352800" imgH="2352752" progId="Excel.Chart.8">
                  <p:embed/>
                </p:oleObj>
              </mc:Choice>
              <mc:Fallback>
                <p:oleObj name="Chart" r:id="rId4" imgW="3352800" imgH="2352752" progId="Excel.Chart.8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4286250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23"/>
          <p:cNvGraphicFramePr>
            <a:graphicFrameLocks noChangeAspect="1"/>
          </p:cNvGraphicFramePr>
          <p:nvPr/>
        </p:nvGraphicFramePr>
        <p:xfrm>
          <a:off x="4751388" y="1785938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5" name="Chart" r:id="rId6" imgW="3352800" imgH="2352752" progId="Excel.Chart.8">
                  <p:embed/>
                </p:oleObj>
              </mc:Choice>
              <mc:Fallback>
                <p:oleObj name="Chart" r:id="rId6" imgW="3352800" imgH="2352752" progId="Excel.Char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1785938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7"/>
          <p:cNvGraphicFramePr>
            <a:graphicFrameLocks noChangeAspect="1"/>
          </p:cNvGraphicFramePr>
          <p:nvPr/>
        </p:nvGraphicFramePr>
        <p:xfrm>
          <a:off x="1041400" y="4287838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Chart" r:id="rId8" imgW="3352800" imgH="2352752" progId="Excel.Chart.8">
                  <p:embed/>
                </p:oleObj>
              </mc:Choice>
              <mc:Fallback>
                <p:oleObj name="Chart" r:id="rId8" imgW="3352800" imgH="2352752" progId="Excel.Char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4287838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9"/>
          <p:cNvGraphicFramePr>
            <a:graphicFrameLocks noChangeAspect="1"/>
          </p:cNvGraphicFramePr>
          <p:nvPr/>
        </p:nvGraphicFramePr>
        <p:xfrm>
          <a:off x="1046163" y="1782763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Chart" r:id="rId10" imgW="3352800" imgH="2352752" progId="Excel.Chart.8">
                  <p:embed/>
                </p:oleObj>
              </mc:Choice>
              <mc:Fallback>
                <p:oleObj name="Chart" r:id="rId10" imgW="3352800" imgH="2352752" progId="Excel.Char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163" y="1782763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3"/>
          <p:cNvSpPr>
            <a:spLocks noChangeArrowheads="1"/>
          </p:cNvSpPr>
          <p:nvPr/>
        </p:nvSpPr>
        <p:spPr bwMode="auto">
          <a:xfrm>
            <a:off x="592138" y="981075"/>
            <a:ext cx="8021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4.	Construct scatterplots of the variables. (</a:t>
            </a:r>
            <a:r>
              <a:rPr lang="en-US" altLang="en-US" sz="2000" b="1">
                <a:solidFill>
                  <a:srgbClr val="FF0000"/>
                </a:solidFill>
              </a:rPr>
              <a:t>1994</a:t>
            </a:r>
            <a:r>
              <a:rPr lang="en-US" altLang="en-US" sz="2000"/>
              <a:t>, </a:t>
            </a:r>
            <a:r>
              <a:rPr lang="en-US" altLang="en-US" sz="2000" b="1"/>
              <a:t>2000</a:t>
            </a:r>
            <a:r>
              <a:rPr lang="en-US" altLang="en-US" sz="2000"/>
              <a:t>)</a:t>
            </a:r>
          </a:p>
        </p:txBody>
      </p:sp>
      <p:sp>
        <p:nvSpPr>
          <p:cNvPr id="280586" name="Line 10"/>
          <p:cNvSpPr>
            <a:spLocks noChangeShapeType="1"/>
          </p:cNvSpPr>
          <p:nvPr/>
        </p:nvSpPr>
        <p:spPr bwMode="auto">
          <a:xfrm flipV="1">
            <a:off x="1692275" y="2400300"/>
            <a:ext cx="2066925" cy="1809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87" name="Line 11"/>
          <p:cNvSpPr>
            <a:spLocks noChangeShapeType="1"/>
          </p:cNvSpPr>
          <p:nvPr/>
        </p:nvSpPr>
        <p:spPr bwMode="auto">
          <a:xfrm>
            <a:off x="1687513" y="2647950"/>
            <a:ext cx="2090737" cy="619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91" name="Line 15"/>
          <p:cNvSpPr>
            <a:spLocks noChangeShapeType="1"/>
          </p:cNvSpPr>
          <p:nvPr/>
        </p:nvSpPr>
        <p:spPr bwMode="auto">
          <a:xfrm>
            <a:off x="1570038" y="4975225"/>
            <a:ext cx="2371725" cy="1905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92" name="Line 16"/>
          <p:cNvSpPr>
            <a:spLocks noChangeShapeType="1"/>
          </p:cNvSpPr>
          <p:nvPr/>
        </p:nvSpPr>
        <p:spPr bwMode="auto">
          <a:xfrm>
            <a:off x="1587500" y="5099050"/>
            <a:ext cx="2352675" cy="2571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97" name="Line 21"/>
          <p:cNvSpPr>
            <a:spLocks noChangeAspect="1" noChangeShapeType="1"/>
          </p:cNvSpPr>
          <p:nvPr/>
        </p:nvSpPr>
        <p:spPr bwMode="auto">
          <a:xfrm>
            <a:off x="5795963" y="2387600"/>
            <a:ext cx="2012950" cy="352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98" name="Line 22"/>
          <p:cNvSpPr>
            <a:spLocks noChangeAspect="1" noChangeShapeType="1"/>
          </p:cNvSpPr>
          <p:nvPr/>
        </p:nvSpPr>
        <p:spPr bwMode="auto">
          <a:xfrm>
            <a:off x="5842000" y="2573338"/>
            <a:ext cx="1931988" cy="2016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04" name="Line 28"/>
          <p:cNvSpPr>
            <a:spLocks noChangeAspect="1" noChangeShapeType="1"/>
          </p:cNvSpPr>
          <p:nvPr/>
        </p:nvSpPr>
        <p:spPr bwMode="auto">
          <a:xfrm>
            <a:off x="5689600" y="4887913"/>
            <a:ext cx="2033588" cy="431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05" name="Line 29"/>
          <p:cNvSpPr>
            <a:spLocks noChangeAspect="1" noChangeShapeType="1"/>
          </p:cNvSpPr>
          <p:nvPr/>
        </p:nvSpPr>
        <p:spPr bwMode="auto">
          <a:xfrm>
            <a:off x="5732463" y="4795838"/>
            <a:ext cx="2016125" cy="7302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6" grpId="0" animBg="1"/>
      <p:bldP spid="280587" grpId="0" animBg="1"/>
      <p:bldP spid="280591" grpId="0" animBg="1"/>
      <p:bldP spid="280592" grpId="0" animBg="1"/>
      <p:bldP spid="280597" grpId="0" animBg="1"/>
      <p:bldP spid="280598" grpId="0" animBg="1"/>
      <p:bldP spid="280604" grpId="0" animBg="1"/>
      <p:bldP spid="28060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592138" y="981075"/>
            <a:ext cx="80216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976313" indent="-465138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5.	Compute correlations for all pairs of variables. If | </a:t>
            </a:r>
            <a:r>
              <a:rPr lang="en-US" altLang="en-US" sz="2000" i="1"/>
              <a:t>r </a:t>
            </a:r>
            <a:r>
              <a:rPr lang="en-US" altLang="en-US" sz="2000"/>
              <a:t>| &gt; .7 for a pair of independent variables, 	</a:t>
            </a:r>
          </a:p>
          <a:p>
            <a:pPr lvl="1" algn="l">
              <a:buFontTx/>
              <a:buChar char="•"/>
            </a:pPr>
            <a:r>
              <a:rPr lang="en-US" altLang="en-US" sz="2000" b="1" u="sng"/>
              <a:t>multicollinearity</a:t>
            </a:r>
            <a:r>
              <a:rPr lang="en-US" altLang="en-US" sz="2000"/>
              <a:t> may be a problem</a:t>
            </a:r>
          </a:p>
          <a:p>
            <a:pPr lvl="1" algn="l">
              <a:buFontTx/>
              <a:buChar char="•"/>
            </a:pPr>
            <a:r>
              <a:rPr lang="en-US" altLang="en-US" sz="2000"/>
              <a:t>Some say avoid including independent variables that are highly correlated, but it is better to have multicollinearity than omitted variable bias.</a:t>
            </a:r>
            <a:endParaRPr lang="en-US" altLang="en-US" sz="1800"/>
          </a:p>
          <a:p>
            <a:pPr lvl="1" algn="l">
              <a:buFontTx/>
              <a:buChar char="•"/>
            </a:pPr>
            <a:endParaRPr lang="en-US" altLang="en-US" sz="2000"/>
          </a:p>
        </p:txBody>
      </p:sp>
      <p:graphicFrame>
        <p:nvGraphicFramePr>
          <p:cNvPr id="282926" name="Group 302"/>
          <p:cNvGraphicFramePr>
            <a:graphicFrameLocks noGrp="1"/>
          </p:cNvGraphicFramePr>
          <p:nvPr/>
        </p:nvGraphicFramePr>
        <p:xfrm>
          <a:off x="1860550" y="3805238"/>
          <a:ext cx="5692775" cy="2063750"/>
        </p:xfrm>
        <a:graphic>
          <a:graphicData uri="http://schemas.openxmlformats.org/drawingml/2006/table">
            <a:tbl>
              <a:tblPr/>
              <a:tblGrid>
                <a:gridCol w="1320800"/>
                <a:gridCol w="823913"/>
                <a:gridCol w="1241425"/>
                <a:gridCol w="728662"/>
                <a:gridCol w="750888"/>
                <a:gridCol w="827087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epr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fullsanction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black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dropo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unemp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tanfben3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-0.03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-0.24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-0.53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0.10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unemp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-0.64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-0.51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0.16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0.47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dropo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-0.44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-0.25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0.51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black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-0.32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fullsanction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0.43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2916" name="Rectangle 292"/>
          <p:cNvSpPr>
            <a:spLocks noChangeArrowheads="1"/>
          </p:cNvSpPr>
          <p:nvPr/>
        </p:nvSpPr>
        <p:spPr bwMode="auto">
          <a:xfrm>
            <a:off x="4186238" y="4217988"/>
            <a:ext cx="1179512" cy="12620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17" name="Rectangle 293"/>
          <p:cNvSpPr>
            <a:spLocks noChangeArrowheads="1"/>
          </p:cNvSpPr>
          <p:nvPr/>
        </p:nvSpPr>
        <p:spPr bwMode="auto">
          <a:xfrm>
            <a:off x="5326063" y="4197350"/>
            <a:ext cx="728662" cy="101441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18" name="Rectangle 294"/>
          <p:cNvSpPr>
            <a:spLocks noChangeArrowheads="1"/>
          </p:cNvSpPr>
          <p:nvPr/>
        </p:nvSpPr>
        <p:spPr bwMode="auto">
          <a:xfrm>
            <a:off x="6057900" y="4175125"/>
            <a:ext cx="728663" cy="10731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19" name="Rectangle 295"/>
          <p:cNvSpPr>
            <a:spLocks noChangeArrowheads="1"/>
          </p:cNvSpPr>
          <p:nvPr/>
        </p:nvSpPr>
        <p:spPr bwMode="auto">
          <a:xfrm>
            <a:off x="6761163" y="4197350"/>
            <a:ext cx="728662" cy="723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20" name="Oval 296"/>
          <p:cNvSpPr>
            <a:spLocks noChangeArrowheads="1"/>
          </p:cNvSpPr>
          <p:nvPr/>
        </p:nvSpPr>
        <p:spPr bwMode="auto">
          <a:xfrm>
            <a:off x="3243263" y="4437063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21" name="Oval 297"/>
          <p:cNvSpPr>
            <a:spLocks noChangeArrowheads="1"/>
          </p:cNvSpPr>
          <p:nvPr/>
        </p:nvSpPr>
        <p:spPr bwMode="auto">
          <a:xfrm>
            <a:off x="4540250" y="4432300"/>
            <a:ext cx="755650" cy="4206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22" name="Oval 298"/>
          <p:cNvSpPr>
            <a:spLocks noChangeArrowheads="1"/>
          </p:cNvSpPr>
          <p:nvPr/>
        </p:nvSpPr>
        <p:spPr bwMode="auto">
          <a:xfrm>
            <a:off x="6013450" y="4119563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2923" name="Oval 299"/>
          <p:cNvSpPr>
            <a:spLocks noChangeArrowheads="1"/>
          </p:cNvSpPr>
          <p:nvPr/>
        </p:nvSpPr>
        <p:spPr bwMode="auto">
          <a:xfrm>
            <a:off x="5310188" y="4097338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81038" y="176213"/>
            <a:ext cx="77724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916" grpId="0" animBg="1"/>
      <p:bldP spid="282917" grpId="0" animBg="1"/>
      <p:bldP spid="282918" grpId="0" animBg="1"/>
      <p:bldP spid="282919" grpId="0" animBg="1"/>
      <p:bldP spid="282920" grpId="0" animBg="1"/>
      <p:bldP spid="282920" grpId="1" animBg="1"/>
      <p:bldP spid="282921" grpId="0" animBg="1"/>
      <p:bldP spid="282921" grpId="1" animBg="1"/>
      <p:bldP spid="282922" grpId="0" animBg="1"/>
      <p:bldP spid="282922" grpId="1" animBg="1"/>
      <p:bldP spid="282923" grpId="0" animBg="1"/>
      <p:bldP spid="28292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b="1" smtClean="0"/>
              <a:t>Estimation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7388" y="1104900"/>
            <a:ext cx="3186112" cy="522288"/>
          </a:xfrm>
          <a:noFill/>
        </p:spPr>
        <p:txBody>
          <a:bodyPr/>
          <a:lstStyle/>
          <a:p>
            <a:pPr marL="0" indent="0"/>
            <a:r>
              <a:rPr lang="en-US" altLang="en-US" sz="2000" smtClean="0"/>
              <a:t>Least Squares Criterion:</a:t>
            </a:r>
          </a:p>
        </p:txBody>
      </p:sp>
      <p:graphicFrame>
        <p:nvGraphicFramePr>
          <p:cNvPr id="10252" name="Object 1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983038" y="1131888"/>
          <a:ext cx="31908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7" name="Equation" r:id="rId4" imgW="4305300" imgH="508000" progId="Equation.DSMT4">
                  <p:embed/>
                </p:oleObj>
              </mc:Choice>
              <mc:Fallback>
                <p:oleObj name="Equation" r:id="rId4" imgW="4305300" imgH="5080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3038" y="1131888"/>
                        <a:ext cx="319087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709613" y="1800225"/>
            <a:ext cx="6115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Computation of Coefficient Values: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714375" y="2328863"/>
            <a:ext cx="7981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     In simple regression:</a:t>
            </a:r>
          </a:p>
        </p:txBody>
      </p:sp>
      <p:graphicFrame>
        <p:nvGraphicFramePr>
          <p:cNvPr id="10256" name="Object 1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876848544"/>
              </p:ext>
            </p:extLst>
          </p:nvPr>
        </p:nvGraphicFramePr>
        <p:xfrm>
          <a:off x="3832225" y="4525437"/>
          <a:ext cx="17081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8" name="Equation" r:id="rId6" imgW="2197100" imgH="927100" progId="Equation.DSMT4">
                  <p:embed/>
                </p:oleObj>
              </mc:Choice>
              <mc:Fallback>
                <p:oleObj name="Equation" r:id="rId6" imgW="2197100" imgH="9271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225" y="4525437"/>
                        <a:ext cx="17081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187660"/>
              </p:ext>
            </p:extLst>
          </p:nvPr>
        </p:nvGraphicFramePr>
        <p:xfrm>
          <a:off x="3870325" y="3409422"/>
          <a:ext cx="15351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Equation" r:id="rId8" imgW="1981200" imgH="419100" progId="Equation.DSMT4">
                  <p:embed/>
                </p:oleObj>
              </mc:Choice>
              <mc:Fallback>
                <p:oleObj name="Equation" r:id="rId8" imgW="1981200" imgH="4191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25" y="3409422"/>
                        <a:ext cx="15351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08" y="1389062"/>
            <a:ext cx="5934075" cy="462726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28" y="4870449"/>
            <a:ext cx="8110538" cy="114587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1508760" y="4860289"/>
            <a:ext cx="555040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508760" y="2137409"/>
            <a:ext cx="555040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1508760" y="1488862"/>
            <a:ext cx="555040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48424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08" y="1389062"/>
            <a:ext cx="5934075" cy="462726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111" y="1362500"/>
            <a:ext cx="1717174" cy="461772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28" y="4870449"/>
            <a:ext cx="8110538" cy="11458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1508760" y="4860289"/>
            <a:ext cx="571616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1508760" y="2137409"/>
            <a:ext cx="571616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1508760" y="1488862"/>
            <a:ext cx="571616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graphicFrame>
        <p:nvGraphicFramePr>
          <p:cNvPr id="321673" name="Group 137"/>
          <p:cNvGraphicFramePr>
            <a:graphicFrameLocks noGrp="1"/>
          </p:cNvGraphicFramePr>
          <p:nvPr/>
        </p:nvGraphicFramePr>
        <p:xfrm>
          <a:off x="604838" y="1312863"/>
          <a:ext cx="7723187" cy="5242240"/>
        </p:xfrm>
        <a:graphic>
          <a:graphicData uri="http://schemas.openxmlformats.org/drawingml/2006/table">
            <a:tbl>
              <a:tblPr/>
              <a:tblGrid>
                <a:gridCol w="2103437"/>
                <a:gridCol w="1430338"/>
                <a:gridCol w="1716087"/>
                <a:gridCol w="1247775"/>
                <a:gridCol w="1225550"/>
              </a:tblGrid>
              <a:tr h="33524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 Statistics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Multiple 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0.0279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0.0008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-0.0094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8.8978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6.031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6.031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0.076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7758.733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79.171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Intercept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46.9192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12.038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3.897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0.000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tanfben3_ln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0.6087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2.206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0.276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0.783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8465" name="Line 17"/>
          <p:cNvSpPr>
            <a:spLocks noChangeShapeType="1"/>
          </p:cNvSpPr>
          <p:nvPr/>
        </p:nvSpPr>
        <p:spPr bwMode="auto">
          <a:xfrm>
            <a:off x="6064250" y="4365625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66" name="Line 18"/>
          <p:cNvSpPr>
            <a:spLocks noChangeShapeType="1"/>
          </p:cNvSpPr>
          <p:nvPr/>
        </p:nvSpPr>
        <p:spPr bwMode="auto">
          <a:xfrm>
            <a:off x="6059488" y="4446588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68" name="Line 20"/>
          <p:cNvSpPr>
            <a:spLocks noChangeShapeType="1"/>
          </p:cNvSpPr>
          <p:nvPr/>
        </p:nvSpPr>
        <p:spPr bwMode="auto">
          <a:xfrm>
            <a:off x="6088063" y="4703763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69" name="Line 21"/>
          <p:cNvSpPr>
            <a:spLocks noChangeShapeType="1"/>
          </p:cNvSpPr>
          <p:nvPr/>
        </p:nvSpPr>
        <p:spPr bwMode="auto">
          <a:xfrm>
            <a:off x="6083300" y="4784725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0" name="Line 22"/>
          <p:cNvSpPr>
            <a:spLocks noChangeShapeType="1"/>
          </p:cNvSpPr>
          <p:nvPr/>
        </p:nvSpPr>
        <p:spPr bwMode="auto">
          <a:xfrm flipV="1">
            <a:off x="3430588" y="4862513"/>
            <a:ext cx="722312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1" name="Line 23"/>
          <p:cNvSpPr>
            <a:spLocks noChangeShapeType="1"/>
          </p:cNvSpPr>
          <p:nvPr/>
        </p:nvSpPr>
        <p:spPr bwMode="auto">
          <a:xfrm>
            <a:off x="3619500" y="4600575"/>
            <a:ext cx="1588" cy="1889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2" name="Line 24"/>
          <p:cNvSpPr>
            <a:spLocks noChangeShapeType="1"/>
          </p:cNvSpPr>
          <p:nvPr/>
        </p:nvSpPr>
        <p:spPr bwMode="auto">
          <a:xfrm>
            <a:off x="3503613" y="4687888"/>
            <a:ext cx="228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3" name="Line 25"/>
          <p:cNvSpPr>
            <a:spLocks noChangeShapeType="1"/>
          </p:cNvSpPr>
          <p:nvPr/>
        </p:nvSpPr>
        <p:spPr bwMode="auto">
          <a:xfrm flipV="1">
            <a:off x="4735513" y="4872038"/>
            <a:ext cx="103505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4" name="Line 26"/>
          <p:cNvSpPr>
            <a:spLocks noChangeShapeType="1"/>
          </p:cNvSpPr>
          <p:nvPr/>
        </p:nvSpPr>
        <p:spPr bwMode="auto">
          <a:xfrm>
            <a:off x="4879975" y="4610100"/>
            <a:ext cx="1588" cy="1889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5" name="Line 27"/>
          <p:cNvSpPr>
            <a:spLocks noChangeShapeType="1"/>
          </p:cNvSpPr>
          <p:nvPr/>
        </p:nvSpPr>
        <p:spPr bwMode="auto">
          <a:xfrm>
            <a:off x="4764088" y="4711700"/>
            <a:ext cx="228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6" name="Line 28"/>
          <p:cNvSpPr>
            <a:spLocks noChangeShapeType="1"/>
          </p:cNvSpPr>
          <p:nvPr/>
        </p:nvSpPr>
        <p:spPr bwMode="auto">
          <a:xfrm>
            <a:off x="7388225" y="4378325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7" name="Line 29"/>
          <p:cNvSpPr>
            <a:spLocks noChangeShapeType="1"/>
          </p:cNvSpPr>
          <p:nvPr/>
        </p:nvSpPr>
        <p:spPr bwMode="auto">
          <a:xfrm>
            <a:off x="7397750" y="4459288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8" name="Line 30"/>
          <p:cNvSpPr>
            <a:spLocks noChangeShapeType="1"/>
          </p:cNvSpPr>
          <p:nvPr/>
        </p:nvSpPr>
        <p:spPr bwMode="auto">
          <a:xfrm>
            <a:off x="6437313" y="4554538"/>
            <a:ext cx="738187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2" name="Line 28"/>
          <p:cNvSpPr>
            <a:spLocks noChangeShapeType="1"/>
          </p:cNvSpPr>
          <p:nvPr/>
        </p:nvSpPr>
        <p:spPr bwMode="auto">
          <a:xfrm>
            <a:off x="6100763" y="6013450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3" name="Line 29"/>
          <p:cNvSpPr>
            <a:spLocks noChangeShapeType="1"/>
          </p:cNvSpPr>
          <p:nvPr/>
        </p:nvSpPr>
        <p:spPr bwMode="auto">
          <a:xfrm>
            <a:off x="6110288" y="6094413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" name="Line 30"/>
          <p:cNvSpPr>
            <a:spLocks noChangeShapeType="1"/>
          </p:cNvSpPr>
          <p:nvPr/>
        </p:nvSpPr>
        <p:spPr bwMode="auto">
          <a:xfrm flipV="1">
            <a:off x="4649788" y="5927725"/>
            <a:ext cx="365125" cy="2063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>
            <a:off x="6096000" y="6380163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6" name="Line 29"/>
          <p:cNvSpPr>
            <a:spLocks noChangeShapeType="1"/>
          </p:cNvSpPr>
          <p:nvPr/>
        </p:nvSpPr>
        <p:spPr bwMode="auto">
          <a:xfrm>
            <a:off x="6105525" y="6461125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7" name="Line 30"/>
          <p:cNvSpPr>
            <a:spLocks noChangeShapeType="1"/>
          </p:cNvSpPr>
          <p:nvPr/>
        </p:nvSpPr>
        <p:spPr bwMode="auto">
          <a:xfrm flipV="1">
            <a:off x="4645025" y="6294438"/>
            <a:ext cx="365125" cy="2063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659" name="Oval 123"/>
          <p:cNvSpPr>
            <a:spLocks noChangeArrowheads="1"/>
          </p:cNvSpPr>
          <p:nvPr/>
        </p:nvSpPr>
        <p:spPr bwMode="auto">
          <a:xfrm>
            <a:off x="3387725" y="1944688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1660" name="Oval 124"/>
          <p:cNvSpPr>
            <a:spLocks noChangeArrowheads="1"/>
          </p:cNvSpPr>
          <p:nvPr/>
        </p:nvSpPr>
        <p:spPr bwMode="auto">
          <a:xfrm>
            <a:off x="5149850" y="4157663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1661" name="Oval 125"/>
          <p:cNvSpPr>
            <a:spLocks noChangeArrowheads="1"/>
          </p:cNvSpPr>
          <p:nvPr/>
        </p:nvSpPr>
        <p:spPr bwMode="auto">
          <a:xfrm>
            <a:off x="4881563" y="4818063"/>
            <a:ext cx="110490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1665" name="Rectangle 129"/>
          <p:cNvSpPr>
            <a:spLocks noChangeArrowheads="1"/>
          </p:cNvSpPr>
          <p:nvPr/>
        </p:nvSpPr>
        <p:spPr bwMode="auto">
          <a:xfrm>
            <a:off x="3795713" y="4238625"/>
            <a:ext cx="2163762" cy="2905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1666" name="Rectangle 130"/>
          <p:cNvSpPr>
            <a:spLocks noChangeArrowheads="1"/>
          </p:cNvSpPr>
          <p:nvPr/>
        </p:nvSpPr>
        <p:spPr bwMode="auto">
          <a:xfrm>
            <a:off x="3805238" y="4562475"/>
            <a:ext cx="2163762" cy="2905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796" name="Text Box 508"/>
          <p:cNvSpPr txBox="1">
            <a:spLocks noChangeArrowheads="1"/>
          </p:cNvSpPr>
          <p:nvPr/>
        </p:nvSpPr>
        <p:spPr bwMode="auto">
          <a:xfrm>
            <a:off x="4711700" y="1876425"/>
            <a:ext cx="4246563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800" dirty="0"/>
              <a:t> </a:t>
            </a:r>
            <a:r>
              <a:rPr lang="en-US" altLang="en-US" sz="1800" i="1" dirty="0">
                <a:solidFill>
                  <a:srgbClr val="FF0000"/>
                </a:solidFill>
              </a:rPr>
              <a:t>r</a:t>
            </a:r>
            <a:r>
              <a:rPr lang="en-US" altLang="en-US" sz="1800" i="1" baseline="30000" dirty="0">
                <a:solidFill>
                  <a:srgbClr val="FF0000"/>
                </a:solidFill>
              </a:rPr>
              <a:t> </a:t>
            </a:r>
            <a:r>
              <a:rPr lang="en-US" altLang="en-US" sz="1800" baseline="30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  <a:cs typeface="Times New Roman" pitchFamily="18" charset="0"/>
              </a:rPr>
              <a:t>·100%</a:t>
            </a:r>
            <a:r>
              <a:rPr lang="en-US" altLang="en-US" sz="1800" dirty="0">
                <a:solidFill>
                  <a:srgbClr val="FD0000"/>
                </a:solidFill>
              </a:rPr>
              <a:t> </a:t>
            </a:r>
            <a:r>
              <a:rPr lang="en-US" altLang="en-US" sz="1800" dirty="0"/>
              <a:t>of the variability in </a:t>
            </a:r>
          </a:p>
          <a:p>
            <a:pPr>
              <a:lnSpc>
                <a:spcPct val="110000"/>
              </a:lnSpc>
            </a:pPr>
            <a:r>
              <a:rPr lang="en-US" altLang="en-US" sz="1800" i="1" dirty="0">
                <a:solidFill>
                  <a:srgbClr val="FF0000"/>
                </a:solidFill>
              </a:rPr>
              <a:t>y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can be explained by the model.</a:t>
            </a:r>
          </a:p>
        </p:txBody>
      </p:sp>
      <p:sp>
        <p:nvSpPr>
          <p:cNvPr id="321668" name="Rectangle 132"/>
          <p:cNvSpPr>
            <a:spLocks noChangeArrowheads="1"/>
          </p:cNvSpPr>
          <p:nvPr/>
        </p:nvSpPr>
        <p:spPr bwMode="auto">
          <a:xfrm>
            <a:off x="5110163" y="1916113"/>
            <a:ext cx="12922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800" b="1" i="1" dirty="0">
                <a:solidFill>
                  <a:srgbClr val="FD0000"/>
                </a:solidFill>
                <a:latin typeface="Comic Sans MS" pitchFamily="66" charset="0"/>
              </a:rPr>
              <a:t>.08%</a:t>
            </a:r>
          </a:p>
        </p:txBody>
      </p:sp>
      <p:sp>
        <p:nvSpPr>
          <p:cNvPr id="321669" name="Rectangle 133"/>
          <p:cNvSpPr>
            <a:spLocks noChangeArrowheads="1"/>
          </p:cNvSpPr>
          <p:nvPr/>
        </p:nvSpPr>
        <p:spPr bwMode="auto">
          <a:xfrm>
            <a:off x="5078413" y="2206625"/>
            <a:ext cx="385762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i="1" dirty="0" err="1">
                <a:solidFill>
                  <a:srgbClr val="FD0000"/>
                </a:solidFill>
                <a:latin typeface="Comic Sans MS" pitchFamily="66" charset="0"/>
              </a:rPr>
              <a:t>epr</a:t>
            </a:r>
            <a:r>
              <a:rPr lang="en-US" altLang="en-US" sz="1800" b="1" i="1" dirty="0">
                <a:solidFill>
                  <a:srgbClr val="FD0000"/>
                </a:solidFill>
                <a:latin typeface="Comic Sans MS" pitchFamily="66" charset="0"/>
              </a:rPr>
              <a:t> of LISM</a:t>
            </a:r>
          </a:p>
        </p:txBody>
      </p:sp>
      <p:sp>
        <p:nvSpPr>
          <p:cNvPr id="321674" name="Rectangle 138"/>
          <p:cNvSpPr>
            <a:spLocks noChangeArrowheads="1"/>
          </p:cNvSpPr>
          <p:nvPr/>
        </p:nvSpPr>
        <p:spPr bwMode="auto">
          <a:xfrm>
            <a:off x="584200" y="4535488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</p:spTree>
    <p:extLst>
      <p:ext uri="{BB962C8B-B14F-4D97-AF65-F5344CB8AC3E}">
        <p14:creationId xmlns:p14="http://schemas.microsoft.com/office/powerpoint/2010/main" val="1183292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488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88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321659" grpId="0" animBg="1"/>
      <p:bldP spid="321660" grpId="0" animBg="1"/>
      <p:bldP spid="321660" grpId="1" animBg="1"/>
      <p:bldP spid="321661" grpId="0" animBg="1"/>
      <p:bldP spid="321661" grpId="1" animBg="1"/>
      <p:bldP spid="321665" grpId="0" animBg="1"/>
      <p:bldP spid="321665" grpId="1" animBg="1"/>
      <p:bldP spid="321666" grpId="0" animBg="1"/>
      <p:bldP spid="321666" grpId="1" animBg="1"/>
      <p:bldP spid="12796" grpId="0" autoUpdateAnimBg="0"/>
      <p:bldP spid="321668" grpId="0" animBg="1"/>
      <p:bldP spid="321669" grpId="0" animBg="1"/>
      <p:bldP spid="3216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graphicFrame>
        <p:nvGraphicFramePr>
          <p:cNvPr id="321673" name="Group 137"/>
          <p:cNvGraphicFramePr>
            <a:graphicFrameLocks noGrp="1"/>
          </p:cNvGraphicFramePr>
          <p:nvPr/>
        </p:nvGraphicFramePr>
        <p:xfrm>
          <a:off x="604838" y="1312863"/>
          <a:ext cx="7723187" cy="5242240"/>
        </p:xfrm>
        <a:graphic>
          <a:graphicData uri="http://schemas.openxmlformats.org/drawingml/2006/table">
            <a:tbl>
              <a:tblPr/>
              <a:tblGrid>
                <a:gridCol w="2103437"/>
                <a:gridCol w="1430338"/>
                <a:gridCol w="1716087"/>
                <a:gridCol w="1247775"/>
                <a:gridCol w="1225550"/>
              </a:tblGrid>
              <a:tr h="33524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 Statistics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Multiple 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0.0279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0.0008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-0.0094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8.8978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6.031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6.031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0.076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7758.733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79.171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Intercept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46.9192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12.038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3.897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0.000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tanfben3_ln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0.6087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2.206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0.276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0.783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1674" name="Rectangle 138"/>
          <p:cNvSpPr>
            <a:spLocks noChangeArrowheads="1"/>
          </p:cNvSpPr>
          <p:nvPr/>
        </p:nvSpPr>
        <p:spPr bwMode="auto">
          <a:xfrm>
            <a:off x="584200" y="4535488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35" name="Oval 205"/>
          <p:cNvSpPr>
            <a:spLocks noChangeArrowheads="1"/>
          </p:cNvSpPr>
          <p:nvPr/>
        </p:nvSpPr>
        <p:spPr bwMode="auto">
          <a:xfrm>
            <a:off x="6391802" y="6203158"/>
            <a:ext cx="800100" cy="3413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36" name="Freeform 24"/>
          <p:cNvSpPr>
            <a:spLocks/>
          </p:cNvSpPr>
          <p:nvPr/>
        </p:nvSpPr>
        <p:spPr bwMode="auto">
          <a:xfrm flipV="1">
            <a:off x="7127999" y="2466057"/>
            <a:ext cx="506758" cy="3844388"/>
          </a:xfrm>
          <a:custGeom>
            <a:avLst/>
            <a:gdLst>
              <a:gd name="T0" fmla="*/ 0 w 2524"/>
              <a:gd name="T1" fmla="*/ 0 h 411"/>
              <a:gd name="T2" fmla="*/ 515997 w 2524"/>
              <a:gd name="T3" fmla="*/ 158750 h 411"/>
              <a:gd name="T4" fmla="*/ 842962 w 2524"/>
              <a:gd name="T5" fmla="*/ 652462 h 411"/>
              <a:gd name="T6" fmla="*/ 0 60000 65536"/>
              <a:gd name="T7" fmla="*/ 0 60000 65536"/>
              <a:gd name="T8" fmla="*/ 0 60000 65536"/>
              <a:gd name="T9" fmla="*/ 0 w 2524"/>
              <a:gd name="T10" fmla="*/ 0 h 411"/>
              <a:gd name="T11" fmla="*/ 2524 w 2524"/>
              <a:gd name="T12" fmla="*/ 411 h 4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24" h="411">
                <a:moveTo>
                  <a:pt x="0" y="0"/>
                </a:moveTo>
                <a:cubicBezTo>
                  <a:pt x="562" y="16"/>
                  <a:pt x="1124" y="32"/>
                  <a:pt x="1545" y="100"/>
                </a:cubicBezTo>
                <a:cubicBezTo>
                  <a:pt x="1966" y="168"/>
                  <a:pt x="2236" y="246"/>
                  <a:pt x="2524" y="41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Text Box 175"/>
          <p:cNvSpPr txBox="1">
            <a:spLocks noChangeArrowheads="1"/>
          </p:cNvSpPr>
          <p:nvPr/>
        </p:nvSpPr>
        <p:spPr bwMode="auto">
          <a:xfrm>
            <a:off x="7732056" y="1903803"/>
            <a:ext cx="14029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 dirty="0"/>
              <a:t>t</a:t>
            </a:r>
            <a:r>
              <a:rPr lang="en-US" altLang="en-US" sz="2000" baseline="-25000" dirty="0">
                <a:solidFill>
                  <a:srgbClr val="FF0000"/>
                </a:solidFill>
              </a:rPr>
              <a:t>.025</a:t>
            </a:r>
            <a:r>
              <a:rPr lang="en-US" altLang="en-US" sz="2000" dirty="0"/>
              <a:t> = 1.984</a:t>
            </a:r>
          </a:p>
        </p:txBody>
      </p:sp>
      <p:sp>
        <p:nvSpPr>
          <p:cNvPr id="38" name="Text Box 195"/>
          <p:cNvSpPr txBox="1">
            <a:spLocks noChangeArrowheads="1"/>
          </p:cNvSpPr>
          <p:nvPr/>
        </p:nvSpPr>
        <p:spPr bwMode="auto">
          <a:xfrm>
            <a:off x="4691064" y="1458879"/>
            <a:ext cx="92204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i="1" dirty="0">
                <a:latin typeface="Symbol" pitchFamily="18" charset="2"/>
              </a:rPr>
              <a:t>a</a:t>
            </a:r>
            <a:r>
              <a:rPr lang="en-US" sz="1800" dirty="0"/>
              <a:t> = .05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1800" dirty="0"/>
          </a:p>
        </p:txBody>
      </p:sp>
      <p:sp>
        <p:nvSpPr>
          <p:cNvPr id="39" name="Text Box 196"/>
          <p:cNvSpPr txBox="1">
            <a:spLocks noChangeArrowheads="1"/>
          </p:cNvSpPr>
          <p:nvPr/>
        </p:nvSpPr>
        <p:spPr bwMode="auto">
          <a:xfrm>
            <a:off x="4504799" y="1903803"/>
            <a:ext cx="147796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800" i="1" dirty="0">
                <a:solidFill>
                  <a:srgbClr val="FF0000"/>
                </a:solidFill>
                <a:latin typeface="Symbol" pitchFamily="18" charset="2"/>
              </a:rPr>
              <a:t>a</a:t>
            </a:r>
            <a:r>
              <a:rPr lang="en-US" sz="1800" dirty="0">
                <a:solidFill>
                  <a:srgbClr val="FF0000"/>
                </a:solidFill>
              </a:rPr>
              <a:t>/2 = .025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40" name="Line 203"/>
          <p:cNvSpPr>
            <a:spLocks noChangeShapeType="1"/>
          </p:cNvSpPr>
          <p:nvPr/>
        </p:nvSpPr>
        <p:spPr bwMode="auto">
          <a:xfrm flipV="1">
            <a:off x="5614986" y="2102509"/>
            <a:ext cx="204040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1" name="Text Box 175"/>
          <p:cNvSpPr txBox="1">
            <a:spLocks noChangeArrowheads="1"/>
          </p:cNvSpPr>
          <p:nvPr/>
        </p:nvSpPr>
        <p:spPr bwMode="auto">
          <a:xfrm>
            <a:off x="6198144" y="1919192"/>
            <a:ext cx="1436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 dirty="0"/>
              <a:t>-t</a:t>
            </a:r>
            <a:r>
              <a:rPr lang="en-US" altLang="en-US" sz="1800" baseline="-25000" dirty="0">
                <a:solidFill>
                  <a:srgbClr val="FF0000"/>
                </a:solidFill>
              </a:rPr>
              <a:t>.025</a:t>
            </a:r>
            <a:r>
              <a:rPr lang="en-US" altLang="en-US" sz="1800" dirty="0"/>
              <a:t> = -1.984</a:t>
            </a:r>
          </a:p>
        </p:txBody>
      </p:sp>
      <p:sp>
        <p:nvSpPr>
          <p:cNvPr id="42" name="Line 204"/>
          <p:cNvSpPr>
            <a:spLocks noChangeShapeType="1"/>
          </p:cNvSpPr>
          <p:nvPr/>
        </p:nvSpPr>
        <p:spPr bwMode="auto">
          <a:xfrm flipV="1">
            <a:off x="4131732" y="2319601"/>
            <a:ext cx="3600323" cy="229473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3" name="Text Box 194"/>
          <p:cNvSpPr txBox="1">
            <a:spLocks noChangeArrowheads="1"/>
          </p:cNvSpPr>
          <p:nvPr/>
        </p:nvSpPr>
        <p:spPr bwMode="auto">
          <a:xfrm>
            <a:off x="6945381" y="1239977"/>
            <a:ext cx="16141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600" dirty="0"/>
              <a:t>We cannot reject </a:t>
            </a:r>
          </a:p>
        </p:txBody>
      </p:sp>
      <p:graphicFrame>
        <p:nvGraphicFramePr>
          <p:cNvPr id="44" name="Object 2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146507"/>
              </p:ext>
            </p:extLst>
          </p:nvPr>
        </p:nvGraphicFramePr>
        <p:xfrm>
          <a:off x="7295972" y="1534428"/>
          <a:ext cx="823564" cy="238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5" name="Equation" r:id="rId4" imgW="1524000" imgH="419100" progId="Equation.DSMT4">
                  <p:embed/>
                </p:oleObj>
              </mc:Choice>
              <mc:Fallback>
                <p:oleObj name="Equation" r:id="rId4" imgW="15240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5972" y="1534428"/>
                        <a:ext cx="823564" cy="238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5144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38" grpId="1"/>
      <p:bldP spid="39" grpId="0"/>
      <p:bldP spid="39" grpId="1"/>
      <p:bldP spid="40" grpId="0" animBg="1"/>
      <p:bldP spid="41" grpId="0"/>
      <p:bldP spid="42" grpId="0" animBg="1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50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259453"/>
              </p:ext>
            </p:extLst>
          </p:nvPr>
        </p:nvGraphicFramePr>
        <p:xfrm>
          <a:off x="3161475" y="1908175"/>
          <a:ext cx="28765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quation" r:id="rId4" imgW="1651000" imgH="203200" progId="Equation.DSMT4">
                  <p:embed/>
                </p:oleObj>
              </mc:Choice>
              <mc:Fallback>
                <p:oleObj name="Equation" r:id="rId4" imgW="1651000" imgH="2032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1475" y="1908175"/>
                        <a:ext cx="287655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504" name="Objec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931116"/>
              </p:ext>
            </p:extLst>
          </p:nvPr>
        </p:nvGraphicFramePr>
        <p:xfrm>
          <a:off x="5536375" y="1920875"/>
          <a:ext cx="481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Equation" r:id="rId6" imgW="317087" imgH="164885" progId="Equation.DSMT4">
                  <p:embed/>
                </p:oleObj>
              </mc:Choice>
              <mc:Fallback>
                <p:oleObj name="Equation" r:id="rId6" imgW="317087" imgH="164885" progId="Equation.DSMT4">
                  <p:embed/>
                  <p:pic>
                    <p:nvPicPr>
                      <p:cNvPr id="0" name="Object 16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6375" y="1920875"/>
                        <a:ext cx="481013" cy="2968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/>
              <a:t>If estimated coefficient </a:t>
            </a:r>
            <a:r>
              <a:rPr lang="en-US" sz="2200" i="1"/>
              <a:t>b</a:t>
            </a:r>
            <a:r>
              <a:rPr lang="en-US" sz="2200" baseline="-25000"/>
              <a:t>1</a:t>
            </a:r>
            <a:r>
              <a:rPr lang="en-US" sz="2200"/>
              <a:t> was statistically </a:t>
            </a:r>
            <a:r>
              <a:rPr lang="en-US" sz="2200" i="1"/>
              <a:t>significant</a:t>
            </a:r>
            <a:r>
              <a:rPr lang="en-US" sz="2200"/>
              <a:t>, we would interpret its value as follows: </a:t>
            </a: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5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sp>
        <p:nvSpPr>
          <p:cNvPr id="319505" name="Rectangle 17"/>
          <p:cNvSpPr>
            <a:spLocks noChangeArrowheads="1"/>
          </p:cNvSpPr>
          <p:nvPr/>
        </p:nvSpPr>
        <p:spPr bwMode="auto">
          <a:xfrm>
            <a:off x="5341113" y="1730375"/>
            <a:ext cx="2247900" cy="6699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50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688093"/>
              </p:ext>
            </p:extLst>
          </p:nvPr>
        </p:nvGraphicFramePr>
        <p:xfrm>
          <a:off x="3161475" y="1908175"/>
          <a:ext cx="28765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4" name="Equation" r:id="rId4" imgW="1650960" imgH="203040" progId="Equation.DSMT4">
                  <p:embed/>
                </p:oleObj>
              </mc:Choice>
              <mc:Fallback>
                <p:oleObj name="Equation" r:id="rId4" imgW="1650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1475" y="1908175"/>
                        <a:ext cx="287655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504" name="Objec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9133330"/>
              </p:ext>
            </p:extLst>
          </p:nvPr>
        </p:nvGraphicFramePr>
        <p:xfrm>
          <a:off x="5536375" y="1920875"/>
          <a:ext cx="481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5" name="Equation" r:id="rId6" imgW="317087" imgH="164885" progId="Equation.DSMT4">
                  <p:embed/>
                </p:oleObj>
              </mc:Choice>
              <mc:Fallback>
                <p:oleObj name="Equation" r:id="rId6" imgW="317087" imgH="164885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6375" y="1920875"/>
                        <a:ext cx="481013" cy="2968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 dirty="0"/>
              <a:t>If </a:t>
            </a:r>
            <a:r>
              <a:rPr lang="en-US" sz="2200" dirty="0">
                <a:solidFill>
                  <a:srgbClr val="008000"/>
                </a:solidFill>
              </a:rPr>
              <a:t>estimated coefficient </a:t>
            </a:r>
            <a:r>
              <a:rPr lang="en-US" sz="2200" i="1" dirty="0">
                <a:solidFill>
                  <a:srgbClr val="008000"/>
                </a:solidFill>
              </a:rPr>
              <a:t>b</a:t>
            </a:r>
            <a:r>
              <a:rPr lang="en-US" sz="2200" baseline="-25000" dirty="0">
                <a:solidFill>
                  <a:srgbClr val="008000"/>
                </a:solidFill>
              </a:rPr>
              <a:t>1</a:t>
            </a:r>
            <a:r>
              <a:rPr lang="en-US" sz="2200" dirty="0">
                <a:solidFill>
                  <a:srgbClr val="008000"/>
                </a:solidFill>
              </a:rPr>
              <a:t> </a:t>
            </a:r>
            <a:r>
              <a:rPr lang="en-US" sz="2200" dirty="0"/>
              <a:t>was statistically </a:t>
            </a:r>
            <a:r>
              <a:rPr lang="en-US" sz="2200" i="1" dirty="0"/>
              <a:t>significant</a:t>
            </a:r>
            <a:r>
              <a:rPr lang="en-US" sz="2200" dirty="0"/>
              <a:t>, we would interpret its value as follows: 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5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sp>
        <p:nvSpPr>
          <p:cNvPr id="319505" name="Rectangle 17"/>
          <p:cNvSpPr>
            <a:spLocks noChangeArrowheads="1"/>
          </p:cNvSpPr>
          <p:nvPr/>
        </p:nvSpPr>
        <p:spPr bwMode="auto">
          <a:xfrm>
            <a:off x="5341113" y="1730375"/>
            <a:ext cx="2247900" cy="6699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794431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50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198510"/>
              </p:ext>
            </p:extLst>
          </p:nvPr>
        </p:nvGraphicFramePr>
        <p:xfrm>
          <a:off x="3161475" y="1908175"/>
          <a:ext cx="28765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3" name="Equation" r:id="rId4" imgW="1650960" imgH="203040" progId="Equation.DSMT4">
                  <p:embed/>
                </p:oleObj>
              </mc:Choice>
              <mc:Fallback>
                <p:oleObj name="Equation" r:id="rId4" imgW="1650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1475" y="1908175"/>
                        <a:ext cx="287655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503" name="Objec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611223"/>
              </p:ext>
            </p:extLst>
          </p:nvPr>
        </p:nvGraphicFramePr>
        <p:xfrm>
          <a:off x="4841050" y="1901825"/>
          <a:ext cx="49371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4" name="Equation" r:id="rId6" imgW="279279" imgH="203112" progId="Equation.DSMT4">
                  <p:embed/>
                </p:oleObj>
              </mc:Choice>
              <mc:Fallback>
                <p:oleObj name="Equation" r:id="rId6" imgW="279279" imgH="203112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050" y="1901825"/>
                        <a:ext cx="493713" cy="365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504" name="Objec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473518"/>
              </p:ext>
            </p:extLst>
          </p:nvPr>
        </p:nvGraphicFramePr>
        <p:xfrm>
          <a:off x="5536375" y="1920875"/>
          <a:ext cx="481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5" name="Equation" r:id="rId8" imgW="317087" imgH="164885" progId="Equation.DSMT4">
                  <p:embed/>
                </p:oleObj>
              </mc:Choice>
              <mc:Fallback>
                <p:oleObj name="Equation" r:id="rId8" imgW="317087" imgH="164885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6375" y="1920875"/>
                        <a:ext cx="481013" cy="2968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 dirty="0"/>
              <a:t>If </a:t>
            </a:r>
            <a:r>
              <a:rPr lang="en-US" sz="2200" dirty="0">
                <a:solidFill>
                  <a:srgbClr val="008000"/>
                </a:solidFill>
              </a:rPr>
              <a:t>estimated coefficient </a:t>
            </a:r>
            <a:r>
              <a:rPr lang="en-US" sz="2200" i="1" dirty="0">
                <a:solidFill>
                  <a:srgbClr val="008000"/>
                </a:solidFill>
              </a:rPr>
              <a:t>b</a:t>
            </a:r>
            <a:r>
              <a:rPr lang="en-US" sz="2200" baseline="-25000" dirty="0">
                <a:solidFill>
                  <a:srgbClr val="008000"/>
                </a:solidFill>
              </a:rPr>
              <a:t>1</a:t>
            </a:r>
            <a:r>
              <a:rPr lang="en-US" sz="2200" dirty="0">
                <a:solidFill>
                  <a:srgbClr val="008000"/>
                </a:solidFill>
              </a:rPr>
              <a:t> </a:t>
            </a:r>
            <a:r>
              <a:rPr lang="en-US" sz="2200" dirty="0"/>
              <a:t>was statistically </a:t>
            </a:r>
            <a:r>
              <a:rPr lang="en-US" sz="2200" i="1" dirty="0"/>
              <a:t>significant</a:t>
            </a:r>
            <a:r>
              <a:rPr lang="en-US" sz="2200" dirty="0"/>
              <a:t>, we would interpret its value as follows: 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855663" y="2619375"/>
            <a:ext cx="7821612" cy="1096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b="1" i="1" dirty="0">
                <a:solidFill>
                  <a:srgbClr val="FF0000"/>
                </a:solidFill>
              </a:rPr>
              <a:t>Increasing</a:t>
            </a:r>
            <a:r>
              <a:rPr lang="en-US" sz="2200" i="1" dirty="0"/>
              <a:t> monthly benefit levels for a family of three by </a:t>
            </a:r>
            <a:r>
              <a:rPr lang="en-US" sz="2200" b="1" i="1" dirty="0">
                <a:solidFill>
                  <a:srgbClr val="FF0000"/>
                </a:solidFill>
              </a:rPr>
              <a:t>10%</a:t>
            </a:r>
            <a:r>
              <a:rPr lang="en-US" sz="2200" i="1" dirty="0"/>
              <a:t> would result in a </a:t>
            </a:r>
            <a:r>
              <a:rPr lang="en-US" sz="2200" b="1" i="1" dirty="0">
                <a:solidFill>
                  <a:srgbClr val="0066FF"/>
                </a:solidFill>
              </a:rPr>
              <a:t>.058</a:t>
            </a:r>
            <a:r>
              <a:rPr lang="en-US" sz="2200" i="1" dirty="0"/>
              <a:t> percentage point</a:t>
            </a:r>
            <a:r>
              <a:rPr lang="en-US" sz="2200" b="1" i="1" dirty="0">
                <a:solidFill>
                  <a:srgbClr val="FF0000"/>
                </a:solidFill>
              </a:rPr>
              <a:t> </a:t>
            </a:r>
            <a:r>
              <a:rPr lang="en-US" sz="2200" b="1" i="1" dirty="0">
                <a:solidFill>
                  <a:srgbClr val="0066FF"/>
                </a:solidFill>
              </a:rPr>
              <a:t>increase</a:t>
            </a:r>
            <a:r>
              <a:rPr lang="en-US" sz="2200" i="1" dirty="0"/>
              <a:t> in the average </a:t>
            </a:r>
            <a:r>
              <a:rPr lang="en-US" sz="2200" i="1" dirty="0" err="1"/>
              <a:t>epr</a:t>
            </a:r>
            <a:r>
              <a:rPr lang="en-US" sz="2200" i="1" dirty="0"/>
              <a:t> of LISM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5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Simple Regression</a:t>
            </a:r>
          </a:p>
        </p:txBody>
      </p:sp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504825" y="4081463"/>
            <a:ext cx="82105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/>
              <a:t>However, since estimated coefficient </a:t>
            </a:r>
            <a:r>
              <a:rPr lang="en-US" sz="2200" i="1"/>
              <a:t>b</a:t>
            </a:r>
            <a:r>
              <a:rPr lang="en-US" sz="2200" baseline="-25000"/>
              <a:t>1</a:t>
            </a:r>
            <a:r>
              <a:rPr lang="en-US" sz="2200"/>
              <a:t> is statistically </a:t>
            </a:r>
            <a:r>
              <a:rPr lang="en-US" sz="2200" i="1"/>
              <a:t>insignificant</a:t>
            </a:r>
            <a:r>
              <a:rPr lang="en-US" sz="2200"/>
              <a:t>, we interpret its value as follows: </a:t>
            </a: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 Box 53"/>
          <p:cNvSpPr txBox="1">
            <a:spLocks noChangeArrowheads="1"/>
          </p:cNvSpPr>
          <p:nvPr/>
        </p:nvSpPr>
        <p:spPr bwMode="auto">
          <a:xfrm>
            <a:off x="865188" y="4991100"/>
            <a:ext cx="7821612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Increasing monthly benefit levels for a family of three</a:t>
            </a:r>
          </a:p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has </a:t>
            </a:r>
            <a:r>
              <a:rPr lang="en-US" sz="2200" i="1" u="sng"/>
              <a:t>no</a:t>
            </a:r>
            <a:r>
              <a:rPr lang="en-US" sz="2200" i="1"/>
              <a:t> effect on the epr of LISM.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Text Box 53"/>
          <p:cNvSpPr txBox="1">
            <a:spLocks noChangeArrowheads="1"/>
          </p:cNvSpPr>
          <p:nvPr/>
        </p:nvSpPr>
        <p:spPr bwMode="auto">
          <a:xfrm>
            <a:off x="874713" y="5940425"/>
            <a:ext cx="78216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Our theory suggests that this estimate has the wrong sign and is biased towards zero. This bias is called </a:t>
            </a:r>
            <a:r>
              <a:rPr lang="en-US" sz="2200" b="1" i="1" u="sng"/>
              <a:t>omitted variable bias</a:t>
            </a:r>
            <a:r>
              <a:rPr lang="en-US" sz="2200" i="1"/>
              <a:t>.</a:t>
            </a:r>
            <a:endParaRPr lang="en-US" sz="2200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Flowchart: Process 12"/>
          <p:cNvSpPr/>
          <p:nvPr/>
        </p:nvSpPr>
        <p:spPr bwMode="auto">
          <a:xfrm>
            <a:off x="320675" y="970756"/>
            <a:ext cx="8356600" cy="2745582"/>
          </a:xfrm>
          <a:prstGeom prst="flowChartProcess">
            <a:avLst/>
          </a:prstGeom>
          <a:solidFill>
            <a:srgbClr val="FFFFFF">
              <a:alpha val="85098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583522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5" grpId="0"/>
      <p:bldP spid="2" grpId="0"/>
      <p:bldP spid="3" grpId="0"/>
      <p:bldP spid="4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7388" y="1104900"/>
            <a:ext cx="3186112" cy="522288"/>
          </a:xfrm>
          <a:noFill/>
        </p:spPr>
        <p:txBody>
          <a:bodyPr/>
          <a:lstStyle/>
          <a:p>
            <a:pPr marL="0" indent="0"/>
            <a:r>
              <a:rPr lang="en-US" altLang="en-US" sz="2000" smtClean="0"/>
              <a:t>Least Squares Criterion:</a:t>
            </a:r>
          </a:p>
        </p:txBody>
      </p:sp>
      <p:graphicFrame>
        <p:nvGraphicFramePr>
          <p:cNvPr id="30925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862263" y="1873250"/>
          <a:ext cx="31908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8" name="Equation" r:id="rId4" imgW="4305300" imgH="508000" progId="Equation.DSMT4">
                  <p:embed/>
                </p:oleObj>
              </mc:Choice>
              <mc:Fallback>
                <p:oleObj name="Equation" r:id="rId4" imgW="4305300" imgH="508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1873250"/>
                        <a:ext cx="319087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5" name="Text Box 7"/>
          <p:cNvSpPr txBox="1">
            <a:spLocks noChangeArrowheads="1"/>
          </p:cNvSpPr>
          <p:nvPr/>
        </p:nvSpPr>
        <p:spPr bwMode="auto">
          <a:xfrm>
            <a:off x="1782763" y="5292725"/>
            <a:ext cx="547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You can use matrix algebra or computer software packages to compute the coefficients</a:t>
            </a:r>
          </a:p>
        </p:txBody>
      </p:sp>
      <p:sp>
        <p:nvSpPr>
          <p:cNvPr id="309256" name="Text Box 8"/>
          <p:cNvSpPr txBox="1">
            <a:spLocks noChangeArrowheads="1"/>
          </p:cNvSpPr>
          <p:nvPr/>
        </p:nvSpPr>
        <p:spPr bwMode="auto">
          <a:xfrm>
            <a:off x="674688" y="2674938"/>
            <a:ext cx="5108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/>
              <a:t>In multiple regression the solution is:</a:t>
            </a:r>
          </a:p>
        </p:txBody>
      </p:sp>
      <p:graphicFrame>
        <p:nvGraphicFramePr>
          <p:cNvPr id="309259" name="Object 11"/>
          <p:cNvGraphicFramePr>
            <a:graphicFrameLocks noChangeAspect="1"/>
          </p:cNvGraphicFramePr>
          <p:nvPr/>
        </p:nvGraphicFramePr>
        <p:xfrm>
          <a:off x="3773488" y="3757613"/>
          <a:ext cx="1531937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9" name="Equation" r:id="rId6" imgW="2209800" imgH="469900" progId="Equation.DSMT4">
                  <p:embed/>
                </p:oleObj>
              </mc:Choice>
              <mc:Fallback>
                <p:oleObj name="Equation" r:id="rId6" imgW="2209800" imgH="4699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488" y="3757613"/>
                        <a:ext cx="1531937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728385"/>
              </p:ext>
            </p:extLst>
          </p:nvPr>
        </p:nvGraphicFramePr>
        <p:xfrm>
          <a:off x="3544888" y="3295650"/>
          <a:ext cx="4572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0" name="Equation" r:id="rId8" imgW="685800" imgH="2133600" progId="Equation.DSMT4">
                  <p:embed/>
                </p:oleObj>
              </mc:Choice>
              <mc:Fallback>
                <p:oleObj name="Equation" r:id="rId8" imgW="685800" imgH="2133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3295650"/>
                        <a:ext cx="457200" cy="14160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5" grpId="0"/>
      <p:bldP spid="3092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11464" name="Group 168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4711697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0.166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0.149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8.171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1288.797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644.398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9.652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6475.967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66.763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35.901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11.337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3.167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1.967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2.049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0.960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0.339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7.247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1.653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4.383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796" name="Text Box 508"/>
          <p:cNvSpPr txBox="1">
            <a:spLocks noChangeArrowheads="1"/>
          </p:cNvSpPr>
          <p:nvPr/>
        </p:nvSpPr>
        <p:spPr bwMode="auto">
          <a:xfrm>
            <a:off x="4540250" y="1047750"/>
            <a:ext cx="4246563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800" dirty="0"/>
              <a:t> </a:t>
            </a:r>
            <a:r>
              <a:rPr lang="en-US" altLang="en-US" sz="1800" i="1" dirty="0">
                <a:solidFill>
                  <a:srgbClr val="FF0000"/>
                </a:solidFill>
              </a:rPr>
              <a:t>r</a:t>
            </a:r>
            <a:r>
              <a:rPr lang="en-US" altLang="en-US" sz="1800" i="1" baseline="30000" dirty="0">
                <a:solidFill>
                  <a:srgbClr val="FF0000"/>
                </a:solidFill>
              </a:rPr>
              <a:t> </a:t>
            </a:r>
            <a:r>
              <a:rPr lang="en-US" altLang="en-US" sz="1800" baseline="30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  <a:cs typeface="Times New Roman" pitchFamily="18" charset="0"/>
              </a:rPr>
              <a:t>·100%</a:t>
            </a:r>
            <a:r>
              <a:rPr lang="en-US" altLang="en-US" sz="1800" dirty="0">
                <a:solidFill>
                  <a:srgbClr val="FD0000"/>
                </a:solidFill>
              </a:rPr>
              <a:t> </a:t>
            </a:r>
            <a:r>
              <a:rPr lang="en-US" altLang="en-US" sz="1800" dirty="0"/>
              <a:t>of the variability in </a:t>
            </a:r>
          </a:p>
          <a:p>
            <a:pPr>
              <a:lnSpc>
                <a:spcPct val="110000"/>
              </a:lnSpc>
            </a:pPr>
            <a:r>
              <a:rPr lang="en-US" altLang="en-US" sz="1800" i="1" dirty="0">
                <a:solidFill>
                  <a:srgbClr val="FF0000"/>
                </a:solidFill>
              </a:rPr>
              <a:t>y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can be explained by the model.</a:t>
            </a:r>
          </a:p>
        </p:txBody>
      </p:sp>
      <p:sp>
        <p:nvSpPr>
          <p:cNvPr id="311431" name="Rectangle 135"/>
          <p:cNvSpPr>
            <a:spLocks noChangeArrowheads="1"/>
          </p:cNvSpPr>
          <p:nvPr/>
        </p:nvSpPr>
        <p:spPr bwMode="auto">
          <a:xfrm>
            <a:off x="4938713" y="1087438"/>
            <a:ext cx="12922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800" b="1" i="1">
                <a:solidFill>
                  <a:srgbClr val="FD0000"/>
                </a:solidFill>
                <a:latin typeface="Comic Sans MS" pitchFamily="66" charset="0"/>
              </a:rPr>
              <a:t>15%</a:t>
            </a:r>
          </a:p>
        </p:txBody>
      </p:sp>
      <p:sp>
        <p:nvSpPr>
          <p:cNvPr id="311432" name="Rectangle 136"/>
          <p:cNvSpPr>
            <a:spLocks noChangeArrowheads="1"/>
          </p:cNvSpPr>
          <p:nvPr/>
        </p:nvSpPr>
        <p:spPr bwMode="auto">
          <a:xfrm>
            <a:off x="4906963" y="1377950"/>
            <a:ext cx="385762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i="1" dirty="0" err="1">
                <a:solidFill>
                  <a:srgbClr val="FD0000"/>
                </a:solidFill>
                <a:latin typeface="Comic Sans MS" pitchFamily="66" charset="0"/>
              </a:rPr>
              <a:t>epr</a:t>
            </a:r>
            <a:r>
              <a:rPr lang="en-US" altLang="en-US" sz="1800" b="1" i="1" dirty="0">
                <a:solidFill>
                  <a:srgbClr val="FD0000"/>
                </a:solidFill>
                <a:latin typeface="Comic Sans MS" pitchFamily="66" charset="0"/>
              </a:rPr>
              <a:t> of LISM</a:t>
            </a:r>
          </a:p>
        </p:txBody>
      </p:sp>
      <p:sp>
        <p:nvSpPr>
          <p:cNvPr id="311450" name="Rectangle 154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8" name="Oval 123"/>
          <p:cNvSpPr>
            <a:spLocks noChangeArrowheads="1"/>
          </p:cNvSpPr>
          <p:nvPr/>
        </p:nvSpPr>
        <p:spPr bwMode="auto">
          <a:xfrm>
            <a:off x="3523455" y="1024996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96" grpId="0" autoUpdateAnimBg="0"/>
      <p:bldP spid="311431" grpId="0" animBg="1"/>
      <p:bldP spid="311432" grpId="0" animBg="1"/>
      <p:bldP spid="311450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28830" name="Group 126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504666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0.214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0.190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7.971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1664.635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554.878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8.732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96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6100.129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63.543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31.544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11.204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2.815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0.006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2.738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2.024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1.353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0.179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3.401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2.259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1.506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0.135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0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23" marB="4572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5.793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2.382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2.432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0.017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816" name="Rectangle 112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9" name="Text Box 508"/>
          <p:cNvSpPr txBox="1">
            <a:spLocks noChangeArrowheads="1"/>
          </p:cNvSpPr>
          <p:nvPr/>
        </p:nvSpPr>
        <p:spPr bwMode="auto">
          <a:xfrm>
            <a:off x="4540250" y="1047750"/>
            <a:ext cx="4246563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800" dirty="0"/>
              <a:t> </a:t>
            </a:r>
            <a:r>
              <a:rPr lang="en-US" altLang="en-US" sz="1800" i="1" dirty="0">
                <a:solidFill>
                  <a:srgbClr val="FF0000"/>
                </a:solidFill>
              </a:rPr>
              <a:t>r</a:t>
            </a:r>
            <a:r>
              <a:rPr lang="en-US" altLang="en-US" sz="1800" i="1" baseline="30000" dirty="0">
                <a:solidFill>
                  <a:srgbClr val="FF0000"/>
                </a:solidFill>
              </a:rPr>
              <a:t> </a:t>
            </a:r>
            <a:r>
              <a:rPr lang="en-US" altLang="en-US" sz="1800" baseline="30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  <a:cs typeface="Times New Roman" pitchFamily="18" charset="0"/>
              </a:rPr>
              <a:t>·100%</a:t>
            </a:r>
            <a:r>
              <a:rPr lang="en-US" altLang="en-US" sz="1800" dirty="0">
                <a:solidFill>
                  <a:srgbClr val="FD0000"/>
                </a:solidFill>
              </a:rPr>
              <a:t> </a:t>
            </a:r>
            <a:r>
              <a:rPr lang="en-US" altLang="en-US" sz="1800" dirty="0"/>
              <a:t>of the variability in </a:t>
            </a:r>
          </a:p>
          <a:p>
            <a:pPr>
              <a:lnSpc>
                <a:spcPct val="110000"/>
              </a:lnSpc>
            </a:pPr>
            <a:r>
              <a:rPr lang="en-US" altLang="en-US" sz="1800" i="1" dirty="0">
                <a:solidFill>
                  <a:srgbClr val="FF0000"/>
                </a:solidFill>
              </a:rPr>
              <a:t>y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can be explained by the model.</a:t>
            </a:r>
          </a:p>
        </p:txBody>
      </p:sp>
      <p:sp>
        <p:nvSpPr>
          <p:cNvPr id="10" name="Rectangle 135"/>
          <p:cNvSpPr>
            <a:spLocks noChangeArrowheads="1"/>
          </p:cNvSpPr>
          <p:nvPr/>
        </p:nvSpPr>
        <p:spPr bwMode="auto">
          <a:xfrm>
            <a:off x="4938713" y="1087438"/>
            <a:ext cx="12922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800" b="1" i="1" dirty="0" smtClean="0">
                <a:solidFill>
                  <a:srgbClr val="FD0000"/>
                </a:solidFill>
                <a:latin typeface="Comic Sans MS" pitchFamily="66" charset="0"/>
              </a:rPr>
              <a:t>19%</a:t>
            </a:r>
            <a:endParaRPr lang="en-US" altLang="en-US" sz="1800" b="1" i="1" dirty="0">
              <a:solidFill>
                <a:srgbClr val="FD0000"/>
              </a:solidFill>
              <a:latin typeface="Comic Sans MS" pitchFamily="66" charset="0"/>
            </a:endParaRPr>
          </a:p>
        </p:txBody>
      </p:sp>
      <p:sp>
        <p:nvSpPr>
          <p:cNvPr id="11" name="Rectangle 136"/>
          <p:cNvSpPr>
            <a:spLocks noChangeArrowheads="1"/>
          </p:cNvSpPr>
          <p:nvPr/>
        </p:nvSpPr>
        <p:spPr bwMode="auto">
          <a:xfrm>
            <a:off x="4906963" y="1377950"/>
            <a:ext cx="385762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i="1" dirty="0" err="1">
                <a:solidFill>
                  <a:srgbClr val="FD0000"/>
                </a:solidFill>
                <a:latin typeface="Comic Sans MS" pitchFamily="66" charset="0"/>
              </a:rPr>
              <a:t>epr</a:t>
            </a:r>
            <a:r>
              <a:rPr lang="en-US" altLang="en-US" sz="1800" b="1" i="1" dirty="0">
                <a:solidFill>
                  <a:srgbClr val="FD0000"/>
                </a:solidFill>
                <a:latin typeface="Comic Sans MS" pitchFamily="66" charset="0"/>
              </a:rPr>
              <a:t> of LISM</a:t>
            </a:r>
          </a:p>
        </p:txBody>
      </p:sp>
      <p:sp>
        <p:nvSpPr>
          <p:cNvPr id="12" name="Oval 123"/>
          <p:cNvSpPr>
            <a:spLocks noChangeArrowheads="1"/>
          </p:cNvSpPr>
          <p:nvPr/>
        </p:nvSpPr>
        <p:spPr bwMode="auto">
          <a:xfrm>
            <a:off x="3523455" y="1024996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0985" name="Rectangle 233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13" name="Oval 126"/>
          <p:cNvSpPr>
            <a:spLocks noChangeArrowheads="1"/>
          </p:cNvSpPr>
          <p:nvPr/>
        </p:nvSpPr>
        <p:spPr bwMode="auto">
          <a:xfrm>
            <a:off x="3540994" y="766196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" name="Oval 126"/>
          <p:cNvSpPr>
            <a:spLocks noChangeArrowheads="1"/>
          </p:cNvSpPr>
          <p:nvPr/>
        </p:nvSpPr>
        <p:spPr bwMode="auto">
          <a:xfrm>
            <a:off x="3656013" y="3286845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" name="Oval 126"/>
          <p:cNvSpPr>
            <a:spLocks noChangeArrowheads="1"/>
          </p:cNvSpPr>
          <p:nvPr/>
        </p:nvSpPr>
        <p:spPr bwMode="auto">
          <a:xfrm>
            <a:off x="3656013" y="3615725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12" name="Picture 1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90" y="858993"/>
            <a:ext cx="3042428" cy="58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663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0985" name="Rectangle 233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14" name="Oval 126"/>
          <p:cNvSpPr>
            <a:spLocks noChangeArrowheads="1"/>
          </p:cNvSpPr>
          <p:nvPr/>
        </p:nvSpPr>
        <p:spPr bwMode="auto">
          <a:xfrm>
            <a:off x="3656013" y="3286845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" name="Oval 126"/>
          <p:cNvSpPr>
            <a:spLocks noChangeArrowheads="1"/>
          </p:cNvSpPr>
          <p:nvPr/>
        </p:nvSpPr>
        <p:spPr bwMode="auto">
          <a:xfrm>
            <a:off x="3656013" y="3615725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7764" name="Picture 1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17" y="817142"/>
            <a:ext cx="2838091" cy="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0" name="Oval 126"/>
          <p:cNvSpPr>
            <a:spLocks noChangeArrowheads="1"/>
          </p:cNvSpPr>
          <p:nvPr/>
        </p:nvSpPr>
        <p:spPr bwMode="auto">
          <a:xfrm>
            <a:off x="3540994" y="766196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0985" name="Rectangle 233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13" name="Oval 126"/>
          <p:cNvSpPr>
            <a:spLocks noChangeArrowheads="1"/>
          </p:cNvSpPr>
          <p:nvPr/>
        </p:nvSpPr>
        <p:spPr bwMode="auto">
          <a:xfrm>
            <a:off x="3524060" y="1079462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7764" name="Picture 1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17" y="817142"/>
            <a:ext cx="2838091" cy="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7" name="Line 30"/>
          <p:cNvSpPr>
            <a:spLocks noChangeShapeType="1"/>
          </p:cNvSpPr>
          <p:nvPr/>
        </p:nvSpPr>
        <p:spPr bwMode="auto">
          <a:xfrm flipV="1">
            <a:off x="4279710" y="1145087"/>
            <a:ext cx="982403" cy="6564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31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796" name="Text Box 508"/>
          <p:cNvSpPr txBox="1">
            <a:spLocks noChangeArrowheads="1"/>
          </p:cNvSpPr>
          <p:nvPr/>
        </p:nvSpPr>
        <p:spPr bwMode="auto">
          <a:xfrm>
            <a:off x="4411663" y="1001388"/>
            <a:ext cx="424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800"/>
              <a:t> </a:t>
            </a:r>
            <a:r>
              <a:rPr lang="en-US" altLang="en-US" sz="1800" i="1">
                <a:solidFill>
                  <a:srgbClr val="FF0000"/>
                </a:solidFill>
              </a:rPr>
              <a:t>r</a:t>
            </a:r>
            <a:r>
              <a:rPr lang="en-US" altLang="en-US" sz="1800" i="1" baseline="30000">
                <a:solidFill>
                  <a:srgbClr val="FF0000"/>
                </a:solidFill>
              </a:rPr>
              <a:t> </a:t>
            </a:r>
            <a:r>
              <a:rPr lang="en-US" altLang="en-US" sz="1800" baseline="30000">
                <a:solidFill>
                  <a:srgbClr val="FF0000"/>
                </a:solidFill>
              </a:rPr>
              <a:t>2</a:t>
            </a:r>
            <a:r>
              <a:rPr lang="en-US" altLang="en-US" sz="1800">
                <a:solidFill>
                  <a:srgbClr val="FF0000"/>
                </a:solidFill>
                <a:cs typeface="Times New Roman" pitchFamily="18" charset="0"/>
              </a:rPr>
              <a:t>·100%</a:t>
            </a:r>
            <a:r>
              <a:rPr lang="en-US" altLang="en-US" sz="1800">
                <a:solidFill>
                  <a:srgbClr val="FD0000"/>
                </a:solidFill>
              </a:rPr>
              <a:t> </a:t>
            </a:r>
            <a:r>
              <a:rPr lang="en-US" altLang="en-US" sz="1800"/>
              <a:t>of the variability in </a:t>
            </a:r>
          </a:p>
          <a:p>
            <a:pPr>
              <a:lnSpc>
                <a:spcPct val="110000"/>
              </a:lnSpc>
            </a:pPr>
            <a:r>
              <a:rPr lang="en-US" altLang="en-US" sz="1800" i="1">
                <a:solidFill>
                  <a:srgbClr val="FF0000"/>
                </a:solidFill>
              </a:rPr>
              <a:t>y</a:t>
            </a:r>
          </a:p>
          <a:p>
            <a:pPr>
              <a:lnSpc>
                <a:spcPct val="110000"/>
              </a:lnSpc>
            </a:pPr>
            <a:r>
              <a:rPr lang="en-US" altLang="en-US" sz="1800"/>
              <a:t>can be explained by the model.</a:t>
            </a:r>
          </a:p>
        </p:txBody>
      </p:sp>
      <p:sp>
        <p:nvSpPr>
          <p:cNvPr id="330856" name="Rectangle 104"/>
          <p:cNvSpPr>
            <a:spLocks noChangeArrowheads="1"/>
          </p:cNvSpPr>
          <p:nvPr/>
        </p:nvSpPr>
        <p:spPr bwMode="auto">
          <a:xfrm>
            <a:off x="4810125" y="1041076"/>
            <a:ext cx="12922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800" b="1" i="1" dirty="0">
                <a:solidFill>
                  <a:srgbClr val="FD0000"/>
                </a:solidFill>
                <a:latin typeface="Comic Sans MS" pitchFamily="66" charset="0"/>
              </a:rPr>
              <a:t>49%</a:t>
            </a:r>
          </a:p>
        </p:txBody>
      </p:sp>
      <p:sp>
        <p:nvSpPr>
          <p:cNvPr id="330857" name="Rectangle 105"/>
          <p:cNvSpPr>
            <a:spLocks noChangeArrowheads="1"/>
          </p:cNvSpPr>
          <p:nvPr/>
        </p:nvSpPr>
        <p:spPr bwMode="auto">
          <a:xfrm>
            <a:off x="4778375" y="1331588"/>
            <a:ext cx="385762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i="1" dirty="0" err="1">
                <a:solidFill>
                  <a:srgbClr val="FD0000"/>
                </a:solidFill>
                <a:latin typeface="Comic Sans MS" pitchFamily="66" charset="0"/>
              </a:rPr>
              <a:t>epr</a:t>
            </a:r>
            <a:r>
              <a:rPr lang="en-US" altLang="en-US" sz="1800" b="1" i="1" dirty="0">
                <a:solidFill>
                  <a:srgbClr val="FD0000"/>
                </a:solidFill>
                <a:latin typeface="Comic Sans MS" pitchFamily="66" charset="0"/>
              </a:rPr>
              <a:t> of LISM</a:t>
            </a:r>
          </a:p>
        </p:txBody>
      </p:sp>
      <p:sp>
        <p:nvSpPr>
          <p:cNvPr id="330985" name="Rectangle 233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9" name="Oval 126"/>
          <p:cNvSpPr>
            <a:spLocks noChangeArrowheads="1"/>
          </p:cNvSpPr>
          <p:nvPr/>
        </p:nvSpPr>
        <p:spPr bwMode="auto">
          <a:xfrm>
            <a:off x="3524060" y="1079462"/>
            <a:ext cx="755650" cy="30300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737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856" grpId="0" animBg="1"/>
      <p:bldP spid="33085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Multiple Regression</a:t>
            </a:r>
          </a:p>
        </p:txBody>
      </p:sp>
      <p:graphicFrame>
        <p:nvGraphicFramePr>
          <p:cNvPr id="339065" name="Object 12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28688" y="2236788"/>
          <a:ext cx="7408862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0" name="Equation" r:id="rId4" imgW="4610100" imgH="228600" progId="Equation.DSMT4">
                  <p:embed/>
                </p:oleObj>
              </mc:Choice>
              <mc:Fallback>
                <p:oleObj name="Equation" r:id="rId4" imgW="4610100" imgH="228600" progId="Equation.DSMT4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2236788"/>
                        <a:ext cx="7408862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9417" name="Group 4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545339"/>
              </p:ext>
            </p:extLst>
          </p:nvPr>
        </p:nvGraphicFramePr>
        <p:xfrm>
          <a:off x="671513" y="4104217"/>
          <a:ext cx="7773987" cy="2682872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35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31" marB="4573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31" marB="4573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9418" name="Text Box 474"/>
          <p:cNvSpPr txBox="1">
            <a:spLocks noChangeArrowheads="1"/>
          </p:cNvSpPr>
          <p:nvPr/>
        </p:nvSpPr>
        <p:spPr bwMode="auto">
          <a:xfrm>
            <a:off x="4133850" y="4745038"/>
            <a:ext cx="6683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>
                <a:solidFill>
                  <a:srgbClr val="FF0000"/>
                </a:solidFill>
              </a:rPr>
              <a:t>ln</a:t>
            </a:r>
            <a:r>
              <a:rPr lang="en-US" altLang="en-US" sz="1800" i="1">
                <a:solidFill>
                  <a:srgbClr val="FF0000"/>
                </a:solidFill>
              </a:rPr>
              <a:t>x</a:t>
            </a:r>
            <a:r>
              <a:rPr lang="en-US" altLang="en-US" sz="1800" baseline="-250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9419" name="Text Box 475"/>
          <p:cNvSpPr txBox="1">
            <a:spLocks noChangeArrowheads="1"/>
          </p:cNvSpPr>
          <p:nvPr/>
        </p:nvSpPr>
        <p:spPr bwMode="auto">
          <a:xfrm>
            <a:off x="4129088" y="5083175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 i="1">
                <a:solidFill>
                  <a:srgbClr val="FF0000"/>
                </a:solidFill>
              </a:rPr>
              <a:t>x</a:t>
            </a:r>
            <a:r>
              <a:rPr lang="en-US" altLang="en-US" sz="1800" baseline="-250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39420" name="Text Box 476"/>
          <p:cNvSpPr txBox="1">
            <a:spLocks noChangeArrowheads="1"/>
          </p:cNvSpPr>
          <p:nvPr/>
        </p:nvSpPr>
        <p:spPr bwMode="auto">
          <a:xfrm>
            <a:off x="4138613" y="5407025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 i="1">
                <a:solidFill>
                  <a:srgbClr val="FF0000"/>
                </a:solidFill>
              </a:rPr>
              <a:t>x</a:t>
            </a:r>
            <a:r>
              <a:rPr lang="en-US" altLang="en-US" sz="1800" baseline="-250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9421" name="Text Box 477"/>
          <p:cNvSpPr txBox="1">
            <a:spLocks noChangeArrowheads="1"/>
          </p:cNvSpPr>
          <p:nvPr/>
        </p:nvSpPr>
        <p:spPr bwMode="auto">
          <a:xfrm>
            <a:off x="4133850" y="574516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 i="1">
                <a:solidFill>
                  <a:srgbClr val="FF0000"/>
                </a:solidFill>
              </a:rPr>
              <a:t>x</a:t>
            </a:r>
            <a:r>
              <a:rPr lang="en-US" altLang="en-US" sz="1800" baseline="-250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39422" name="Text Box 478"/>
          <p:cNvSpPr txBox="1">
            <a:spLocks noChangeArrowheads="1"/>
          </p:cNvSpPr>
          <p:nvPr/>
        </p:nvSpPr>
        <p:spPr bwMode="auto">
          <a:xfrm>
            <a:off x="4129088" y="6097588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 i="1">
                <a:solidFill>
                  <a:srgbClr val="FF0000"/>
                </a:solidFill>
              </a:rPr>
              <a:t>x</a:t>
            </a:r>
            <a:r>
              <a:rPr lang="en-US" altLang="en-US" sz="1800" baseline="-250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39423" name="Text Box 479"/>
          <p:cNvSpPr txBox="1">
            <a:spLocks noChangeArrowheads="1"/>
          </p:cNvSpPr>
          <p:nvPr/>
        </p:nvSpPr>
        <p:spPr bwMode="auto">
          <a:xfrm>
            <a:off x="4138613" y="6421438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 i="1">
                <a:solidFill>
                  <a:srgbClr val="FF0000"/>
                </a:solidFill>
              </a:rPr>
              <a:t>x</a:t>
            </a:r>
            <a:r>
              <a:rPr lang="en-US" altLang="en-US" sz="1800" baseline="-250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39428" name="Text Box 484"/>
          <p:cNvSpPr txBox="1">
            <a:spLocks noChangeArrowheads="1"/>
          </p:cNvSpPr>
          <p:nvPr/>
        </p:nvSpPr>
        <p:spPr bwMode="auto">
          <a:xfrm>
            <a:off x="3441700" y="543401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 i="1">
                <a:solidFill>
                  <a:srgbClr val="FF0000"/>
                </a:solidFill>
              </a:rPr>
              <a:t>+</a:t>
            </a:r>
            <a:endParaRPr lang="en-US" altLang="en-US" sz="1800" baseline="-25000">
              <a:solidFill>
                <a:srgbClr val="FF0000"/>
              </a:solidFill>
            </a:endParaRPr>
          </a:p>
        </p:txBody>
      </p:sp>
      <p:sp>
        <p:nvSpPr>
          <p:cNvPr id="339432" name="Rectangle 488"/>
          <p:cNvSpPr>
            <a:spLocks noChangeArrowheads="1"/>
          </p:cNvSpPr>
          <p:nvPr/>
        </p:nvSpPr>
        <p:spPr bwMode="auto">
          <a:xfrm>
            <a:off x="2178050" y="2014538"/>
            <a:ext cx="1176338" cy="5524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9433" name="Rectangle 489"/>
          <p:cNvSpPr>
            <a:spLocks noChangeArrowheads="1"/>
          </p:cNvSpPr>
          <p:nvPr/>
        </p:nvSpPr>
        <p:spPr bwMode="auto">
          <a:xfrm>
            <a:off x="3387725" y="2009775"/>
            <a:ext cx="1016000" cy="5524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9434" name="Rectangle 490"/>
          <p:cNvSpPr>
            <a:spLocks noChangeArrowheads="1"/>
          </p:cNvSpPr>
          <p:nvPr/>
        </p:nvSpPr>
        <p:spPr bwMode="auto">
          <a:xfrm>
            <a:off x="4397375" y="1990725"/>
            <a:ext cx="1016000" cy="5524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9435" name="Rectangle 491"/>
          <p:cNvSpPr>
            <a:spLocks noChangeArrowheads="1"/>
          </p:cNvSpPr>
          <p:nvPr/>
        </p:nvSpPr>
        <p:spPr bwMode="auto">
          <a:xfrm>
            <a:off x="5378450" y="2028825"/>
            <a:ext cx="1016000" cy="5524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9436" name="Rectangle 492"/>
          <p:cNvSpPr>
            <a:spLocks noChangeArrowheads="1"/>
          </p:cNvSpPr>
          <p:nvPr/>
        </p:nvSpPr>
        <p:spPr bwMode="auto">
          <a:xfrm>
            <a:off x="6359525" y="1995488"/>
            <a:ext cx="1016000" cy="5524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9437" name="Rectangle 493"/>
          <p:cNvSpPr>
            <a:spLocks noChangeArrowheads="1"/>
          </p:cNvSpPr>
          <p:nvPr/>
        </p:nvSpPr>
        <p:spPr bwMode="auto">
          <a:xfrm>
            <a:off x="7354888" y="2033588"/>
            <a:ext cx="1016000" cy="5524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418" grpId="0"/>
      <p:bldP spid="339419" grpId="0"/>
      <p:bldP spid="339420" grpId="0"/>
      <p:bldP spid="339421" grpId="0"/>
      <p:bldP spid="339422" grpId="0"/>
      <p:bldP spid="339423" grpId="0"/>
      <p:bldP spid="339428" grpId="0"/>
      <p:bldP spid="339432" grpId="0" animBg="1"/>
      <p:bldP spid="339433" grpId="0" animBg="1"/>
      <p:bldP spid="339434" grpId="0" animBg="1"/>
      <p:bldP spid="339435" grpId="0" animBg="1"/>
      <p:bldP spid="339436" grpId="0" animBg="1"/>
      <p:bldP spid="33943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669925" y="866775"/>
            <a:ext cx="818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000"/>
              <a:t>The residuals provide the best information about the errors.</a:t>
            </a:r>
          </a:p>
        </p:txBody>
      </p:sp>
      <p:sp>
        <p:nvSpPr>
          <p:cNvPr id="249871" name="Rectangle 15"/>
          <p:cNvSpPr>
            <a:spLocks noChangeArrowheads="1"/>
          </p:cNvSpPr>
          <p:nvPr/>
        </p:nvSpPr>
        <p:spPr bwMode="auto">
          <a:xfrm>
            <a:off x="684213" y="1292225"/>
            <a:ext cx="7750175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buFontTx/>
              <a:buAutoNum type="arabicPeriod"/>
            </a:pPr>
            <a:r>
              <a:rPr lang="en-US" altLang="en-US" sz="2000" dirty="0"/>
              <a:t>E(</a:t>
            </a:r>
            <a:r>
              <a:rPr lang="en-US" altLang="en-US" sz="2000" i="1" dirty="0">
                <a:latin typeface="Symbol" pitchFamily="18" charset="2"/>
              </a:rPr>
              <a:t>e</a:t>
            </a:r>
            <a:r>
              <a:rPr lang="en-US" altLang="en-US" sz="2000" dirty="0"/>
              <a:t>)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equal to zero</a:t>
            </a:r>
            <a:r>
              <a:rPr lang="en-US" altLang="en-US" sz="2000" dirty="0"/>
              <a:t> </a:t>
            </a:r>
            <a:r>
              <a:rPr lang="en-US" altLang="en-US" sz="2000" dirty="0" smtClean="0">
                <a:solidFill>
                  <a:srgbClr val="FF0000"/>
                </a:solidFill>
              </a:rPr>
              <a:t>if </a:t>
            </a:r>
            <a:r>
              <a:rPr lang="en-US" altLang="en-US" sz="2000" dirty="0">
                <a:solidFill>
                  <a:srgbClr val="FF0000"/>
                </a:solidFill>
              </a:rPr>
              <a:t>E(</a:t>
            </a:r>
            <a:r>
              <a:rPr lang="en-US" altLang="en-US" sz="2000" i="1" dirty="0">
                <a:solidFill>
                  <a:srgbClr val="FF0000"/>
                </a:solidFill>
              </a:rPr>
              <a:t>e</a:t>
            </a:r>
            <a:r>
              <a:rPr lang="en-US" altLang="en-US" sz="2000" dirty="0">
                <a:solidFill>
                  <a:srgbClr val="FF0000"/>
                </a:solidFill>
              </a:rPr>
              <a:t>) = 0</a:t>
            </a:r>
            <a:endParaRPr lang="en-US" altLang="en-US" sz="2000" b="1" u="sng" dirty="0"/>
          </a:p>
          <a:p>
            <a:pPr algn="l">
              <a:buFontTx/>
              <a:buAutoNum type="arabicPeriod"/>
            </a:pPr>
            <a:endParaRPr lang="en-US" altLang="en-US" sz="2000" b="1" u="sng" dirty="0"/>
          </a:p>
          <a:p>
            <a:pPr algn="l">
              <a:buFontTx/>
              <a:buAutoNum type="arabicPeriod"/>
            </a:pPr>
            <a:r>
              <a:rPr lang="en-US" altLang="en-US" sz="2000" dirty="0" err="1"/>
              <a:t>Var</a:t>
            </a:r>
            <a:r>
              <a:rPr lang="en-US" altLang="en-US" sz="2000" dirty="0"/>
              <a:t>(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) = </a:t>
            </a:r>
            <a:r>
              <a:rPr lang="en-US" altLang="en-US" sz="2000" i="1" dirty="0">
                <a:latin typeface="Symbol" pitchFamily="18" charset="2"/>
              </a:rPr>
              <a:t>s</a:t>
            </a:r>
            <a:r>
              <a:rPr lang="en-US" altLang="en-US" sz="2000" baseline="30000" dirty="0"/>
              <a:t> 2</a:t>
            </a:r>
            <a:r>
              <a:rPr lang="en-US" altLang="en-US" sz="2000" dirty="0"/>
              <a:t>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constant</a:t>
            </a:r>
            <a:r>
              <a:rPr lang="en-US" altLang="en-US" sz="2000" dirty="0"/>
              <a:t> for </a:t>
            </a:r>
            <a:r>
              <a:rPr lang="en-US" altLang="en-US" sz="2000" dirty="0" smtClean="0"/>
              <a:t>all values </a:t>
            </a:r>
            <a:r>
              <a:rPr lang="en-US" altLang="en-US" sz="2000" dirty="0"/>
              <a:t>of 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…</a:t>
            </a:r>
            <a:r>
              <a:rPr lang="en-US" altLang="en-US" sz="2000" i="1" dirty="0" err="1"/>
              <a:t>x</a:t>
            </a:r>
            <a:r>
              <a:rPr lang="en-US" altLang="en-US" sz="2000" i="1" baseline="-25000" dirty="0" err="1"/>
              <a:t>p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if “spreads” in scatterplots of </a:t>
            </a:r>
            <a:r>
              <a:rPr lang="en-US" altLang="en-US" sz="2000" i="1" dirty="0">
                <a:solidFill>
                  <a:srgbClr val="FF0000"/>
                </a:solidFill>
              </a:rPr>
              <a:t>e </a:t>
            </a:r>
            <a:r>
              <a:rPr lang="en-US" altLang="en-US" sz="2000" dirty="0">
                <a:solidFill>
                  <a:srgbClr val="FF0000"/>
                </a:solidFill>
              </a:rPr>
              <a:t>versus </a:t>
            </a:r>
            <a:r>
              <a:rPr lang="en-US" altLang="en-US" sz="2000" i="1" dirty="0">
                <a:solidFill>
                  <a:srgbClr val="FF0000"/>
                </a:solidFill>
              </a:rPr>
              <a:t>y</a:t>
            </a:r>
            <a:r>
              <a:rPr lang="en-US" altLang="en-US" sz="2000" dirty="0">
                <a:solidFill>
                  <a:srgbClr val="FF0000"/>
                </a:solidFill>
              </a:rPr>
              <a:t>, time, </a:t>
            </a:r>
            <a:r>
              <a:rPr lang="en-US" altLang="en-US" sz="2000" i="1" dirty="0">
                <a:solidFill>
                  <a:srgbClr val="FF0000"/>
                </a:solidFill>
              </a:rPr>
              <a:t>x</a:t>
            </a:r>
            <a:r>
              <a:rPr lang="en-US" altLang="en-US" sz="2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000" dirty="0">
                <a:solidFill>
                  <a:srgbClr val="FF0000"/>
                </a:solidFill>
              </a:rPr>
              <a:t>…</a:t>
            </a:r>
            <a:r>
              <a:rPr lang="en-US" altLang="en-US" sz="2000" i="1" dirty="0" err="1">
                <a:solidFill>
                  <a:srgbClr val="FF0000"/>
                </a:solidFill>
              </a:rPr>
              <a:t>x</a:t>
            </a:r>
            <a:r>
              <a:rPr lang="en-US" altLang="en-US" sz="2000" i="1" baseline="-25000" dirty="0" err="1">
                <a:solidFill>
                  <a:srgbClr val="FF0000"/>
                </a:solidFill>
              </a:rPr>
              <a:t>p</a:t>
            </a:r>
            <a:r>
              <a:rPr lang="en-US" altLang="en-US" sz="2000" dirty="0">
                <a:solidFill>
                  <a:srgbClr val="FF0000"/>
                </a:solidFill>
              </a:rPr>
              <a:t> appear to be </a:t>
            </a:r>
            <a:r>
              <a:rPr lang="en-US" altLang="en-US" sz="2000" dirty="0" smtClean="0">
                <a:solidFill>
                  <a:srgbClr val="FF0000"/>
                </a:solidFill>
              </a:rPr>
              <a:t>constant</a:t>
            </a:r>
          </a:p>
          <a:p>
            <a:pPr algn="l">
              <a:buFontTx/>
              <a:buAutoNum type="arabicPeriod"/>
            </a:pPr>
            <a:endParaRPr lang="en-US" altLang="en-US" sz="2000" dirty="0" smtClean="0">
              <a:solidFill>
                <a:srgbClr val="FF0000"/>
              </a:solidFill>
            </a:endParaRPr>
          </a:p>
          <a:p>
            <a:pPr algn="l">
              <a:buFontTx/>
              <a:buAutoNum type="arabicPeriod"/>
            </a:pPr>
            <a:r>
              <a:rPr lang="en-US" altLang="en-US" sz="2000" dirty="0"/>
              <a:t>The values of 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 are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independent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if the DW-stat is about </a:t>
            </a:r>
            <a:r>
              <a:rPr lang="en-US" altLang="en-US" sz="2000" dirty="0" smtClean="0">
                <a:solidFill>
                  <a:srgbClr val="FF0000"/>
                </a:solidFill>
              </a:rPr>
              <a:t>2 </a:t>
            </a:r>
            <a:endParaRPr lang="en-US" altLang="en-US" sz="2000" b="1" u="sng" dirty="0">
              <a:solidFill>
                <a:srgbClr val="FF0000"/>
              </a:solidFill>
            </a:endParaRPr>
          </a:p>
          <a:p>
            <a:pPr algn="l">
              <a:buFontTx/>
              <a:buAutoNum type="arabicPeriod"/>
            </a:pPr>
            <a:endParaRPr lang="en-US" altLang="en-US" sz="2000" dirty="0">
              <a:solidFill>
                <a:srgbClr val="FF0000"/>
              </a:solidFill>
            </a:endParaRPr>
          </a:p>
          <a:p>
            <a:pPr algn="l">
              <a:buFontTx/>
              <a:buAutoNum type="arabicPeriod"/>
            </a:pPr>
            <a:r>
              <a:rPr lang="en-US" altLang="en-US" sz="2000" dirty="0"/>
              <a:t>The true model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linear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if the </a:t>
            </a:r>
            <a:r>
              <a:rPr lang="en-US" altLang="en-US" sz="2000" dirty="0" smtClean="0">
                <a:solidFill>
                  <a:srgbClr val="FF0000"/>
                </a:solidFill>
              </a:rPr>
              <a:t>scatterplot </a:t>
            </a:r>
            <a:r>
              <a:rPr lang="en-US" altLang="en-US" sz="2000" dirty="0">
                <a:solidFill>
                  <a:srgbClr val="FF0000"/>
                </a:solidFill>
              </a:rPr>
              <a:t>of </a:t>
            </a:r>
            <a:r>
              <a:rPr lang="en-US" altLang="en-US" sz="2000" i="1" dirty="0">
                <a:solidFill>
                  <a:srgbClr val="FF0000"/>
                </a:solidFill>
              </a:rPr>
              <a:t>e </a:t>
            </a:r>
            <a:r>
              <a:rPr lang="en-US" altLang="en-US" sz="2000" dirty="0">
                <a:solidFill>
                  <a:srgbClr val="FF0000"/>
                </a:solidFill>
              </a:rPr>
              <a:t>versus </a:t>
            </a:r>
            <a:r>
              <a:rPr lang="en-US" altLang="en-US" sz="2000" i="1" dirty="0">
                <a:solidFill>
                  <a:srgbClr val="FF0000"/>
                </a:solidFill>
              </a:rPr>
              <a:t>y</a:t>
            </a:r>
            <a:r>
              <a:rPr lang="en-US" altLang="en-US" sz="2000" dirty="0">
                <a:solidFill>
                  <a:srgbClr val="FF0000"/>
                </a:solidFill>
              </a:rPr>
              <a:t> is a horizontal, random band of points</a:t>
            </a:r>
            <a:r>
              <a:rPr lang="en-US" altLang="en-US" sz="2000" dirty="0"/>
              <a:t> </a:t>
            </a:r>
            <a:endParaRPr lang="en-US" altLang="en-US" sz="2000" b="1" u="sng" dirty="0"/>
          </a:p>
          <a:p>
            <a:pPr algn="l">
              <a:buClr>
                <a:srgbClr val="000000"/>
              </a:buClr>
              <a:buFont typeface="Wingdings" pitchFamily="2" charset="2"/>
              <a:buAutoNum type="arabicPeriod"/>
            </a:pPr>
            <a:endParaRPr lang="en-US" altLang="en-US" sz="2000" dirty="0"/>
          </a:p>
          <a:p>
            <a:pPr algn="l">
              <a:buFontTx/>
              <a:buAutoNum type="arabicPeriod"/>
            </a:pPr>
            <a:r>
              <a:rPr lang="en-US" altLang="en-US" sz="2000" dirty="0" smtClean="0"/>
              <a:t>Error 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normally</a:t>
            </a:r>
            <a:r>
              <a:rPr lang="en-US" altLang="en-US" sz="2000" dirty="0"/>
              <a:t> distributed </a:t>
            </a:r>
            <a:r>
              <a:rPr lang="en-US" altLang="en-US" sz="2000" dirty="0">
                <a:solidFill>
                  <a:srgbClr val="FF0000"/>
                </a:solidFill>
              </a:rPr>
              <a:t>if the chapter 12 normality test indicates </a:t>
            </a:r>
            <a:r>
              <a:rPr lang="en-US" altLang="en-US" sz="2000" i="1" dirty="0">
                <a:solidFill>
                  <a:srgbClr val="FF0000"/>
                </a:solidFill>
              </a:rPr>
              <a:t>e </a:t>
            </a:r>
            <a:r>
              <a:rPr lang="en-US" altLang="en-US" sz="2000" dirty="0">
                <a:solidFill>
                  <a:srgbClr val="FF0000"/>
                </a:solidFill>
              </a:rPr>
              <a:t>is normally </a:t>
            </a:r>
            <a:r>
              <a:rPr lang="en-US" altLang="en-US" sz="2000" dirty="0" smtClean="0">
                <a:solidFill>
                  <a:srgbClr val="FF0000"/>
                </a:solidFill>
              </a:rPr>
              <a:t>distributed</a:t>
            </a:r>
            <a:br>
              <a:rPr lang="en-US" altLang="en-US" sz="2000" dirty="0" smtClean="0">
                <a:solidFill>
                  <a:srgbClr val="FF0000"/>
                </a:solidFill>
              </a:rPr>
            </a:br>
            <a:endParaRPr lang="en-US" altLang="en-US" sz="2000" dirty="0"/>
          </a:p>
        </p:txBody>
      </p:sp>
      <p:sp>
        <p:nvSpPr>
          <p:cNvPr id="249872" name="Rectangle 16"/>
          <p:cNvSpPr>
            <a:spLocks noChangeArrowheads="1"/>
          </p:cNvSpPr>
          <p:nvPr/>
        </p:nvSpPr>
        <p:spPr bwMode="auto">
          <a:xfrm>
            <a:off x="7515654" y="3381869"/>
            <a:ext cx="2825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 dirty="0">
                <a:solidFill>
                  <a:srgbClr val="FF0000"/>
                </a:solidFill>
              </a:rPr>
              <a:t>^</a:t>
            </a:r>
          </a:p>
        </p:txBody>
      </p:sp>
      <p:sp>
        <p:nvSpPr>
          <p:cNvPr id="30726" name="Rectangle 19"/>
          <p:cNvSpPr>
            <a:spLocks noChangeArrowheads="1"/>
          </p:cNvSpPr>
          <p:nvPr/>
        </p:nvSpPr>
        <p:spPr bwMode="auto">
          <a:xfrm>
            <a:off x="593725" y="5734050"/>
            <a:ext cx="77724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465138" indent="-7938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lvl="1" algn="l">
              <a:spcBef>
                <a:spcPct val="20000"/>
              </a:spcBef>
              <a:buClr>
                <a:srgbClr val="66FFFF"/>
              </a:buClr>
              <a:buSzPct val="125000"/>
            </a:pPr>
            <a:endParaRPr lang="en-US" altLang="en-US" sz="2000"/>
          </a:p>
        </p:txBody>
      </p:sp>
      <p:sp>
        <p:nvSpPr>
          <p:cNvPr id="30727" name="Rectangle 21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Validity</a:t>
            </a:r>
          </a:p>
        </p:txBody>
      </p:sp>
      <p:sp>
        <p:nvSpPr>
          <p:cNvPr id="249879" name="Rectangle 23"/>
          <p:cNvSpPr>
            <a:spLocks noChangeArrowheads="1"/>
          </p:cNvSpPr>
          <p:nvPr/>
        </p:nvSpPr>
        <p:spPr bwMode="auto">
          <a:xfrm>
            <a:off x="3813175" y="2197100"/>
            <a:ext cx="2825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400">
                <a:solidFill>
                  <a:srgbClr val="FF0000"/>
                </a:solidFill>
                <a:latin typeface="Batang" pitchFamily="18" charset="-127"/>
              </a:rPr>
              <a:t>^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72" grpId="0"/>
      <p:bldP spid="24987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42" y="2133464"/>
            <a:ext cx="8290454" cy="4038737"/>
          </a:xfrm>
          <a:prstGeom prst="rect">
            <a:avLst/>
          </a:prstGeom>
        </p:spPr>
      </p:pic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669925" y="863600"/>
            <a:ext cx="7750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/>
              <a:t>E(</a:t>
            </a:r>
            <a:r>
              <a:rPr lang="en-US" altLang="en-US" sz="2000" i="1" dirty="0">
                <a:latin typeface="Symbol" pitchFamily="18" charset="2"/>
              </a:rPr>
              <a:t>e</a:t>
            </a:r>
            <a:r>
              <a:rPr lang="en-US" altLang="en-US" sz="2000" dirty="0"/>
              <a:t>)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equal to zero</a:t>
            </a:r>
            <a:r>
              <a:rPr lang="en-US" altLang="en-US" sz="2000" dirty="0"/>
              <a:t> since E(</a:t>
            </a:r>
            <a:r>
              <a:rPr lang="en-US" altLang="en-US" sz="2000" i="1" dirty="0"/>
              <a:t>e</a:t>
            </a:r>
            <a:r>
              <a:rPr lang="en-US" altLang="en-US" sz="2000" dirty="0"/>
              <a:t>) = 0</a:t>
            </a:r>
            <a:endParaRPr lang="en-US" altLang="en-US" sz="2000" b="1" u="sng" dirty="0"/>
          </a:p>
          <a:p>
            <a:pPr algn="l">
              <a:buFontTx/>
              <a:buChar char="•"/>
            </a:pPr>
            <a:endParaRPr lang="en-US" altLang="en-US" sz="2000" b="1" u="sng" dirty="0"/>
          </a:p>
        </p:txBody>
      </p:sp>
      <p:sp>
        <p:nvSpPr>
          <p:cNvPr id="31747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Zero Mean</a:t>
            </a:r>
          </a:p>
        </p:txBody>
      </p:sp>
      <p:graphicFrame>
        <p:nvGraphicFramePr>
          <p:cNvPr id="264390" name="Object 198"/>
          <p:cNvGraphicFramePr>
            <a:graphicFrameLocks noChangeAspect="1"/>
          </p:cNvGraphicFramePr>
          <p:nvPr/>
        </p:nvGraphicFramePr>
        <p:xfrm>
          <a:off x="928688" y="1517650"/>
          <a:ext cx="7408862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8" name="Equation" r:id="rId5" imgW="4508500" imgH="228600" progId="Equation.DSMT4">
                  <p:embed/>
                </p:oleObj>
              </mc:Choice>
              <mc:Fallback>
                <p:oleObj name="Equation" r:id="rId5" imgW="4508500" imgH="228600" progId="Equation.DSMT4">
                  <p:embed/>
                  <p:pic>
                    <p:nvPicPr>
                      <p:cNvPr id="0" name="Object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1517650"/>
                        <a:ext cx="7408862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306" name="Rectangle 114"/>
          <p:cNvSpPr>
            <a:spLocks noChangeArrowheads="1"/>
          </p:cNvSpPr>
          <p:nvPr/>
        </p:nvSpPr>
        <p:spPr bwMode="auto">
          <a:xfrm>
            <a:off x="6934731" y="2854856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2" name="Rectangle 650"/>
          <p:cNvSpPr>
            <a:spLocks noChangeArrowheads="1"/>
          </p:cNvSpPr>
          <p:nvPr/>
        </p:nvSpPr>
        <p:spPr bwMode="auto">
          <a:xfrm>
            <a:off x="7967663" y="2850093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3" name="Rectangle 651"/>
          <p:cNvSpPr>
            <a:spLocks noChangeArrowheads="1"/>
          </p:cNvSpPr>
          <p:nvPr/>
        </p:nvSpPr>
        <p:spPr bwMode="auto">
          <a:xfrm>
            <a:off x="6929968" y="3230563"/>
            <a:ext cx="795338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4" name="Rectangle 652"/>
          <p:cNvSpPr>
            <a:spLocks noChangeArrowheads="1"/>
          </p:cNvSpPr>
          <p:nvPr/>
        </p:nvSpPr>
        <p:spPr bwMode="auto">
          <a:xfrm>
            <a:off x="7929032" y="3225800"/>
            <a:ext cx="795338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5" name="Rectangle 653"/>
          <p:cNvSpPr>
            <a:spLocks noChangeArrowheads="1"/>
          </p:cNvSpPr>
          <p:nvPr/>
        </p:nvSpPr>
        <p:spPr bwMode="auto">
          <a:xfrm>
            <a:off x="6925206" y="3623204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6" name="Rectangle 654"/>
          <p:cNvSpPr>
            <a:spLocks noChangeArrowheads="1"/>
          </p:cNvSpPr>
          <p:nvPr/>
        </p:nvSpPr>
        <p:spPr bwMode="auto">
          <a:xfrm>
            <a:off x="7941204" y="3601507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7" name="Rectangle 655"/>
          <p:cNvSpPr>
            <a:spLocks noChangeArrowheads="1"/>
          </p:cNvSpPr>
          <p:nvPr/>
        </p:nvSpPr>
        <p:spPr bwMode="auto">
          <a:xfrm>
            <a:off x="6934731" y="4004731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8" name="Rectangle 656"/>
          <p:cNvSpPr>
            <a:spLocks noChangeArrowheads="1"/>
          </p:cNvSpPr>
          <p:nvPr/>
        </p:nvSpPr>
        <p:spPr bwMode="auto">
          <a:xfrm>
            <a:off x="7942262" y="3999969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49" name="Rectangle 657"/>
          <p:cNvSpPr>
            <a:spLocks noChangeArrowheads="1"/>
          </p:cNvSpPr>
          <p:nvPr/>
        </p:nvSpPr>
        <p:spPr bwMode="auto">
          <a:xfrm>
            <a:off x="6896100" y="4737626"/>
            <a:ext cx="795338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50" name="Rectangle 658"/>
          <p:cNvSpPr>
            <a:spLocks noChangeArrowheads="1"/>
          </p:cNvSpPr>
          <p:nvPr/>
        </p:nvSpPr>
        <p:spPr bwMode="auto">
          <a:xfrm>
            <a:off x="7962900" y="4732863"/>
            <a:ext cx="795338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51" name="Rectangle 659"/>
          <p:cNvSpPr>
            <a:spLocks noChangeArrowheads="1"/>
          </p:cNvSpPr>
          <p:nvPr/>
        </p:nvSpPr>
        <p:spPr bwMode="auto">
          <a:xfrm>
            <a:off x="6891338" y="5090578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52" name="Rectangle 660"/>
          <p:cNvSpPr>
            <a:spLocks noChangeArrowheads="1"/>
          </p:cNvSpPr>
          <p:nvPr/>
        </p:nvSpPr>
        <p:spPr bwMode="auto">
          <a:xfrm>
            <a:off x="7958138" y="5085816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53" name="Rectangle 661"/>
          <p:cNvSpPr>
            <a:spLocks noChangeArrowheads="1"/>
          </p:cNvSpPr>
          <p:nvPr/>
        </p:nvSpPr>
        <p:spPr bwMode="auto">
          <a:xfrm>
            <a:off x="6900863" y="5403315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54" name="Rectangle 662"/>
          <p:cNvSpPr>
            <a:spLocks noChangeArrowheads="1"/>
          </p:cNvSpPr>
          <p:nvPr/>
        </p:nvSpPr>
        <p:spPr bwMode="auto">
          <a:xfrm>
            <a:off x="7967663" y="5398552"/>
            <a:ext cx="795337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4856" name="Rectangle 664"/>
          <p:cNvSpPr>
            <a:spLocks noChangeArrowheads="1"/>
          </p:cNvSpPr>
          <p:nvPr/>
        </p:nvSpPr>
        <p:spPr bwMode="auto">
          <a:xfrm>
            <a:off x="7962900" y="5754151"/>
            <a:ext cx="795338" cy="231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306" grpId="0" animBg="1"/>
      <p:bldP spid="264842" grpId="0" animBg="1"/>
      <p:bldP spid="264843" grpId="0" animBg="1"/>
      <p:bldP spid="264844" grpId="0" animBg="1"/>
      <p:bldP spid="264845" grpId="0" animBg="1"/>
      <p:bldP spid="264846" grpId="0" animBg="1"/>
      <p:bldP spid="264847" grpId="0" animBg="1"/>
      <p:bldP spid="264848" grpId="0" animBg="1"/>
      <p:bldP spid="264849" grpId="0" animBg="1"/>
      <p:bldP spid="264850" grpId="0" animBg="1"/>
      <p:bldP spid="264851" grpId="0" animBg="1"/>
      <p:bldP spid="264852" grpId="0" animBg="1"/>
      <p:bldP spid="264853" grpId="0" animBg="1"/>
      <p:bldP spid="264854" grpId="0" animBg="1"/>
      <p:bldP spid="26485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6" y="1862851"/>
            <a:ext cx="9050867" cy="4839581"/>
          </a:xfrm>
          <a:prstGeom prst="rect">
            <a:avLst/>
          </a:prstGeom>
        </p:spPr>
      </p:pic>
      <p:sp>
        <p:nvSpPr>
          <p:cNvPr id="272387" name="Rectangle 3"/>
          <p:cNvSpPr>
            <a:spLocks noChangeArrowheads="1"/>
          </p:cNvSpPr>
          <p:nvPr/>
        </p:nvSpPr>
        <p:spPr bwMode="auto">
          <a:xfrm>
            <a:off x="684213" y="863600"/>
            <a:ext cx="8097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 err="1"/>
              <a:t>Var</a:t>
            </a:r>
            <a:r>
              <a:rPr lang="en-US" altLang="en-US" sz="2000" dirty="0"/>
              <a:t>(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) = </a:t>
            </a:r>
            <a:r>
              <a:rPr lang="en-US" altLang="en-US" sz="2000" i="1" dirty="0">
                <a:latin typeface="Symbol" pitchFamily="18" charset="2"/>
              </a:rPr>
              <a:t>s</a:t>
            </a:r>
            <a:r>
              <a:rPr lang="en-US" altLang="en-US" sz="2000" baseline="30000" dirty="0"/>
              <a:t> 2</a:t>
            </a:r>
            <a:r>
              <a:rPr lang="en-US" altLang="en-US" sz="2000" dirty="0"/>
              <a:t>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constant</a:t>
            </a:r>
            <a:r>
              <a:rPr lang="en-US" altLang="en-US" sz="2000" dirty="0"/>
              <a:t> for all values of 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…</a:t>
            </a:r>
            <a:r>
              <a:rPr lang="en-US" altLang="en-US" sz="2000" i="1" dirty="0" err="1"/>
              <a:t>x</a:t>
            </a:r>
            <a:r>
              <a:rPr lang="en-US" altLang="en-US" sz="2000" i="1" baseline="-25000" dirty="0" err="1"/>
              <a:t>p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if “spreads” in</a:t>
            </a:r>
          </a:p>
          <a:p>
            <a:pPr algn="l"/>
            <a:r>
              <a:rPr lang="en-US" altLang="en-US" sz="2000" dirty="0">
                <a:solidFill>
                  <a:srgbClr val="FF0000"/>
                </a:solidFill>
              </a:rPr>
              <a:t>scatterplots of </a:t>
            </a:r>
            <a:r>
              <a:rPr lang="en-US" altLang="en-US" sz="2000" i="1" dirty="0">
                <a:solidFill>
                  <a:srgbClr val="FF0000"/>
                </a:solidFill>
              </a:rPr>
              <a:t>e </a:t>
            </a:r>
            <a:r>
              <a:rPr lang="en-US" altLang="en-US" sz="2000" dirty="0">
                <a:solidFill>
                  <a:srgbClr val="FF0000"/>
                </a:solidFill>
              </a:rPr>
              <a:t>versus </a:t>
            </a:r>
            <a:r>
              <a:rPr lang="en-US" altLang="en-US" sz="2000" i="1" dirty="0">
                <a:solidFill>
                  <a:srgbClr val="FF0000"/>
                </a:solidFill>
              </a:rPr>
              <a:t>y</a:t>
            </a:r>
            <a:r>
              <a:rPr lang="en-US" altLang="en-US" sz="2000" dirty="0">
                <a:solidFill>
                  <a:srgbClr val="FF0000"/>
                </a:solidFill>
              </a:rPr>
              <a:t>, </a:t>
            </a:r>
            <a:r>
              <a:rPr lang="en-US" altLang="en-US" sz="2000" i="1" dirty="0">
                <a:solidFill>
                  <a:srgbClr val="FF0000"/>
                </a:solidFill>
              </a:rPr>
              <a:t>t</a:t>
            </a:r>
            <a:r>
              <a:rPr lang="en-US" altLang="en-US" sz="2000" dirty="0">
                <a:solidFill>
                  <a:srgbClr val="FF0000"/>
                </a:solidFill>
              </a:rPr>
              <a:t>, </a:t>
            </a:r>
            <a:r>
              <a:rPr lang="en-US" altLang="en-US" sz="2000" i="1" dirty="0">
                <a:solidFill>
                  <a:srgbClr val="FF0000"/>
                </a:solidFill>
              </a:rPr>
              <a:t>x</a:t>
            </a:r>
            <a:r>
              <a:rPr lang="en-US" altLang="en-US" sz="2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000" dirty="0">
                <a:solidFill>
                  <a:srgbClr val="FF0000"/>
                </a:solidFill>
              </a:rPr>
              <a:t>…</a:t>
            </a:r>
            <a:r>
              <a:rPr lang="en-US" altLang="en-US" sz="2000" i="1" dirty="0" err="1">
                <a:solidFill>
                  <a:srgbClr val="FF0000"/>
                </a:solidFill>
              </a:rPr>
              <a:t>x</a:t>
            </a:r>
            <a:r>
              <a:rPr lang="en-US" altLang="en-US" sz="2000" i="1" baseline="-25000" dirty="0" err="1">
                <a:solidFill>
                  <a:srgbClr val="FF0000"/>
                </a:solidFill>
              </a:rPr>
              <a:t>p</a:t>
            </a:r>
            <a:r>
              <a:rPr lang="en-US" altLang="en-US" sz="2000" dirty="0">
                <a:solidFill>
                  <a:srgbClr val="FF0000"/>
                </a:solidFill>
              </a:rPr>
              <a:t> appear to be constant</a:t>
            </a:r>
            <a:r>
              <a:rPr lang="en-US" altLang="en-US" sz="2000" i="1" dirty="0"/>
              <a:t> </a:t>
            </a:r>
            <a:endParaRPr lang="en-US" altLang="en-US" sz="2000" dirty="0"/>
          </a:p>
          <a:p>
            <a:pPr algn="l">
              <a:buFontTx/>
              <a:buChar char="•"/>
            </a:pPr>
            <a:endParaRPr lang="en-US" altLang="en-US" sz="2000" dirty="0"/>
          </a:p>
        </p:txBody>
      </p:sp>
      <p:sp>
        <p:nvSpPr>
          <p:cNvPr id="32771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Homoscedasticity</a:t>
            </a:r>
            <a:endParaRPr lang="en-US" altLang="en-US" sz="1800" dirty="0"/>
          </a:p>
        </p:txBody>
      </p:sp>
      <p:sp>
        <p:nvSpPr>
          <p:cNvPr id="32772" name="Rectangle 8"/>
          <p:cNvSpPr>
            <a:spLocks noChangeArrowheads="1"/>
          </p:cNvSpPr>
          <p:nvPr/>
        </p:nvSpPr>
        <p:spPr bwMode="auto">
          <a:xfrm>
            <a:off x="3084513" y="1168400"/>
            <a:ext cx="2825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400">
                <a:solidFill>
                  <a:srgbClr val="FF0000"/>
                </a:solidFill>
                <a:latin typeface="Batang" pitchFamily="18" charset="-127"/>
              </a:rPr>
              <a:t>^</a:t>
            </a:r>
          </a:p>
        </p:txBody>
      </p:sp>
      <p:sp>
        <p:nvSpPr>
          <p:cNvPr id="16" name="WordArt 24"/>
          <p:cNvSpPr>
            <a:spLocks noChangeArrowheads="1" noChangeShapeType="1" noTextEdit="1"/>
          </p:cNvSpPr>
          <p:nvPr/>
        </p:nvSpPr>
        <p:spPr bwMode="auto">
          <a:xfrm rot="19173017">
            <a:off x="1160463" y="2527300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okay</a:t>
            </a:r>
          </a:p>
        </p:txBody>
      </p:sp>
      <p:sp>
        <p:nvSpPr>
          <p:cNvPr id="17" name="WordArt 25"/>
          <p:cNvSpPr>
            <a:spLocks noChangeArrowheads="1" noChangeShapeType="1" noTextEdit="1"/>
          </p:cNvSpPr>
          <p:nvPr/>
        </p:nvSpPr>
        <p:spPr bwMode="auto">
          <a:xfrm rot="19173017">
            <a:off x="4186238" y="2665413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okay</a:t>
            </a:r>
          </a:p>
        </p:txBody>
      </p:sp>
      <p:sp>
        <p:nvSpPr>
          <p:cNvPr id="18" name="WordArt 26"/>
          <p:cNvSpPr>
            <a:spLocks noChangeArrowheads="1" noChangeShapeType="1" noTextEdit="1"/>
          </p:cNvSpPr>
          <p:nvPr/>
        </p:nvSpPr>
        <p:spPr bwMode="auto">
          <a:xfrm rot="19173017">
            <a:off x="2800350" y="5053013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okay</a:t>
            </a:r>
          </a:p>
        </p:txBody>
      </p:sp>
      <p:sp>
        <p:nvSpPr>
          <p:cNvPr id="19" name="WordArt 27"/>
          <p:cNvSpPr>
            <a:spLocks noChangeArrowheads="1" noChangeShapeType="1" noTextEdit="1"/>
          </p:cNvSpPr>
          <p:nvPr/>
        </p:nvSpPr>
        <p:spPr bwMode="auto">
          <a:xfrm rot="19173017">
            <a:off x="5767388" y="5030788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okay</a:t>
            </a:r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>
            <a:off x="6705600" y="2017713"/>
            <a:ext cx="2220913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6723063" y="3771900"/>
            <a:ext cx="2173287" cy="2746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b="1">
                <a:solidFill>
                  <a:srgbClr val="FF0000"/>
                </a:solidFill>
              </a:rPr>
              <a:t>Non-constant variance in </a:t>
            </a:r>
            <a:r>
              <a:rPr lang="en-US" altLang="en-US" sz="1200" b="1" i="1">
                <a:solidFill>
                  <a:srgbClr val="FF0000"/>
                </a:solidFill>
              </a:rPr>
              <a:t>black</a:t>
            </a:r>
            <a:r>
              <a:rPr lang="en-US" altLang="en-US" sz="12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 flipV="1">
            <a:off x="6721473" y="3267077"/>
            <a:ext cx="2162175" cy="581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62" name="Rectangle 82"/>
          <p:cNvSpPr>
            <a:spLocks noChangeArrowheads="1"/>
          </p:cNvSpPr>
          <p:nvPr/>
        </p:nvSpPr>
        <p:spPr bwMode="auto">
          <a:xfrm>
            <a:off x="685800" y="869942"/>
            <a:ext cx="809783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 smtClean="0"/>
              <a:t>If the errors are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en-US" altLang="en-US" sz="2000" dirty="0" smtClean="0"/>
              <a:t>homoscedasticity, </a:t>
            </a:r>
            <a:endParaRPr lang="en-US" altLang="en-US" sz="2000" dirty="0"/>
          </a:p>
          <a:p>
            <a:pPr algn="l">
              <a:buFontTx/>
              <a:buChar char="•"/>
            </a:pPr>
            <a:endParaRPr lang="en-US" altLang="en-US" sz="1000" dirty="0"/>
          </a:p>
          <a:p>
            <a:pPr algn="l">
              <a:buFontTx/>
              <a:buChar char="•"/>
            </a:pPr>
            <a:r>
              <a:rPr lang="en-US" altLang="en-US" sz="2000" dirty="0" smtClean="0"/>
              <a:t>Although the coefficients are okay, the standard errors are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altLang="en-US" sz="2000" dirty="0" smtClean="0"/>
              <a:t>, which </a:t>
            </a:r>
            <a:r>
              <a:rPr lang="en-US" altLang="en-US" sz="2000" dirty="0" smtClean="0"/>
              <a:t>may make </a:t>
            </a:r>
            <a:r>
              <a:rPr lang="en-US" altLang="en-US" sz="2000" dirty="0" smtClean="0"/>
              <a:t>the t-stats wrong.</a:t>
            </a:r>
            <a:endParaRPr lang="en-US" altLang="en-US" sz="2000" dirty="0"/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312929"/>
              </p:ext>
            </p:extLst>
          </p:nvPr>
        </p:nvGraphicFramePr>
        <p:xfrm>
          <a:off x="3855508" y="2427810"/>
          <a:ext cx="1179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9" name="Equation" r:id="rId4" imgW="1612900" imgH="952500" progId="Equation.DSMT4">
                  <p:embed/>
                </p:oleObj>
              </mc:Choice>
              <mc:Fallback>
                <p:oleObj name="Equation" r:id="rId4" imgW="16129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5508" y="2427810"/>
                        <a:ext cx="1179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557" name="Line 197"/>
          <p:cNvSpPr>
            <a:spLocks noChangeShapeType="1"/>
          </p:cNvSpPr>
          <p:nvPr/>
        </p:nvSpPr>
        <p:spPr bwMode="auto">
          <a:xfrm flipH="1" flipV="1">
            <a:off x="4868333" y="312948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3366" name="Line 86"/>
          <p:cNvSpPr>
            <a:spLocks noChangeShapeType="1"/>
          </p:cNvSpPr>
          <p:nvPr/>
        </p:nvSpPr>
        <p:spPr bwMode="auto">
          <a:xfrm>
            <a:off x="4201583" y="2207148"/>
            <a:ext cx="0" cy="341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197"/>
          <p:cNvSpPr>
            <a:spLocks noChangeShapeType="1"/>
          </p:cNvSpPr>
          <p:nvPr/>
        </p:nvSpPr>
        <p:spPr bwMode="auto">
          <a:xfrm flipH="1" flipV="1">
            <a:off x="4196821" y="219603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3368" name="Line 88"/>
          <p:cNvSpPr>
            <a:spLocks noChangeShapeType="1"/>
          </p:cNvSpPr>
          <p:nvPr/>
        </p:nvSpPr>
        <p:spPr bwMode="auto">
          <a:xfrm>
            <a:off x="4871508" y="3150123"/>
            <a:ext cx="0" cy="341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2187" y="1327669"/>
            <a:ext cx="1361450" cy="409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225" y="1705591"/>
            <a:ext cx="2602442" cy="409575"/>
          </a:xfrm>
          <a:prstGeom prst="rect">
            <a:avLst/>
          </a:prstGeom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Homoscedasticity</a:t>
            </a:r>
            <a:endParaRPr lang="en-US" alt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557" grpId="0" animBg="1"/>
      <p:bldP spid="271557" grpId="1" animBg="1"/>
      <p:bldP spid="353366" grpId="0" animBg="1"/>
      <p:bldP spid="353366" grpId="1" animBg="1"/>
      <p:bldP spid="2" grpId="0" animBg="1"/>
      <p:bldP spid="35336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669925" y="863600"/>
            <a:ext cx="775017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65138" indent="-465138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 algn="l"/>
            <a:r>
              <a:rPr lang="en-US" altLang="en-US" sz="2000" dirty="0"/>
              <a:t>The values of 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 are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independent</a:t>
            </a:r>
            <a:r>
              <a:rPr lang="en-US" altLang="en-US" sz="2000" dirty="0"/>
              <a:t> </a:t>
            </a:r>
            <a:r>
              <a:rPr lang="en-US" altLang="en-US" sz="2000" dirty="0" smtClean="0">
                <a:solidFill>
                  <a:srgbClr val="FF0000"/>
                </a:solidFill>
              </a:rPr>
              <a:t>if </a:t>
            </a:r>
            <a:r>
              <a:rPr lang="en-US" altLang="en-US" sz="2000" dirty="0">
                <a:solidFill>
                  <a:srgbClr val="FF0000"/>
                </a:solidFill>
              </a:rPr>
              <a:t>the </a:t>
            </a:r>
            <a:r>
              <a:rPr lang="en-US" altLang="en-US" sz="2000" dirty="0" smtClean="0">
                <a:solidFill>
                  <a:srgbClr val="FF0000"/>
                </a:solidFill>
              </a:rPr>
              <a:t>DW-stat </a:t>
            </a:r>
            <a:r>
              <a:rPr lang="en-US" altLang="en-US" sz="2000" dirty="0" smtClean="0">
                <a:solidFill>
                  <a:srgbClr val="FF0000"/>
                </a:solidFill>
              </a:rPr>
              <a:t>is about 2</a:t>
            </a:r>
            <a:endParaRPr lang="en-US" altLang="en-US" sz="2000" dirty="0"/>
          </a:p>
          <a:p>
            <a:pPr algn="l"/>
            <a:endParaRPr lang="en-US" altLang="en-US" sz="2000" dirty="0"/>
          </a:p>
          <a:p>
            <a:pPr algn="l"/>
            <a:endParaRPr lang="en-US" altLang="en-US" sz="2000" dirty="0"/>
          </a:p>
          <a:p>
            <a:pPr algn="l"/>
            <a:endParaRPr lang="en-US" altLang="en-US" sz="2000" dirty="0"/>
          </a:p>
          <a:p>
            <a:pPr algn="l"/>
            <a:endParaRPr lang="en-US" altLang="en-US" sz="2000" dirty="0"/>
          </a:p>
          <a:p>
            <a:pPr algn="l"/>
            <a:endParaRPr lang="en-US" altLang="en-US" sz="2000" dirty="0" smtClean="0"/>
          </a:p>
          <a:p>
            <a:pPr algn="l"/>
            <a:endParaRPr lang="en-US" altLang="en-US" sz="2000" dirty="0"/>
          </a:p>
          <a:p>
            <a:pPr algn="l"/>
            <a:endParaRPr lang="en-US" altLang="en-US" sz="2000" dirty="0" smtClean="0"/>
          </a:p>
          <a:p>
            <a:pPr algn="l"/>
            <a:r>
              <a:rPr lang="en-US" altLang="en-US" sz="2000" dirty="0" smtClean="0"/>
              <a:t>The </a:t>
            </a:r>
            <a:r>
              <a:rPr lang="en-US" altLang="en-US" sz="2000" dirty="0"/>
              <a:t>DW-stat varies when the data’s order is altered</a:t>
            </a:r>
          </a:p>
          <a:p>
            <a:pPr algn="l"/>
            <a:endParaRPr lang="en-US" altLang="en-US" sz="2000" dirty="0"/>
          </a:p>
          <a:p>
            <a:pPr algn="l">
              <a:buFontTx/>
              <a:buChar char="•"/>
            </a:pPr>
            <a:r>
              <a:rPr lang="en-US" altLang="en-US" sz="2000" dirty="0"/>
              <a:t>If you have cross-sectional data, you </a:t>
            </a:r>
            <a:r>
              <a:rPr lang="en-US" altLang="en-US" sz="2000" dirty="0" smtClean="0"/>
              <a:t>need DW-stat</a:t>
            </a:r>
            <a:endParaRPr lang="en-US" altLang="en-US" sz="2000" dirty="0"/>
          </a:p>
          <a:p>
            <a:pPr algn="l">
              <a:buFontTx/>
              <a:buChar char="•"/>
            </a:pPr>
            <a:endParaRPr lang="en-US" altLang="en-US" sz="2000" dirty="0"/>
          </a:p>
          <a:p>
            <a:pPr algn="l">
              <a:buFontTx/>
              <a:buChar char="•"/>
            </a:pPr>
            <a:r>
              <a:rPr lang="en-US" altLang="en-US" sz="2000" dirty="0"/>
              <a:t>If you have time series data, compute DW-stat after sorting by time</a:t>
            </a:r>
          </a:p>
          <a:p>
            <a:pPr algn="l">
              <a:buFontTx/>
              <a:buChar char="•"/>
            </a:pPr>
            <a:endParaRPr lang="en-US" altLang="en-US" sz="2000" dirty="0"/>
          </a:p>
          <a:p>
            <a:pPr algn="l">
              <a:buFontTx/>
              <a:buChar char="•"/>
            </a:pPr>
            <a:r>
              <a:rPr lang="en-US" altLang="en-US" sz="2000" dirty="0"/>
              <a:t>If you have panel data, compute the DW-stat after sorting by state and then time.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/>
              <a:t>Independence</a:t>
            </a:r>
          </a:p>
        </p:txBody>
      </p:sp>
      <p:graphicFrame>
        <p:nvGraphicFramePr>
          <p:cNvPr id="411695" name="Group 47"/>
          <p:cNvGraphicFramePr>
            <a:graphicFrameLocks noGrp="1"/>
          </p:cNvGraphicFramePr>
          <p:nvPr/>
        </p:nvGraphicFramePr>
        <p:xfrm>
          <a:off x="1673025" y="1408835"/>
          <a:ext cx="5991225" cy="792528"/>
        </p:xfrm>
        <a:graphic>
          <a:graphicData uri="http://schemas.openxmlformats.org/drawingml/2006/table">
            <a:tbl>
              <a:tblPr/>
              <a:tblGrid>
                <a:gridCol w="5991225"/>
              </a:tblGrid>
              <a:tr h="32199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perfect "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 autocorrelation if DW-stat = 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b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85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perfect "+" autocorrelation if DW-stat = 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b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438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62" name="Rectangle 82"/>
          <p:cNvSpPr>
            <a:spLocks noChangeArrowheads="1"/>
          </p:cNvSpPr>
          <p:nvPr/>
        </p:nvSpPr>
        <p:spPr bwMode="auto">
          <a:xfrm>
            <a:off x="685800" y="869942"/>
            <a:ext cx="809783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 smtClean="0"/>
              <a:t>If the errors are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en-US" altLang="en-US" sz="2000" dirty="0" smtClean="0"/>
              <a:t>independent, </a:t>
            </a:r>
            <a:endParaRPr lang="en-US" altLang="en-US" sz="2000" dirty="0"/>
          </a:p>
          <a:p>
            <a:pPr algn="l">
              <a:buFontTx/>
              <a:buChar char="•"/>
            </a:pPr>
            <a:endParaRPr lang="en-US" altLang="en-US" sz="1000" dirty="0"/>
          </a:p>
          <a:p>
            <a:pPr algn="l">
              <a:buFontTx/>
              <a:buChar char="•"/>
            </a:pPr>
            <a:r>
              <a:rPr lang="en-US" altLang="en-US" sz="2000" dirty="0" smtClean="0"/>
              <a:t>Although the coefficients are okay, the standard errors are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altLang="en-US" sz="2000" dirty="0" smtClean="0"/>
              <a:t>, which </a:t>
            </a:r>
            <a:r>
              <a:rPr lang="en-US" altLang="en-US" sz="2000" dirty="0" smtClean="0"/>
              <a:t>may make </a:t>
            </a:r>
            <a:r>
              <a:rPr lang="en-US" altLang="en-US" sz="2000" dirty="0" smtClean="0"/>
              <a:t>the t-stats wrong.</a:t>
            </a:r>
            <a:endParaRPr lang="en-US" altLang="en-US" sz="2000" dirty="0"/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>
            <p:extLst/>
          </p:nvPr>
        </p:nvGraphicFramePr>
        <p:xfrm>
          <a:off x="3855508" y="2427810"/>
          <a:ext cx="1179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2" name="Equation" r:id="rId4" imgW="1612900" imgH="952500" progId="Equation.DSMT4">
                  <p:embed/>
                </p:oleObj>
              </mc:Choice>
              <mc:Fallback>
                <p:oleObj name="Equation" r:id="rId4" imgW="16129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5508" y="2427810"/>
                        <a:ext cx="1179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557" name="Line 197"/>
          <p:cNvSpPr>
            <a:spLocks noChangeShapeType="1"/>
          </p:cNvSpPr>
          <p:nvPr/>
        </p:nvSpPr>
        <p:spPr bwMode="auto">
          <a:xfrm flipH="1" flipV="1">
            <a:off x="4868333" y="312948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3366" name="Line 86"/>
          <p:cNvSpPr>
            <a:spLocks noChangeShapeType="1"/>
          </p:cNvSpPr>
          <p:nvPr/>
        </p:nvSpPr>
        <p:spPr bwMode="auto">
          <a:xfrm>
            <a:off x="4201583" y="2207148"/>
            <a:ext cx="0" cy="341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197"/>
          <p:cNvSpPr>
            <a:spLocks noChangeShapeType="1"/>
          </p:cNvSpPr>
          <p:nvPr/>
        </p:nvSpPr>
        <p:spPr bwMode="auto">
          <a:xfrm flipH="1" flipV="1">
            <a:off x="4196821" y="219603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3368" name="Line 88"/>
          <p:cNvSpPr>
            <a:spLocks noChangeShapeType="1"/>
          </p:cNvSpPr>
          <p:nvPr/>
        </p:nvSpPr>
        <p:spPr bwMode="auto">
          <a:xfrm>
            <a:off x="4871508" y="3150123"/>
            <a:ext cx="0" cy="341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2187" y="1327669"/>
            <a:ext cx="1361450" cy="409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225" y="1705591"/>
            <a:ext cx="2602442" cy="409575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/>
              <a:t>Independence</a:t>
            </a:r>
          </a:p>
        </p:txBody>
      </p:sp>
    </p:spTree>
    <p:extLst>
      <p:ext uri="{BB962C8B-B14F-4D97-AF65-F5344CB8AC3E}">
        <p14:creationId xmlns:p14="http://schemas.microsoft.com/office/powerpoint/2010/main" val="3008646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557" grpId="0" animBg="1"/>
      <p:bldP spid="271557" grpId="1" animBg="1"/>
      <p:bldP spid="353366" grpId="0" animBg="1"/>
      <p:bldP spid="353366" grpId="1" animBg="1"/>
      <p:bldP spid="2" grpId="0" animBg="1"/>
      <p:bldP spid="35336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15"/>
          <p:cNvGraphicFramePr>
            <a:graphicFrameLocks noChangeAspect="1"/>
          </p:cNvGraphicFramePr>
          <p:nvPr/>
        </p:nvGraphicFramePr>
        <p:xfrm>
          <a:off x="1670050" y="1800225"/>
          <a:ext cx="551815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5" name="Chart" r:id="rId4" imgW="3914657" imgH="3209857" progId="Excel.Chart.8">
                  <p:embed/>
                </p:oleObj>
              </mc:Choice>
              <mc:Fallback>
                <p:oleObj name="Chart" r:id="rId4" imgW="3914657" imgH="3209857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0" y="1800225"/>
                        <a:ext cx="5518150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669925" y="863600"/>
            <a:ext cx="77501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/>
              <a:t>The true model is </a:t>
            </a:r>
            <a:r>
              <a:rPr lang="en-US" altLang="en-US" sz="2000" i="1"/>
              <a:t>probably</a:t>
            </a:r>
            <a:r>
              <a:rPr lang="en-US" altLang="en-US" sz="2000"/>
              <a:t> </a:t>
            </a:r>
            <a:r>
              <a:rPr lang="en-US" altLang="en-US" sz="2000" b="1" u="sng"/>
              <a:t>linear</a:t>
            </a:r>
            <a:r>
              <a:rPr lang="en-US" altLang="en-US" sz="2000"/>
              <a:t> </a:t>
            </a:r>
            <a:r>
              <a:rPr lang="en-US" altLang="en-US" sz="2000">
                <a:solidFill>
                  <a:srgbClr val="FF0000"/>
                </a:solidFill>
              </a:rPr>
              <a:t>if the scatterplot of </a:t>
            </a:r>
            <a:r>
              <a:rPr lang="en-US" altLang="en-US" sz="2000" i="1">
                <a:solidFill>
                  <a:srgbClr val="FF0000"/>
                </a:solidFill>
              </a:rPr>
              <a:t>e </a:t>
            </a:r>
            <a:r>
              <a:rPr lang="en-US" altLang="en-US" sz="2000">
                <a:solidFill>
                  <a:srgbClr val="FF0000"/>
                </a:solidFill>
              </a:rPr>
              <a:t>versus </a:t>
            </a:r>
            <a:r>
              <a:rPr lang="en-US" altLang="en-US" sz="2000" i="1">
                <a:solidFill>
                  <a:srgbClr val="FF0000"/>
                </a:solidFill>
              </a:rPr>
              <a:t>y</a:t>
            </a:r>
            <a:r>
              <a:rPr lang="en-US" altLang="en-US" sz="2000">
                <a:solidFill>
                  <a:srgbClr val="FF0000"/>
                </a:solidFill>
              </a:rPr>
              <a:t> is a horizontal, random band of points</a:t>
            </a:r>
            <a:r>
              <a:rPr lang="en-US" altLang="en-US" sz="2000"/>
              <a:t> </a:t>
            </a:r>
            <a:endParaRPr lang="en-US" altLang="en-US" sz="2000" b="1" u="sng"/>
          </a:p>
          <a:p>
            <a:pPr algn="l">
              <a:buClr>
                <a:srgbClr val="000000"/>
              </a:buClr>
              <a:buFont typeface="Wingdings" pitchFamily="2" charset="2"/>
              <a:buChar char="n"/>
            </a:pPr>
            <a:endParaRPr lang="en-US" altLang="en-US" sz="2000"/>
          </a:p>
        </p:txBody>
      </p:sp>
      <p:sp>
        <p:nvSpPr>
          <p:cNvPr id="61444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/>
              <a:t>Linearity</a:t>
            </a:r>
          </a:p>
        </p:txBody>
      </p:sp>
      <p:sp>
        <p:nvSpPr>
          <p:cNvPr id="61445" name="Rectangle 8"/>
          <p:cNvSpPr>
            <a:spLocks noChangeArrowheads="1"/>
          </p:cNvSpPr>
          <p:nvPr/>
        </p:nvSpPr>
        <p:spPr bwMode="auto">
          <a:xfrm>
            <a:off x="7091363" y="798513"/>
            <a:ext cx="2825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FF0000"/>
                </a:solidFill>
              </a:rPr>
              <a:t>^</a:t>
            </a:r>
          </a:p>
        </p:txBody>
      </p:sp>
      <p:sp>
        <p:nvSpPr>
          <p:cNvPr id="268301" name="WordArt 13"/>
          <p:cNvSpPr>
            <a:spLocks noChangeArrowheads="1" noChangeShapeType="1" noTextEdit="1"/>
          </p:cNvSpPr>
          <p:nvPr/>
        </p:nvSpPr>
        <p:spPr bwMode="auto">
          <a:xfrm rot="-2426983">
            <a:off x="3544888" y="3952875"/>
            <a:ext cx="1808162" cy="769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okay</a:t>
            </a:r>
          </a:p>
        </p:txBody>
      </p:sp>
      <p:sp>
        <p:nvSpPr>
          <p:cNvPr id="268304" name="Rectangle 16"/>
          <p:cNvSpPr>
            <a:spLocks noChangeArrowheads="1"/>
          </p:cNvSpPr>
          <p:nvPr/>
        </p:nvSpPr>
        <p:spPr bwMode="auto">
          <a:xfrm>
            <a:off x="2970213" y="1965325"/>
            <a:ext cx="3038475" cy="3444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017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01" grpId="0" animBg="1"/>
      <p:bldP spid="26830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2"/>
          <p:cNvSpPr>
            <a:spLocks noChangeArrowheads="1"/>
          </p:cNvSpPr>
          <p:nvPr/>
        </p:nvSpPr>
        <p:spPr bwMode="auto">
          <a:xfrm>
            <a:off x="685800" y="869942"/>
            <a:ext cx="809783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 smtClean="0"/>
              <a:t>If model is </a:t>
            </a:r>
            <a:r>
              <a:rPr lang="en-US" altLang="en-US" sz="2000" i="1" dirty="0" smtClean="0">
                <a:solidFill>
                  <a:srgbClr val="FF0000"/>
                </a:solidFill>
              </a:rPr>
              <a:t>not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en-US" altLang="en-US" sz="2000" dirty="0" smtClean="0"/>
              <a:t>linear</a:t>
            </a:r>
            <a:r>
              <a:rPr lang="en-US" altLang="en-US" sz="2000" dirty="0" smtClean="0"/>
              <a:t>, </a:t>
            </a:r>
            <a:endParaRPr lang="en-US" altLang="en-US" sz="2000" dirty="0"/>
          </a:p>
          <a:p>
            <a:pPr algn="l">
              <a:buFontTx/>
              <a:buChar char="•"/>
            </a:pPr>
            <a:endParaRPr lang="en-US" altLang="en-US" sz="1000" dirty="0"/>
          </a:p>
          <a:p>
            <a:pPr algn="l">
              <a:buFontTx/>
              <a:buChar char="•"/>
            </a:pPr>
            <a:r>
              <a:rPr lang="en-US" altLang="en-US" sz="2000" dirty="0" smtClean="0"/>
              <a:t>Although </a:t>
            </a:r>
            <a:r>
              <a:rPr lang="en-US" altLang="en-US" sz="2000" dirty="0" smtClean="0"/>
              <a:t>the </a:t>
            </a:r>
            <a:r>
              <a:rPr lang="en-US" altLang="en-US" sz="2000" dirty="0" smtClean="0"/>
              <a:t>standard errors are </a:t>
            </a:r>
            <a:r>
              <a:rPr lang="en-US" altLang="en-US" sz="2000" dirty="0"/>
              <a:t>okay, </a:t>
            </a:r>
            <a:r>
              <a:rPr lang="en-US" altLang="en-US" sz="2000" dirty="0" smtClean="0"/>
              <a:t>the coefficients </a:t>
            </a:r>
            <a:r>
              <a:rPr lang="en-US" altLang="en-US" sz="2000" dirty="0"/>
              <a:t>are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altLang="en-US" sz="2000" dirty="0" smtClean="0"/>
              <a:t>, </a:t>
            </a:r>
            <a:r>
              <a:rPr lang="en-US" altLang="en-US" sz="2000" dirty="0" smtClean="0"/>
              <a:t>which </a:t>
            </a:r>
            <a:r>
              <a:rPr lang="en-US" altLang="en-US" sz="2000" dirty="0" smtClean="0"/>
              <a:t>may make the </a:t>
            </a:r>
            <a:r>
              <a:rPr lang="en-US" altLang="en-US" sz="2000" dirty="0" smtClean="0"/>
              <a:t>t-stats wrong.</a:t>
            </a:r>
            <a:endParaRPr lang="en-US" alt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330" y="1327669"/>
            <a:ext cx="1366307" cy="409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25" y="1705591"/>
            <a:ext cx="2602442" cy="409575"/>
          </a:xfrm>
          <a:prstGeom prst="rect">
            <a:avLst/>
          </a:prstGeom>
        </p:spPr>
      </p:pic>
      <p:graphicFrame>
        <p:nvGraphicFramePr>
          <p:cNvPr id="11" name="Object 180"/>
          <p:cNvGraphicFramePr>
            <a:graphicFrameLocks noChangeAspect="1"/>
          </p:cNvGraphicFramePr>
          <p:nvPr/>
        </p:nvGraphicFramePr>
        <p:xfrm>
          <a:off x="3780896" y="2577571"/>
          <a:ext cx="1179512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Equation" r:id="rId5" imgW="1612900" imgH="952500" progId="Equation.DSMT4">
                  <p:embed/>
                </p:oleObj>
              </mc:Choice>
              <mc:Fallback>
                <p:oleObj name="Equation" r:id="rId5" imgW="16129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0896" y="2577571"/>
                        <a:ext cx="1179512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197"/>
          <p:cNvSpPr>
            <a:spLocks noChangeShapeType="1"/>
          </p:cNvSpPr>
          <p:nvPr/>
        </p:nvSpPr>
        <p:spPr bwMode="auto">
          <a:xfrm flipH="1" flipV="1">
            <a:off x="4765146" y="2198158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97"/>
          <p:cNvSpPr>
            <a:spLocks noChangeShapeType="1"/>
          </p:cNvSpPr>
          <p:nvPr/>
        </p:nvSpPr>
        <p:spPr bwMode="auto">
          <a:xfrm flipH="1" flipV="1">
            <a:off x="4098396" y="2353733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4104746" y="2364846"/>
            <a:ext cx="0" cy="3286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4768321" y="2223558"/>
            <a:ext cx="0" cy="3159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/>
              <a:t>Linearity</a:t>
            </a:r>
          </a:p>
        </p:txBody>
      </p:sp>
    </p:spTree>
    <p:extLst>
      <p:ext uri="{BB962C8B-B14F-4D97-AF65-F5344CB8AC3E}">
        <p14:creationId xmlns:p14="http://schemas.microsoft.com/office/powerpoint/2010/main" val="871189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3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36867" name="Rectangle 14"/>
          <p:cNvSpPr>
            <a:spLocks noChangeArrowheads="1"/>
          </p:cNvSpPr>
          <p:nvPr/>
        </p:nvSpPr>
        <p:spPr bwMode="auto">
          <a:xfrm>
            <a:off x="698500" y="872067"/>
            <a:ext cx="7750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/>
              <a:t>Error 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normally</a:t>
            </a:r>
            <a:r>
              <a:rPr lang="en-US" altLang="en-US" sz="2000" dirty="0"/>
              <a:t> distributed </a:t>
            </a:r>
            <a:r>
              <a:rPr lang="en-US" altLang="en-US" sz="2000" dirty="0">
                <a:solidFill>
                  <a:srgbClr val="FF0000"/>
                </a:solidFill>
              </a:rPr>
              <a:t>if the chapter 12 normality test indicates </a:t>
            </a:r>
            <a:r>
              <a:rPr lang="en-US" altLang="en-US" sz="2000" i="1" dirty="0">
                <a:solidFill>
                  <a:srgbClr val="FF0000"/>
                </a:solidFill>
              </a:rPr>
              <a:t>e </a:t>
            </a:r>
            <a:r>
              <a:rPr lang="en-US" altLang="en-US" sz="2000" dirty="0">
                <a:solidFill>
                  <a:srgbClr val="FF0000"/>
                </a:solidFill>
              </a:rPr>
              <a:t>is normally distributed</a:t>
            </a:r>
            <a:endParaRPr lang="en-US" altLang="en-US" sz="2000" dirty="0"/>
          </a:p>
        </p:txBody>
      </p:sp>
      <p:graphicFrame>
        <p:nvGraphicFramePr>
          <p:cNvPr id="36868" name="Object 16"/>
          <p:cNvGraphicFramePr>
            <a:graphicFrameLocks noGrp="1" noChangeAspect="1"/>
          </p:cNvGraphicFramePr>
          <p:nvPr>
            <p:ph/>
          </p:nvPr>
        </p:nvGraphicFramePr>
        <p:xfrm>
          <a:off x="1290638" y="2062163"/>
          <a:ext cx="6626225" cy="454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0" name="Chart" r:id="rId4" imgW="4667384" imgH="3200535" progId="Excel.Chart.8">
                  <p:embed/>
                </p:oleObj>
              </mc:Choice>
              <mc:Fallback>
                <p:oleObj name="Chart" r:id="rId4" imgW="4667384" imgH="3200535" progId="Excel.Char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8" y="2062163"/>
                        <a:ext cx="6626225" cy="454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41525" y="3435350"/>
            <a:ext cx="5554663" cy="2187575"/>
            <a:chOff x="1412" y="2076"/>
            <a:chExt cx="3444" cy="1484"/>
          </a:xfrm>
        </p:grpSpPr>
        <p:sp>
          <p:nvSpPr>
            <p:cNvPr id="36871" name="Freeform 22"/>
            <p:cNvSpPr>
              <a:spLocks/>
            </p:cNvSpPr>
            <p:nvPr/>
          </p:nvSpPr>
          <p:spPr bwMode="auto">
            <a:xfrm>
              <a:off x="1412" y="2076"/>
              <a:ext cx="1724" cy="1484"/>
            </a:xfrm>
            <a:custGeom>
              <a:avLst/>
              <a:gdLst>
                <a:gd name="T0" fmla="*/ 0 w 1724"/>
                <a:gd name="T1" fmla="*/ 1484 h 1484"/>
                <a:gd name="T2" fmla="*/ 448 w 1724"/>
                <a:gd name="T3" fmla="*/ 1424 h 1484"/>
                <a:gd name="T4" fmla="*/ 784 w 1724"/>
                <a:gd name="T5" fmla="*/ 1208 h 1484"/>
                <a:gd name="T6" fmla="*/ 1172 w 1724"/>
                <a:gd name="T7" fmla="*/ 644 h 1484"/>
                <a:gd name="T8" fmla="*/ 1416 w 1724"/>
                <a:gd name="T9" fmla="*/ 240 h 1484"/>
                <a:gd name="T10" fmla="*/ 1596 w 1724"/>
                <a:gd name="T11" fmla="*/ 44 h 1484"/>
                <a:gd name="T12" fmla="*/ 1724 w 1724"/>
                <a:gd name="T13" fmla="*/ 0 h 14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4"/>
                <a:gd name="T22" fmla="*/ 0 h 1484"/>
                <a:gd name="T23" fmla="*/ 1724 w 1724"/>
                <a:gd name="T24" fmla="*/ 1484 h 14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4" h="1484">
                  <a:moveTo>
                    <a:pt x="0" y="1484"/>
                  </a:moveTo>
                  <a:cubicBezTo>
                    <a:pt x="158" y="1477"/>
                    <a:pt x="317" y="1470"/>
                    <a:pt x="448" y="1424"/>
                  </a:cubicBezTo>
                  <a:cubicBezTo>
                    <a:pt x="579" y="1378"/>
                    <a:pt x="663" y="1338"/>
                    <a:pt x="784" y="1208"/>
                  </a:cubicBezTo>
                  <a:cubicBezTo>
                    <a:pt x="905" y="1078"/>
                    <a:pt x="1067" y="805"/>
                    <a:pt x="1172" y="644"/>
                  </a:cubicBezTo>
                  <a:cubicBezTo>
                    <a:pt x="1277" y="483"/>
                    <a:pt x="1345" y="340"/>
                    <a:pt x="1416" y="240"/>
                  </a:cubicBezTo>
                  <a:cubicBezTo>
                    <a:pt x="1487" y="140"/>
                    <a:pt x="1545" y="84"/>
                    <a:pt x="1596" y="44"/>
                  </a:cubicBezTo>
                  <a:cubicBezTo>
                    <a:pt x="1647" y="4"/>
                    <a:pt x="1703" y="7"/>
                    <a:pt x="1724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2" name="Freeform 23"/>
            <p:cNvSpPr>
              <a:spLocks/>
            </p:cNvSpPr>
            <p:nvPr/>
          </p:nvSpPr>
          <p:spPr bwMode="auto">
            <a:xfrm flipH="1">
              <a:off x="3132" y="2076"/>
              <a:ext cx="1724" cy="1484"/>
            </a:xfrm>
            <a:custGeom>
              <a:avLst/>
              <a:gdLst>
                <a:gd name="T0" fmla="*/ 0 w 1724"/>
                <a:gd name="T1" fmla="*/ 1484 h 1484"/>
                <a:gd name="T2" fmla="*/ 448 w 1724"/>
                <a:gd name="T3" fmla="*/ 1424 h 1484"/>
                <a:gd name="T4" fmla="*/ 784 w 1724"/>
                <a:gd name="T5" fmla="*/ 1208 h 1484"/>
                <a:gd name="T6" fmla="*/ 1172 w 1724"/>
                <a:gd name="T7" fmla="*/ 644 h 1484"/>
                <a:gd name="T8" fmla="*/ 1416 w 1724"/>
                <a:gd name="T9" fmla="*/ 240 h 1484"/>
                <a:gd name="T10" fmla="*/ 1596 w 1724"/>
                <a:gd name="T11" fmla="*/ 44 h 1484"/>
                <a:gd name="T12" fmla="*/ 1724 w 1724"/>
                <a:gd name="T13" fmla="*/ 0 h 14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4"/>
                <a:gd name="T22" fmla="*/ 0 h 1484"/>
                <a:gd name="T23" fmla="*/ 1724 w 1724"/>
                <a:gd name="T24" fmla="*/ 1484 h 14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4" h="1484">
                  <a:moveTo>
                    <a:pt x="0" y="1484"/>
                  </a:moveTo>
                  <a:cubicBezTo>
                    <a:pt x="158" y="1477"/>
                    <a:pt x="317" y="1470"/>
                    <a:pt x="448" y="1424"/>
                  </a:cubicBezTo>
                  <a:cubicBezTo>
                    <a:pt x="579" y="1378"/>
                    <a:pt x="663" y="1338"/>
                    <a:pt x="784" y="1208"/>
                  </a:cubicBezTo>
                  <a:cubicBezTo>
                    <a:pt x="905" y="1078"/>
                    <a:pt x="1067" y="805"/>
                    <a:pt x="1172" y="644"/>
                  </a:cubicBezTo>
                  <a:cubicBezTo>
                    <a:pt x="1277" y="483"/>
                    <a:pt x="1345" y="340"/>
                    <a:pt x="1416" y="240"/>
                  </a:cubicBezTo>
                  <a:cubicBezTo>
                    <a:pt x="1487" y="140"/>
                    <a:pt x="1545" y="84"/>
                    <a:pt x="1596" y="44"/>
                  </a:cubicBezTo>
                  <a:cubicBezTo>
                    <a:pt x="1647" y="4"/>
                    <a:pt x="1703" y="7"/>
                    <a:pt x="1724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0" name="Text Box 25"/>
          <p:cNvSpPr txBox="1">
            <a:spLocks noChangeArrowheads="1"/>
          </p:cNvSpPr>
          <p:nvPr/>
        </p:nvSpPr>
        <p:spPr bwMode="auto">
          <a:xfrm>
            <a:off x="1873250" y="5751513"/>
            <a:ext cx="5892800" cy="2571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600" b="1"/>
              <a:t>-20  </a:t>
            </a:r>
            <a:r>
              <a:rPr lang="en-US" altLang="en-US" sz="200" b="1"/>
              <a:t> </a:t>
            </a:r>
            <a:r>
              <a:rPr lang="en-US" altLang="en-US" sz="1600" b="1"/>
              <a:t>   -16      -12  </a:t>
            </a:r>
            <a:r>
              <a:rPr lang="en-US" altLang="en-US" sz="800" b="1"/>
              <a:t> </a:t>
            </a:r>
            <a:r>
              <a:rPr lang="en-US" altLang="en-US" sz="1600" b="1"/>
              <a:t>    -8       -4        </a:t>
            </a:r>
            <a:r>
              <a:rPr lang="en-US" altLang="en-US" sz="1000" b="1"/>
              <a:t> </a:t>
            </a:r>
            <a:r>
              <a:rPr lang="en-US" altLang="en-US" sz="1600" b="1"/>
              <a:t> 0       </a:t>
            </a:r>
            <a:r>
              <a:rPr lang="en-US" altLang="en-US" sz="900" b="1"/>
              <a:t> </a:t>
            </a:r>
            <a:r>
              <a:rPr lang="en-US" altLang="en-US" sz="1600" b="1"/>
              <a:t> 4       </a:t>
            </a:r>
            <a:r>
              <a:rPr lang="en-US" altLang="en-US" sz="700" b="1"/>
              <a:t> </a:t>
            </a:r>
            <a:r>
              <a:rPr lang="en-US" altLang="en-US" sz="1600" b="1"/>
              <a:t>  8        12       16       20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1" name="Text Box 3"/>
          <p:cNvSpPr txBox="1">
            <a:spLocks noChangeArrowheads="1"/>
          </p:cNvSpPr>
          <p:nvPr/>
        </p:nvSpPr>
        <p:spPr bwMode="auto">
          <a:xfrm>
            <a:off x="1141413" y="2217738"/>
            <a:ext cx="4240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H</a:t>
            </a:r>
            <a:r>
              <a:rPr lang="en-US" altLang="en-US" sz="2000" baseline="-25000">
                <a:solidFill>
                  <a:srgbClr val="020004"/>
                </a:solidFill>
              </a:rPr>
              <a:t>a</a:t>
            </a:r>
            <a:r>
              <a:rPr lang="en-US" altLang="en-US" sz="2000">
                <a:solidFill>
                  <a:srgbClr val="020004"/>
                </a:solidFill>
              </a:rPr>
              <a:t>:  errors </a:t>
            </a:r>
            <a:r>
              <a:rPr lang="en-US" altLang="en-US" sz="2000" b="1" i="1" u="sng">
                <a:solidFill>
                  <a:srgbClr val="020004"/>
                </a:solidFill>
              </a:rPr>
              <a:t>are not</a:t>
            </a:r>
            <a:r>
              <a:rPr lang="en-US" altLang="en-US" sz="2000">
                <a:solidFill>
                  <a:srgbClr val="020004"/>
                </a:solidFill>
              </a:rPr>
              <a:t> normally distribution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127125" y="1698625"/>
            <a:ext cx="3778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H</a:t>
            </a:r>
            <a:r>
              <a:rPr lang="en-US" altLang="en-US" sz="2000" baseline="-25000">
                <a:solidFill>
                  <a:srgbClr val="020004"/>
                </a:solidFill>
              </a:rPr>
              <a:t>0</a:t>
            </a:r>
            <a:r>
              <a:rPr lang="en-US" altLang="en-US" sz="2000">
                <a:solidFill>
                  <a:srgbClr val="020004"/>
                </a:solidFill>
              </a:rPr>
              <a:t>:  errors </a:t>
            </a:r>
            <a:r>
              <a:rPr lang="en-US" altLang="en-US" sz="2000" b="1" u="sng">
                <a:solidFill>
                  <a:srgbClr val="020004"/>
                </a:solidFill>
              </a:rPr>
              <a:t>are</a:t>
            </a:r>
            <a:r>
              <a:rPr lang="en-US" altLang="en-US" sz="2000">
                <a:solidFill>
                  <a:srgbClr val="020004"/>
                </a:solidFill>
              </a:rPr>
              <a:t> normally distributed</a:t>
            </a:r>
          </a:p>
        </p:txBody>
      </p:sp>
      <p:sp>
        <p:nvSpPr>
          <p:cNvPr id="355333" name="Rectangle 5"/>
          <p:cNvSpPr>
            <a:spLocks noChangeArrowheads="1"/>
          </p:cNvSpPr>
          <p:nvPr/>
        </p:nvSpPr>
        <p:spPr bwMode="auto">
          <a:xfrm>
            <a:off x="711200" y="2973388"/>
            <a:ext cx="6710363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None/>
            </a:pPr>
            <a:r>
              <a:rPr lang="en-US" altLang="en-US" sz="2000"/>
              <a:t>The test statistic:</a:t>
            </a:r>
          </a:p>
        </p:txBody>
      </p:sp>
      <p:sp>
        <p:nvSpPr>
          <p:cNvPr id="355334" name="Rectangle 6"/>
          <p:cNvSpPr>
            <a:spLocks noChangeArrowheads="1"/>
          </p:cNvSpPr>
          <p:nvPr/>
        </p:nvSpPr>
        <p:spPr bwMode="auto">
          <a:xfrm>
            <a:off x="3575050" y="5646738"/>
            <a:ext cx="1731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 algn="l">
              <a:defRPr/>
            </a:pPr>
            <a:r>
              <a:rPr 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i="1"/>
              <a:t>k</a:t>
            </a:r>
            <a:r>
              <a:rPr lang="en-US" sz="2000"/>
              <a:t> = 100</a:t>
            </a:r>
            <a:r>
              <a:rPr lang="en-US" sz="2000">
                <a:solidFill>
                  <a:srgbClr val="020004"/>
                </a:solidFill>
              </a:rPr>
              <a:t>/</a:t>
            </a:r>
            <a:r>
              <a:rPr lang="en-US" sz="2000">
                <a:solidFill>
                  <a:srgbClr val="009900"/>
                </a:solidFill>
              </a:rPr>
              <a:t>5</a:t>
            </a:r>
            <a:r>
              <a:rPr lang="en-US" sz="2000" i="1">
                <a:solidFill>
                  <a:srgbClr val="020004"/>
                </a:solidFill>
              </a:rPr>
              <a:t> </a:t>
            </a:r>
            <a:r>
              <a:rPr lang="en-US" sz="2000">
                <a:solidFill>
                  <a:srgbClr val="020004"/>
                </a:solidFill>
              </a:rPr>
              <a:t>= 20</a:t>
            </a:r>
            <a:endParaRPr lang="en-US" sz="2000">
              <a:solidFill>
                <a:srgbClr val="020004"/>
              </a:solidFill>
              <a:cs typeface="Times New Roman" pitchFamily="18" charset="0"/>
            </a:endParaRPr>
          </a:p>
        </p:txBody>
      </p:sp>
      <p:sp>
        <p:nvSpPr>
          <p:cNvPr id="355335" name="Rectangle 7"/>
          <p:cNvSpPr>
            <a:spLocks noChangeArrowheads="1"/>
          </p:cNvSpPr>
          <p:nvPr/>
        </p:nvSpPr>
        <p:spPr bwMode="auto">
          <a:xfrm>
            <a:off x="6200775" y="5635625"/>
            <a:ext cx="2049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20 equal intervals.</a:t>
            </a:r>
          </a:p>
        </p:txBody>
      </p:sp>
      <p:sp>
        <p:nvSpPr>
          <p:cNvPr id="355336" name="Text Box 8"/>
          <p:cNvSpPr txBox="1">
            <a:spLocks noChangeArrowheads="1"/>
          </p:cNvSpPr>
          <p:nvPr/>
        </p:nvSpPr>
        <p:spPr bwMode="auto">
          <a:xfrm>
            <a:off x="719138" y="4305300"/>
            <a:ext cx="794385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l">
              <a:defRPr/>
            </a:pPr>
            <a:r>
              <a:rPr lang="en-US" sz="2000">
                <a:solidFill>
                  <a:srgbClr val="07000C"/>
                </a:solidFill>
              </a:rPr>
              <a:t>has a chi-square distribution, if</a:t>
            </a:r>
            <a:r>
              <a:rPr 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000" i="1">
                <a:solidFill>
                  <a:srgbClr val="267847"/>
                </a:solidFill>
              </a:rPr>
              <a:t>e</a:t>
            </a:r>
            <a:r>
              <a:rPr lang="en-US" sz="2000" i="1" baseline="-25000">
                <a:solidFill>
                  <a:srgbClr val="267847"/>
                </a:solidFill>
              </a:rPr>
              <a:t>i</a:t>
            </a:r>
            <a:r>
              <a:rPr lang="en-US" sz="2000">
                <a:solidFill>
                  <a:srgbClr val="267847"/>
                </a:solidFill>
              </a:rPr>
              <a:t> </a:t>
            </a:r>
            <a:r>
              <a:rPr lang="en-US" sz="2000" b="1" u="sng">
                <a:solidFill>
                  <a:srgbClr val="07000C"/>
                </a:solidFill>
              </a:rPr>
              <a:t>&gt;</a:t>
            </a:r>
            <a:r>
              <a:rPr lang="en-US" sz="2000">
                <a:solidFill>
                  <a:srgbClr val="07000C"/>
                </a:solidFill>
              </a:rPr>
              <a:t> </a:t>
            </a:r>
            <a:r>
              <a:rPr lang="en-US" sz="2000">
                <a:solidFill>
                  <a:srgbClr val="009900"/>
                </a:solidFill>
              </a:rPr>
              <a:t>5</a:t>
            </a:r>
            <a:r>
              <a:rPr lang="en-US" sz="2000">
                <a:solidFill>
                  <a:srgbClr val="07000C"/>
                </a:solidFill>
              </a:rPr>
              <a:t>.</a:t>
            </a:r>
          </a:p>
        </p:txBody>
      </p:sp>
      <p:graphicFrame>
        <p:nvGraphicFramePr>
          <p:cNvPr id="355337" name="Object 9"/>
          <p:cNvGraphicFramePr>
            <a:graphicFrameLocks noChangeAspect="1"/>
          </p:cNvGraphicFramePr>
          <p:nvPr/>
        </p:nvGraphicFramePr>
        <p:xfrm>
          <a:off x="3194050" y="3332163"/>
          <a:ext cx="2843213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Equation" r:id="rId4" imgW="1409700" imgH="457200" progId="Equation.DSMT4">
                  <p:embed/>
                </p:oleObj>
              </mc:Choice>
              <mc:Fallback>
                <p:oleObj name="Equation" r:id="rId4" imgW="1409700" imgH="457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3332163"/>
                        <a:ext cx="2843213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5338" name="Text Box 10"/>
          <p:cNvSpPr txBox="1">
            <a:spLocks noChangeArrowheads="1"/>
          </p:cNvSpPr>
          <p:nvPr/>
        </p:nvSpPr>
        <p:spPr bwMode="auto">
          <a:xfrm>
            <a:off x="717550" y="4865688"/>
            <a:ext cx="8216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>
                <a:solidFill>
                  <a:srgbClr val="020004"/>
                </a:solidFill>
              </a:rPr>
              <a:t>To ensure this, we divide the normal distribution into </a:t>
            </a:r>
            <a:r>
              <a:rPr lang="en-US" altLang="en-US" sz="2000" i="1">
                <a:solidFill>
                  <a:srgbClr val="020004"/>
                </a:solidFill>
              </a:rPr>
              <a:t>k</a:t>
            </a:r>
            <a:r>
              <a:rPr lang="en-US" altLang="en-US" sz="2000">
                <a:solidFill>
                  <a:srgbClr val="020004"/>
                </a:solidFill>
              </a:rPr>
              <a:t> intervals all having the same expected frequency.  </a:t>
            </a:r>
          </a:p>
        </p:txBody>
      </p:sp>
      <p:sp>
        <p:nvSpPr>
          <p:cNvPr id="355340" name="Text Box 12"/>
          <p:cNvSpPr txBox="1">
            <a:spLocks noChangeArrowheads="1"/>
          </p:cNvSpPr>
          <p:nvPr/>
        </p:nvSpPr>
        <p:spPr bwMode="auto">
          <a:xfrm>
            <a:off x="715963" y="6137275"/>
            <a:ext cx="71834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>
                <a:solidFill>
                  <a:srgbClr val="020004"/>
                </a:solidFill>
              </a:rPr>
              <a:t>The expected frequency: </a:t>
            </a:r>
          </a:p>
        </p:txBody>
      </p:sp>
      <p:sp>
        <p:nvSpPr>
          <p:cNvPr id="355341" name="Rectangle 13"/>
          <p:cNvSpPr>
            <a:spLocks noChangeArrowheads="1"/>
          </p:cNvSpPr>
          <p:nvPr/>
        </p:nvSpPr>
        <p:spPr bwMode="auto">
          <a:xfrm>
            <a:off x="4083050" y="6151563"/>
            <a:ext cx="80327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 algn="l">
              <a:defRPr/>
            </a:pPr>
            <a:r>
              <a:rPr lang="en-US" sz="2000"/>
              <a:t> </a:t>
            </a:r>
            <a:r>
              <a:rPr lang="en-US" sz="2000" i="1">
                <a:solidFill>
                  <a:srgbClr val="009900"/>
                </a:solidFill>
              </a:rPr>
              <a:t>e</a:t>
            </a:r>
            <a:r>
              <a:rPr lang="en-US" sz="2000" i="1" baseline="-25000">
                <a:solidFill>
                  <a:srgbClr val="009900"/>
                </a:solidFill>
              </a:rPr>
              <a:t>i</a:t>
            </a:r>
            <a:r>
              <a:rPr lang="en-US" sz="2000"/>
              <a:t> =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solidFill>
                  <a:srgbClr val="009900"/>
                </a:solidFill>
              </a:rPr>
              <a:t>5</a:t>
            </a:r>
            <a:endParaRPr lang="en-US" sz="2000">
              <a:solidFill>
                <a:srgbClr val="009900"/>
              </a:solidFill>
              <a:cs typeface="Times New Roman" pitchFamily="18" charset="0"/>
            </a:endParaRPr>
          </a:p>
        </p:txBody>
      </p:sp>
      <p:sp>
        <p:nvSpPr>
          <p:cNvPr id="355342" name="Rectangle 14"/>
          <p:cNvSpPr>
            <a:spLocks noChangeArrowheads="1"/>
          </p:cNvSpPr>
          <p:nvPr/>
        </p:nvSpPr>
        <p:spPr bwMode="auto">
          <a:xfrm>
            <a:off x="4748213" y="5694363"/>
            <a:ext cx="755650" cy="3460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01" name="Rectangle 18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8500" y="872067"/>
            <a:ext cx="7750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dirty="0"/>
              <a:t>Error </a:t>
            </a:r>
            <a:r>
              <a:rPr lang="en-US" altLang="en-US" sz="2000" i="1" dirty="0">
                <a:latin typeface="Symbol" pitchFamily="18" charset="2"/>
              </a:rPr>
              <a:t></a:t>
            </a:r>
            <a:r>
              <a:rPr lang="en-US" altLang="en-US" sz="2000" dirty="0"/>
              <a:t> is </a:t>
            </a:r>
            <a:r>
              <a:rPr lang="en-US" altLang="en-US" sz="2000" i="1" dirty="0"/>
              <a:t>probably</a:t>
            </a:r>
            <a:r>
              <a:rPr lang="en-US" altLang="en-US" sz="2000" dirty="0"/>
              <a:t> </a:t>
            </a:r>
            <a:r>
              <a:rPr lang="en-US" altLang="en-US" sz="2000" b="1" u="sng" dirty="0"/>
              <a:t>normally</a:t>
            </a:r>
            <a:r>
              <a:rPr lang="en-US" altLang="en-US" sz="2000" dirty="0"/>
              <a:t> distributed </a:t>
            </a:r>
            <a:r>
              <a:rPr lang="en-US" altLang="en-US" sz="2000" dirty="0">
                <a:solidFill>
                  <a:srgbClr val="FF0000"/>
                </a:solidFill>
              </a:rPr>
              <a:t>if the chapter 12 normality test indicates </a:t>
            </a:r>
            <a:r>
              <a:rPr lang="en-US" altLang="en-US" sz="2000" i="1" dirty="0">
                <a:solidFill>
                  <a:srgbClr val="FF0000"/>
                </a:solidFill>
              </a:rPr>
              <a:t>e </a:t>
            </a:r>
            <a:r>
              <a:rPr lang="en-US" altLang="en-US" sz="2000" dirty="0">
                <a:solidFill>
                  <a:srgbClr val="FF0000"/>
                </a:solidFill>
              </a:rPr>
              <a:t>is normally distributed</a:t>
            </a:r>
            <a:endParaRPr lang="en-US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1" grpId="0" autoUpdateAnimBg="0"/>
      <p:bldP spid="355333" grpId="0"/>
      <p:bldP spid="355334" grpId="0"/>
      <p:bldP spid="355335" grpId="0"/>
      <p:bldP spid="355336" grpId="0" animBg="1" autoUpdateAnimBg="0"/>
      <p:bldP spid="355338" grpId="0"/>
      <p:bldP spid="355340" grpId="0"/>
      <p:bldP spid="355341" grpId="0"/>
      <p:bldP spid="3553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33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8915" name="Group 34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38944" name="Arc 35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5" name="Arc 36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6" name="Arc 37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7" name="Arc 38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8" name="Arc 39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9" name="Arc 40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7379" name="Line 3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18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57395" name="Rectangle 19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1/20 = .0500</a:t>
            </a:r>
          </a:p>
        </p:txBody>
      </p:sp>
      <p:sp>
        <p:nvSpPr>
          <p:cNvPr id="357396" name="Rectangle 20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38920" name="Rectangle 29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1" name="Line 45"/>
          <p:cNvSpPr>
            <a:spLocks noChangeAspect="1" noChangeShapeType="1"/>
          </p:cNvSpPr>
          <p:nvPr/>
        </p:nvSpPr>
        <p:spPr bwMode="auto">
          <a:xfrm flipH="1">
            <a:off x="2003425" y="5614988"/>
            <a:ext cx="0" cy="3746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2" name="Line 46"/>
          <p:cNvSpPr>
            <a:spLocks noChangeAspect="1" noChangeShapeType="1"/>
          </p:cNvSpPr>
          <p:nvPr/>
        </p:nvSpPr>
        <p:spPr bwMode="auto">
          <a:xfrm flipH="1">
            <a:off x="2422525" y="5434013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3" name="Line 47"/>
          <p:cNvSpPr>
            <a:spLocks noChangeAspect="1" noChangeShapeType="1"/>
          </p:cNvSpPr>
          <p:nvPr/>
        </p:nvSpPr>
        <p:spPr bwMode="auto">
          <a:xfrm flipH="1">
            <a:off x="2835275" y="4991100"/>
            <a:ext cx="0" cy="9842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4" name="Line 48"/>
          <p:cNvSpPr>
            <a:spLocks noChangeAspect="1" noChangeShapeType="1"/>
          </p:cNvSpPr>
          <p:nvPr/>
        </p:nvSpPr>
        <p:spPr bwMode="auto">
          <a:xfrm flipH="1">
            <a:off x="3160713" y="4259263"/>
            <a:ext cx="0" cy="17081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5" name="Line 49"/>
          <p:cNvSpPr>
            <a:spLocks noChangeAspect="1" noChangeShapeType="1"/>
          </p:cNvSpPr>
          <p:nvPr/>
        </p:nvSpPr>
        <p:spPr bwMode="auto">
          <a:xfrm flipH="1">
            <a:off x="3429000" y="3484563"/>
            <a:ext cx="0" cy="25066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6" name="Line 50"/>
          <p:cNvSpPr>
            <a:spLocks noChangeAspect="1" noChangeShapeType="1"/>
          </p:cNvSpPr>
          <p:nvPr/>
        </p:nvSpPr>
        <p:spPr bwMode="auto">
          <a:xfrm flipH="1">
            <a:off x="3683000" y="2562225"/>
            <a:ext cx="0" cy="33924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7" name="Line 51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8" name="Line 5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29" name="Line 5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1" name="Line 55"/>
          <p:cNvSpPr>
            <a:spLocks noChangeAspect="1" noChangeShapeType="1"/>
          </p:cNvSpPr>
          <p:nvPr/>
        </p:nvSpPr>
        <p:spPr bwMode="auto">
          <a:xfrm>
            <a:off x="7062788" y="5610225"/>
            <a:ext cx="0" cy="3746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2" name="Line 56"/>
          <p:cNvSpPr>
            <a:spLocks noChangeAspect="1" noChangeShapeType="1"/>
          </p:cNvSpPr>
          <p:nvPr/>
        </p:nvSpPr>
        <p:spPr bwMode="auto">
          <a:xfrm>
            <a:off x="6643688" y="542925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3" name="Line 57"/>
          <p:cNvSpPr>
            <a:spLocks noChangeAspect="1" noChangeShapeType="1"/>
          </p:cNvSpPr>
          <p:nvPr/>
        </p:nvSpPr>
        <p:spPr bwMode="auto">
          <a:xfrm>
            <a:off x="6230938" y="4884738"/>
            <a:ext cx="0" cy="10858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4" name="Line 58"/>
          <p:cNvSpPr>
            <a:spLocks noChangeAspect="1" noChangeShapeType="1"/>
          </p:cNvSpPr>
          <p:nvPr/>
        </p:nvSpPr>
        <p:spPr bwMode="auto">
          <a:xfrm>
            <a:off x="5905500" y="4195763"/>
            <a:ext cx="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5" name="Line 59"/>
          <p:cNvSpPr>
            <a:spLocks noChangeAspect="1" noChangeShapeType="1"/>
          </p:cNvSpPr>
          <p:nvPr/>
        </p:nvSpPr>
        <p:spPr bwMode="auto">
          <a:xfrm>
            <a:off x="5637213" y="3479800"/>
            <a:ext cx="0" cy="25066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6" name="Line 60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7" name="Line 61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8" name="Line 62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39" name="Line 63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02" name="Line 26"/>
          <p:cNvSpPr>
            <a:spLocks noChangeShapeType="1"/>
          </p:cNvSpPr>
          <p:nvPr/>
        </p:nvSpPr>
        <p:spPr bwMode="auto">
          <a:xfrm flipH="1">
            <a:off x="1847850" y="3463925"/>
            <a:ext cx="80963" cy="2395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7453" name="Rectangle 77"/>
          <p:cNvSpPr>
            <a:spLocks noChangeArrowheads="1"/>
          </p:cNvSpPr>
          <p:nvPr/>
        </p:nvSpPr>
        <p:spPr bwMode="auto">
          <a:xfrm>
            <a:off x="1562100" y="6132513"/>
            <a:ext cx="852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-1.645</a:t>
            </a:r>
          </a:p>
        </p:txBody>
      </p:sp>
      <p:sp>
        <p:nvSpPr>
          <p:cNvPr id="38942" name="Text Box 81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57458" name="Rectangle 82"/>
          <p:cNvSpPr>
            <a:spLocks noChangeArrowheads="1"/>
          </p:cNvSpPr>
          <p:nvPr/>
        </p:nvSpPr>
        <p:spPr bwMode="auto">
          <a:xfrm>
            <a:off x="6619875" y="6126163"/>
            <a:ext cx="852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1.645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5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5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5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5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animBg="1"/>
      <p:bldP spid="357395" grpId="0"/>
      <p:bldP spid="357396" grpId="0"/>
      <p:bldP spid="357421" grpId="0" animBg="1"/>
      <p:bldP spid="357422" grpId="0" animBg="1"/>
      <p:bldP spid="357423" grpId="0" animBg="1"/>
      <p:bldP spid="357424" grpId="0" animBg="1"/>
      <p:bldP spid="357425" grpId="0" animBg="1"/>
      <p:bldP spid="357426" grpId="0" animBg="1"/>
      <p:bldP spid="357427" grpId="0" animBg="1"/>
      <p:bldP spid="357428" grpId="0" animBg="1"/>
      <p:bldP spid="357429" grpId="0" animBg="1"/>
      <p:bldP spid="357431" grpId="0" animBg="1"/>
      <p:bldP spid="357432" grpId="0" animBg="1"/>
      <p:bldP spid="357433" grpId="0" animBg="1"/>
      <p:bldP spid="357434" grpId="0" animBg="1"/>
      <p:bldP spid="357435" grpId="0" animBg="1"/>
      <p:bldP spid="357436" grpId="0" animBg="1"/>
      <p:bldP spid="357437" grpId="0" animBg="1"/>
      <p:bldP spid="357438" grpId="0" animBg="1"/>
      <p:bldP spid="357439" grpId="0" animBg="1"/>
      <p:bldP spid="357402" grpId="0" animBg="1"/>
      <p:bldP spid="357453" grpId="0"/>
      <p:bldP spid="35745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39967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68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69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70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71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72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40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3772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2/20 = .1000</a:t>
            </a:r>
          </a:p>
        </p:txBody>
      </p:sp>
      <p:sp>
        <p:nvSpPr>
          <p:cNvPr id="39943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39944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39945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Line 17"/>
          <p:cNvSpPr>
            <a:spLocks noChangeAspect="1" noChangeShapeType="1"/>
          </p:cNvSpPr>
          <p:nvPr/>
        </p:nvSpPr>
        <p:spPr bwMode="auto">
          <a:xfrm flipH="1">
            <a:off x="2422525" y="5434013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Line 18"/>
          <p:cNvSpPr>
            <a:spLocks noChangeAspect="1" noChangeShapeType="1"/>
          </p:cNvSpPr>
          <p:nvPr/>
        </p:nvSpPr>
        <p:spPr bwMode="auto">
          <a:xfrm flipH="1">
            <a:off x="2835275" y="4991100"/>
            <a:ext cx="0" cy="9842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Line 19"/>
          <p:cNvSpPr>
            <a:spLocks noChangeAspect="1" noChangeShapeType="1"/>
          </p:cNvSpPr>
          <p:nvPr/>
        </p:nvSpPr>
        <p:spPr bwMode="auto">
          <a:xfrm flipH="1">
            <a:off x="3160713" y="4259263"/>
            <a:ext cx="0" cy="17081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9" name="Line 20"/>
          <p:cNvSpPr>
            <a:spLocks noChangeAspect="1" noChangeShapeType="1"/>
          </p:cNvSpPr>
          <p:nvPr/>
        </p:nvSpPr>
        <p:spPr bwMode="auto">
          <a:xfrm flipH="1">
            <a:off x="3429000" y="3484563"/>
            <a:ext cx="0" cy="25066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21"/>
          <p:cNvSpPr>
            <a:spLocks noChangeAspect="1" noChangeShapeType="1"/>
          </p:cNvSpPr>
          <p:nvPr/>
        </p:nvSpPr>
        <p:spPr bwMode="auto">
          <a:xfrm flipH="1">
            <a:off x="3683000" y="2562225"/>
            <a:ext cx="0" cy="33924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22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23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Line 24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3785" name="Line 25"/>
          <p:cNvSpPr>
            <a:spLocks noChangeAspect="1" noChangeShapeType="1"/>
          </p:cNvSpPr>
          <p:nvPr/>
        </p:nvSpPr>
        <p:spPr bwMode="auto">
          <a:xfrm>
            <a:off x="7062788" y="5610225"/>
            <a:ext cx="0" cy="3746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Line 26"/>
          <p:cNvSpPr>
            <a:spLocks noChangeAspect="1" noChangeShapeType="1"/>
          </p:cNvSpPr>
          <p:nvPr/>
        </p:nvSpPr>
        <p:spPr bwMode="auto">
          <a:xfrm>
            <a:off x="6643688" y="542925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Line 27"/>
          <p:cNvSpPr>
            <a:spLocks noChangeAspect="1" noChangeShapeType="1"/>
          </p:cNvSpPr>
          <p:nvPr/>
        </p:nvSpPr>
        <p:spPr bwMode="auto">
          <a:xfrm>
            <a:off x="6230938" y="4884738"/>
            <a:ext cx="0" cy="10858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Line 28"/>
          <p:cNvSpPr>
            <a:spLocks noChangeAspect="1" noChangeShapeType="1"/>
          </p:cNvSpPr>
          <p:nvPr/>
        </p:nvSpPr>
        <p:spPr bwMode="auto">
          <a:xfrm>
            <a:off x="5905500" y="4195763"/>
            <a:ext cx="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Line 29"/>
          <p:cNvSpPr>
            <a:spLocks noChangeAspect="1" noChangeShapeType="1"/>
          </p:cNvSpPr>
          <p:nvPr/>
        </p:nvSpPr>
        <p:spPr bwMode="auto">
          <a:xfrm>
            <a:off x="5637213" y="3479800"/>
            <a:ext cx="0" cy="25066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Line 30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0" name="Line 31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1" name="Line 32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Line 33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3794" name="Line 34"/>
          <p:cNvSpPr>
            <a:spLocks noChangeShapeType="1"/>
          </p:cNvSpPr>
          <p:nvPr/>
        </p:nvSpPr>
        <p:spPr bwMode="auto">
          <a:xfrm flipH="1">
            <a:off x="1847850" y="3463925"/>
            <a:ext cx="80963" cy="2395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3795" name="Rectangle 35"/>
          <p:cNvSpPr>
            <a:spLocks noChangeArrowheads="1"/>
          </p:cNvSpPr>
          <p:nvPr/>
        </p:nvSpPr>
        <p:spPr bwMode="auto">
          <a:xfrm>
            <a:off x="1990725" y="6132513"/>
            <a:ext cx="852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-1.282</a:t>
            </a:r>
          </a:p>
        </p:txBody>
      </p:sp>
      <p:sp>
        <p:nvSpPr>
          <p:cNvPr id="39965" name="Text Box 36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3797" name="Rectangle 37"/>
          <p:cNvSpPr>
            <a:spLocks noChangeArrowheads="1"/>
          </p:cNvSpPr>
          <p:nvPr/>
        </p:nvSpPr>
        <p:spPr bwMode="auto">
          <a:xfrm>
            <a:off x="6199188" y="6127750"/>
            <a:ext cx="852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1.282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7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72" grpId="0"/>
      <p:bldP spid="373785" grpId="0" animBg="1"/>
      <p:bldP spid="373794" grpId="0" animBg="1"/>
      <p:bldP spid="373795" grpId="0"/>
      <p:bldP spid="37379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0989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0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1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2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3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4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964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5820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3/20 = .1500</a:t>
            </a:r>
          </a:p>
        </p:txBody>
      </p:sp>
      <p:sp>
        <p:nvSpPr>
          <p:cNvPr id="40967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0968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0969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Line 17"/>
          <p:cNvSpPr>
            <a:spLocks noChangeAspect="1" noChangeShapeType="1"/>
          </p:cNvSpPr>
          <p:nvPr/>
        </p:nvSpPr>
        <p:spPr bwMode="auto">
          <a:xfrm flipH="1">
            <a:off x="2835275" y="4991100"/>
            <a:ext cx="0" cy="9842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Line 18"/>
          <p:cNvSpPr>
            <a:spLocks noChangeAspect="1" noChangeShapeType="1"/>
          </p:cNvSpPr>
          <p:nvPr/>
        </p:nvSpPr>
        <p:spPr bwMode="auto">
          <a:xfrm flipH="1">
            <a:off x="3160713" y="4259263"/>
            <a:ext cx="0" cy="17081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Line 19"/>
          <p:cNvSpPr>
            <a:spLocks noChangeAspect="1" noChangeShapeType="1"/>
          </p:cNvSpPr>
          <p:nvPr/>
        </p:nvSpPr>
        <p:spPr bwMode="auto">
          <a:xfrm flipH="1">
            <a:off x="3429000" y="3484563"/>
            <a:ext cx="0" cy="25066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Line 20"/>
          <p:cNvSpPr>
            <a:spLocks noChangeAspect="1" noChangeShapeType="1"/>
          </p:cNvSpPr>
          <p:nvPr/>
        </p:nvSpPr>
        <p:spPr bwMode="auto">
          <a:xfrm flipH="1">
            <a:off x="3683000" y="2562225"/>
            <a:ext cx="0" cy="33924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Line 21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Line 2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6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5833" name="Line 25"/>
          <p:cNvSpPr>
            <a:spLocks noChangeAspect="1" noChangeShapeType="1"/>
          </p:cNvSpPr>
          <p:nvPr/>
        </p:nvSpPr>
        <p:spPr bwMode="auto">
          <a:xfrm>
            <a:off x="6643688" y="542925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Line 26"/>
          <p:cNvSpPr>
            <a:spLocks noChangeAspect="1" noChangeShapeType="1"/>
          </p:cNvSpPr>
          <p:nvPr/>
        </p:nvSpPr>
        <p:spPr bwMode="auto">
          <a:xfrm>
            <a:off x="6230938" y="4884738"/>
            <a:ext cx="0" cy="10858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Line 27"/>
          <p:cNvSpPr>
            <a:spLocks noChangeAspect="1" noChangeShapeType="1"/>
          </p:cNvSpPr>
          <p:nvPr/>
        </p:nvSpPr>
        <p:spPr bwMode="auto">
          <a:xfrm>
            <a:off x="5905500" y="4195763"/>
            <a:ext cx="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Line 28"/>
          <p:cNvSpPr>
            <a:spLocks noChangeAspect="1" noChangeShapeType="1"/>
          </p:cNvSpPr>
          <p:nvPr/>
        </p:nvSpPr>
        <p:spPr bwMode="auto">
          <a:xfrm>
            <a:off x="5637213" y="3479800"/>
            <a:ext cx="0" cy="25066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Line 29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Line 30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5841" name="Line 33"/>
          <p:cNvSpPr>
            <a:spLocks noChangeShapeType="1"/>
          </p:cNvSpPr>
          <p:nvPr/>
        </p:nvSpPr>
        <p:spPr bwMode="auto">
          <a:xfrm>
            <a:off x="1928813" y="3463925"/>
            <a:ext cx="412750" cy="22780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5842" name="Rectangle 34"/>
          <p:cNvSpPr>
            <a:spLocks noChangeArrowheads="1"/>
          </p:cNvSpPr>
          <p:nvPr/>
        </p:nvSpPr>
        <p:spPr bwMode="auto">
          <a:xfrm>
            <a:off x="2405063" y="6132513"/>
            <a:ext cx="852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-1.036</a:t>
            </a:r>
          </a:p>
        </p:txBody>
      </p:sp>
      <p:sp>
        <p:nvSpPr>
          <p:cNvPr id="40987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5844" name="Rectangle 36"/>
          <p:cNvSpPr>
            <a:spLocks noChangeArrowheads="1"/>
          </p:cNvSpPr>
          <p:nvPr/>
        </p:nvSpPr>
        <p:spPr bwMode="auto">
          <a:xfrm>
            <a:off x="5794375" y="6124575"/>
            <a:ext cx="852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1.036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7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20" grpId="0"/>
      <p:bldP spid="375833" grpId="0" animBg="1"/>
      <p:bldP spid="375841" grpId="0" animBg="1"/>
      <p:bldP spid="375842" grpId="0"/>
      <p:bldP spid="37584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2011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2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3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4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5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6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988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7868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4/20 = .2000</a:t>
            </a:r>
          </a:p>
        </p:txBody>
      </p:sp>
      <p:sp>
        <p:nvSpPr>
          <p:cNvPr id="41991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1992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1993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Line 18"/>
          <p:cNvSpPr>
            <a:spLocks noChangeAspect="1" noChangeShapeType="1"/>
          </p:cNvSpPr>
          <p:nvPr/>
        </p:nvSpPr>
        <p:spPr bwMode="auto">
          <a:xfrm flipH="1">
            <a:off x="3160713" y="4259263"/>
            <a:ext cx="0" cy="17081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19"/>
          <p:cNvSpPr>
            <a:spLocks noChangeAspect="1" noChangeShapeType="1"/>
          </p:cNvSpPr>
          <p:nvPr/>
        </p:nvSpPr>
        <p:spPr bwMode="auto">
          <a:xfrm flipH="1">
            <a:off x="3429000" y="3484563"/>
            <a:ext cx="0" cy="25066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0"/>
          <p:cNvSpPr>
            <a:spLocks noChangeAspect="1" noChangeShapeType="1"/>
          </p:cNvSpPr>
          <p:nvPr/>
        </p:nvSpPr>
        <p:spPr bwMode="auto">
          <a:xfrm flipH="1">
            <a:off x="3683000" y="2562225"/>
            <a:ext cx="0" cy="33924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Line 21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2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7882" name="Line 26"/>
          <p:cNvSpPr>
            <a:spLocks noChangeAspect="1" noChangeShapeType="1"/>
          </p:cNvSpPr>
          <p:nvPr/>
        </p:nvSpPr>
        <p:spPr bwMode="auto">
          <a:xfrm>
            <a:off x="6230938" y="4884738"/>
            <a:ext cx="0" cy="10858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27"/>
          <p:cNvSpPr>
            <a:spLocks noChangeAspect="1" noChangeShapeType="1"/>
          </p:cNvSpPr>
          <p:nvPr/>
        </p:nvSpPr>
        <p:spPr bwMode="auto">
          <a:xfrm>
            <a:off x="5905500" y="4195763"/>
            <a:ext cx="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28"/>
          <p:cNvSpPr>
            <a:spLocks noChangeAspect="1" noChangeShapeType="1"/>
          </p:cNvSpPr>
          <p:nvPr/>
        </p:nvSpPr>
        <p:spPr bwMode="auto">
          <a:xfrm>
            <a:off x="5637213" y="3479800"/>
            <a:ext cx="0" cy="25066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9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30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5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6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7889" name="Line 33"/>
          <p:cNvSpPr>
            <a:spLocks noChangeShapeType="1"/>
          </p:cNvSpPr>
          <p:nvPr/>
        </p:nvSpPr>
        <p:spPr bwMode="auto">
          <a:xfrm>
            <a:off x="1928813" y="3463925"/>
            <a:ext cx="542925" cy="22066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7890" name="Rectangle 34"/>
          <p:cNvSpPr>
            <a:spLocks noChangeArrowheads="1"/>
          </p:cNvSpPr>
          <p:nvPr/>
        </p:nvSpPr>
        <p:spPr bwMode="auto">
          <a:xfrm>
            <a:off x="2733675" y="6132513"/>
            <a:ext cx="852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-0.842</a:t>
            </a:r>
          </a:p>
        </p:txBody>
      </p:sp>
      <p:sp>
        <p:nvSpPr>
          <p:cNvPr id="42009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7892" name="Rectangle 36"/>
          <p:cNvSpPr>
            <a:spLocks noChangeArrowheads="1"/>
          </p:cNvSpPr>
          <p:nvPr/>
        </p:nvSpPr>
        <p:spPr bwMode="auto">
          <a:xfrm>
            <a:off x="5468938" y="6111875"/>
            <a:ext cx="852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0.842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7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68" grpId="0"/>
      <p:bldP spid="377882" grpId="0" animBg="1"/>
      <p:bldP spid="377889" grpId="0" animBg="1"/>
      <p:bldP spid="377890" grpId="0"/>
      <p:bldP spid="37789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3033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4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5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6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7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8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2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9916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5/20 = .2500</a:t>
            </a:r>
          </a:p>
        </p:txBody>
      </p:sp>
      <p:sp>
        <p:nvSpPr>
          <p:cNvPr id="43015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3016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3017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Line 19"/>
          <p:cNvSpPr>
            <a:spLocks noChangeAspect="1" noChangeShapeType="1"/>
          </p:cNvSpPr>
          <p:nvPr/>
        </p:nvSpPr>
        <p:spPr bwMode="auto">
          <a:xfrm flipH="1">
            <a:off x="3429000" y="3484563"/>
            <a:ext cx="0" cy="25066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Line 20"/>
          <p:cNvSpPr>
            <a:spLocks noChangeAspect="1" noChangeShapeType="1"/>
          </p:cNvSpPr>
          <p:nvPr/>
        </p:nvSpPr>
        <p:spPr bwMode="auto">
          <a:xfrm flipH="1">
            <a:off x="3683000" y="2562225"/>
            <a:ext cx="0" cy="33924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0" name="Line 21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1" name="Line 2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2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1" name="Line 27"/>
          <p:cNvSpPr>
            <a:spLocks noChangeAspect="1" noChangeShapeType="1"/>
          </p:cNvSpPr>
          <p:nvPr/>
        </p:nvSpPr>
        <p:spPr bwMode="auto">
          <a:xfrm>
            <a:off x="5905500" y="4195763"/>
            <a:ext cx="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4" name="Line 28"/>
          <p:cNvSpPr>
            <a:spLocks noChangeAspect="1" noChangeShapeType="1"/>
          </p:cNvSpPr>
          <p:nvPr/>
        </p:nvSpPr>
        <p:spPr bwMode="auto">
          <a:xfrm>
            <a:off x="5637213" y="3479800"/>
            <a:ext cx="0" cy="25066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5" name="Line 29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6" name="Line 30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7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8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7" name="Line 33"/>
          <p:cNvSpPr>
            <a:spLocks noChangeShapeType="1"/>
          </p:cNvSpPr>
          <p:nvPr/>
        </p:nvSpPr>
        <p:spPr bwMode="auto">
          <a:xfrm>
            <a:off x="1928813" y="3463925"/>
            <a:ext cx="833437" cy="2220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38" name="Rectangle 34"/>
          <p:cNvSpPr>
            <a:spLocks noChangeArrowheads="1"/>
          </p:cNvSpPr>
          <p:nvPr/>
        </p:nvSpPr>
        <p:spPr bwMode="auto">
          <a:xfrm>
            <a:off x="3005138" y="6132513"/>
            <a:ext cx="852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-0.674</a:t>
            </a:r>
          </a:p>
        </p:txBody>
      </p:sp>
      <p:sp>
        <p:nvSpPr>
          <p:cNvPr id="43031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79940" name="Rectangle 36"/>
          <p:cNvSpPr>
            <a:spLocks noChangeArrowheads="1"/>
          </p:cNvSpPr>
          <p:nvPr/>
        </p:nvSpPr>
        <p:spPr bwMode="auto">
          <a:xfrm>
            <a:off x="5205413" y="6113463"/>
            <a:ext cx="852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0.674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7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16" grpId="0"/>
      <p:bldP spid="379931" grpId="0" animBg="1"/>
      <p:bldP spid="379937" grpId="0" animBg="1"/>
      <p:bldP spid="379938" grpId="0"/>
      <p:bldP spid="3799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4055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6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7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8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9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0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036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1964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6/20 = .3000</a:t>
            </a:r>
          </a:p>
        </p:txBody>
      </p:sp>
      <p:sp>
        <p:nvSpPr>
          <p:cNvPr id="44039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4040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4041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Line 20"/>
          <p:cNvSpPr>
            <a:spLocks noChangeAspect="1" noChangeShapeType="1"/>
          </p:cNvSpPr>
          <p:nvPr/>
        </p:nvSpPr>
        <p:spPr bwMode="auto">
          <a:xfrm flipH="1">
            <a:off x="3683000" y="2562225"/>
            <a:ext cx="0" cy="33924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Line 21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2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1980" name="Line 28"/>
          <p:cNvSpPr>
            <a:spLocks noChangeAspect="1" noChangeShapeType="1"/>
          </p:cNvSpPr>
          <p:nvPr/>
        </p:nvSpPr>
        <p:spPr bwMode="auto">
          <a:xfrm>
            <a:off x="5637213" y="3479800"/>
            <a:ext cx="0" cy="25066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Line 29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Line 30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9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1985" name="Line 33"/>
          <p:cNvSpPr>
            <a:spLocks noChangeShapeType="1"/>
          </p:cNvSpPr>
          <p:nvPr/>
        </p:nvSpPr>
        <p:spPr bwMode="auto">
          <a:xfrm>
            <a:off x="1928813" y="3463925"/>
            <a:ext cx="1081087" cy="2047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1986" name="Rectangle 34"/>
          <p:cNvSpPr>
            <a:spLocks noChangeArrowheads="1"/>
          </p:cNvSpPr>
          <p:nvPr/>
        </p:nvSpPr>
        <p:spPr bwMode="auto">
          <a:xfrm>
            <a:off x="2133600" y="6132513"/>
            <a:ext cx="3071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-0.524</a:t>
            </a:r>
          </a:p>
        </p:txBody>
      </p:sp>
      <p:sp>
        <p:nvSpPr>
          <p:cNvPr id="44053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1988" name="Rectangle 36"/>
          <p:cNvSpPr>
            <a:spLocks noChangeArrowheads="1"/>
          </p:cNvSpPr>
          <p:nvPr/>
        </p:nvSpPr>
        <p:spPr bwMode="auto">
          <a:xfrm>
            <a:off x="3844925" y="6126163"/>
            <a:ext cx="3071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0.524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8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64" grpId="0"/>
      <p:bldP spid="381980" grpId="0" animBg="1"/>
      <p:bldP spid="381985" grpId="0" animBg="1"/>
      <p:bldP spid="381986" grpId="0"/>
      <p:bldP spid="38198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5077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8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9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0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1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2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0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4012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7/20 = .3500</a:t>
            </a:r>
          </a:p>
        </p:txBody>
      </p:sp>
      <p:sp>
        <p:nvSpPr>
          <p:cNvPr id="45063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5064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5065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Line 21"/>
          <p:cNvSpPr>
            <a:spLocks noChangeAspect="1" noChangeShapeType="1"/>
          </p:cNvSpPr>
          <p:nvPr/>
        </p:nvSpPr>
        <p:spPr bwMode="auto">
          <a:xfrm flipH="1">
            <a:off x="3922713" y="1989138"/>
            <a:ext cx="0" cy="39735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Line 2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8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4029" name="Line 29"/>
          <p:cNvSpPr>
            <a:spLocks noChangeAspect="1" noChangeShapeType="1"/>
          </p:cNvSpPr>
          <p:nvPr/>
        </p:nvSpPr>
        <p:spPr bwMode="auto">
          <a:xfrm>
            <a:off x="5383213" y="2557463"/>
            <a:ext cx="0" cy="3392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0" name="Line 30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1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2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4033" name="Line 33"/>
          <p:cNvSpPr>
            <a:spLocks noChangeShapeType="1"/>
          </p:cNvSpPr>
          <p:nvPr/>
        </p:nvSpPr>
        <p:spPr bwMode="auto">
          <a:xfrm>
            <a:off x="1928813" y="3463925"/>
            <a:ext cx="1152525" cy="1814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4034" name="Rectangle 34"/>
          <p:cNvSpPr>
            <a:spLocks noChangeArrowheads="1"/>
          </p:cNvSpPr>
          <p:nvPr/>
        </p:nvSpPr>
        <p:spPr bwMode="auto">
          <a:xfrm>
            <a:off x="1990725" y="6132513"/>
            <a:ext cx="3857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-0.385</a:t>
            </a:r>
          </a:p>
        </p:txBody>
      </p:sp>
      <p:sp>
        <p:nvSpPr>
          <p:cNvPr id="45075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4036" name="Rectangle 36"/>
          <p:cNvSpPr>
            <a:spLocks noChangeArrowheads="1"/>
          </p:cNvSpPr>
          <p:nvPr/>
        </p:nvSpPr>
        <p:spPr bwMode="auto">
          <a:xfrm>
            <a:off x="4497388" y="6127750"/>
            <a:ext cx="1289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0.385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8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12" grpId="0"/>
      <p:bldP spid="384029" grpId="0" animBg="1"/>
      <p:bldP spid="384033" grpId="0" animBg="1"/>
      <p:bldP spid="384034" grpId="0"/>
      <p:bldP spid="38403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6099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0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1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2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3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4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84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6060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8/20 = .4000</a:t>
            </a:r>
          </a:p>
        </p:txBody>
      </p:sp>
      <p:sp>
        <p:nvSpPr>
          <p:cNvPr id="46087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6088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6089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Line 22"/>
          <p:cNvSpPr>
            <a:spLocks noChangeAspect="1" noChangeShapeType="1"/>
          </p:cNvSpPr>
          <p:nvPr/>
        </p:nvSpPr>
        <p:spPr bwMode="auto">
          <a:xfrm flipH="1">
            <a:off x="4148138" y="1546225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78" name="Line 30"/>
          <p:cNvSpPr>
            <a:spLocks noChangeAspect="1" noChangeShapeType="1"/>
          </p:cNvSpPr>
          <p:nvPr/>
        </p:nvSpPr>
        <p:spPr bwMode="auto">
          <a:xfrm>
            <a:off x="5143500" y="1984375"/>
            <a:ext cx="0" cy="3973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4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81" name="Line 33"/>
          <p:cNvSpPr>
            <a:spLocks noChangeShapeType="1"/>
          </p:cNvSpPr>
          <p:nvPr/>
        </p:nvSpPr>
        <p:spPr bwMode="auto">
          <a:xfrm>
            <a:off x="1928813" y="3463925"/>
            <a:ext cx="1282700" cy="1814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2" name="Rectangle 34"/>
          <p:cNvSpPr>
            <a:spLocks noChangeArrowheads="1"/>
          </p:cNvSpPr>
          <p:nvPr/>
        </p:nvSpPr>
        <p:spPr bwMode="auto">
          <a:xfrm>
            <a:off x="1990725" y="6132513"/>
            <a:ext cx="4321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-0.253</a:t>
            </a:r>
          </a:p>
        </p:txBody>
      </p:sp>
      <p:sp>
        <p:nvSpPr>
          <p:cNvPr id="46097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6084" name="Rectangle 36"/>
          <p:cNvSpPr>
            <a:spLocks noChangeArrowheads="1"/>
          </p:cNvSpPr>
          <p:nvPr/>
        </p:nvSpPr>
        <p:spPr bwMode="auto">
          <a:xfrm>
            <a:off x="3052763" y="6142038"/>
            <a:ext cx="371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0.253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8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60" grpId="0"/>
      <p:bldP spid="386078" grpId="0" animBg="1"/>
      <p:bldP spid="386081" grpId="0" animBg="1"/>
      <p:bldP spid="386082" grpId="0"/>
      <p:bldP spid="38608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7122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3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4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5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6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7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08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8108" name="Rectangle 12"/>
          <p:cNvSpPr>
            <a:spLocks noChangeArrowheads="1"/>
          </p:cNvSpPr>
          <p:nvPr/>
        </p:nvSpPr>
        <p:spPr bwMode="auto">
          <a:xfrm>
            <a:off x="771525" y="3076575"/>
            <a:ext cx="1577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9/20 = .4500</a:t>
            </a:r>
          </a:p>
        </p:txBody>
      </p:sp>
      <p:sp>
        <p:nvSpPr>
          <p:cNvPr id="47111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7112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7113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Line 23"/>
          <p:cNvSpPr>
            <a:spLocks noChangeAspect="1" noChangeShapeType="1"/>
          </p:cNvSpPr>
          <p:nvPr/>
        </p:nvSpPr>
        <p:spPr bwMode="auto">
          <a:xfrm flipH="1">
            <a:off x="4344988" y="1306513"/>
            <a:ext cx="0" cy="46847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27" name="Line 31"/>
          <p:cNvSpPr>
            <a:spLocks noChangeAspect="1" noChangeShapeType="1"/>
          </p:cNvSpPr>
          <p:nvPr/>
        </p:nvSpPr>
        <p:spPr bwMode="auto">
          <a:xfrm>
            <a:off x="4918075" y="1541463"/>
            <a:ext cx="0" cy="4410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6" name="Line 32"/>
          <p:cNvSpPr>
            <a:spLocks noChangeAspect="1" noChangeShapeType="1"/>
          </p:cNvSpPr>
          <p:nvPr/>
        </p:nvSpPr>
        <p:spPr bwMode="auto">
          <a:xfrm>
            <a:off x="4721225" y="1301750"/>
            <a:ext cx="0" cy="4684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29" name="Line 33"/>
          <p:cNvSpPr>
            <a:spLocks noChangeShapeType="1"/>
          </p:cNvSpPr>
          <p:nvPr/>
        </p:nvSpPr>
        <p:spPr bwMode="auto">
          <a:xfrm>
            <a:off x="1930400" y="3478213"/>
            <a:ext cx="1543050" cy="1670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30" name="Rectangle 34"/>
          <p:cNvSpPr>
            <a:spLocks noChangeArrowheads="1"/>
          </p:cNvSpPr>
          <p:nvPr/>
        </p:nvSpPr>
        <p:spPr bwMode="auto">
          <a:xfrm>
            <a:off x="1990725" y="6132513"/>
            <a:ext cx="4697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-0.126</a:t>
            </a:r>
          </a:p>
        </p:txBody>
      </p:sp>
      <p:sp>
        <p:nvSpPr>
          <p:cNvPr id="47119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88132" name="Rectangle 36"/>
          <p:cNvSpPr>
            <a:spLocks noChangeArrowheads="1"/>
          </p:cNvSpPr>
          <p:nvPr/>
        </p:nvSpPr>
        <p:spPr bwMode="auto">
          <a:xfrm>
            <a:off x="2357438" y="6427788"/>
            <a:ext cx="4697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0.126</a:t>
            </a:r>
          </a:p>
        </p:txBody>
      </p:sp>
      <p:sp>
        <p:nvSpPr>
          <p:cNvPr id="388133" name="Line 37"/>
          <p:cNvSpPr>
            <a:spLocks noChangeAspect="1" noChangeShapeType="1"/>
          </p:cNvSpPr>
          <p:nvPr/>
        </p:nvSpPr>
        <p:spPr bwMode="auto">
          <a:xfrm>
            <a:off x="4716463" y="5976938"/>
            <a:ext cx="0" cy="520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8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8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08" grpId="0"/>
      <p:bldP spid="388127" grpId="0" animBg="1"/>
      <p:bldP spid="388129" grpId="0" animBg="1"/>
      <p:bldP spid="388130" grpId="0"/>
      <p:bldP spid="388132" grpId="0"/>
      <p:bldP spid="38813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2"/>
          <p:cNvSpPr>
            <a:spLocks/>
          </p:cNvSpPr>
          <p:nvPr/>
        </p:nvSpPr>
        <p:spPr bwMode="auto">
          <a:xfrm>
            <a:off x="1154113" y="1163638"/>
            <a:ext cx="6842125" cy="4829175"/>
          </a:xfrm>
          <a:custGeom>
            <a:avLst/>
            <a:gdLst>
              <a:gd name="T0" fmla="*/ 3256309 w 2824"/>
              <a:gd name="T1" fmla="*/ 37886 h 1912"/>
              <a:gd name="T2" fmla="*/ 3067327 w 2824"/>
              <a:gd name="T3" fmla="*/ 219738 h 1912"/>
              <a:gd name="T4" fmla="*/ 2914687 w 2824"/>
              <a:gd name="T5" fmla="*/ 484938 h 1912"/>
              <a:gd name="T6" fmla="*/ 2752356 w 2824"/>
              <a:gd name="T7" fmla="*/ 770344 h 1912"/>
              <a:gd name="T8" fmla="*/ 2650597 w 2824"/>
              <a:gd name="T9" fmla="*/ 1043122 h 1912"/>
              <a:gd name="T10" fmla="*/ 2575488 w 2824"/>
              <a:gd name="T11" fmla="*/ 1295694 h 1912"/>
              <a:gd name="T12" fmla="*/ 2456769 w 2824"/>
              <a:gd name="T13" fmla="*/ 1591203 h 1912"/>
              <a:gd name="T14" fmla="*/ 2391352 w 2824"/>
              <a:gd name="T15" fmla="*/ 1861455 h 1912"/>
              <a:gd name="T16" fmla="*/ 2304129 w 2824"/>
              <a:gd name="T17" fmla="*/ 2129181 h 1912"/>
              <a:gd name="T18" fmla="*/ 2238712 w 2824"/>
              <a:gd name="T19" fmla="*/ 2401959 h 1912"/>
              <a:gd name="T20" fmla="*/ 2158758 w 2824"/>
              <a:gd name="T21" fmla="*/ 2682314 h 1912"/>
              <a:gd name="T22" fmla="*/ 2071536 w 2824"/>
              <a:gd name="T23" fmla="*/ 2962669 h 1912"/>
              <a:gd name="T24" fmla="*/ 1962508 w 2824"/>
              <a:gd name="T25" fmla="*/ 3227869 h 1912"/>
              <a:gd name="T26" fmla="*/ 1831674 w 2824"/>
              <a:gd name="T27" fmla="*/ 3523378 h 1912"/>
              <a:gd name="T28" fmla="*/ 1649960 w 2824"/>
              <a:gd name="T29" fmla="*/ 3834042 h 1912"/>
              <a:gd name="T30" fmla="*/ 1460978 w 2824"/>
              <a:gd name="T31" fmla="*/ 4068934 h 1912"/>
              <a:gd name="T32" fmla="*/ 1206579 w 2824"/>
              <a:gd name="T33" fmla="*/ 4250785 h 1912"/>
              <a:gd name="T34" fmla="*/ 942488 w 2824"/>
              <a:gd name="T35" fmla="*/ 4382123 h 1912"/>
              <a:gd name="T36" fmla="*/ 690512 w 2824"/>
              <a:gd name="T37" fmla="*/ 4478100 h 1912"/>
              <a:gd name="T38" fmla="*/ 436113 w 2824"/>
              <a:gd name="T39" fmla="*/ 4569026 h 1912"/>
              <a:gd name="T40" fmla="*/ 159908 w 2824"/>
              <a:gd name="T41" fmla="*/ 4665003 h 1912"/>
              <a:gd name="T42" fmla="*/ 7269 w 2824"/>
              <a:gd name="T43" fmla="*/ 4720569 h 1912"/>
              <a:gd name="T44" fmla="*/ 6832434 w 2824"/>
              <a:gd name="T45" fmla="*/ 4826649 h 1912"/>
              <a:gd name="T46" fmla="*/ 6701600 w 2824"/>
              <a:gd name="T47" fmla="*/ 4682683 h 1912"/>
              <a:gd name="T48" fmla="*/ 6483543 w 2824"/>
              <a:gd name="T49" fmla="*/ 4614489 h 1912"/>
              <a:gd name="T50" fmla="*/ 6202493 w 2824"/>
              <a:gd name="T51" fmla="*/ 4523563 h 1912"/>
              <a:gd name="T52" fmla="*/ 5872985 w 2824"/>
              <a:gd name="T53" fmla="*/ 4402328 h 1912"/>
              <a:gd name="T54" fmla="*/ 5596781 w 2824"/>
              <a:gd name="T55" fmla="*/ 4273517 h 1912"/>
              <a:gd name="T56" fmla="*/ 5436873 w 2824"/>
              <a:gd name="T57" fmla="*/ 4159859 h 1912"/>
              <a:gd name="T58" fmla="*/ 5269696 w 2824"/>
              <a:gd name="T59" fmla="*/ 3985585 h 1912"/>
              <a:gd name="T60" fmla="*/ 5102520 w 2824"/>
              <a:gd name="T61" fmla="*/ 3750693 h 1912"/>
              <a:gd name="T62" fmla="*/ 4942612 w 2824"/>
              <a:gd name="T63" fmla="*/ 3470338 h 1912"/>
              <a:gd name="T64" fmla="*/ 4826315 w 2824"/>
              <a:gd name="T65" fmla="*/ 3227869 h 1912"/>
              <a:gd name="T66" fmla="*/ 4731824 w 2824"/>
              <a:gd name="T67" fmla="*/ 3015709 h 1912"/>
              <a:gd name="T68" fmla="*/ 4644601 w 2824"/>
              <a:gd name="T69" fmla="*/ 2788394 h 1912"/>
              <a:gd name="T70" fmla="*/ 4557379 w 2824"/>
              <a:gd name="T71" fmla="*/ 2515616 h 1912"/>
              <a:gd name="T72" fmla="*/ 4484693 w 2824"/>
              <a:gd name="T73" fmla="*/ 2220107 h 1912"/>
              <a:gd name="T74" fmla="*/ 4412008 w 2824"/>
              <a:gd name="T75" fmla="*/ 1932175 h 1912"/>
              <a:gd name="T76" fmla="*/ 4302979 w 2824"/>
              <a:gd name="T77" fmla="*/ 1598780 h 1912"/>
              <a:gd name="T78" fmla="*/ 4201220 w 2824"/>
              <a:gd name="T79" fmla="*/ 1275488 h 1912"/>
              <a:gd name="T80" fmla="*/ 4084923 w 2824"/>
              <a:gd name="T81" fmla="*/ 1000185 h 1912"/>
              <a:gd name="T82" fmla="*/ 4004969 w 2824"/>
              <a:gd name="T83" fmla="*/ 803179 h 1912"/>
              <a:gd name="T84" fmla="*/ 3910478 w 2824"/>
              <a:gd name="T85" fmla="*/ 598595 h 1912"/>
              <a:gd name="T86" fmla="*/ 3859598 w 2824"/>
              <a:gd name="T87" fmla="*/ 492515 h 1912"/>
              <a:gd name="T88" fmla="*/ 3670616 w 2824"/>
              <a:gd name="T89" fmla="*/ 212160 h 1912"/>
              <a:gd name="T90" fmla="*/ 3721496 w 2824"/>
              <a:gd name="T91" fmla="*/ 265201 h 1912"/>
              <a:gd name="T92" fmla="*/ 3554319 w 2824"/>
              <a:gd name="T93" fmla="*/ 83349 h 1912"/>
              <a:gd name="T94" fmla="*/ 3438022 w 2824"/>
              <a:gd name="T95" fmla="*/ 0 h 1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4"/>
              <a:gd name="T145" fmla="*/ 0 h 1912"/>
              <a:gd name="T146" fmla="*/ 2824 w 2824"/>
              <a:gd name="T147" fmla="*/ 1912 h 1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4" h="1912">
                <a:moveTo>
                  <a:pt x="1404" y="3"/>
                </a:moveTo>
                <a:lnTo>
                  <a:pt x="1371" y="3"/>
                </a:lnTo>
                <a:lnTo>
                  <a:pt x="1344" y="15"/>
                </a:lnTo>
                <a:lnTo>
                  <a:pt x="1320" y="30"/>
                </a:lnTo>
                <a:lnTo>
                  <a:pt x="1293" y="57"/>
                </a:lnTo>
                <a:lnTo>
                  <a:pt x="1266" y="87"/>
                </a:lnTo>
                <a:lnTo>
                  <a:pt x="1248" y="120"/>
                </a:lnTo>
                <a:lnTo>
                  <a:pt x="1221" y="153"/>
                </a:lnTo>
                <a:lnTo>
                  <a:pt x="1203" y="192"/>
                </a:lnTo>
                <a:lnTo>
                  <a:pt x="1176" y="234"/>
                </a:lnTo>
                <a:lnTo>
                  <a:pt x="1154" y="268"/>
                </a:lnTo>
                <a:lnTo>
                  <a:pt x="1136" y="305"/>
                </a:lnTo>
                <a:lnTo>
                  <a:pt x="1118" y="349"/>
                </a:lnTo>
                <a:lnTo>
                  <a:pt x="1106" y="377"/>
                </a:lnTo>
                <a:lnTo>
                  <a:pt x="1094" y="413"/>
                </a:lnTo>
                <a:lnTo>
                  <a:pt x="1083" y="449"/>
                </a:lnTo>
                <a:lnTo>
                  <a:pt x="1071" y="485"/>
                </a:lnTo>
                <a:lnTo>
                  <a:pt x="1063" y="513"/>
                </a:lnTo>
                <a:lnTo>
                  <a:pt x="1047" y="549"/>
                </a:lnTo>
                <a:lnTo>
                  <a:pt x="1029" y="591"/>
                </a:lnTo>
                <a:lnTo>
                  <a:pt x="1014" y="630"/>
                </a:lnTo>
                <a:lnTo>
                  <a:pt x="1005" y="666"/>
                </a:lnTo>
                <a:lnTo>
                  <a:pt x="993" y="702"/>
                </a:lnTo>
                <a:lnTo>
                  <a:pt x="987" y="737"/>
                </a:lnTo>
                <a:lnTo>
                  <a:pt x="975" y="773"/>
                </a:lnTo>
                <a:lnTo>
                  <a:pt x="963" y="817"/>
                </a:lnTo>
                <a:lnTo>
                  <a:pt x="951" y="843"/>
                </a:lnTo>
                <a:lnTo>
                  <a:pt x="939" y="881"/>
                </a:lnTo>
                <a:lnTo>
                  <a:pt x="927" y="917"/>
                </a:lnTo>
                <a:lnTo>
                  <a:pt x="924" y="951"/>
                </a:lnTo>
                <a:lnTo>
                  <a:pt x="912" y="990"/>
                </a:lnTo>
                <a:lnTo>
                  <a:pt x="903" y="1026"/>
                </a:lnTo>
                <a:lnTo>
                  <a:pt x="891" y="1062"/>
                </a:lnTo>
                <a:lnTo>
                  <a:pt x="879" y="1101"/>
                </a:lnTo>
                <a:lnTo>
                  <a:pt x="864" y="1140"/>
                </a:lnTo>
                <a:lnTo>
                  <a:pt x="855" y="1173"/>
                </a:lnTo>
                <a:lnTo>
                  <a:pt x="843" y="1206"/>
                </a:lnTo>
                <a:lnTo>
                  <a:pt x="825" y="1248"/>
                </a:lnTo>
                <a:lnTo>
                  <a:pt x="810" y="1278"/>
                </a:lnTo>
                <a:lnTo>
                  <a:pt x="795" y="1314"/>
                </a:lnTo>
                <a:lnTo>
                  <a:pt x="783" y="1347"/>
                </a:lnTo>
                <a:lnTo>
                  <a:pt x="756" y="1395"/>
                </a:lnTo>
                <a:lnTo>
                  <a:pt x="732" y="1437"/>
                </a:lnTo>
                <a:lnTo>
                  <a:pt x="711" y="1476"/>
                </a:lnTo>
                <a:lnTo>
                  <a:pt x="681" y="1518"/>
                </a:lnTo>
                <a:lnTo>
                  <a:pt x="657" y="1551"/>
                </a:lnTo>
                <a:lnTo>
                  <a:pt x="633" y="1578"/>
                </a:lnTo>
                <a:lnTo>
                  <a:pt x="603" y="1611"/>
                </a:lnTo>
                <a:lnTo>
                  <a:pt x="573" y="1635"/>
                </a:lnTo>
                <a:lnTo>
                  <a:pt x="540" y="1659"/>
                </a:lnTo>
                <a:lnTo>
                  <a:pt x="498" y="1683"/>
                </a:lnTo>
                <a:lnTo>
                  <a:pt x="449" y="1703"/>
                </a:lnTo>
                <a:lnTo>
                  <a:pt x="417" y="1719"/>
                </a:lnTo>
                <a:lnTo>
                  <a:pt x="389" y="1735"/>
                </a:lnTo>
                <a:lnTo>
                  <a:pt x="353" y="1747"/>
                </a:lnTo>
                <a:lnTo>
                  <a:pt x="315" y="1764"/>
                </a:lnTo>
                <a:lnTo>
                  <a:pt x="285" y="1773"/>
                </a:lnTo>
                <a:lnTo>
                  <a:pt x="258" y="1788"/>
                </a:lnTo>
                <a:lnTo>
                  <a:pt x="216" y="1800"/>
                </a:lnTo>
                <a:lnTo>
                  <a:pt x="180" y="1809"/>
                </a:lnTo>
                <a:lnTo>
                  <a:pt x="147" y="1824"/>
                </a:lnTo>
                <a:lnTo>
                  <a:pt x="102" y="1839"/>
                </a:lnTo>
                <a:lnTo>
                  <a:pt x="66" y="1847"/>
                </a:lnTo>
                <a:lnTo>
                  <a:pt x="33" y="1857"/>
                </a:lnTo>
                <a:lnTo>
                  <a:pt x="18" y="1863"/>
                </a:lnTo>
                <a:lnTo>
                  <a:pt x="3" y="1869"/>
                </a:lnTo>
                <a:lnTo>
                  <a:pt x="0" y="1887"/>
                </a:lnTo>
                <a:lnTo>
                  <a:pt x="3" y="1908"/>
                </a:lnTo>
                <a:lnTo>
                  <a:pt x="2820" y="1911"/>
                </a:lnTo>
                <a:lnTo>
                  <a:pt x="2823" y="1873"/>
                </a:lnTo>
                <a:lnTo>
                  <a:pt x="2799" y="1860"/>
                </a:lnTo>
                <a:lnTo>
                  <a:pt x="2766" y="1854"/>
                </a:lnTo>
                <a:lnTo>
                  <a:pt x="2739" y="1851"/>
                </a:lnTo>
                <a:lnTo>
                  <a:pt x="2703" y="1839"/>
                </a:lnTo>
                <a:lnTo>
                  <a:pt x="2676" y="1827"/>
                </a:lnTo>
                <a:lnTo>
                  <a:pt x="2643" y="1818"/>
                </a:lnTo>
                <a:lnTo>
                  <a:pt x="2604" y="1809"/>
                </a:lnTo>
                <a:lnTo>
                  <a:pt x="2560" y="1791"/>
                </a:lnTo>
                <a:lnTo>
                  <a:pt x="2514" y="1776"/>
                </a:lnTo>
                <a:lnTo>
                  <a:pt x="2472" y="1761"/>
                </a:lnTo>
                <a:lnTo>
                  <a:pt x="2424" y="1743"/>
                </a:lnTo>
                <a:lnTo>
                  <a:pt x="2379" y="1728"/>
                </a:lnTo>
                <a:lnTo>
                  <a:pt x="2343" y="1710"/>
                </a:lnTo>
                <a:lnTo>
                  <a:pt x="2310" y="1692"/>
                </a:lnTo>
                <a:lnTo>
                  <a:pt x="2286" y="1674"/>
                </a:lnTo>
                <a:lnTo>
                  <a:pt x="2265" y="1662"/>
                </a:lnTo>
                <a:lnTo>
                  <a:pt x="2244" y="1647"/>
                </a:lnTo>
                <a:lnTo>
                  <a:pt x="2223" y="1629"/>
                </a:lnTo>
                <a:lnTo>
                  <a:pt x="2199" y="1605"/>
                </a:lnTo>
                <a:lnTo>
                  <a:pt x="2175" y="1578"/>
                </a:lnTo>
                <a:lnTo>
                  <a:pt x="2148" y="1551"/>
                </a:lnTo>
                <a:lnTo>
                  <a:pt x="2127" y="1515"/>
                </a:lnTo>
                <a:lnTo>
                  <a:pt x="2106" y="1485"/>
                </a:lnTo>
                <a:lnTo>
                  <a:pt x="2082" y="1446"/>
                </a:lnTo>
                <a:lnTo>
                  <a:pt x="2061" y="1413"/>
                </a:lnTo>
                <a:lnTo>
                  <a:pt x="2040" y="1374"/>
                </a:lnTo>
                <a:lnTo>
                  <a:pt x="2022" y="1344"/>
                </a:lnTo>
                <a:lnTo>
                  <a:pt x="2004" y="1308"/>
                </a:lnTo>
                <a:lnTo>
                  <a:pt x="1992" y="1278"/>
                </a:lnTo>
                <a:lnTo>
                  <a:pt x="1980" y="1257"/>
                </a:lnTo>
                <a:lnTo>
                  <a:pt x="1968" y="1227"/>
                </a:lnTo>
                <a:lnTo>
                  <a:pt x="1953" y="1194"/>
                </a:lnTo>
                <a:lnTo>
                  <a:pt x="1941" y="1161"/>
                </a:lnTo>
                <a:lnTo>
                  <a:pt x="1929" y="1134"/>
                </a:lnTo>
                <a:lnTo>
                  <a:pt x="1917" y="1104"/>
                </a:lnTo>
                <a:lnTo>
                  <a:pt x="1911" y="1077"/>
                </a:lnTo>
                <a:lnTo>
                  <a:pt x="1899" y="1041"/>
                </a:lnTo>
                <a:lnTo>
                  <a:pt x="1881" y="996"/>
                </a:lnTo>
                <a:lnTo>
                  <a:pt x="1872" y="957"/>
                </a:lnTo>
                <a:lnTo>
                  <a:pt x="1863" y="921"/>
                </a:lnTo>
                <a:lnTo>
                  <a:pt x="1851" y="879"/>
                </a:lnTo>
                <a:lnTo>
                  <a:pt x="1839" y="837"/>
                </a:lnTo>
                <a:lnTo>
                  <a:pt x="1830" y="801"/>
                </a:lnTo>
                <a:lnTo>
                  <a:pt x="1821" y="765"/>
                </a:lnTo>
                <a:lnTo>
                  <a:pt x="1803" y="726"/>
                </a:lnTo>
                <a:lnTo>
                  <a:pt x="1791" y="678"/>
                </a:lnTo>
                <a:lnTo>
                  <a:pt x="1776" y="633"/>
                </a:lnTo>
                <a:lnTo>
                  <a:pt x="1764" y="591"/>
                </a:lnTo>
                <a:lnTo>
                  <a:pt x="1749" y="552"/>
                </a:lnTo>
                <a:lnTo>
                  <a:pt x="1734" y="505"/>
                </a:lnTo>
                <a:lnTo>
                  <a:pt x="1716" y="456"/>
                </a:lnTo>
                <a:lnTo>
                  <a:pt x="1698" y="423"/>
                </a:lnTo>
                <a:lnTo>
                  <a:pt x="1686" y="396"/>
                </a:lnTo>
                <a:lnTo>
                  <a:pt x="1681" y="365"/>
                </a:lnTo>
                <a:lnTo>
                  <a:pt x="1677" y="361"/>
                </a:lnTo>
                <a:lnTo>
                  <a:pt x="1653" y="318"/>
                </a:lnTo>
                <a:lnTo>
                  <a:pt x="1635" y="285"/>
                </a:lnTo>
                <a:lnTo>
                  <a:pt x="1623" y="261"/>
                </a:lnTo>
                <a:lnTo>
                  <a:pt x="1614" y="237"/>
                </a:lnTo>
                <a:lnTo>
                  <a:pt x="1605" y="219"/>
                </a:lnTo>
                <a:lnTo>
                  <a:pt x="1578" y="171"/>
                </a:lnTo>
                <a:lnTo>
                  <a:pt x="1593" y="195"/>
                </a:lnTo>
                <a:lnTo>
                  <a:pt x="1560" y="141"/>
                </a:lnTo>
                <a:lnTo>
                  <a:pt x="1521" y="87"/>
                </a:lnTo>
                <a:lnTo>
                  <a:pt x="1515" y="84"/>
                </a:lnTo>
                <a:lnTo>
                  <a:pt x="1533" y="102"/>
                </a:lnTo>
                <a:lnTo>
                  <a:pt x="1545" y="120"/>
                </a:lnTo>
                <a:lnTo>
                  <a:pt x="1536" y="105"/>
                </a:lnTo>
                <a:lnTo>
                  <a:pt x="1500" y="63"/>
                </a:lnTo>
                <a:lnTo>
                  <a:pt x="1485" y="45"/>
                </a:lnTo>
                <a:lnTo>
                  <a:pt x="1467" y="33"/>
                </a:lnTo>
                <a:lnTo>
                  <a:pt x="1452" y="18"/>
                </a:lnTo>
                <a:lnTo>
                  <a:pt x="1437" y="9"/>
                </a:lnTo>
                <a:lnTo>
                  <a:pt x="1419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8131" name="Group 3"/>
          <p:cNvGrpSpPr>
            <a:grpSpLocks/>
          </p:cNvGrpSpPr>
          <p:nvPr/>
        </p:nvGrpSpPr>
        <p:grpSpPr bwMode="auto">
          <a:xfrm>
            <a:off x="979488" y="1039813"/>
            <a:ext cx="7280275" cy="4737100"/>
            <a:chOff x="797" y="853"/>
            <a:chExt cx="4586" cy="2984"/>
          </a:xfrm>
        </p:grpSpPr>
        <p:sp>
          <p:nvSpPr>
            <p:cNvPr id="48141" name="Arc 4"/>
            <p:cNvSpPr>
              <a:spLocks/>
            </p:cNvSpPr>
            <p:nvPr/>
          </p:nvSpPr>
          <p:spPr bwMode="auto">
            <a:xfrm rot="4404038">
              <a:off x="3481" y="2635"/>
              <a:ext cx="1351" cy="503"/>
            </a:xfrm>
            <a:custGeom>
              <a:avLst/>
              <a:gdLst>
                <a:gd name="T0" fmla="*/ 98 w 18589"/>
                <a:gd name="T1" fmla="*/ 7 h 21600"/>
                <a:gd name="T2" fmla="*/ 0 w 18589"/>
                <a:gd name="T3" fmla="*/ 12 h 21600"/>
                <a:gd name="T4" fmla="*/ 5 w 18589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89"/>
                <a:gd name="T10" fmla="*/ 0 h 21600"/>
                <a:gd name="T11" fmla="*/ 18589 w 1858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89" h="21600" fill="none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</a:path>
                <a:path w="18589" h="21600" stroke="0" extrusionOk="0">
                  <a:moveTo>
                    <a:pt x="18589" y="12554"/>
                  </a:moveTo>
                  <a:cubicBezTo>
                    <a:pt x="14534" y="18230"/>
                    <a:pt x="7988" y="21599"/>
                    <a:pt x="1012" y="21600"/>
                  </a:cubicBezTo>
                  <a:cubicBezTo>
                    <a:pt x="674" y="21600"/>
                    <a:pt x="337" y="21592"/>
                    <a:pt x="-1" y="21576"/>
                  </a:cubicBezTo>
                  <a:lnTo>
                    <a:pt x="1012" y="0"/>
                  </a:lnTo>
                  <a:lnTo>
                    <a:pt x="18589" y="12554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2" name="Arc 5"/>
            <p:cNvSpPr>
              <a:spLocks/>
            </p:cNvSpPr>
            <p:nvPr/>
          </p:nvSpPr>
          <p:spPr bwMode="auto">
            <a:xfrm rot="720000">
              <a:off x="4288" y="3592"/>
              <a:ext cx="1095" cy="245"/>
            </a:xfrm>
            <a:custGeom>
              <a:avLst/>
              <a:gdLst>
                <a:gd name="T0" fmla="*/ 51 w 20797"/>
                <a:gd name="T1" fmla="*/ 3 h 21484"/>
                <a:gd name="T2" fmla="*/ 0 w 20797"/>
                <a:gd name="T3" fmla="*/ 1 h 21484"/>
                <a:gd name="T4" fmla="*/ 58 w 20797"/>
                <a:gd name="T5" fmla="*/ 0 h 21484"/>
                <a:gd name="T6" fmla="*/ 0 60000 65536"/>
                <a:gd name="T7" fmla="*/ 0 60000 65536"/>
                <a:gd name="T8" fmla="*/ 0 60000 65536"/>
                <a:gd name="T9" fmla="*/ 0 w 20797"/>
                <a:gd name="T10" fmla="*/ 0 h 21484"/>
                <a:gd name="T11" fmla="*/ 20797 w 20797"/>
                <a:gd name="T12" fmla="*/ 21484 h 21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97" h="21484" fill="none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</a:path>
                <a:path w="20797" h="21484" stroke="0" extrusionOk="0">
                  <a:moveTo>
                    <a:pt x="18557" y="21483"/>
                  </a:moveTo>
                  <a:cubicBezTo>
                    <a:pt x="9747" y="20565"/>
                    <a:pt x="2392" y="14361"/>
                    <a:pt x="-1" y="5834"/>
                  </a:cubicBezTo>
                  <a:lnTo>
                    <a:pt x="20797" y="0"/>
                  </a:lnTo>
                  <a:lnTo>
                    <a:pt x="18557" y="21483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Arc 6"/>
            <p:cNvSpPr>
              <a:spLocks/>
            </p:cNvSpPr>
            <p:nvPr/>
          </p:nvSpPr>
          <p:spPr bwMode="auto">
            <a:xfrm rot="6300000">
              <a:off x="1936" y="1457"/>
              <a:ext cx="1530" cy="321"/>
            </a:xfrm>
            <a:custGeom>
              <a:avLst/>
              <a:gdLst>
                <a:gd name="T0" fmla="*/ 108 w 21600"/>
                <a:gd name="T1" fmla="*/ 5 h 21600"/>
                <a:gd name="T2" fmla="*/ 0 w 21600"/>
                <a:gd name="T3" fmla="*/ 0 h 21600"/>
                <a:gd name="T4" fmla="*/ 108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4" name="Arc 7"/>
            <p:cNvSpPr>
              <a:spLocks/>
            </p:cNvSpPr>
            <p:nvPr/>
          </p:nvSpPr>
          <p:spPr bwMode="auto">
            <a:xfrm rot="-4620000">
              <a:off x="1347" y="2675"/>
              <a:ext cx="1286" cy="430"/>
            </a:xfrm>
            <a:custGeom>
              <a:avLst/>
              <a:gdLst>
                <a:gd name="T0" fmla="*/ 84 w 19767"/>
                <a:gd name="T1" fmla="*/ 9 h 21600"/>
                <a:gd name="T2" fmla="*/ 0 w 19767"/>
                <a:gd name="T3" fmla="*/ 4 h 21600"/>
                <a:gd name="T4" fmla="*/ 82 w 197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67"/>
                <a:gd name="T10" fmla="*/ 0 h 21600"/>
                <a:gd name="T11" fmla="*/ 19767 w 197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67" h="21600" fill="none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</a:path>
                <a:path w="19767" h="21600" stroke="0" extrusionOk="0">
                  <a:moveTo>
                    <a:pt x="19766" y="21597"/>
                  </a:moveTo>
                  <a:cubicBezTo>
                    <a:pt x="19666" y="21599"/>
                    <a:pt x="19565" y="21599"/>
                    <a:pt x="19465" y="21600"/>
                  </a:cubicBezTo>
                  <a:cubicBezTo>
                    <a:pt x="11164" y="21600"/>
                    <a:pt x="3597" y="16843"/>
                    <a:pt x="-1" y="9363"/>
                  </a:cubicBezTo>
                  <a:lnTo>
                    <a:pt x="19465" y="0"/>
                  </a:lnTo>
                  <a:lnTo>
                    <a:pt x="19766" y="21597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5" name="Arc 8"/>
            <p:cNvSpPr>
              <a:spLocks/>
            </p:cNvSpPr>
            <p:nvPr/>
          </p:nvSpPr>
          <p:spPr bwMode="auto">
            <a:xfrm rot="-840000">
              <a:off x="797" y="3566"/>
              <a:ext cx="1048" cy="247"/>
            </a:xfrm>
            <a:custGeom>
              <a:avLst/>
              <a:gdLst>
                <a:gd name="T0" fmla="*/ 53 w 20674"/>
                <a:gd name="T1" fmla="*/ 1 h 21580"/>
                <a:gd name="T2" fmla="*/ 2 w 20674"/>
                <a:gd name="T3" fmla="*/ 3 h 21580"/>
                <a:gd name="T4" fmla="*/ 0 w 20674"/>
                <a:gd name="T5" fmla="*/ 0 h 21580"/>
                <a:gd name="T6" fmla="*/ 0 60000 65536"/>
                <a:gd name="T7" fmla="*/ 0 60000 65536"/>
                <a:gd name="T8" fmla="*/ 0 60000 65536"/>
                <a:gd name="T9" fmla="*/ 0 w 20674"/>
                <a:gd name="T10" fmla="*/ 0 h 21580"/>
                <a:gd name="T11" fmla="*/ 20674 w 20674"/>
                <a:gd name="T12" fmla="*/ 21580 h 215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74" h="21580" fill="none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</a:path>
                <a:path w="20674" h="21580" stroke="0" extrusionOk="0">
                  <a:moveTo>
                    <a:pt x="20674" y="6256"/>
                  </a:moveTo>
                  <a:cubicBezTo>
                    <a:pt x="18017" y="15036"/>
                    <a:pt x="10104" y="21180"/>
                    <a:pt x="939" y="21579"/>
                  </a:cubicBezTo>
                  <a:lnTo>
                    <a:pt x="0" y="0"/>
                  </a:lnTo>
                  <a:lnTo>
                    <a:pt x="20674" y="6256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6" name="Arc 9"/>
            <p:cNvSpPr>
              <a:spLocks/>
            </p:cNvSpPr>
            <p:nvPr/>
          </p:nvSpPr>
          <p:spPr bwMode="auto">
            <a:xfrm rot="-6300000">
              <a:off x="2604" y="1460"/>
              <a:ext cx="1531" cy="322"/>
            </a:xfrm>
            <a:custGeom>
              <a:avLst/>
              <a:gdLst>
                <a:gd name="T0" fmla="*/ 109 w 21600"/>
                <a:gd name="T1" fmla="*/ 0 h 21702"/>
                <a:gd name="T2" fmla="*/ 0 w 21600"/>
                <a:gd name="T3" fmla="*/ 5 h 21702"/>
                <a:gd name="T4" fmla="*/ 0 w 21600"/>
                <a:gd name="T5" fmla="*/ 0 h 2170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702"/>
                <a:gd name="T11" fmla="*/ 21600 w 21600"/>
                <a:gd name="T12" fmla="*/ 21702 h 217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57150" cap="rnd">
              <a:solidFill>
                <a:srgbClr val="0200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132" name="Line 10"/>
          <p:cNvSpPr>
            <a:spLocks noChangeShapeType="1"/>
          </p:cNvSpPr>
          <p:nvPr/>
        </p:nvSpPr>
        <p:spPr bwMode="auto">
          <a:xfrm>
            <a:off x="4524375" y="1165225"/>
            <a:ext cx="0" cy="481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Rectangle 11"/>
          <p:cNvSpPr>
            <a:spLocks noChangeArrowheads="1"/>
          </p:cNvSpPr>
          <p:nvPr/>
        </p:nvSpPr>
        <p:spPr bwMode="auto">
          <a:xfrm>
            <a:off x="8191500" y="6162675"/>
            <a:ext cx="32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solidFill>
                  <a:srgbClr val="020004"/>
                </a:solidFill>
              </a:rPr>
              <a:t>z</a:t>
            </a:r>
            <a:r>
              <a:rPr lang="en-US" altLang="en-US" sz="2000" baseline="-25000">
                <a:solidFill>
                  <a:srgbClr val="EB2415"/>
                </a:solidFill>
              </a:rPr>
              <a:t>.</a:t>
            </a:r>
            <a:endParaRPr lang="en-US" altLang="en-US" sz="2000">
              <a:solidFill>
                <a:srgbClr val="020004"/>
              </a:solidFill>
            </a:endParaRPr>
          </a:p>
        </p:txBody>
      </p:sp>
      <p:sp>
        <p:nvSpPr>
          <p:cNvPr id="390156" name="Rectangle 12"/>
          <p:cNvSpPr>
            <a:spLocks noChangeArrowheads="1"/>
          </p:cNvSpPr>
          <p:nvPr/>
        </p:nvSpPr>
        <p:spPr bwMode="auto">
          <a:xfrm>
            <a:off x="642938" y="3076575"/>
            <a:ext cx="1998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10/20 = .5000</a:t>
            </a:r>
          </a:p>
        </p:txBody>
      </p:sp>
      <p:sp>
        <p:nvSpPr>
          <p:cNvPr id="48135" name="Rectangle 13"/>
          <p:cNvSpPr>
            <a:spLocks noChangeArrowheads="1"/>
          </p:cNvSpPr>
          <p:nvPr/>
        </p:nvSpPr>
        <p:spPr bwMode="auto">
          <a:xfrm>
            <a:off x="206375" y="2281238"/>
            <a:ext cx="271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  <a:latin typeface="Arial" charset="0"/>
              </a:rPr>
              <a:t>The probability of being in this interval is</a:t>
            </a:r>
            <a:r>
              <a:rPr lang="en-US" altLang="en-US" sz="200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48136" name="Rectangle 1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8137" name="Line 15"/>
          <p:cNvSpPr>
            <a:spLocks noChangeShapeType="1"/>
          </p:cNvSpPr>
          <p:nvPr/>
        </p:nvSpPr>
        <p:spPr bwMode="auto">
          <a:xfrm>
            <a:off x="820738" y="5988050"/>
            <a:ext cx="7486650" cy="3175"/>
          </a:xfrm>
          <a:prstGeom prst="line">
            <a:avLst/>
          </a:prstGeom>
          <a:noFill/>
          <a:ln w="57150">
            <a:solidFill>
              <a:srgbClr val="02000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0177" name="Line 33"/>
          <p:cNvSpPr>
            <a:spLocks noChangeShapeType="1"/>
          </p:cNvSpPr>
          <p:nvPr/>
        </p:nvSpPr>
        <p:spPr bwMode="auto">
          <a:xfrm>
            <a:off x="1930400" y="3479800"/>
            <a:ext cx="1589088" cy="16986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0178" name="Rectangle 34"/>
          <p:cNvSpPr>
            <a:spLocks noChangeArrowheads="1"/>
          </p:cNvSpPr>
          <p:nvPr/>
        </p:nvSpPr>
        <p:spPr bwMode="auto">
          <a:xfrm>
            <a:off x="3790950" y="6132513"/>
            <a:ext cx="1462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0</a:t>
            </a:r>
          </a:p>
        </p:txBody>
      </p:sp>
      <p:sp>
        <p:nvSpPr>
          <p:cNvPr id="48140" name="Text Box 35"/>
          <p:cNvSpPr txBox="1">
            <a:spLocks noChangeArrowheads="1"/>
          </p:cNvSpPr>
          <p:nvPr/>
        </p:nvSpPr>
        <p:spPr bwMode="auto">
          <a:xfrm>
            <a:off x="5915025" y="1635125"/>
            <a:ext cx="2690813" cy="10445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Standardized residuals: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mean = 0 </a:t>
            </a:r>
          </a:p>
          <a:p>
            <a:r>
              <a:rPr lang="en-US" altLang="en-US" sz="2000" i="1">
                <a:solidFill>
                  <a:srgbClr val="020004"/>
                </a:solidFill>
              </a:rPr>
              <a:t>std dev = 1</a:t>
            </a:r>
            <a:endParaRPr lang="en-US" altLang="en-US" sz="2000">
              <a:solidFill>
                <a:srgbClr val="020004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9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6" grpId="0"/>
      <p:bldP spid="390177" grpId="0" animBg="1"/>
      <p:bldP spid="39017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b="1" smtClean="0"/>
              <a:t>Normality</a:t>
            </a:r>
          </a:p>
        </p:txBody>
      </p:sp>
      <p:graphicFrame>
        <p:nvGraphicFramePr>
          <p:cNvPr id="400563" name="Group 179"/>
          <p:cNvGraphicFramePr>
            <a:graphicFrameLocks noGrp="1"/>
          </p:cNvGraphicFramePr>
          <p:nvPr>
            <p:ph idx="1"/>
          </p:nvPr>
        </p:nvGraphicFramePr>
        <p:xfrm>
          <a:off x="377825" y="1016000"/>
          <a:ext cx="4600575" cy="5486518"/>
        </p:xfrm>
        <a:graphic>
          <a:graphicData uri="http://schemas.openxmlformats.org/drawingml/2006/table">
            <a:tbl>
              <a:tblPr/>
              <a:tblGrid>
                <a:gridCol w="1408113"/>
                <a:gridCol w="1016000"/>
                <a:gridCol w="1196975"/>
                <a:gridCol w="979487"/>
              </a:tblGrid>
              <a:tr h="35397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Observation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Pred epr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Residuals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Std Res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54.372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-12.572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-2.044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55.768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-12.430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-2.021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55.926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-11.412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-1.855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54.930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-10.938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-1.778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62.215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-10.036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-1.631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59.195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-9.302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-1.512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54.432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-9.239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-1.502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37.269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-8.291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-1.348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48.513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-8.259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-1.343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44.446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-7.963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-1.294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43.918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-7.799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-1.268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7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50.148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15.492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2.518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58.459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16.259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2.643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0564" name="Rectangle 180"/>
          <p:cNvSpPr>
            <a:spLocks noChangeArrowheads="1"/>
          </p:cNvSpPr>
          <p:nvPr/>
        </p:nvSpPr>
        <p:spPr bwMode="auto">
          <a:xfrm>
            <a:off x="5453063" y="2200275"/>
            <a:ext cx="282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-infinity to -1.645</a:t>
            </a:r>
          </a:p>
        </p:txBody>
      </p:sp>
      <p:sp>
        <p:nvSpPr>
          <p:cNvPr id="400566" name="Rectangle 182"/>
          <p:cNvSpPr>
            <a:spLocks noChangeArrowheads="1"/>
          </p:cNvSpPr>
          <p:nvPr/>
        </p:nvSpPr>
        <p:spPr bwMode="auto">
          <a:xfrm>
            <a:off x="4244975" y="1408113"/>
            <a:ext cx="684213" cy="14366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00567" name="Rectangle 183"/>
          <p:cNvSpPr>
            <a:spLocks noChangeArrowheads="1"/>
          </p:cNvSpPr>
          <p:nvPr/>
        </p:nvSpPr>
        <p:spPr bwMode="auto">
          <a:xfrm>
            <a:off x="5448300" y="2695575"/>
            <a:ext cx="282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f</a:t>
            </a:r>
            <a:r>
              <a:rPr lang="en-US" altLang="en-US" sz="2000" baseline="-25000">
                <a:solidFill>
                  <a:srgbClr val="020004"/>
                </a:solidFill>
              </a:rPr>
              <a:t>1</a:t>
            </a:r>
            <a:r>
              <a:rPr lang="en-US" altLang="en-US" sz="2000">
                <a:solidFill>
                  <a:srgbClr val="020004"/>
                </a:solidFill>
              </a:rPr>
              <a:t> = 4</a:t>
            </a:r>
          </a:p>
        </p:txBody>
      </p:sp>
      <p:sp>
        <p:nvSpPr>
          <p:cNvPr id="400568" name="Rectangle 184"/>
          <p:cNvSpPr>
            <a:spLocks noChangeArrowheads="1"/>
          </p:cNvSpPr>
          <p:nvPr/>
        </p:nvSpPr>
        <p:spPr bwMode="auto">
          <a:xfrm>
            <a:off x="5229225" y="1360488"/>
            <a:ext cx="3857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Count the number of residuals that are in the </a:t>
            </a:r>
            <a:r>
              <a:rPr lang="en-US" altLang="en-US" sz="2000" b="1">
                <a:solidFill>
                  <a:srgbClr val="FF0000"/>
                </a:solidFill>
              </a:rPr>
              <a:t>FIRST</a:t>
            </a:r>
            <a:r>
              <a:rPr lang="en-US" altLang="en-US" sz="2000">
                <a:solidFill>
                  <a:srgbClr val="020004"/>
                </a:solidFill>
              </a:rPr>
              <a:t> interval:</a:t>
            </a:r>
          </a:p>
        </p:txBody>
      </p:sp>
      <p:graphicFrame>
        <p:nvGraphicFramePr>
          <p:cNvPr id="49223" name="Object 187"/>
          <p:cNvGraphicFramePr>
            <a:graphicFrameLocks noChangeAspect="1"/>
          </p:cNvGraphicFramePr>
          <p:nvPr/>
        </p:nvGraphicFramePr>
        <p:xfrm>
          <a:off x="1512888" y="5354638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1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Object 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5354638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24" name="Object 188"/>
          <p:cNvGraphicFramePr>
            <a:graphicFrameLocks noChangeAspect="1"/>
          </p:cNvGraphicFramePr>
          <p:nvPr/>
        </p:nvGraphicFramePr>
        <p:xfrm>
          <a:off x="2390775" y="5368925"/>
          <a:ext cx="1603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2" name="Equation" r:id="rId6" imgW="76101" imgH="190252" progId="Equation.DSMT4">
                  <p:embed/>
                </p:oleObj>
              </mc:Choice>
              <mc:Fallback>
                <p:oleObj name="Equation" r:id="rId6" imgW="76101" imgH="190252" progId="Equation.DSMT4">
                  <p:embed/>
                  <p:pic>
                    <p:nvPicPr>
                      <p:cNvPr id="0" name="Object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5368925"/>
                        <a:ext cx="16033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25" name="Object 189"/>
          <p:cNvGraphicFramePr>
            <a:graphicFrameLocks noChangeAspect="1"/>
          </p:cNvGraphicFramePr>
          <p:nvPr/>
        </p:nvGraphicFramePr>
        <p:xfrm>
          <a:off x="3579813" y="5364163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3" name="Equation" r:id="rId7" imgW="76101" imgH="190252" progId="Equation.DSMT4">
                  <p:embed/>
                </p:oleObj>
              </mc:Choice>
              <mc:Fallback>
                <p:oleObj name="Equation" r:id="rId7" imgW="76101" imgH="190252" progId="Equation.DSMT4">
                  <p:embed/>
                  <p:pic>
                    <p:nvPicPr>
                      <p:cNvPr id="0" name="Object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9813" y="5364163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26" name="Object 190"/>
          <p:cNvGraphicFramePr>
            <a:graphicFrameLocks noChangeAspect="1"/>
          </p:cNvGraphicFramePr>
          <p:nvPr/>
        </p:nvGraphicFramePr>
        <p:xfrm>
          <a:off x="4572000" y="5378450"/>
          <a:ext cx="1603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4" name="Equation" r:id="rId8" imgW="76101" imgH="190252" progId="Equation.DSMT4">
                  <p:embed/>
                </p:oleObj>
              </mc:Choice>
              <mc:Fallback>
                <p:oleObj name="Equation" r:id="rId8" imgW="76101" imgH="190252" progId="Equation.DSMT4">
                  <p:embed/>
                  <p:pic>
                    <p:nvPicPr>
                      <p:cNvPr id="0" name="Object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378450"/>
                        <a:ext cx="16033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564" grpId="0"/>
      <p:bldP spid="400566" grpId="0" animBg="1"/>
      <p:bldP spid="400567" grpId="0"/>
      <p:bldP spid="40056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b="1" smtClean="0"/>
              <a:t>Normality</a:t>
            </a:r>
          </a:p>
        </p:txBody>
      </p:sp>
      <p:graphicFrame>
        <p:nvGraphicFramePr>
          <p:cNvPr id="404483" name="Group 3"/>
          <p:cNvGraphicFramePr>
            <a:graphicFrameLocks noGrp="1"/>
          </p:cNvGraphicFramePr>
          <p:nvPr>
            <p:ph idx="1"/>
          </p:nvPr>
        </p:nvGraphicFramePr>
        <p:xfrm>
          <a:off x="377825" y="1016000"/>
          <a:ext cx="4600575" cy="5486518"/>
        </p:xfrm>
        <a:graphic>
          <a:graphicData uri="http://schemas.openxmlformats.org/drawingml/2006/table">
            <a:tbl>
              <a:tblPr/>
              <a:tblGrid>
                <a:gridCol w="1408113"/>
                <a:gridCol w="1016000"/>
                <a:gridCol w="1196975"/>
                <a:gridCol w="979487"/>
              </a:tblGrid>
              <a:tr h="35397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Observation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Pred epr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Residuals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Std Res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54.372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-12.572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-2.044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55.768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-12.430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-2.021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55.926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-11.412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-1.855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54.930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-10.938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-1.778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62.215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-10.036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-1.631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59.195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-9.302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-1.512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54.432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-9.239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-1.502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37.269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-8.291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-1.348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48.513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-8.259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-1.343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44.446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-7.963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-1.294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43.918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-7.799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-1.268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7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50.148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15.492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2.518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4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58.459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16.259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2.643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43" name="Rectangle 69"/>
          <p:cNvSpPr>
            <a:spLocks noChangeArrowheads="1"/>
          </p:cNvSpPr>
          <p:nvPr/>
        </p:nvSpPr>
        <p:spPr bwMode="auto">
          <a:xfrm>
            <a:off x="5453063" y="2200275"/>
            <a:ext cx="282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20004"/>
                </a:solidFill>
              </a:rPr>
              <a:t>-1.645 to -1.282</a:t>
            </a:r>
          </a:p>
        </p:txBody>
      </p:sp>
      <p:sp>
        <p:nvSpPr>
          <p:cNvPr id="50244" name="Rectangle 70"/>
          <p:cNvSpPr>
            <a:spLocks noChangeArrowheads="1"/>
          </p:cNvSpPr>
          <p:nvPr/>
        </p:nvSpPr>
        <p:spPr bwMode="auto">
          <a:xfrm>
            <a:off x="5229225" y="1360488"/>
            <a:ext cx="3857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20004"/>
                </a:solidFill>
              </a:rPr>
              <a:t>Count the number of residuals that are in the </a:t>
            </a:r>
            <a:r>
              <a:rPr lang="en-US" altLang="en-US" sz="2000" b="1">
                <a:solidFill>
                  <a:srgbClr val="FF0000"/>
                </a:solidFill>
              </a:rPr>
              <a:t>SECOND</a:t>
            </a:r>
            <a:r>
              <a:rPr lang="en-US" altLang="en-US" sz="2000">
                <a:solidFill>
                  <a:srgbClr val="020004"/>
                </a:solidFill>
              </a:rPr>
              <a:t> interval:</a:t>
            </a:r>
          </a:p>
        </p:txBody>
      </p:sp>
      <p:sp>
        <p:nvSpPr>
          <p:cNvPr id="404551" name="Rectangle 71"/>
          <p:cNvSpPr>
            <a:spLocks noChangeArrowheads="1"/>
          </p:cNvSpPr>
          <p:nvPr/>
        </p:nvSpPr>
        <p:spPr bwMode="auto">
          <a:xfrm>
            <a:off x="4244975" y="2859088"/>
            <a:ext cx="684213" cy="21780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04552" name="Rectangle 72"/>
          <p:cNvSpPr>
            <a:spLocks noChangeArrowheads="1"/>
          </p:cNvSpPr>
          <p:nvPr/>
        </p:nvSpPr>
        <p:spPr bwMode="auto">
          <a:xfrm>
            <a:off x="5448300" y="2695575"/>
            <a:ext cx="282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>
                <a:solidFill>
                  <a:srgbClr val="020004"/>
                </a:solidFill>
              </a:rPr>
              <a:t>f</a:t>
            </a:r>
            <a:r>
              <a:rPr lang="en-US" altLang="en-US" sz="2000" baseline="-25000">
                <a:solidFill>
                  <a:srgbClr val="020004"/>
                </a:solidFill>
              </a:rPr>
              <a:t>2</a:t>
            </a:r>
            <a:r>
              <a:rPr lang="en-US" altLang="en-US" sz="2000">
                <a:solidFill>
                  <a:srgbClr val="020004"/>
                </a:solidFill>
              </a:rPr>
              <a:t> = 6</a:t>
            </a:r>
          </a:p>
        </p:txBody>
      </p:sp>
      <p:graphicFrame>
        <p:nvGraphicFramePr>
          <p:cNvPr id="50247" name="Object 73"/>
          <p:cNvGraphicFramePr>
            <a:graphicFrameLocks noChangeAspect="1"/>
          </p:cNvGraphicFramePr>
          <p:nvPr/>
        </p:nvGraphicFramePr>
        <p:xfrm>
          <a:off x="1512888" y="5354638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5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5354638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48" name="Object 74"/>
          <p:cNvGraphicFramePr>
            <a:graphicFrameLocks noChangeAspect="1"/>
          </p:cNvGraphicFramePr>
          <p:nvPr/>
        </p:nvGraphicFramePr>
        <p:xfrm>
          <a:off x="2390775" y="5368925"/>
          <a:ext cx="1603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6" name="Equation" r:id="rId6" imgW="76101" imgH="190252" progId="Equation.DSMT4">
                  <p:embed/>
                </p:oleObj>
              </mc:Choice>
              <mc:Fallback>
                <p:oleObj name="Equation" r:id="rId6" imgW="76101" imgH="190252" progId="Equation.DSMT4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5368925"/>
                        <a:ext cx="16033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49" name="Object 75"/>
          <p:cNvGraphicFramePr>
            <a:graphicFrameLocks noChangeAspect="1"/>
          </p:cNvGraphicFramePr>
          <p:nvPr/>
        </p:nvGraphicFramePr>
        <p:xfrm>
          <a:off x="3579813" y="5364163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7" name="Equation" r:id="rId7" imgW="76101" imgH="190252" progId="Equation.DSMT4">
                  <p:embed/>
                </p:oleObj>
              </mc:Choice>
              <mc:Fallback>
                <p:oleObj name="Equation" r:id="rId7" imgW="76101" imgH="190252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9813" y="5364163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50" name="Object 76"/>
          <p:cNvGraphicFramePr>
            <a:graphicFrameLocks noChangeAspect="1"/>
          </p:cNvGraphicFramePr>
          <p:nvPr/>
        </p:nvGraphicFramePr>
        <p:xfrm>
          <a:off x="4572000" y="5378450"/>
          <a:ext cx="1603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8" name="Equation" r:id="rId8" imgW="76101" imgH="190252" progId="Equation.DSMT4">
                  <p:embed/>
                </p:oleObj>
              </mc:Choice>
              <mc:Fallback>
                <p:oleObj name="Equation" r:id="rId8" imgW="76101" imgH="190252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378450"/>
                        <a:ext cx="16033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551" grpId="0" animBg="1"/>
      <p:bldP spid="40455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b="1" smtClean="0"/>
              <a:t>Normality</a:t>
            </a:r>
          </a:p>
        </p:txBody>
      </p:sp>
      <p:graphicFrame>
        <p:nvGraphicFramePr>
          <p:cNvPr id="368205" name="Group 58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212473"/>
              </p:ext>
            </p:extLst>
          </p:nvPr>
        </p:nvGraphicFramePr>
        <p:xfrm>
          <a:off x="682725" y="1343125"/>
          <a:ext cx="7772400" cy="4754750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 – 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−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∞</a:t>
                      </a: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-1.645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-1.645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-1.282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-1.282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-1.036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-1.036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-0.842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-0.842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-0.674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-0.674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-0.524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-0.524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-0.385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-0.385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-0.253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-0.253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-0.126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-0.126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3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287" name="Object 590"/>
          <p:cNvGraphicFramePr>
            <a:graphicFrameLocks noChangeAspect="1"/>
          </p:cNvGraphicFramePr>
          <p:nvPr/>
        </p:nvGraphicFramePr>
        <p:xfrm>
          <a:off x="1265238" y="5672138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7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Object 5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8" y="5672138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88" name="Object 591"/>
          <p:cNvGraphicFramePr>
            <a:graphicFrameLocks noChangeAspect="1"/>
          </p:cNvGraphicFramePr>
          <p:nvPr/>
        </p:nvGraphicFramePr>
        <p:xfrm>
          <a:off x="2586038" y="5686425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8" name="Equation" r:id="rId6" imgW="76101" imgH="190252" progId="Equation.DSMT4">
                  <p:embed/>
                </p:oleObj>
              </mc:Choice>
              <mc:Fallback>
                <p:oleObj name="Equation" r:id="rId6" imgW="76101" imgH="190252" progId="Equation.DSMT4">
                  <p:embed/>
                  <p:pic>
                    <p:nvPicPr>
                      <p:cNvPr id="0" name="Object 5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5686425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89" name="Object 592"/>
          <p:cNvGraphicFramePr>
            <a:graphicFrameLocks noChangeAspect="1"/>
          </p:cNvGraphicFramePr>
          <p:nvPr/>
        </p:nvGraphicFramePr>
        <p:xfrm>
          <a:off x="3833813" y="5667375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9" name="Equation" r:id="rId7" imgW="76101" imgH="190252" progId="Equation.DSMT4">
                  <p:embed/>
                </p:oleObj>
              </mc:Choice>
              <mc:Fallback>
                <p:oleObj name="Equation" r:id="rId7" imgW="76101" imgH="190252" progId="Equation.DSMT4">
                  <p:embed/>
                  <p:pic>
                    <p:nvPicPr>
                      <p:cNvPr id="0" name="Object 5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3813" y="5667375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90" name="Object 593"/>
          <p:cNvGraphicFramePr>
            <a:graphicFrameLocks noChangeAspect="1"/>
          </p:cNvGraphicFramePr>
          <p:nvPr/>
        </p:nvGraphicFramePr>
        <p:xfrm>
          <a:off x="5118100" y="5667375"/>
          <a:ext cx="1603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0" name="Equation" r:id="rId8" imgW="76101" imgH="190252" progId="Equation.DSMT4">
                  <p:embed/>
                </p:oleObj>
              </mc:Choice>
              <mc:Fallback>
                <p:oleObj name="Equation" r:id="rId8" imgW="76101" imgH="190252" progId="Equation.DSMT4">
                  <p:embed/>
                  <p:pic>
                    <p:nvPicPr>
                      <p:cNvPr id="0" name="Object 5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5667375"/>
                        <a:ext cx="16033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91" name="Object 594"/>
          <p:cNvGraphicFramePr>
            <a:graphicFrameLocks noChangeAspect="1"/>
          </p:cNvGraphicFramePr>
          <p:nvPr/>
        </p:nvGraphicFramePr>
        <p:xfrm>
          <a:off x="6453188" y="5681663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1" name="Equation" r:id="rId9" imgW="76101" imgH="190252" progId="Equation.DSMT4">
                  <p:embed/>
                </p:oleObj>
              </mc:Choice>
              <mc:Fallback>
                <p:oleObj name="Equation" r:id="rId9" imgW="76101" imgH="190252" progId="Equation.DSMT4">
                  <p:embed/>
                  <p:pic>
                    <p:nvPicPr>
                      <p:cNvPr id="0" name="Object 5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188" y="5681663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213" name="Rectangle 597"/>
          <p:cNvSpPr>
            <a:spLocks noChangeArrowheads="1"/>
          </p:cNvSpPr>
          <p:nvPr/>
        </p:nvSpPr>
        <p:spPr bwMode="auto">
          <a:xfrm>
            <a:off x="4789488" y="1757363"/>
            <a:ext cx="795337" cy="43529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14" name="Rectangle 598"/>
          <p:cNvSpPr>
            <a:spLocks noChangeArrowheads="1"/>
          </p:cNvSpPr>
          <p:nvPr/>
        </p:nvSpPr>
        <p:spPr bwMode="auto">
          <a:xfrm>
            <a:off x="6224588" y="1771650"/>
            <a:ext cx="795337" cy="2460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15" name="Rectangle 599"/>
          <p:cNvSpPr>
            <a:spLocks noChangeArrowheads="1"/>
          </p:cNvSpPr>
          <p:nvPr/>
        </p:nvSpPr>
        <p:spPr bwMode="auto">
          <a:xfrm>
            <a:off x="6234113" y="2138363"/>
            <a:ext cx="795337" cy="2460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16" name="Rectangle 600"/>
          <p:cNvSpPr>
            <a:spLocks noChangeArrowheads="1"/>
          </p:cNvSpPr>
          <p:nvPr/>
        </p:nvSpPr>
        <p:spPr bwMode="auto">
          <a:xfrm>
            <a:off x="6234113" y="2495550"/>
            <a:ext cx="795337" cy="2460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17" name="Rectangle 601"/>
          <p:cNvSpPr>
            <a:spLocks noChangeArrowheads="1"/>
          </p:cNvSpPr>
          <p:nvPr/>
        </p:nvSpPr>
        <p:spPr bwMode="auto">
          <a:xfrm>
            <a:off x="6243638" y="2862263"/>
            <a:ext cx="795337" cy="2460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18" name="Rectangle 602"/>
          <p:cNvSpPr>
            <a:spLocks noChangeArrowheads="1"/>
          </p:cNvSpPr>
          <p:nvPr/>
        </p:nvSpPr>
        <p:spPr bwMode="auto">
          <a:xfrm>
            <a:off x="6234113" y="3595688"/>
            <a:ext cx="795337" cy="26701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51298" name="Object 610"/>
          <p:cNvGraphicFramePr>
            <a:graphicFrameLocks noChangeAspect="1"/>
          </p:cNvGraphicFramePr>
          <p:nvPr/>
        </p:nvGraphicFramePr>
        <p:xfrm>
          <a:off x="7734300" y="5691188"/>
          <a:ext cx="1603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2" name="Equation" r:id="rId10" imgW="76101" imgH="190252" progId="Equation.DSMT4">
                  <p:embed/>
                </p:oleObj>
              </mc:Choice>
              <mc:Fallback>
                <p:oleObj name="Equation" r:id="rId10" imgW="76101" imgH="190252" progId="Equation.DSMT4">
                  <p:embed/>
                  <p:pic>
                    <p:nvPicPr>
                      <p:cNvPr id="0" name="Object 6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4300" y="5691188"/>
                        <a:ext cx="160338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227" name="Rectangle 611"/>
          <p:cNvSpPr>
            <a:spLocks noChangeArrowheads="1"/>
          </p:cNvSpPr>
          <p:nvPr/>
        </p:nvSpPr>
        <p:spPr bwMode="auto">
          <a:xfrm>
            <a:off x="7391400" y="1781175"/>
            <a:ext cx="795338" cy="2460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30" name="Rectangle 614"/>
          <p:cNvSpPr>
            <a:spLocks noChangeArrowheads="1"/>
          </p:cNvSpPr>
          <p:nvPr/>
        </p:nvSpPr>
        <p:spPr bwMode="auto">
          <a:xfrm>
            <a:off x="7367588" y="2101850"/>
            <a:ext cx="795337" cy="100171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31" name="Rectangle 615"/>
          <p:cNvSpPr>
            <a:spLocks noChangeArrowheads="1"/>
          </p:cNvSpPr>
          <p:nvPr/>
        </p:nvSpPr>
        <p:spPr bwMode="auto">
          <a:xfrm>
            <a:off x="7400925" y="3605213"/>
            <a:ext cx="795338" cy="28876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32" name="Rectangle 616"/>
          <p:cNvSpPr>
            <a:spLocks noChangeArrowheads="1"/>
          </p:cNvSpPr>
          <p:nvPr/>
        </p:nvSpPr>
        <p:spPr bwMode="auto">
          <a:xfrm>
            <a:off x="3505200" y="2419350"/>
            <a:ext cx="795338" cy="36337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33" name="Rectangle 617"/>
          <p:cNvSpPr>
            <a:spLocks noChangeArrowheads="1"/>
          </p:cNvSpPr>
          <p:nvPr/>
        </p:nvSpPr>
        <p:spPr bwMode="auto">
          <a:xfrm>
            <a:off x="6238875" y="3243263"/>
            <a:ext cx="795338" cy="2460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234" name="Rectangle 618"/>
          <p:cNvSpPr>
            <a:spLocks noChangeArrowheads="1"/>
          </p:cNvSpPr>
          <p:nvPr/>
        </p:nvSpPr>
        <p:spPr bwMode="auto">
          <a:xfrm>
            <a:off x="7405688" y="3252788"/>
            <a:ext cx="795337" cy="2460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368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2000"/>
                                        <p:tgtEl>
                                          <p:spTgt spid="36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6" dur="2000"/>
                                        <p:tgtEl>
                                          <p:spTgt spid="36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2000"/>
                                        <p:tgtEl>
                                          <p:spTgt spid="368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213" grpId="0" animBg="1"/>
      <p:bldP spid="368214" grpId="0" animBg="1"/>
      <p:bldP spid="368215" grpId="0" animBg="1"/>
      <p:bldP spid="368216" grpId="0" animBg="1"/>
      <p:bldP spid="368217" grpId="0" animBg="1"/>
      <p:bldP spid="368218" grpId="0" animBg="1"/>
      <p:bldP spid="368227" grpId="0" animBg="1"/>
      <p:bldP spid="368230" grpId="0" animBg="1"/>
      <p:bldP spid="368231" grpId="0" animBg="1"/>
      <p:bldP spid="368232" grpId="0" animBg="1"/>
      <p:bldP spid="368233" grpId="0" animBg="1"/>
      <p:bldP spid="36823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b="1" smtClean="0"/>
              <a:t>Normality</a:t>
            </a:r>
          </a:p>
        </p:txBody>
      </p:sp>
      <p:graphicFrame>
        <p:nvGraphicFramePr>
          <p:cNvPr id="398545" name="Group 20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085755"/>
              </p:ext>
            </p:extLst>
          </p:nvPr>
        </p:nvGraphicFramePr>
        <p:xfrm>
          <a:off x="687388" y="1355725"/>
          <a:ext cx="7772400" cy="4785074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 – 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0.253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0.253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0.385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0.385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0.842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0.842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1.036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1.036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1.282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1.282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∞</a:t>
                      </a: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c</a:t>
                      </a:r>
                      <a:r>
                        <a:rPr kumimoji="0" lang="en-US" sz="2000" b="1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 </a:t>
                      </a:r>
                      <a:r>
                        <a:rPr kumimoji="0" lang="en-U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-stat =</a:t>
                      </a:r>
                    </a:p>
                  </a:txBody>
                  <a:tcPr marT="45709" marB="4570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11.6</a:t>
                      </a:r>
                    </a:p>
                  </a:txBody>
                  <a:tcPr marT="45709" marB="45709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2315" name="Object 150"/>
          <p:cNvGraphicFramePr>
            <a:graphicFrameLocks noChangeAspect="1"/>
          </p:cNvGraphicFramePr>
          <p:nvPr/>
        </p:nvGraphicFramePr>
        <p:xfrm>
          <a:off x="1265238" y="1914525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7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Object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8" y="1914525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16" name="Object 151"/>
          <p:cNvGraphicFramePr>
            <a:graphicFrameLocks noChangeAspect="1"/>
          </p:cNvGraphicFramePr>
          <p:nvPr/>
        </p:nvGraphicFramePr>
        <p:xfrm>
          <a:off x="2586038" y="1928813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8" name="Equation" r:id="rId6" imgW="76101" imgH="190252" progId="Equation.DSMT4">
                  <p:embed/>
                </p:oleObj>
              </mc:Choice>
              <mc:Fallback>
                <p:oleObj name="Equation" r:id="rId6" imgW="76101" imgH="190252" progId="Equation.DSMT4">
                  <p:embed/>
                  <p:pic>
                    <p:nvPicPr>
                      <p:cNvPr id="0" name="Object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1928813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17" name="Object 152"/>
          <p:cNvGraphicFramePr>
            <a:graphicFrameLocks noChangeAspect="1"/>
          </p:cNvGraphicFramePr>
          <p:nvPr/>
        </p:nvGraphicFramePr>
        <p:xfrm>
          <a:off x="3833813" y="1909763"/>
          <a:ext cx="1603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9" name="Equation" r:id="rId7" imgW="76101" imgH="190252" progId="Equation.DSMT4">
                  <p:embed/>
                </p:oleObj>
              </mc:Choice>
              <mc:Fallback>
                <p:oleObj name="Equation" r:id="rId7" imgW="76101" imgH="190252" progId="Equation.DSMT4">
                  <p:embed/>
                  <p:pic>
                    <p:nvPicPr>
                      <p:cNvPr id="0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3813" y="1909763"/>
                        <a:ext cx="16033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18" name="Object 153"/>
          <p:cNvGraphicFramePr>
            <a:graphicFrameLocks noChangeAspect="1"/>
          </p:cNvGraphicFramePr>
          <p:nvPr/>
        </p:nvGraphicFramePr>
        <p:xfrm>
          <a:off x="5118100" y="1909763"/>
          <a:ext cx="1603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0" name="Equation" r:id="rId8" imgW="76101" imgH="190252" progId="Equation.DSMT4">
                  <p:embed/>
                </p:oleObj>
              </mc:Choice>
              <mc:Fallback>
                <p:oleObj name="Equation" r:id="rId8" imgW="76101" imgH="190252" progId="Equation.DSMT4">
                  <p:embed/>
                  <p:pic>
                    <p:nvPicPr>
                      <p:cNvPr id="0" name="Object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1909763"/>
                        <a:ext cx="160338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19" name="Object 154"/>
          <p:cNvGraphicFramePr>
            <a:graphicFrameLocks noChangeAspect="1"/>
          </p:cNvGraphicFramePr>
          <p:nvPr/>
        </p:nvGraphicFramePr>
        <p:xfrm>
          <a:off x="6453188" y="1924050"/>
          <a:ext cx="1603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1" name="Equation" r:id="rId9" imgW="76101" imgH="190252" progId="Equation.DSMT4">
                  <p:embed/>
                </p:oleObj>
              </mc:Choice>
              <mc:Fallback>
                <p:oleObj name="Equation" r:id="rId9" imgW="76101" imgH="190252" progId="Equation.DSMT4">
                  <p:embed/>
                  <p:pic>
                    <p:nvPicPr>
                      <p:cNvPr id="0" name="Object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188" y="1924050"/>
                        <a:ext cx="1603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20" name="Object 155"/>
          <p:cNvGraphicFramePr>
            <a:graphicFrameLocks noChangeAspect="1"/>
          </p:cNvGraphicFramePr>
          <p:nvPr/>
        </p:nvGraphicFramePr>
        <p:xfrm>
          <a:off x="7727950" y="1919288"/>
          <a:ext cx="1603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2" name="Equation" r:id="rId10" imgW="76101" imgH="190252" progId="Equation.DSMT4">
                  <p:embed/>
                </p:oleObj>
              </mc:Choice>
              <mc:Fallback>
                <p:oleObj name="Equation" r:id="rId10" imgW="76101" imgH="190252" progId="Equation.DSMT4">
                  <p:embed/>
                  <p:pic>
                    <p:nvPicPr>
                      <p:cNvPr id="0" name="Object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950" y="1919288"/>
                        <a:ext cx="160338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8500" name="Rectangle 164"/>
          <p:cNvSpPr>
            <a:spLocks noChangeArrowheads="1"/>
          </p:cNvSpPr>
          <p:nvPr/>
        </p:nvSpPr>
        <p:spPr bwMode="auto">
          <a:xfrm>
            <a:off x="3505200" y="2419350"/>
            <a:ext cx="795338" cy="32575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8501" name="Rectangle 165"/>
          <p:cNvSpPr>
            <a:spLocks noChangeArrowheads="1"/>
          </p:cNvSpPr>
          <p:nvPr/>
        </p:nvSpPr>
        <p:spPr bwMode="auto">
          <a:xfrm>
            <a:off x="6169025" y="2411413"/>
            <a:ext cx="795338" cy="32575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8502" name="Rectangle 166"/>
          <p:cNvSpPr>
            <a:spLocks noChangeArrowheads="1"/>
          </p:cNvSpPr>
          <p:nvPr/>
        </p:nvSpPr>
        <p:spPr bwMode="auto">
          <a:xfrm>
            <a:off x="7366000" y="2405063"/>
            <a:ext cx="795338" cy="32575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8546" name="Rectangle 210"/>
          <p:cNvSpPr>
            <a:spLocks noChangeArrowheads="1"/>
          </p:cNvSpPr>
          <p:nvPr/>
        </p:nvSpPr>
        <p:spPr bwMode="auto">
          <a:xfrm>
            <a:off x="7475538" y="5803900"/>
            <a:ext cx="795337" cy="2682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398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2000"/>
                                        <p:tgtEl>
                                          <p:spTgt spid="398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2000"/>
                                        <p:tgtEl>
                                          <p:spTgt spid="398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500" grpId="0" animBg="1"/>
      <p:bldP spid="398501" grpId="0" animBg="1"/>
      <p:bldP spid="398502" grpId="0" animBg="1"/>
      <p:bldP spid="3985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2"/>
          <p:cNvSpPr>
            <a:spLocks noChangeShapeType="1"/>
          </p:cNvSpPr>
          <p:nvPr/>
        </p:nvSpPr>
        <p:spPr bwMode="auto">
          <a:xfrm flipH="1" flipV="1">
            <a:off x="1709738" y="2063750"/>
            <a:ext cx="0" cy="29225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1715" name="Freeform 3"/>
          <p:cNvSpPr>
            <a:spLocks/>
          </p:cNvSpPr>
          <p:nvPr/>
        </p:nvSpPr>
        <p:spPr bwMode="auto">
          <a:xfrm>
            <a:off x="5386388" y="4459288"/>
            <a:ext cx="1336675" cy="495300"/>
          </a:xfrm>
          <a:custGeom>
            <a:avLst/>
            <a:gdLst>
              <a:gd name="T0" fmla="*/ 0 w 842"/>
              <a:gd name="T1" fmla="*/ 0 h 312"/>
              <a:gd name="T2" fmla="*/ 0 w 842"/>
              <a:gd name="T3" fmla="*/ 490538 h 312"/>
              <a:gd name="T4" fmla="*/ 1336675 w 842"/>
              <a:gd name="T5" fmla="*/ 495300 h 312"/>
              <a:gd name="T6" fmla="*/ 1312863 w 842"/>
              <a:gd name="T7" fmla="*/ 485775 h 312"/>
              <a:gd name="T8" fmla="*/ 1263650 w 842"/>
              <a:gd name="T9" fmla="*/ 476250 h 312"/>
              <a:gd name="T10" fmla="*/ 1219200 w 842"/>
              <a:gd name="T11" fmla="*/ 466725 h 312"/>
              <a:gd name="T12" fmla="*/ 1162050 w 842"/>
              <a:gd name="T13" fmla="*/ 457200 h 312"/>
              <a:gd name="T14" fmla="*/ 1101725 w 842"/>
              <a:gd name="T15" fmla="*/ 442913 h 312"/>
              <a:gd name="T16" fmla="*/ 1046163 w 842"/>
              <a:gd name="T17" fmla="*/ 431800 h 312"/>
              <a:gd name="T18" fmla="*/ 990600 w 842"/>
              <a:gd name="T19" fmla="*/ 422275 h 312"/>
              <a:gd name="T20" fmla="*/ 923925 w 842"/>
              <a:gd name="T21" fmla="*/ 403225 h 312"/>
              <a:gd name="T22" fmla="*/ 866775 w 842"/>
              <a:gd name="T23" fmla="*/ 390525 h 312"/>
              <a:gd name="T24" fmla="*/ 814388 w 842"/>
              <a:gd name="T25" fmla="*/ 376238 h 312"/>
              <a:gd name="T26" fmla="*/ 769938 w 842"/>
              <a:gd name="T27" fmla="*/ 360363 h 312"/>
              <a:gd name="T28" fmla="*/ 709613 w 842"/>
              <a:gd name="T29" fmla="*/ 346075 h 312"/>
              <a:gd name="T30" fmla="*/ 657225 w 842"/>
              <a:gd name="T31" fmla="*/ 328613 h 312"/>
              <a:gd name="T32" fmla="*/ 609600 w 842"/>
              <a:gd name="T33" fmla="*/ 317500 h 312"/>
              <a:gd name="T34" fmla="*/ 558800 w 842"/>
              <a:gd name="T35" fmla="*/ 298450 h 312"/>
              <a:gd name="T36" fmla="*/ 509588 w 842"/>
              <a:gd name="T37" fmla="*/ 279400 h 312"/>
              <a:gd name="T38" fmla="*/ 450850 w 842"/>
              <a:gd name="T39" fmla="*/ 260350 h 312"/>
              <a:gd name="T40" fmla="*/ 393700 w 842"/>
              <a:gd name="T41" fmla="*/ 234950 h 312"/>
              <a:gd name="T42" fmla="*/ 330200 w 842"/>
              <a:gd name="T43" fmla="*/ 209550 h 312"/>
              <a:gd name="T44" fmla="*/ 276225 w 842"/>
              <a:gd name="T45" fmla="*/ 180975 h 312"/>
              <a:gd name="T46" fmla="*/ 228600 w 842"/>
              <a:gd name="T47" fmla="*/ 158750 h 312"/>
              <a:gd name="T48" fmla="*/ 179388 w 842"/>
              <a:gd name="T49" fmla="*/ 127000 h 312"/>
              <a:gd name="T50" fmla="*/ 114300 w 842"/>
              <a:gd name="T51" fmla="*/ 85725 h 312"/>
              <a:gd name="T52" fmla="*/ 63500 w 842"/>
              <a:gd name="T53" fmla="*/ 50800 h 312"/>
              <a:gd name="T54" fmla="*/ 26988 w 842"/>
              <a:gd name="T55" fmla="*/ 22225 h 312"/>
              <a:gd name="T56" fmla="*/ 0 w 842"/>
              <a:gd name="T57" fmla="*/ 9525 h 31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42"/>
              <a:gd name="T88" fmla="*/ 0 h 312"/>
              <a:gd name="T89" fmla="*/ 842 w 842"/>
              <a:gd name="T90" fmla="*/ 312 h 31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42" h="312">
                <a:moveTo>
                  <a:pt x="0" y="0"/>
                </a:moveTo>
                <a:lnTo>
                  <a:pt x="0" y="309"/>
                </a:lnTo>
                <a:lnTo>
                  <a:pt x="842" y="312"/>
                </a:lnTo>
                <a:lnTo>
                  <a:pt x="827" y="306"/>
                </a:lnTo>
                <a:lnTo>
                  <a:pt x="796" y="300"/>
                </a:lnTo>
                <a:lnTo>
                  <a:pt x="768" y="294"/>
                </a:lnTo>
                <a:lnTo>
                  <a:pt x="732" y="288"/>
                </a:lnTo>
                <a:lnTo>
                  <a:pt x="694" y="279"/>
                </a:lnTo>
                <a:lnTo>
                  <a:pt x="659" y="272"/>
                </a:lnTo>
                <a:lnTo>
                  <a:pt x="624" y="266"/>
                </a:lnTo>
                <a:lnTo>
                  <a:pt x="582" y="254"/>
                </a:lnTo>
                <a:lnTo>
                  <a:pt x="546" y="246"/>
                </a:lnTo>
                <a:lnTo>
                  <a:pt x="513" y="237"/>
                </a:lnTo>
                <a:lnTo>
                  <a:pt x="485" y="227"/>
                </a:lnTo>
                <a:lnTo>
                  <a:pt x="447" y="218"/>
                </a:lnTo>
                <a:lnTo>
                  <a:pt x="414" y="207"/>
                </a:lnTo>
                <a:lnTo>
                  <a:pt x="384" y="200"/>
                </a:lnTo>
                <a:lnTo>
                  <a:pt x="352" y="188"/>
                </a:lnTo>
                <a:lnTo>
                  <a:pt x="321" y="176"/>
                </a:lnTo>
                <a:lnTo>
                  <a:pt x="284" y="164"/>
                </a:lnTo>
                <a:lnTo>
                  <a:pt x="248" y="148"/>
                </a:lnTo>
                <a:lnTo>
                  <a:pt x="208" y="132"/>
                </a:lnTo>
                <a:lnTo>
                  <a:pt x="174" y="114"/>
                </a:lnTo>
                <a:lnTo>
                  <a:pt x="144" y="100"/>
                </a:lnTo>
                <a:lnTo>
                  <a:pt x="113" y="80"/>
                </a:lnTo>
                <a:lnTo>
                  <a:pt x="72" y="54"/>
                </a:lnTo>
                <a:lnTo>
                  <a:pt x="40" y="32"/>
                </a:lnTo>
                <a:lnTo>
                  <a:pt x="17" y="14"/>
                </a:lnTo>
                <a:lnTo>
                  <a:pt x="0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2" name="Line 4"/>
          <p:cNvSpPr>
            <a:spLocks noChangeShapeType="1"/>
          </p:cNvSpPr>
          <p:nvPr/>
        </p:nvSpPr>
        <p:spPr bwMode="auto">
          <a:xfrm>
            <a:off x="1730375" y="4964113"/>
            <a:ext cx="5640388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253" name="Group 5"/>
          <p:cNvGrpSpPr>
            <a:grpSpLocks/>
          </p:cNvGrpSpPr>
          <p:nvPr/>
        </p:nvGrpSpPr>
        <p:grpSpPr bwMode="auto">
          <a:xfrm>
            <a:off x="1706563" y="2136775"/>
            <a:ext cx="5064125" cy="2784475"/>
            <a:chOff x="1075" y="1634"/>
            <a:chExt cx="3190" cy="1754"/>
          </a:xfrm>
        </p:grpSpPr>
        <p:sp>
          <p:nvSpPr>
            <p:cNvPr id="53271" name="Arc 6"/>
            <p:cNvSpPr>
              <a:spLocks/>
            </p:cNvSpPr>
            <p:nvPr/>
          </p:nvSpPr>
          <p:spPr bwMode="auto">
            <a:xfrm rot="3423864">
              <a:off x="2803" y="2629"/>
              <a:ext cx="866" cy="285"/>
            </a:xfrm>
            <a:custGeom>
              <a:avLst/>
              <a:gdLst>
                <a:gd name="T0" fmla="*/ 42 w 17867"/>
                <a:gd name="T1" fmla="*/ 2 h 21600"/>
                <a:gd name="T2" fmla="*/ 0 w 17867"/>
                <a:gd name="T3" fmla="*/ 4 h 21600"/>
                <a:gd name="T4" fmla="*/ 0 w 17867"/>
                <a:gd name="T5" fmla="*/ 0 h 21600"/>
                <a:gd name="T6" fmla="*/ 0 60000 65536"/>
                <a:gd name="T7" fmla="*/ 0 60000 65536"/>
                <a:gd name="T8" fmla="*/ 0 60000 65536"/>
                <a:gd name="T9" fmla="*/ 0 w 17867"/>
                <a:gd name="T10" fmla="*/ 0 h 21600"/>
                <a:gd name="T11" fmla="*/ 17867 w 1786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867" h="21600" fill="none" extrusionOk="0">
                  <a:moveTo>
                    <a:pt x="17866" y="12168"/>
                  </a:moveTo>
                  <a:cubicBezTo>
                    <a:pt x="13843" y="18069"/>
                    <a:pt x="7162" y="21599"/>
                    <a:pt x="21" y="21600"/>
                  </a:cubicBezTo>
                  <a:cubicBezTo>
                    <a:pt x="14" y="21600"/>
                    <a:pt x="7" y="21599"/>
                    <a:pt x="0" y="21599"/>
                  </a:cubicBezTo>
                </a:path>
                <a:path w="17867" h="21600" stroke="0" extrusionOk="0">
                  <a:moveTo>
                    <a:pt x="17866" y="12168"/>
                  </a:moveTo>
                  <a:cubicBezTo>
                    <a:pt x="13843" y="18069"/>
                    <a:pt x="7162" y="21599"/>
                    <a:pt x="21" y="21600"/>
                  </a:cubicBezTo>
                  <a:cubicBezTo>
                    <a:pt x="14" y="21600"/>
                    <a:pt x="7" y="21599"/>
                    <a:pt x="0" y="21599"/>
                  </a:cubicBezTo>
                  <a:lnTo>
                    <a:pt x="21" y="0"/>
                  </a:lnTo>
                  <a:lnTo>
                    <a:pt x="17866" y="12168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2" name="Arc 7"/>
            <p:cNvSpPr>
              <a:spLocks/>
            </p:cNvSpPr>
            <p:nvPr/>
          </p:nvSpPr>
          <p:spPr bwMode="auto">
            <a:xfrm rot="623505">
              <a:off x="3449" y="3150"/>
              <a:ext cx="816" cy="178"/>
            </a:xfrm>
            <a:custGeom>
              <a:avLst/>
              <a:gdLst>
                <a:gd name="T0" fmla="*/ 32 w 20642"/>
                <a:gd name="T1" fmla="*/ 1 h 21600"/>
                <a:gd name="T2" fmla="*/ 0 w 20642"/>
                <a:gd name="T3" fmla="*/ 1 h 21600"/>
                <a:gd name="T4" fmla="*/ 31 w 20642"/>
                <a:gd name="T5" fmla="*/ 0 h 21600"/>
                <a:gd name="T6" fmla="*/ 0 60000 65536"/>
                <a:gd name="T7" fmla="*/ 0 60000 65536"/>
                <a:gd name="T8" fmla="*/ 0 60000 65536"/>
                <a:gd name="T9" fmla="*/ 0 w 20642"/>
                <a:gd name="T10" fmla="*/ 0 h 21600"/>
                <a:gd name="T11" fmla="*/ 20642 w 2064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42" h="21600" fill="none" extrusionOk="0">
                  <a:moveTo>
                    <a:pt x="20641" y="21583"/>
                  </a:moveTo>
                  <a:cubicBezTo>
                    <a:pt x="20364" y="21594"/>
                    <a:pt x="20086" y="21599"/>
                    <a:pt x="19809" y="21600"/>
                  </a:cubicBezTo>
                  <a:cubicBezTo>
                    <a:pt x="11209" y="21600"/>
                    <a:pt x="3428" y="16498"/>
                    <a:pt x="0" y="8611"/>
                  </a:cubicBezTo>
                </a:path>
                <a:path w="20642" h="21600" stroke="0" extrusionOk="0">
                  <a:moveTo>
                    <a:pt x="20641" y="21583"/>
                  </a:moveTo>
                  <a:cubicBezTo>
                    <a:pt x="20364" y="21594"/>
                    <a:pt x="20086" y="21599"/>
                    <a:pt x="19809" y="21600"/>
                  </a:cubicBezTo>
                  <a:cubicBezTo>
                    <a:pt x="11209" y="21600"/>
                    <a:pt x="3428" y="16498"/>
                    <a:pt x="0" y="8611"/>
                  </a:cubicBezTo>
                  <a:lnTo>
                    <a:pt x="19809" y="0"/>
                  </a:lnTo>
                  <a:lnTo>
                    <a:pt x="20641" y="2158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3" name="Arc 8"/>
            <p:cNvSpPr>
              <a:spLocks/>
            </p:cNvSpPr>
            <p:nvPr/>
          </p:nvSpPr>
          <p:spPr bwMode="auto">
            <a:xfrm rot="6485904">
              <a:off x="1450" y="1975"/>
              <a:ext cx="994" cy="373"/>
            </a:xfrm>
            <a:custGeom>
              <a:avLst/>
              <a:gdLst>
                <a:gd name="T0" fmla="*/ 46 w 21520"/>
                <a:gd name="T1" fmla="*/ 6 h 21600"/>
                <a:gd name="T2" fmla="*/ 0 w 21520"/>
                <a:gd name="T3" fmla="*/ 1 h 21600"/>
                <a:gd name="T4" fmla="*/ 46 w 2152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20"/>
                <a:gd name="T10" fmla="*/ 0 h 21600"/>
                <a:gd name="T11" fmla="*/ 21520 w 2152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20" h="21600" fill="none" extrusionOk="0">
                  <a:moveTo>
                    <a:pt x="21520" y="21600"/>
                  </a:moveTo>
                  <a:cubicBezTo>
                    <a:pt x="10310" y="21600"/>
                    <a:pt x="963" y="13024"/>
                    <a:pt x="-1" y="1856"/>
                  </a:cubicBezTo>
                </a:path>
                <a:path w="21520" h="21600" stroke="0" extrusionOk="0">
                  <a:moveTo>
                    <a:pt x="21520" y="21600"/>
                  </a:moveTo>
                  <a:cubicBezTo>
                    <a:pt x="10310" y="21600"/>
                    <a:pt x="963" y="13024"/>
                    <a:pt x="-1" y="1856"/>
                  </a:cubicBezTo>
                  <a:lnTo>
                    <a:pt x="21520" y="0"/>
                  </a:lnTo>
                  <a:lnTo>
                    <a:pt x="2152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4" name="Arc 9"/>
            <p:cNvSpPr>
              <a:spLocks/>
            </p:cNvSpPr>
            <p:nvPr/>
          </p:nvSpPr>
          <p:spPr bwMode="auto">
            <a:xfrm rot="-7080000">
              <a:off x="2072" y="2013"/>
              <a:ext cx="981" cy="224"/>
            </a:xfrm>
            <a:custGeom>
              <a:avLst/>
              <a:gdLst>
                <a:gd name="T0" fmla="*/ 45 w 21595"/>
                <a:gd name="T1" fmla="*/ 0 h 21600"/>
                <a:gd name="T2" fmla="*/ 0 w 21595"/>
                <a:gd name="T3" fmla="*/ 2 h 21600"/>
                <a:gd name="T4" fmla="*/ 0 w 2159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95"/>
                <a:gd name="T10" fmla="*/ 0 h 21600"/>
                <a:gd name="T11" fmla="*/ 21595 w 215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95" h="21600" fill="none" extrusionOk="0">
                  <a:moveTo>
                    <a:pt x="21595" y="462"/>
                  </a:moveTo>
                  <a:cubicBezTo>
                    <a:pt x="21343" y="12208"/>
                    <a:pt x="11749" y="21599"/>
                    <a:pt x="0" y="21600"/>
                  </a:cubicBezTo>
                </a:path>
                <a:path w="21595" h="21600" stroke="0" extrusionOk="0">
                  <a:moveTo>
                    <a:pt x="21595" y="462"/>
                  </a:moveTo>
                  <a:cubicBezTo>
                    <a:pt x="21343" y="12208"/>
                    <a:pt x="11749" y="21599"/>
                    <a:pt x="0" y="21600"/>
                  </a:cubicBezTo>
                  <a:lnTo>
                    <a:pt x="0" y="0"/>
                  </a:lnTo>
                  <a:lnTo>
                    <a:pt x="21595" y="462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5" name="Freeform 10"/>
            <p:cNvSpPr>
              <a:spLocks/>
            </p:cNvSpPr>
            <p:nvPr/>
          </p:nvSpPr>
          <p:spPr bwMode="auto">
            <a:xfrm rot="-100623">
              <a:off x="1075" y="2576"/>
              <a:ext cx="556" cy="812"/>
            </a:xfrm>
            <a:custGeom>
              <a:avLst/>
              <a:gdLst>
                <a:gd name="T0" fmla="*/ 0 w 556"/>
                <a:gd name="T1" fmla="*/ 812 h 812"/>
                <a:gd name="T2" fmla="*/ 268 w 556"/>
                <a:gd name="T3" fmla="*/ 544 h 812"/>
                <a:gd name="T4" fmla="*/ 448 w 556"/>
                <a:gd name="T5" fmla="*/ 248 h 812"/>
                <a:gd name="T6" fmla="*/ 556 w 556"/>
                <a:gd name="T7" fmla="*/ 0 h 8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6"/>
                <a:gd name="T13" fmla="*/ 0 h 812"/>
                <a:gd name="T14" fmla="*/ 556 w 556"/>
                <a:gd name="T15" fmla="*/ 812 h 8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6" h="812">
                  <a:moveTo>
                    <a:pt x="0" y="812"/>
                  </a:moveTo>
                  <a:cubicBezTo>
                    <a:pt x="96" y="725"/>
                    <a:pt x="193" y="638"/>
                    <a:pt x="268" y="544"/>
                  </a:cubicBezTo>
                  <a:cubicBezTo>
                    <a:pt x="343" y="450"/>
                    <a:pt x="400" y="339"/>
                    <a:pt x="448" y="248"/>
                  </a:cubicBezTo>
                  <a:cubicBezTo>
                    <a:pt x="496" y="157"/>
                    <a:pt x="538" y="41"/>
                    <a:pt x="556" y="0"/>
                  </a:cubicBezTo>
                </a:path>
              </a:pathLst>
            </a:cu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1723" name="Rectangle 11"/>
          <p:cNvSpPr>
            <a:spLocks noChangeArrowheads="1"/>
          </p:cNvSpPr>
          <p:nvPr/>
        </p:nvSpPr>
        <p:spPr bwMode="auto">
          <a:xfrm>
            <a:off x="3879850" y="1068388"/>
            <a:ext cx="25654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i="1">
                <a:solidFill>
                  <a:srgbClr val="F51201"/>
                </a:solidFill>
                <a:latin typeface="Symbol" pitchFamily="18" charset="2"/>
              </a:rPr>
              <a:t></a:t>
            </a:r>
            <a:r>
              <a:rPr lang="en-US" altLang="en-US">
                <a:solidFill>
                  <a:srgbClr val="F51201"/>
                </a:solidFill>
                <a:latin typeface="Book Antiqua" pitchFamily="18" charset="0"/>
              </a:rPr>
              <a:t> = .05 (column)</a:t>
            </a:r>
          </a:p>
        </p:txBody>
      </p:sp>
      <p:sp>
        <p:nvSpPr>
          <p:cNvPr id="371724" name="Text Box 12"/>
          <p:cNvSpPr txBox="1">
            <a:spLocks noChangeArrowheads="1"/>
          </p:cNvSpPr>
          <p:nvPr/>
        </p:nvSpPr>
        <p:spPr bwMode="auto">
          <a:xfrm>
            <a:off x="4899025" y="5035550"/>
            <a:ext cx="952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200">
                <a:solidFill>
                  <a:srgbClr val="07000C"/>
                </a:solidFill>
                <a:latin typeface="Book Antiqua" pitchFamily="18" charset="0"/>
              </a:rPr>
              <a:t>27.587</a:t>
            </a:r>
          </a:p>
        </p:txBody>
      </p:sp>
      <p:sp>
        <p:nvSpPr>
          <p:cNvPr id="371725" name="Rectangle 13"/>
          <p:cNvSpPr>
            <a:spLocks noChangeArrowheads="1"/>
          </p:cNvSpPr>
          <p:nvPr/>
        </p:nvSpPr>
        <p:spPr bwMode="auto">
          <a:xfrm>
            <a:off x="2781300" y="3889375"/>
            <a:ext cx="6024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solidFill>
                  <a:srgbClr val="07000C"/>
                </a:solidFill>
                <a:latin typeface="Book Antiqua" pitchFamily="18" charset="0"/>
              </a:rPr>
              <a:t>Do Not Reject </a:t>
            </a:r>
            <a:r>
              <a:rPr lang="en-US" altLang="en-US" sz="2000" i="1">
                <a:solidFill>
                  <a:srgbClr val="07000C"/>
                </a:solidFill>
                <a:latin typeface="Book Antiqua" pitchFamily="18" charset="0"/>
              </a:rPr>
              <a:t>H</a:t>
            </a:r>
            <a:r>
              <a:rPr lang="en-US" altLang="en-US" sz="2000" baseline="-25000">
                <a:solidFill>
                  <a:srgbClr val="07000C"/>
                </a:solidFill>
                <a:latin typeface="Book Antiqua" pitchFamily="18" charset="0"/>
              </a:rPr>
              <a:t>0</a:t>
            </a:r>
            <a:r>
              <a:rPr lang="en-US" altLang="en-US" sz="2000">
                <a:solidFill>
                  <a:srgbClr val="07000C"/>
                </a:solidFill>
                <a:latin typeface="Book Antiqua" pitchFamily="18" charset="0"/>
              </a:rPr>
              <a:t>               Reject </a:t>
            </a:r>
            <a:r>
              <a:rPr lang="en-US" altLang="en-US" sz="2000" i="1">
                <a:solidFill>
                  <a:srgbClr val="07000C"/>
                </a:solidFill>
                <a:latin typeface="Book Antiqua" pitchFamily="18" charset="0"/>
              </a:rPr>
              <a:t>H</a:t>
            </a:r>
            <a:r>
              <a:rPr lang="en-US" altLang="en-US" sz="2000" baseline="-25000">
                <a:solidFill>
                  <a:srgbClr val="07000C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371726" name="Line 14"/>
          <p:cNvSpPr>
            <a:spLocks noChangeShapeType="1"/>
          </p:cNvSpPr>
          <p:nvPr/>
        </p:nvSpPr>
        <p:spPr bwMode="auto">
          <a:xfrm flipV="1">
            <a:off x="5370513" y="2125663"/>
            <a:ext cx="0" cy="2801937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8" name="Rectangle 15"/>
          <p:cNvSpPr>
            <a:spLocks noChangeArrowheads="1"/>
          </p:cNvSpPr>
          <p:nvPr/>
        </p:nvSpPr>
        <p:spPr bwMode="auto">
          <a:xfrm>
            <a:off x="5353050" y="4625975"/>
            <a:ext cx="469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solidFill>
                  <a:srgbClr val="FFFFFF"/>
                </a:solidFill>
                <a:latin typeface="Book Antiqua" pitchFamily="18" charset="0"/>
              </a:rPr>
              <a:t>.05</a:t>
            </a:r>
          </a:p>
        </p:txBody>
      </p:sp>
      <p:sp>
        <p:nvSpPr>
          <p:cNvPr id="53259" name="Rectangle 16"/>
          <p:cNvSpPr>
            <a:spLocks noChangeArrowheads="1"/>
          </p:cNvSpPr>
          <p:nvPr/>
        </p:nvSpPr>
        <p:spPr bwMode="auto">
          <a:xfrm>
            <a:off x="7469188" y="4930775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i="1">
                <a:latin typeface="Symbol" pitchFamily="18" charset="2"/>
              </a:rPr>
              <a:t></a:t>
            </a:r>
            <a:r>
              <a:rPr lang="en-US" altLang="en-US" baseline="30000">
                <a:latin typeface="Book Antiqua" pitchFamily="18" charset="0"/>
              </a:rPr>
              <a:t> 2</a:t>
            </a:r>
          </a:p>
        </p:txBody>
      </p:sp>
      <p:sp>
        <p:nvSpPr>
          <p:cNvPr id="371729" name="Rectangle 17"/>
          <p:cNvSpPr>
            <a:spLocks noChangeArrowheads="1"/>
          </p:cNvSpPr>
          <p:nvPr/>
        </p:nvSpPr>
        <p:spPr bwMode="auto">
          <a:xfrm>
            <a:off x="4043363" y="5656263"/>
            <a:ext cx="468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latin typeface="Arial" charset="0"/>
              </a:rPr>
              <a:t>There is no reason to doubt the assumption that </a:t>
            </a:r>
            <a:r>
              <a:rPr lang="en-US" altLang="en-US" sz="1800" b="1">
                <a:solidFill>
                  <a:srgbClr val="020004"/>
                </a:solidFill>
                <a:latin typeface="Arial" charset="0"/>
              </a:rPr>
              <a:t>the errors are normally distributed.</a:t>
            </a:r>
          </a:p>
        </p:txBody>
      </p:sp>
      <p:graphicFrame>
        <p:nvGraphicFramePr>
          <p:cNvPr id="371730" name="Object 18"/>
          <p:cNvGraphicFramePr>
            <a:graphicFrameLocks noChangeAspect="1"/>
          </p:cNvGraphicFramePr>
          <p:nvPr/>
        </p:nvGraphicFramePr>
        <p:xfrm>
          <a:off x="2601913" y="5445125"/>
          <a:ext cx="6762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4" name="Equation" r:id="rId4" imgW="482391" imgH="228501" progId="Equation.DSMT4">
                  <p:embed/>
                </p:oleObj>
              </mc:Choice>
              <mc:Fallback>
                <p:oleObj name="Equation" r:id="rId4" imgW="482391" imgH="228501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1913" y="5445125"/>
                        <a:ext cx="67627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31" name="Rectangle 19"/>
          <p:cNvSpPr>
            <a:spLocks noChangeArrowheads="1"/>
          </p:cNvSpPr>
          <p:nvPr/>
        </p:nvSpPr>
        <p:spPr bwMode="auto">
          <a:xfrm>
            <a:off x="615950" y="1068388"/>
            <a:ext cx="25844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i="1">
                <a:solidFill>
                  <a:srgbClr val="07000C"/>
                </a:solidFill>
                <a:latin typeface="Book Antiqua" pitchFamily="18" charset="0"/>
              </a:rPr>
              <a:t>df</a:t>
            </a:r>
            <a:r>
              <a:rPr lang="en-US" altLang="en-US">
                <a:solidFill>
                  <a:srgbClr val="07000C"/>
                </a:solidFill>
                <a:latin typeface="Book Antiqua" pitchFamily="18" charset="0"/>
              </a:rPr>
              <a:t> = 20 – 3 = 17 (row)</a:t>
            </a:r>
          </a:p>
        </p:txBody>
      </p:sp>
      <p:sp>
        <p:nvSpPr>
          <p:cNvPr id="53263" name="Line 20"/>
          <p:cNvSpPr>
            <a:spLocks noChangeShapeType="1"/>
          </p:cNvSpPr>
          <p:nvPr/>
        </p:nvSpPr>
        <p:spPr bwMode="auto">
          <a:xfrm>
            <a:off x="1716088" y="4964113"/>
            <a:ext cx="564038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1733" name="AutoShape 21"/>
          <p:cNvSpPr>
            <a:spLocks noChangeArrowheads="1"/>
          </p:cNvSpPr>
          <p:nvPr/>
        </p:nvSpPr>
        <p:spPr bwMode="auto">
          <a:xfrm>
            <a:off x="6597650" y="1306513"/>
            <a:ext cx="550863" cy="188912"/>
          </a:xfrm>
          <a:prstGeom prst="rightArrow">
            <a:avLst>
              <a:gd name="adj1" fmla="val 50000"/>
              <a:gd name="adj2" fmla="val 7289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71734" name="Object 22"/>
          <p:cNvGraphicFramePr>
            <a:graphicFrameLocks noChangeAspect="1"/>
          </p:cNvGraphicFramePr>
          <p:nvPr/>
        </p:nvGraphicFramePr>
        <p:xfrm>
          <a:off x="7202488" y="1141413"/>
          <a:ext cx="174466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5" name="Equation" r:id="rId6" imgW="838200" imgH="241300" progId="Equation.DSMT4">
                  <p:embed/>
                </p:oleObj>
              </mc:Choice>
              <mc:Fallback>
                <p:oleObj name="Equation" r:id="rId6" imgW="838200" imgH="2413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2488" y="1141413"/>
                        <a:ext cx="1744662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36" name="Object 24"/>
          <p:cNvGraphicFramePr>
            <a:graphicFrameLocks noChangeAspect="1"/>
          </p:cNvGraphicFramePr>
          <p:nvPr/>
        </p:nvGraphicFramePr>
        <p:xfrm>
          <a:off x="2692400" y="5089525"/>
          <a:ext cx="522288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6" name="Equation" r:id="rId8" imgW="291847" imgH="177646" progId="Equation.DSMT4">
                  <p:embed/>
                </p:oleObj>
              </mc:Choice>
              <mc:Fallback>
                <p:oleObj name="Equation" r:id="rId8" imgW="291847" imgH="177646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5089525"/>
                        <a:ext cx="522288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37" name="Line 25"/>
          <p:cNvSpPr>
            <a:spLocks noChangeShapeType="1"/>
          </p:cNvSpPr>
          <p:nvPr/>
        </p:nvSpPr>
        <p:spPr bwMode="auto">
          <a:xfrm>
            <a:off x="2965450" y="4862513"/>
            <a:ext cx="0" cy="2174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38" name="Line 26"/>
          <p:cNvSpPr>
            <a:spLocks noChangeShapeType="1"/>
          </p:cNvSpPr>
          <p:nvPr/>
        </p:nvSpPr>
        <p:spPr bwMode="auto">
          <a:xfrm>
            <a:off x="3730625" y="2379663"/>
            <a:ext cx="0" cy="2555875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39" name="Rectangle 27"/>
          <p:cNvSpPr>
            <a:spLocks noChangeArrowheads="1"/>
          </p:cNvSpPr>
          <p:nvPr/>
        </p:nvSpPr>
        <p:spPr bwMode="auto">
          <a:xfrm>
            <a:off x="3265488" y="5119688"/>
            <a:ext cx="952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>
                <a:solidFill>
                  <a:schemeClr val="hlink"/>
                </a:solidFill>
                <a:latin typeface="Book Antiqua" pitchFamily="18" charset="0"/>
              </a:rPr>
              <a:t>17</a:t>
            </a:r>
          </a:p>
        </p:txBody>
      </p:sp>
      <p:sp>
        <p:nvSpPr>
          <p:cNvPr id="53270" name="Rectangle 28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5" grpId="0" animBg="1"/>
      <p:bldP spid="371723" grpId="0"/>
      <p:bldP spid="371724" grpId="0"/>
      <p:bldP spid="371725" grpId="0"/>
      <p:bldP spid="371726" grpId="0" animBg="1"/>
      <p:bldP spid="371729" grpId="0"/>
      <p:bldP spid="371731" grpId="0"/>
      <p:bldP spid="371733" grpId="0" animBg="1"/>
      <p:bldP spid="371737" grpId="0" animBg="1"/>
      <p:bldP spid="371738" grpId="0" animBg="1"/>
      <p:bldP spid="37173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Normality</a:t>
            </a:r>
          </a:p>
        </p:txBody>
      </p:sp>
      <p:sp>
        <p:nvSpPr>
          <p:cNvPr id="415772" name="Rectangle 28"/>
          <p:cNvSpPr>
            <a:spLocks noChangeArrowheads="1"/>
          </p:cNvSpPr>
          <p:nvPr/>
        </p:nvSpPr>
        <p:spPr bwMode="auto">
          <a:xfrm>
            <a:off x="696913" y="871538"/>
            <a:ext cx="8097837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dirty="0"/>
              <a:t>If the errors are normally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distributed</a:t>
            </a:r>
            <a:r>
              <a:rPr lang="en-US" altLang="en-US" sz="1800" dirty="0" smtClean="0"/>
              <a:t>,</a:t>
            </a:r>
            <a:endParaRPr lang="en-US" altLang="en-US" sz="1800" dirty="0"/>
          </a:p>
          <a:p>
            <a:pPr algn="l">
              <a:buFontTx/>
              <a:buChar char="•"/>
            </a:pPr>
            <a:r>
              <a:rPr lang="en-US" altLang="en-US" sz="1800" dirty="0"/>
              <a:t>parameter estimates are normally </a:t>
            </a:r>
            <a:r>
              <a:rPr lang="en-US" altLang="en-US" sz="1800" dirty="0" smtClean="0"/>
              <a:t>distributed</a:t>
            </a:r>
          </a:p>
          <a:p>
            <a:pPr algn="l">
              <a:buFontTx/>
              <a:buChar char="•"/>
            </a:pPr>
            <a:r>
              <a:rPr lang="en-US" altLang="en-US" sz="1800" dirty="0" smtClean="0"/>
              <a:t>F-stat </a:t>
            </a:r>
            <a:r>
              <a:rPr lang="en-US" altLang="en-US" sz="1800" dirty="0" smtClean="0"/>
              <a:t>is F-distributed and t-stats are t-distributed</a:t>
            </a:r>
            <a:br>
              <a:rPr lang="en-US" altLang="en-US" sz="1800" dirty="0" smtClean="0"/>
            </a:br>
            <a:endParaRPr lang="en-US" altLang="en-US" sz="1800" dirty="0"/>
          </a:p>
          <a:p>
            <a:pPr algn="l"/>
            <a:endParaRPr lang="en-US" altLang="en-US" sz="1800" dirty="0"/>
          </a:p>
          <a:p>
            <a:pPr algn="l"/>
            <a:r>
              <a:rPr lang="en-US" altLang="en-US" sz="1800" dirty="0"/>
              <a:t>If the errors are </a:t>
            </a:r>
            <a:r>
              <a:rPr lang="en-US" altLang="en-US" sz="1800" dirty="0">
                <a:solidFill>
                  <a:srgbClr val="FF0000"/>
                </a:solidFill>
              </a:rPr>
              <a:t>not </a:t>
            </a:r>
            <a:r>
              <a:rPr lang="en-US" altLang="en-US" sz="1800" dirty="0"/>
              <a:t>normally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distributed but the sample size is </a:t>
            </a:r>
            <a:r>
              <a:rPr lang="en-US" altLang="en-US" sz="1800" i="1" dirty="0"/>
              <a:t>large</a:t>
            </a:r>
            <a:r>
              <a:rPr lang="en-US" altLang="en-US" sz="1800" dirty="0" smtClean="0"/>
              <a:t>,</a:t>
            </a:r>
            <a:endParaRPr lang="en-US" altLang="en-US" sz="1800" dirty="0"/>
          </a:p>
          <a:p>
            <a:pPr algn="l">
              <a:buFontTx/>
              <a:buChar char="•"/>
            </a:pPr>
            <a:r>
              <a:rPr lang="en-US" altLang="en-US" sz="1800" dirty="0"/>
              <a:t>parameter estimates are </a:t>
            </a:r>
            <a:r>
              <a:rPr lang="en-US" altLang="en-US" sz="1800" i="1" dirty="0"/>
              <a:t>approximately </a:t>
            </a:r>
            <a:r>
              <a:rPr lang="en-US" altLang="en-US" sz="1800" dirty="0"/>
              <a:t>normally distributed (CLT) </a:t>
            </a:r>
            <a:endParaRPr lang="en-US" altLang="en-US" sz="1800" dirty="0" smtClean="0"/>
          </a:p>
          <a:p>
            <a:pPr algn="l">
              <a:buFontTx/>
              <a:buChar char="•"/>
            </a:pPr>
            <a:r>
              <a:rPr lang="en-US" altLang="en-US" sz="1800" dirty="0" smtClean="0"/>
              <a:t>F-stat </a:t>
            </a:r>
            <a:r>
              <a:rPr lang="en-US" altLang="en-US" sz="1800" dirty="0"/>
              <a:t>is </a:t>
            </a:r>
            <a:r>
              <a:rPr lang="en-US" altLang="en-US" sz="1800" i="1" dirty="0"/>
              <a:t>approximately </a:t>
            </a:r>
            <a:r>
              <a:rPr lang="en-US" altLang="en-US" sz="1800" dirty="0" smtClean="0"/>
              <a:t>F-distributed &amp; </a:t>
            </a:r>
            <a:r>
              <a:rPr lang="en-US" altLang="en-US" sz="1800" dirty="0"/>
              <a:t>t-stats are </a:t>
            </a:r>
            <a:r>
              <a:rPr lang="en-US" altLang="en-US" sz="1800" i="1" dirty="0"/>
              <a:t>approximately </a:t>
            </a:r>
            <a:r>
              <a:rPr lang="en-US" altLang="en-US" sz="1800" dirty="0" smtClean="0"/>
              <a:t>t-distributed</a:t>
            </a:r>
            <a:br>
              <a:rPr lang="en-US" altLang="en-US" sz="1800" dirty="0" smtClean="0"/>
            </a:br>
            <a:endParaRPr lang="en-US" altLang="en-US" sz="1800" dirty="0"/>
          </a:p>
          <a:p>
            <a:pPr algn="l"/>
            <a:endParaRPr lang="en-US" altLang="en-US" sz="1800" dirty="0"/>
          </a:p>
          <a:p>
            <a:pPr algn="l"/>
            <a:r>
              <a:rPr lang="en-US" altLang="en-US" sz="1800" dirty="0"/>
              <a:t>If the errors are </a:t>
            </a:r>
            <a:r>
              <a:rPr lang="en-US" altLang="en-US" sz="1800" dirty="0">
                <a:solidFill>
                  <a:srgbClr val="FF0000"/>
                </a:solidFill>
              </a:rPr>
              <a:t>not </a:t>
            </a:r>
            <a:r>
              <a:rPr lang="en-US" altLang="en-US" sz="1800" dirty="0"/>
              <a:t>normally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distributed and the sample size is </a:t>
            </a:r>
            <a:r>
              <a:rPr lang="en-US" altLang="en-US" sz="1800" i="1" dirty="0">
                <a:solidFill>
                  <a:srgbClr val="FF0000"/>
                </a:solidFill>
              </a:rPr>
              <a:t>small</a:t>
            </a:r>
            <a:r>
              <a:rPr lang="en-US" altLang="en-US" sz="1800" dirty="0"/>
              <a:t>, </a:t>
            </a:r>
          </a:p>
          <a:p>
            <a:pPr algn="l">
              <a:buFontTx/>
              <a:buChar char="•"/>
            </a:pPr>
            <a:r>
              <a:rPr lang="en-US" altLang="en-US" sz="1800" dirty="0"/>
              <a:t>parameter estimates are not normally </a:t>
            </a:r>
            <a:r>
              <a:rPr lang="en-US" altLang="en-US" sz="1800" dirty="0" smtClean="0"/>
              <a:t>distributed</a:t>
            </a:r>
            <a:endParaRPr lang="en-US" altLang="en-US" sz="1800" dirty="0"/>
          </a:p>
          <a:p>
            <a:pPr algn="l">
              <a:buFontTx/>
              <a:buChar char="•"/>
            </a:pPr>
            <a:r>
              <a:rPr lang="en-US" altLang="en-US" sz="1800" dirty="0" smtClean="0"/>
              <a:t>F-stat may </a:t>
            </a:r>
            <a:r>
              <a:rPr lang="en-US" altLang="en-US" sz="1800" dirty="0" smtClean="0">
                <a:solidFill>
                  <a:srgbClr val="FF0000"/>
                </a:solidFill>
              </a:rPr>
              <a:t>not</a:t>
            </a:r>
            <a:r>
              <a:rPr lang="en-US" altLang="en-US" sz="1800" dirty="0" smtClean="0"/>
              <a:t> be </a:t>
            </a:r>
            <a:r>
              <a:rPr lang="en-US" altLang="en-US" sz="1800" dirty="0"/>
              <a:t>F-distributed and t-stats </a:t>
            </a:r>
            <a:r>
              <a:rPr lang="en-US" altLang="en-US" sz="1800" dirty="0" smtClean="0"/>
              <a:t>may </a:t>
            </a:r>
            <a:r>
              <a:rPr lang="en-US" altLang="en-US" sz="1800" dirty="0" smtClean="0">
                <a:solidFill>
                  <a:srgbClr val="FF0000"/>
                </a:solidFill>
              </a:rPr>
              <a:t>not</a:t>
            </a:r>
            <a:r>
              <a:rPr lang="en-US" altLang="en-US" sz="1800" dirty="0" smtClean="0"/>
              <a:t> be t-distributed</a:t>
            </a:r>
            <a:endParaRPr lang="en-US" alt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755" name="Group 3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867" name="Rectangle 115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65643" name="Rectangle 1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Model Significance</a:t>
            </a:r>
            <a:endParaRPr lang="en-US" altLang="en-US" sz="2800" b="1" dirty="0"/>
          </a:p>
        </p:txBody>
      </p:sp>
      <p:sp>
        <p:nvSpPr>
          <p:cNvPr id="488476" name="Line 28"/>
          <p:cNvSpPr>
            <a:spLocks noChangeShapeType="1"/>
          </p:cNvSpPr>
          <p:nvPr/>
        </p:nvSpPr>
        <p:spPr bwMode="auto">
          <a:xfrm>
            <a:off x="7388225" y="3092450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7" name="Line 29"/>
          <p:cNvSpPr>
            <a:spLocks noChangeShapeType="1"/>
          </p:cNvSpPr>
          <p:nvPr/>
        </p:nvSpPr>
        <p:spPr bwMode="auto">
          <a:xfrm>
            <a:off x="7397750" y="3173413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8" name="Line 30"/>
          <p:cNvSpPr>
            <a:spLocks noChangeShapeType="1"/>
          </p:cNvSpPr>
          <p:nvPr/>
        </p:nvSpPr>
        <p:spPr bwMode="auto">
          <a:xfrm>
            <a:off x="6437313" y="3268663"/>
            <a:ext cx="738187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132320" y="966639"/>
            <a:ext cx="3001027" cy="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 dirty="0" smtClean="0"/>
              <a:t>H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/>
              <a:t>: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= . . .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i="1" baseline="-25000" dirty="0"/>
              <a:t>p  </a:t>
            </a:r>
            <a:r>
              <a:rPr lang="en-US" altLang="en-US" sz="2000" dirty="0"/>
              <a:t>= </a:t>
            </a:r>
            <a:r>
              <a:rPr lang="en-US" altLang="en-US" sz="2000" dirty="0" smtClean="0"/>
              <a:t>0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dirty="0" smtClean="0"/>
              <a:t>Reject if </a:t>
            </a:r>
            <a:r>
              <a:rPr lang="en-US" altLang="en-US" sz="2000" i="1" dirty="0"/>
              <a:t>F</a:t>
            </a:r>
            <a:r>
              <a:rPr lang="en-US" altLang="en-US" sz="2000" dirty="0"/>
              <a:t>-stat &gt; </a:t>
            </a:r>
            <a:r>
              <a:rPr lang="en-US" altLang="en-US" sz="2000" i="1" dirty="0"/>
              <a:t>F</a:t>
            </a:r>
            <a:r>
              <a:rPr lang="en-US" altLang="en-US" sz="2000" i="1" baseline="-25000" dirty="0">
                <a:latin typeface="Symbol" pitchFamily="18" charset="2"/>
              </a:rPr>
              <a:t>a</a:t>
            </a:r>
            <a:r>
              <a:rPr lang="en-US" altLang="en-US" sz="20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755" name="Group 3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867" name="Rectangle 115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65643" name="Rectangle 1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Model Significance</a:t>
            </a:r>
            <a:endParaRPr lang="en-US" altLang="en-US" sz="2800" b="1" dirty="0"/>
          </a:p>
        </p:txBody>
      </p:sp>
      <p:sp>
        <p:nvSpPr>
          <p:cNvPr id="488476" name="Line 28"/>
          <p:cNvSpPr>
            <a:spLocks noChangeShapeType="1"/>
          </p:cNvSpPr>
          <p:nvPr/>
        </p:nvSpPr>
        <p:spPr bwMode="auto">
          <a:xfrm>
            <a:off x="7388225" y="3092450"/>
            <a:ext cx="228600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7" name="Line 29"/>
          <p:cNvSpPr>
            <a:spLocks noChangeShapeType="1"/>
          </p:cNvSpPr>
          <p:nvPr/>
        </p:nvSpPr>
        <p:spPr bwMode="auto">
          <a:xfrm>
            <a:off x="7397750" y="3173413"/>
            <a:ext cx="2286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488478" name="Line 30"/>
          <p:cNvSpPr>
            <a:spLocks noChangeShapeType="1"/>
          </p:cNvSpPr>
          <p:nvPr/>
        </p:nvSpPr>
        <p:spPr bwMode="auto">
          <a:xfrm>
            <a:off x="6437313" y="3268663"/>
            <a:ext cx="738187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132320" y="966639"/>
            <a:ext cx="3001027" cy="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 dirty="0" smtClean="0"/>
              <a:t>H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/>
              <a:t>: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= . . .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i="1" baseline="-25000" dirty="0"/>
              <a:t>p  </a:t>
            </a:r>
            <a:r>
              <a:rPr lang="en-US" altLang="en-US" sz="2000" dirty="0"/>
              <a:t>= </a:t>
            </a:r>
            <a:r>
              <a:rPr lang="en-US" altLang="en-US" sz="2000" dirty="0" smtClean="0"/>
              <a:t>0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dirty="0" smtClean="0"/>
              <a:t>Reject if </a:t>
            </a:r>
            <a:r>
              <a:rPr lang="en-US" altLang="en-US" sz="2000" i="1" dirty="0">
                <a:solidFill>
                  <a:srgbClr val="FF0000"/>
                </a:solidFill>
              </a:rPr>
              <a:t>F</a:t>
            </a:r>
            <a:r>
              <a:rPr lang="en-US" altLang="en-US" sz="2000" dirty="0">
                <a:solidFill>
                  <a:srgbClr val="FF0000"/>
                </a:solidFill>
              </a:rPr>
              <a:t>-stat</a:t>
            </a:r>
            <a:r>
              <a:rPr lang="en-US" altLang="en-US" sz="2000" dirty="0"/>
              <a:t> &gt; </a:t>
            </a:r>
            <a:r>
              <a:rPr lang="en-US" altLang="en-US" sz="2000" i="1" dirty="0"/>
              <a:t>F</a:t>
            </a:r>
            <a:r>
              <a:rPr lang="en-US" altLang="en-US" sz="2000" i="1" baseline="-25000" dirty="0">
                <a:latin typeface="Symbol" pitchFamily="18" charset="2"/>
              </a:rPr>
              <a:t>a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311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755" name="Group 3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867" name="Rectangle 115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65643" name="Rectangle 1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Model Significance</a:t>
            </a:r>
            <a:endParaRPr lang="en-US" altLang="en-US" sz="2800" b="1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132320" y="966639"/>
            <a:ext cx="3001027" cy="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 dirty="0" smtClean="0"/>
              <a:t>H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/>
              <a:t>: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= . . .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i="1" baseline="-25000" dirty="0"/>
              <a:t>p  </a:t>
            </a:r>
            <a:r>
              <a:rPr lang="en-US" altLang="en-US" sz="2000" dirty="0"/>
              <a:t>= </a:t>
            </a:r>
            <a:r>
              <a:rPr lang="en-US" altLang="en-US" sz="2000" dirty="0" smtClean="0"/>
              <a:t>0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dirty="0" smtClean="0"/>
              <a:t>Reject if </a:t>
            </a:r>
            <a:r>
              <a:rPr lang="en-US" altLang="en-US" sz="2000" dirty="0" smtClean="0">
                <a:solidFill>
                  <a:srgbClr val="FF0000"/>
                </a:solidFill>
              </a:rPr>
              <a:t>16.623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&gt; </a:t>
            </a:r>
            <a:r>
              <a:rPr lang="en-US" altLang="en-US" sz="2000" i="1" dirty="0"/>
              <a:t>F</a:t>
            </a:r>
            <a:r>
              <a:rPr lang="en-US" altLang="en-US" sz="2000" i="1" baseline="-25000" dirty="0">
                <a:latin typeface="Symbol" pitchFamily="18" charset="2"/>
              </a:rPr>
              <a:t>a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4717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755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64072096"/>
              </p:ext>
            </p:extLst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867" name="Rectangle 115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65643" name="Rectangle 1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Model Significance</a:t>
            </a:r>
            <a:endParaRPr lang="en-US" altLang="en-US" sz="2800" b="1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132320" y="966639"/>
            <a:ext cx="3001027" cy="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 dirty="0" smtClean="0"/>
              <a:t>H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/>
              <a:t>: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= . . .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i="1" baseline="-25000" dirty="0"/>
              <a:t>p  </a:t>
            </a:r>
            <a:r>
              <a:rPr lang="en-US" altLang="en-US" sz="2000" dirty="0"/>
              <a:t>= </a:t>
            </a:r>
            <a:r>
              <a:rPr lang="en-US" altLang="en-US" sz="2000" dirty="0" smtClean="0"/>
              <a:t>0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dirty="0" smtClean="0"/>
              <a:t>Reject if </a:t>
            </a:r>
            <a:r>
              <a:rPr lang="en-US" altLang="en-US" sz="2000" dirty="0"/>
              <a:t>16.623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&gt; </a:t>
            </a:r>
            <a:r>
              <a:rPr lang="en-US" altLang="en-US" sz="2000" i="1" dirty="0">
                <a:solidFill>
                  <a:srgbClr val="FF0000"/>
                </a:solidFill>
              </a:rPr>
              <a:t>F</a:t>
            </a:r>
            <a:r>
              <a:rPr lang="en-US" altLang="en-US" sz="2000" i="1" baseline="-25000" dirty="0">
                <a:solidFill>
                  <a:srgbClr val="FF0000"/>
                </a:solidFill>
                <a:latin typeface="Symbol" pitchFamily="18" charset="2"/>
              </a:rPr>
              <a:t>a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0813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755" name="Group 3"/>
          <p:cNvGraphicFramePr>
            <a:graphicFrameLocks noGrp="1"/>
          </p:cNvGraphicFramePr>
          <p:nvPr>
            <p:ph/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867" name="Rectangle 115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65643" name="Rectangle 1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Model Significance</a:t>
            </a:r>
            <a:endParaRPr lang="en-US" altLang="en-US" sz="2800" b="1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132320" y="966639"/>
            <a:ext cx="3001027" cy="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 dirty="0" smtClean="0"/>
              <a:t>H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/>
              <a:t>: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= . . .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i="1" baseline="-25000" dirty="0"/>
              <a:t>p  </a:t>
            </a:r>
            <a:r>
              <a:rPr lang="en-US" altLang="en-US" sz="2000" dirty="0"/>
              <a:t>= </a:t>
            </a:r>
            <a:r>
              <a:rPr lang="en-US" altLang="en-US" sz="2000" dirty="0" smtClean="0"/>
              <a:t>0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dirty="0" smtClean="0"/>
              <a:t>Reject </a:t>
            </a:r>
            <a:r>
              <a:rPr lang="en-US" altLang="en-US" sz="2000" dirty="0"/>
              <a:t>if 16.623 </a:t>
            </a:r>
            <a:r>
              <a:rPr lang="en-US" altLang="en-US" sz="2000" dirty="0"/>
              <a:t>&gt; </a:t>
            </a:r>
            <a:r>
              <a:rPr lang="en-US" altLang="en-US" sz="2000" dirty="0" smtClean="0">
                <a:solidFill>
                  <a:srgbClr val="FF0000"/>
                </a:solidFill>
              </a:rPr>
              <a:t>2.20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062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755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116223123"/>
              </p:ext>
            </p:extLst>
          </p:nvPr>
        </p:nvGraphicFramePr>
        <p:xfrm>
          <a:off x="671513" y="738188"/>
          <a:ext cx="7773987" cy="6051851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tanfben3_ln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fullsanction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black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dropo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unemp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867" name="Rectangle 115"/>
          <p:cNvSpPr>
            <a:spLocks noChangeArrowheads="1"/>
          </p:cNvSpPr>
          <p:nvPr/>
        </p:nvSpPr>
        <p:spPr bwMode="auto">
          <a:xfrm>
            <a:off x="641350" y="3243263"/>
            <a:ext cx="1317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>
                <a:latin typeface="Arial" charset="0"/>
              </a:rPr>
              <a:t>Error</a:t>
            </a:r>
          </a:p>
        </p:txBody>
      </p:sp>
      <p:sp>
        <p:nvSpPr>
          <p:cNvPr id="65643" name="Rectangle 1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Model Significance</a:t>
            </a:r>
            <a:endParaRPr lang="en-US" altLang="en-US" sz="2800" b="1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132320" y="966639"/>
            <a:ext cx="3001027" cy="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 dirty="0" smtClean="0"/>
              <a:t>H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/>
              <a:t>: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= . . . = </a:t>
            </a:r>
            <a:r>
              <a:rPr lang="en-US" altLang="en-US" sz="2000" i="1" dirty="0">
                <a:latin typeface="Symbol" pitchFamily="18" charset="2"/>
              </a:rPr>
              <a:t></a:t>
            </a:r>
            <a:r>
              <a:rPr lang="en-US" altLang="en-US" sz="2000" i="1" baseline="-25000" dirty="0"/>
              <a:t>p  </a:t>
            </a:r>
            <a:r>
              <a:rPr lang="en-US" altLang="en-US" sz="2000" dirty="0"/>
              <a:t>= </a:t>
            </a:r>
            <a:r>
              <a:rPr lang="en-US" altLang="en-US" sz="2000" dirty="0" smtClean="0"/>
              <a:t>0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dirty="0" smtClean="0"/>
              <a:t>Reject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54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519113" y="2300288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en-US" altLang="en-US" sz="1800">
              <a:latin typeface="Arial" charset="0"/>
            </a:endParaRPr>
          </a:p>
        </p:txBody>
      </p:sp>
      <p:sp>
        <p:nvSpPr>
          <p:cNvPr id="67587" name="Freeform 3"/>
          <p:cNvSpPr>
            <a:spLocks/>
          </p:cNvSpPr>
          <p:nvPr/>
        </p:nvSpPr>
        <p:spPr bwMode="auto">
          <a:xfrm>
            <a:off x="2286000" y="2728913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16" name="Freeform 4"/>
          <p:cNvSpPr>
            <a:spLocks/>
          </p:cNvSpPr>
          <p:nvPr/>
        </p:nvSpPr>
        <p:spPr bwMode="auto">
          <a:xfrm>
            <a:off x="6072188" y="5432425"/>
            <a:ext cx="728662" cy="344488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17" name="Freeform 5"/>
          <p:cNvSpPr>
            <a:spLocks/>
          </p:cNvSpPr>
          <p:nvPr/>
        </p:nvSpPr>
        <p:spPr bwMode="auto">
          <a:xfrm>
            <a:off x="2281238" y="5424488"/>
            <a:ext cx="738187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2333625" y="5943600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>
                <a:latin typeface="Book Antiqua" pitchFamily="18" charset="0"/>
              </a:rPr>
              <a:t>    </a:t>
            </a:r>
          </a:p>
        </p:txBody>
      </p:sp>
      <p:sp>
        <p:nvSpPr>
          <p:cNvPr id="67591" name="Line 7"/>
          <p:cNvSpPr>
            <a:spLocks noChangeShapeType="1"/>
          </p:cNvSpPr>
          <p:nvPr/>
        </p:nvSpPr>
        <p:spPr bwMode="auto">
          <a:xfrm>
            <a:off x="2035175" y="5780088"/>
            <a:ext cx="500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7592" name="Group 8"/>
          <p:cNvGrpSpPr>
            <a:grpSpLocks/>
          </p:cNvGrpSpPr>
          <p:nvPr/>
        </p:nvGrpSpPr>
        <p:grpSpPr bwMode="auto">
          <a:xfrm>
            <a:off x="2166938" y="2665413"/>
            <a:ext cx="4835525" cy="2941637"/>
            <a:chOff x="1380" y="1247"/>
            <a:chExt cx="3046" cy="1853"/>
          </a:xfrm>
        </p:grpSpPr>
        <p:sp>
          <p:nvSpPr>
            <p:cNvPr id="67616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7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8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9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0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1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593" name="Line 15"/>
          <p:cNvSpPr>
            <a:spLocks noChangeShapeType="1"/>
          </p:cNvSpPr>
          <p:nvPr/>
        </p:nvSpPr>
        <p:spPr bwMode="auto">
          <a:xfrm>
            <a:off x="4543425" y="5595938"/>
            <a:ext cx="0" cy="314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6" name="Text Box 16"/>
          <p:cNvSpPr txBox="1">
            <a:spLocks noChangeArrowheads="1"/>
          </p:cNvSpPr>
          <p:nvPr/>
        </p:nvSpPr>
        <p:spPr bwMode="auto">
          <a:xfrm>
            <a:off x="2646363" y="5897563"/>
            <a:ext cx="400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-1.986                                       1.986</a:t>
            </a:r>
          </a:p>
        </p:txBody>
      </p:sp>
      <p:sp>
        <p:nvSpPr>
          <p:cNvPr id="397331" name="Text Box 19"/>
          <p:cNvSpPr txBox="1">
            <a:spLocks noChangeArrowheads="1"/>
          </p:cNvSpPr>
          <p:nvPr/>
        </p:nvSpPr>
        <p:spPr bwMode="auto">
          <a:xfrm>
            <a:off x="2528888" y="55102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1916113" y="5892800"/>
            <a:ext cx="976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-2.3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2420938" y="5740400"/>
            <a:ext cx="0" cy="1095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8" name="Text Box 24"/>
          <p:cNvSpPr txBox="1">
            <a:spLocks noChangeArrowheads="1"/>
          </p:cNvSpPr>
          <p:nvPr/>
        </p:nvSpPr>
        <p:spPr bwMode="auto">
          <a:xfrm>
            <a:off x="4367213" y="5875338"/>
            <a:ext cx="574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0</a:t>
            </a:r>
          </a:p>
        </p:txBody>
      </p:sp>
      <p:sp>
        <p:nvSpPr>
          <p:cNvPr id="67599" name="Rectangle 27"/>
          <p:cNvSpPr>
            <a:spLocks noChangeArrowheads="1"/>
          </p:cNvSpPr>
          <p:nvPr/>
        </p:nvSpPr>
        <p:spPr bwMode="auto">
          <a:xfrm>
            <a:off x="7156450" y="5640388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>
                <a:latin typeface="Arial" charset="0"/>
              </a:rPr>
              <a:t>t</a:t>
            </a:r>
          </a:p>
        </p:txBody>
      </p:sp>
      <p:sp>
        <p:nvSpPr>
          <p:cNvPr id="397341" name="Line 29"/>
          <p:cNvSpPr>
            <a:spLocks noChangeShapeType="1"/>
          </p:cNvSpPr>
          <p:nvPr/>
        </p:nvSpPr>
        <p:spPr bwMode="auto">
          <a:xfrm flipV="1">
            <a:off x="3032125" y="2990850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42" name="Line 30"/>
          <p:cNvSpPr>
            <a:spLocks noChangeShapeType="1"/>
          </p:cNvSpPr>
          <p:nvPr/>
        </p:nvSpPr>
        <p:spPr bwMode="auto">
          <a:xfrm flipV="1">
            <a:off x="6049963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6005513" y="54975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267300" name="AutoShape 36"/>
          <p:cNvSpPr>
            <a:spLocks noChangeArrowheads="1"/>
          </p:cNvSpPr>
          <p:nvPr/>
        </p:nvSpPr>
        <p:spPr bwMode="auto">
          <a:xfrm>
            <a:off x="1098550" y="6378575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Book Antiqua" pitchFamily="18" charset="0"/>
              </a:rPr>
              <a:t>Reject </a:t>
            </a:r>
            <a:r>
              <a:rPr lang="en-US" altLang="en-US" sz="1800" i="1">
                <a:latin typeface="Book Antiqua" pitchFamily="18" charset="0"/>
              </a:rPr>
              <a:t>H</a:t>
            </a:r>
            <a:r>
              <a:rPr lang="en-US" altLang="en-US" sz="1800" baseline="-25000">
                <a:latin typeface="Book Antiqua" pitchFamily="18" charset="0"/>
              </a:rPr>
              <a:t>0</a:t>
            </a:r>
            <a:r>
              <a:rPr lang="en-US" altLang="en-US" sz="1800">
                <a:latin typeface="Book Antiqua" pitchFamily="18" charset="0"/>
              </a:rPr>
              <a:t> at a 5% level of significance.</a:t>
            </a:r>
            <a:endParaRPr lang="en-US" altLang="en-US" sz="800">
              <a:latin typeface="Book Antiqua" pitchFamily="18" charset="0"/>
            </a:endParaRPr>
          </a:p>
        </p:txBody>
      </p:sp>
      <p:sp>
        <p:nvSpPr>
          <p:cNvPr id="267317" name="Text Box 53"/>
          <p:cNvSpPr txBox="1">
            <a:spLocks noChangeArrowheads="1"/>
          </p:cNvSpPr>
          <p:nvPr/>
        </p:nvSpPr>
        <p:spPr bwMode="auto">
          <a:xfrm flipH="1">
            <a:off x="3659188" y="458311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latin typeface="Arial" charset="0"/>
              </a:rPr>
              <a:t>Do Not Reject</a:t>
            </a:r>
          </a:p>
        </p:txBody>
      </p:sp>
      <p:sp>
        <p:nvSpPr>
          <p:cNvPr id="3" name="Text Box 53"/>
          <p:cNvSpPr txBox="1">
            <a:spLocks noChangeArrowheads="1"/>
          </p:cNvSpPr>
          <p:nvPr/>
        </p:nvSpPr>
        <p:spPr bwMode="auto">
          <a:xfrm flipH="1">
            <a:off x="5946775" y="457676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sp>
        <p:nvSpPr>
          <p:cNvPr id="5" name="Text Box 53"/>
          <p:cNvSpPr txBox="1">
            <a:spLocks noChangeArrowheads="1"/>
          </p:cNvSpPr>
          <p:nvPr/>
        </p:nvSpPr>
        <p:spPr bwMode="auto">
          <a:xfrm flipH="1">
            <a:off x="1511300" y="4586288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/>
        </p:nvGraphicFramePr>
        <p:xfrm>
          <a:off x="2914650" y="1998663"/>
          <a:ext cx="1179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6" name="Equation" r:id="rId4" imgW="1612900" imgH="952500" progId="Equation.DSMT4">
                  <p:embed/>
                </p:oleObj>
              </mc:Choice>
              <mc:Fallback>
                <p:oleObj name="Equation" r:id="rId4" imgW="16129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1998663"/>
                        <a:ext cx="1179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6" name="Object 206"/>
          <p:cNvGraphicFramePr>
            <a:graphicFrameLocks noChangeAspect="1"/>
          </p:cNvGraphicFramePr>
          <p:nvPr/>
        </p:nvGraphicFramePr>
        <p:xfrm>
          <a:off x="5272088" y="2166938"/>
          <a:ext cx="7778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7" name="Equation" r:id="rId6" imgW="1066337" imgH="317362" progId="Equation.DSMT4">
                  <p:embed/>
                </p:oleObj>
              </mc:Choice>
              <mc:Fallback>
                <p:oleObj name="Equation" r:id="rId6" imgW="1066337" imgH="317362" progId="Equation.DSMT4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2166938"/>
                        <a:ext cx="777875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7" name="Object 207"/>
          <p:cNvGraphicFramePr>
            <a:graphicFrameLocks noChangeAspect="1"/>
          </p:cNvGraphicFramePr>
          <p:nvPr/>
        </p:nvGraphicFramePr>
        <p:xfrm>
          <a:off x="4162425" y="2001838"/>
          <a:ext cx="94773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8" name="Equation" r:id="rId8" imgW="1295400" imgH="825500" progId="Equation.DSMT4">
                  <p:embed/>
                </p:oleObj>
              </mc:Choice>
              <mc:Fallback>
                <p:oleObj name="Equation" r:id="rId8" imgW="1295400" imgH="825500" progId="Equation.DSMT4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2001838"/>
                        <a:ext cx="947738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553" name="Text Box 193"/>
          <p:cNvSpPr txBox="1">
            <a:spLocks noChangeArrowheads="1"/>
          </p:cNvSpPr>
          <p:nvPr/>
        </p:nvSpPr>
        <p:spPr bwMode="auto">
          <a:xfrm>
            <a:off x="5316538" y="1304925"/>
            <a:ext cx="294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df</a:t>
            </a:r>
            <a:r>
              <a:rPr lang="en-US" altLang="en-US" sz="2000"/>
              <a:t> = 100 – 6 – 1 = 93 (row)</a:t>
            </a:r>
          </a:p>
        </p:txBody>
      </p:sp>
      <p:sp>
        <p:nvSpPr>
          <p:cNvPr id="271555" name="Text Box 195"/>
          <p:cNvSpPr txBox="1">
            <a:spLocks noChangeArrowheads="1"/>
          </p:cNvSpPr>
          <p:nvPr/>
        </p:nvSpPr>
        <p:spPr bwMode="auto">
          <a:xfrm>
            <a:off x="693738" y="1314450"/>
            <a:ext cx="995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= .05 </a:t>
            </a:r>
          </a:p>
        </p:txBody>
      </p:sp>
      <p:sp>
        <p:nvSpPr>
          <p:cNvPr id="67612" name="Rectangle 4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</a:t>
            </a:r>
            <a:r>
              <a:rPr lang="en-US" altLang="en-US" sz="2800" b="1" dirty="0"/>
              <a:t>Coefficient Significance</a:t>
            </a:r>
          </a:p>
        </p:txBody>
      </p:sp>
      <p:sp>
        <p:nvSpPr>
          <p:cNvPr id="4" name="Text Box 195"/>
          <p:cNvSpPr txBox="1">
            <a:spLocks noChangeArrowheads="1"/>
          </p:cNvSpPr>
          <p:nvPr/>
        </p:nvSpPr>
        <p:spPr bwMode="auto">
          <a:xfrm>
            <a:off x="2660650" y="1309688"/>
            <a:ext cx="231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/2 = .025 (column)</a:t>
            </a:r>
          </a:p>
        </p:txBody>
      </p:sp>
      <p:sp>
        <p:nvSpPr>
          <p:cNvPr id="67614" name="Rectangle 44"/>
          <p:cNvSpPr>
            <a:spLocks noChangeArrowheads="1"/>
          </p:cNvSpPr>
          <p:nvPr/>
        </p:nvSpPr>
        <p:spPr bwMode="auto">
          <a:xfrm>
            <a:off x="2887663" y="828675"/>
            <a:ext cx="3443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/>
              <a:t>H</a:t>
            </a:r>
            <a:r>
              <a:rPr lang="en-US" altLang="en-US" sz="2000" baseline="-25000"/>
              <a:t>0</a:t>
            </a:r>
            <a:r>
              <a:rPr lang="en-US" altLang="en-US" sz="2000"/>
              <a:t>: </a:t>
            </a:r>
            <a:r>
              <a:rPr lang="en-US" altLang="en-US" sz="2000" i="1">
                <a:latin typeface="Symbol" pitchFamily="18" charset="2"/>
              </a:rPr>
              <a:t></a:t>
            </a:r>
            <a:r>
              <a:rPr lang="en-US" altLang="en-US" sz="2000" baseline="-25000"/>
              <a:t>1</a:t>
            </a:r>
            <a:r>
              <a:rPr lang="en-US" altLang="en-US" sz="2000"/>
              <a:t> = 0</a:t>
            </a:r>
          </a:p>
        </p:txBody>
      </p:sp>
      <p:sp>
        <p:nvSpPr>
          <p:cNvPr id="6" name="AutoShape 36"/>
          <p:cNvSpPr>
            <a:spLocks noChangeArrowheads="1"/>
          </p:cNvSpPr>
          <p:nvPr/>
        </p:nvSpPr>
        <p:spPr bwMode="auto">
          <a:xfrm>
            <a:off x="1108075" y="6373813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>
                <a:latin typeface="Book Antiqua" pitchFamily="18" charset="0"/>
              </a:rPr>
              <a:t>I.e., </a:t>
            </a:r>
            <a:r>
              <a:rPr lang="en-US" altLang="en-US" sz="1800" i="1" dirty="0" err="1" smtClean="0">
                <a:latin typeface="Book Antiqua" pitchFamily="18" charset="0"/>
              </a:rPr>
              <a:t>epr</a:t>
            </a:r>
            <a:r>
              <a:rPr lang="en-US" altLang="en-US" sz="1800" i="1" dirty="0" smtClean="0">
                <a:latin typeface="Book Antiqua" pitchFamily="18" charset="0"/>
              </a:rPr>
              <a:t> of LISM falls as the TANF </a:t>
            </a:r>
            <a:r>
              <a:rPr lang="en-US" altLang="en-US" sz="1800" i="1" dirty="0">
                <a:latin typeface="Book Antiqua" pitchFamily="18" charset="0"/>
              </a:rPr>
              <a:t>welfare </a:t>
            </a:r>
            <a:r>
              <a:rPr lang="en-US" altLang="en-US" sz="1800" i="1" dirty="0" smtClean="0">
                <a:latin typeface="Book Antiqua" pitchFamily="18" charset="0"/>
              </a:rPr>
              <a:t>payments rises.</a:t>
            </a:r>
            <a:endParaRPr lang="en-US" altLang="en-US" sz="800" dirty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6" grpId="0" animBg="1"/>
      <p:bldP spid="397317" grpId="0" animBg="1"/>
      <p:bldP spid="476176" grpId="0"/>
      <p:bldP spid="397331" grpId="0"/>
      <p:bldP spid="397333" grpId="0"/>
      <p:bldP spid="397335" grpId="0" animBg="1"/>
      <p:bldP spid="397341" grpId="0" animBg="1"/>
      <p:bldP spid="397342" grpId="0" animBg="1"/>
      <p:bldP spid="2" grpId="0"/>
      <p:bldP spid="267300" grpId="0"/>
      <p:bldP spid="267300" grpId="1"/>
      <p:bldP spid="267317" grpId="0"/>
      <p:bldP spid="3" grpId="0"/>
      <p:bldP spid="5" grpId="0"/>
      <p:bldP spid="271553" grpId="0"/>
      <p:bldP spid="271555" grpId="0"/>
      <p:bldP spid="4" grpId="0"/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519113" y="2300288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en-US" altLang="en-US" sz="1800">
              <a:latin typeface="Arial" charset="0"/>
            </a:endParaRPr>
          </a:p>
        </p:txBody>
      </p:sp>
      <p:sp>
        <p:nvSpPr>
          <p:cNvPr id="68611" name="Freeform 3"/>
          <p:cNvSpPr>
            <a:spLocks/>
          </p:cNvSpPr>
          <p:nvPr/>
        </p:nvSpPr>
        <p:spPr bwMode="auto">
          <a:xfrm>
            <a:off x="2286000" y="2728913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2" name="Freeform 4"/>
          <p:cNvSpPr>
            <a:spLocks/>
          </p:cNvSpPr>
          <p:nvPr/>
        </p:nvSpPr>
        <p:spPr bwMode="auto">
          <a:xfrm>
            <a:off x="6072188" y="5432425"/>
            <a:ext cx="728662" cy="344488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Freeform 5"/>
          <p:cNvSpPr>
            <a:spLocks/>
          </p:cNvSpPr>
          <p:nvPr/>
        </p:nvSpPr>
        <p:spPr bwMode="auto">
          <a:xfrm>
            <a:off x="2281238" y="5424488"/>
            <a:ext cx="738187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Line 7"/>
          <p:cNvSpPr>
            <a:spLocks noChangeShapeType="1"/>
          </p:cNvSpPr>
          <p:nvPr/>
        </p:nvSpPr>
        <p:spPr bwMode="auto">
          <a:xfrm>
            <a:off x="2035175" y="5780088"/>
            <a:ext cx="500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8615" name="Group 8"/>
          <p:cNvGrpSpPr>
            <a:grpSpLocks/>
          </p:cNvGrpSpPr>
          <p:nvPr/>
        </p:nvGrpSpPr>
        <p:grpSpPr bwMode="auto">
          <a:xfrm>
            <a:off x="2166938" y="2665413"/>
            <a:ext cx="4835525" cy="2941637"/>
            <a:chOff x="1380" y="1247"/>
            <a:chExt cx="3046" cy="1853"/>
          </a:xfrm>
        </p:grpSpPr>
        <p:sp>
          <p:nvSpPr>
            <p:cNvPr id="68639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0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1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2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3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4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616" name="Line 15"/>
          <p:cNvSpPr>
            <a:spLocks noChangeShapeType="1"/>
          </p:cNvSpPr>
          <p:nvPr/>
        </p:nvSpPr>
        <p:spPr bwMode="auto">
          <a:xfrm>
            <a:off x="4543425" y="5595938"/>
            <a:ext cx="0" cy="314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7" name="Text Box 16"/>
          <p:cNvSpPr txBox="1">
            <a:spLocks noChangeArrowheads="1"/>
          </p:cNvSpPr>
          <p:nvPr/>
        </p:nvSpPr>
        <p:spPr bwMode="auto">
          <a:xfrm>
            <a:off x="2646363" y="5897563"/>
            <a:ext cx="400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-1.986                                       1.986</a:t>
            </a:r>
          </a:p>
        </p:txBody>
      </p:sp>
      <p:sp>
        <p:nvSpPr>
          <p:cNvPr id="68618" name="Text Box 19"/>
          <p:cNvSpPr txBox="1">
            <a:spLocks noChangeArrowheads="1"/>
          </p:cNvSpPr>
          <p:nvPr/>
        </p:nvSpPr>
        <p:spPr bwMode="auto">
          <a:xfrm>
            <a:off x="2528888" y="55102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3381375" y="5894388"/>
            <a:ext cx="9763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-1.39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3903663" y="5754688"/>
            <a:ext cx="0" cy="1095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1" name="Text Box 24"/>
          <p:cNvSpPr txBox="1">
            <a:spLocks noChangeArrowheads="1"/>
          </p:cNvSpPr>
          <p:nvPr/>
        </p:nvSpPr>
        <p:spPr bwMode="auto">
          <a:xfrm>
            <a:off x="4367213" y="5875338"/>
            <a:ext cx="574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0</a:t>
            </a:r>
          </a:p>
        </p:txBody>
      </p:sp>
      <p:sp>
        <p:nvSpPr>
          <p:cNvPr id="68622" name="Rectangle 27"/>
          <p:cNvSpPr>
            <a:spLocks noChangeArrowheads="1"/>
          </p:cNvSpPr>
          <p:nvPr/>
        </p:nvSpPr>
        <p:spPr bwMode="auto">
          <a:xfrm>
            <a:off x="7156450" y="5640388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>
                <a:latin typeface="Arial" charset="0"/>
              </a:rPr>
              <a:t>t</a:t>
            </a:r>
          </a:p>
        </p:txBody>
      </p:sp>
      <p:sp>
        <p:nvSpPr>
          <p:cNvPr id="68623" name="Line 29"/>
          <p:cNvSpPr>
            <a:spLocks noChangeShapeType="1"/>
          </p:cNvSpPr>
          <p:nvPr/>
        </p:nvSpPr>
        <p:spPr bwMode="auto">
          <a:xfrm flipV="1">
            <a:off x="3032125" y="2990850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4" name="Line 30"/>
          <p:cNvSpPr>
            <a:spLocks noChangeShapeType="1"/>
          </p:cNvSpPr>
          <p:nvPr/>
        </p:nvSpPr>
        <p:spPr bwMode="auto">
          <a:xfrm flipV="1">
            <a:off x="6049963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5" name="Text Box 19"/>
          <p:cNvSpPr txBox="1">
            <a:spLocks noChangeArrowheads="1"/>
          </p:cNvSpPr>
          <p:nvPr/>
        </p:nvSpPr>
        <p:spPr bwMode="auto">
          <a:xfrm>
            <a:off x="6005513" y="54975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267300" name="AutoShape 36"/>
          <p:cNvSpPr>
            <a:spLocks noChangeArrowheads="1"/>
          </p:cNvSpPr>
          <p:nvPr/>
        </p:nvSpPr>
        <p:spPr bwMode="auto">
          <a:xfrm>
            <a:off x="1098550" y="6378575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Book Antiqua" pitchFamily="18" charset="0"/>
              </a:rPr>
              <a:t>We cannot reject </a:t>
            </a:r>
            <a:r>
              <a:rPr lang="en-US" altLang="en-US" sz="1800" i="1">
                <a:latin typeface="Book Antiqua" pitchFamily="18" charset="0"/>
              </a:rPr>
              <a:t>H</a:t>
            </a:r>
            <a:r>
              <a:rPr lang="en-US" altLang="en-US" sz="1800" baseline="-25000">
                <a:latin typeface="Book Antiqua" pitchFamily="18" charset="0"/>
              </a:rPr>
              <a:t>0</a:t>
            </a:r>
            <a:r>
              <a:rPr lang="en-US" altLang="en-US" sz="1800">
                <a:latin typeface="Book Antiqua" pitchFamily="18" charset="0"/>
              </a:rPr>
              <a:t> at a 5% level of significance.</a:t>
            </a:r>
            <a:endParaRPr lang="en-US" altLang="en-US" sz="800">
              <a:latin typeface="Book Antiqua" pitchFamily="18" charset="0"/>
            </a:endParaRPr>
          </a:p>
        </p:txBody>
      </p:sp>
      <p:sp>
        <p:nvSpPr>
          <p:cNvPr id="68627" name="Text Box 53"/>
          <p:cNvSpPr txBox="1">
            <a:spLocks noChangeArrowheads="1"/>
          </p:cNvSpPr>
          <p:nvPr/>
        </p:nvSpPr>
        <p:spPr bwMode="auto">
          <a:xfrm flipH="1">
            <a:off x="3659188" y="458311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latin typeface="Arial" charset="0"/>
              </a:rPr>
              <a:t>Do Not Reject</a:t>
            </a:r>
          </a:p>
        </p:txBody>
      </p:sp>
      <p:sp>
        <p:nvSpPr>
          <p:cNvPr id="68628" name="Text Box 53"/>
          <p:cNvSpPr txBox="1">
            <a:spLocks noChangeArrowheads="1"/>
          </p:cNvSpPr>
          <p:nvPr/>
        </p:nvSpPr>
        <p:spPr bwMode="auto">
          <a:xfrm flipH="1">
            <a:off x="5946775" y="457676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sp>
        <p:nvSpPr>
          <p:cNvPr id="68629" name="Text Box 53"/>
          <p:cNvSpPr txBox="1">
            <a:spLocks noChangeArrowheads="1"/>
          </p:cNvSpPr>
          <p:nvPr/>
        </p:nvSpPr>
        <p:spPr bwMode="auto">
          <a:xfrm flipH="1">
            <a:off x="1511300" y="4586288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/>
        </p:nvGraphicFramePr>
        <p:xfrm>
          <a:off x="2909888" y="1998663"/>
          <a:ext cx="118903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9" name="Equation" r:id="rId4" imgW="1625600" imgH="952500" progId="Equation.DSMT4">
                  <p:embed/>
                </p:oleObj>
              </mc:Choice>
              <mc:Fallback>
                <p:oleObj name="Equation" r:id="rId4" imgW="16256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888" y="1998663"/>
                        <a:ext cx="1189037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6" name="Object 206"/>
          <p:cNvGraphicFramePr>
            <a:graphicFrameLocks noChangeAspect="1"/>
          </p:cNvGraphicFramePr>
          <p:nvPr/>
        </p:nvGraphicFramePr>
        <p:xfrm>
          <a:off x="5260975" y="2166938"/>
          <a:ext cx="769938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0" name="Equation" r:id="rId6" imgW="1053643" imgH="317362" progId="Equation.DSMT4">
                  <p:embed/>
                </p:oleObj>
              </mc:Choice>
              <mc:Fallback>
                <p:oleObj name="Equation" r:id="rId6" imgW="1053643" imgH="317362" progId="Equation.DSMT4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2166938"/>
                        <a:ext cx="769938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7" name="Object 207"/>
          <p:cNvGraphicFramePr>
            <a:graphicFrameLocks noChangeAspect="1"/>
          </p:cNvGraphicFramePr>
          <p:nvPr/>
        </p:nvGraphicFramePr>
        <p:xfrm>
          <a:off x="4167188" y="2001838"/>
          <a:ext cx="9382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1" name="Equation" r:id="rId8" imgW="1282700" imgH="825500" progId="Equation.DSMT4">
                  <p:embed/>
                </p:oleObj>
              </mc:Choice>
              <mc:Fallback>
                <p:oleObj name="Equation" r:id="rId8" imgW="1282700" imgH="825500" progId="Equation.DSMT4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88" y="2001838"/>
                        <a:ext cx="9382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3" name="Text Box 193"/>
          <p:cNvSpPr txBox="1">
            <a:spLocks noChangeArrowheads="1"/>
          </p:cNvSpPr>
          <p:nvPr/>
        </p:nvSpPr>
        <p:spPr bwMode="auto">
          <a:xfrm>
            <a:off x="5316538" y="1304925"/>
            <a:ext cx="294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df</a:t>
            </a:r>
            <a:r>
              <a:rPr lang="en-US" altLang="en-US" sz="2000"/>
              <a:t> = 100 – 6 – 1 = 93 (row)</a:t>
            </a:r>
          </a:p>
        </p:txBody>
      </p:sp>
      <p:sp>
        <p:nvSpPr>
          <p:cNvPr id="68634" name="Text Box 195"/>
          <p:cNvSpPr txBox="1">
            <a:spLocks noChangeArrowheads="1"/>
          </p:cNvSpPr>
          <p:nvPr/>
        </p:nvSpPr>
        <p:spPr bwMode="auto">
          <a:xfrm>
            <a:off x="693738" y="1314450"/>
            <a:ext cx="995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= .05 </a:t>
            </a:r>
          </a:p>
        </p:txBody>
      </p:sp>
      <p:sp>
        <p:nvSpPr>
          <p:cNvPr id="68636" name="Text Box 195"/>
          <p:cNvSpPr txBox="1">
            <a:spLocks noChangeArrowheads="1"/>
          </p:cNvSpPr>
          <p:nvPr/>
        </p:nvSpPr>
        <p:spPr bwMode="auto">
          <a:xfrm>
            <a:off x="2660650" y="1309688"/>
            <a:ext cx="231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/2 = .025 (column)</a:t>
            </a:r>
          </a:p>
        </p:txBody>
      </p:sp>
      <p:sp>
        <p:nvSpPr>
          <p:cNvPr id="68637" name="Rectangle 36"/>
          <p:cNvSpPr>
            <a:spLocks noChangeArrowheads="1"/>
          </p:cNvSpPr>
          <p:nvPr/>
        </p:nvSpPr>
        <p:spPr bwMode="auto">
          <a:xfrm>
            <a:off x="2887663" y="828675"/>
            <a:ext cx="3443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/>
              <a:t>H</a:t>
            </a:r>
            <a:r>
              <a:rPr lang="en-US" altLang="en-US" sz="2000" baseline="-25000"/>
              <a:t>0</a:t>
            </a:r>
            <a:r>
              <a:rPr lang="en-US" altLang="en-US" sz="2000"/>
              <a:t>: </a:t>
            </a:r>
            <a:r>
              <a:rPr lang="en-US" altLang="en-US" sz="2000" i="1">
                <a:latin typeface="Symbol" pitchFamily="18" charset="2"/>
              </a:rPr>
              <a:t></a:t>
            </a:r>
            <a:r>
              <a:rPr lang="en-US" altLang="en-US" sz="2000" baseline="-25000"/>
              <a:t>2</a:t>
            </a:r>
            <a:r>
              <a:rPr lang="en-US" altLang="en-US" sz="2000"/>
              <a:t> = 0</a:t>
            </a:r>
          </a:p>
        </p:txBody>
      </p:sp>
      <p:sp>
        <p:nvSpPr>
          <p:cNvPr id="6" name="AutoShape 36"/>
          <p:cNvSpPr>
            <a:spLocks noChangeArrowheads="1"/>
          </p:cNvSpPr>
          <p:nvPr/>
        </p:nvSpPr>
        <p:spPr bwMode="auto">
          <a:xfrm>
            <a:off x="1108075" y="6373816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>
                <a:latin typeface="Book Antiqua" pitchFamily="18" charset="0"/>
              </a:rPr>
              <a:t>I.e., welfare reform in general does not influence the decision to work.</a:t>
            </a:r>
            <a:endParaRPr lang="en-US" altLang="en-US" sz="800" dirty="0">
              <a:latin typeface="Book Antiqua" pitchFamily="18" charset="0"/>
            </a:endParaRPr>
          </a:p>
        </p:txBody>
      </p:sp>
      <p:sp>
        <p:nvSpPr>
          <p:cNvPr id="37" name="Rectangle 4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</a:t>
            </a:r>
            <a:r>
              <a:rPr lang="en-US" altLang="en-US" sz="2800" b="1" dirty="0"/>
              <a:t>Coefficient Significance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33" grpId="0"/>
      <p:bldP spid="397335" grpId="0" animBg="1"/>
      <p:bldP spid="267300" grpId="0"/>
      <p:bldP spid="267300" grpId="1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519113" y="2300288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en-US" altLang="en-US" sz="1800">
              <a:latin typeface="Arial" charset="0"/>
            </a:endParaRPr>
          </a:p>
        </p:txBody>
      </p:sp>
      <p:sp>
        <p:nvSpPr>
          <p:cNvPr id="69635" name="Freeform 3"/>
          <p:cNvSpPr>
            <a:spLocks/>
          </p:cNvSpPr>
          <p:nvPr/>
        </p:nvSpPr>
        <p:spPr bwMode="auto">
          <a:xfrm>
            <a:off x="2286000" y="2728913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6" name="Freeform 4"/>
          <p:cNvSpPr>
            <a:spLocks/>
          </p:cNvSpPr>
          <p:nvPr/>
        </p:nvSpPr>
        <p:spPr bwMode="auto">
          <a:xfrm>
            <a:off x="6072188" y="5432425"/>
            <a:ext cx="728662" cy="344488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7" name="Freeform 5"/>
          <p:cNvSpPr>
            <a:spLocks/>
          </p:cNvSpPr>
          <p:nvPr/>
        </p:nvSpPr>
        <p:spPr bwMode="auto">
          <a:xfrm>
            <a:off x="2281238" y="5424488"/>
            <a:ext cx="738187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8" name="Line 7"/>
          <p:cNvSpPr>
            <a:spLocks noChangeShapeType="1"/>
          </p:cNvSpPr>
          <p:nvPr/>
        </p:nvSpPr>
        <p:spPr bwMode="auto">
          <a:xfrm>
            <a:off x="2035175" y="5780088"/>
            <a:ext cx="500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9639" name="Group 8"/>
          <p:cNvGrpSpPr>
            <a:grpSpLocks/>
          </p:cNvGrpSpPr>
          <p:nvPr/>
        </p:nvGrpSpPr>
        <p:grpSpPr bwMode="auto">
          <a:xfrm>
            <a:off x="2166938" y="2665413"/>
            <a:ext cx="4835525" cy="2941637"/>
            <a:chOff x="1380" y="1247"/>
            <a:chExt cx="3046" cy="1853"/>
          </a:xfrm>
        </p:grpSpPr>
        <p:sp>
          <p:nvSpPr>
            <p:cNvPr id="69663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4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5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6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7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8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640" name="Line 15"/>
          <p:cNvSpPr>
            <a:spLocks noChangeShapeType="1"/>
          </p:cNvSpPr>
          <p:nvPr/>
        </p:nvSpPr>
        <p:spPr bwMode="auto">
          <a:xfrm>
            <a:off x="4543425" y="5595938"/>
            <a:ext cx="0" cy="314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1" name="Text Box 16"/>
          <p:cNvSpPr txBox="1">
            <a:spLocks noChangeArrowheads="1"/>
          </p:cNvSpPr>
          <p:nvPr/>
        </p:nvSpPr>
        <p:spPr bwMode="auto">
          <a:xfrm>
            <a:off x="2646363" y="5897563"/>
            <a:ext cx="400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-1.986                                       1.986</a:t>
            </a:r>
          </a:p>
        </p:txBody>
      </p:sp>
      <p:sp>
        <p:nvSpPr>
          <p:cNvPr id="69642" name="Text Box 19"/>
          <p:cNvSpPr txBox="1">
            <a:spLocks noChangeArrowheads="1"/>
          </p:cNvSpPr>
          <p:nvPr/>
        </p:nvSpPr>
        <p:spPr bwMode="auto">
          <a:xfrm>
            <a:off x="2528888" y="55102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5064125" y="5892800"/>
            <a:ext cx="976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1.96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5641975" y="5724525"/>
            <a:ext cx="0" cy="1095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5" name="Text Box 24"/>
          <p:cNvSpPr txBox="1">
            <a:spLocks noChangeArrowheads="1"/>
          </p:cNvSpPr>
          <p:nvPr/>
        </p:nvSpPr>
        <p:spPr bwMode="auto">
          <a:xfrm>
            <a:off x="4367213" y="5875338"/>
            <a:ext cx="574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0</a:t>
            </a:r>
          </a:p>
        </p:txBody>
      </p:sp>
      <p:sp>
        <p:nvSpPr>
          <p:cNvPr id="69646" name="Rectangle 27"/>
          <p:cNvSpPr>
            <a:spLocks noChangeArrowheads="1"/>
          </p:cNvSpPr>
          <p:nvPr/>
        </p:nvSpPr>
        <p:spPr bwMode="auto">
          <a:xfrm>
            <a:off x="7156450" y="5640388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>
                <a:latin typeface="Arial" charset="0"/>
              </a:rPr>
              <a:t>t</a:t>
            </a:r>
          </a:p>
        </p:txBody>
      </p:sp>
      <p:sp>
        <p:nvSpPr>
          <p:cNvPr id="69647" name="Line 29"/>
          <p:cNvSpPr>
            <a:spLocks noChangeShapeType="1"/>
          </p:cNvSpPr>
          <p:nvPr/>
        </p:nvSpPr>
        <p:spPr bwMode="auto">
          <a:xfrm flipV="1">
            <a:off x="3032125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8" name="Line 30"/>
          <p:cNvSpPr>
            <a:spLocks noChangeShapeType="1"/>
          </p:cNvSpPr>
          <p:nvPr/>
        </p:nvSpPr>
        <p:spPr bwMode="auto">
          <a:xfrm flipV="1">
            <a:off x="6049963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9" name="Text Box 19"/>
          <p:cNvSpPr txBox="1">
            <a:spLocks noChangeArrowheads="1"/>
          </p:cNvSpPr>
          <p:nvPr/>
        </p:nvSpPr>
        <p:spPr bwMode="auto">
          <a:xfrm>
            <a:off x="6005513" y="54975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267300" name="AutoShape 36"/>
          <p:cNvSpPr>
            <a:spLocks noChangeArrowheads="1"/>
          </p:cNvSpPr>
          <p:nvPr/>
        </p:nvSpPr>
        <p:spPr bwMode="auto">
          <a:xfrm>
            <a:off x="1098550" y="6249988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Book Antiqua" pitchFamily="18" charset="0"/>
              </a:rPr>
              <a:t>Although we cannot reject </a:t>
            </a:r>
            <a:r>
              <a:rPr lang="en-US" altLang="en-US" sz="1800" i="1">
                <a:latin typeface="Book Antiqua" pitchFamily="18" charset="0"/>
              </a:rPr>
              <a:t>H</a:t>
            </a:r>
            <a:r>
              <a:rPr lang="en-US" altLang="en-US" sz="1800" baseline="-25000">
                <a:latin typeface="Book Antiqua" pitchFamily="18" charset="0"/>
              </a:rPr>
              <a:t>0</a:t>
            </a:r>
            <a:r>
              <a:rPr lang="en-US" altLang="en-US" sz="1800">
                <a:latin typeface="Book Antiqua" pitchFamily="18" charset="0"/>
              </a:rPr>
              <a:t> at a 5% level of significance, </a:t>
            </a:r>
            <a:br>
              <a:rPr lang="en-US" altLang="en-US" sz="1800">
                <a:latin typeface="Book Antiqua" pitchFamily="18" charset="0"/>
              </a:rPr>
            </a:br>
            <a:r>
              <a:rPr lang="en-US" altLang="en-US" sz="1800">
                <a:latin typeface="Book Antiqua" pitchFamily="18" charset="0"/>
              </a:rPr>
              <a:t>we can at the 10% level (</a:t>
            </a:r>
            <a:r>
              <a:rPr lang="en-US" altLang="en-US" sz="1800" i="1">
                <a:latin typeface="Book Antiqua" pitchFamily="18" charset="0"/>
              </a:rPr>
              <a:t>p</a:t>
            </a:r>
            <a:r>
              <a:rPr lang="en-US" altLang="en-US" sz="1800">
                <a:latin typeface="Book Antiqua" pitchFamily="18" charset="0"/>
              </a:rPr>
              <a:t>-value = .054)</a:t>
            </a:r>
            <a:r>
              <a:rPr lang="en-US" altLang="en-US" sz="1800" i="1">
                <a:latin typeface="Book Antiqua" pitchFamily="18" charset="0"/>
              </a:rPr>
              <a:t>.</a:t>
            </a:r>
            <a:endParaRPr lang="en-US" altLang="en-US" sz="800" i="1">
              <a:latin typeface="Book Antiqua" pitchFamily="18" charset="0"/>
            </a:endParaRPr>
          </a:p>
        </p:txBody>
      </p:sp>
      <p:sp>
        <p:nvSpPr>
          <p:cNvPr id="69651" name="Text Box 53"/>
          <p:cNvSpPr txBox="1">
            <a:spLocks noChangeArrowheads="1"/>
          </p:cNvSpPr>
          <p:nvPr/>
        </p:nvSpPr>
        <p:spPr bwMode="auto">
          <a:xfrm flipH="1">
            <a:off x="3659188" y="458311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latin typeface="Arial" charset="0"/>
              </a:rPr>
              <a:t>Do Not Reject</a:t>
            </a:r>
          </a:p>
        </p:txBody>
      </p:sp>
      <p:sp>
        <p:nvSpPr>
          <p:cNvPr id="69652" name="Text Box 53"/>
          <p:cNvSpPr txBox="1">
            <a:spLocks noChangeArrowheads="1"/>
          </p:cNvSpPr>
          <p:nvPr/>
        </p:nvSpPr>
        <p:spPr bwMode="auto">
          <a:xfrm flipH="1">
            <a:off x="5946775" y="457676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sp>
        <p:nvSpPr>
          <p:cNvPr id="69653" name="Text Box 53"/>
          <p:cNvSpPr txBox="1">
            <a:spLocks noChangeArrowheads="1"/>
          </p:cNvSpPr>
          <p:nvPr/>
        </p:nvSpPr>
        <p:spPr bwMode="auto">
          <a:xfrm flipH="1">
            <a:off x="1511300" y="4586288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/>
        </p:nvGraphicFramePr>
        <p:xfrm>
          <a:off x="2909888" y="1998663"/>
          <a:ext cx="118903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3" name="Equation" r:id="rId4" imgW="1625600" imgH="952500" progId="Equation.DSMT4">
                  <p:embed/>
                </p:oleObj>
              </mc:Choice>
              <mc:Fallback>
                <p:oleObj name="Equation" r:id="rId4" imgW="16256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888" y="1998663"/>
                        <a:ext cx="1189037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6" name="Object 206"/>
          <p:cNvGraphicFramePr>
            <a:graphicFrameLocks noChangeAspect="1"/>
          </p:cNvGraphicFramePr>
          <p:nvPr/>
        </p:nvGraphicFramePr>
        <p:xfrm>
          <a:off x="5203825" y="2166938"/>
          <a:ext cx="68580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4" name="Equation" r:id="rId6" imgW="939392" imgH="317362" progId="Equation.DSMT4">
                  <p:embed/>
                </p:oleObj>
              </mc:Choice>
              <mc:Fallback>
                <p:oleObj name="Equation" r:id="rId6" imgW="939392" imgH="317362" progId="Equation.DSMT4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3825" y="2166938"/>
                        <a:ext cx="685800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7" name="Object 207"/>
          <p:cNvGraphicFramePr>
            <a:graphicFrameLocks noChangeAspect="1"/>
          </p:cNvGraphicFramePr>
          <p:nvPr/>
        </p:nvGraphicFramePr>
        <p:xfrm>
          <a:off x="4160838" y="2001838"/>
          <a:ext cx="8636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5" name="Equation" r:id="rId8" imgW="1181100" imgH="825500" progId="Equation.DSMT4">
                  <p:embed/>
                </p:oleObj>
              </mc:Choice>
              <mc:Fallback>
                <p:oleObj name="Equation" r:id="rId8" imgW="1181100" imgH="825500" progId="Equation.DSMT4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838" y="2001838"/>
                        <a:ext cx="8636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58" name="Rectangle 36"/>
          <p:cNvSpPr>
            <a:spLocks noChangeArrowheads="1"/>
          </p:cNvSpPr>
          <p:nvPr/>
        </p:nvSpPr>
        <p:spPr bwMode="auto">
          <a:xfrm>
            <a:off x="2887663" y="828675"/>
            <a:ext cx="3443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/>
              <a:t>H</a:t>
            </a:r>
            <a:r>
              <a:rPr lang="en-US" altLang="en-US" sz="2000" baseline="-25000"/>
              <a:t>0</a:t>
            </a:r>
            <a:r>
              <a:rPr lang="en-US" altLang="en-US" sz="2000"/>
              <a:t>: </a:t>
            </a:r>
            <a:r>
              <a:rPr lang="en-US" altLang="en-US" sz="2000" i="1">
                <a:latin typeface="Symbol" pitchFamily="18" charset="2"/>
              </a:rPr>
              <a:t></a:t>
            </a:r>
            <a:r>
              <a:rPr lang="en-US" altLang="en-US" sz="2000" baseline="-25000"/>
              <a:t>3</a:t>
            </a:r>
            <a:r>
              <a:rPr lang="en-US" altLang="en-US" sz="2000"/>
              <a:t> = 0</a:t>
            </a:r>
          </a:p>
        </p:txBody>
      </p:sp>
      <p:sp>
        <p:nvSpPr>
          <p:cNvPr id="4" name="AutoShape 36"/>
          <p:cNvSpPr>
            <a:spLocks noChangeArrowheads="1"/>
          </p:cNvSpPr>
          <p:nvPr/>
        </p:nvSpPr>
        <p:spPr bwMode="auto">
          <a:xfrm>
            <a:off x="1105694" y="6253487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>
                <a:latin typeface="Book Antiqua" pitchFamily="18" charset="0"/>
              </a:rPr>
              <a:t>I.e., </a:t>
            </a:r>
            <a:r>
              <a:rPr lang="en-US" altLang="en-US" sz="1800" i="1" dirty="0" err="1" smtClean="0">
                <a:latin typeface="Book Antiqua" pitchFamily="18" charset="0"/>
              </a:rPr>
              <a:t>epr</a:t>
            </a:r>
            <a:r>
              <a:rPr lang="en-US" altLang="en-US" sz="1800" i="1" dirty="0" smtClean="0">
                <a:latin typeface="Book Antiqua" pitchFamily="18" charset="0"/>
              </a:rPr>
              <a:t> of LISM is higher in states that enacted full sanctions.</a:t>
            </a:r>
            <a:endParaRPr lang="en-US" altLang="en-US" sz="800" dirty="0">
              <a:latin typeface="Book Antiqua" pitchFamily="18" charset="0"/>
            </a:endParaRPr>
          </a:p>
        </p:txBody>
      </p:sp>
      <p:sp>
        <p:nvSpPr>
          <p:cNvPr id="69660" name="Text Box 193"/>
          <p:cNvSpPr txBox="1">
            <a:spLocks noChangeArrowheads="1"/>
          </p:cNvSpPr>
          <p:nvPr/>
        </p:nvSpPr>
        <p:spPr bwMode="auto">
          <a:xfrm>
            <a:off x="5316538" y="1304925"/>
            <a:ext cx="294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df</a:t>
            </a:r>
            <a:r>
              <a:rPr lang="en-US" altLang="en-US" sz="2000"/>
              <a:t> = 100 – 6 – 1 = 93 (row)</a:t>
            </a:r>
          </a:p>
        </p:txBody>
      </p:sp>
      <p:sp>
        <p:nvSpPr>
          <p:cNvPr id="69661" name="Text Box 195"/>
          <p:cNvSpPr txBox="1">
            <a:spLocks noChangeArrowheads="1"/>
          </p:cNvSpPr>
          <p:nvPr/>
        </p:nvSpPr>
        <p:spPr bwMode="auto">
          <a:xfrm>
            <a:off x="693738" y="1314450"/>
            <a:ext cx="995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= .05 </a:t>
            </a:r>
          </a:p>
        </p:txBody>
      </p:sp>
      <p:sp>
        <p:nvSpPr>
          <p:cNvPr id="69662" name="Text Box 195"/>
          <p:cNvSpPr txBox="1">
            <a:spLocks noChangeArrowheads="1"/>
          </p:cNvSpPr>
          <p:nvPr/>
        </p:nvSpPr>
        <p:spPr bwMode="auto">
          <a:xfrm>
            <a:off x="2660650" y="1309688"/>
            <a:ext cx="231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/2 = .025 (column)</a:t>
            </a:r>
          </a:p>
        </p:txBody>
      </p:sp>
      <p:sp>
        <p:nvSpPr>
          <p:cNvPr id="37" name="Rectangle 4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</a:t>
            </a:r>
            <a:r>
              <a:rPr lang="en-US" altLang="en-US" sz="2800" b="1" dirty="0"/>
              <a:t>Coefficient Significance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33" grpId="0"/>
      <p:bldP spid="397335" grpId="0" animBg="1"/>
      <p:bldP spid="267300" grpId="0"/>
      <p:bldP spid="267300" grpId="1"/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519113" y="2300288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en-US" altLang="en-US" sz="1800">
              <a:latin typeface="Arial" charset="0"/>
            </a:endParaRPr>
          </a:p>
        </p:txBody>
      </p:sp>
      <p:sp>
        <p:nvSpPr>
          <p:cNvPr id="70659" name="Freeform 3"/>
          <p:cNvSpPr>
            <a:spLocks/>
          </p:cNvSpPr>
          <p:nvPr/>
        </p:nvSpPr>
        <p:spPr bwMode="auto">
          <a:xfrm>
            <a:off x="2286000" y="2728913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0" name="Freeform 4"/>
          <p:cNvSpPr>
            <a:spLocks/>
          </p:cNvSpPr>
          <p:nvPr/>
        </p:nvSpPr>
        <p:spPr bwMode="auto">
          <a:xfrm>
            <a:off x="6072188" y="5432425"/>
            <a:ext cx="728662" cy="344488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1" name="Freeform 5"/>
          <p:cNvSpPr>
            <a:spLocks/>
          </p:cNvSpPr>
          <p:nvPr/>
        </p:nvSpPr>
        <p:spPr bwMode="auto">
          <a:xfrm>
            <a:off x="2281238" y="5424488"/>
            <a:ext cx="738187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2333625" y="5943600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>
                <a:latin typeface="Book Antiqua" pitchFamily="18" charset="0"/>
              </a:rPr>
              <a:t>    </a:t>
            </a:r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2035175" y="5780088"/>
            <a:ext cx="500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0664" name="Group 8"/>
          <p:cNvGrpSpPr>
            <a:grpSpLocks/>
          </p:cNvGrpSpPr>
          <p:nvPr/>
        </p:nvGrpSpPr>
        <p:grpSpPr bwMode="auto">
          <a:xfrm>
            <a:off x="2166938" y="2665413"/>
            <a:ext cx="4835525" cy="2941637"/>
            <a:chOff x="1380" y="1247"/>
            <a:chExt cx="3046" cy="1853"/>
          </a:xfrm>
        </p:grpSpPr>
        <p:sp>
          <p:nvSpPr>
            <p:cNvPr id="70688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89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90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91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92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93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665" name="Line 15"/>
          <p:cNvSpPr>
            <a:spLocks noChangeShapeType="1"/>
          </p:cNvSpPr>
          <p:nvPr/>
        </p:nvSpPr>
        <p:spPr bwMode="auto">
          <a:xfrm>
            <a:off x="4543425" y="5595938"/>
            <a:ext cx="0" cy="314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6" name="Text Box 16"/>
          <p:cNvSpPr txBox="1">
            <a:spLocks noChangeArrowheads="1"/>
          </p:cNvSpPr>
          <p:nvPr/>
        </p:nvSpPr>
        <p:spPr bwMode="auto">
          <a:xfrm>
            <a:off x="2646363" y="5897563"/>
            <a:ext cx="400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-1.986                                       1.986</a:t>
            </a:r>
          </a:p>
        </p:txBody>
      </p:sp>
      <p:sp>
        <p:nvSpPr>
          <p:cNvPr id="70667" name="Text Box 19"/>
          <p:cNvSpPr txBox="1">
            <a:spLocks noChangeArrowheads="1"/>
          </p:cNvSpPr>
          <p:nvPr/>
        </p:nvSpPr>
        <p:spPr bwMode="auto">
          <a:xfrm>
            <a:off x="2528888" y="55102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1830388" y="5892800"/>
            <a:ext cx="976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-3.26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2363788" y="5740400"/>
            <a:ext cx="0" cy="1095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0" name="Text Box 24"/>
          <p:cNvSpPr txBox="1">
            <a:spLocks noChangeArrowheads="1"/>
          </p:cNvSpPr>
          <p:nvPr/>
        </p:nvSpPr>
        <p:spPr bwMode="auto">
          <a:xfrm>
            <a:off x="4367213" y="5875338"/>
            <a:ext cx="574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0</a:t>
            </a:r>
          </a:p>
        </p:txBody>
      </p:sp>
      <p:sp>
        <p:nvSpPr>
          <p:cNvPr id="70671" name="Rectangle 27"/>
          <p:cNvSpPr>
            <a:spLocks noChangeArrowheads="1"/>
          </p:cNvSpPr>
          <p:nvPr/>
        </p:nvSpPr>
        <p:spPr bwMode="auto">
          <a:xfrm>
            <a:off x="7156450" y="5640388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>
                <a:latin typeface="Arial" charset="0"/>
              </a:rPr>
              <a:t>t</a:t>
            </a:r>
          </a:p>
        </p:txBody>
      </p:sp>
      <p:sp>
        <p:nvSpPr>
          <p:cNvPr id="70672" name="Line 29"/>
          <p:cNvSpPr>
            <a:spLocks noChangeShapeType="1"/>
          </p:cNvSpPr>
          <p:nvPr/>
        </p:nvSpPr>
        <p:spPr bwMode="auto">
          <a:xfrm flipV="1">
            <a:off x="3032125" y="2990850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3" name="Line 30"/>
          <p:cNvSpPr>
            <a:spLocks noChangeShapeType="1"/>
          </p:cNvSpPr>
          <p:nvPr/>
        </p:nvSpPr>
        <p:spPr bwMode="auto">
          <a:xfrm flipV="1">
            <a:off x="6049963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4" name="Text Box 19"/>
          <p:cNvSpPr txBox="1">
            <a:spLocks noChangeArrowheads="1"/>
          </p:cNvSpPr>
          <p:nvPr/>
        </p:nvSpPr>
        <p:spPr bwMode="auto">
          <a:xfrm>
            <a:off x="6005513" y="54975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267300" name="AutoShape 36"/>
          <p:cNvSpPr>
            <a:spLocks noChangeArrowheads="1"/>
          </p:cNvSpPr>
          <p:nvPr/>
        </p:nvSpPr>
        <p:spPr bwMode="auto">
          <a:xfrm>
            <a:off x="1098550" y="6378575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Book Antiqua" pitchFamily="18" charset="0"/>
              </a:rPr>
              <a:t>Reject </a:t>
            </a:r>
            <a:r>
              <a:rPr lang="en-US" altLang="en-US" sz="1800" i="1">
                <a:latin typeface="Book Antiqua" pitchFamily="18" charset="0"/>
              </a:rPr>
              <a:t>H</a:t>
            </a:r>
            <a:r>
              <a:rPr lang="en-US" altLang="en-US" sz="1800" baseline="-25000">
                <a:latin typeface="Book Antiqua" pitchFamily="18" charset="0"/>
              </a:rPr>
              <a:t>0</a:t>
            </a:r>
            <a:r>
              <a:rPr lang="en-US" altLang="en-US" sz="1800">
                <a:latin typeface="Book Antiqua" pitchFamily="18" charset="0"/>
              </a:rPr>
              <a:t> at a 5% level of significance.</a:t>
            </a:r>
            <a:endParaRPr lang="en-US" altLang="en-US" sz="800">
              <a:latin typeface="Book Antiqua" pitchFamily="18" charset="0"/>
            </a:endParaRPr>
          </a:p>
        </p:txBody>
      </p:sp>
      <p:sp>
        <p:nvSpPr>
          <p:cNvPr id="70676" name="Text Box 53"/>
          <p:cNvSpPr txBox="1">
            <a:spLocks noChangeArrowheads="1"/>
          </p:cNvSpPr>
          <p:nvPr/>
        </p:nvSpPr>
        <p:spPr bwMode="auto">
          <a:xfrm flipH="1">
            <a:off x="3659188" y="458311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latin typeface="Arial" charset="0"/>
              </a:rPr>
              <a:t>Do Not Reject</a:t>
            </a:r>
          </a:p>
        </p:txBody>
      </p:sp>
      <p:sp>
        <p:nvSpPr>
          <p:cNvPr id="70677" name="Text Box 53"/>
          <p:cNvSpPr txBox="1">
            <a:spLocks noChangeArrowheads="1"/>
          </p:cNvSpPr>
          <p:nvPr/>
        </p:nvSpPr>
        <p:spPr bwMode="auto">
          <a:xfrm flipH="1">
            <a:off x="5946775" y="457676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sp>
        <p:nvSpPr>
          <p:cNvPr id="70678" name="Text Box 53"/>
          <p:cNvSpPr txBox="1">
            <a:spLocks noChangeArrowheads="1"/>
          </p:cNvSpPr>
          <p:nvPr/>
        </p:nvSpPr>
        <p:spPr bwMode="auto">
          <a:xfrm flipH="1">
            <a:off x="1511300" y="4586288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/>
        </p:nvGraphicFramePr>
        <p:xfrm>
          <a:off x="2909888" y="1998663"/>
          <a:ext cx="118903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8" name="Equation" r:id="rId4" imgW="1625600" imgH="952500" progId="Equation.DSMT4">
                  <p:embed/>
                </p:oleObj>
              </mc:Choice>
              <mc:Fallback>
                <p:oleObj name="Equation" r:id="rId4" imgW="16256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888" y="1998663"/>
                        <a:ext cx="1189037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6" name="Object 206"/>
          <p:cNvGraphicFramePr>
            <a:graphicFrameLocks noChangeAspect="1"/>
          </p:cNvGraphicFramePr>
          <p:nvPr/>
        </p:nvGraphicFramePr>
        <p:xfrm>
          <a:off x="5276850" y="2152650"/>
          <a:ext cx="76835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9" name="Equation" r:id="rId6" imgW="1053643" imgH="317362" progId="Equation.DSMT4">
                  <p:embed/>
                </p:oleObj>
              </mc:Choice>
              <mc:Fallback>
                <p:oleObj name="Equation" r:id="rId6" imgW="1053643" imgH="317362" progId="Equation.DSMT4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850" y="2152650"/>
                        <a:ext cx="768350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7" name="Object 207"/>
          <p:cNvGraphicFramePr>
            <a:graphicFrameLocks noChangeAspect="1"/>
          </p:cNvGraphicFramePr>
          <p:nvPr/>
        </p:nvGraphicFramePr>
        <p:xfrm>
          <a:off x="4167188" y="2001838"/>
          <a:ext cx="9382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20" name="Equation" r:id="rId8" imgW="1282700" imgH="825500" progId="Equation.DSMT4">
                  <p:embed/>
                </p:oleObj>
              </mc:Choice>
              <mc:Fallback>
                <p:oleObj name="Equation" r:id="rId8" imgW="1282700" imgH="825500" progId="Equation.DSMT4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88" y="2001838"/>
                        <a:ext cx="9382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83" name="Rectangle 36"/>
          <p:cNvSpPr>
            <a:spLocks noChangeArrowheads="1"/>
          </p:cNvSpPr>
          <p:nvPr/>
        </p:nvSpPr>
        <p:spPr bwMode="auto">
          <a:xfrm>
            <a:off x="2887663" y="828675"/>
            <a:ext cx="3443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/>
              <a:t>H</a:t>
            </a:r>
            <a:r>
              <a:rPr lang="en-US" altLang="en-US" sz="2000" baseline="-25000"/>
              <a:t>0</a:t>
            </a:r>
            <a:r>
              <a:rPr lang="en-US" altLang="en-US" sz="2000"/>
              <a:t>: </a:t>
            </a:r>
            <a:r>
              <a:rPr lang="en-US" altLang="en-US" sz="2000" i="1">
                <a:latin typeface="Symbol" pitchFamily="18" charset="2"/>
              </a:rPr>
              <a:t></a:t>
            </a:r>
            <a:r>
              <a:rPr lang="en-US" altLang="en-US" sz="2000" baseline="-25000"/>
              <a:t>4</a:t>
            </a:r>
            <a:r>
              <a:rPr lang="en-US" altLang="en-US" sz="2000"/>
              <a:t> = 0</a:t>
            </a:r>
          </a:p>
        </p:txBody>
      </p:sp>
      <p:sp>
        <p:nvSpPr>
          <p:cNvPr id="4" name="AutoShape 36"/>
          <p:cNvSpPr>
            <a:spLocks noChangeArrowheads="1"/>
          </p:cNvSpPr>
          <p:nvPr/>
        </p:nvSpPr>
        <p:spPr bwMode="auto">
          <a:xfrm>
            <a:off x="1660525" y="6379681"/>
            <a:ext cx="6084888" cy="377825"/>
          </a:xfrm>
          <a:prstGeom prst="wedgeRoundRectCallout">
            <a:avLst>
              <a:gd name="adj1" fmla="val -35806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>
                <a:latin typeface="Book Antiqua" pitchFamily="18" charset="0"/>
              </a:rPr>
              <a:t>I.e</a:t>
            </a:r>
            <a:r>
              <a:rPr lang="en-US" altLang="en-US" sz="1800" i="1" dirty="0" smtClean="0">
                <a:latin typeface="Book Antiqua" pitchFamily="18" charset="0"/>
              </a:rPr>
              <a:t>., </a:t>
            </a:r>
            <a:r>
              <a:rPr lang="en-US" altLang="en-US" sz="1800" i="1" dirty="0" err="1" smtClean="0">
                <a:latin typeface="Book Antiqua" pitchFamily="18" charset="0"/>
              </a:rPr>
              <a:t>epr</a:t>
            </a:r>
            <a:r>
              <a:rPr lang="en-US" altLang="en-US" sz="1800" i="1" dirty="0" smtClean="0">
                <a:latin typeface="Book Antiqua" pitchFamily="18" charset="0"/>
              </a:rPr>
              <a:t> of LISM falls as </a:t>
            </a:r>
            <a:r>
              <a:rPr lang="en-US" altLang="en-US" sz="1800" i="1" dirty="0" smtClean="0">
                <a:latin typeface="Book Antiqua" pitchFamily="18" charset="0"/>
              </a:rPr>
              <a:t>the black share </a:t>
            </a:r>
            <a:r>
              <a:rPr lang="en-US" altLang="en-US" sz="1800" i="1" dirty="0">
                <a:latin typeface="Book Antiqua" pitchFamily="18" charset="0"/>
              </a:rPr>
              <a:t>of the population </a:t>
            </a:r>
            <a:r>
              <a:rPr lang="en-US" altLang="en-US" sz="1800" i="1" dirty="0" smtClean="0">
                <a:latin typeface="Book Antiqua" pitchFamily="18" charset="0"/>
              </a:rPr>
              <a:t>rises.</a:t>
            </a:r>
            <a:endParaRPr lang="en-US" altLang="en-US" sz="800" dirty="0">
              <a:latin typeface="Book Antiqua" pitchFamily="18" charset="0"/>
            </a:endParaRPr>
          </a:p>
        </p:txBody>
      </p:sp>
      <p:sp>
        <p:nvSpPr>
          <p:cNvPr id="70685" name="Text Box 193"/>
          <p:cNvSpPr txBox="1">
            <a:spLocks noChangeArrowheads="1"/>
          </p:cNvSpPr>
          <p:nvPr/>
        </p:nvSpPr>
        <p:spPr bwMode="auto">
          <a:xfrm>
            <a:off x="5316538" y="1304925"/>
            <a:ext cx="294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df</a:t>
            </a:r>
            <a:r>
              <a:rPr lang="en-US" altLang="en-US" sz="2000"/>
              <a:t> = 100 – 6 – 1 = 93 (row)</a:t>
            </a:r>
          </a:p>
        </p:txBody>
      </p:sp>
      <p:sp>
        <p:nvSpPr>
          <p:cNvPr id="70686" name="Text Box 195"/>
          <p:cNvSpPr txBox="1">
            <a:spLocks noChangeArrowheads="1"/>
          </p:cNvSpPr>
          <p:nvPr/>
        </p:nvSpPr>
        <p:spPr bwMode="auto">
          <a:xfrm>
            <a:off x="693738" y="1314450"/>
            <a:ext cx="995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= .05 </a:t>
            </a:r>
          </a:p>
        </p:txBody>
      </p:sp>
      <p:sp>
        <p:nvSpPr>
          <p:cNvPr id="70687" name="Text Box 195"/>
          <p:cNvSpPr txBox="1">
            <a:spLocks noChangeArrowheads="1"/>
          </p:cNvSpPr>
          <p:nvPr/>
        </p:nvSpPr>
        <p:spPr bwMode="auto">
          <a:xfrm>
            <a:off x="2660650" y="1309688"/>
            <a:ext cx="231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/2 = .025 (column)</a:t>
            </a: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</a:t>
            </a:r>
            <a:r>
              <a:rPr lang="en-US" altLang="en-US" sz="2800" b="1" dirty="0"/>
              <a:t>Coefficient Significance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33" grpId="0"/>
      <p:bldP spid="397335" grpId="0" animBg="1"/>
      <p:bldP spid="267300" grpId="0"/>
      <p:bldP spid="267300" grpId="1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519113" y="2300288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en-US" altLang="en-US" sz="1800">
              <a:latin typeface="Arial" charset="0"/>
            </a:endParaRPr>
          </a:p>
        </p:txBody>
      </p:sp>
      <p:sp>
        <p:nvSpPr>
          <p:cNvPr id="71683" name="Freeform 3"/>
          <p:cNvSpPr>
            <a:spLocks/>
          </p:cNvSpPr>
          <p:nvPr/>
        </p:nvSpPr>
        <p:spPr bwMode="auto">
          <a:xfrm>
            <a:off x="2286000" y="2728913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4" name="Freeform 4"/>
          <p:cNvSpPr>
            <a:spLocks/>
          </p:cNvSpPr>
          <p:nvPr/>
        </p:nvSpPr>
        <p:spPr bwMode="auto">
          <a:xfrm>
            <a:off x="6072188" y="5432425"/>
            <a:ext cx="728662" cy="344488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5" name="Freeform 5"/>
          <p:cNvSpPr>
            <a:spLocks/>
          </p:cNvSpPr>
          <p:nvPr/>
        </p:nvSpPr>
        <p:spPr bwMode="auto">
          <a:xfrm>
            <a:off x="2281238" y="5424488"/>
            <a:ext cx="738187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333625" y="5943600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>
                <a:latin typeface="Book Antiqua" pitchFamily="18" charset="0"/>
              </a:rPr>
              <a:t>    </a:t>
            </a:r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>
            <a:off x="2035175" y="5780088"/>
            <a:ext cx="500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688" name="Group 8"/>
          <p:cNvGrpSpPr>
            <a:grpSpLocks/>
          </p:cNvGrpSpPr>
          <p:nvPr/>
        </p:nvGrpSpPr>
        <p:grpSpPr bwMode="auto">
          <a:xfrm>
            <a:off x="2166938" y="2665413"/>
            <a:ext cx="4835525" cy="2941637"/>
            <a:chOff x="1380" y="1247"/>
            <a:chExt cx="3046" cy="1853"/>
          </a:xfrm>
        </p:grpSpPr>
        <p:sp>
          <p:nvSpPr>
            <p:cNvPr id="71712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13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14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15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16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17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689" name="Line 15"/>
          <p:cNvSpPr>
            <a:spLocks noChangeShapeType="1"/>
          </p:cNvSpPr>
          <p:nvPr/>
        </p:nvSpPr>
        <p:spPr bwMode="auto">
          <a:xfrm>
            <a:off x="4543425" y="5595938"/>
            <a:ext cx="0" cy="314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0" name="Text Box 16"/>
          <p:cNvSpPr txBox="1">
            <a:spLocks noChangeArrowheads="1"/>
          </p:cNvSpPr>
          <p:nvPr/>
        </p:nvSpPr>
        <p:spPr bwMode="auto">
          <a:xfrm>
            <a:off x="2646363" y="5897563"/>
            <a:ext cx="400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-1.986                                       1.986</a:t>
            </a:r>
          </a:p>
        </p:txBody>
      </p:sp>
      <p:sp>
        <p:nvSpPr>
          <p:cNvPr id="71691" name="Text Box 19"/>
          <p:cNvSpPr txBox="1">
            <a:spLocks noChangeArrowheads="1"/>
          </p:cNvSpPr>
          <p:nvPr/>
        </p:nvSpPr>
        <p:spPr bwMode="auto">
          <a:xfrm>
            <a:off x="2528888" y="55102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3263900" y="5894388"/>
            <a:ext cx="9763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-1.85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3683000" y="5741988"/>
            <a:ext cx="0" cy="1095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4" name="Text Box 24"/>
          <p:cNvSpPr txBox="1">
            <a:spLocks noChangeArrowheads="1"/>
          </p:cNvSpPr>
          <p:nvPr/>
        </p:nvSpPr>
        <p:spPr bwMode="auto">
          <a:xfrm>
            <a:off x="4367213" y="5875338"/>
            <a:ext cx="574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0</a:t>
            </a:r>
          </a:p>
        </p:txBody>
      </p:sp>
      <p:sp>
        <p:nvSpPr>
          <p:cNvPr id="71695" name="Rectangle 27"/>
          <p:cNvSpPr>
            <a:spLocks noChangeArrowheads="1"/>
          </p:cNvSpPr>
          <p:nvPr/>
        </p:nvSpPr>
        <p:spPr bwMode="auto">
          <a:xfrm>
            <a:off x="7156450" y="5640388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>
                <a:latin typeface="Arial" charset="0"/>
              </a:rPr>
              <a:t>t</a:t>
            </a:r>
          </a:p>
        </p:txBody>
      </p:sp>
      <p:sp>
        <p:nvSpPr>
          <p:cNvPr id="71696" name="Line 29"/>
          <p:cNvSpPr>
            <a:spLocks noChangeShapeType="1"/>
          </p:cNvSpPr>
          <p:nvPr/>
        </p:nvSpPr>
        <p:spPr bwMode="auto">
          <a:xfrm flipV="1">
            <a:off x="3032125" y="2990850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7" name="Line 30"/>
          <p:cNvSpPr>
            <a:spLocks noChangeShapeType="1"/>
          </p:cNvSpPr>
          <p:nvPr/>
        </p:nvSpPr>
        <p:spPr bwMode="auto">
          <a:xfrm flipV="1">
            <a:off x="6049963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8" name="Text Box 19"/>
          <p:cNvSpPr txBox="1">
            <a:spLocks noChangeArrowheads="1"/>
          </p:cNvSpPr>
          <p:nvPr/>
        </p:nvSpPr>
        <p:spPr bwMode="auto">
          <a:xfrm>
            <a:off x="6005513" y="54975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71699" name="Text Box 53"/>
          <p:cNvSpPr txBox="1">
            <a:spLocks noChangeArrowheads="1"/>
          </p:cNvSpPr>
          <p:nvPr/>
        </p:nvSpPr>
        <p:spPr bwMode="auto">
          <a:xfrm flipH="1">
            <a:off x="3659188" y="458311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latin typeface="Arial" charset="0"/>
              </a:rPr>
              <a:t>Do Not Reject</a:t>
            </a:r>
          </a:p>
        </p:txBody>
      </p:sp>
      <p:sp>
        <p:nvSpPr>
          <p:cNvPr id="71700" name="Text Box 53"/>
          <p:cNvSpPr txBox="1">
            <a:spLocks noChangeArrowheads="1"/>
          </p:cNvSpPr>
          <p:nvPr/>
        </p:nvSpPr>
        <p:spPr bwMode="auto">
          <a:xfrm flipH="1">
            <a:off x="5946775" y="457676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sp>
        <p:nvSpPr>
          <p:cNvPr id="71701" name="Text Box 53"/>
          <p:cNvSpPr txBox="1">
            <a:spLocks noChangeArrowheads="1"/>
          </p:cNvSpPr>
          <p:nvPr/>
        </p:nvSpPr>
        <p:spPr bwMode="auto">
          <a:xfrm flipH="1">
            <a:off x="1511300" y="4586288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/>
        </p:nvGraphicFramePr>
        <p:xfrm>
          <a:off x="3024188" y="1998663"/>
          <a:ext cx="118903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2" name="Equation" r:id="rId4" imgW="1625600" imgH="952500" progId="Equation.DSMT4">
                  <p:embed/>
                </p:oleObj>
              </mc:Choice>
              <mc:Fallback>
                <p:oleObj name="Equation" r:id="rId4" imgW="16256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188" y="1998663"/>
                        <a:ext cx="1189037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6" name="Object 206"/>
          <p:cNvGraphicFramePr>
            <a:graphicFrameLocks noChangeAspect="1"/>
          </p:cNvGraphicFramePr>
          <p:nvPr/>
        </p:nvGraphicFramePr>
        <p:xfrm>
          <a:off x="5305425" y="2152650"/>
          <a:ext cx="76835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3" name="Equation" r:id="rId6" imgW="1053643" imgH="317362" progId="Equation.DSMT4">
                  <p:embed/>
                </p:oleObj>
              </mc:Choice>
              <mc:Fallback>
                <p:oleObj name="Equation" r:id="rId6" imgW="1053643" imgH="317362" progId="Equation.DSMT4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425" y="2152650"/>
                        <a:ext cx="768350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7" name="Object 207"/>
          <p:cNvGraphicFramePr>
            <a:graphicFrameLocks noChangeAspect="1"/>
          </p:cNvGraphicFramePr>
          <p:nvPr/>
        </p:nvGraphicFramePr>
        <p:xfrm>
          <a:off x="4276725" y="2001838"/>
          <a:ext cx="94773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4" name="Equation" r:id="rId8" imgW="1295400" imgH="825500" progId="Equation.DSMT4">
                  <p:embed/>
                </p:oleObj>
              </mc:Choice>
              <mc:Fallback>
                <p:oleObj name="Equation" r:id="rId8" imgW="1295400" imgH="825500" progId="Equation.DSMT4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5" y="2001838"/>
                        <a:ext cx="947738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6" name="Rectangle 36"/>
          <p:cNvSpPr>
            <a:spLocks noChangeArrowheads="1"/>
          </p:cNvSpPr>
          <p:nvPr/>
        </p:nvSpPr>
        <p:spPr bwMode="auto">
          <a:xfrm>
            <a:off x="2887663" y="828675"/>
            <a:ext cx="3443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/>
              <a:t>H</a:t>
            </a:r>
            <a:r>
              <a:rPr lang="en-US" altLang="en-US" sz="2000" baseline="-25000"/>
              <a:t>0</a:t>
            </a:r>
            <a:r>
              <a:rPr lang="en-US" altLang="en-US" sz="2000"/>
              <a:t>: </a:t>
            </a:r>
            <a:r>
              <a:rPr lang="en-US" altLang="en-US" sz="2000" i="1">
                <a:latin typeface="Symbol" pitchFamily="18" charset="2"/>
              </a:rPr>
              <a:t></a:t>
            </a:r>
            <a:r>
              <a:rPr lang="en-US" altLang="en-US" sz="2000" baseline="-25000"/>
              <a:t>5</a:t>
            </a:r>
            <a:r>
              <a:rPr lang="en-US" altLang="en-US" sz="2000"/>
              <a:t> = 0</a:t>
            </a:r>
          </a:p>
        </p:txBody>
      </p:sp>
      <p:sp>
        <p:nvSpPr>
          <p:cNvPr id="267300" name="AutoShape 36"/>
          <p:cNvSpPr>
            <a:spLocks noChangeArrowheads="1"/>
          </p:cNvSpPr>
          <p:nvPr/>
        </p:nvSpPr>
        <p:spPr bwMode="auto">
          <a:xfrm>
            <a:off x="1098550" y="6249988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Book Antiqua" pitchFamily="18" charset="0"/>
              </a:rPr>
              <a:t>Although we cannot reject </a:t>
            </a:r>
            <a:r>
              <a:rPr lang="en-US" altLang="en-US" sz="1800" i="1">
                <a:latin typeface="Book Antiqua" pitchFamily="18" charset="0"/>
              </a:rPr>
              <a:t>H</a:t>
            </a:r>
            <a:r>
              <a:rPr lang="en-US" altLang="en-US" sz="1800" baseline="-25000">
                <a:latin typeface="Book Antiqua" pitchFamily="18" charset="0"/>
              </a:rPr>
              <a:t>0</a:t>
            </a:r>
            <a:r>
              <a:rPr lang="en-US" altLang="en-US" sz="1800">
                <a:latin typeface="Book Antiqua" pitchFamily="18" charset="0"/>
              </a:rPr>
              <a:t> at a 5% level of significance, </a:t>
            </a:r>
            <a:br>
              <a:rPr lang="en-US" altLang="en-US" sz="1800">
                <a:latin typeface="Book Antiqua" pitchFamily="18" charset="0"/>
              </a:rPr>
            </a:br>
            <a:r>
              <a:rPr lang="en-US" altLang="en-US" sz="1800">
                <a:latin typeface="Book Antiqua" pitchFamily="18" charset="0"/>
              </a:rPr>
              <a:t>we can at the 10% level (</a:t>
            </a:r>
            <a:r>
              <a:rPr lang="en-US" altLang="en-US" sz="1800" i="1">
                <a:latin typeface="Book Antiqua" pitchFamily="18" charset="0"/>
              </a:rPr>
              <a:t>p</a:t>
            </a:r>
            <a:r>
              <a:rPr lang="en-US" altLang="en-US" sz="1800">
                <a:latin typeface="Book Antiqua" pitchFamily="18" charset="0"/>
              </a:rPr>
              <a:t>-value = .068)</a:t>
            </a:r>
            <a:r>
              <a:rPr lang="en-US" altLang="en-US" sz="1800" i="1">
                <a:latin typeface="Book Antiqua" pitchFamily="18" charset="0"/>
              </a:rPr>
              <a:t>.</a:t>
            </a:r>
            <a:endParaRPr lang="en-US" altLang="en-US" sz="800" i="1">
              <a:latin typeface="Book Antiqua" pitchFamily="18" charset="0"/>
            </a:endParaRPr>
          </a:p>
        </p:txBody>
      </p:sp>
      <p:sp>
        <p:nvSpPr>
          <p:cNvPr id="4" name="AutoShape 36"/>
          <p:cNvSpPr>
            <a:spLocks noChangeArrowheads="1"/>
          </p:cNvSpPr>
          <p:nvPr/>
        </p:nvSpPr>
        <p:spPr bwMode="auto">
          <a:xfrm>
            <a:off x="1660525" y="6245222"/>
            <a:ext cx="6084888" cy="377825"/>
          </a:xfrm>
          <a:prstGeom prst="wedgeRoundRectCallout">
            <a:avLst>
              <a:gd name="adj1" fmla="val -35806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>
                <a:latin typeface="Book Antiqua" pitchFamily="18" charset="0"/>
              </a:rPr>
              <a:t>I.e., </a:t>
            </a:r>
            <a:r>
              <a:rPr lang="en-US" altLang="en-US" sz="1800" i="1" dirty="0" err="1" smtClean="0">
                <a:latin typeface="Book Antiqua" pitchFamily="18" charset="0"/>
              </a:rPr>
              <a:t>epr</a:t>
            </a:r>
            <a:r>
              <a:rPr lang="en-US" altLang="en-US" sz="1800" i="1" dirty="0" smtClean="0">
                <a:latin typeface="Book Antiqua" pitchFamily="18" charset="0"/>
              </a:rPr>
              <a:t> </a:t>
            </a:r>
            <a:r>
              <a:rPr lang="en-US" altLang="en-US" sz="1800" i="1" dirty="0" smtClean="0">
                <a:latin typeface="Book Antiqua" pitchFamily="18" charset="0"/>
              </a:rPr>
              <a:t>of LISM falls as the </a:t>
            </a:r>
            <a:r>
              <a:rPr lang="en-US" altLang="en-US" sz="1800" i="1" dirty="0" smtClean="0">
                <a:latin typeface="Book Antiqua" pitchFamily="18" charset="0"/>
              </a:rPr>
              <a:t>high </a:t>
            </a:r>
            <a:r>
              <a:rPr lang="en-US" altLang="en-US" sz="1800" i="1" dirty="0">
                <a:latin typeface="Book Antiqua" pitchFamily="18" charset="0"/>
              </a:rPr>
              <a:t>school dropout </a:t>
            </a:r>
            <a:r>
              <a:rPr lang="en-US" altLang="en-US" sz="1800" i="1" dirty="0" smtClean="0">
                <a:latin typeface="Book Antiqua" pitchFamily="18" charset="0"/>
              </a:rPr>
              <a:t>rate rises.</a:t>
            </a:r>
            <a:endParaRPr lang="en-US" altLang="en-US" sz="800" dirty="0">
              <a:latin typeface="Book Antiqua" pitchFamily="18" charset="0"/>
            </a:endParaRPr>
          </a:p>
        </p:txBody>
      </p:sp>
      <p:sp>
        <p:nvSpPr>
          <p:cNvPr id="71709" name="Text Box 193"/>
          <p:cNvSpPr txBox="1">
            <a:spLocks noChangeArrowheads="1"/>
          </p:cNvSpPr>
          <p:nvPr/>
        </p:nvSpPr>
        <p:spPr bwMode="auto">
          <a:xfrm>
            <a:off x="5316538" y="1304925"/>
            <a:ext cx="294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df</a:t>
            </a:r>
            <a:r>
              <a:rPr lang="en-US" altLang="en-US" sz="2000"/>
              <a:t> = 100 – 6 – 1 = 93 (row)</a:t>
            </a:r>
          </a:p>
        </p:txBody>
      </p:sp>
      <p:sp>
        <p:nvSpPr>
          <p:cNvPr id="71710" name="Text Box 195"/>
          <p:cNvSpPr txBox="1">
            <a:spLocks noChangeArrowheads="1"/>
          </p:cNvSpPr>
          <p:nvPr/>
        </p:nvSpPr>
        <p:spPr bwMode="auto">
          <a:xfrm>
            <a:off x="693738" y="1314450"/>
            <a:ext cx="995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= .05 </a:t>
            </a:r>
          </a:p>
        </p:txBody>
      </p:sp>
      <p:sp>
        <p:nvSpPr>
          <p:cNvPr id="71711" name="Text Box 195"/>
          <p:cNvSpPr txBox="1">
            <a:spLocks noChangeArrowheads="1"/>
          </p:cNvSpPr>
          <p:nvPr/>
        </p:nvSpPr>
        <p:spPr bwMode="auto">
          <a:xfrm>
            <a:off x="2660650" y="1309688"/>
            <a:ext cx="231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/2 = .025 (column)</a:t>
            </a: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</a:t>
            </a:r>
            <a:r>
              <a:rPr lang="en-US" altLang="en-US" sz="2800" b="1" dirty="0"/>
              <a:t>Coefficient Significance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33" grpId="0"/>
      <p:bldP spid="397335" grpId="0" animBg="1"/>
      <p:bldP spid="267300" grpId="0"/>
      <p:bldP spid="267300" grpId="1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519113" y="2300288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en-US" altLang="en-US" sz="1800">
              <a:latin typeface="Arial" charset="0"/>
            </a:endParaRPr>
          </a:p>
        </p:txBody>
      </p:sp>
      <p:sp>
        <p:nvSpPr>
          <p:cNvPr id="72707" name="Freeform 3"/>
          <p:cNvSpPr>
            <a:spLocks/>
          </p:cNvSpPr>
          <p:nvPr/>
        </p:nvSpPr>
        <p:spPr bwMode="auto">
          <a:xfrm>
            <a:off x="2286000" y="2728913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6072188" y="5432425"/>
            <a:ext cx="728662" cy="344488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2281238" y="5424488"/>
            <a:ext cx="738187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2333625" y="5943600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>
                <a:latin typeface="Book Antiqua" pitchFamily="18" charset="0"/>
              </a:rPr>
              <a:t>    </a:t>
            </a:r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2035175" y="5780088"/>
            <a:ext cx="500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712" name="Group 8"/>
          <p:cNvGrpSpPr>
            <a:grpSpLocks/>
          </p:cNvGrpSpPr>
          <p:nvPr/>
        </p:nvGrpSpPr>
        <p:grpSpPr bwMode="auto">
          <a:xfrm>
            <a:off x="2166938" y="2665413"/>
            <a:ext cx="4835525" cy="2941637"/>
            <a:chOff x="1380" y="1247"/>
            <a:chExt cx="3046" cy="1853"/>
          </a:xfrm>
        </p:grpSpPr>
        <p:sp>
          <p:nvSpPr>
            <p:cNvPr id="72736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37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38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39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40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41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713" name="Line 15"/>
          <p:cNvSpPr>
            <a:spLocks noChangeShapeType="1"/>
          </p:cNvSpPr>
          <p:nvPr/>
        </p:nvSpPr>
        <p:spPr bwMode="auto">
          <a:xfrm>
            <a:off x="4543425" y="5595938"/>
            <a:ext cx="0" cy="314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4" name="Text Box 16"/>
          <p:cNvSpPr txBox="1">
            <a:spLocks noChangeArrowheads="1"/>
          </p:cNvSpPr>
          <p:nvPr/>
        </p:nvSpPr>
        <p:spPr bwMode="auto">
          <a:xfrm>
            <a:off x="2646363" y="5897563"/>
            <a:ext cx="400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-1.986                                       1.986</a:t>
            </a:r>
          </a:p>
        </p:txBody>
      </p:sp>
      <p:sp>
        <p:nvSpPr>
          <p:cNvPr id="72715" name="Text Box 19"/>
          <p:cNvSpPr txBox="1">
            <a:spLocks noChangeArrowheads="1"/>
          </p:cNvSpPr>
          <p:nvPr/>
        </p:nvSpPr>
        <p:spPr bwMode="auto">
          <a:xfrm>
            <a:off x="2528888" y="55102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1901825" y="5892800"/>
            <a:ext cx="976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-4.89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2420938" y="5740400"/>
            <a:ext cx="0" cy="1095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8" name="Text Box 24"/>
          <p:cNvSpPr txBox="1">
            <a:spLocks noChangeArrowheads="1"/>
          </p:cNvSpPr>
          <p:nvPr/>
        </p:nvSpPr>
        <p:spPr bwMode="auto">
          <a:xfrm>
            <a:off x="4367213" y="5875338"/>
            <a:ext cx="574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0</a:t>
            </a:r>
          </a:p>
        </p:txBody>
      </p:sp>
      <p:sp>
        <p:nvSpPr>
          <p:cNvPr id="72719" name="Rectangle 27"/>
          <p:cNvSpPr>
            <a:spLocks noChangeArrowheads="1"/>
          </p:cNvSpPr>
          <p:nvPr/>
        </p:nvSpPr>
        <p:spPr bwMode="auto">
          <a:xfrm>
            <a:off x="7156450" y="5640388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i="1">
                <a:latin typeface="Arial" charset="0"/>
              </a:rPr>
              <a:t>t</a:t>
            </a:r>
          </a:p>
        </p:txBody>
      </p:sp>
      <p:sp>
        <p:nvSpPr>
          <p:cNvPr id="72720" name="Line 29"/>
          <p:cNvSpPr>
            <a:spLocks noChangeShapeType="1"/>
          </p:cNvSpPr>
          <p:nvPr/>
        </p:nvSpPr>
        <p:spPr bwMode="auto">
          <a:xfrm flipV="1">
            <a:off x="3032125" y="2990850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1" name="Line 30"/>
          <p:cNvSpPr>
            <a:spLocks noChangeShapeType="1"/>
          </p:cNvSpPr>
          <p:nvPr/>
        </p:nvSpPr>
        <p:spPr bwMode="auto">
          <a:xfrm flipV="1">
            <a:off x="6049963" y="3005138"/>
            <a:ext cx="0" cy="28733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2" name="Text Box 19"/>
          <p:cNvSpPr txBox="1">
            <a:spLocks noChangeArrowheads="1"/>
          </p:cNvSpPr>
          <p:nvPr/>
        </p:nvSpPr>
        <p:spPr bwMode="auto">
          <a:xfrm>
            <a:off x="6005513" y="549751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267300" name="AutoShape 36"/>
          <p:cNvSpPr>
            <a:spLocks noChangeArrowheads="1"/>
          </p:cNvSpPr>
          <p:nvPr/>
        </p:nvSpPr>
        <p:spPr bwMode="auto">
          <a:xfrm>
            <a:off x="1098550" y="6378575"/>
            <a:ext cx="7088188" cy="377825"/>
          </a:xfrm>
          <a:prstGeom prst="wedgeRoundRectCallout">
            <a:avLst>
              <a:gd name="adj1" fmla="val -30023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Book Antiqua" pitchFamily="18" charset="0"/>
              </a:rPr>
              <a:t>Reject </a:t>
            </a:r>
            <a:r>
              <a:rPr lang="en-US" altLang="en-US" sz="1800" i="1">
                <a:latin typeface="Book Antiqua" pitchFamily="18" charset="0"/>
              </a:rPr>
              <a:t>H</a:t>
            </a:r>
            <a:r>
              <a:rPr lang="en-US" altLang="en-US" sz="1800" baseline="-25000">
                <a:latin typeface="Book Antiqua" pitchFamily="18" charset="0"/>
              </a:rPr>
              <a:t>0</a:t>
            </a:r>
            <a:r>
              <a:rPr lang="en-US" altLang="en-US" sz="1800">
                <a:latin typeface="Book Antiqua" pitchFamily="18" charset="0"/>
              </a:rPr>
              <a:t> at a 5% level of significance.</a:t>
            </a:r>
            <a:endParaRPr lang="en-US" altLang="en-US" sz="800">
              <a:latin typeface="Book Antiqua" pitchFamily="18" charset="0"/>
            </a:endParaRPr>
          </a:p>
        </p:txBody>
      </p:sp>
      <p:sp>
        <p:nvSpPr>
          <p:cNvPr id="72724" name="Text Box 53"/>
          <p:cNvSpPr txBox="1">
            <a:spLocks noChangeArrowheads="1"/>
          </p:cNvSpPr>
          <p:nvPr/>
        </p:nvSpPr>
        <p:spPr bwMode="auto">
          <a:xfrm flipH="1">
            <a:off x="3659188" y="458311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>
                <a:latin typeface="Arial" charset="0"/>
              </a:rPr>
              <a:t>Do Not Reject</a:t>
            </a:r>
          </a:p>
        </p:txBody>
      </p:sp>
      <p:sp>
        <p:nvSpPr>
          <p:cNvPr id="72725" name="Text Box 53"/>
          <p:cNvSpPr txBox="1">
            <a:spLocks noChangeArrowheads="1"/>
          </p:cNvSpPr>
          <p:nvPr/>
        </p:nvSpPr>
        <p:spPr bwMode="auto">
          <a:xfrm flipH="1">
            <a:off x="5946775" y="4576763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sp>
        <p:nvSpPr>
          <p:cNvPr id="72726" name="Text Box 53"/>
          <p:cNvSpPr txBox="1">
            <a:spLocks noChangeArrowheads="1"/>
          </p:cNvSpPr>
          <p:nvPr/>
        </p:nvSpPr>
        <p:spPr bwMode="auto">
          <a:xfrm flipH="1">
            <a:off x="1511300" y="4586288"/>
            <a:ext cx="1784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Reject</a:t>
            </a:r>
          </a:p>
        </p:txBody>
      </p:sp>
      <p:graphicFrame>
        <p:nvGraphicFramePr>
          <p:cNvPr id="271540" name="Object 180"/>
          <p:cNvGraphicFramePr>
            <a:graphicFrameLocks noChangeAspect="1"/>
          </p:cNvGraphicFramePr>
          <p:nvPr/>
        </p:nvGraphicFramePr>
        <p:xfrm>
          <a:off x="3024188" y="1998663"/>
          <a:ext cx="118903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6" name="Equation" r:id="rId4" imgW="1625600" imgH="952500" progId="Equation.DSMT4">
                  <p:embed/>
                </p:oleObj>
              </mc:Choice>
              <mc:Fallback>
                <p:oleObj name="Equation" r:id="rId4" imgW="1625600" imgH="952500" progId="Equation.DSMT4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188" y="1998663"/>
                        <a:ext cx="1189037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6" name="Object 206"/>
          <p:cNvGraphicFramePr>
            <a:graphicFrameLocks noChangeAspect="1"/>
          </p:cNvGraphicFramePr>
          <p:nvPr/>
        </p:nvGraphicFramePr>
        <p:xfrm>
          <a:off x="5305425" y="2152650"/>
          <a:ext cx="76835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7" name="Equation" r:id="rId6" imgW="1053643" imgH="317362" progId="Equation.DSMT4">
                  <p:embed/>
                </p:oleObj>
              </mc:Choice>
              <mc:Fallback>
                <p:oleObj name="Equation" r:id="rId6" imgW="1053643" imgH="317362" progId="Equation.DSMT4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425" y="2152650"/>
                        <a:ext cx="768350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67" name="Object 207"/>
          <p:cNvGraphicFramePr>
            <a:graphicFrameLocks noChangeAspect="1"/>
          </p:cNvGraphicFramePr>
          <p:nvPr/>
        </p:nvGraphicFramePr>
        <p:xfrm>
          <a:off x="4281488" y="2001838"/>
          <a:ext cx="9382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8" name="Equation" r:id="rId8" imgW="1282700" imgH="825500" progId="Equation.DSMT4">
                  <p:embed/>
                </p:oleObj>
              </mc:Choice>
              <mc:Fallback>
                <p:oleObj name="Equation" r:id="rId8" imgW="1282700" imgH="825500" progId="Equation.DSMT4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1488" y="2001838"/>
                        <a:ext cx="9382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31" name="Rectangle 36"/>
          <p:cNvSpPr>
            <a:spLocks noChangeArrowheads="1"/>
          </p:cNvSpPr>
          <p:nvPr/>
        </p:nvSpPr>
        <p:spPr bwMode="auto">
          <a:xfrm>
            <a:off x="2887663" y="828675"/>
            <a:ext cx="3443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altLang="en-US" sz="2000" i="1"/>
              <a:t>H</a:t>
            </a:r>
            <a:r>
              <a:rPr lang="en-US" altLang="en-US" sz="2000" baseline="-25000"/>
              <a:t>0</a:t>
            </a:r>
            <a:r>
              <a:rPr lang="en-US" altLang="en-US" sz="2000"/>
              <a:t>: </a:t>
            </a:r>
            <a:r>
              <a:rPr lang="en-US" altLang="en-US" sz="2000" i="1">
                <a:latin typeface="Symbol" pitchFamily="18" charset="2"/>
              </a:rPr>
              <a:t></a:t>
            </a:r>
            <a:r>
              <a:rPr lang="en-US" altLang="en-US" sz="2000" baseline="-25000"/>
              <a:t>6</a:t>
            </a:r>
            <a:r>
              <a:rPr lang="en-US" altLang="en-US" sz="2000"/>
              <a:t> = 0</a:t>
            </a:r>
          </a:p>
        </p:txBody>
      </p:sp>
      <p:sp>
        <p:nvSpPr>
          <p:cNvPr id="4" name="AutoShape 36"/>
          <p:cNvSpPr>
            <a:spLocks noChangeArrowheads="1"/>
          </p:cNvSpPr>
          <p:nvPr/>
        </p:nvSpPr>
        <p:spPr bwMode="auto">
          <a:xfrm>
            <a:off x="1660525" y="6373813"/>
            <a:ext cx="6084888" cy="377825"/>
          </a:xfrm>
          <a:prstGeom prst="wedgeRoundRectCallout">
            <a:avLst>
              <a:gd name="adj1" fmla="val -35806"/>
              <a:gd name="adj2" fmla="val -44537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>
                <a:latin typeface="Book Antiqua" pitchFamily="18" charset="0"/>
              </a:rPr>
              <a:t>I.e., </a:t>
            </a:r>
            <a:r>
              <a:rPr lang="en-US" altLang="en-US" sz="1800" i="1" dirty="0" err="1" smtClean="0">
                <a:latin typeface="Book Antiqua" pitchFamily="18" charset="0"/>
              </a:rPr>
              <a:t>epr</a:t>
            </a:r>
            <a:r>
              <a:rPr lang="en-US" altLang="en-US" sz="1800" i="1" dirty="0" smtClean="0">
                <a:latin typeface="Book Antiqua" pitchFamily="18" charset="0"/>
              </a:rPr>
              <a:t> of LISM falls as the </a:t>
            </a:r>
            <a:r>
              <a:rPr lang="en-US" altLang="en-US" sz="1800" i="1" dirty="0">
                <a:latin typeface="Book Antiqua" pitchFamily="18" charset="0"/>
              </a:rPr>
              <a:t>unemployment rate </a:t>
            </a:r>
            <a:r>
              <a:rPr lang="en-US" altLang="en-US" sz="1800" i="1" dirty="0" smtClean="0">
                <a:latin typeface="Book Antiqua" pitchFamily="18" charset="0"/>
              </a:rPr>
              <a:t>rises.</a:t>
            </a:r>
            <a:endParaRPr lang="en-US" altLang="en-US" sz="800" dirty="0">
              <a:latin typeface="Book Antiqua" pitchFamily="18" charset="0"/>
            </a:endParaRPr>
          </a:p>
        </p:txBody>
      </p:sp>
      <p:sp>
        <p:nvSpPr>
          <p:cNvPr id="72733" name="Text Box 193"/>
          <p:cNvSpPr txBox="1">
            <a:spLocks noChangeArrowheads="1"/>
          </p:cNvSpPr>
          <p:nvPr/>
        </p:nvSpPr>
        <p:spPr bwMode="auto">
          <a:xfrm>
            <a:off x="5316538" y="1304925"/>
            <a:ext cx="294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altLang="en-US" sz="2000" i="1"/>
              <a:t>df</a:t>
            </a:r>
            <a:r>
              <a:rPr lang="en-US" altLang="en-US" sz="2000"/>
              <a:t> = 100 – 6 – 1 = 93 (row)</a:t>
            </a:r>
          </a:p>
        </p:txBody>
      </p:sp>
      <p:sp>
        <p:nvSpPr>
          <p:cNvPr id="72734" name="Text Box 195"/>
          <p:cNvSpPr txBox="1">
            <a:spLocks noChangeArrowheads="1"/>
          </p:cNvSpPr>
          <p:nvPr/>
        </p:nvSpPr>
        <p:spPr bwMode="auto">
          <a:xfrm>
            <a:off x="693738" y="1314450"/>
            <a:ext cx="995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= .05 </a:t>
            </a:r>
          </a:p>
        </p:txBody>
      </p:sp>
      <p:sp>
        <p:nvSpPr>
          <p:cNvPr id="72735" name="Text Box 195"/>
          <p:cNvSpPr txBox="1">
            <a:spLocks noChangeArrowheads="1"/>
          </p:cNvSpPr>
          <p:nvPr/>
        </p:nvSpPr>
        <p:spPr bwMode="auto">
          <a:xfrm>
            <a:off x="2660650" y="1309688"/>
            <a:ext cx="231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000" i="1">
                <a:latin typeface="Symbol" pitchFamily="18" charset="2"/>
              </a:rPr>
              <a:t>a</a:t>
            </a:r>
            <a:r>
              <a:rPr lang="en-US" altLang="en-US" sz="2000"/>
              <a:t> /2 = .025 (column)</a:t>
            </a: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Test of </a:t>
            </a:r>
            <a:r>
              <a:rPr lang="en-US" altLang="en-US" sz="2800" b="1" dirty="0"/>
              <a:t>Coefficient Significance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33" grpId="0"/>
      <p:bldP spid="397335" grpId="0" animBg="1"/>
      <p:bldP spid="267300" grpId="0"/>
      <p:bldP spid="267300" grpId="1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/>
              <a:t>Since the estimated coefficient </a:t>
            </a:r>
            <a:r>
              <a:rPr lang="en-US" sz="2200" i="1"/>
              <a:t>b</a:t>
            </a:r>
            <a:r>
              <a:rPr lang="en-US" sz="2200" baseline="-25000"/>
              <a:t>1</a:t>
            </a:r>
            <a:r>
              <a:rPr lang="en-US" sz="2200"/>
              <a:t> is statistically </a:t>
            </a:r>
            <a:r>
              <a:rPr lang="en-US" sz="2200" i="1"/>
              <a:t>significant</a:t>
            </a:r>
            <a:r>
              <a:rPr lang="en-US" sz="2200"/>
              <a:t>, we interpret its value as follows: </a:t>
            </a: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855663" y="2924175"/>
            <a:ext cx="7821612" cy="1096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b="1" i="1">
                <a:solidFill>
                  <a:srgbClr val="FF0000"/>
                </a:solidFill>
              </a:rPr>
              <a:t>Increasing</a:t>
            </a:r>
            <a:r>
              <a:rPr lang="en-US" sz="2200" i="1"/>
              <a:t> monthly benefit levels for a family of three by </a:t>
            </a:r>
            <a:r>
              <a:rPr lang="en-US" sz="2200" b="1" i="1">
                <a:solidFill>
                  <a:srgbClr val="FF0000"/>
                </a:solidFill>
              </a:rPr>
              <a:t>10%</a:t>
            </a:r>
            <a:r>
              <a:rPr lang="en-US" sz="2200" i="1"/>
              <a:t> would result in a </a:t>
            </a:r>
            <a:r>
              <a:rPr lang="en-US" sz="2200" b="1" i="1">
                <a:solidFill>
                  <a:srgbClr val="0066FF"/>
                </a:solidFill>
              </a:rPr>
              <a:t>.54</a:t>
            </a:r>
            <a:r>
              <a:rPr lang="en-US" sz="2200" i="1"/>
              <a:t> percentage point</a:t>
            </a:r>
            <a:r>
              <a:rPr lang="en-US" sz="2200" b="1" i="1">
                <a:solidFill>
                  <a:srgbClr val="FF0000"/>
                </a:solidFill>
              </a:rPr>
              <a:t> </a:t>
            </a:r>
            <a:r>
              <a:rPr lang="en-US" sz="2200" b="1" i="1">
                <a:solidFill>
                  <a:srgbClr val="0066FF"/>
                </a:solidFill>
              </a:rPr>
              <a:t>reduction </a:t>
            </a:r>
            <a:r>
              <a:rPr lang="en-US" sz="2200" i="1"/>
              <a:t>in the average epr of LISM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0637" name="Object 45"/>
          <p:cNvGraphicFramePr>
            <a:graphicFrameLocks noChangeAspect="1"/>
          </p:cNvGraphicFramePr>
          <p:nvPr/>
        </p:nvGraphicFramePr>
        <p:xfrm>
          <a:off x="3259138" y="2109788"/>
          <a:ext cx="311308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0" name="Equation" r:id="rId4" imgW="1676400" imgH="203200" progId="Equation.DSMT4">
                  <p:embed/>
                </p:oleObj>
              </mc:Choice>
              <mc:Fallback>
                <p:oleObj name="Equation" r:id="rId4" imgW="1676400" imgH="2032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8" y="2109788"/>
                        <a:ext cx="311308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31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56655"/>
              </p:ext>
            </p:extLst>
          </p:nvPr>
        </p:nvGraphicFramePr>
        <p:xfrm>
          <a:off x="5033963" y="2103338"/>
          <a:ext cx="5365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1" name="Equation" r:id="rId6" imgW="279279" imgH="203112" progId="Equation.DSMT4">
                  <p:embed/>
                </p:oleObj>
              </mc:Choice>
              <mc:Fallback>
                <p:oleObj name="Equation" r:id="rId6" imgW="279279" imgH="203112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3963" y="2103338"/>
                        <a:ext cx="536575" cy="3762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483959"/>
              </p:ext>
            </p:extLst>
          </p:nvPr>
        </p:nvGraphicFramePr>
        <p:xfrm>
          <a:off x="5768975" y="2125763"/>
          <a:ext cx="585788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2" name="Equation" r:id="rId8" imgW="355138" imgH="177569" progId="Equation.DSMT4">
                  <p:embed/>
                </p:oleObj>
              </mc:Choice>
              <mc:Fallback>
                <p:oleObj name="Equation" r:id="rId8" imgW="355138" imgH="177569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8975" y="2125763"/>
                        <a:ext cx="585788" cy="2952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504825" y="4081463"/>
            <a:ext cx="82105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/>
              <a:t>Since estimated coefficient </a:t>
            </a:r>
            <a:r>
              <a:rPr lang="en-US" sz="2200" i="1"/>
              <a:t>b</a:t>
            </a:r>
            <a:r>
              <a:rPr lang="en-US" sz="2200" baseline="-25000"/>
              <a:t>2</a:t>
            </a:r>
            <a:r>
              <a:rPr lang="en-US" sz="2200"/>
              <a:t> is statistically </a:t>
            </a:r>
            <a:r>
              <a:rPr lang="en-US" sz="2200" i="1"/>
              <a:t>insignificant</a:t>
            </a:r>
            <a:r>
              <a:rPr lang="en-US" sz="2200"/>
              <a:t> (at levels greater than 15%), we interpret its value as follows: </a:t>
            </a: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 Box 53"/>
          <p:cNvSpPr txBox="1">
            <a:spLocks noChangeArrowheads="1"/>
          </p:cNvSpPr>
          <p:nvPr/>
        </p:nvSpPr>
        <p:spPr bwMode="auto">
          <a:xfrm>
            <a:off x="679450" y="4991100"/>
            <a:ext cx="7821613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Welfare reform in general </a:t>
            </a:r>
          </a:p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had </a:t>
            </a:r>
            <a:r>
              <a:rPr lang="en-US" sz="2200" i="1" u="sng"/>
              <a:t>no</a:t>
            </a:r>
            <a:r>
              <a:rPr lang="en-US" sz="2200" i="1"/>
              <a:t> effect on the epr of LISM.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738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Interpretation of Results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5" grpId="0"/>
      <p:bldP spid="2" grpId="0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altLang="en-US" sz="2200"/>
              <a:t>Since estimated coefficient </a:t>
            </a:r>
            <a:r>
              <a:rPr lang="en-US" altLang="en-US" sz="2200" i="1"/>
              <a:t>b</a:t>
            </a:r>
            <a:r>
              <a:rPr lang="en-US" altLang="en-US" sz="2200" baseline="-25000"/>
              <a:t>3</a:t>
            </a:r>
            <a:r>
              <a:rPr lang="en-US" altLang="en-US" sz="2200"/>
              <a:t> is statistically </a:t>
            </a:r>
            <a:r>
              <a:rPr lang="en-US" altLang="en-US" sz="2200" i="1"/>
              <a:t>significant </a:t>
            </a:r>
            <a:r>
              <a:rPr lang="en-US" altLang="en-US" sz="2000"/>
              <a:t>at the 10% level</a:t>
            </a:r>
            <a:r>
              <a:rPr lang="en-US" altLang="en-US" sz="2200"/>
              <a:t>, we interpret its value as follows: </a:t>
            </a:r>
          </a:p>
        </p:txBody>
      </p:sp>
      <p:graphicFrame>
        <p:nvGraphicFramePr>
          <p:cNvPr id="110637" name="Object 45"/>
          <p:cNvGraphicFramePr>
            <a:graphicFrameLocks noChangeAspect="1"/>
          </p:cNvGraphicFramePr>
          <p:nvPr/>
        </p:nvGraphicFramePr>
        <p:xfrm>
          <a:off x="3008313" y="1836738"/>
          <a:ext cx="103822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5" name="Equation" r:id="rId4" imgW="558558" imgH="431613" progId="Equation.DSMT4">
                  <p:embed/>
                </p:oleObj>
              </mc:Choice>
              <mc:Fallback>
                <p:oleObj name="Equation" r:id="rId4" imgW="558558" imgH="431613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313" y="1836738"/>
                        <a:ext cx="103822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9" name="Object 47"/>
          <p:cNvGraphicFramePr>
            <a:graphicFrameLocks noChangeAspect="1"/>
          </p:cNvGraphicFramePr>
          <p:nvPr/>
        </p:nvGraphicFramePr>
        <p:xfrm>
          <a:off x="4170363" y="2024063"/>
          <a:ext cx="9429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6" name="Equation" r:id="rId6" imgW="507780" imgH="177723" progId="Equation.DSMT4">
                  <p:embed/>
                </p:oleObj>
              </mc:Choice>
              <mc:Fallback>
                <p:oleObj name="Equation" r:id="rId6" imgW="507780" imgH="177723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363" y="2024063"/>
                        <a:ext cx="94297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40" name="Object 48"/>
          <p:cNvGraphicFramePr>
            <a:graphicFrameLocks noChangeAspect="1"/>
          </p:cNvGraphicFramePr>
          <p:nvPr/>
        </p:nvGraphicFramePr>
        <p:xfrm>
          <a:off x="5108575" y="1828800"/>
          <a:ext cx="115252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7" name="Equation" r:id="rId8" imgW="622030" imgH="393529" progId="Equation.DSMT4">
                  <p:embed/>
                </p:oleObj>
              </mc:Choice>
              <mc:Fallback>
                <p:oleObj name="Equation" r:id="rId8" imgW="622030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8575" y="1828800"/>
                        <a:ext cx="115252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695325" y="2881313"/>
            <a:ext cx="805497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The epr of LISM is </a:t>
            </a:r>
            <a:r>
              <a:rPr lang="en-US" sz="2200" b="1" i="1">
                <a:solidFill>
                  <a:srgbClr val="0066FF"/>
                </a:solidFill>
              </a:rPr>
              <a:t>3.768</a:t>
            </a:r>
            <a:r>
              <a:rPr lang="en-US" sz="2200" i="1"/>
              <a:t> percentage points </a:t>
            </a:r>
            <a:r>
              <a:rPr lang="en-US" sz="2200" b="1" i="1">
                <a:solidFill>
                  <a:srgbClr val="0066FF"/>
                </a:solidFill>
              </a:rPr>
              <a:t>higher</a:t>
            </a:r>
            <a:r>
              <a:rPr lang="en-US" sz="2200" i="1"/>
              <a:t> in states that </a:t>
            </a:r>
            <a:r>
              <a:rPr lang="en-US" sz="2200" b="1" i="1">
                <a:solidFill>
                  <a:srgbClr val="FF0000"/>
                </a:solidFill>
              </a:rPr>
              <a:t>adopted full sanctions</a:t>
            </a:r>
            <a:r>
              <a:rPr lang="en-US" sz="2200" i="1"/>
              <a:t> for families that fail to comply with work rules.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59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Interpretation of Results</a:t>
            </a:r>
          </a:p>
        </p:txBody>
      </p:sp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509588" y="3935413"/>
            <a:ext cx="8210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altLang="en-US" sz="2200"/>
              <a:t>Since estimated coefficient </a:t>
            </a:r>
            <a:r>
              <a:rPr lang="en-US" altLang="en-US" sz="2200" i="1"/>
              <a:t>b</a:t>
            </a:r>
            <a:r>
              <a:rPr lang="en-US" altLang="en-US" sz="2200" baseline="-25000"/>
              <a:t>4</a:t>
            </a:r>
            <a:r>
              <a:rPr lang="en-US" altLang="en-US" sz="2200"/>
              <a:t> is statistically </a:t>
            </a:r>
            <a:r>
              <a:rPr lang="en-US" altLang="en-US" sz="2200" i="1"/>
              <a:t>significant</a:t>
            </a:r>
            <a:r>
              <a:rPr lang="en-US" altLang="en-US" sz="2000" i="1"/>
              <a:t> </a:t>
            </a:r>
            <a:r>
              <a:rPr lang="en-US" altLang="en-US" sz="2000"/>
              <a:t>at the 5% level</a:t>
            </a:r>
            <a:r>
              <a:rPr lang="en-US" altLang="en-US" sz="2200"/>
              <a:t>, we interpret its value as follows: </a:t>
            </a:r>
          </a:p>
        </p:txBody>
      </p:sp>
      <p:graphicFrame>
        <p:nvGraphicFramePr>
          <p:cNvPr id="3" name="Object 45"/>
          <p:cNvGraphicFramePr>
            <a:graphicFrameLocks noChangeAspect="1"/>
          </p:cNvGraphicFramePr>
          <p:nvPr/>
        </p:nvGraphicFramePr>
        <p:xfrm>
          <a:off x="1995488" y="4837113"/>
          <a:ext cx="1062037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8" name="Equation" r:id="rId10" imgW="571252" imgH="431613" progId="Equation.DSMT4">
                  <p:embed/>
                </p:oleObj>
              </mc:Choice>
              <mc:Fallback>
                <p:oleObj name="Equation" r:id="rId10" imgW="571252" imgH="431613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4837113"/>
                        <a:ext cx="1062037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7"/>
          <p:cNvGraphicFramePr>
            <a:graphicFrameLocks noChangeAspect="1"/>
          </p:cNvGraphicFramePr>
          <p:nvPr/>
        </p:nvGraphicFramePr>
        <p:xfrm>
          <a:off x="3235325" y="5024438"/>
          <a:ext cx="10128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9" name="Equation" r:id="rId12" imgW="545626" imgH="177646" progId="Equation.DSMT4">
                  <p:embed/>
                </p:oleObj>
              </mc:Choice>
              <mc:Fallback>
                <p:oleObj name="Equation" r:id="rId12" imgW="545626" imgH="177646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325" y="5024438"/>
                        <a:ext cx="10128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8"/>
          <p:cNvGraphicFramePr>
            <a:graphicFrameLocks noChangeAspect="1"/>
          </p:cNvGraphicFramePr>
          <p:nvPr/>
        </p:nvGraphicFramePr>
        <p:xfrm>
          <a:off x="4254500" y="4829175"/>
          <a:ext cx="10588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0" name="Equation" r:id="rId14" imgW="571252" imgH="393529" progId="Equation.DSMT4">
                  <p:embed/>
                </p:oleObj>
              </mc:Choice>
              <mc:Fallback>
                <p:oleObj name="Equation" r:id="rId14" imgW="571252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0" y="4829175"/>
                        <a:ext cx="10588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53"/>
          <p:cNvSpPr txBox="1">
            <a:spLocks noChangeArrowheads="1"/>
          </p:cNvSpPr>
          <p:nvPr/>
        </p:nvSpPr>
        <p:spPr bwMode="auto">
          <a:xfrm>
            <a:off x="855663" y="5724525"/>
            <a:ext cx="7821612" cy="1096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Each </a:t>
            </a:r>
            <a:r>
              <a:rPr lang="en-US" sz="2200" b="1" i="1">
                <a:solidFill>
                  <a:srgbClr val="FF0000"/>
                </a:solidFill>
              </a:rPr>
              <a:t>10</a:t>
            </a:r>
            <a:r>
              <a:rPr lang="en-US" sz="2200" i="1"/>
              <a:t> percentage point </a:t>
            </a:r>
            <a:r>
              <a:rPr lang="en-US" sz="2200" b="1" i="1">
                <a:solidFill>
                  <a:srgbClr val="FF0000"/>
                </a:solidFill>
              </a:rPr>
              <a:t>increase</a:t>
            </a:r>
            <a:r>
              <a:rPr lang="en-US" sz="2200" i="1"/>
              <a:t> in the share of the black population in states is associated with a </a:t>
            </a:r>
            <a:r>
              <a:rPr lang="en-US" sz="2200" b="1" i="1">
                <a:solidFill>
                  <a:srgbClr val="0066FF"/>
                </a:solidFill>
              </a:rPr>
              <a:t>2.91 percentage point decline</a:t>
            </a:r>
            <a:r>
              <a:rPr lang="en-US" sz="2200" i="1"/>
              <a:t> in the epr of LISM.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" name="Object 48"/>
          <p:cNvGraphicFramePr>
            <a:graphicFrameLocks noChangeAspect="1"/>
          </p:cNvGraphicFramePr>
          <p:nvPr/>
        </p:nvGraphicFramePr>
        <p:xfrm>
          <a:off x="5422900" y="4822825"/>
          <a:ext cx="40163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1" name="Equation" r:id="rId16" imgW="215713" imgH="393359" progId="Equation.DSMT4">
                  <p:embed/>
                </p:oleObj>
              </mc:Choice>
              <mc:Fallback>
                <p:oleObj name="Equation" r:id="rId16" imgW="215713" imgH="39335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0" y="4822825"/>
                        <a:ext cx="40163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8"/>
          <p:cNvGraphicFramePr>
            <a:graphicFrameLocks noChangeAspect="1"/>
          </p:cNvGraphicFramePr>
          <p:nvPr/>
        </p:nvGraphicFramePr>
        <p:xfrm>
          <a:off x="5875338" y="4822825"/>
          <a:ext cx="9191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2" name="Equation" r:id="rId18" imgW="495085" imgH="393529" progId="Equation.DSMT4">
                  <p:embed/>
                </p:oleObj>
              </mc:Choice>
              <mc:Fallback>
                <p:oleObj name="Equation" r:id="rId18" imgW="495085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5338" y="4822825"/>
                        <a:ext cx="919162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5" grpId="0"/>
      <p:bldP spid="2" grpId="0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/>
              <a:t>Interpretation of Results</a:t>
            </a:r>
          </a:p>
        </p:txBody>
      </p:sp>
      <p:sp>
        <p:nvSpPr>
          <p:cNvPr id="75779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altLang="en-US" sz="2200"/>
              <a:t>Since estimated coefficient </a:t>
            </a:r>
            <a:r>
              <a:rPr lang="en-US" altLang="en-US" sz="2200" i="1"/>
              <a:t>b</a:t>
            </a:r>
            <a:r>
              <a:rPr lang="en-US" altLang="en-US" sz="2200" baseline="-25000"/>
              <a:t>5</a:t>
            </a:r>
            <a:r>
              <a:rPr lang="en-US" altLang="en-US" sz="2200"/>
              <a:t> is statistically </a:t>
            </a:r>
            <a:r>
              <a:rPr lang="en-US" altLang="en-US" sz="2200" i="1"/>
              <a:t>significant</a:t>
            </a:r>
            <a:r>
              <a:rPr lang="en-US" altLang="en-US" sz="2000" i="1"/>
              <a:t> </a:t>
            </a:r>
            <a:r>
              <a:rPr lang="en-US" altLang="en-US" sz="2000"/>
              <a:t>at the 10% level</a:t>
            </a:r>
            <a:r>
              <a:rPr lang="en-US" altLang="en-US" sz="2200"/>
              <a:t>, we interpret its value as follows: </a:t>
            </a:r>
          </a:p>
        </p:txBody>
      </p:sp>
      <p:graphicFrame>
        <p:nvGraphicFramePr>
          <p:cNvPr id="110637" name="Object 45"/>
          <p:cNvGraphicFramePr>
            <a:graphicFrameLocks noChangeAspect="1"/>
          </p:cNvGraphicFramePr>
          <p:nvPr/>
        </p:nvGraphicFramePr>
        <p:xfrm>
          <a:off x="2006600" y="1836738"/>
          <a:ext cx="103822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9" name="Equation" r:id="rId4" imgW="558558" imgH="431613" progId="Equation.DSMT4">
                  <p:embed/>
                </p:oleObj>
              </mc:Choice>
              <mc:Fallback>
                <p:oleObj name="Equation" r:id="rId4" imgW="558558" imgH="431613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1836738"/>
                        <a:ext cx="103822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9" name="Object 47"/>
          <p:cNvGraphicFramePr>
            <a:graphicFrameLocks noChangeAspect="1"/>
          </p:cNvGraphicFramePr>
          <p:nvPr/>
        </p:nvGraphicFramePr>
        <p:xfrm>
          <a:off x="3224213" y="2024063"/>
          <a:ext cx="103663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0" name="Equation" r:id="rId6" imgW="558558" imgH="177723" progId="Equation.DSMT4">
                  <p:embed/>
                </p:oleObj>
              </mc:Choice>
              <mc:Fallback>
                <p:oleObj name="Equation" r:id="rId6" imgW="558558" imgH="177723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213" y="2024063"/>
                        <a:ext cx="1036637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40" name="Object 48"/>
          <p:cNvGraphicFramePr>
            <a:graphicFrameLocks noChangeAspect="1"/>
          </p:cNvGraphicFramePr>
          <p:nvPr/>
        </p:nvGraphicFramePr>
        <p:xfrm>
          <a:off x="4243388" y="1828800"/>
          <a:ext cx="10810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1" name="Equation" r:id="rId8" imgW="583947" imgH="393529" progId="Equation.DSMT4">
                  <p:embed/>
                </p:oleObj>
              </mc:Choice>
              <mc:Fallback>
                <p:oleObj name="Equation" r:id="rId8" imgW="583947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1828800"/>
                        <a:ext cx="108108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1030288" y="2724150"/>
            <a:ext cx="7472362" cy="1096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Each </a:t>
            </a:r>
            <a:r>
              <a:rPr lang="en-US" sz="2200" b="1" i="1">
                <a:solidFill>
                  <a:srgbClr val="FF0000"/>
                </a:solidFill>
              </a:rPr>
              <a:t>10</a:t>
            </a:r>
            <a:r>
              <a:rPr lang="en-US" sz="2200" i="1"/>
              <a:t> percentage point </a:t>
            </a:r>
            <a:r>
              <a:rPr lang="en-US" sz="2200" b="1" i="1">
                <a:solidFill>
                  <a:srgbClr val="FF0000"/>
                </a:solidFill>
              </a:rPr>
              <a:t>increase</a:t>
            </a:r>
            <a:r>
              <a:rPr lang="en-US" sz="2200" i="1"/>
              <a:t> in the high school dropout rate is associated with a </a:t>
            </a:r>
            <a:r>
              <a:rPr lang="en-US" sz="2200" b="1" i="1">
                <a:solidFill>
                  <a:srgbClr val="0066FF"/>
                </a:solidFill>
              </a:rPr>
              <a:t>3.74 percentage point decline</a:t>
            </a:r>
            <a:r>
              <a:rPr lang="en-US" sz="2200" i="1"/>
              <a:t> in the epr of LISM.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48"/>
          <p:cNvGraphicFramePr>
            <a:graphicFrameLocks noChangeAspect="1"/>
          </p:cNvGraphicFramePr>
          <p:nvPr/>
        </p:nvGraphicFramePr>
        <p:xfrm>
          <a:off x="5422900" y="1822450"/>
          <a:ext cx="40163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2" name="Equation" r:id="rId10" imgW="215713" imgH="393359" progId="Equation.DSMT4">
                  <p:embed/>
                </p:oleObj>
              </mc:Choice>
              <mc:Fallback>
                <p:oleObj name="Equation" r:id="rId10" imgW="215713" imgH="39335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0" y="1822450"/>
                        <a:ext cx="40163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8"/>
          <p:cNvGraphicFramePr>
            <a:graphicFrameLocks noChangeAspect="1"/>
          </p:cNvGraphicFramePr>
          <p:nvPr/>
        </p:nvGraphicFramePr>
        <p:xfrm>
          <a:off x="5864225" y="1822450"/>
          <a:ext cx="9429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3" name="Equation" r:id="rId12" imgW="507780" imgH="393529" progId="Equation.DSMT4">
                  <p:embed/>
                </p:oleObj>
              </mc:Choice>
              <mc:Fallback>
                <p:oleObj name="Equation" r:id="rId12" imgW="507780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4225" y="1822450"/>
                        <a:ext cx="94297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09588" y="3935413"/>
            <a:ext cx="8210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altLang="en-US" sz="2200"/>
              <a:t>Since estimated coefficient </a:t>
            </a:r>
            <a:r>
              <a:rPr lang="en-US" altLang="en-US" sz="2200" i="1"/>
              <a:t>b</a:t>
            </a:r>
            <a:r>
              <a:rPr lang="en-US" altLang="en-US" sz="2200" baseline="-25000"/>
              <a:t>6</a:t>
            </a:r>
            <a:r>
              <a:rPr lang="en-US" altLang="en-US" sz="2200"/>
              <a:t> is statistically </a:t>
            </a:r>
            <a:r>
              <a:rPr lang="en-US" altLang="en-US" sz="2200" i="1"/>
              <a:t>significant</a:t>
            </a:r>
            <a:r>
              <a:rPr lang="en-US" altLang="en-US" sz="2000" i="1"/>
              <a:t> </a:t>
            </a:r>
            <a:r>
              <a:rPr lang="en-US" altLang="en-US" sz="2000"/>
              <a:t>at the 5% level</a:t>
            </a:r>
            <a:r>
              <a:rPr lang="en-US" altLang="en-US" sz="2200"/>
              <a:t>, we interpret its value as follows: </a:t>
            </a:r>
          </a:p>
        </p:txBody>
      </p:sp>
      <p:graphicFrame>
        <p:nvGraphicFramePr>
          <p:cNvPr id="5" name="Object 45"/>
          <p:cNvGraphicFramePr>
            <a:graphicFrameLocks noChangeAspect="1"/>
          </p:cNvGraphicFramePr>
          <p:nvPr/>
        </p:nvGraphicFramePr>
        <p:xfrm>
          <a:off x="2965450" y="4837113"/>
          <a:ext cx="1062038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4" name="Equation" r:id="rId14" imgW="571252" imgH="431613" progId="Equation.DSMT4">
                  <p:embed/>
                </p:oleObj>
              </mc:Choice>
              <mc:Fallback>
                <p:oleObj name="Equation" r:id="rId14" imgW="571252" imgH="431613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4837113"/>
                        <a:ext cx="1062038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7"/>
          <p:cNvGraphicFramePr>
            <a:graphicFrameLocks noChangeAspect="1"/>
          </p:cNvGraphicFramePr>
          <p:nvPr/>
        </p:nvGraphicFramePr>
        <p:xfrm>
          <a:off x="4176713" y="5024438"/>
          <a:ext cx="10128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5" name="Equation" r:id="rId16" imgW="545626" imgH="177646" progId="Equation.DSMT4">
                  <p:embed/>
                </p:oleObj>
              </mc:Choice>
              <mc:Fallback>
                <p:oleObj name="Equation" r:id="rId16" imgW="545626" imgH="177646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713" y="5024438"/>
                        <a:ext cx="10128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8"/>
          <p:cNvGraphicFramePr>
            <a:graphicFrameLocks noChangeAspect="1"/>
          </p:cNvGraphicFramePr>
          <p:nvPr/>
        </p:nvGraphicFramePr>
        <p:xfrm>
          <a:off x="5213350" y="4829175"/>
          <a:ext cx="108108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6" name="Equation" r:id="rId18" imgW="583947" imgH="393529" progId="Equation.DSMT4">
                  <p:embed/>
                </p:oleObj>
              </mc:Choice>
              <mc:Fallback>
                <p:oleObj name="Equation" r:id="rId18" imgW="583947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0" y="4829175"/>
                        <a:ext cx="108108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3"/>
          <p:cNvSpPr txBox="1">
            <a:spLocks noChangeArrowheads="1"/>
          </p:cNvSpPr>
          <p:nvPr/>
        </p:nvSpPr>
        <p:spPr bwMode="auto">
          <a:xfrm>
            <a:off x="1189038" y="5724525"/>
            <a:ext cx="7242175" cy="1096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/>
              <a:t>Each </a:t>
            </a:r>
            <a:r>
              <a:rPr lang="en-US" sz="2200" b="1" i="1">
                <a:solidFill>
                  <a:srgbClr val="FF0000"/>
                </a:solidFill>
              </a:rPr>
              <a:t>1</a:t>
            </a:r>
            <a:r>
              <a:rPr lang="en-US" sz="2200" i="1"/>
              <a:t> percentage point </a:t>
            </a:r>
            <a:r>
              <a:rPr lang="en-US" sz="2200" b="1" i="1">
                <a:solidFill>
                  <a:srgbClr val="FF0000"/>
                </a:solidFill>
              </a:rPr>
              <a:t>increase</a:t>
            </a:r>
            <a:r>
              <a:rPr lang="en-US" sz="2200" i="1"/>
              <a:t> in the unemployment rate is associated with a </a:t>
            </a:r>
            <a:r>
              <a:rPr lang="en-US" sz="2200" b="1" i="1">
                <a:solidFill>
                  <a:srgbClr val="0066FF"/>
                </a:solidFill>
              </a:rPr>
              <a:t>3.023 percentage point decline</a:t>
            </a:r>
            <a:r>
              <a:rPr lang="en-US" sz="2200" i="1"/>
              <a:t> in the epr of LISM.</a:t>
            </a:r>
            <a:endParaRPr lang="en-US" sz="2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5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SBE9ch01">
  <a:themeElements>
    <a:clrScheme name="">
      <a:dk1>
        <a:srgbClr val="3C0023"/>
      </a:dk1>
      <a:lt1>
        <a:srgbClr val="FFFFFF"/>
      </a:lt1>
      <a:dk2>
        <a:srgbClr val="300153"/>
      </a:dk2>
      <a:lt2>
        <a:srgbClr val="F6BF69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919191"/>
      </a:hlink>
      <a:folHlink>
        <a:srgbClr val="B50069"/>
      </a:folHlink>
    </a:clrScheme>
    <a:fontScheme name="SBE9ch0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BE9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9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Data\Microsoft\Templates\SBE9ch01.pot</Template>
  <TotalTime>540586</TotalTime>
  <Pages>28</Pages>
  <Words>3974</Words>
  <Application>Microsoft Office PowerPoint</Application>
  <PresentationFormat>On-screen Show (4:3)</PresentationFormat>
  <Paragraphs>1796</Paragraphs>
  <Slides>66</Slides>
  <Notes>66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9" baseType="lpstr">
      <vt:lpstr>Arial</vt:lpstr>
      <vt:lpstr>Arial Black</vt:lpstr>
      <vt:lpstr>Batang</vt:lpstr>
      <vt:lpstr>Book Antiqua</vt:lpstr>
      <vt:lpstr>Comic Sans MS</vt:lpstr>
      <vt:lpstr>Monotype Sorts</vt:lpstr>
      <vt:lpstr>MS Reference Serif</vt:lpstr>
      <vt:lpstr>Symbol</vt:lpstr>
      <vt:lpstr>Times New Roman</vt:lpstr>
      <vt:lpstr>Wingdings</vt:lpstr>
      <vt:lpstr>SBE9ch01</vt:lpstr>
      <vt:lpstr>Equation</vt:lpstr>
      <vt:lpstr>Chart</vt:lpstr>
      <vt:lpstr>Multiple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Normality</vt:lpstr>
      <vt:lpstr>Normality</vt:lpstr>
      <vt:lpstr>Normality</vt:lpstr>
      <vt:lpstr>Normality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regression</dc:title>
  <dc:creator>snarr</dc:creator>
  <cp:lastModifiedBy>hsnarr</cp:lastModifiedBy>
  <cp:revision>167</cp:revision>
  <cp:lastPrinted>1601-01-01T00:00:00Z</cp:lastPrinted>
  <dcterms:created xsi:type="dcterms:W3CDTF">1996-04-26T07:10:38Z</dcterms:created>
  <dcterms:modified xsi:type="dcterms:W3CDTF">2016-01-19T04:58:30Z</dcterms:modified>
</cp:coreProperties>
</file>