
<file path=[Content_Types].xml><?xml version="1.0" encoding="utf-8"?>
<Types xmlns="http://schemas.openxmlformats.org/package/2006/content-types">
  <Default Extension="bin" ContentType="application/vnd.openxmlformats-officedocument.oleObject"/>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4.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5.xml" ContentType="application/vnd.openxmlformats-officedocument.themeOverride+xml"/>
  <Override PartName="/ppt/notesSlides/notesSlide9.xml" ContentType="application/vnd.openxmlformats-officedocument.presentationml.notesSlide+xml"/>
  <Override PartName="/ppt/theme/themeOverride6.xml" ContentType="application/vnd.openxmlformats-officedocument.themeOverride+xml"/>
  <Override PartName="/ppt/notesSlides/notesSlide10.xml" ContentType="application/vnd.openxmlformats-officedocument.presentationml.notesSlide+xml"/>
  <Override PartName="/ppt/theme/themeOverride7.xml" ContentType="application/vnd.openxmlformats-officedocument.themeOverride+xml"/>
  <Override PartName="/ppt/notesSlides/notesSlide11.xml" ContentType="application/vnd.openxmlformats-officedocument.presentationml.notesSlide+xml"/>
  <Override PartName="/ppt/theme/themeOverride8.xml" ContentType="application/vnd.openxmlformats-officedocument.themeOverride+xml"/>
  <Override PartName="/ppt/notesSlides/notesSlide12.xml" ContentType="application/vnd.openxmlformats-officedocument.presentationml.notesSlide+xml"/>
  <Override PartName="/ppt/theme/themeOverride9.xml" ContentType="application/vnd.openxmlformats-officedocument.themeOverride+xml"/>
  <Override PartName="/ppt/notesSlides/notesSlide13.xml" ContentType="application/vnd.openxmlformats-officedocument.presentationml.notesSlide+xml"/>
  <Override PartName="/ppt/theme/themeOverride10.xml" ContentType="application/vnd.openxmlformats-officedocument.themeOverr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16"/>
  </p:notesMasterIdLst>
  <p:handoutMasterIdLst>
    <p:handoutMasterId r:id="rId17"/>
  </p:handoutMasterIdLst>
  <p:sldIdLst>
    <p:sldId id="380" r:id="rId2"/>
    <p:sldId id="342" r:id="rId3"/>
    <p:sldId id="345" r:id="rId4"/>
    <p:sldId id="412" r:id="rId5"/>
    <p:sldId id="343" r:id="rId6"/>
    <p:sldId id="410" r:id="rId7"/>
    <p:sldId id="346" r:id="rId8"/>
    <p:sldId id="411" r:id="rId9"/>
    <p:sldId id="351" r:id="rId10"/>
    <p:sldId id="354" r:id="rId11"/>
    <p:sldId id="355" r:id="rId12"/>
    <p:sldId id="356" r:id="rId13"/>
    <p:sldId id="358" r:id="rId14"/>
    <p:sldId id="368" r:id="rId1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4150">
          <p15:clr>
            <a:srgbClr val="A4A3A4"/>
          </p15:clr>
        </p15:guide>
        <p15:guide id="2" pos="1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525FF"/>
    <a:srgbClr val="FFFF99"/>
    <a:srgbClr val="0000FF"/>
    <a:srgbClr val="9933FF"/>
    <a:srgbClr val="FFFFFF"/>
    <a:srgbClr val="00CC00"/>
    <a:srgbClr val="E2D4BE"/>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38" autoAdjust="0"/>
    <p:restoredTop sz="73535" autoAdjust="0"/>
  </p:normalViewPr>
  <p:slideViewPr>
    <p:cSldViewPr snapToGrid="0">
      <p:cViewPr>
        <p:scale>
          <a:sx n="66" d="100"/>
          <a:sy n="66" d="100"/>
        </p:scale>
        <p:origin x="1372" y="304"/>
      </p:cViewPr>
      <p:guideLst>
        <p:guide orient="horz" pos="4150"/>
        <p:guide pos="1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3" d="100"/>
          <a:sy n="53" d="100"/>
        </p:scale>
        <p:origin x="-282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image" Target="../media/image6.wmf"/><Relationship Id="rId1" Type="http://schemas.openxmlformats.org/officeDocument/2006/relationships/image" Target="../media/image5.wmf"/><Relationship Id="rId6" Type="http://schemas.openxmlformats.org/officeDocument/2006/relationships/image" Target="../media/image10.wmf"/><Relationship Id="rId5" Type="http://schemas.openxmlformats.org/officeDocument/2006/relationships/image" Target="../media/image9.wmf"/><Relationship Id="rId10" Type="http://schemas.openxmlformats.org/officeDocument/2006/relationships/image" Target="../media/image14.wmf"/><Relationship Id="rId4" Type="http://schemas.openxmlformats.org/officeDocument/2006/relationships/image" Target="../media/image8.wmf"/><Relationship Id="rId9"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2.wmf"/><Relationship Id="rId4"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image" Target="../media/image17.emf"/><Relationship Id="rId4"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image" Target="../media/image8.wmf"/><Relationship Id="rId7" Type="http://schemas.openxmlformats.org/officeDocument/2006/relationships/image" Target="../media/image12.wmf"/><Relationship Id="rId2" Type="http://schemas.openxmlformats.org/officeDocument/2006/relationships/image" Target="../media/image20.wmf"/><Relationship Id="rId1" Type="http://schemas.openxmlformats.org/officeDocument/2006/relationships/image" Target="../media/image6.wmf"/><Relationship Id="rId6" Type="http://schemas.openxmlformats.org/officeDocument/2006/relationships/image" Target="../media/image22.wmf"/><Relationship Id="rId5" Type="http://schemas.openxmlformats.org/officeDocument/2006/relationships/image" Target="../media/image10.wmf"/><Relationship Id="rId4" Type="http://schemas.openxmlformats.org/officeDocument/2006/relationships/image" Target="../media/image21.wmf"/><Relationship Id="rId9"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12.wmf"/><Relationship Id="rId1"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381750" y="8750300"/>
            <a:ext cx="406400" cy="301625"/>
          </a:xfrm>
          <a:prstGeom prst="rect">
            <a:avLst/>
          </a:prstGeom>
          <a:noFill/>
          <a:ln w="12700">
            <a:noFill/>
            <a:miter lim="800000"/>
            <a:headEnd/>
            <a:tailEnd/>
          </a:ln>
          <a:effectLst/>
        </p:spPr>
        <p:txBody>
          <a:bodyPr wrap="none" lIns="90488" tIns="44450" rIns="90488" bIns="44450" anchor="ctr">
            <a:spAutoFit/>
          </a:bodyPr>
          <a:lstStyle/>
          <a:p>
            <a:pPr algn="r" eaLnBrk="0" hangingPunct="0">
              <a:defRPr/>
            </a:pPr>
            <a:fld id="{F67D2FEF-8264-45F1-97B3-1BE1EFB727BC}" type="slidenum">
              <a:rPr lang="en-US" sz="1400">
                <a:latin typeface="Book Antiqua" pitchFamily="18" charset="0"/>
              </a:rPr>
              <a:pPr algn="r" eaLnBrk="0" hangingPunct="0">
                <a:defRPr/>
              </a:pPr>
              <a:t>‹#›</a:t>
            </a:fld>
            <a:endParaRPr lang="en-US" sz="1400">
              <a:latin typeface="Book Antiqua" pitchFamily="18" charset="0"/>
            </a:endParaRPr>
          </a:p>
        </p:txBody>
      </p:sp>
    </p:spTree>
    <p:extLst>
      <p:ext uri="{BB962C8B-B14F-4D97-AF65-F5344CB8AC3E}">
        <p14:creationId xmlns:p14="http://schemas.microsoft.com/office/powerpoint/2010/main" val="3705219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5"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ChangeArrowheads="1"/>
          </p:cNvSpPr>
          <p:nvPr/>
        </p:nvSpPr>
        <p:spPr bwMode="auto">
          <a:xfrm>
            <a:off x="6381750" y="8750300"/>
            <a:ext cx="406400" cy="301625"/>
          </a:xfrm>
          <a:prstGeom prst="rect">
            <a:avLst/>
          </a:prstGeom>
          <a:noFill/>
          <a:ln w="12700">
            <a:noFill/>
            <a:miter lim="800000"/>
            <a:headEnd/>
            <a:tailEnd/>
          </a:ln>
          <a:effectLst/>
        </p:spPr>
        <p:txBody>
          <a:bodyPr wrap="none" lIns="90488" tIns="44450" rIns="90488" bIns="44450" anchor="ctr">
            <a:spAutoFit/>
          </a:bodyPr>
          <a:lstStyle/>
          <a:p>
            <a:pPr algn="r" eaLnBrk="0" hangingPunct="0">
              <a:defRPr/>
            </a:pPr>
            <a:fld id="{18D99C9E-96B2-40E5-B22E-8873B891BF90}" type="slidenum">
              <a:rPr lang="en-US" sz="1400">
                <a:latin typeface="Book Antiqua" pitchFamily="18" charset="0"/>
              </a:rPr>
              <a:pPr algn="r" eaLnBrk="0" hangingPunct="0">
                <a:defRPr/>
              </a:pPr>
              <a:t>‹#›</a:t>
            </a:fld>
            <a:endParaRPr lang="en-US" sz="1400">
              <a:latin typeface="Book Antiqua" pitchFamily="18" charset="0"/>
            </a:endParaRPr>
          </a:p>
        </p:txBody>
      </p:sp>
    </p:spTree>
    <p:extLst>
      <p:ext uri="{BB962C8B-B14F-4D97-AF65-F5344CB8AC3E}">
        <p14:creationId xmlns:p14="http://schemas.microsoft.com/office/powerpoint/2010/main" val="38042531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Book Antiqua"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Book Antiqua"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Book Antiqua"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Book Antiqua"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xfrm>
            <a:off x="1143000" y="685800"/>
            <a:ext cx="4572000" cy="3429000"/>
          </a:xfrm>
          <a:ln/>
        </p:spPr>
      </p:sp>
      <p:sp>
        <p:nvSpPr>
          <p:cNvPr id="30723" name="Rectangle 3"/>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935443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1150938" y="692150"/>
            <a:ext cx="4556125" cy="3416300"/>
          </a:xfrm>
          <a:ln/>
        </p:spPr>
      </p:sp>
      <p:sp>
        <p:nvSpPr>
          <p:cNvPr id="337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751450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150938" y="692150"/>
            <a:ext cx="4556125" cy="3416300"/>
          </a:xfrm>
          <a:ln/>
        </p:spPr>
      </p:sp>
      <p:sp>
        <p:nvSpPr>
          <p:cNvPr id="3686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b="0" i="0" dirty="0" smtClean="0">
                <a:solidFill>
                  <a:srgbClr val="FF0000"/>
                </a:solidFill>
              </a:rPr>
              <a:t>MSTR</a:t>
            </a:r>
            <a:r>
              <a:rPr lang="en-US" b="0" i="0" dirty="0" smtClean="0">
                <a:solidFill>
                  <a:srgbClr val="000000"/>
                </a:solidFill>
              </a:rPr>
              <a:t> </a:t>
            </a:r>
            <a:r>
              <a:rPr lang="en-US" sz="1100" b="0" i="0" dirty="0" smtClean="0">
                <a:solidFill>
                  <a:srgbClr val="000000"/>
                </a:solidFill>
                <a:latin typeface="Arial" charset="0"/>
              </a:rPr>
              <a:t>≈</a:t>
            </a:r>
            <a:r>
              <a:rPr lang="en-US" b="0" i="0" dirty="0" smtClean="0">
                <a:solidFill>
                  <a:srgbClr val="000000"/>
                </a:solidFill>
              </a:rPr>
              <a:t> </a:t>
            </a:r>
            <a:r>
              <a:rPr lang="en-US" b="0" i="0" dirty="0" smtClean="0">
                <a:solidFill>
                  <a:schemeClr val="tx1"/>
                </a:solidFill>
                <a:latin typeface="Symbol" pitchFamily="18" charset="2"/>
              </a:rPr>
              <a:t>sigma</a:t>
            </a:r>
            <a:r>
              <a:rPr lang="en-US" b="0" i="0" baseline="0" dirty="0" smtClean="0">
                <a:solidFill>
                  <a:schemeClr val="tx1"/>
                </a:solidFill>
                <a:latin typeface="Symbol" pitchFamily="18" charset="2"/>
              </a:rPr>
              <a:t> squared </a:t>
            </a:r>
          </a:p>
          <a:p>
            <a:endParaRPr lang="en-US" b="0" i="0" baseline="0" dirty="0" smtClean="0">
              <a:solidFill>
                <a:schemeClr val="tx1"/>
              </a:solidFill>
              <a:latin typeface="Symbol" pitchFamily="18" charset="2"/>
            </a:endParaRPr>
          </a:p>
          <a:p>
            <a:r>
              <a:rPr lang="en-US" b="0" i="0" dirty="0" smtClean="0">
                <a:solidFill>
                  <a:srgbClr val="000000"/>
                </a:solidFill>
              </a:rPr>
              <a:t>only if H</a:t>
            </a:r>
            <a:r>
              <a:rPr lang="en-US" b="0" i="0" baseline="-25000" dirty="0" smtClean="0">
                <a:solidFill>
                  <a:srgbClr val="000000"/>
                </a:solidFill>
              </a:rPr>
              <a:t>0</a:t>
            </a:r>
            <a:r>
              <a:rPr lang="en-US" b="0" i="0" dirty="0" smtClean="0">
                <a:solidFill>
                  <a:srgbClr val="000000"/>
                </a:solidFill>
              </a:rPr>
              <a:t> true</a:t>
            </a:r>
            <a:r>
              <a:rPr lang="en-US" b="0" i="0" dirty="0" smtClean="0"/>
              <a:t> </a:t>
            </a:r>
          </a:p>
        </p:txBody>
      </p:sp>
    </p:spTree>
    <p:extLst>
      <p:ext uri="{BB962C8B-B14F-4D97-AF65-F5344CB8AC3E}">
        <p14:creationId xmlns:p14="http://schemas.microsoft.com/office/powerpoint/2010/main" val="1165617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150938" y="692150"/>
            <a:ext cx="4556125" cy="3416300"/>
          </a:xfrm>
          <a:ln/>
        </p:spPr>
      </p:sp>
      <p:sp>
        <p:nvSpPr>
          <p:cNvPr id="3686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b="0" i="0" dirty="0" smtClean="0">
                <a:solidFill>
                  <a:srgbClr val="FF0000"/>
                </a:solidFill>
              </a:rPr>
              <a:t>MSTR</a:t>
            </a:r>
            <a:r>
              <a:rPr lang="en-US" b="0" i="0" dirty="0" smtClean="0">
                <a:solidFill>
                  <a:srgbClr val="000000"/>
                </a:solidFill>
              </a:rPr>
              <a:t> </a:t>
            </a:r>
            <a:r>
              <a:rPr lang="en-US" sz="1100" b="0" i="0" dirty="0" smtClean="0">
                <a:solidFill>
                  <a:srgbClr val="000000"/>
                </a:solidFill>
                <a:latin typeface="Arial" charset="0"/>
              </a:rPr>
              <a:t>≈</a:t>
            </a:r>
            <a:r>
              <a:rPr lang="en-US" b="0" i="0" dirty="0" smtClean="0">
                <a:solidFill>
                  <a:srgbClr val="000000"/>
                </a:solidFill>
              </a:rPr>
              <a:t> </a:t>
            </a:r>
            <a:r>
              <a:rPr lang="en-US" b="0" i="0" dirty="0" smtClean="0">
                <a:solidFill>
                  <a:schemeClr val="tx1"/>
                </a:solidFill>
                <a:latin typeface="Symbol" pitchFamily="18" charset="2"/>
              </a:rPr>
              <a:t>sigma</a:t>
            </a:r>
            <a:r>
              <a:rPr lang="en-US" b="0" i="0" baseline="0" dirty="0" smtClean="0">
                <a:solidFill>
                  <a:schemeClr val="tx1"/>
                </a:solidFill>
                <a:latin typeface="Symbol" pitchFamily="18" charset="2"/>
              </a:rPr>
              <a:t> squared </a:t>
            </a:r>
          </a:p>
          <a:p>
            <a:endParaRPr lang="en-US" b="0" i="0" baseline="0" dirty="0" smtClean="0">
              <a:solidFill>
                <a:schemeClr val="tx1"/>
              </a:solidFill>
              <a:latin typeface="Symbol" pitchFamily="18" charset="2"/>
            </a:endParaRPr>
          </a:p>
          <a:p>
            <a:r>
              <a:rPr lang="en-US" b="0" i="0" dirty="0" smtClean="0">
                <a:solidFill>
                  <a:srgbClr val="000000"/>
                </a:solidFill>
              </a:rPr>
              <a:t>only if H</a:t>
            </a:r>
            <a:r>
              <a:rPr lang="en-US" b="0" i="0" baseline="-25000" dirty="0" smtClean="0">
                <a:solidFill>
                  <a:srgbClr val="000000"/>
                </a:solidFill>
              </a:rPr>
              <a:t>0</a:t>
            </a:r>
            <a:r>
              <a:rPr lang="en-US" b="0" i="0" dirty="0" smtClean="0">
                <a:solidFill>
                  <a:srgbClr val="000000"/>
                </a:solidFill>
              </a:rPr>
              <a:t> true</a:t>
            </a:r>
            <a:r>
              <a:rPr lang="en-US" b="0" i="0" dirty="0" smtClean="0"/>
              <a:t> </a:t>
            </a:r>
          </a:p>
        </p:txBody>
      </p:sp>
    </p:spTree>
    <p:extLst>
      <p:ext uri="{BB962C8B-B14F-4D97-AF65-F5344CB8AC3E}">
        <p14:creationId xmlns:p14="http://schemas.microsoft.com/office/powerpoint/2010/main" val="2826773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50938" y="692150"/>
            <a:ext cx="4556125" cy="3416300"/>
          </a:xfrm>
          <a:ln/>
        </p:spPr>
      </p:sp>
      <p:sp>
        <p:nvSpPr>
          <p:cNvPr id="3481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609553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50938" y="692150"/>
            <a:ext cx="4556125" cy="3416300"/>
          </a:xfrm>
          <a:ln/>
        </p:spPr>
      </p:sp>
      <p:sp>
        <p:nvSpPr>
          <p:cNvPr id="378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b="0" i="0" dirty="0" smtClean="0">
                <a:solidFill>
                  <a:srgbClr val="FF0000"/>
                </a:solidFill>
              </a:rPr>
              <a:t>MSTR</a:t>
            </a:r>
            <a:r>
              <a:rPr lang="en-US" b="0" i="0" dirty="0" smtClean="0">
                <a:solidFill>
                  <a:srgbClr val="000000"/>
                </a:solidFill>
              </a:rPr>
              <a:t> </a:t>
            </a:r>
            <a:r>
              <a:rPr lang="en-US" sz="1100" b="0" i="0" dirty="0" smtClean="0">
                <a:solidFill>
                  <a:srgbClr val="000000"/>
                </a:solidFill>
                <a:latin typeface="Arial" charset="0"/>
              </a:rPr>
              <a:t>≈</a:t>
            </a:r>
            <a:r>
              <a:rPr lang="en-US" b="0" i="0" dirty="0" smtClean="0">
                <a:solidFill>
                  <a:srgbClr val="000000"/>
                </a:solidFill>
              </a:rPr>
              <a:t> </a:t>
            </a:r>
            <a:r>
              <a:rPr lang="en-US" b="0" i="0" dirty="0" smtClean="0">
                <a:solidFill>
                  <a:schemeClr val="tx1"/>
                </a:solidFill>
                <a:latin typeface="Symbol" pitchFamily="18" charset="2"/>
              </a:rPr>
              <a:t>sigma</a:t>
            </a:r>
            <a:r>
              <a:rPr lang="en-US" b="0" i="0" baseline="0" dirty="0" smtClean="0">
                <a:solidFill>
                  <a:schemeClr val="tx1"/>
                </a:solidFill>
                <a:latin typeface="Symbol" pitchFamily="18" charset="2"/>
              </a:rPr>
              <a:t> squared </a:t>
            </a:r>
          </a:p>
          <a:p>
            <a:endParaRPr lang="en-US" b="0" i="0" baseline="0" dirty="0" smtClean="0">
              <a:solidFill>
                <a:schemeClr val="tx1"/>
              </a:solidFill>
              <a:latin typeface="Symbol" pitchFamily="18" charset="2"/>
            </a:endParaRPr>
          </a:p>
          <a:p>
            <a:r>
              <a:rPr lang="en-US" b="0" i="0" dirty="0" smtClean="0">
                <a:solidFill>
                  <a:srgbClr val="000000"/>
                </a:solidFill>
              </a:rPr>
              <a:t>whether</a:t>
            </a:r>
            <a:r>
              <a:rPr lang="en-US" b="0" i="0" baseline="0" dirty="0" smtClean="0">
                <a:solidFill>
                  <a:srgbClr val="000000"/>
                </a:solidFill>
              </a:rPr>
              <a:t> </a:t>
            </a:r>
            <a:r>
              <a:rPr lang="en-US" b="0" i="0" dirty="0" smtClean="0">
                <a:solidFill>
                  <a:srgbClr val="000000"/>
                </a:solidFill>
              </a:rPr>
              <a:t>H</a:t>
            </a:r>
            <a:r>
              <a:rPr lang="en-US" b="0" i="0" baseline="-25000" dirty="0" smtClean="0">
                <a:solidFill>
                  <a:srgbClr val="000000"/>
                </a:solidFill>
              </a:rPr>
              <a:t>0</a:t>
            </a:r>
            <a:r>
              <a:rPr lang="en-US" b="0" i="0" dirty="0" smtClean="0">
                <a:solidFill>
                  <a:srgbClr val="000000"/>
                </a:solidFill>
              </a:rPr>
              <a:t> true or</a:t>
            </a:r>
            <a:r>
              <a:rPr lang="en-US" b="0" i="0" baseline="0" dirty="0" smtClean="0">
                <a:solidFill>
                  <a:srgbClr val="000000"/>
                </a:solidFill>
              </a:rPr>
              <a:t> not</a:t>
            </a:r>
          </a:p>
          <a:p>
            <a:endParaRPr lang="en-US" b="0" i="0" baseline="0" dirty="0" smtClean="0">
              <a:solidFill>
                <a:srgbClr val="000000"/>
              </a:solidFill>
            </a:endParaRPr>
          </a:p>
          <a:p>
            <a:r>
              <a:rPr lang="en-US" b="0" i="0" baseline="0" dirty="0" smtClean="0">
                <a:solidFill>
                  <a:srgbClr val="000000"/>
                </a:solidFill>
              </a:rPr>
              <a:t>provided ANOVA assumptions hold </a:t>
            </a:r>
            <a:r>
              <a:rPr lang="en-US" b="0" i="0" dirty="0" smtClean="0"/>
              <a:t> </a:t>
            </a:r>
          </a:p>
          <a:p>
            <a:endParaRPr lang="en-US" dirty="0" smtClean="0"/>
          </a:p>
        </p:txBody>
      </p:sp>
    </p:spTree>
    <p:extLst>
      <p:ext uri="{BB962C8B-B14F-4D97-AF65-F5344CB8AC3E}">
        <p14:creationId xmlns:p14="http://schemas.microsoft.com/office/powerpoint/2010/main" val="874251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50938" y="692150"/>
            <a:ext cx="4556125" cy="3416300"/>
          </a:xfrm>
          <a:ln/>
        </p:spPr>
      </p:sp>
      <p:sp>
        <p:nvSpPr>
          <p:cNvPr id="378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smtClean="0"/>
              <a:t>The MSTR assumes</a:t>
            </a:r>
            <a:r>
              <a:rPr lang="en-US" baseline="0" dirty="0" smtClean="0"/>
              <a:t> the means are the same (approximated by the grand mean)</a:t>
            </a:r>
            <a:r>
              <a:rPr lang="en-US" dirty="0" smtClean="0"/>
              <a:t>, but the MSE</a:t>
            </a:r>
            <a:r>
              <a:rPr lang="en-US" baseline="0" dirty="0" smtClean="0"/>
              <a:t> allows the means of the k distributions to be different.</a:t>
            </a:r>
            <a:endParaRPr lang="en-US" dirty="0" smtClean="0"/>
          </a:p>
        </p:txBody>
      </p:sp>
    </p:spTree>
    <p:extLst>
      <p:ext uri="{BB962C8B-B14F-4D97-AF65-F5344CB8AC3E}">
        <p14:creationId xmlns:p14="http://schemas.microsoft.com/office/powerpoint/2010/main" val="237162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50938" y="692150"/>
            <a:ext cx="4556125" cy="3416300"/>
          </a:xfrm>
          <a:ln/>
        </p:spPr>
      </p:sp>
      <p:sp>
        <p:nvSpPr>
          <p:cNvPr id="378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marL="0" indent="0" eaLnBrk="1" hangingPunct="1"/>
            <a:r>
              <a:rPr lang="en-US" dirty="0" smtClean="0">
                <a:solidFill>
                  <a:srgbClr val="000000"/>
                </a:solidFill>
              </a:rPr>
              <a:t>The</a:t>
            </a:r>
            <a:r>
              <a:rPr lang="en-US" dirty="0" smtClean="0"/>
              <a:t> SST divided by its degrees of freedom </a:t>
            </a:r>
            <a:r>
              <a:rPr lang="en-US" i="1" dirty="0" err="1" smtClean="0"/>
              <a:t>n</a:t>
            </a:r>
            <a:r>
              <a:rPr lang="en-US" i="1" baseline="-25000" dirty="0" err="1" smtClean="0"/>
              <a:t>T</a:t>
            </a:r>
            <a:r>
              <a:rPr lang="en-US" dirty="0" smtClean="0"/>
              <a:t> – 1 is the overall sample variance that would be obtained </a:t>
            </a:r>
            <a:r>
              <a:rPr lang="en-US" i="1" dirty="0" smtClean="0"/>
              <a:t>if </a:t>
            </a:r>
            <a:r>
              <a:rPr lang="en-US" dirty="0" smtClean="0"/>
              <a:t>we treated the entire set of observations as one data set.</a:t>
            </a:r>
          </a:p>
        </p:txBody>
      </p:sp>
    </p:spTree>
    <p:extLst>
      <p:ext uri="{BB962C8B-B14F-4D97-AF65-F5344CB8AC3E}">
        <p14:creationId xmlns:p14="http://schemas.microsoft.com/office/powerpoint/2010/main" val="521549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1150938" y="692150"/>
            <a:ext cx="4556125" cy="3416300"/>
          </a:xfrm>
          <a:ln/>
        </p:spPr>
      </p:sp>
      <p:sp>
        <p:nvSpPr>
          <p:cNvPr id="419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Completely Randomized Design</a:t>
            </a:r>
            <a:endParaRPr lang="en-US" sz="1200" dirty="0" smtClean="0">
              <a:latin typeface="Book Antiqua"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If the variance amongst the </a:t>
            </a:r>
            <a:r>
              <a:rPr lang="en-US" sz="1200" i="1" dirty="0" smtClean="0"/>
              <a:t>k</a:t>
            </a:r>
            <a:r>
              <a:rPr lang="en-US" sz="1200" dirty="0" smtClean="0"/>
              <a:t> sample means is </a:t>
            </a:r>
            <a:r>
              <a:rPr lang="en-US" sz="1200" i="1" dirty="0" smtClean="0"/>
              <a:t>large</a:t>
            </a:r>
            <a:r>
              <a:rPr lang="en-US" sz="1200" dirty="0" smtClean="0"/>
              <a:t>, the </a:t>
            </a:r>
            <a:r>
              <a:rPr lang="en-US" sz="1200" i="1" dirty="0" smtClean="0"/>
              <a:t>F</a:t>
            </a:r>
            <a:r>
              <a:rPr lang="en-US" sz="1200" dirty="0" smtClean="0"/>
              <a:t>-stat</a:t>
            </a:r>
            <a:br>
              <a:rPr lang="en-US" sz="1200" dirty="0" smtClean="0"/>
            </a:br>
            <a:r>
              <a:rPr lang="en-US" sz="1200" dirty="0" smtClean="0"/>
              <a:t>is </a:t>
            </a:r>
            <a:r>
              <a:rPr lang="en-US" sz="1200" i="1" dirty="0" smtClean="0"/>
              <a:t>inflated</a:t>
            </a:r>
            <a:r>
              <a:rPr lang="en-US" sz="1200" dirty="0" smtClean="0"/>
              <a:t> because MSTR </a:t>
            </a:r>
            <a:r>
              <a:rPr lang="en-US" sz="1200" i="1" dirty="0" smtClean="0"/>
              <a:t>overestimates</a:t>
            </a:r>
            <a:r>
              <a:rPr lang="en-US" sz="1200" dirty="0" smtClean="0">
                <a:latin typeface="Book Antiqua" pitchFamily="18" charset="0"/>
              </a:rPr>
              <a:t> sigma</a:t>
            </a:r>
            <a:r>
              <a:rPr lang="en-US" sz="1200" baseline="0" dirty="0" smtClean="0">
                <a:latin typeface="Book Antiqua" pitchFamily="18" charset="0"/>
              </a:rPr>
              <a:t> squared</a:t>
            </a:r>
            <a:r>
              <a:rPr lang="en-US" sz="1200" dirty="0" smtClean="0"/>
              <a:t>.</a:t>
            </a:r>
          </a:p>
        </p:txBody>
      </p:sp>
    </p:spTree>
    <p:extLst>
      <p:ext uri="{BB962C8B-B14F-4D97-AF65-F5344CB8AC3E}">
        <p14:creationId xmlns:p14="http://schemas.microsoft.com/office/powerpoint/2010/main" val="4039520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1150938" y="692150"/>
            <a:ext cx="4556125" cy="3416300"/>
          </a:xfrm>
          <a:ln/>
        </p:spPr>
      </p:sp>
      <p:sp>
        <p:nvSpPr>
          <p:cNvPr id="4301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856573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1150938" y="692150"/>
            <a:ext cx="4556125" cy="3416300"/>
          </a:xfrm>
          <a:ln/>
        </p:spPr>
      </p:sp>
      <p:sp>
        <p:nvSpPr>
          <p:cNvPr id="4403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29774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1150938" y="692150"/>
            <a:ext cx="4556125" cy="3416300"/>
          </a:xfrm>
          <a:ln/>
        </p:spPr>
      </p:sp>
      <p:sp>
        <p:nvSpPr>
          <p:cNvPr id="4505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204064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1150938" y="692150"/>
            <a:ext cx="4556125" cy="3416300"/>
          </a:xfrm>
          <a:ln/>
        </p:spPr>
      </p:sp>
      <p:sp>
        <p:nvSpPr>
          <p:cNvPr id="4710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913916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50938" y="692150"/>
            <a:ext cx="4556125" cy="3416300"/>
          </a:xfrm>
          <a:ln/>
        </p:spPr>
      </p:sp>
      <p:sp>
        <p:nvSpPr>
          <p:cNvPr id="481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811461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72413860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7712260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84242955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11288"/>
            <a:ext cx="4038600" cy="5005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11288"/>
            <a:ext cx="4038600" cy="5005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7385170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9203348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34078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33322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8320032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7677407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4958233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4963" y="261938"/>
            <a:ext cx="2074862" cy="61547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61938"/>
            <a:ext cx="6075363" cy="61547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2011917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0225" y="261938"/>
            <a:ext cx="8229600" cy="8810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411288"/>
            <a:ext cx="4038600" cy="5005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11288"/>
            <a:ext cx="4038600" cy="5005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3734999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0225" y="261938"/>
            <a:ext cx="8229600" cy="8810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411288"/>
            <a:ext cx="4038600" cy="5005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411288"/>
            <a:ext cx="4038600" cy="2425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89388"/>
            <a:ext cx="4038600" cy="2427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772449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530225" y="261938"/>
            <a:ext cx="8229600"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43" name="Rectangle 3"/>
          <p:cNvSpPr>
            <a:spLocks noGrp="1" noChangeArrowheads="1"/>
          </p:cNvSpPr>
          <p:nvPr>
            <p:ph type="body" idx="1"/>
          </p:nvPr>
        </p:nvSpPr>
        <p:spPr bwMode="auto">
          <a:xfrm>
            <a:off x="457200" y="1411288"/>
            <a:ext cx="8229600" cy="500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Lst>
  <p:transition/>
  <p:timing>
    <p:tnLst>
      <p:par>
        <p:cTn id="1" dur="indefinite" restart="never" nodeType="tmRoot"/>
      </p:par>
    </p:tnLst>
  </p:timing>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defRPr sz="2400">
          <a:solidFill>
            <a:schemeClr val="tx1"/>
          </a:solidFill>
          <a:latin typeface="+mn-lt"/>
        </a:defRPr>
      </a:lvl2pPr>
      <a:lvl3pPr marL="1143000" indent="-228600" algn="l" rtl="0" eaLnBrk="0" fontAlgn="base" hangingPunct="0">
        <a:spcBef>
          <a:spcPct val="20000"/>
        </a:spcBef>
        <a:spcAft>
          <a:spcPct val="0"/>
        </a:spcAft>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7.xml"/><Relationship Id="rId7" Type="http://schemas.openxmlformats.org/officeDocument/2006/relationships/oleObject" Target="../embeddings/oleObject2.bin"/><Relationship Id="rId12" Type="http://schemas.openxmlformats.org/officeDocument/2006/relationships/image" Target="../media/image4.wmf"/><Relationship Id="rId2" Type="http://schemas.openxmlformats.org/officeDocument/2006/relationships/vmlDrawing" Target="../drawings/vmlDrawing1.vml"/><Relationship Id="rId1" Type="http://schemas.openxmlformats.org/officeDocument/2006/relationships/themeOverride" Target="../theme/themeOverride1.xml"/><Relationship Id="rId6" Type="http://schemas.openxmlformats.org/officeDocument/2006/relationships/image" Target="../media/image1.emf"/><Relationship Id="rId11" Type="http://schemas.openxmlformats.org/officeDocument/2006/relationships/oleObject" Target="../embeddings/oleObject4.bin"/><Relationship Id="rId5" Type="http://schemas.openxmlformats.org/officeDocument/2006/relationships/oleObject" Target="../embeddings/oleObject1.bin"/><Relationship Id="rId10" Type="http://schemas.openxmlformats.org/officeDocument/2006/relationships/image" Target="../media/image3.emf"/><Relationship Id="rId4" Type="http://schemas.openxmlformats.org/officeDocument/2006/relationships/notesSlide" Target="../notesSlides/notesSlide2.xml"/><Relationship Id="rId9" Type="http://schemas.openxmlformats.org/officeDocument/2006/relationships/oleObject" Target="../embeddings/oleObject3.bin"/></Relationships>
</file>

<file path=ppt/slides/_rels/slide3.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oleObject" Target="../embeddings/oleObject9.bin"/><Relationship Id="rId18" Type="http://schemas.openxmlformats.org/officeDocument/2006/relationships/image" Target="../media/image11.wmf"/><Relationship Id="rId3" Type="http://schemas.openxmlformats.org/officeDocument/2006/relationships/slideLayout" Target="../slideLayouts/slideLayout7.xml"/><Relationship Id="rId21" Type="http://schemas.openxmlformats.org/officeDocument/2006/relationships/oleObject" Target="../embeddings/oleObject13.bin"/><Relationship Id="rId7" Type="http://schemas.openxmlformats.org/officeDocument/2006/relationships/oleObject" Target="../embeddings/oleObject6.bin"/><Relationship Id="rId12" Type="http://schemas.openxmlformats.org/officeDocument/2006/relationships/image" Target="../media/image8.wmf"/><Relationship Id="rId17" Type="http://schemas.openxmlformats.org/officeDocument/2006/relationships/oleObject" Target="../embeddings/oleObject11.bin"/><Relationship Id="rId2" Type="http://schemas.openxmlformats.org/officeDocument/2006/relationships/vmlDrawing" Target="../drawings/vmlDrawing2.vml"/><Relationship Id="rId16" Type="http://schemas.openxmlformats.org/officeDocument/2006/relationships/image" Target="../media/image10.wmf"/><Relationship Id="rId20" Type="http://schemas.openxmlformats.org/officeDocument/2006/relationships/image" Target="../media/image12.wmf"/><Relationship Id="rId1" Type="http://schemas.openxmlformats.org/officeDocument/2006/relationships/themeOverride" Target="../theme/themeOverride2.xml"/><Relationship Id="rId6" Type="http://schemas.openxmlformats.org/officeDocument/2006/relationships/image" Target="../media/image5.wmf"/><Relationship Id="rId11" Type="http://schemas.openxmlformats.org/officeDocument/2006/relationships/oleObject" Target="../embeddings/oleObject8.bin"/><Relationship Id="rId24" Type="http://schemas.openxmlformats.org/officeDocument/2006/relationships/image" Target="../media/image14.wmf"/><Relationship Id="rId5" Type="http://schemas.openxmlformats.org/officeDocument/2006/relationships/oleObject" Target="../embeddings/oleObject5.bin"/><Relationship Id="rId15" Type="http://schemas.openxmlformats.org/officeDocument/2006/relationships/oleObject" Target="../embeddings/oleObject10.bin"/><Relationship Id="rId23" Type="http://schemas.openxmlformats.org/officeDocument/2006/relationships/oleObject" Target="../embeddings/oleObject14.bin"/><Relationship Id="rId10" Type="http://schemas.openxmlformats.org/officeDocument/2006/relationships/image" Target="../media/image7.wmf"/><Relationship Id="rId19" Type="http://schemas.openxmlformats.org/officeDocument/2006/relationships/oleObject" Target="../embeddings/oleObject12.bin"/><Relationship Id="rId4" Type="http://schemas.openxmlformats.org/officeDocument/2006/relationships/notesSlide" Target="../notesSlides/notesSlide3.xml"/><Relationship Id="rId9" Type="http://schemas.openxmlformats.org/officeDocument/2006/relationships/oleObject" Target="../embeddings/oleObject7.bin"/><Relationship Id="rId14" Type="http://schemas.openxmlformats.org/officeDocument/2006/relationships/image" Target="../media/image9.wmf"/><Relationship Id="rId22" Type="http://schemas.openxmlformats.org/officeDocument/2006/relationships/image" Target="../media/image13.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4.xml"/><Relationship Id="rId7" Type="http://schemas.openxmlformats.org/officeDocument/2006/relationships/image" Target="../media/image15.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6.bin"/><Relationship Id="rId11" Type="http://schemas.openxmlformats.org/officeDocument/2006/relationships/image" Target="../media/image14.wmf"/><Relationship Id="rId5" Type="http://schemas.openxmlformats.org/officeDocument/2006/relationships/image" Target="../media/image12.wmf"/><Relationship Id="rId10" Type="http://schemas.openxmlformats.org/officeDocument/2006/relationships/oleObject" Target="../embeddings/oleObject18.bin"/><Relationship Id="rId4" Type="http://schemas.openxmlformats.org/officeDocument/2006/relationships/oleObject" Target="../embeddings/oleObject15.bin"/><Relationship Id="rId9" Type="http://schemas.openxmlformats.org/officeDocument/2006/relationships/image" Target="../media/image16.wmf"/></Relationships>
</file>

<file path=ppt/slides/_rels/slide5.xml.rels><?xml version="1.0" encoding="UTF-8" standalone="yes"?>
<Relationships xmlns="http://schemas.openxmlformats.org/package/2006/relationships"><Relationship Id="rId8" Type="http://schemas.openxmlformats.org/officeDocument/2006/relationships/image" Target="../media/image18.emf"/><Relationship Id="rId13" Type="http://schemas.openxmlformats.org/officeDocument/2006/relationships/oleObject" Target="../embeddings/oleObject23.bin"/><Relationship Id="rId3" Type="http://schemas.openxmlformats.org/officeDocument/2006/relationships/slideLayout" Target="../slideLayouts/slideLayout7.xml"/><Relationship Id="rId7" Type="http://schemas.openxmlformats.org/officeDocument/2006/relationships/oleObject" Target="../embeddings/oleObject20.bin"/><Relationship Id="rId12" Type="http://schemas.openxmlformats.org/officeDocument/2006/relationships/image" Target="../media/image4.wmf"/><Relationship Id="rId2" Type="http://schemas.openxmlformats.org/officeDocument/2006/relationships/vmlDrawing" Target="../drawings/vmlDrawing4.vml"/><Relationship Id="rId1" Type="http://schemas.openxmlformats.org/officeDocument/2006/relationships/themeOverride" Target="../theme/themeOverride3.xml"/><Relationship Id="rId6" Type="http://schemas.openxmlformats.org/officeDocument/2006/relationships/image" Target="../media/image17.emf"/><Relationship Id="rId11" Type="http://schemas.openxmlformats.org/officeDocument/2006/relationships/oleObject" Target="../embeddings/oleObject22.bin"/><Relationship Id="rId5" Type="http://schemas.openxmlformats.org/officeDocument/2006/relationships/oleObject" Target="../embeddings/oleObject19.bin"/><Relationship Id="rId10" Type="http://schemas.openxmlformats.org/officeDocument/2006/relationships/image" Target="../media/image19.emf"/><Relationship Id="rId4" Type="http://schemas.openxmlformats.org/officeDocument/2006/relationships/notesSlide" Target="../notesSlides/notesSlide5.xml"/><Relationship Id="rId9" Type="http://schemas.openxmlformats.org/officeDocument/2006/relationships/oleObject" Target="../embeddings/oleObject21.bin"/><Relationship Id="rId14" Type="http://schemas.openxmlformats.org/officeDocument/2006/relationships/oleObject" Target="../embeddings/oleObject24.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10.wmf"/><Relationship Id="rId18" Type="http://schemas.openxmlformats.org/officeDocument/2006/relationships/oleObject" Target="../embeddings/oleObject32.bin"/><Relationship Id="rId3" Type="http://schemas.openxmlformats.org/officeDocument/2006/relationships/notesSlide" Target="../notesSlides/notesSlide6.xml"/><Relationship Id="rId21" Type="http://schemas.openxmlformats.org/officeDocument/2006/relationships/image" Target="../media/image24.wmf"/><Relationship Id="rId7" Type="http://schemas.openxmlformats.org/officeDocument/2006/relationships/image" Target="../media/image20.wmf"/><Relationship Id="rId12" Type="http://schemas.openxmlformats.org/officeDocument/2006/relationships/oleObject" Target="../embeddings/oleObject29.bin"/><Relationship Id="rId17" Type="http://schemas.openxmlformats.org/officeDocument/2006/relationships/image" Target="../media/image12.wmf"/><Relationship Id="rId2" Type="http://schemas.openxmlformats.org/officeDocument/2006/relationships/slideLayout" Target="../slideLayouts/slideLayout7.xml"/><Relationship Id="rId16" Type="http://schemas.openxmlformats.org/officeDocument/2006/relationships/oleObject" Target="../embeddings/oleObject31.bin"/><Relationship Id="rId20" Type="http://schemas.openxmlformats.org/officeDocument/2006/relationships/oleObject" Target="../embeddings/oleObject33.bin"/><Relationship Id="rId1" Type="http://schemas.openxmlformats.org/officeDocument/2006/relationships/vmlDrawing" Target="../drawings/vmlDrawing5.vml"/><Relationship Id="rId6" Type="http://schemas.openxmlformats.org/officeDocument/2006/relationships/oleObject" Target="../embeddings/oleObject26.bin"/><Relationship Id="rId11" Type="http://schemas.openxmlformats.org/officeDocument/2006/relationships/image" Target="../media/image21.wmf"/><Relationship Id="rId5" Type="http://schemas.openxmlformats.org/officeDocument/2006/relationships/image" Target="../media/image6.wmf"/><Relationship Id="rId15" Type="http://schemas.openxmlformats.org/officeDocument/2006/relationships/image" Target="../media/image22.wmf"/><Relationship Id="rId10" Type="http://schemas.openxmlformats.org/officeDocument/2006/relationships/oleObject" Target="../embeddings/oleObject28.bin"/><Relationship Id="rId19" Type="http://schemas.openxmlformats.org/officeDocument/2006/relationships/image" Target="../media/image23.wmf"/><Relationship Id="rId4" Type="http://schemas.openxmlformats.org/officeDocument/2006/relationships/oleObject" Target="../embeddings/oleObject25.bin"/><Relationship Id="rId9" Type="http://schemas.openxmlformats.org/officeDocument/2006/relationships/image" Target="../media/image8.wmf"/><Relationship Id="rId14" Type="http://schemas.openxmlformats.org/officeDocument/2006/relationships/oleObject" Target="../embeddings/oleObject30.bin"/></Relationships>
</file>

<file path=ppt/slides/_rels/slide7.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slideLayout" Target="../slideLayouts/slideLayout7.xml"/><Relationship Id="rId7" Type="http://schemas.openxmlformats.org/officeDocument/2006/relationships/oleObject" Target="../embeddings/oleObject35.bin"/><Relationship Id="rId2" Type="http://schemas.openxmlformats.org/officeDocument/2006/relationships/vmlDrawing" Target="../drawings/vmlDrawing6.vml"/><Relationship Id="rId1" Type="http://schemas.openxmlformats.org/officeDocument/2006/relationships/themeOverride" Target="../theme/themeOverride4.xml"/><Relationship Id="rId6" Type="http://schemas.openxmlformats.org/officeDocument/2006/relationships/image" Target="../media/image25.wmf"/><Relationship Id="rId5" Type="http://schemas.openxmlformats.org/officeDocument/2006/relationships/oleObject" Target="../embeddings/oleObject34.bin"/><Relationship Id="rId10" Type="http://schemas.openxmlformats.org/officeDocument/2006/relationships/image" Target="../media/image23.wmf"/><Relationship Id="rId4" Type="http://schemas.openxmlformats.org/officeDocument/2006/relationships/notesSlide" Target="../notesSlides/notesSlide7.xml"/><Relationship Id="rId9" Type="http://schemas.openxmlformats.org/officeDocument/2006/relationships/oleObject" Target="../embeddings/oleObject36.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6.wmf"/><Relationship Id="rId4" Type="http://schemas.openxmlformats.org/officeDocument/2006/relationships/oleObject" Target="../embeddings/oleObject37.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mlDrawing" Target="../drawings/vmlDrawing8.vml"/><Relationship Id="rId1" Type="http://schemas.openxmlformats.org/officeDocument/2006/relationships/themeOverride" Target="../theme/themeOverride8.xml"/><Relationship Id="rId6" Type="http://schemas.openxmlformats.org/officeDocument/2006/relationships/image" Target="../media/image27.emf"/><Relationship Id="rId5" Type="http://schemas.openxmlformats.org/officeDocument/2006/relationships/oleObject" Target="../embeddings/oleObject38.bin"/><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9" name="Rectangle 3"/>
          <p:cNvSpPr>
            <a:spLocks noGrp="1" noChangeArrowheads="1"/>
          </p:cNvSpPr>
          <p:nvPr>
            <p:ph type="body" sz="half" idx="1"/>
          </p:nvPr>
        </p:nvSpPr>
        <p:spPr>
          <a:xfrm>
            <a:off x="725222" y="1398153"/>
            <a:ext cx="7969250" cy="1076324"/>
          </a:xfrm>
        </p:spPr>
        <p:txBody>
          <a:bodyPr/>
          <a:lstStyle/>
          <a:p>
            <a:pPr marL="0" indent="0" eaLnBrk="1" hangingPunct="1">
              <a:buClr>
                <a:srgbClr val="080808"/>
              </a:buClr>
            </a:pPr>
            <a:r>
              <a:rPr lang="en-US" dirty="0" err="1" smtClean="0">
                <a:solidFill>
                  <a:srgbClr val="FF0000"/>
                </a:solidFill>
              </a:rPr>
              <a:t>AN</a:t>
            </a:r>
            <a:r>
              <a:rPr lang="en-US" dirty="0" err="1" smtClean="0"/>
              <a:t>alysis</a:t>
            </a:r>
            <a:r>
              <a:rPr lang="en-US" dirty="0" smtClean="0"/>
              <a:t> </a:t>
            </a:r>
            <a:r>
              <a:rPr lang="en-US" dirty="0" smtClean="0">
                <a:solidFill>
                  <a:srgbClr val="FF0000"/>
                </a:solidFill>
              </a:rPr>
              <a:t>O</a:t>
            </a:r>
            <a:r>
              <a:rPr lang="en-US" dirty="0" smtClean="0"/>
              <a:t>f </a:t>
            </a:r>
            <a:r>
              <a:rPr lang="en-US" dirty="0" err="1" smtClean="0">
                <a:solidFill>
                  <a:srgbClr val="FF0000"/>
                </a:solidFill>
              </a:rPr>
              <a:t>VA</a:t>
            </a:r>
            <a:r>
              <a:rPr lang="en-US" dirty="0" err="1" smtClean="0"/>
              <a:t>riance</a:t>
            </a:r>
            <a:r>
              <a:rPr lang="en-US" dirty="0" smtClean="0"/>
              <a:t> </a:t>
            </a:r>
            <a:r>
              <a:rPr lang="en-US" dirty="0" smtClean="0">
                <a:solidFill>
                  <a:srgbClr val="000000"/>
                </a:solidFill>
              </a:rPr>
              <a:t>can be used to test  for the equality of three or more population means.</a:t>
            </a:r>
          </a:p>
          <a:p>
            <a:pPr marL="0" indent="0" eaLnBrk="1" hangingPunct="1">
              <a:buClr>
                <a:srgbClr val="080808"/>
              </a:buClr>
            </a:pPr>
            <a:endParaRPr lang="en-US" sz="1200" dirty="0" smtClean="0">
              <a:solidFill>
                <a:srgbClr val="000000"/>
              </a:solidFill>
            </a:endParaRPr>
          </a:p>
        </p:txBody>
      </p:sp>
      <p:sp>
        <p:nvSpPr>
          <p:cNvPr id="9" name="Text Box 4"/>
          <p:cNvSpPr txBox="1">
            <a:spLocks noChangeArrowheads="1"/>
          </p:cNvSpPr>
          <p:nvPr/>
        </p:nvSpPr>
        <p:spPr bwMode="auto">
          <a:xfrm>
            <a:off x="2068247" y="2245877"/>
            <a:ext cx="3676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i="1">
                <a:solidFill>
                  <a:srgbClr val="000000"/>
                </a:solidFill>
                <a:latin typeface="Book Antiqua" pitchFamily="18" charset="0"/>
              </a:rPr>
              <a:t>H</a:t>
            </a:r>
            <a:r>
              <a:rPr lang="en-US" sz="2400" baseline="-25000">
                <a:solidFill>
                  <a:srgbClr val="000000"/>
                </a:solidFill>
                <a:latin typeface="Book Antiqua" pitchFamily="18" charset="0"/>
              </a:rPr>
              <a:t>0</a:t>
            </a:r>
            <a:r>
              <a:rPr lang="en-US" sz="2400">
                <a:solidFill>
                  <a:srgbClr val="000000"/>
                </a:solidFill>
                <a:latin typeface="Book Antiqua" pitchFamily="18" charset="0"/>
              </a:rPr>
              <a:t>:  </a:t>
            </a:r>
            <a:r>
              <a:rPr lang="en-US" sz="2400" i="1">
                <a:solidFill>
                  <a:srgbClr val="000000"/>
                </a:solidFill>
                <a:latin typeface="Symbol" pitchFamily="18" charset="2"/>
              </a:rPr>
              <a:t></a:t>
            </a:r>
            <a:r>
              <a:rPr lang="en-US" sz="2400" baseline="-25000">
                <a:solidFill>
                  <a:srgbClr val="000000"/>
                </a:solidFill>
                <a:latin typeface="Book Antiqua" pitchFamily="18" charset="0"/>
              </a:rPr>
              <a:t>1</a:t>
            </a:r>
            <a:r>
              <a:rPr lang="en-US" sz="2400">
                <a:solidFill>
                  <a:srgbClr val="000000"/>
                </a:solidFill>
                <a:latin typeface="Symbol" pitchFamily="18" charset="2"/>
              </a:rPr>
              <a:t></a:t>
            </a:r>
            <a:r>
              <a:rPr lang="en-US" sz="2400">
                <a:solidFill>
                  <a:srgbClr val="000000"/>
                </a:solidFill>
                <a:latin typeface="Book Antiqua" pitchFamily="18" charset="0"/>
              </a:rPr>
              <a:t>=</a:t>
            </a:r>
            <a:r>
              <a:rPr lang="en-US" sz="2400">
                <a:solidFill>
                  <a:srgbClr val="000000"/>
                </a:solidFill>
                <a:latin typeface="Symbol" pitchFamily="18" charset="2"/>
              </a:rPr>
              <a:t></a:t>
            </a:r>
            <a:r>
              <a:rPr lang="en-US" sz="2400" i="1">
                <a:solidFill>
                  <a:srgbClr val="000000"/>
                </a:solidFill>
                <a:latin typeface="Symbol" pitchFamily="18" charset="2"/>
              </a:rPr>
              <a:t></a:t>
            </a:r>
            <a:r>
              <a:rPr lang="en-US" sz="2400" baseline="-25000">
                <a:solidFill>
                  <a:srgbClr val="000000"/>
                </a:solidFill>
                <a:latin typeface="Book Antiqua" pitchFamily="18" charset="0"/>
              </a:rPr>
              <a:t>2</a:t>
            </a:r>
            <a:r>
              <a:rPr lang="en-US" sz="2400">
                <a:solidFill>
                  <a:srgbClr val="000000"/>
                </a:solidFill>
                <a:latin typeface="Symbol" pitchFamily="18" charset="2"/>
              </a:rPr>
              <a:t></a:t>
            </a:r>
            <a:r>
              <a:rPr lang="en-US" sz="2400">
                <a:solidFill>
                  <a:srgbClr val="000000"/>
                </a:solidFill>
                <a:latin typeface="Book Antiqua" pitchFamily="18" charset="0"/>
              </a:rPr>
              <a:t>=</a:t>
            </a:r>
            <a:r>
              <a:rPr lang="en-US" sz="2400">
                <a:solidFill>
                  <a:srgbClr val="000000"/>
                </a:solidFill>
                <a:latin typeface="Symbol" pitchFamily="18" charset="2"/>
              </a:rPr>
              <a:t></a:t>
            </a:r>
            <a:r>
              <a:rPr lang="en-US" sz="2400" i="1">
                <a:solidFill>
                  <a:srgbClr val="000000"/>
                </a:solidFill>
                <a:latin typeface="Symbol" pitchFamily="18" charset="2"/>
              </a:rPr>
              <a:t></a:t>
            </a:r>
            <a:r>
              <a:rPr lang="en-US" sz="2400" baseline="-25000">
                <a:solidFill>
                  <a:srgbClr val="000000"/>
                </a:solidFill>
                <a:latin typeface="Book Antiqua" pitchFamily="18" charset="0"/>
              </a:rPr>
              <a:t>3</a:t>
            </a:r>
            <a:r>
              <a:rPr lang="en-US" sz="2400">
                <a:solidFill>
                  <a:srgbClr val="000000"/>
                </a:solidFill>
                <a:latin typeface="Symbol" pitchFamily="18" charset="2"/>
              </a:rPr>
              <a:t></a:t>
            </a:r>
            <a:r>
              <a:rPr lang="en-US" sz="2400">
                <a:solidFill>
                  <a:srgbClr val="000000"/>
                </a:solidFill>
                <a:latin typeface="Book Antiqua" pitchFamily="18" charset="0"/>
              </a:rPr>
              <a:t>=</a:t>
            </a:r>
            <a:r>
              <a:rPr lang="en-US" sz="2400">
                <a:solidFill>
                  <a:srgbClr val="000000"/>
                </a:solidFill>
                <a:latin typeface="Symbol" pitchFamily="18" charset="2"/>
              </a:rPr>
              <a:t></a:t>
            </a:r>
            <a:r>
              <a:rPr lang="en-US" sz="3200" baseline="20000">
                <a:solidFill>
                  <a:srgbClr val="000000"/>
                </a:solidFill>
                <a:latin typeface="Book Antiqua" pitchFamily="18" charset="0"/>
              </a:rPr>
              <a:t>.  .  . </a:t>
            </a:r>
            <a:r>
              <a:rPr lang="en-US" sz="2400">
                <a:solidFill>
                  <a:srgbClr val="000000"/>
                </a:solidFill>
                <a:latin typeface="Book Antiqua" pitchFamily="18" charset="0"/>
              </a:rPr>
              <a:t>= </a:t>
            </a:r>
            <a:r>
              <a:rPr lang="en-US" sz="2400" i="1">
                <a:solidFill>
                  <a:srgbClr val="000000"/>
                </a:solidFill>
                <a:latin typeface="Symbol" pitchFamily="18" charset="2"/>
              </a:rPr>
              <a:t></a:t>
            </a:r>
            <a:r>
              <a:rPr lang="en-US" sz="2400" baseline="-25000">
                <a:solidFill>
                  <a:srgbClr val="000000"/>
                </a:solidFill>
                <a:latin typeface="Book Antiqua" pitchFamily="18" charset="0"/>
              </a:rPr>
              <a:t>k</a:t>
            </a:r>
          </a:p>
        </p:txBody>
      </p:sp>
      <p:sp>
        <p:nvSpPr>
          <p:cNvPr id="10" name="Text Box 5"/>
          <p:cNvSpPr txBox="1">
            <a:spLocks noChangeArrowheads="1"/>
          </p:cNvSpPr>
          <p:nvPr/>
        </p:nvSpPr>
        <p:spPr bwMode="auto">
          <a:xfrm>
            <a:off x="2066660" y="2647126"/>
            <a:ext cx="551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i="1" dirty="0">
                <a:solidFill>
                  <a:srgbClr val="000000"/>
                </a:solidFill>
                <a:latin typeface="Book Antiqua" pitchFamily="18" charset="0"/>
              </a:rPr>
              <a:t>H</a:t>
            </a:r>
            <a:r>
              <a:rPr lang="en-US" sz="2400" baseline="-25000" dirty="0">
                <a:solidFill>
                  <a:srgbClr val="000000"/>
                </a:solidFill>
                <a:latin typeface="Book Antiqua" pitchFamily="18" charset="0"/>
              </a:rPr>
              <a:t>a</a:t>
            </a:r>
            <a:r>
              <a:rPr lang="en-US" sz="2400" dirty="0">
                <a:solidFill>
                  <a:srgbClr val="000000"/>
                </a:solidFill>
                <a:latin typeface="Book Antiqua" pitchFamily="18" charset="0"/>
              </a:rPr>
              <a:t>:  Not all population means are equal</a:t>
            </a:r>
          </a:p>
        </p:txBody>
      </p:sp>
      <p:sp>
        <p:nvSpPr>
          <p:cNvPr id="11" name="Rectangle 3"/>
          <p:cNvSpPr txBox="1">
            <a:spLocks noChangeArrowheads="1"/>
          </p:cNvSpPr>
          <p:nvPr/>
        </p:nvSpPr>
        <p:spPr bwMode="auto">
          <a:xfrm>
            <a:off x="693690" y="3886551"/>
            <a:ext cx="8097838" cy="270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defRPr sz="2400">
                <a:solidFill>
                  <a:schemeClr val="tx1"/>
                </a:solidFill>
                <a:latin typeface="+mn-lt"/>
              </a:defRPr>
            </a:lvl2pPr>
            <a:lvl3pPr marL="1143000" indent="-228600" algn="l" rtl="0" eaLnBrk="0" fontAlgn="base" hangingPunct="0">
              <a:spcBef>
                <a:spcPct val="20000"/>
              </a:spcBef>
              <a:spcAft>
                <a:spcPct val="0"/>
              </a:spcAft>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eaLnBrk="1" hangingPunct="1"/>
            <a:r>
              <a:rPr lang="en-US" dirty="0" smtClean="0"/>
              <a:t>For each population, the response variable is</a:t>
            </a:r>
          </a:p>
          <a:p>
            <a:pPr eaLnBrk="1" hangingPunct="1"/>
            <a:endParaRPr lang="en-US" dirty="0" smtClean="0"/>
          </a:p>
          <a:p>
            <a:pPr eaLnBrk="1" hangingPunct="1"/>
            <a:r>
              <a:rPr lang="en-US" dirty="0" smtClean="0"/>
              <a:t>The variances of the response variables are all equal to </a:t>
            </a:r>
          </a:p>
          <a:p>
            <a:pPr>
              <a:spcBef>
                <a:spcPct val="0"/>
              </a:spcBef>
            </a:pPr>
            <a:endParaRPr lang="en-US" dirty="0" smtClean="0"/>
          </a:p>
          <a:p>
            <a:pPr>
              <a:spcBef>
                <a:spcPct val="0"/>
              </a:spcBef>
            </a:pPr>
            <a:r>
              <a:rPr lang="en-US" dirty="0" smtClean="0"/>
              <a:t>The observations must be</a:t>
            </a:r>
          </a:p>
        </p:txBody>
      </p:sp>
      <p:sp>
        <p:nvSpPr>
          <p:cNvPr id="12" name="Text Box 4"/>
          <p:cNvSpPr txBox="1">
            <a:spLocks noChangeArrowheads="1"/>
          </p:cNvSpPr>
          <p:nvPr/>
        </p:nvSpPr>
        <p:spPr bwMode="auto">
          <a:xfrm>
            <a:off x="6222844" y="3886550"/>
            <a:ext cx="1290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pPr>
            <a:r>
              <a:rPr lang="en-US" sz="2400" dirty="0">
                <a:solidFill>
                  <a:srgbClr val="FF0000"/>
                </a:solidFill>
              </a:rPr>
              <a:t>normally</a:t>
            </a:r>
          </a:p>
        </p:txBody>
      </p:sp>
      <p:sp>
        <p:nvSpPr>
          <p:cNvPr id="13" name="Text Box 5"/>
          <p:cNvSpPr txBox="1">
            <a:spLocks noChangeArrowheads="1"/>
          </p:cNvSpPr>
          <p:nvPr/>
        </p:nvSpPr>
        <p:spPr bwMode="auto">
          <a:xfrm>
            <a:off x="1052356" y="4222057"/>
            <a:ext cx="1612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pPr>
            <a:r>
              <a:rPr lang="en-US" sz="2400" dirty="0">
                <a:solidFill>
                  <a:srgbClr val="FF0000"/>
                </a:solidFill>
              </a:rPr>
              <a:t>distributed.</a:t>
            </a:r>
          </a:p>
        </p:txBody>
      </p:sp>
      <p:sp>
        <p:nvSpPr>
          <p:cNvPr id="14" name="Text Box 6"/>
          <p:cNvSpPr txBox="1">
            <a:spLocks noChangeArrowheads="1"/>
          </p:cNvSpPr>
          <p:nvPr/>
        </p:nvSpPr>
        <p:spPr bwMode="auto">
          <a:xfrm>
            <a:off x="7476607" y="4761571"/>
            <a:ext cx="7372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pPr>
            <a:r>
              <a:rPr lang="en-US" sz="2400" i="1" dirty="0" smtClean="0">
                <a:solidFill>
                  <a:srgbClr val="FF0000"/>
                </a:solidFill>
                <a:latin typeface="Symbol" pitchFamily="18" charset="2"/>
              </a:rPr>
              <a:t> </a:t>
            </a:r>
            <a:r>
              <a:rPr lang="en-US" sz="2400" baseline="30000" dirty="0" smtClean="0">
                <a:solidFill>
                  <a:srgbClr val="FF0000"/>
                </a:solidFill>
              </a:rPr>
              <a:t>2</a:t>
            </a:r>
            <a:endParaRPr lang="en-US" sz="2400" dirty="0">
              <a:solidFill>
                <a:srgbClr val="FF0000"/>
              </a:solidFill>
            </a:endParaRPr>
          </a:p>
        </p:txBody>
      </p:sp>
      <p:sp>
        <p:nvSpPr>
          <p:cNvPr id="16" name="Text Box 8"/>
          <p:cNvSpPr txBox="1">
            <a:spLocks noChangeArrowheads="1"/>
          </p:cNvSpPr>
          <p:nvPr/>
        </p:nvSpPr>
        <p:spPr bwMode="auto">
          <a:xfrm>
            <a:off x="3894090" y="5494877"/>
            <a:ext cx="2395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dirty="0">
                <a:solidFill>
                  <a:srgbClr val="FF0000"/>
                </a:solidFill>
              </a:rPr>
              <a:t>independent.</a:t>
            </a:r>
          </a:p>
        </p:txBody>
      </p:sp>
      <p:sp>
        <p:nvSpPr>
          <p:cNvPr id="19"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smtClean="0"/>
              <a:t>ANOVA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7"/>
          <p:cNvSpPr>
            <a:spLocks/>
          </p:cNvSpPr>
          <p:nvPr/>
        </p:nvSpPr>
        <p:spPr bwMode="auto">
          <a:xfrm>
            <a:off x="2379663" y="2174875"/>
            <a:ext cx="4316412" cy="2846388"/>
          </a:xfrm>
          <a:custGeom>
            <a:avLst/>
            <a:gdLst>
              <a:gd name="T0" fmla="*/ 1318 w 2774"/>
              <a:gd name="T1" fmla="*/ 18 h 1925"/>
              <a:gd name="T2" fmla="*/ 1234 w 2774"/>
              <a:gd name="T3" fmla="*/ 108 h 1925"/>
              <a:gd name="T4" fmla="*/ 1176 w 2774"/>
              <a:gd name="T5" fmla="*/ 208 h 1925"/>
              <a:gd name="T6" fmla="*/ 1114 w 2774"/>
              <a:gd name="T7" fmla="*/ 334 h 1925"/>
              <a:gd name="T8" fmla="*/ 1068 w 2774"/>
              <a:gd name="T9" fmla="*/ 438 h 1925"/>
              <a:gd name="T10" fmla="*/ 1030 w 2774"/>
              <a:gd name="T11" fmla="*/ 542 h 1925"/>
              <a:gd name="T12" fmla="*/ 988 w 2774"/>
              <a:gd name="T13" fmla="*/ 652 h 1925"/>
              <a:gd name="T14" fmla="*/ 957 w 2774"/>
              <a:gd name="T15" fmla="*/ 756 h 1925"/>
              <a:gd name="T16" fmla="*/ 930 w 2774"/>
              <a:gd name="T17" fmla="*/ 861 h 1925"/>
              <a:gd name="T18" fmla="*/ 901 w 2774"/>
              <a:gd name="T19" fmla="*/ 975 h 1925"/>
              <a:gd name="T20" fmla="*/ 867 w 2774"/>
              <a:gd name="T21" fmla="*/ 1075 h 1925"/>
              <a:gd name="T22" fmla="*/ 830 w 2774"/>
              <a:gd name="T23" fmla="*/ 1194 h 1925"/>
              <a:gd name="T24" fmla="*/ 786 w 2774"/>
              <a:gd name="T25" fmla="*/ 1293 h 1925"/>
              <a:gd name="T26" fmla="*/ 732 w 2774"/>
              <a:gd name="T27" fmla="*/ 1399 h 1925"/>
              <a:gd name="T28" fmla="*/ 662 w 2774"/>
              <a:gd name="T29" fmla="*/ 1513 h 1925"/>
              <a:gd name="T30" fmla="*/ 586 w 2774"/>
              <a:gd name="T31" fmla="*/ 1605 h 1925"/>
              <a:gd name="T32" fmla="*/ 490 w 2774"/>
              <a:gd name="T33" fmla="*/ 1683 h 1925"/>
              <a:gd name="T34" fmla="*/ 388 w 2774"/>
              <a:gd name="T35" fmla="*/ 1743 h 1925"/>
              <a:gd name="T36" fmla="*/ 295 w 2774"/>
              <a:gd name="T37" fmla="*/ 1787 h 1925"/>
              <a:gd name="T38" fmla="*/ 193 w 2774"/>
              <a:gd name="T39" fmla="*/ 1826 h 1925"/>
              <a:gd name="T40" fmla="*/ 79 w 2774"/>
              <a:gd name="T41" fmla="*/ 1865 h 1925"/>
              <a:gd name="T42" fmla="*/ 6 w 2774"/>
              <a:gd name="T43" fmla="*/ 1883 h 1925"/>
              <a:gd name="T44" fmla="*/ 2774 w 2774"/>
              <a:gd name="T45" fmla="*/ 1922 h 1925"/>
              <a:gd name="T46" fmla="*/ 2726 w 2774"/>
              <a:gd name="T47" fmla="*/ 1877 h 1925"/>
              <a:gd name="T48" fmla="*/ 2622 w 2774"/>
              <a:gd name="T49" fmla="*/ 1845 h 1925"/>
              <a:gd name="T50" fmla="*/ 2510 w 2774"/>
              <a:gd name="T51" fmla="*/ 1803 h 1925"/>
              <a:gd name="T52" fmla="*/ 2396 w 2774"/>
              <a:gd name="T53" fmla="*/ 1755 h 1925"/>
              <a:gd name="T54" fmla="*/ 2278 w 2774"/>
              <a:gd name="T55" fmla="*/ 1693 h 1925"/>
              <a:gd name="T56" fmla="*/ 2220 w 2774"/>
              <a:gd name="T57" fmla="*/ 1655 h 1925"/>
              <a:gd name="T58" fmla="*/ 2156 w 2774"/>
              <a:gd name="T59" fmla="*/ 1589 h 1925"/>
              <a:gd name="T60" fmla="*/ 2082 w 2774"/>
              <a:gd name="T61" fmla="*/ 1503 h 1925"/>
              <a:gd name="T62" fmla="*/ 2022 w 2774"/>
              <a:gd name="T63" fmla="*/ 1398 h 1925"/>
              <a:gd name="T64" fmla="*/ 1970 w 2774"/>
              <a:gd name="T65" fmla="*/ 1298 h 1925"/>
              <a:gd name="T66" fmla="*/ 1928 w 2774"/>
              <a:gd name="T67" fmla="*/ 1200 h 1925"/>
              <a:gd name="T68" fmla="*/ 1892 w 2774"/>
              <a:gd name="T69" fmla="*/ 1100 h 1925"/>
              <a:gd name="T70" fmla="*/ 1862 w 2774"/>
              <a:gd name="T71" fmla="*/ 1010 h 1925"/>
              <a:gd name="T72" fmla="*/ 1830 w 2774"/>
              <a:gd name="T73" fmla="*/ 900 h 1925"/>
              <a:gd name="T74" fmla="*/ 1798 w 2774"/>
              <a:gd name="T75" fmla="*/ 782 h 1925"/>
              <a:gd name="T76" fmla="*/ 1760 w 2774"/>
              <a:gd name="T77" fmla="*/ 656 h 1925"/>
              <a:gd name="T78" fmla="*/ 1712 w 2774"/>
              <a:gd name="T79" fmla="*/ 524 h 1925"/>
              <a:gd name="T80" fmla="*/ 1670 w 2774"/>
              <a:gd name="T81" fmla="*/ 410 h 1925"/>
              <a:gd name="T82" fmla="*/ 1632 w 2774"/>
              <a:gd name="T83" fmla="*/ 328 h 1925"/>
              <a:gd name="T84" fmla="*/ 1590 w 2774"/>
              <a:gd name="T85" fmla="*/ 232 h 1925"/>
              <a:gd name="T86" fmla="*/ 1546 w 2774"/>
              <a:gd name="T87" fmla="*/ 156 h 1925"/>
              <a:gd name="T88" fmla="*/ 1570 w 2774"/>
              <a:gd name="T89" fmla="*/ 194 h 1925"/>
              <a:gd name="T90" fmla="*/ 1550 w 2774"/>
              <a:gd name="T91" fmla="*/ 156 h 1925"/>
              <a:gd name="T92" fmla="*/ 1476 w 2774"/>
              <a:gd name="T93" fmla="*/ 56 h 1925"/>
              <a:gd name="T94" fmla="*/ 1413 w 2774"/>
              <a:gd name="T95" fmla="*/ 8 h 19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74"/>
              <a:gd name="T145" fmla="*/ 0 h 1925"/>
              <a:gd name="T146" fmla="*/ 2774 w 2774"/>
              <a:gd name="T147" fmla="*/ 1925 h 192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74" h="1925">
                <a:moveTo>
                  <a:pt x="1390" y="0"/>
                </a:moveTo>
                <a:lnTo>
                  <a:pt x="1350" y="0"/>
                </a:lnTo>
                <a:lnTo>
                  <a:pt x="1318" y="18"/>
                </a:lnTo>
                <a:lnTo>
                  <a:pt x="1289" y="40"/>
                </a:lnTo>
                <a:lnTo>
                  <a:pt x="1261" y="70"/>
                </a:lnTo>
                <a:lnTo>
                  <a:pt x="1234" y="108"/>
                </a:lnTo>
                <a:lnTo>
                  <a:pt x="1211" y="144"/>
                </a:lnTo>
                <a:lnTo>
                  <a:pt x="1193" y="173"/>
                </a:lnTo>
                <a:lnTo>
                  <a:pt x="1176" y="208"/>
                </a:lnTo>
                <a:lnTo>
                  <a:pt x="1152" y="256"/>
                </a:lnTo>
                <a:lnTo>
                  <a:pt x="1132" y="296"/>
                </a:lnTo>
                <a:lnTo>
                  <a:pt x="1114" y="334"/>
                </a:lnTo>
                <a:lnTo>
                  <a:pt x="1094" y="378"/>
                </a:lnTo>
                <a:lnTo>
                  <a:pt x="1082" y="410"/>
                </a:lnTo>
                <a:lnTo>
                  <a:pt x="1068" y="438"/>
                </a:lnTo>
                <a:lnTo>
                  <a:pt x="1052" y="482"/>
                </a:lnTo>
                <a:lnTo>
                  <a:pt x="1040" y="514"/>
                </a:lnTo>
                <a:lnTo>
                  <a:pt x="1030" y="542"/>
                </a:lnTo>
                <a:lnTo>
                  <a:pt x="1022" y="570"/>
                </a:lnTo>
                <a:lnTo>
                  <a:pt x="1008" y="606"/>
                </a:lnTo>
                <a:lnTo>
                  <a:pt x="988" y="652"/>
                </a:lnTo>
                <a:lnTo>
                  <a:pt x="979" y="688"/>
                </a:lnTo>
                <a:lnTo>
                  <a:pt x="965" y="726"/>
                </a:lnTo>
                <a:lnTo>
                  <a:pt x="957" y="756"/>
                </a:lnTo>
                <a:lnTo>
                  <a:pt x="949" y="786"/>
                </a:lnTo>
                <a:lnTo>
                  <a:pt x="940" y="829"/>
                </a:lnTo>
                <a:lnTo>
                  <a:pt x="930" y="861"/>
                </a:lnTo>
                <a:lnTo>
                  <a:pt x="922" y="902"/>
                </a:lnTo>
                <a:lnTo>
                  <a:pt x="908" y="942"/>
                </a:lnTo>
                <a:lnTo>
                  <a:pt x="901" y="975"/>
                </a:lnTo>
                <a:lnTo>
                  <a:pt x="891" y="1007"/>
                </a:lnTo>
                <a:lnTo>
                  <a:pt x="883" y="1041"/>
                </a:lnTo>
                <a:lnTo>
                  <a:pt x="867" y="1075"/>
                </a:lnTo>
                <a:lnTo>
                  <a:pt x="852" y="1123"/>
                </a:lnTo>
                <a:lnTo>
                  <a:pt x="836" y="1168"/>
                </a:lnTo>
                <a:lnTo>
                  <a:pt x="830" y="1194"/>
                </a:lnTo>
                <a:lnTo>
                  <a:pt x="819" y="1222"/>
                </a:lnTo>
                <a:lnTo>
                  <a:pt x="800" y="1263"/>
                </a:lnTo>
                <a:lnTo>
                  <a:pt x="786" y="1293"/>
                </a:lnTo>
                <a:lnTo>
                  <a:pt x="772" y="1330"/>
                </a:lnTo>
                <a:lnTo>
                  <a:pt x="750" y="1367"/>
                </a:lnTo>
                <a:lnTo>
                  <a:pt x="732" y="1399"/>
                </a:lnTo>
                <a:lnTo>
                  <a:pt x="708" y="1437"/>
                </a:lnTo>
                <a:lnTo>
                  <a:pt x="686" y="1477"/>
                </a:lnTo>
                <a:lnTo>
                  <a:pt x="662" y="1513"/>
                </a:lnTo>
                <a:lnTo>
                  <a:pt x="634" y="1551"/>
                </a:lnTo>
                <a:lnTo>
                  <a:pt x="614" y="1579"/>
                </a:lnTo>
                <a:lnTo>
                  <a:pt x="586" y="1605"/>
                </a:lnTo>
                <a:lnTo>
                  <a:pt x="558" y="1633"/>
                </a:lnTo>
                <a:lnTo>
                  <a:pt x="536" y="1653"/>
                </a:lnTo>
                <a:lnTo>
                  <a:pt x="490" y="1683"/>
                </a:lnTo>
                <a:lnTo>
                  <a:pt x="450" y="1711"/>
                </a:lnTo>
                <a:lnTo>
                  <a:pt x="416" y="1723"/>
                </a:lnTo>
                <a:lnTo>
                  <a:pt x="388" y="1743"/>
                </a:lnTo>
                <a:lnTo>
                  <a:pt x="357" y="1759"/>
                </a:lnTo>
                <a:lnTo>
                  <a:pt x="327" y="1772"/>
                </a:lnTo>
                <a:lnTo>
                  <a:pt x="295" y="1787"/>
                </a:lnTo>
                <a:lnTo>
                  <a:pt x="263" y="1799"/>
                </a:lnTo>
                <a:lnTo>
                  <a:pt x="231" y="1808"/>
                </a:lnTo>
                <a:lnTo>
                  <a:pt x="193" y="1826"/>
                </a:lnTo>
                <a:lnTo>
                  <a:pt x="158" y="1838"/>
                </a:lnTo>
                <a:lnTo>
                  <a:pt x="117" y="1853"/>
                </a:lnTo>
                <a:lnTo>
                  <a:pt x="79" y="1865"/>
                </a:lnTo>
                <a:lnTo>
                  <a:pt x="44" y="1874"/>
                </a:lnTo>
                <a:lnTo>
                  <a:pt x="29" y="1877"/>
                </a:lnTo>
                <a:lnTo>
                  <a:pt x="6" y="1883"/>
                </a:lnTo>
                <a:lnTo>
                  <a:pt x="3" y="1907"/>
                </a:lnTo>
                <a:lnTo>
                  <a:pt x="0" y="1925"/>
                </a:lnTo>
                <a:lnTo>
                  <a:pt x="2774" y="1922"/>
                </a:lnTo>
                <a:lnTo>
                  <a:pt x="2772" y="1891"/>
                </a:lnTo>
                <a:lnTo>
                  <a:pt x="2750" y="1881"/>
                </a:lnTo>
                <a:lnTo>
                  <a:pt x="2726" y="1877"/>
                </a:lnTo>
                <a:lnTo>
                  <a:pt x="2684" y="1865"/>
                </a:lnTo>
                <a:lnTo>
                  <a:pt x="2654" y="1855"/>
                </a:lnTo>
                <a:lnTo>
                  <a:pt x="2622" y="1845"/>
                </a:lnTo>
                <a:lnTo>
                  <a:pt x="2596" y="1835"/>
                </a:lnTo>
                <a:lnTo>
                  <a:pt x="2558" y="1825"/>
                </a:lnTo>
                <a:lnTo>
                  <a:pt x="2510" y="1803"/>
                </a:lnTo>
                <a:lnTo>
                  <a:pt x="2468" y="1789"/>
                </a:lnTo>
                <a:lnTo>
                  <a:pt x="2432" y="1775"/>
                </a:lnTo>
                <a:lnTo>
                  <a:pt x="2396" y="1755"/>
                </a:lnTo>
                <a:lnTo>
                  <a:pt x="2362" y="1737"/>
                </a:lnTo>
                <a:lnTo>
                  <a:pt x="2316" y="1715"/>
                </a:lnTo>
                <a:lnTo>
                  <a:pt x="2278" y="1693"/>
                </a:lnTo>
                <a:lnTo>
                  <a:pt x="2258" y="1681"/>
                </a:lnTo>
                <a:lnTo>
                  <a:pt x="2240" y="1671"/>
                </a:lnTo>
                <a:lnTo>
                  <a:pt x="2220" y="1655"/>
                </a:lnTo>
                <a:lnTo>
                  <a:pt x="2206" y="1643"/>
                </a:lnTo>
                <a:lnTo>
                  <a:pt x="2181" y="1615"/>
                </a:lnTo>
                <a:lnTo>
                  <a:pt x="2156" y="1589"/>
                </a:lnTo>
                <a:lnTo>
                  <a:pt x="2129" y="1563"/>
                </a:lnTo>
                <a:lnTo>
                  <a:pt x="2105" y="1531"/>
                </a:lnTo>
                <a:lnTo>
                  <a:pt x="2082" y="1503"/>
                </a:lnTo>
                <a:lnTo>
                  <a:pt x="2057" y="1461"/>
                </a:lnTo>
                <a:lnTo>
                  <a:pt x="2039" y="1432"/>
                </a:lnTo>
                <a:lnTo>
                  <a:pt x="2022" y="1398"/>
                </a:lnTo>
                <a:lnTo>
                  <a:pt x="2004" y="1364"/>
                </a:lnTo>
                <a:lnTo>
                  <a:pt x="1986" y="1332"/>
                </a:lnTo>
                <a:lnTo>
                  <a:pt x="1970" y="1298"/>
                </a:lnTo>
                <a:lnTo>
                  <a:pt x="1956" y="1270"/>
                </a:lnTo>
                <a:lnTo>
                  <a:pt x="1944" y="1240"/>
                </a:lnTo>
                <a:lnTo>
                  <a:pt x="1928" y="1200"/>
                </a:lnTo>
                <a:lnTo>
                  <a:pt x="1914" y="1158"/>
                </a:lnTo>
                <a:lnTo>
                  <a:pt x="1904" y="1132"/>
                </a:lnTo>
                <a:lnTo>
                  <a:pt x="1892" y="1100"/>
                </a:lnTo>
                <a:lnTo>
                  <a:pt x="1882" y="1072"/>
                </a:lnTo>
                <a:lnTo>
                  <a:pt x="1872" y="1044"/>
                </a:lnTo>
                <a:lnTo>
                  <a:pt x="1862" y="1010"/>
                </a:lnTo>
                <a:lnTo>
                  <a:pt x="1852" y="976"/>
                </a:lnTo>
                <a:lnTo>
                  <a:pt x="1840" y="932"/>
                </a:lnTo>
                <a:lnTo>
                  <a:pt x="1830" y="900"/>
                </a:lnTo>
                <a:lnTo>
                  <a:pt x="1818" y="854"/>
                </a:lnTo>
                <a:lnTo>
                  <a:pt x="1808" y="818"/>
                </a:lnTo>
                <a:lnTo>
                  <a:pt x="1798" y="782"/>
                </a:lnTo>
                <a:lnTo>
                  <a:pt x="1788" y="744"/>
                </a:lnTo>
                <a:lnTo>
                  <a:pt x="1778" y="710"/>
                </a:lnTo>
                <a:lnTo>
                  <a:pt x="1760" y="656"/>
                </a:lnTo>
                <a:lnTo>
                  <a:pt x="1742" y="598"/>
                </a:lnTo>
                <a:lnTo>
                  <a:pt x="1726" y="560"/>
                </a:lnTo>
                <a:lnTo>
                  <a:pt x="1712" y="524"/>
                </a:lnTo>
                <a:lnTo>
                  <a:pt x="1702" y="494"/>
                </a:lnTo>
                <a:lnTo>
                  <a:pt x="1686" y="450"/>
                </a:lnTo>
                <a:lnTo>
                  <a:pt x="1670" y="410"/>
                </a:lnTo>
                <a:lnTo>
                  <a:pt x="1648" y="354"/>
                </a:lnTo>
                <a:lnTo>
                  <a:pt x="1660" y="384"/>
                </a:lnTo>
                <a:lnTo>
                  <a:pt x="1632" y="328"/>
                </a:lnTo>
                <a:lnTo>
                  <a:pt x="1622" y="298"/>
                </a:lnTo>
                <a:lnTo>
                  <a:pt x="1608" y="266"/>
                </a:lnTo>
                <a:lnTo>
                  <a:pt x="1590" y="232"/>
                </a:lnTo>
                <a:lnTo>
                  <a:pt x="1564" y="178"/>
                </a:lnTo>
                <a:lnTo>
                  <a:pt x="1560" y="178"/>
                </a:lnTo>
                <a:lnTo>
                  <a:pt x="1546" y="156"/>
                </a:lnTo>
                <a:lnTo>
                  <a:pt x="1530" y="128"/>
                </a:lnTo>
                <a:lnTo>
                  <a:pt x="1542" y="144"/>
                </a:lnTo>
                <a:lnTo>
                  <a:pt x="1570" y="194"/>
                </a:lnTo>
                <a:lnTo>
                  <a:pt x="1580" y="214"/>
                </a:lnTo>
                <a:lnTo>
                  <a:pt x="1560" y="169"/>
                </a:lnTo>
                <a:lnTo>
                  <a:pt x="1550" y="156"/>
                </a:lnTo>
                <a:lnTo>
                  <a:pt x="1518" y="110"/>
                </a:lnTo>
                <a:lnTo>
                  <a:pt x="1498" y="84"/>
                </a:lnTo>
                <a:lnTo>
                  <a:pt x="1476" y="56"/>
                </a:lnTo>
                <a:lnTo>
                  <a:pt x="1456" y="36"/>
                </a:lnTo>
                <a:lnTo>
                  <a:pt x="1434" y="22"/>
                </a:lnTo>
                <a:lnTo>
                  <a:pt x="1413" y="8"/>
                </a:lnTo>
                <a:lnTo>
                  <a:pt x="1390" y="0"/>
                </a:lnTo>
              </a:path>
            </a:pathLst>
          </a:custGeom>
          <a:solidFill>
            <a:srgbClr val="E2D4BE"/>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nvGrpSpPr>
          <p:cNvPr id="2056" name="Group 11"/>
          <p:cNvGrpSpPr>
            <a:grpSpLocks/>
          </p:cNvGrpSpPr>
          <p:nvPr/>
        </p:nvGrpSpPr>
        <p:grpSpPr bwMode="auto">
          <a:xfrm>
            <a:off x="2212975" y="2100263"/>
            <a:ext cx="4613275" cy="2757487"/>
            <a:chOff x="1405" y="1229"/>
            <a:chExt cx="2906" cy="1737"/>
          </a:xfrm>
        </p:grpSpPr>
        <p:sp>
          <p:nvSpPr>
            <p:cNvPr id="2071" name="Arc 12"/>
            <p:cNvSpPr>
              <a:spLocks/>
            </p:cNvSpPr>
            <p:nvPr/>
          </p:nvSpPr>
          <p:spPr bwMode="auto">
            <a:xfrm rot="6300000">
              <a:off x="2187" y="1572"/>
              <a:ext cx="900" cy="213"/>
            </a:xfrm>
            <a:custGeom>
              <a:avLst/>
              <a:gdLst>
                <a:gd name="T0" fmla="*/ 900 w 21600"/>
                <a:gd name="T1" fmla="*/ 213 h 21600"/>
                <a:gd name="T2" fmla="*/ 0 w 21600"/>
                <a:gd name="T3" fmla="*/ 0 h 21600"/>
                <a:gd name="T4" fmla="*/ 9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715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72" name="Arc 13"/>
            <p:cNvSpPr>
              <a:spLocks/>
            </p:cNvSpPr>
            <p:nvPr/>
          </p:nvSpPr>
          <p:spPr bwMode="auto">
            <a:xfrm rot="-4542378">
              <a:off x="1814" y="2276"/>
              <a:ext cx="741" cy="284"/>
            </a:xfrm>
            <a:custGeom>
              <a:avLst/>
              <a:gdLst>
                <a:gd name="T0" fmla="*/ 741 w 19433"/>
                <a:gd name="T1" fmla="*/ 284 h 21600"/>
                <a:gd name="T2" fmla="*/ 0 w 19433"/>
                <a:gd name="T3" fmla="*/ 124 h 21600"/>
                <a:gd name="T4" fmla="*/ 741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5715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73" name="Arc 14"/>
            <p:cNvSpPr>
              <a:spLocks/>
            </p:cNvSpPr>
            <p:nvPr/>
          </p:nvSpPr>
          <p:spPr bwMode="auto">
            <a:xfrm rot="-900000">
              <a:off x="1405" y="2810"/>
              <a:ext cx="698" cy="154"/>
            </a:xfrm>
            <a:custGeom>
              <a:avLst/>
              <a:gdLst>
                <a:gd name="T0" fmla="*/ 698 w 20693"/>
                <a:gd name="T1" fmla="*/ 44 h 21576"/>
                <a:gd name="T2" fmla="*/ 34 w 20693"/>
                <a:gd name="T3" fmla="*/ 154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5715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74" name="Arc 15"/>
            <p:cNvSpPr>
              <a:spLocks/>
            </p:cNvSpPr>
            <p:nvPr/>
          </p:nvSpPr>
          <p:spPr bwMode="auto">
            <a:xfrm rot="15300000" flipH="1">
              <a:off x="2628" y="1572"/>
              <a:ext cx="900" cy="213"/>
            </a:xfrm>
            <a:custGeom>
              <a:avLst/>
              <a:gdLst>
                <a:gd name="T0" fmla="*/ 900 w 21600"/>
                <a:gd name="T1" fmla="*/ 213 h 21600"/>
                <a:gd name="T2" fmla="*/ 0 w 21600"/>
                <a:gd name="T3" fmla="*/ 0 h 21600"/>
                <a:gd name="T4" fmla="*/ 9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715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75" name="Arc 16"/>
            <p:cNvSpPr>
              <a:spLocks/>
            </p:cNvSpPr>
            <p:nvPr/>
          </p:nvSpPr>
          <p:spPr bwMode="auto">
            <a:xfrm rot="4542378" flipH="1">
              <a:off x="3154" y="2276"/>
              <a:ext cx="741" cy="284"/>
            </a:xfrm>
            <a:custGeom>
              <a:avLst/>
              <a:gdLst>
                <a:gd name="T0" fmla="*/ 741 w 19433"/>
                <a:gd name="T1" fmla="*/ 284 h 21600"/>
                <a:gd name="T2" fmla="*/ 0 w 19433"/>
                <a:gd name="T3" fmla="*/ 124 h 21600"/>
                <a:gd name="T4" fmla="*/ 741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5715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76" name="Arc 17"/>
            <p:cNvSpPr>
              <a:spLocks/>
            </p:cNvSpPr>
            <p:nvPr/>
          </p:nvSpPr>
          <p:spPr bwMode="auto">
            <a:xfrm rot="900000" flipH="1">
              <a:off x="3613" y="2812"/>
              <a:ext cx="698" cy="154"/>
            </a:xfrm>
            <a:custGeom>
              <a:avLst/>
              <a:gdLst>
                <a:gd name="T0" fmla="*/ 698 w 20693"/>
                <a:gd name="T1" fmla="*/ 44 h 21576"/>
                <a:gd name="T2" fmla="*/ 34 w 20693"/>
                <a:gd name="T3" fmla="*/ 154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5715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81269" name="Freeform 21"/>
          <p:cNvSpPr>
            <a:spLocks noChangeArrowheads="1"/>
          </p:cNvSpPr>
          <p:nvPr/>
        </p:nvSpPr>
        <p:spPr bwMode="auto">
          <a:xfrm>
            <a:off x="3467100" y="4918075"/>
            <a:ext cx="1588" cy="19050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181272" name="Object 24"/>
          <p:cNvGraphicFramePr>
            <a:graphicFrameLocks noChangeAspect="1"/>
          </p:cNvGraphicFramePr>
          <p:nvPr>
            <p:extLst>
              <p:ext uri="{D42A27DB-BD31-4B8C-83A1-F6EECF244321}">
                <p14:modId xmlns:p14="http://schemas.microsoft.com/office/powerpoint/2010/main" val="4254789832"/>
              </p:ext>
            </p:extLst>
          </p:nvPr>
        </p:nvGraphicFramePr>
        <p:xfrm>
          <a:off x="3344863" y="5133975"/>
          <a:ext cx="284162" cy="336550"/>
        </p:xfrm>
        <a:graphic>
          <a:graphicData uri="http://schemas.openxmlformats.org/presentationml/2006/ole">
            <mc:AlternateContent xmlns:mc="http://schemas.openxmlformats.org/markup-compatibility/2006">
              <mc:Choice xmlns:v="urn:schemas-microsoft-com:vml" Requires="v">
                <p:oleObj spid="_x0000_s2129" name="Equation" r:id="rId5" imgW="342720" imgH="406080" progId="Equation.DSMT4">
                  <p:embed/>
                </p:oleObj>
              </mc:Choice>
              <mc:Fallback>
                <p:oleObj name="Equation" r:id="rId5" imgW="342720" imgH="406080" progId="Equation.DSMT4">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4863" y="5133975"/>
                        <a:ext cx="284162"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sp>
        <p:nvSpPr>
          <p:cNvPr id="181273" name="Text Box 25"/>
          <p:cNvSpPr txBox="1">
            <a:spLocks noChangeArrowheads="1"/>
          </p:cNvSpPr>
          <p:nvPr/>
        </p:nvSpPr>
        <p:spPr bwMode="auto">
          <a:xfrm>
            <a:off x="727075" y="5722938"/>
            <a:ext cx="7885113" cy="64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a:lnSpc>
                <a:spcPct val="90000"/>
              </a:lnSpc>
            </a:pPr>
            <a:r>
              <a:rPr lang="en-US">
                <a:solidFill>
                  <a:srgbClr val="FF0000"/>
                </a:solidFill>
                <a:latin typeface="Book Antiqua" pitchFamily="18" charset="0"/>
              </a:rPr>
              <a:t>Sample means</a:t>
            </a:r>
            <a:r>
              <a:rPr lang="en-US">
                <a:latin typeface="Book Antiqua" pitchFamily="18" charset="0"/>
              </a:rPr>
              <a:t> are “close” together because there is only one sampling distribution when </a:t>
            </a:r>
            <a:r>
              <a:rPr lang="en-US" i="1">
                <a:latin typeface="Book Antiqua" pitchFamily="18" charset="0"/>
              </a:rPr>
              <a:t>H</a:t>
            </a:r>
            <a:r>
              <a:rPr lang="en-US" baseline="-25000">
                <a:latin typeface="Book Antiqua" pitchFamily="18" charset="0"/>
              </a:rPr>
              <a:t>0</a:t>
            </a:r>
            <a:r>
              <a:rPr lang="en-US">
                <a:latin typeface="Book Antiqua" pitchFamily="18" charset="0"/>
              </a:rPr>
              <a:t> is true.</a:t>
            </a:r>
          </a:p>
        </p:txBody>
      </p:sp>
      <p:sp>
        <p:nvSpPr>
          <p:cNvPr id="2062" name="Rectangle 31"/>
          <p:cNvSpPr>
            <a:spLocks noChangeArrowheads="1"/>
          </p:cNvSpPr>
          <p:nvPr/>
        </p:nvSpPr>
        <p:spPr bwMode="auto">
          <a:xfrm>
            <a:off x="457200" y="1123950"/>
            <a:ext cx="825817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spcBef>
                <a:spcPct val="20000"/>
              </a:spcBef>
            </a:pPr>
            <a:r>
              <a:rPr lang="en-US" sz="2400"/>
              <a:t>Sampling Distribution of </a:t>
            </a:r>
            <a:r>
              <a:rPr lang="en-US" sz="2400" i="1"/>
              <a:t>x</a:t>
            </a:r>
            <a:r>
              <a:rPr lang="en-US" sz="2400"/>
              <a:t> </a:t>
            </a:r>
          </a:p>
          <a:p>
            <a:pPr marL="342900" indent="-342900" algn="ctr">
              <a:spcBef>
                <a:spcPct val="20000"/>
              </a:spcBef>
            </a:pPr>
            <a:r>
              <a:rPr lang="en-US" sz="2400"/>
              <a:t>given </a:t>
            </a:r>
            <a:r>
              <a:rPr lang="en-US" sz="2400" i="1"/>
              <a:t>H</a:t>
            </a:r>
            <a:r>
              <a:rPr lang="en-US" sz="2400" baseline="-25000"/>
              <a:t>0</a:t>
            </a:r>
            <a:r>
              <a:rPr lang="en-US" sz="2400"/>
              <a:t> is </a:t>
            </a:r>
            <a:r>
              <a:rPr lang="en-US" sz="2400">
                <a:solidFill>
                  <a:srgbClr val="FF0000"/>
                </a:solidFill>
              </a:rPr>
              <a:t>true</a:t>
            </a:r>
          </a:p>
        </p:txBody>
      </p:sp>
      <p:sp>
        <p:nvSpPr>
          <p:cNvPr id="181291" name="Freeform 43"/>
          <p:cNvSpPr>
            <a:spLocks noChangeArrowheads="1"/>
          </p:cNvSpPr>
          <p:nvPr/>
        </p:nvSpPr>
        <p:spPr bwMode="auto">
          <a:xfrm>
            <a:off x="4972050" y="4922838"/>
            <a:ext cx="1588" cy="19050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1292" name="Freeform 44"/>
          <p:cNvSpPr>
            <a:spLocks noChangeArrowheads="1"/>
          </p:cNvSpPr>
          <p:nvPr/>
        </p:nvSpPr>
        <p:spPr bwMode="auto">
          <a:xfrm>
            <a:off x="5786438" y="4922838"/>
            <a:ext cx="1587" cy="19050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1294" name="Freeform 46"/>
          <p:cNvSpPr>
            <a:spLocks noChangeArrowheads="1"/>
          </p:cNvSpPr>
          <p:nvPr/>
        </p:nvSpPr>
        <p:spPr bwMode="auto">
          <a:xfrm>
            <a:off x="4557713" y="4929188"/>
            <a:ext cx="1587" cy="19050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181295" name="Object 47"/>
          <p:cNvGraphicFramePr>
            <a:graphicFrameLocks noChangeAspect="1"/>
          </p:cNvGraphicFramePr>
          <p:nvPr>
            <p:extLst>
              <p:ext uri="{D42A27DB-BD31-4B8C-83A1-F6EECF244321}">
                <p14:modId xmlns:p14="http://schemas.microsoft.com/office/powerpoint/2010/main" val="3272804151"/>
              </p:ext>
            </p:extLst>
          </p:nvPr>
        </p:nvGraphicFramePr>
        <p:xfrm>
          <a:off x="4894263" y="5129213"/>
          <a:ext cx="271462" cy="336550"/>
        </p:xfrm>
        <a:graphic>
          <a:graphicData uri="http://schemas.openxmlformats.org/presentationml/2006/ole">
            <mc:AlternateContent xmlns:mc="http://schemas.openxmlformats.org/markup-compatibility/2006">
              <mc:Choice xmlns:v="urn:schemas-microsoft-com:vml" Requires="v">
                <p:oleObj spid="_x0000_s2130" name="Equation" r:id="rId7" imgW="330120" imgH="406080" progId="Equation.DSMT4">
                  <p:embed/>
                </p:oleObj>
              </mc:Choice>
              <mc:Fallback>
                <p:oleObj name="Equation" r:id="rId7" imgW="330120" imgH="406080" progId="Equation.DSMT4">
                  <p:embed/>
                  <p:pic>
                    <p:nvPicPr>
                      <p:cNvPr id="0" name="Object 4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94263" y="5129213"/>
                        <a:ext cx="271462"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graphicFrame>
        <p:nvGraphicFramePr>
          <p:cNvPr id="181296" name="Object 48"/>
          <p:cNvGraphicFramePr>
            <a:graphicFrameLocks noChangeAspect="1"/>
          </p:cNvGraphicFramePr>
          <p:nvPr>
            <p:extLst>
              <p:ext uri="{D42A27DB-BD31-4B8C-83A1-F6EECF244321}">
                <p14:modId xmlns:p14="http://schemas.microsoft.com/office/powerpoint/2010/main" val="620989852"/>
              </p:ext>
            </p:extLst>
          </p:nvPr>
        </p:nvGraphicFramePr>
        <p:xfrm>
          <a:off x="5718175" y="5119688"/>
          <a:ext cx="273050" cy="347662"/>
        </p:xfrm>
        <a:graphic>
          <a:graphicData uri="http://schemas.openxmlformats.org/presentationml/2006/ole">
            <mc:AlternateContent xmlns:mc="http://schemas.openxmlformats.org/markup-compatibility/2006">
              <mc:Choice xmlns:v="urn:schemas-microsoft-com:vml" Requires="v">
                <p:oleObj spid="_x0000_s2131" name="Equation" r:id="rId9" imgW="330120" imgH="419040" progId="Equation.DSMT4">
                  <p:embed/>
                </p:oleObj>
              </mc:Choice>
              <mc:Fallback>
                <p:oleObj name="Equation" r:id="rId9" imgW="330120" imgH="419040" progId="Equation.DSMT4">
                  <p:embed/>
                  <p:pic>
                    <p:nvPicPr>
                      <p:cNvPr id="0" name="Object 4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18175" y="5119688"/>
                        <a:ext cx="273050" cy="347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sp>
        <p:nvSpPr>
          <p:cNvPr id="181299" name="Text Box 51"/>
          <p:cNvSpPr txBox="1">
            <a:spLocks noChangeArrowheads="1"/>
          </p:cNvSpPr>
          <p:nvPr/>
        </p:nvSpPr>
        <p:spPr bwMode="auto">
          <a:xfrm>
            <a:off x="4370388" y="5026025"/>
            <a:ext cx="37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pPr>
            <a:r>
              <a:rPr lang="en-US" sz="2400" i="1">
                <a:latin typeface="Symbol" pitchFamily="18" charset="2"/>
              </a:rPr>
              <a:t></a:t>
            </a:r>
          </a:p>
        </p:txBody>
      </p:sp>
      <p:graphicFrame>
        <p:nvGraphicFramePr>
          <p:cNvPr id="181300" name="Object 52"/>
          <p:cNvGraphicFramePr>
            <a:graphicFrameLocks noChangeAspect="1"/>
          </p:cNvGraphicFramePr>
          <p:nvPr>
            <p:extLst>
              <p:ext uri="{D42A27DB-BD31-4B8C-83A1-F6EECF244321}">
                <p14:modId xmlns:p14="http://schemas.microsoft.com/office/powerpoint/2010/main" val="2243963501"/>
              </p:ext>
            </p:extLst>
          </p:nvPr>
        </p:nvGraphicFramePr>
        <p:xfrm>
          <a:off x="5068888" y="2209800"/>
          <a:ext cx="500062" cy="762000"/>
        </p:xfrm>
        <a:graphic>
          <a:graphicData uri="http://schemas.openxmlformats.org/presentationml/2006/ole">
            <mc:AlternateContent xmlns:mc="http://schemas.openxmlformats.org/markup-compatibility/2006">
              <mc:Choice xmlns:v="urn:schemas-microsoft-com:vml" Requires="v">
                <p:oleObj spid="_x0000_s2132" name="Equation" r:id="rId11" imgW="558720" imgH="850680" progId="Equation.DSMT4">
                  <p:embed/>
                </p:oleObj>
              </mc:Choice>
              <mc:Fallback>
                <p:oleObj name="Equation" r:id="rId11" imgW="558720" imgH="850680" progId="Equation.DSMT4">
                  <p:embed/>
                  <p:pic>
                    <p:nvPicPr>
                      <p:cNvPr id="0" name="Object 5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68888" y="2209800"/>
                        <a:ext cx="50006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67" name="Line 53"/>
          <p:cNvSpPr>
            <a:spLocks noChangeShapeType="1"/>
          </p:cNvSpPr>
          <p:nvPr/>
        </p:nvSpPr>
        <p:spPr bwMode="auto">
          <a:xfrm>
            <a:off x="6081713" y="1262063"/>
            <a:ext cx="1365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8" name="Line 54"/>
          <p:cNvSpPr>
            <a:spLocks noChangeShapeType="1"/>
          </p:cNvSpPr>
          <p:nvPr/>
        </p:nvSpPr>
        <p:spPr bwMode="auto">
          <a:xfrm flipV="1">
            <a:off x="339725" y="5027613"/>
            <a:ext cx="85867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smtClean="0"/>
              <a:t>ANOVA</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129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129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8130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127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129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129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127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126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8129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1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69" grpId="0" animBg="1"/>
      <p:bldP spid="181273" grpId="0"/>
      <p:bldP spid="181291" grpId="0" animBg="1"/>
      <p:bldP spid="181292" grpId="0" animBg="1"/>
      <p:bldP spid="181294" grpId="0" animBg="1"/>
      <p:bldP spid="18129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29" name="Object 9"/>
          <p:cNvGraphicFramePr>
            <a:graphicFrameLocks noChangeAspect="1"/>
          </p:cNvGraphicFramePr>
          <p:nvPr>
            <p:extLst>
              <p:ext uri="{D42A27DB-BD31-4B8C-83A1-F6EECF244321}">
                <p14:modId xmlns:p14="http://schemas.microsoft.com/office/powerpoint/2010/main" val="1807516595"/>
              </p:ext>
            </p:extLst>
          </p:nvPr>
        </p:nvGraphicFramePr>
        <p:xfrm>
          <a:off x="3247692" y="5171842"/>
          <a:ext cx="2979691" cy="914088"/>
        </p:xfrm>
        <a:graphic>
          <a:graphicData uri="http://schemas.openxmlformats.org/presentationml/2006/ole">
            <mc:AlternateContent xmlns:mc="http://schemas.openxmlformats.org/markup-compatibility/2006">
              <mc:Choice xmlns:v="urn:schemas-microsoft-com:vml" Requires="v">
                <p:oleObj spid="_x0000_s4279" name="Equation" r:id="rId5" imgW="3187440" imgH="977760" progId="Equation.DSMT4">
                  <p:embed/>
                </p:oleObj>
              </mc:Choice>
              <mc:Fallback>
                <p:oleObj name="Equation" r:id="rId5" imgW="3187440" imgH="977760" progId="Equation.DSMT4">
                  <p:embed/>
                  <p:pic>
                    <p:nvPicPr>
                      <p:cNvPr id="0" name="Object 9"/>
                      <p:cNvPicPr>
                        <a:picLocks noChangeAspect="1" noChangeArrowheads="1"/>
                      </p:cNvPicPr>
                      <p:nvPr/>
                    </p:nvPicPr>
                    <p:blipFill>
                      <a:blip r:embed="rId6"/>
                      <a:srcRect/>
                      <a:stretch>
                        <a:fillRect/>
                      </a:stretch>
                    </p:blipFill>
                    <p:spPr bwMode="auto">
                      <a:xfrm>
                        <a:off x="3247692" y="5171842"/>
                        <a:ext cx="2979691" cy="914088"/>
                      </a:xfrm>
                      <a:prstGeom prst="rect">
                        <a:avLst/>
                      </a:prstGeom>
                      <a:noFill/>
                      <a:ln>
                        <a:noFill/>
                      </a:ln>
                      <a:effectLst/>
                    </p:spPr>
                  </p:pic>
                </p:oleObj>
              </mc:Fallback>
            </mc:AlternateContent>
          </a:graphicData>
        </a:graphic>
      </p:graphicFrame>
      <p:sp>
        <p:nvSpPr>
          <p:cNvPr id="4111" name="Rectangle 10"/>
          <p:cNvSpPr>
            <a:spLocks noChangeArrowheads="1"/>
          </p:cNvSpPr>
          <p:nvPr/>
        </p:nvSpPr>
        <p:spPr bwMode="auto">
          <a:xfrm>
            <a:off x="706656" y="1413311"/>
            <a:ext cx="7772400"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t>There are </a:t>
            </a:r>
            <a:r>
              <a:rPr lang="en-US" sz="2400" i="1">
                <a:solidFill>
                  <a:schemeClr val="hlink"/>
                </a:solidFill>
              </a:rPr>
              <a:t>k</a:t>
            </a:r>
            <a:r>
              <a:rPr lang="en-US" sz="2400"/>
              <a:t> treatments:</a:t>
            </a:r>
          </a:p>
        </p:txBody>
      </p:sp>
      <p:graphicFrame>
        <p:nvGraphicFramePr>
          <p:cNvPr id="184331" name="Object 11"/>
          <p:cNvGraphicFramePr>
            <a:graphicFrameLocks noChangeAspect="1"/>
          </p:cNvGraphicFramePr>
          <p:nvPr>
            <p:extLst>
              <p:ext uri="{D42A27DB-BD31-4B8C-83A1-F6EECF244321}">
                <p14:modId xmlns:p14="http://schemas.microsoft.com/office/powerpoint/2010/main" val="1825447089"/>
              </p:ext>
            </p:extLst>
          </p:nvPr>
        </p:nvGraphicFramePr>
        <p:xfrm>
          <a:off x="7739281" y="1995924"/>
          <a:ext cx="330200" cy="406400"/>
        </p:xfrm>
        <a:graphic>
          <a:graphicData uri="http://schemas.openxmlformats.org/presentationml/2006/ole">
            <mc:AlternateContent xmlns:mc="http://schemas.openxmlformats.org/markup-compatibility/2006">
              <mc:Choice xmlns:v="urn:schemas-microsoft-com:vml" Requires="v">
                <p:oleObj spid="_x0000_s4280" name="Equation" r:id="rId7" imgW="330120" imgH="406080" progId="Equation.DSMT4">
                  <p:embed/>
                </p:oleObj>
              </mc:Choice>
              <mc:Fallback>
                <p:oleObj name="Equation" r:id="rId7" imgW="330120" imgH="406080" progId="Equation.DSMT4">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39281" y="1995924"/>
                        <a:ext cx="33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32" name="Object 12"/>
          <p:cNvGraphicFramePr>
            <a:graphicFrameLocks noChangeAspect="1"/>
          </p:cNvGraphicFramePr>
          <p:nvPr>
            <p:extLst>
              <p:ext uri="{D42A27DB-BD31-4B8C-83A1-F6EECF244321}">
                <p14:modId xmlns:p14="http://schemas.microsoft.com/office/powerpoint/2010/main" val="776763431"/>
              </p:ext>
            </p:extLst>
          </p:nvPr>
        </p:nvGraphicFramePr>
        <p:xfrm>
          <a:off x="2056031" y="1967349"/>
          <a:ext cx="330200" cy="406400"/>
        </p:xfrm>
        <a:graphic>
          <a:graphicData uri="http://schemas.openxmlformats.org/presentationml/2006/ole">
            <mc:AlternateContent xmlns:mc="http://schemas.openxmlformats.org/markup-compatibility/2006">
              <mc:Choice xmlns:v="urn:schemas-microsoft-com:vml" Requires="v">
                <p:oleObj spid="_x0000_s4281" name="Equation" r:id="rId9" imgW="330120" imgH="406080" progId="Equation.DSMT4">
                  <p:embed/>
                </p:oleObj>
              </mc:Choice>
              <mc:Fallback>
                <p:oleObj name="Equation" r:id="rId9" imgW="330120" imgH="406080" progId="Equation.DSMT4">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56031" y="1967349"/>
                        <a:ext cx="33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33" name="Rectangle 13"/>
          <p:cNvSpPr>
            <a:spLocks noChangeArrowheads="1"/>
          </p:cNvSpPr>
          <p:nvPr/>
        </p:nvSpPr>
        <p:spPr bwMode="auto">
          <a:xfrm>
            <a:off x="2383056" y="1935599"/>
            <a:ext cx="547846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t>is computed from a random sample of size</a:t>
            </a:r>
          </a:p>
        </p:txBody>
      </p:sp>
      <p:sp>
        <p:nvSpPr>
          <p:cNvPr id="184334" name="Rectangle 14"/>
          <p:cNvSpPr>
            <a:spLocks noChangeArrowheads="1"/>
          </p:cNvSpPr>
          <p:nvPr/>
        </p:nvSpPr>
        <p:spPr bwMode="auto">
          <a:xfrm>
            <a:off x="3634006" y="1414899"/>
            <a:ext cx="11112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dirty="0"/>
              <a:t>For </a:t>
            </a:r>
            <a:r>
              <a:rPr lang="en-US" sz="2400" i="1" dirty="0">
                <a:solidFill>
                  <a:srgbClr val="2525FF"/>
                </a:solidFill>
              </a:rPr>
              <a:t>j</a:t>
            </a:r>
            <a:r>
              <a:rPr lang="en-US" sz="2400" i="1" dirty="0"/>
              <a:t> =</a:t>
            </a:r>
            <a:endParaRPr lang="en-US" sz="2400" dirty="0">
              <a:solidFill>
                <a:schemeClr val="hlink"/>
              </a:solidFill>
            </a:endParaRPr>
          </a:p>
        </p:txBody>
      </p:sp>
      <p:sp>
        <p:nvSpPr>
          <p:cNvPr id="184335" name="Rectangle 15"/>
          <p:cNvSpPr>
            <a:spLocks noChangeArrowheads="1"/>
          </p:cNvSpPr>
          <p:nvPr/>
        </p:nvSpPr>
        <p:spPr bwMode="auto">
          <a:xfrm>
            <a:off x="4529356" y="1424424"/>
            <a:ext cx="50006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solidFill>
                  <a:schemeClr val="hlink"/>
                </a:solidFill>
              </a:rPr>
              <a:t>1</a:t>
            </a:r>
          </a:p>
        </p:txBody>
      </p:sp>
      <p:sp>
        <p:nvSpPr>
          <p:cNvPr id="184336" name="Rectangle 16"/>
          <p:cNvSpPr>
            <a:spLocks noChangeArrowheads="1"/>
          </p:cNvSpPr>
          <p:nvPr/>
        </p:nvSpPr>
        <p:spPr bwMode="auto">
          <a:xfrm>
            <a:off x="4551581" y="1432361"/>
            <a:ext cx="50006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solidFill>
                  <a:schemeClr val="hlink"/>
                </a:solidFill>
              </a:rPr>
              <a:t>2</a:t>
            </a:r>
          </a:p>
        </p:txBody>
      </p:sp>
      <p:sp>
        <p:nvSpPr>
          <p:cNvPr id="184337" name="Rectangle 17"/>
          <p:cNvSpPr>
            <a:spLocks noChangeArrowheads="1"/>
          </p:cNvSpPr>
          <p:nvPr/>
        </p:nvSpPr>
        <p:spPr bwMode="auto">
          <a:xfrm>
            <a:off x="4572218" y="1427599"/>
            <a:ext cx="500063"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solidFill>
                  <a:schemeClr val="hlink"/>
                </a:solidFill>
              </a:rPr>
              <a:t>3</a:t>
            </a:r>
          </a:p>
        </p:txBody>
      </p:sp>
      <p:sp>
        <p:nvSpPr>
          <p:cNvPr id="184338" name="Rectangle 18"/>
          <p:cNvSpPr>
            <a:spLocks noChangeArrowheads="1"/>
          </p:cNvSpPr>
          <p:nvPr/>
        </p:nvSpPr>
        <p:spPr bwMode="auto">
          <a:xfrm>
            <a:off x="4580156" y="1421249"/>
            <a:ext cx="50006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i="1">
                <a:solidFill>
                  <a:schemeClr val="hlink"/>
                </a:solidFill>
              </a:rPr>
              <a:t>k</a:t>
            </a:r>
          </a:p>
        </p:txBody>
      </p:sp>
      <p:graphicFrame>
        <p:nvGraphicFramePr>
          <p:cNvPr id="184339" name="Object 19"/>
          <p:cNvGraphicFramePr>
            <a:graphicFrameLocks noChangeAspect="1"/>
          </p:cNvGraphicFramePr>
          <p:nvPr>
            <p:extLst>
              <p:ext uri="{D42A27DB-BD31-4B8C-83A1-F6EECF244321}">
                <p14:modId xmlns:p14="http://schemas.microsoft.com/office/powerpoint/2010/main" val="964584360"/>
              </p:ext>
            </p:extLst>
          </p:nvPr>
        </p:nvGraphicFramePr>
        <p:xfrm>
          <a:off x="7742456" y="2005449"/>
          <a:ext cx="342900" cy="406400"/>
        </p:xfrm>
        <a:graphic>
          <a:graphicData uri="http://schemas.openxmlformats.org/presentationml/2006/ole">
            <mc:AlternateContent xmlns:mc="http://schemas.openxmlformats.org/markup-compatibility/2006">
              <mc:Choice xmlns:v="urn:schemas-microsoft-com:vml" Requires="v">
                <p:oleObj spid="_x0000_s4282" name="Equation" r:id="rId11" imgW="342720" imgH="406080" progId="Equation.DSMT4">
                  <p:embed/>
                </p:oleObj>
              </mc:Choice>
              <mc:Fallback>
                <p:oleObj name="Equation" r:id="rId11" imgW="342720" imgH="406080" progId="Equation.DSMT4">
                  <p:embed/>
                  <p:pic>
                    <p:nvPicPr>
                      <p:cNvPr id="0" name="Object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742456" y="2005449"/>
                        <a:ext cx="3429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40" name="Object 20"/>
          <p:cNvGraphicFramePr>
            <a:graphicFrameLocks noChangeAspect="1"/>
          </p:cNvGraphicFramePr>
          <p:nvPr>
            <p:extLst>
              <p:ext uri="{D42A27DB-BD31-4B8C-83A1-F6EECF244321}">
                <p14:modId xmlns:p14="http://schemas.microsoft.com/office/powerpoint/2010/main" val="2514644501"/>
              </p:ext>
            </p:extLst>
          </p:nvPr>
        </p:nvGraphicFramePr>
        <p:xfrm>
          <a:off x="2073493" y="1976874"/>
          <a:ext cx="342900" cy="406400"/>
        </p:xfrm>
        <a:graphic>
          <a:graphicData uri="http://schemas.openxmlformats.org/presentationml/2006/ole">
            <mc:AlternateContent xmlns:mc="http://schemas.openxmlformats.org/markup-compatibility/2006">
              <mc:Choice xmlns:v="urn:schemas-microsoft-com:vml" Requires="v">
                <p:oleObj spid="_x0000_s4283" name="Equation" r:id="rId13" imgW="342720" imgH="406080" progId="Equation.DSMT4">
                  <p:embed/>
                </p:oleObj>
              </mc:Choice>
              <mc:Fallback>
                <p:oleObj name="Equation" r:id="rId13" imgW="342720" imgH="406080" progId="Equation.DSMT4">
                  <p:embed/>
                  <p:pic>
                    <p:nvPicPr>
                      <p:cNvPr id="0" name="Object 2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73493" y="1976874"/>
                        <a:ext cx="3429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43" name="Object 23"/>
          <p:cNvGraphicFramePr>
            <a:graphicFrameLocks noChangeAspect="1"/>
          </p:cNvGraphicFramePr>
          <p:nvPr>
            <p:extLst>
              <p:ext uri="{D42A27DB-BD31-4B8C-83A1-F6EECF244321}">
                <p14:modId xmlns:p14="http://schemas.microsoft.com/office/powerpoint/2010/main" val="3156106042"/>
              </p:ext>
            </p:extLst>
          </p:nvPr>
        </p:nvGraphicFramePr>
        <p:xfrm>
          <a:off x="7744043" y="1994336"/>
          <a:ext cx="330200" cy="419100"/>
        </p:xfrm>
        <a:graphic>
          <a:graphicData uri="http://schemas.openxmlformats.org/presentationml/2006/ole">
            <mc:AlternateContent xmlns:mc="http://schemas.openxmlformats.org/markup-compatibility/2006">
              <mc:Choice xmlns:v="urn:schemas-microsoft-com:vml" Requires="v">
                <p:oleObj spid="_x0000_s4284" name="Equation" r:id="rId15" imgW="330120" imgH="419040" progId="Equation.DSMT4">
                  <p:embed/>
                </p:oleObj>
              </mc:Choice>
              <mc:Fallback>
                <p:oleObj name="Equation" r:id="rId15" imgW="330120" imgH="419040" progId="Equation.DSMT4">
                  <p:embed/>
                  <p:pic>
                    <p:nvPicPr>
                      <p:cNvPr id="0" name="Object 2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744043" y="1994336"/>
                        <a:ext cx="330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44" name="Object 24"/>
          <p:cNvGraphicFramePr>
            <a:graphicFrameLocks noChangeAspect="1"/>
          </p:cNvGraphicFramePr>
          <p:nvPr>
            <p:extLst>
              <p:ext uri="{D42A27DB-BD31-4B8C-83A1-F6EECF244321}">
                <p14:modId xmlns:p14="http://schemas.microsoft.com/office/powerpoint/2010/main" val="3643204265"/>
              </p:ext>
            </p:extLst>
          </p:nvPr>
        </p:nvGraphicFramePr>
        <p:xfrm>
          <a:off x="2079843" y="1968936"/>
          <a:ext cx="330200" cy="419100"/>
        </p:xfrm>
        <a:graphic>
          <a:graphicData uri="http://schemas.openxmlformats.org/presentationml/2006/ole">
            <mc:AlternateContent xmlns:mc="http://schemas.openxmlformats.org/markup-compatibility/2006">
              <mc:Choice xmlns:v="urn:schemas-microsoft-com:vml" Requires="v">
                <p:oleObj spid="_x0000_s4285" name="Equation" r:id="rId17" imgW="330120" imgH="419040" progId="Equation.DSMT4">
                  <p:embed/>
                </p:oleObj>
              </mc:Choice>
              <mc:Fallback>
                <p:oleObj name="Equation" r:id="rId17" imgW="330120" imgH="419040" progId="Equation.DSMT4">
                  <p:embed/>
                  <p:pic>
                    <p:nvPicPr>
                      <p:cNvPr id="0" name="Object 2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079843" y="1968936"/>
                        <a:ext cx="330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45" name="Object 25"/>
          <p:cNvGraphicFramePr>
            <a:graphicFrameLocks noChangeAspect="1"/>
          </p:cNvGraphicFramePr>
          <p:nvPr>
            <p:extLst>
              <p:ext uri="{D42A27DB-BD31-4B8C-83A1-F6EECF244321}">
                <p14:modId xmlns:p14="http://schemas.microsoft.com/office/powerpoint/2010/main" val="1443165376"/>
              </p:ext>
            </p:extLst>
          </p:nvPr>
        </p:nvGraphicFramePr>
        <p:xfrm>
          <a:off x="7753568" y="2003861"/>
          <a:ext cx="330200" cy="419100"/>
        </p:xfrm>
        <a:graphic>
          <a:graphicData uri="http://schemas.openxmlformats.org/presentationml/2006/ole">
            <mc:AlternateContent xmlns:mc="http://schemas.openxmlformats.org/markup-compatibility/2006">
              <mc:Choice xmlns:v="urn:schemas-microsoft-com:vml" Requires="v">
                <p:oleObj spid="_x0000_s4286" name="Equation" r:id="rId19" imgW="330120" imgH="419040" progId="Equation.DSMT4">
                  <p:embed/>
                </p:oleObj>
              </mc:Choice>
              <mc:Fallback>
                <p:oleObj name="Equation" r:id="rId19" imgW="330120" imgH="419040" progId="Equation.DSMT4">
                  <p:embed/>
                  <p:pic>
                    <p:nvPicPr>
                      <p:cNvPr id="0" name="Object 2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753568" y="2003861"/>
                        <a:ext cx="330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46" name="Object 26"/>
          <p:cNvGraphicFramePr>
            <a:graphicFrameLocks noChangeAspect="1"/>
          </p:cNvGraphicFramePr>
          <p:nvPr>
            <p:extLst>
              <p:ext uri="{D42A27DB-BD31-4B8C-83A1-F6EECF244321}">
                <p14:modId xmlns:p14="http://schemas.microsoft.com/office/powerpoint/2010/main" val="1774468745"/>
              </p:ext>
            </p:extLst>
          </p:nvPr>
        </p:nvGraphicFramePr>
        <p:xfrm>
          <a:off x="2070318" y="1975286"/>
          <a:ext cx="330200" cy="419100"/>
        </p:xfrm>
        <a:graphic>
          <a:graphicData uri="http://schemas.openxmlformats.org/presentationml/2006/ole">
            <mc:AlternateContent xmlns:mc="http://schemas.openxmlformats.org/markup-compatibility/2006">
              <mc:Choice xmlns:v="urn:schemas-microsoft-com:vml" Requires="v">
                <p:oleObj spid="_x0000_s4287" name="Equation" r:id="rId21" imgW="330120" imgH="419040" progId="Equation.DSMT4">
                  <p:embed/>
                </p:oleObj>
              </mc:Choice>
              <mc:Fallback>
                <p:oleObj name="Equation" r:id="rId21" imgW="330120" imgH="419040" progId="Equation.DSMT4">
                  <p:embed/>
                  <p:pic>
                    <p:nvPicPr>
                      <p:cNvPr id="0" name="Object 2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070318" y="1975286"/>
                        <a:ext cx="330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47" name="Object 27"/>
          <p:cNvGraphicFramePr>
            <a:graphicFrameLocks noChangeAspect="1"/>
          </p:cNvGraphicFramePr>
          <p:nvPr>
            <p:extLst>
              <p:ext uri="{D42A27DB-BD31-4B8C-83A1-F6EECF244321}">
                <p14:modId xmlns:p14="http://schemas.microsoft.com/office/powerpoint/2010/main" val="303224353"/>
              </p:ext>
            </p:extLst>
          </p:nvPr>
        </p:nvGraphicFramePr>
        <p:xfrm>
          <a:off x="2297331" y="3209380"/>
          <a:ext cx="3543300" cy="825500"/>
        </p:xfrm>
        <a:graphic>
          <a:graphicData uri="http://schemas.openxmlformats.org/presentationml/2006/ole">
            <mc:AlternateContent xmlns:mc="http://schemas.openxmlformats.org/markup-compatibility/2006">
              <mc:Choice xmlns:v="urn:schemas-microsoft-com:vml" Requires="v">
                <p:oleObj spid="_x0000_s4288" name="Equation" r:id="rId23" imgW="3543120" imgH="825480" progId="Equation.DSMT4">
                  <p:embed/>
                </p:oleObj>
              </mc:Choice>
              <mc:Fallback>
                <p:oleObj name="Equation" r:id="rId23" imgW="3543120" imgH="825480" progId="Equation.DSMT4">
                  <p:embed/>
                  <p:pic>
                    <p:nvPicPr>
                      <p:cNvPr id="0" name="Object 2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297331" y="3209380"/>
                        <a:ext cx="35433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48" name="Rectangle 28"/>
          <p:cNvSpPr>
            <a:spLocks noChangeArrowheads="1"/>
          </p:cNvSpPr>
          <p:nvPr/>
        </p:nvSpPr>
        <p:spPr bwMode="auto">
          <a:xfrm>
            <a:off x="728881" y="2563268"/>
            <a:ext cx="34178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t>The </a:t>
            </a:r>
            <a:r>
              <a:rPr lang="en-US" sz="2400" i="1"/>
              <a:t>overall sample mean</a:t>
            </a:r>
            <a:r>
              <a:rPr lang="en-US" sz="2400"/>
              <a:t>:</a:t>
            </a:r>
          </a:p>
        </p:txBody>
      </p:sp>
      <p:sp>
        <p:nvSpPr>
          <p:cNvPr id="184349" name="Text Box 29"/>
          <p:cNvSpPr txBox="1">
            <a:spLocks noChangeArrowheads="1"/>
          </p:cNvSpPr>
          <p:nvPr/>
        </p:nvSpPr>
        <p:spPr bwMode="auto">
          <a:xfrm>
            <a:off x="5224681" y="1472049"/>
            <a:ext cx="2393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pPr>
            <a:r>
              <a:rPr lang="en-US" sz="1800" b="1">
                <a:solidFill>
                  <a:schemeClr val="hlink"/>
                </a:solidFill>
                <a:latin typeface="Arial" charset="0"/>
              </a:rPr>
              <a:t>yada, yada, yada</a:t>
            </a:r>
          </a:p>
        </p:txBody>
      </p:sp>
      <p:sp>
        <p:nvSpPr>
          <p:cNvPr id="29"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smtClean="0"/>
              <a:t>ANOVA</a:t>
            </a:r>
          </a:p>
        </p:txBody>
      </p:sp>
      <p:sp>
        <p:nvSpPr>
          <p:cNvPr id="30" name="Rectangle 2"/>
          <p:cNvSpPr>
            <a:spLocks noChangeArrowheads="1"/>
          </p:cNvSpPr>
          <p:nvPr/>
        </p:nvSpPr>
        <p:spPr bwMode="auto">
          <a:xfrm>
            <a:off x="670143" y="4101508"/>
            <a:ext cx="7772400" cy="96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dirty="0" smtClean="0"/>
              <a:t>Dividing the following by </a:t>
            </a:r>
            <a:r>
              <a:rPr lang="en-US" sz="2400" i="1" dirty="0" smtClean="0"/>
              <a:t>k</a:t>
            </a:r>
            <a:r>
              <a:rPr lang="en-US" sz="2400" dirty="0" smtClean="0"/>
              <a:t> – 1 givens the </a:t>
            </a:r>
            <a:r>
              <a:rPr lang="en-US" sz="2400" dirty="0" smtClean="0">
                <a:solidFill>
                  <a:srgbClr val="FF0000"/>
                </a:solidFill>
              </a:rPr>
              <a:t>MSTR</a:t>
            </a:r>
            <a:endParaRPr lang="en-US" sz="2400" dirty="0"/>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3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843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43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43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433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xit" presetSubtype="0" fill="hold" grpId="0" nodeType="clickEffect">
                                  <p:stCondLst>
                                    <p:cond delay="0"/>
                                  </p:stCondLst>
                                  <p:childTnLst>
                                    <p:animEffect transition="out" filter="dissolve">
                                      <p:cBhvr>
                                        <p:cTn id="18" dur="500"/>
                                        <p:tgtEl>
                                          <p:spTgt spid="184335"/>
                                        </p:tgtEl>
                                      </p:cBhvr>
                                    </p:animEffect>
                                    <p:set>
                                      <p:cBhvr>
                                        <p:cTn id="19" dur="1" fill="hold">
                                          <p:stCondLst>
                                            <p:cond delay="499"/>
                                          </p:stCondLst>
                                        </p:cTn>
                                        <p:tgtEl>
                                          <p:spTgt spid="184335"/>
                                        </p:tgtEl>
                                        <p:attrNameLst>
                                          <p:attrName>style.visibility</p:attrName>
                                        </p:attrNameLst>
                                      </p:cBhvr>
                                      <p:to>
                                        <p:strVal val="hidden"/>
                                      </p:to>
                                    </p:set>
                                  </p:childTnLst>
                                </p:cTn>
                              </p:par>
                              <p:par>
                                <p:cTn id="20" presetID="9" presetClass="exit" presetSubtype="0" fill="hold" nodeType="withEffect">
                                  <p:stCondLst>
                                    <p:cond delay="0"/>
                                  </p:stCondLst>
                                  <p:childTnLst>
                                    <p:animEffect transition="out" filter="dissolve">
                                      <p:cBhvr>
                                        <p:cTn id="21" dur="500"/>
                                        <p:tgtEl>
                                          <p:spTgt spid="184332"/>
                                        </p:tgtEl>
                                      </p:cBhvr>
                                    </p:animEffect>
                                    <p:set>
                                      <p:cBhvr>
                                        <p:cTn id="22" dur="1" fill="hold">
                                          <p:stCondLst>
                                            <p:cond delay="499"/>
                                          </p:stCondLst>
                                        </p:cTn>
                                        <p:tgtEl>
                                          <p:spTgt spid="184332"/>
                                        </p:tgtEl>
                                        <p:attrNameLst>
                                          <p:attrName>style.visibility</p:attrName>
                                        </p:attrNameLst>
                                      </p:cBhvr>
                                      <p:to>
                                        <p:strVal val="hidden"/>
                                      </p:to>
                                    </p:set>
                                  </p:childTnLst>
                                </p:cTn>
                              </p:par>
                              <p:par>
                                <p:cTn id="23" presetID="9" presetClass="exit" presetSubtype="0" fill="hold" nodeType="withEffect">
                                  <p:stCondLst>
                                    <p:cond delay="0"/>
                                  </p:stCondLst>
                                  <p:childTnLst>
                                    <p:animEffect transition="out" filter="dissolve">
                                      <p:cBhvr>
                                        <p:cTn id="24" dur="500"/>
                                        <p:tgtEl>
                                          <p:spTgt spid="184331"/>
                                        </p:tgtEl>
                                      </p:cBhvr>
                                    </p:animEffect>
                                    <p:set>
                                      <p:cBhvr>
                                        <p:cTn id="25" dur="1" fill="hold">
                                          <p:stCondLst>
                                            <p:cond delay="499"/>
                                          </p:stCondLst>
                                        </p:cTn>
                                        <p:tgtEl>
                                          <p:spTgt spid="184331"/>
                                        </p:tgtEl>
                                        <p:attrNameLst>
                                          <p:attrName>style.visibility</p:attrName>
                                        </p:attrNameLst>
                                      </p:cBhvr>
                                      <p:to>
                                        <p:strVal val="hidden"/>
                                      </p:to>
                                    </p:set>
                                  </p:childTnLst>
                                </p:cTn>
                              </p:par>
                            </p:childTnLst>
                          </p:cTn>
                        </p:par>
                        <p:par>
                          <p:cTn id="26" fill="hold" nodeType="afterGroup">
                            <p:stCondLst>
                              <p:cond delay="500"/>
                            </p:stCondLst>
                            <p:childTnLst>
                              <p:par>
                                <p:cTn id="27" presetID="1" presetClass="entr" presetSubtype="0" fill="hold" grpId="1" nodeType="afterEffect">
                                  <p:stCondLst>
                                    <p:cond delay="0"/>
                                  </p:stCondLst>
                                  <p:childTnLst>
                                    <p:set>
                                      <p:cBhvr>
                                        <p:cTn id="28" dur="1" fill="hold">
                                          <p:stCondLst>
                                            <p:cond delay="0"/>
                                          </p:stCondLst>
                                        </p:cTn>
                                        <p:tgtEl>
                                          <p:spTgt spid="1843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434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433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xit" presetSubtype="0" fill="hold" grpId="0" nodeType="clickEffect">
                                  <p:stCondLst>
                                    <p:cond delay="0"/>
                                  </p:stCondLst>
                                  <p:childTnLst>
                                    <p:animEffect transition="out" filter="dissolve">
                                      <p:cBhvr>
                                        <p:cTn id="36" dur="500"/>
                                        <p:tgtEl>
                                          <p:spTgt spid="184336"/>
                                        </p:tgtEl>
                                      </p:cBhvr>
                                    </p:animEffect>
                                    <p:set>
                                      <p:cBhvr>
                                        <p:cTn id="37" dur="1" fill="hold">
                                          <p:stCondLst>
                                            <p:cond delay="499"/>
                                          </p:stCondLst>
                                        </p:cTn>
                                        <p:tgtEl>
                                          <p:spTgt spid="184336"/>
                                        </p:tgtEl>
                                        <p:attrNameLst>
                                          <p:attrName>style.visibility</p:attrName>
                                        </p:attrNameLst>
                                      </p:cBhvr>
                                      <p:to>
                                        <p:strVal val="hidden"/>
                                      </p:to>
                                    </p:set>
                                  </p:childTnLst>
                                </p:cTn>
                              </p:par>
                              <p:par>
                                <p:cTn id="38" presetID="9" presetClass="exit" presetSubtype="0" fill="hold" nodeType="withEffect">
                                  <p:stCondLst>
                                    <p:cond delay="0"/>
                                  </p:stCondLst>
                                  <p:childTnLst>
                                    <p:animEffect transition="out" filter="dissolve">
                                      <p:cBhvr>
                                        <p:cTn id="39" dur="500"/>
                                        <p:tgtEl>
                                          <p:spTgt spid="184340"/>
                                        </p:tgtEl>
                                      </p:cBhvr>
                                    </p:animEffect>
                                    <p:set>
                                      <p:cBhvr>
                                        <p:cTn id="40" dur="1" fill="hold">
                                          <p:stCondLst>
                                            <p:cond delay="499"/>
                                          </p:stCondLst>
                                        </p:cTn>
                                        <p:tgtEl>
                                          <p:spTgt spid="184340"/>
                                        </p:tgtEl>
                                        <p:attrNameLst>
                                          <p:attrName>style.visibility</p:attrName>
                                        </p:attrNameLst>
                                      </p:cBhvr>
                                      <p:to>
                                        <p:strVal val="hidden"/>
                                      </p:to>
                                    </p:set>
                                  </p:childTnLst>
                                </p:cTn>
                              </p:par>
                              <p:par>
                                <p:cTn id="41" presetID="9" presetClass="exit" presetSubtype="0" fill="hold" nodeType="withEffect">
                                  <p:stCondLst>
                                    <p:cond delay="0"/>
                                  </p:stCondLst>
                                  <p:childTnLst>
                                    <p:animEffect transition="out" filter="dissolve">
                                      <p:cBhvr>
                                        <p:cTn id="42" dur="500"/>
                                        <p:tgtEl>
                                          <p:spTgt spid="184339"/>
                                        </p:tgtEl>
                                      </p:cBhvr>
                                    </p:animEffect>
                                    <p:set>
                                      <p:cBhvr>
                                        <p:cTn id="43" dur="1" fill="hold">
                                          <p:stCondLst>
                                            <p:cond delay="499"/>
                                          </p:stCondLst>
                                        </p:cTn>
                                        <p:tgtEl>
                                          <p:spTgt spid="184339"/>
                                        </p:tgtEl>
                                        <p:attrNameLst>
                                          <p:attrName>style.visibility</p:attrName>
                                        </p:attrNameLst>
                                      </p:cBhvr>
                                      <p:to>
                                        <p:strVal val="hidden"/>
                                      </p:to>
                                    </p:set>
                                  </p:childTnLst>
                                </p:cTn>
                              </p:par>
                            </p:childTnLst>
                          </p:cTn>
                        </p:par>
                        <p:par>
                          <p:cTn id="44" fill="hold" nodeType="afterGroup">
                            <p:stCondLst>
                              <p:cond delay="500"/>
                            </p:stCondLst>
                            <p:childTnLst>
                              <p:par>
                                <p:cTn id="45" presetID="1" presetClass="entr" presetSubtype="0" fill="hold" grpId="1" nodeType="afterEffect">
                                  <p:stCondLst>
                                    <p:cond delay="0"/>
                                  </p:stCondLst>
                                  <p:childTnLst>
                                    <p:set>
                                      <p:cBhvr>
                                        <p:cTn id="46" dur="1" fill="hold">
                                          <p:stCondLst>
                                            <p:cond delay="0"/>
                                          </p:stCondLst>
                                        </p:cTn>
                                        <p:tgtEl>
                                          <p:spTgt spid="18433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8434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4343"/>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9" presetClass="exit" presetSubtype="0" fill="hold" nodeType="clickEffect">
                                  <p:stCondLst>
                                    <p:cond delay="0"/>
                                  </p:stCondLst>
                                  <p:childTnLst>
                                    <p:animEffect transition="out" filter="dissolve">
                                      <p:cBhvr>
                                        <p:cTn id="54" dur="500"/>
                                        <p:tgtEl>
                                          <p:spTgt spid="184344"/>
                                        </p:tgtEl>
                                      </p:cBhvr>
                                    </p:animEffect>
                                    <p:set>
                                      <p:cBhvr>
                                        <p:cTn id="55" dur="1" fill="hold">
                                          <p:stCondLst>
                                            <p:cond delay="499"/>
                                          </p:stCondLst>
                                        </p:cTn>
                                        <p:tgtEl>
                                          <p:spTgt spid="184344"/>
                                        </p:tgtEl>
                                        <p:attrNameLst>
                                          <p:attrName>style.visibility</p:attrName>
                                        </p:attrNameLst>
                                      </p:cBhvr>
                                      <p:to>
                                        <p:strVal val="hidden"/>
                                      </p:to>
                                    </p:set>
                                  </p:childTnLst>
                                </p:cTn>
                              </p:par>
                              <p:par>
                                <p:cTn id="56" presetID="9" presetClass="exit" presetSubtype="0" fill="hold" nodeType="withEffect">
                                  <p:stCondLst>
                                    <p:cond delay="0"/>
                                  </p:stCondLst>
                                  <p:childTnLst>
                                    <p:animEffect transition="out" filter="dissolve">
                                      <p:cBhvr>
                                        <p:cTn id="57" dur="500"/>
                                        <p:tgtEl>
                                          <p:spTgt spid="184343"/>
                                        </p:tgtEl>
                                      </p:cBhvr>
                                    </p:animEffect>
                                    <p:set>
                                      <p:cBhvr>
                                        <p:cTn id="58" dur="1" fill="hold">
                                          <p:stCondLst>
                                            <p:cond delay="499"/>
                                          </p:stCondLst>
                                        </p:cTn>
                                        <p:tgtEl>
                                          <p:spTgt spid="184343"/>
                                        </p:tgtEl>
                                        <p:attrNameLst>
                                          <p:attrName>style.visibility</p:attrName>
                                        </p:attrNameLst>
                                      </p:cBhvr>
                                      <p:to>
                                        <p:strVal val="hidden"/>
                                      </p:to>
                                    </p:set>
                                  </p:childTnLst>
                                </p:cTn>
                              </p:par>
                              <p:par>
                                <p:cTn id="59" presetID="9" presetClass="exit" presetSubtype="0" fill="hold" grpId="0" nodeType="withEffect">
                                  <p:stCondLst>
                                    <p:cond delay="0"/>
                                  </p:stCondLst>
                                  <p:childTnLst>
                                    <p:animEffect transition="out" filter="dissolve">
                                      <p:cBhvr>
                                        <p:cTn id="60" dur="500"/>
                                        <p:tgtEl>
                                          <p:spTgt spid="184337"/>
                                        </p:tgtEl>
                                      </p:cBhvr>
                                    </p:animEffect>
                                    <p:set>
                                      <p:cBhvr>
                                        <p:cTn id="61" dur="1" fill="hold">
                                          <p:stCondLst>
                                            <p:cond delay="499"/>
                                          </p:stCondLst>
                                        </p:cTn>
                                        <p:tgtEl>
                                          <p:spTgt spid="184337"/>
                                        </p:tgtEl>
                                        <p:attrNameLst>
                                          <p:attrName>style.visibility</p:attrName>
                                        </p:attrNameLst>
                                      </p:cBhvr>
                                      <p:to>
                                        <p:strVal val="hidden"/>
                                      </p:to>
                                    </p:set>
                                  </p:childTnLst>
                                </p:cTn>
                              </p:par>
                            </p:childTnLst>
                          </p:cTn>
                        </p:par>
                        <p:par>
                          <p:cTn id="62" fill="hold" nodeType="afterGroup">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184349"/>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9" presetClass="exit" presetSubtype="0" fill="hold" grpId="1" nodeType="clickEffect">
                                  <p:stCondLst>
                                    <p:cond delay="0"/>
                                  </p:stCondLst>
                                  <p:childTnLst>
                                    <p:animEffect transition="out" filter="dissolve">
                                      <p:cBhvr>
                                        <p:cTn id="68" dur="500"/>
                                        <p:tgtEl>
                                          <p:spTgt spid="184349"/>
                                        </p:tgtEl>
                                      </p:cBhvr>
                                    </p:animEffect>
                                    <p:set>
                                      <p:cBhvr>
                                        <p:cTn id="69" dur="1" fill="hold">
                                          <p:stCondLst>
                                            <p:cond delay="499"/>
                                          </p:stCondLst>
                                        </p:cTn>
                                        <p:tgtEl>
                                          <p:spTgt spid="184349"/>
                                        </p:tgtEl>
                                        <p:attrNameLst>
                                          <p:attrName>style.visibility</p:attrName>
                                        </p:attrNameLst>
                                      </p:cBhvr>
                                      <p:to>
                                        <p:strVal val="hidden"/>
                                      </p:to>
                                    </p:set>
                                  </p:childTnLst>
                                </p:cTn>
                              </p:par>
                            </p:childTnLst>
                          </p:cTn>
                        </p:par>
                        <p:par>
                          <p:cTn id="70" fill="hold" nodeType="afterGroup">
                            <p:stCondLst>
                              <p:cond delay="500"/>
                            </p:stCondLst>
                            <p:childTnLst>
                              <p:par>
                                <p:cTn id="71" presetID="1" presetClass="entr" presetSubtype="0" fill="hold" grpId="0" nodeType="afterEffect">
                                  <p:stCondLst>
                                    <p:cond delay="0"/>
                                  </p:stCondLst>
                                  <p:childTnLst>
                                    <p:set>
                                      <p:cBhvr>
                                        <p:cTn id="72" dur="1" fill="hold">
                                          <p:stCondLst>
                                            <p:cond delay="0"/>
                                          </p:stCondLst>
                                        </p:cTn>
                                        <p:tgtEl>
                                          <p:spTgt spid="18433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8434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4345"/>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8434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843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0"/>
                                        </p:tgtEl>
                                        <p:attrNameLst>
                                          <p:attrName>style.visibility</p:attrName>
                                        </p:attrNameLst>
                                      </p:cBhvr>
                                      <p:to>
                                        <p:strVal val="visible"/>
                                      </p:to>
                                    </p:set>
                                  </p:childTnLst>
                                </p:cTn>
                              </p:par>
                              <p:par>
                                <p:cTn id="87" presetID="1" presetClass="entr" presetSubtype="0" fill="hold" nodeType="withEffect">
                                  <p:stCondLst>
                                    <p:cond delay="7000"/>
                                  </p:stCondLst>
                                  <p:childTnLst>
                                    <p:set>
                                      <p:cBhvr>
                                        <p:cTn id="88" dur="1" fill="hold">
                                          <p:stCondLst>
                                            <p:cond delay="0"/>
                                          </p:stCondLst>
                                        </p:cTn>
                                        <p:tgtEl>
                                          <p:spTgt spid="1843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33" grpId="0"/>
      <p:bldP spid="184334" grpId="0"/>
      <p:bldP spid="184335" grpId="0"/>
      <p:bldP spid="184335" grpId="1"/>
      <p:bldP spid="184336" grpId="0"/>
      <p:bldP spid="184336" grpId="1"/>
      <p:bldP spid="184337" grpId="0"/>
      <p:bldP spid="184337" grpId="1"/>
      <p:bldP spid="184338" grpId="0"/>
      <p:bldP spid="184348" grpId="0"/>
      <p:bldP spid="184349" grpId="0"/>
      <p:bldP spid="184349" grpId="1"/>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1937950721"/>
              </p:ext>
            </p:extLst>
          </p:nvPr>
        </p:nvGraphicFramePr>
        <p:xfrm>
          <a:off x="7753350" y="2003425"/>
          <a:ext cx="330200" cy="419100"/>
        </p:xfrm>
        <a:graphic>
          <a:graphicData uri="http://schemas.openxmlformats.org/presentationml/2006/ole">
            <mc:AlternateContent xmlns:mc="http://schemas.openxmlformats.org/markup-compatibility/2006">
              <mc:Choice xmlns:v="urn:schemas-microsoft-com:vml" Requires="v">
                <p:oleObj spid="_x0000_s72750" name="Equation" r:id="rId4" imgW="330200" imgH="419100" progId="Equation.DSMT4">
                  <p:embed/>
                </p:oleObj>
              </mc:Choice>
              <mc:Fallback>
                <p:oleObj name="Equation" r:id="rId4" imgW="330200" imgH="419100" progId="Equation.DSMT4">
                  <p:embed/>
                  <p:pic>
                    <p:nvPicPr>
                      <p:cNvPr id="0" name="Object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3350" y="2003425"/>
                        <a:ext cx="330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29" name="Object 9"/>
          <p:cNvGraphicFramePr>
            <a:graphicFrameLocks noChangeAspect="1"/>
          </p:cNvGraphicFramePr>
          <p:nvPr>
            <p:extLst>
              <p:ext uri="{D42A27DB-BD31-4B8C-83A1-F6EECF244321}">
                <p14:modId xmlns:p14="http://schemas.microsoft.com/office/powerpoint/2010/main" val="3080745161"/>
              </p:ext>
            </p:extLst>
          </p:nvPr>
        </p:nvGraphicFramePr>
        <p:xfrm>
          <a:off x="3247916" y="5131952"/>
          <a:ext cx="3074988" cy="962025"/>
        </p:xfrm>
        <a:graphic>
          <a:graphicData uri="http://schemas.openxmlformats.org/presentationml/2006/ole">
            <mc:AlternateContent xmlns:mc="http://schemas.openxmlformats.org/markup-compatibility/2006">
              <mc:Choice xmlns:v="urn:schemas-microsoft-com:vml" Requires="v">
                <p:oleObj spid="_x0000_s72751" name="Equation" r:id="rId6" imgW="3288960" imgH="1028520" progId="Equation.DSMT4">
                  <p:embed/>
                </p:oleObj>
              </mc:Choice>
              <mc:Fallback>
                <p:oleObj name="Equation" r:id="rId6" imgW="3288960" imgH="1028520" progId="Equation.DSMT4">
                  <p:embed/>
                  <p:pic>
                    <p:nvPicPr>
                      <p:cNvPr id="0" name=""/>
                      <p:cNvPicPr>
                        <a:picLocks noChangeAspect="1" noChangeArrowheads="1"/>
                      </p:cNvPicPr>
                      <p:nvPr/>
                    </p:nvPicPr>
                    <p:blipFill>
                      <a:blip r:embed="rId7"/>
                      <a:srcRect/>
                      <a:stretch>
                        <a:fillRect/>
                      </a:stretch>
                    </p:blipFill>
                    <p:spPr bwMode="auto">
                      <a:xfrm>
                        <a:off x="3247916" y="5131952"/>
                        <a:ext cx="3074988" cy="962025"/>
                      </a:xfrm>
                      <a:prstGeom prst="rect">
                        <a:avLst/>
                      </a:prstGeom>
                      <a:noFill/>
                      <a:ln>
                        <a:noFill/>
                      </a:ln>
                      <a:effectLst/>
                    </p:spPr>
                  </p:pic>
                </p:oleObj>
              </mc:Fallback>
            </mc:AlternateContent>
          </a:graphicData>
        </a:graphic>
      </p:graphicFrame>
      <p:sp>
        <p:nvSpPr>
          <p:cNvPr id="4111" name="Rectangle 10"/>
          <p:cNvSpPr>
            <a:spLocks noChangeArrowheads="1"/>
          </p:cNvSpPr>
          <p:nvPr/>
        </p:nvSpPr>
        <p:spPr bwMode="auto">
          <a:xfrm>
            <a:off x="706656" y="1413311"/>
            <a:ext cx="7772400"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dirty="0"/>
              <a:t>There are </a:t>
            </a:r>
            <a:r>
              <a:rPr lang="en-US" sz="2400" i="1" dirty="0">
                <a:solidFill>
                  <a:srgbClr val="2525FF"/>
                </a:solidFill>
              </a:rPr>
              <a:t>k</a:t>
            </a:r>
            <a:r>
              <a:rPr lang="en-US" sz="2400" dirty="0"/>
              <a:t> treatments:</a:t>
            </a:r>
          </a:p>
        </p:txBody>
      </p:sp>
      <p:graphicFrame>
        <p:nvGraphicFramePr>
          <p:cNvPr id="184332" name="Object 12"/>
          <p:cNvGraphicFramePr>
            <a:graphicFrameLocks noChangeAspect="1"/>
          </p:cNvGraphicFramePr>
          <p:nvPr>
            <p:extLst>
              <p:ext uri="{D42A27DB-BD31-4B8C-83A1-F6EECF244321}">
                <p14:modId xmlns:p14="http://schemas.microsoft.com/office/powerpoint/2010/main" val="1128289839"/>
              </p:ext>
            </p:extLst>
          </p:nvPr>
        </p:nvGraphicFramePr>
        <p:xfrm>
          <a:off x="2071797" y="1977371"/>
          <a:ext cx="330200" cy="419100"/>
        </p:xfrm>
        <a:graphic>
          <a:graphicData uri="http://schemas.openxmlformats.org/presentationml/2006/ole">
            <mc:AlternateContent xmlns:mc="http://schemas.openxmlformats.org/markup-compatibility/2006">
              <mc:Choice xmlns:v="urn:schemas-microsoft-com:vml" Requires="v">
                <p:oleObj spid="_x0000_s72752" name="Equation" r:id="rId8" imgW="330120" imgH="419040" progId="Equation.DSMT4">
                  <p:embed/>
                </p:oleObj>
              </mc:Choice>
              <mc:Fallback>
                <p:oleObj name="Equation" r:id="rId8" imgW="330120" imgH="419040" progId="Equation.DSMT4">
                  <p:embed/>
                  <p:pic>
                    <p:nvPicPr>
                      <p:cNvPr id="0" name=""/>
                      <p:cNvPicPr>
                        <a:picLocks noChangeAspect="1" noChangeArrowheads="1"/>
                      </p:cNvPicPr>
                      <p:nvPr/>
                    </p:nvPicPr>
                    <p:blipFill>
                      <a:blip r:embed="rId9"/>
                      <a:srcRect/>
                      <a:stretch>
                        <a:fillRect/>
                      </a:stretch>
                    </p:blipFill>
                    <p:spPr bwMode="auto">
                      <a:xfrm>
                        <a:off x="2071797" y="1977371"/>
                        <a:ext cx="330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33" name="Rectangle 13"/>
          <p:cNvSpPr>
            <a:spLocks noChangeArrowheads="1"/>
          </p:cNvSpPr>
          <p:nvPr/>
        </p:nvSpPr>
        <p:spPr bwMode="auto">
          <a:xfrm>
            <a:off x="2383056" y="1935599"/>
            <a:ext cx="547846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t>is computed from a random sample of size</a:t>
            </a:r>
          </a:p>
        </p:txBody>
      </p:sp>
      <p:sp>
        <p:nvSpPr>
          <p:cNvPr id="184334" name="Rectangle 14"/>
          <p:cNvSpPr>
            <a:spLocks noChangeArrowheads="1"/>
          </p:cNvSpPr>
          <p:nvPr/>
        </p:nvSpPr>
        <p:spPr bwMode="auto">
          <a:xfrm>
            <a:off x="3634006" y="1414899"/>
            <a:ext cx="11112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dirty="0"/>
              <a:t>For </a:t>
            </a:r>
            <a:r>
              <a:rPr lang="en-US" sz="2400" i="1" dirty="0">
                <a:solidFill>
                  <a:srgbClr val="2525FF"/>
                </a:solidFill>
              </a:rPr>
              <a:t>j</a:t>
            </a:r>
            <a:r>
              <a:rPr lang="en-US" sz="2400" i="1" dirty="0"/>
              <a:t> =</a:t>
            </a:r>
            <a:endParaRPr lang="en-US" sz="2400" dirty="0">
              <a:solidFill>
                <a:schemeClr val="hlink"/>
              </a:solidFill>
            </a:endParaRPr>
          </a:p>
        </p:txBody>
      </p:sp>
      <p:sp>
        <p:nvSpPr>
          <p:cNvPr id="184335" name="Rectangle 15"/>
          <p:cNvSpPr>
            <a:spLocks noChangeArrowheads="1"/>
          </p:cNvSpPr>
          <p:nvPr/>
        </p:nvSpPr>
        <p:spPr bwMode="auto">
          <a:xfrm>
            <a:off x="4529356" y="1424424"/>
            <a:ext cx="50006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i="1" dirty="0" smtClean="0">
                <a:solidFill>
                  <a:srgbClr val="2525FF"/>
                </a:solidFill>
              </a:rPr>
              <a:t>k</a:t>
            </a:r>
            <a:endParaRPr lang="en-US" sz="2400" i="1" dirty="0">
              <a:solidFill>
                <a:srgbClr val="2525FF"/>
              </a:solidFill>
            </a:endParaRPr>
          </a:p>
        </p:txBody>
      </p:sp>
      <p:graphicFrame>
        <p:nvGraphicFramePr>
          <p:cNvPr id="184347" name="Object 27"/>
          <p:cNvGraphicFramePr>
            <a:graphicFrameLocks noChangeAspect="1"/>
          </p:cNvGraphicFramePr>
          <p:nvPr>
            <p:extLst>
              <p:ext uri="{D42A27DB-BD31-4B8C-83A1-F6EECF244321}">
                <p14:modId xmlns:p14="http://schemas.microsoft.com/office/powerpoint/2010/main" val="1688413368"/>
              </p:ext>
            </p:extLst>
          </p:nvPr>
        </p:nvGraphicFramePr>
        <p:xfrm>
          <a:off x="2297331" y="3209380"/>
          <a:ext cx="3543300" cy="825500"/>
        </p:xfrm>
        <a:graphic>
          <a:graphicData uri="http://schemas.openxmlformats.org/presentationml/2006/ole">
            <mc:AlternateContent xmlns:mc="http://schemas.openxmlformats.org/markup-compatibility/2006">
              <mc:Choice xmlns:v="urn:schemas-microsoft-com:vml" Requires="v">
                <p:oleObj spid="_x0000_s72753" name="Equation" r:id="rId10" imgW="3543120" imgH="825480" progId="Equation.DSMT4">
                  <p:embed/>
                </p:oleObj>
              </mc:Choice>
              <mc:Fallback>
                <p:oleObj name="Equation" r:id="rId10" imgW="3543120" imgH="82548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97331" y="3209380"/>
                        <a:ext cx="35433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48" name="Rectangle 28"/>
          <p:cNvSpPr>
            <a:spLocks noChangeArrowheads="1"/>
          </p:cNvSpPr>
          <p:nvPr/>
        </p:nvSpPr>
        <p:spPr bwMode="auto">
          <a:xfrm>
            <a:off x="728881" y="2563268"/>
            <a:ext cx="34178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t>The </a:t>
            </a:r>
            <a:r>
              <a:rPr lang="en-US" sz="2400" i="1"/>
              <a:t>overall sample mean</a:t>
            </a:r>
            <a:r>
              <a:rPr lang="en-US" sz="2400"/>
              <a:t>:</a:t>
            </a:r>
          </a:p>
        </p:txBody>
      </p:sp>
      <p:sp>
        <p:nvSpPr>
          <p:cNvPr id="29"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smtClean="0"/>
              <a:t>ANOVA</a:t>
            </a:r>
          </a:p>
        </p:txBody>
      </p:sp>
      <p:sp>
        <p:nvSpPr>
          <p:cNvPr id="30" name="Rectangle 2"/>
          <p:cNvSpPr>
            <a:spLocks noChangeArrowheads="1"/>
          </p:cNvSpPr>
          <p:nvPr/>
        </p:nvSpPr>
        <p:spPr bwMode="auto">
          <a:xfrm>
            <a:off x="670143" y="4101508"/>
            <a:ext cx="7772400" cy="96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dirty="0" smtClean="0"/>
              <a:t>Dividing the following by </a:t>
            </a:r>
            <a:r>
              <a:rPr lang="en-US" sz="2400" i="1" dirty="0" smtClean="0"/>
              <a:t>k</a:t>
            </a:r>
            <a:r>
              <a:rPr lang="en-US" sz="2400" dirty="0" smtClean="0"/>
              <a:t> – 1 givens the </a:t>
            </a:r>
            <a:r>
              <a:rPr lang="en-US" sz="2400" dirty="0" smtClean="0">
                <a:solidFill>
                  <a:srgbClr val="FF0000"/>
                </a:solidFill>
              </a:rPr>
              <a:t>MSTR</a:t>
            </a:r>
            <a:endParaRPr lang="en-US" sz="2400" dirty="0"/>
          </a:p>
        </p:txBody>
      </p:sp>
    </p:spTree>
    <p:extLst>
      <p:ext uri="{BB962C8B-B14F-4D97-AF65-F5344CB8AC3E}">
        <p14:creationId xmlns:p14="http://schemas.microsoft.com/office/powerpoint/2010/main" val="31800643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Freeform 7"/>
          <p:cNvSpPr>
            <a:spLocks/>
          </p:cNvSpPr>
          <p:nvPr/>
        </p:nvSpPr>
        <p:spPr bwMode="auto">
          <a:xfrm>
            <a:off x="2363788" y="2163763"/>
            <a:ext cx="4359275" cy="2846387"/>
          </a:xfrm>
          <a:custGeom>
            <a:avLst/>
            <a:gdLst>
              <a:gd name="T0" fmla="*/ 1318 w 2774"/>
              <a:gd name="T1" fmla="*/ 18 h 1925"/>
              <a:gd name="T2" fmla="*/ 1234 w 2774"/>
              <a:gd name="T3" fmla="*/ 108 h 1925"/>
              <a:gd name="T4" fmla="*/ 1176 w 2774"/>
              <a:gd name="T5" fmla="*/ 208 h 1925"/>
              <a:gd name="T6" fmla="*/ 1114 w 2774"/>
              <a:gd name="T7" fmla="*/ 334 h 1925"/>
              <a:gd name="T8" fmla="*/ 1068 w 2774"/>
              <a:gd name="T9" fmla="*/ 438 h 1925"/>
              <a:gd name="T10" fmla="*/ 1030 w 2774"/>
              <a:gd name="T11" fmla="*/ 542 h 1925"/>
              <a:gd name="T12" fmla="*/ 988 w 2774"/>
              <a:gd name="T13" fmla="*/ 652 h 1925"/>
              <a:gd name="T14" fmla="*/ 957 w 2774"/>
              <a:gd name="T15" fmla="*/ 756 h 1925"/>
              <a:gd name="T16" fmla="*/ 930 w 2774"/>
              <a:gd name="T17" fmla="*/ 861 h 1925"/>
              <a:gd name="T18" fmla="*/ 901 w 2774"/>
              <a:gd name="T19" fmla="*/ 975 h 1925"/>
              <a:gd name="T20" fmla="*/ 867 w 2774"/>
              <a:gd name="T21" fmla="*/ 1075 h 1925"/>
              <a:gd name="T22" fmla="*/ 830 w 2774"/>
              <a:gd name="T23" fmla="*/ 1194 h 1925"/>
              <a:gd name="T24" fmla="*/ 786 w 2774"/>
              <a:gd name="T25" fmla="*/ 1293 h 1925"/>
              <a:gd name="T26" fmla="*/ 732 w 2774"/>
              <a:gd name="T27" fmla="*/ 1399 h 1925"/>
              <a:gd name="T28" fmla="*/ 662 w 2774"/>
              <a:gd name="T29" fmla="*/ 1513 h 1925"/>
              <a:gd name="T30" fmla="*/ 586 w 2774"/>
              <a:gd name="T31" fmla="*/ 1605 h 1925"/>
              <a:gd name="T32" fmla="*/ 490 w 2774"/>
              <a:gd name="T33" fmla="*/ 1683 h 1925"/>
              <a:gd name="T34" fmla="*/ 388 w 2774"/>
              <a:gd name="T35" fmla="*/ 1743 h 1925"/>
              <a:gd name="T36" fmla="*/ 295 w 2774"/>
              <a:gd name="T37" fmla="*/ 1787 h 1925"/>
              <a:gd name="T38" fmla="*/ 193 w 2774"/>
              <a:gd name="T39" fmla="*/ 1826 h 1925"/>
              <a:gd name="T40" fmla="*/ 79 w 2774"/>
              <a:gd name="T41" fmla="*/ 1865 h 1925"/>
              <a:gd name="T42" fmla="*/ 6 w 2774"/>
              <a:gd name="T43" fmla="*/ 1883 h 1925"/>
              <a:gd name="T44" fmla="*/ 2774 w 2774"/>
              <a:gd name="T45" fmla="*/ 1922 h 1925"/>
              <a:gd name="T46" fmla="*/ 2726 w 2774"/>
              <a:gd name="T47" fmla="*/ 1877 h 1925"/>
              <a:gd name="T48" fmla="*/ 2622 w 2774"/>
              <a:gd name="T49" fmla="*/ 1845 h 1925"/>
              <a:gd name="T50" fmla="*/ 2510 w 2774"/>
              <a:gd name="T51" fmla="*/ 1803 h 1925"/>
              <a:gd name="T52" fmla="*/ 2396 w 2774"/>
              <a:gd name="T53" fmla="*/ 1755 h 1925"/>
              <a:gd name="T54" fmla="*/ 2278 w 2774"/>
              <a:gd name="T55" fmla="*/ 1693 h 1925"/>
              <a:gd name="T56" fmla="*/ 2220 w 2774"/>
              <a:gd name="T57" fmla="*/ 1655 h 1925"/>
              <a:gd name="T58" fmla="*/ 2156 w 2774"/>
              <a:gd name="T59" fmla="*/ 1589 h 1925"/>
              <a:gd name="T60" fmla="*/ 2082 w 2774"/>
              <a:gd name="T61" fmla="*/ 1503 h 1925"/>
              <a:gd name="T62" fmla="*/ 2022 w 2774"/>
              <a:gd name="T63" fmla="*/ 1398 h 1925"/>
              <a:gd name="T64" fmla="*/ 1970 w 2774"/>
              <a:gd name="T65" fmla="*/ 1298 h 1925"/>
              <a:gd name="T66" fmla="*/ 1928 w 2774"/>
              <a:gd name="T67" fmla="*/ 1200 h 1925"/>
              <a:gd name="T68" fmla="*/ 1892 w 2774"/>
              <a:gd name="T69" fmla="*/ 1100 h 1925"/>
              <a:gd name="T70" fmla="*/ 1862 w 2774"/>
              <a:gd name="T71" fmla="*/ 1010 h 1925"/>
              <a:gd name="T72" fmla="*/ 1830 w 2774"/>
              <a:gd name="T73" fmla="*/ 900 h 1925"/>
              <a:gd name="T74" fmla="*/ 1798 w 2774"/>
              <a:gd name="T75" fmla="*/ 782 h 1925"/>
              <a:gd name="T76" fmla="*/ 1760 w 2774"/>
              <a:gd name="T77" fmla="*/ 656 h 1925"/>
              <a:gd name="T78" fmla="*/ 1712 w 2774"/>
              <a:gd name="T79" fmla="*/ 524 h 1925"/>
              <a:gd name="T80" fmla="*/ 1670 w 2774"/>
              <a:gd name="T81" fmla="*/ 410 h 1925"/>
              <a:gd name="T82" fmla="*/ 1632 w 2774"/>
              <a:gd name="T83" fmla="*/ 328 h 1925"/>
              <a:gd name="T84" fmla="*/ 1590 w 2774"/>
              <a:gd name="T85" fmla="*/ 232 h 1925"/>
              <a:gd name="T86" fmla="*/ 1546 w 2774"/>
              <a:gd name="T87" fmla="*/ 156 h 1925"/>
              <a:gd name="T88" fmla="*/ 1570 w 2774"/>
              <a:gd name="T89" fmla="*/ 194 h 1925"/>
              <a:gd name="T90" fmla="*/ 1550 w 2774"/>
              <a:gd name="T91" fmla="*/ 156 h 1925"/>
              <a:gd name="T92" fmla="*/ 1476 w 2774"/>
              <a:gd name="T93" fmla="*/ 56 h 1925"/>
              <a:gd name="T94" fmla="*/ 1413 w 2774"/>
              <a:gd name="T95" fmla="*/ 8 h 19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74"/>
              <a:gd name="T145" fmla="*/ 0 h 1925"/>
              <a:gd name="T146" fmla="*/ 2774 w 2774"/>
              <a:gd name="T147" fmla="*/ 1925 h 192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74" h="1925">
                <a:moveTo>
                  <a:pt x="1390" y="0"/>
                </a:moveTo>
                <a:lnTo>
                  <a:pt x="1350" y="0"/>
                </a:lnTo>
                <a:lnTo>
                  <a:pt x="1318" y="18"/>
                </a:lnTo>
                <a:lnTo>
                  <a:pt x="1289" y="40"/>
                </a:lnTo>
                <a:lnTo>
                  <a:pt x="1261" y="70"/>
                </a:lnTo>
                <a:lnTo>
                  <a:pt x="1234" y="108"/>
                </a:lnTo>
                <a:lnTo>
                  <a:pt x="1211" y="144"/>
                </a:lnTo>
                <a:lnTo>
                  <a:pt x="1193" y="173"/>
                </a:lnTo>
                <a:lnTo>
                  <a:pt x="1176" y="208"/>
                </a:lnTo>
                <a:lnTo>
                  <a:pt x="1152" y="256"/>
                </a:lnTo>
                <a:lnTo>
                  <a:pt x="1132" y="296"/>
                </a:lnTo>
                <a:lnTo>
                  <a:pt x="1114" y="334"/>
                </a:lnTo>
                <a:lnTo>
                  <a:pt x="1094" y="378"/>
                </a:lnTo>
                <a:lnTo>
                  <a:pt x="1082" y="410"/>
                </a:lnTo>
                <a:lnTo>
                  <a:pt x="1068" y="438"/>
                </a:lnTo>
                <a:lnTo>
                  <a:pt x="1052" y="482"/>
                </a:lnTo>
                <a:lnTo>
                  <a:pt x="1040" y="514"/>
                </a:lnTo>
                <a:lnTo>
                  <a:pt x="1030" y="542"/>
                </a:lnTo>
                <a:lnTo>
                  <a:pt x="1022" y="570"/>
                </a:lnTo>
                <a:lnTo>
                  <a:pt x="1008" y="606"/>
                </a:lnTo>
                <a:lnTo>
                  <a:pt x="988" y="652"/>
                </a:lnTo>
                <a:lnTo>
                  <a:pt x="979" y="688"/>
                </a:lnTo>
                <a:lnTo>
                  <a:pt x="965" y="726"/>
                </a:lnTo>
                <a:lnTo>
                  <a:pt x="957" y="756"/>
                </a:lnTo>
                <a:lnTo>
                  <a:pt x="949" y="786"/>
                </a:lnTo>
                <a:lnTo>
                  <a:pt x="940" y="829"/>
                </a:lnTo>
                <a:lnTo>
                  <a:pt x="930" y="861"/>
                </a:lnTo>
                <a:lnTo>
                  <a:pt x="922" y="902"/>
                </a:lnTo>
                <a:lnTo>
                  <a:pt x="908" y="942"/>
                </a:lnTo>
                <a:lnTo>
                  <a:pt x="901" y="975"/>
                </a:lnTo>
                <a:lnTo>
                  <a:pt x="891" y="1007"/>
                </a:lnTo>
                <a:lnTo>
                  <a:pt x="883" y="1041"/>
                </a:lnTo>
                <a:lnTo>
                  <a:pt x="867" y="1075"/>
                </a:lnTo>
                <a:lnTo>
                  <a:pt x="852" y="1123"/>
                </a:lnTo>
                <a:lnTo>
                  <a:pt x="836" y="1168"/>
                </a:lnTo>
                <a:lnTo>
                  <a:pt x="830" y="1194"/>
                </a:lnTo>
                <a:lnTo>
                  <a:pt x="819" y="1222"/>
                </a:lnTo>
                <a:lnTo>
                  <a:pt x="800" y="1263"/>
                </a:lnTo>
                <a:lnTo>
                  <a:pt x="786" y="1293"/>
                </a:lnTo>
                <a:lnTo>
                  <a:pt x="772" y="1330"/>
                </a:lnTo>
                <a:lnTo>
                  <a:pt x="750" y="1367"/>
                </a:lnTo>
                <a:lnTo>
                  <a:pt x="732" y="1399"/>
                </a:lnTo>
                <a:lnTo>
                  <a:pt x="708" y="1437"/>
                </a:lnTo>
                <a:lnTo>
                  <a:pt x="686" y="1477"/>
                </a:lnTo>
                <a:lnTo>
                  <a:pt x="662" y="1513"/>
                </a:lnTo>
                <a:lnTo>
                  <a:pt x="634" y="1551"/>
                </a:lnTo>
                <a:lnTo>
                  <a:pt x="614" y="1579"/>
                </a:lnTo>
                <a:lnTo>
                  <a:pt x="586" y="1605"/>
                </a:lnTo>
                <a:lnTo>
                  <a:pt x="558" y="1633"/>
                </a:lnTo>
                <a:lnTo>
                  <a:pt x="536" y="1653"/>
                </a:lnTo>
                <a:lnTo>
                  <a:pt x="490" y="1683"/>
                </a:lnTo>
                <a:lnTo>
                  <a:pt x="450" y="1711"/>
                </a:lnTo>
                <a:lnTo>
                  <a:pt x="416" y="1723"/>
                </a:lnTo>
                <a:lnTo>
                  <a:pt x="388" y="1743"/>
                </a:lnTo>
                <a:lnTo>
                  <a:pt x="357" y="1759"/>
                </a:lnTo>
                <a:lnTo>
                  <a:pt x="327" y="1772"/>
                </a:lnTo>
                <a:lnTo>
                  <a:pt x="295" y="1787"/>
                </a:lnTo>
                <a:lnTo>
                  <a:pt x="263" y="1799"/>
                </a:lnTo>
                <a:lnTo>
                  <a:pt x="231" y="1808"/>
                </a:lnTo>
                <a:lnTo>
                  <a:pt x="193" y="1826"/>
                </a:lnTo>
                <a:lnTo>
                  <a:pt x="158" y="1838"/>
                </a:lnTo>
                <a:lnTo>
                  <a:pt x="117" y="1853"/>
                </a:lnTo>
                <a:lnTo>
                  <a:pt x="79" y="1865"/>
                </a:lnTo>
                <a:lnTo>
                  <a:pt x="44" y="1874"/>
                </a:lnTo>
                <a:lnTo>
                  <a:pt x="29" y="1877"/>
                </a:lnTo>
                <a:lnTo>
                  <a:pt x="6" y="1883"/>
                </a:lnTo>
                <a:lnTo>
                  <a:pt x="3" y="1907"/>
                </a:lnTo>
                <a:lnTo>
                  <a:pt x="0" y="1925"/>
                </a:lnTo>
                <a:lnTo>
                  <a:pt x="2774" y="1922"/>
                </a:lnTo>
                <a:lnTo>
                  <a:pt x="2772" y="1891"/>
                </a:lnTo>
                <a:lnTo>
                  <a:pt x="2750" y="1881"/>
                </a:lnTo>
                <a:lnTo>
                  <a:pt x="2726" y="1877"/>
                </a:lnTo>
                <a:lnTo>
                  <a:pt x="2684" y="1865"/>
                </a:lnTo>
                <a:lnTo>
                  <a:pt x="2654" y="1855"/>
                </a:lnTo>
                <a:lnTo>
                  <a:pt x="2622" y="1845"/>
                </a:lnTo>
                <a:lnTo>
                  <a:pt x="2596" y="1835"/>
                </a:lnTo>
                <a:lnTo>
                  <a:pt x="2558" y="1825"/>
                </a:lnTo>
                <a:lnTo>
                  <a:pt x="2510" y="1803"/>
                </a:lnTo>
                <a:lnTo>
                  <a:pt x="2468" y="1789"/>
                </a:lnTo>
                <a:lnTo>
                  <a:pt x="2432" y="1775"/>
                </a:lnTo>
                <a:lnTo>
                  <a:pt x="2396" y="1755"/>
                </a:lnTo>
                <a:lnTo>
                  <a:pt x="2362" y="1737"/>
                </a:lnTo>
                <a:lnTo>
                  <a:pt x="2316" y="1715"/>
                </a:lnTo>
                <a:lnTo>
                  <a:pt x="2278" y="1693"/>
                </a:lnTo>
                <a:lnTo>
                  <a:pt x="2258" y="1681"/>
                </a:lnTo>
                <a:lnTo>
                  <a:pt x="2240" y="1671"/>
                </a:lnTo>
                <a:lnTo>
                  <a:pt x="2220" y="1655"/>
                </a:lnTo>
                <a:lnTo>
                  <a:pt x="2206" y="1643"/>
                </a:lnTo>
                <a:lnTo>
                  <a:pt x="2181" y="1615"/>
                </a:lnTo>
                <a:lnTo>
                  <a:pt x="2156" y="1589"/>
                </a:lnTo>
                <a:lnTo>
                  <a:pt x="2129" y="1563"/>
                </a:lnTo>
                <a:lnTo>
                  <a:pt x="2105" y="1531"/>
                </a:lnTo>
                <a:lnTo>
                  <a:pt x="2082" y="1503"/>
                </a:lnTo>
                <a:lnTo>
                  <a:pt x="2057" y="1461"/>
                </a:lnTo>
                <a:lnTo>
                  <a:pt x="2039" y="1432"/>
                </a:lnTo>
                <a:lnTo>
                  <a:pt x="2022" y="1398"/>
                </a:lnTo>
                <a:lnTo>
                  <a:pt x="2004" y="1364"/>
                </a:lnTo>
                <a:lnTo>
                  <a:pt x="1986" y="1332"/>
                </a:lnTo>
                <a:lnTo>
                  <a:pt x="1970" y="1298"/>
                </a:lnTo>
                <a:lnTo>
                  <a:pt x="1956" y="1270"/>
                </a:lnTo>
                <a:lnTo>
                  <a:pt x="1944" y="1240"/>
                </a:lnTo>
                <a:lnTo>
                  <a:pt x="1928" y="1200"/>
                </a:lnTo>
                <a:lnTo>
                  <a:pt x="1914" y="1158"/>
                </a:lnTo>
                <a:lnTo>
                  <a:pt x="1904" y="1132"/>
                </a:lnTo>
                <a:lnTo>
                  <a:pt x="1892" y="1100"/>
                </a:lnTo>
                <a:lnTo>
                  <a:pt x="1882" y="1072"/>
                </a:lnTo>
                <a:lnTo>
                  <a:pt x="1872" y="1044"/>
                </a:lnTo>
                <a:lnTo>
                  <a:pt x="1862" y="1010"/>
                </a:lnTo>
                <a:lnTo>
                  <a:pt x="1852" y="976"/>
                </a:lnTo>
                <a:lnTo>
                  <a:pt x="1840" y="932"/>
                </a:lnTo>
                <a:lnTo>
                  <a:pt x="1830" y="900"/>
                </a:lnTo>
                <a:lnTo>
                  <a:pt x="1818" y="854"/>
                </a:lnTo>
                <a:lnTo>
                  <a:pt x="1808" y="818"/>
                </a:lnTo>
                <a:lnTo>
                  <a:pt x="1798" y="782"/>
                </a:lnTo>
                <a:lnTo>
                  <a:pt x="1788" y="744"/>
                </a:lnTo>
                <a:lnTo>
                  <a:pt x="1778" y="710"/>
                </a:lnTo>
                <a:lnTo>
                  <a:pt x="1760" y="656"/>
                </a:lnTo>
                <a:lnTo>
                  <a:pt x="1742" y="598"/>
                </a:lnTo>
                <a:lnTo>
                  <a:pt x="1726" y="560"/>
                </a:lnTo>
                <a:lnTo>
                  <a:pt x="1712" y="524"/>
                </a:lnTo>
                <a:lnTo>
                  <a:pt x="1702" y="494"/>
                </a:lnTo>
                <a:lnTo>
                  <a:pt x="1686" y="450"/>
                </a:lnTo>
                <a:lnTo>
                  <a:pt x="1670" y="410"/>
                </a:lnTo>
                <a:lnTo>
                  <a:pt x="1648" y="354"/>
                </a:lnTo>
                <a:lnTo>
                  <a:pt x="1660" y="384"/>
                </a:lnTo>
                <a:lnTo>
                  <a:pt x="1632" y="328"/>
                </a:lnTo>
                <a:lnTo>
                  <a:pt x="1622" y="298"/>
                </a:lnTo>
                <a:lnTo>
                  <a:pt x="1608" y="266"/>
                </a:lnTo>
                <a:lnTo>
                  <a:pt x="1590" y="232"/>
                </a:lnTo>
                <a:lnTo>
                  <a:pt x="1564" y="178"/>
                </a:lnTo>
                <a:lnTo>
                  <a:pt x="1560" y="178"/>
                </a:lnTo>
                <a:lnTo>
                  <a:pt x="1546" y="156"/>
                </a:lnTo>
                <a:lnTo>
                  <a:pt x="1530" y="128"/>
                </a:lnTo>
                <a:lnTo>
                  <a:pt x="1542" y="144"/>
                </a:lnTo>
                <a:lnTo>
                  <a:pt x="1570" y="194"/>
                </a:lnTo>
                <a:lnTo>
                  <a:pt x="1580" y="214"/>
                </a:lnTo>
                <a:lnTo>
                  <a:pt x="1560" y="169"/>
                </a:lnTo>
                <a:lnTo>
                  <a:pt x="1550" y="156"/>
                </a:lnTo>
                <a:lnTo>
                  <a:pt x="1518" y="110"/>
                </a:lnTo>
                <a:lnTo>
                  <a:pt x="1498" y="84"/>
                </a:lnTo>
                <a:lnTo>
                  <a:pt x="1476" y="56"/>
                </a:lnTo>
                <a:lnTo>
                  <a:pt x="1456" y="36"/>
                </a:lnTo>
                <a:lnTo>
                  <a:pt x="1434" y="22"/>
                </a:lnTo>
                <a:lnTo>
                  <a:pt x="1413" y="8"/>
                </a:lnTo>
                <a:lnTo>
                  <a:pt x="1390" y="0"/>
                </a:lnTo>
              </a:path>
            </a:pathLst>
          </a:custGeom>
          <a:solidFill>
            <a:srgbClr val="99CCFF">
              <a:alpha val="50195"/>
            </a:srgbClr>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081" name="Line 9"/>
          <p:cNvSpPr>
            <a:spLocks noChangeShapeType="1"/>
          </p:cNvSpPr>
          <p:nvPr/>
        </p:nvSpPr>
        <p:spPr bwMode="auto">
          <a:xfrm flipV="1">
            <a:off x="339725" y="5027613"/>
            <a:ext cx="85867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82283" name="Object 11"/>
          <p:cNvGraphicFramePr>
            <a:graphicFrameLocks noChangeAspect="1"/>
          </p:cNvGraphicFramePr>
          <p:nvPr>
            <p:extLst>
              <p:ext uri="{D42A27DB-BD31-4B8C-83A1-F6EECF244321}">
                <p14:modId xmlns:p14="http://schemas.microsoft.com/office/powerpoint/2010/main" val="2337213113"/>
              </p:ext>
            </p:extLst>
          </p:nvPr>
        </p:nvGraphicFramePr>
        <p:xfrm>
          <a:off x="4056063" y="5153025"/>
          <a:ext cx="273050" cy="336550"/>
        </p:xfrm>
        <a:graphic>
          <a:graphicData uri="http://schemas.openxmlformats.org/presentationml/2006/ole">
            <mc:AlternateContent xmlns:mc="http://schemas.openxmlformats.org/markup-compatibility/2006">
              <mc:Choice xmlns:v="urn:schemas-microsoft-com:vml" Requires="v">
                <p:oleObj spid="_x0000_s3200" name="Equation" r:id="rId5" imgW="330120" imgH="406080" progId="Equation.DSMT4">
                  <p:embed/>
                </p:oleObj>
              </mc:Choice>
              <mc:Fallback>
                <p:oleObj name="Equation" r:id="rId5" imgW="330120" imgH="406080" progId="Equation.DSMT4">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56063" y="5153025"/>
                        <a:ext cx="2730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graphicFrame>
        <p:nvGraphicFramePr>
          <p:cNvPr id="182284" name="Object 12"/>
          <p:cNvGraphicFramePr>
            <a:graphicFrameLocks noChangeAspect="1"/>
          </p:cNvGraphicFramePr>
          <p:nvPr>
            <p:extLst>
              <p:ext uri="{D42A27DB-BD31-4B8C-83A1-F6EECF244321}">
                <p14:modId xmlns:p14="http://schemas.microsoft.com/office/powerpoint/2010/main" val="4070641539"/>
              </p:ext>
            </p:extLst>
          </p:nvPr>
        </p:nvGraphicFramePr>
        <p:xfrm>
          <a:off x="7065963" y="5148263"/>
          <a:ext cx="284162" cy="336550"/>
        </p:xfrm>
        <a:graphic>
          <a:graphicData uri="http://schemas.openxmlformats.org/presentationml/2006/ole">
            <mc:AlternateContent xmlns:mc="http://schemas.openxmlformats.org/markup-compatibility/2006">
              <mc:Choice xmlns:v="urn:schemas-microsoft-com:vml" Requires="v">
                <p:oleObj spid="_x0000_s3201" name="Equation" r:id="rId7" imgW="342720" imgH="406080" progId="Equation.DSMT4">
                  <p:embed/>
                </p:oleObj>
              </mc:Choice>
              <mc:Fallback>
                <p:oleObj name="Equation" r:id="rId7" imgW="342720" imgH="406080" progId="Equation.DSMT4">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65963" y="5148263"/>
                        <a:ext cx="284162"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graphicFrame>
        <p:nvGraphicFramePr>
          <p:cNvPr id="182285" name="Object 13"/>
          <p:cNvGraphicFramePr>
            <a:graphicFrameLocks noChangeAspect="1"/>
          </p:cNvGraphicFramePr>
          <p:nvPr>
            <p:extLst>
              <p:ext uri="{D42A27DB-BD31-4B8C-83A1-F6EECF244321}">
                <p14:modId xmlns:p14="http://schemas.microsoft.com/office/powerpoint/2010/main" val="1656166892"/>
              </p:ext>
            </p:extLst>
          </p:nvPr>
        </p:nvGraphicFramePr>
        <p:xfrm>
          <a:off x="2044700" y="5148263"/>
          <a:ext cx="273050" cy="347662"/>
        </p:xfrm>
        <a:graphic>
          <a:graphicData uri="http://schemas.openxmlformats.org/presentationml/2006/ole">
            <mc:AlternateContent xmlns:mc="http://schemas.openxmlformats.org/markup-compatibility/2006">
              <mc:Choice xmlns:v="urn:schemas-microsoft-com:vml" Requires="v">
                <p:oleObj spid="_x0000_s3202" name="Equation" r:id="rId9" imgW="330120" imgH="419040" progId="Equation.DSMT4">
                  <p:embed/>
                </p:oleObj>
              </mc:Choice>
              <mc:Fallback>
                <p:oleObj name="Equation" r:id="rId9" imgW="330120" imgH="419040" progId="Equation.DSMT4">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44700" y="5148263"/>
                        <a:ext cx="273050" cy="347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sp>
        <p:nvSpPr>
          <p:cNvPr id="182286" name="Freeform 14"/>
          <p:cNvSpPr>
            <a:spLocks/>
          </p:cNvSpPr>
          <p:nvPr/>
        </p:nvSpPr>
        <p:spPr bwMode="auto">
          <a:xfrm>
            <a:off x="2359025" y="2182813"/>
            <a:ext cx="4359275" cy="2846387"/>
          </a:xfrm>
          <a:custGeom>
            <a:avLst/>
            <a:gdLst>
              <a:gd name="T0" fmla="*/ 1318 w 2774"/>
              <a:gd name="T1" fmla="*/ 18 h 1925"/>
              <a:gd name="T2" fmla="*/ 1234 w 2774"/>
              <a:gd name="T3" fmla="*/ 108 h 1925"/>
              <a:gd name="T4" fmla="*/ 1176 w 2774"/>
              <a:gd name="T5" fmla="*/ 208 h 1925"/>
              <a:gd name="T6" fmla="*/ 1114 w 2774"/>
              <a:gd name="T7" fmla="*/ 334 h 1925"/>
              <a:gd name="T8" fmla="*/ 1068 w 2774"/>
              <a:gd name="T9" fmla="*/ 438 h 1925"/>
              <a:gd name="T10" fmla="*/ 1030 w 2774"/>
              <a:gd name="T11" fmla="*/ 542 h 1925"/>
              <a:gd name="T12" fmla="*/ 988 w 2774"/>
              <a:gd name="T13" fmla="*/ 652 h 1925"/>
              <a:gd name="T14" fmla="*/ 957 w 2774"/>
              <a:gd name="T15" fmla="*/ 756 h 1925"/>
              <a:gd name="T16" fmla="*/ 930 w 2774"/>
              <a:gd name="T17" fmla="*/ 861 h 1925"/>
              <a:gd name="T18" fmla="*/ 901 w 2774"/>
              <a:gd name="T19" fmla="*/ 975 h 1925"/>
              <a:gd name="T20" fmla="*/ 867 w 2774"/>
              <a:gd name="T21" fmla="*/ 1075 h 1925"/>
              <a:gd name="T22" fmla="*/ 830 w 2774"/>
              <a:gd name="T23" fmla="*/ 1194 h 1925"/>
              <a:gd name="T24" fmla="*/ 786 w 2774"/>
              <a:gd name="T25" fmla="*/ 1293 h 1925"/>
              <a:gd name="T26" fmla="*/ 732 w 2774"/>
              <a:gd name="T27" fmla="*/ 1399 h 1925"/>
              <a:gd name="T28" fmla="*/ 662 w 2774"/>
              <a:gd name="T29" fmla="*/ 1513 h 1925"/>
              <a:gd name="T30" fmla="*/ 586 w 2774"/>
              <a:gd name="T31" fmla="*/ 1605 h 1925"/>
              <a:gd name="T32" fmla="*/ 490 w 2774"/>
              <a:gd name="T33" fmla="*/ 1683 h 1925"/>
              <a:gd name="T34" fmla="*/ 388 w 2774"/>
              <a:gd name="T35" fmla="*/ 1743 h 1925"/>
              <a:gd name="T36" fmla="*/ 295 w 2774"/>
              <a:gd name="T37" fmla="*/ 1787 h 1925"/>
              <a:gd name="T38" fmla="*/ 193 w 2774"/>
              <a:gd name="T39" fmla="*/ 1826 h 1925"/>
              <a:gd name="T40" fmla="*/ 79 w 2774"/>
              <a:gd name="T41" fmla="*/ 1865 h 1925"/>
              <a:gd name="T42" fmla="*/ 6 w 2774"/>
              <a:gd name="T43" fmla="*/ 1883 h 1925"/>
              <a:gd name="T44" fmla="*/ 2774 w 2774"/>
              <a:gd name="T45" fmla="*/ 1922 h 1925"/>
              <a:gd name="T46" fmla="*/ 2726 w 2774"/>
              <a:gd name="T47" fmla="*/ 1877 h 1925"/>
              <a:gd name="T48" fmla="*/ 2622 w 2774"/>
              <a:gd name="T49" fmla="*/ 1845 h 1925"/>
              <a:gd name="T50" fmla="*/ 2510 w 2774"/>
              <a:gd name="T51" fmla="*/ 1803 h 1925"/>
              <a:gd name="T52" fmla="*/ 2396 w 2774"/>
              <a:gd name="T53" fmla="*/ 1755 h 1925"/>
              <a:gd name="T54" fmla="*/ 2278 w 2774"/>
              <a:gd name="T55" fmla="*/ 1693 h 1925"/>
              <a:gd name="T56" fmla="*/ 2220 w 2774"/>
              <a:gd name="T57" fmla="*/ 1655 h 1925"/>
              <a:gd name="T58" fmla="*/ 2156 w 2774"/>
              <a:gd name="T59" fmla="*/ 1589 h 1925"/>
              <a:gd name="T60" fmla="*/ 2082 w 2774"/>
              <a:gd name="T61" fmla="*/ 1503 h 1925"/>
              <a:gd name="T62" fmla="*/ 2022 w 2774"/>
              <a:gd name="T63" fmla="*/ 1398 h 1925"/>
              <a:gd name="T64" fmla="*/ 1970 w 2774"/>
              <a:gd name="T65" fmla="*/ 1298 h 1925"/>
              <a:gd name="T66" fmla="*/ 1928 w 2774"/>
              <a:gd name="T67" fmla="*/ 1200 h 1925"/>
              <a:gd name="T68" fmla="*/ 1892 w 2774"/>
              <a:gd name="T69" fmla="*/ 1100 h 1925"/>
              <a:gd name="T70" fmla="*/ 1862 w 2774"/>
              <a:gd name="T71" fmla="*/ 1010 h 1925"/>
              <a:gd name="T72" fmla="*/ 1830 w 2774"/>
              <a:gd name="T73" fmla="*/ 900 h 1925"/>
              <a:gd name="T74" fmla="*/ 1798 w 2774"/>
              <a:gd name="T75" fmla="*/ 782 h 1925"/>
              <a:gd name="T76" fmla="*/ 1760 w 2774"/>
              <a:gd name="T77" fmla="*/ 656 h 1925"/>
              <a:gd name="T78" fmla="*/ 1712 w 2774"/>
              <a:gd name="T79" fmla="*/ 524 h 1925"/>
              <a:gd name="T80" fmla="*/ 1670 w 2774"/>
              <a:gd name="T81" fmla="*/ 410 h 1925"/>
              <a:gd name="T82" fmla="*/ 1632 w 2774"/>
              <a:gd name="T83" fmla="*/ 328 h 1925"/>
              <a:gd name="T84" fmla="*/ 1590 w 2774"/>
              <a:gd name="T85" fmla="*/ 232 h 1925"/>
              <a:gd name="T86" fmla="*/ 1546 w 2774"/>
              <a:gd name="T87" fmla="*/ 156 h 1925"/>
              <a:gd name="T88" fmla="*/ 1570 w 2774"/>
              <a:gd name="T89" fmla="*/ 194 h 1925"/>
              <a:gd name="T90" fmla="*/ 1550 w 2774"/>
              <a:gd name="T91" fmla="*/ 156 h 1925"/>
              <a:gd name="T92" fmla="*/ 1476 w 2774"/>
              <a:gd name="T93" fmla="*/ 56 h 1925"/>
              <a:gd name="T94" fmla="*/ 1413 w 2774"/>
              <a:gd name="T95" fmla="*/ 8 h 19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74"/>
              <a:gd name="T145" fmla="*/ 0 h 1925"/>
              <a:gd name="T146" fmla="*/ 2774 w 2774"/>
              <a:gd name="T147" fmla="*/ 1925 h 192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74" h="1925">
                <a:moveTo>
                  <a:pt x="1390" y="0"/>
                </a:moveTo>
                <a:lnTo>
                  <a:pt x="1350" y="0"/>
                </a:lnTo>
                <a:lnTo>
                  <a:pt x="1318" y="18"/>
                </a:lnTo>
                <a:lnTo>
                  <a:pt x="1289" y="40"/>
                </a:lnTo>
                <a:lnTo>
                  <a:pt x="1261" y="70"/>
                </a:lnTo>
                <a:lnTo>
                  <a:pt x="1234" y="108"/>
                </a:lnTo>
                <a:lnTo>
                  <a:pt x="1211" y="144"/>
                </a:lnTo>
                <a:lnTo>
                  <a:pt x="1193" y="173"/>
                </a:lnTo>
                <a:lnTo>
                  <a:pt x="1176" y="208"/>
                </a:lnTo>
                <a:lnTo>
                  <a:pt x="1152" y="256"/>
                </a:lnTo>
                <a:lnTo>
                  <a:pt x="1132" y="296"/>
                </a:lnTo>
                <a:lnTo>
                  <a:pt x="1114" y="334"/>
                </a:lnTo>
                <a:lnTo>
                  <a:pt x="1094" y="378"/>
                </a:lnTo>
                <a:lnTo>
                  <a:pt x="1082" y="410"/>
                </a:lnTo>
                <a:lnTo>
                  <a:pt x="1068" y="438"/>
                </a:lnTo>
                <a:lnTo>
                  <a:pt x="1052" y="482"/>
                </a:lnTo>
                <a:lnTo>
                  <a:pt x="1040" y="514"/>
                </a:lnTo>
                <a:lnTo>
                  <a:pt x="1030" y="542"/>
                </a:lnTo>
                <a:lnTo>
                  <a:pt x="1022" y="570"/>
                </a:lnTo>
                <a:lnTo>
                  <a:pt x="1008" y="606"/>
                </a:lnTo>
                <a:lnTo>
                  <a:pt x="988" y="652"/>
                </a:lnTo>
                <a:lnTo>
                  <a:pt x="979" y="688"/>
                </a:lnTo>
                <a:lnTo>
                  <a:pt x="965" y="726"/>
                </a:lnTo>
                <a:lnTo>
                  <a:pt x="957" y="756"/>
                </a:lnTo>
                <a:lnTo>
                  <a:pt x="949" y="786"/>
                </a:lnTo>
                <a:lnTo>
                  <a:pt x="940" y="829"/>
                </a:lnTo>
                <a:lnTo>
                  <a:pt x="930" y="861"/>
                </a:lnTo>
                <a:lnTo>
                  <a:pt x="922" y="902"/>
                </a:lnTo>
                <a:lnTo>
                  <a:pt x="908" y="942"/>
                </a:lnTo>
                <a:lnTo>
                  <a:pt x="901" y="975"/>
                </a:lnTo>
                <a:lnTo>
                  <a:pt x="891" y="1007"/>
                </a:lnTo>
                <a:lnTo>
                  <a:pt x="883" y="1041"/>
                </a:lnTo>
                <a:lnTo>
                  <a:pt x="867" y="1075"/>
                </a:lnTo>
                <a:lnTo>
                  <a:pt x="852" y="1123"/>
                </a:lnTo>
                <a:lnTo>
                  <a:pt x="836" y="1168"/>
                </a:lnTo>
                <a:lnTo>
                  <a:pt x="830" y="1194"/>
                </a:lnTo>
                <a:lnTo>
                  <a:pt x="819" y="1222"/>
                </a:lnTo>
                <a:lnTo>
                  <a:pt x="800" y="1263"/>
                </a:lnTo>
                <a:lnTo>
                  <a:pt x="786" y="1293"/>
                </a:lnTo>
                <a:lnTo>
                  <a:pt x="772" y="1330"/>
                </a:lnTo>
                <a:lnTo>
                  <a:pt x="750" y="1367"/>
                </a:lnTo>
                <a:lnTo>
                  <a:pt x="732" y="1399"/>
                </a:lnTo>
                <a:lnTo>
                  <a:pt x="708" y="1437"/>
                </a:lnTo>
                <a:lnTo>
                  <a:pt x="686" y="1477"/>
                </a:lnTo>
                <a:lnTo>
                  <a:pt x="662" y="1513"/>
                </a:lnTo>
                <a:lnTo>
                  <a:pt x="634" y="1551"/>
                </a:lnTo>
                <a:lnTo>
                  <a:pt x="614" y="1579"/>
                </a:lnTo>
                <a:lnTo>
                  <a:pt x="586" y="1605"/>
                </a:lnTo>
                <a:lnTo>
                  <a:pt x="558" y="1633"/>
                </a:lnTo>
                <a:lnTo>
                  <a:pt x="536" y="1653"/>
                </a:lnTo>
                <a:lnTo>
                  <a:pt x="490" y="1683"/>
                </a:lnTo>
                <a:lnTo>
                  <a:pt x="450" y="1711"/>
                </a:lnTo>
                <a:lnTo>
                  <a:pt x="416" y="1723"/>
                </a:lnTo>
                <a:lnTo>
                  <a:pt x="388" y="1743"/>
                </a:lnTo>
                <a:lnTo>
                  <a:pt x="357" y="1759"/>
                </a:lnTo>
                <a:lnTo>
                  <a:pt x="327" y="1772"/>
                </a:lnTo>
                <a:lnTo>
                  <a:pt x="295" y="1787"/>
                </a:lnTo>
                <a:lnTo>
                  <a:pt x="263" y="1799"/>
                </a:lnTo>
                <a:lnTo>
                  <a:pt x="231" y="1808"/>
                </a:lnTo>
                <a:lnTo>
                  <a:pt x="193" y="1826"/>
                </a:lnTo>
                <a:lnTo>
                  <a:pt x="158" y="1838"/>
                </a:lnTo>
                <a:lnTo>
                  <a:pt x="117" y="1853"/>
                </a:lnTo>
                <a:lnTo>
                  <a:pt x="79" y="1865"/>
                </a:lnTo>
                <a:lnTo>
                  <a:pt x="44" y="1874"/>
                </a:lnTo>
                <a:lnTo>
                  <a:pt x="29" y="1877"/>
                </a:lnTo>
                <a:lnTo>
                  <a:pt x="6" y="1883"/>
                </a:lnTo>
                <a:lnTo>
                  <a:pt x="3" y="1907"/>
                </a:lnTo>
                <a:lnTo>
                  <a:pt x="0" y="1925"/>
                </a:lnTo>
                <a:lnTo>
                  <a:pt x="2774" y="1922"/>
                </a:lnTo>
                <a:lnTo>
                  <a:pt x="2772" y="1891"/>
                </a:lnTo>
                <a:lnTo>
                  <a:pt x="2750" y="1881"/>
                </a:lnTo>
                <a:lnTo>
                  <a:pt x="2726" y="1877"/>
                </a:lnTo>
                <a:lnTo>
                  <a:pt x="2684" y="1865"/>
                </a:lnTo>
                <a:lnTo>
                  <a:pt x="2654" y="1855"/>
                </a:lnTo>
                <a:lnTo>
                  <a:pt x="2622" y="1845"/>
                </a:lnTo>
                <a:lnTo>
                  <a:pt x="2596" y="1835"/>
                </a:lnTo>
                <a:lnTo>
                  <a:pt x="2558" y="1825"/>
                </a:lnTo>
                <a:lnTo>
                  <a:pt x="2510" y="1803"/>
                </a:lnTo>
                <a:lnTo>
                  <a:pt x="2468" y="1789"/>
                </a:lnTo>
                <a:lnTo>
                  <a:pt x="2432" y="1775"/>
                </a:lnTo>
                <a:lnTo>
                  <a:pt x="2396" y="1755"/>
                </a:lnTo>
                <a:lnTo>
                  <a:pt x="2362" y="1737"/>
                </a:lnTo>
                <a:lnTo>
                  <a:pt x="2316" y="1715"/>
                </a:lnTo>
                <a:lnTo>
                  <a:pt x="2278" y="1693"/>
                </a:lnTo>
                <a:lnTo>
                  <a:pt x="2258" y="1681"/>
                </a:lnTo>
                <a:lnTo>
                  <a:pt x="2240" y="1671"/>
                </a:lnTo>
                <a:lnTo>
                  <a:pt x="2220" y="1655"/>
                </a:lnTo>
                <a:lnTo>
                  <a:pt x="2206" y="1643"/>
                </a:lnTo>
                <a:lnTo>
                  <a:pt x="2181" y="1615"/>
                </a:lnTo>
                <a:lnTo>
                  <a:pt x="2156" y="1589"/>
                </a:lnTo>
                <a:lnTo>
                  <a:pt x="2129" y="1563"/>
                </a:lnTo>
                <a:lnTo>
                  <a:pt x="2105" y="1531"/>
                </a:lnTo>
                <a:lnTo>
                  <a:pt x="2082" y="1503"/>
                </a:lnTo>
                <a:lnTo>
                  <a:pt x="2057" y="1461"/>
                </a:lnTo>
                <a:lnTo>
                  <a:pt x="2039" y="1432"/>
                </a:lnTo>
                <a:lnTo>
                  <a:pt x="2022" y="1398"/>
                </a:lnTo>
                <a:lnTo>
                  <a:pt x="2004" y="1364"/>
                </a:lnTo>
                <a:lnTo>
                  <a:pt x="1986" y="1332"/>
                </a:lnTo>
                <a:lnTo>
                  <a:pt x="1970" y="1298"/>
                </a:lnTo>
                <a:lnTo>
                  <a:pt x="1956" y="1270"/>
                </a:lnTo>
                <a:lnTo>
                  <a:pt x="1944" y="1240"/>
                </a:lnTo>
                <a:lnTo>
                  <a:pt x="1928" y="1200"/>
                </a:lnTo>
                <a:lnTo>
                  <a:pt x="1914" y="1158"/>
                </a:lnTo>
                <a:lnTo>
                  <a:pt x="1904" y="1132"/>
                </a:lnTo>
                <a:lnTo>
                  <a:pt x="1892" y="1100"/>
                </a:lnTo>
                <a:lnTo>
                  <a:pt x="1882" y="1072"/>
                </a:lnTo>
                <a:lnTo>
                  <a:pt x="1872" y="1044"/>
                </a:lnTo>
                <a:lnTo>
                  <a:pt x="1862" y="1010"/>
                </a:lnTo>
                <a:lnTo>
                  <a:pt x="1852" y="976"/>
                </a:lnTo>
                <a:lnTo>
                  <a:pt x="1840" y="932"/>
                </a:lnTo>
                <a:lnTo>
                  <a:pt x="1830" y="900"/>
                </a:lnTo>
                <a:lnTo>
                  <a:pt x="1818" y="854"/>
                </a:lnTo>
                <a:lnTo>
                  <a:pt x="1808" y="818"/>
                </a:lnTo>
                <a:lnTo>
                  <a:pt x="1798" y="782"/>
                </a:lnTo>
                <a:lnTo>
                  <a:pt x="1788" y="744"/>
                </a:lnTo>
                <a:lnTo>
                  <a:pt x="1778" y="710"/>
                </a:lnTo>
                <a:lnTo>
                  <a:pt x="1760" y="656"/>
                </a:lnTo>
                <a:lnTo>
                  <a:pt x="1742" y="598"/>
                </a:lnTo>
                <a:lnTo>
                  <a:pt x="1726" y="560"/>
                </a:lnTo>
                <a:lnTo>
                  <a:pt x="1712" y="524"/>
                </a:lnTo>
                <a:lnTo>
                  <a:pt x="1702" y="494"/>
                </a:lnTo>
                <a:lnTo>
                  <a:pt x="1686" y="450"/>
                </a:lnTo>
                <a:lnTo>
                  <a:pt x="1670" y="410"/>
                </a:lnTo>
                <a:lnTo>
                  <a:pt x="1648" y="354"/>
                </a:lnTo>
                <a:lnTo>
                  <a:pt x="1660" y="384"/>
                </a:lnTo>
                <a:lnTo>
                  <a:pt x="1632" y="328"/>
                </a:lnTo>
                <a:lnTo>
                  <a:pt x="1622" y="298"/>
                </a:lnTo>
                <a:lnTo>
                  <a:pt x="1608" y="266"/>
                </a:lnTo>
                <a:lnTo>
                  <a:pt x="1590" y="232"/>
                </a:lnTo>
                <a:lnTo>
                  <a:pt x="1564" y="178"/>
                </a:lnTo>
                <a:lnTo>
                  <a:pt x="1560" y="178"/>
                </a:lnTo>
                <a:lnTo>
                  <a:pt x="1546" y="156"/>
                </a:lnTo>
                <a:lnTo>
                  <a:pt x="1530" y="128"/>
                </a:lnTo>
                <a:lnTo>
                  <a:pt x="1542" y="144"/>
                </a:lnTo>
                <a:lnTo>
                  <a:pt x="1570" y="194"/>
                </a:lnTo>
                <a:lnTo>
                  <a:pt x="1580" y="214"/>
                </a:lnTo>
                <a:lnTo>
                  <a:pt x="1560" y="169"/>
                </a:lnTo>
                <a:lnTo>
                  <a:pt x="1550" y="156"/>
                </a:lnTo>
                <a:lnTo>
                  <a:pt x="1518" y="110"/>
                </a:lnTo>
                <a:lnTo>
                  <a:pt x="1498" y="84"/>
                </a:lnTo>
                <a:lnTo>
                  <a:pt x="1476" y="56"/>
                </a:lnTo>
                <a:lnTo>
                  <a:pt x="1456" y="36"/>
                </a:lnTo>
                <a:lnTo>
                  <a:pt x="1434" y="22"/>
                </a:lnTo>
                <a:lnTo>
                  <a:pt x="1413" y="8"/>
                </a:lnTo>
                <a:lnTo>
                  <a:pt x="1390" y="0"/>
                </a:lnTo>
              </a:path>
            </a:pathLst>
          </a:custGeom>
          <a:solidFill>
            <a:srgbClr val="CC99FF">
              <a:alpha val="50195"/>
            </a:srgbClr>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82287" name="Freeform 15"/>
          <p:cNvSpPr>
            <a:spLocks noChangeArrowheads="1"/>
          </p:cNvSpPr>
          <p:nvPr/>
        </p:nvSpPr>
        <p:spPr bwMode="auto">
          <a:xfrm>
            <a:off x="3400425" y="4956175"/>
            <a:ext cx="1588" cy="19050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2288" name="Freeform 16"/>
          <p:cNvSpPr>
            <a:spLocks/>
          </p:cNvSpPr>
          <p:nvPr/>
        </p:nvSpPr>
        <p:spPr bwMode="auto">
          <a:xfrm>
            <a:off x="2335213" y="2163763"/>
            <a:ext cx="4359275" cy="2846387"/>
          </a:xfrm>
          <a:custGeom>
            <a:avLst/>
            <a:gdLst>
              <a:gd name="T0" fmla="*/ 1318 w 2774"/>
              <a:gd name="T1" fmla="*/ 18 h 1925"/>
              <a:gd name="T2" fmla="*/ 1234 w 2774"/>
              <a:gd name="T3" fmla="*/ 108 h 1925"/>
              <a:gd name="T4" fmla="*/ 1176 w 2774"/>
              <a:gd name="T5" fmla="*/ 208 h 1925"/>
              <a:gd name="T6" fmla="*/ 1114 w 2774"/>
              <a:gd name="T7" fmla="*/ 334 h 1925"/>
              <a:gd name="T8" fmla="*/ 1068 w 2774"/>
              <a:gd name="T9" fmla="*/ 438 h 1925"/>
              <a:gd name="T10" fmla="*/ 1030 w 2774"/>
              <a:gd name="T11" fmla="*/ 542 h 1925"/>
              <a:gd name="T12" fmla="*/ 988 w 2774"/>
              <a:gd name="T13" fmla="*/ 652 h 1925"/>
              <a:gd name="T14" fmla="*/ 957 w 2774"/>
              <a:gd name="T15" fmla="*/ 756 h 1925"/>
              <a:gd name="T16" fmla="*/ 930 w 2774"/>
              <a:gd name="T17" fmla="*/ 861 h 1925"/>
              <a:gd name="T18" fmla="*/ 901 w 2774"/>
              <a:gd name="T19" fmla="*/ 975 h 1925"/>
              <a:gd name="T20" fmla="*/ 867 w 2774"/>
              <a:gd name="T21" fmla="*/ 1075 h 1925"/>
              <a:gd name="T22" fmla="*/ 830 w 2774"/>
              <a:gd name="T23" fmla="*/ 1194 h 1925"/>
              <a:gd name="T24" fmla="*/ 786 w 2774"/>
              <a:gd name="T25" fmla="*/ 1293 h 1925"/>
              <a:gd name="T26" fmla="*/ 732 w 2774"/>
              <a:gd name="T27" fmla="*/ 1399 h 1925"/>
              <a:gd name="T28" fmla="*/ 662 w 2774"/>
              <a:gd name="T29" fmla="*/ 1513 h 1925"/>
              <a:gd name="T30" fmla="*/ 586 w 2774"/>
              <a:gd name="T31" fmla="*/ 1605 h 1925"/>
              <a:gd name="T32" fmla="*/ 490 w 2774"/>
              <a:gd name="T33" fmla="*/ 1683 h 1925"/>
              <a:gd name="T34" fmla="*/ 388 w 2774"/>
              <a:gd name="T35" fmla="*/ 1743 h 1925"/>
              <a:gd name="T36" fmla="*/ 295 w 2774"/>
              <a:gd name="T37" fmla="*/ 1787 h 1925"/>
              <a:gd name="T38" fmla="*/ 193 w 2774"/>
              <a:gd name="T39" fmla="*/ 1826 h 1925"/>
              <a:gd name="T40" fmla="*/ 79 w 2774"/>
              <a:gd name="T41" fmla="*/ 1865 h 1925"/>
              <a:gd name="T42" fmla="*/ 6 w 2774"/>
              <a:gd name="T43" fmla="*/ 1883 h 1925"/>
              <a:gd name="T44" fmla="*/ 2774 w 2774"/>
              <a:gd name="T45" fmla="*/ 1922 h 1925"/>
              <a:gd name="T46" fmla="*/ 2726 w 2774"/>
              <a:gd name="T47" fmla="*/ 1877 h 1925"/>
              <a:gd name="T48" fmla="*/ 2622 w 2774"/>
              <a:gd name="T49" fmla="*/ 1845 h 1925"/>
              <a:gd name="T50" fmla="*/ 2510 w 2774"/>
              <a:gd name="T51" fmla="*/ 1803 h 1925"/>
              <a:gd name="T52" fmla="*/ 2396 w 2774"/>
              <a:gd name="T53" fmla="*/ 1755 h 1925"/>
              <a:gd name="T54" fmla="*/ 2278 w 2774"/>
              <a:gd name="T55" fmla="*/ 1693 h 1925"/>
              <a:gd name="T56" fmla="*/ 2220 w 2774"/>
              <a:gd name="T57" fmla="*/ 1655 h 1925"/>
              <a:gd name="T58" fmla="*/ 2156 w 2774"/>
              <a:gd name="T59" fmla="*/ 1589 h 1925"/>
              <a:gd name="T60" fmla="*/ 2082 w 2774"/>
              <a:gd name="T61" fmla="*/ 1503 h 1925"/>
              <a:gd name="T62" fmla="*/ 2022 w 2774"/>
              <a:gd name="T63" fmla="*/ 1398 h 1925"/>
              <a:gd name="T64" fmla="*/ 1970 w 2774"/>
              <a:gd name="T65" fmla="*/ 1298 h 1925"/>
              <a:gd name="T66" fmla="*/ 1928 w 2774"/>
              <a:gd name="T67" fmla="*/ 1200 h 1925"/>
              <a:gd name="T68" fmla="*/ 1892 w 2774"/>
              <a:gd name="T69" fmla="*/ 1100 h 1925"/>
              <a:gd name="T70" fmla="*/ 1862 w 2774"/>
              <a:gd name="T71" fmla="*/ 1010 h 1925"/>
              <a:gd name="T72" fmla="*/ 1830 w 2774"/>
              <a:gd name="T73" fmla="*/ 900 h 1925"/>
              <a:gd name="T74" fmla="*/ 1798 w 2774"/>
              <a:gd name="T75" fmla="*/ 782 h 1925"/>
              <a:gd name="T76" fmla="*/ 1760 w 2774"/>
              <a:gd name="T77" fmla="*/ 656 h 1925"/>
              <a:gd name="T78" fmla="*/ 1712 w 2774"/>
              <a:gd name="T79" fmla="*/ 524 h 1925"/>
              <a:gd name="T80" fmla="*/ 1670 w 2774"/>
              <a:gd name="T81" fmla="*/ 410 h 1925"/>
              <a:gd name="T82" fmla="*/ 1632 w 2774"/>
              <a:gd name="T83" fmla="*/ 328 h 1925"/>
              <a:gd name="T84" fmla="*/ 1590 w 2774"/>
              <a:gd name="T85" fmla="*/ 232 h 1925"/>
              <a:gd name="T86" fmla="*/ 1546 w 2774"/>
              <a:gd name="T87" fmla="*/ 156 h 1925"/>
              <a:gd name="T88" fmla="*/ 1570 w 2774"/>
              <a:gd name="T89" fmla="*/ 194 h 1925"/>
              <a:gd name="T90" fmla="*/ 1550 w 2774"/>
              <a:gd name="T91" fmla="*/ 156 h 1925"/>
              <a:gd name="T92" fmla="*/ 1476 w 2774"/>
              <a:gd name="T93" fmla="*/ 56 h 1925"/>
              <a:gd name="T94" fmla="*/ 1413 w 2774"/>
              <a:gd name="T95" fmla="*/ 8 h 19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74"/>
              <a:gd name="T145" fmla="*/ 0 h 1925"/>
              <a:gd name="T146" fmla="*/ 2774 w 2774"/>
              <a:gd name="T147" fmla="*/ 1925 h 192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74" h="1925">
                <a:moveTo>
                  <a:pt x="1390" y="0"/>
                </a:moveTo>
                <a:lnTo>
                  <a:pt x="1350" y="0"/>
                </a:lnTo>
                <a:lnTo>
                  <a:pt x="1318" y="18"/>
                </a:lnTo>
                <a:lnTo>
                  <a:pt x="1289" y="40"/>
                </a:lnTo>
                <a:lnTo>
                  <a:pt x="1261" y="70"/>
                </a:lnTo>
                <a:lnTo>
                  <a:pt x="1234" y="108"/>
                </a:lnTo>
                <a:lnTo>
                  <a:pt x="1211" y="144"/>
                </a:lnTo>
                <a:lnTo>
                  <a:pt x="1193" y="173"/>
                </a:lnTo>
                <a:lnTo>
                  <a:pt x="1176" y="208"/>
                </a:lnTo>
                <a:lnTo>
                  <a:pt x="1152" y="256"/>
                </a:lnTo>
                <a:lnTo>
                  <a:pt x="1132" y="296"/>
                </a:lnTo>
                <a:lnTo>
                  <a:pt x="1114" y="334"/>
                </a:lnTo>
                <a:lnTo>
                  <a:pt x="1094" y="378"/>
                </a:lnTo>
                <a:lnTo>
                  <a:pt x="1082" y="410"/>
                </a:lnTo>
                <a:lnTo>
                  <a:pt x="1068" y="438"/>
                </a:lnTo>
                <a:lnTo>
                  <a:pt x="1052" y="482"/>
                </a:lnTo>
                <a:lnTo>
                  <a:pt x="1040" y="514"/>
                </a:lnTo>
                <a:lnTo>
                  <a:pt x="1030" y="542"/>
                </a:lnTo>
                <a:lnTo>
                  <a:pt x="1022" y="570"/>
                </a:lnTo>
                <a:lnTo>
                  <a:pt x="1008" y="606"/>
                </a:lnTo>
                <a:lnTo>
                  <a:pt x="988" y="652"/>
                </a:lnTo>
                <a:lnTo>
                  <a:pt x="979" y="688"/>
                </a:lnTo>
                <a:lnTo>
                  <a:pt x="965" y="726"/>
                </a:lnTo>
                <a:lnTo>
                  <a:pt x="957" y="756"/>
                </a:lnTo>
                <a:lnTo>
                  <a:pt x="949" y="786"/>
                </a:lnTo>
                <a:lnTo>
                  <a:pt x="940" y="829"/>
                </a:lnTo>
                <a:lnTo>
                  <a:pt x="930" y="861"/>
                </a:lnTo>
                <a:lnTo>
                  <a:pt x="922" y="902"/>
                </a:lnTo>
                <a:lnTo>
                  <a:pt x="908" y="942"/>
                </a:lnTo>
                <a:lnTo>
                  <a:pt x="901" y="975"/>
                </a:lnTo>
                <a:lnTo>
                  <a:pt x="891" y="1007"/>
                </a:lnTo>
                <a:lnTo>
                  <a:pt x="883" y="1041"/>
                </a:lnTo>
                <a:lnTo>
                  <a:pt x="867" y="1075"/>
                </a:lnTo>
                <a:lnTo>
                  <a:pt x="852" y="1123"/>
                </a:lnTo>
                <a:lnTo>
                  <a:pt x="836" y="1168"/>
                </a:lnTo>
                <a:lnTo>
                  <a:pt x="830" y="1194"/>
                </a:lnTo>
                <a:lnTo>
                  <a:pt x="819" y="1222"/>
                </a:lnTo>
                <a:lnTo>
                  <a:pt x="800" y="1263"/>
                </a:lnTo>
                <a:lnTo>
                  <a:pt x="786" y="1293"/>
                </a:lnTo>
                <a:lnTo>
                  <a:pt x="772" y="1330"/>
                </a:lnTo>
                <a:lnTo>
                  <a:pt x="750" y="1367"/>
                </a:lnTo>
                <a:lnTo>
                  <a:pt x="732" y="1399"/>
                </a:lnTo>
                <a:lnTo>
                  <a:pt x="708" y="1437"/>
                </a:lnTo>
                <a:lnTo>
                  <a:pt x="686" y="1477"/>
                </a:lnTo>
                <a:lnTo>
                  <a:pt x="662" y="1513"/>
                </a:lnTo>
                <a:lnTo>
                  <a:pt x="634" y="1551"/>
                </a:lnTo>
                <a:lnTo>
                  <a:pt x="614" y="1579"/>
                </a:lnTo>
                <a:lnTo>
                  <a:pt x="586" y="1605"/>
                </a:lnTo>
                <a:lnTo>
                  <a:pt x="558" y="1633"/>
                </a:lnTo>
                <a:lnTo>
                  <a:pt x="536" y="1653"/>
                </a:lnTo>
                <a:lnTo>
                  <a:pt x="490" y="1683"/>
                </a:lnTo>
                <a:lnTo>
                  <a:pt x="450" y="1711"/>
                </a:lnTo>
                <a:lnTo>
                  <a:pt x="416" y="1723"/>
                </a:lnTo>
                <a:lnTo>
                  <a:pt x="388" y="1743"/>
                </a:lnTo>
                <a:lnTo>
                  <a:pt x="357" y="1759"/>
                </a:lnTo>
                <a:lnTo>
                  <a:pt x="327" y="1772"/>
                </a:lnTo>
                <a:lnTo>
                  <a:pt x="295" y="1787"/>
                </a:lnTo>
                <a:lnTo>
                  <a:pt x="263" y="1799"/>
                </a:lnTo>
                <a:lnTo>
                  <a:pt x="231" y="1808"/>
                </a:lnTo>
                <a:lnTo>
                  <a:pt x="193" y="1826"/>
                </a:lnTo>
                <a:lnTo>
                  <a:pt x="158" y="1838"/>
                </a:lnTo>
                <a:lnTo>
                  <a:pt x="117" y="1853"/>
                </a:lnTo>
                <a:lnTo>
                  <a:pt x="79" y="1865"/>
                </a:lnTo>
                <a:lnTo>
                  <a:pt x="44" y="1874"/>
                </a:lnTo>
                <a:lnTo>
                  <a:pt x="29" y="1877"/>
                </a:lnTo>
                <a:lnTo>
                  <a:pt x="6" y="1883"/>
                </a:lnTo>
                <a:lnTo>
                  <a:pt x="3" y="1907"/>
                </a:lnTo>
                <a:lnTo>
                  <a:pt x="0" y="1925"/>
                </a:lnTo>
                <a:lnTo>
                  <a:pt x="2774" y="1922"/>
                </a:lnTo>
                <a:lnTo>
                  <a:pt x="2772" y="1891"/>
                </a:lnTo>
                <a:lnTo>
                  <a:pt x="2750" y="1881"/>
                </a:lnTo>
                <a:lnTo>
                  <a:pt x="2726" y="1877"/>
                </a:lnTo>
                <a:lnTo>
                  <a:pt x="2684" y="1865"/>
                </a:lnTo>
                <a:lnTo>
                  <a:pt x="2654" y="1855"/>
                </a:lnTo>
                <a:lnTo>
                  <a:pt x="2622" y="1845"/>
                </a:lnTo>
                <a:lnTo>
                  <a:pt x="2596" y="1835"/>
                </a:lnTo>
                <a:lnTo>
                  <a:pt x="2558" y="1825"/>
                </a:lnTo>
                <a:lnTo>
                  <a:pt x="2510" y="1803"/>
                </a:lnTo>
                <a:lnTo>
                  <a:pt x="2468" y="1789"/>
                </a:lnTo>
                <a:lnTo>
                  <a:pt x="2432" y="1775"/>
                </a:lnTo>
                <a:lnTo>
                  <a:pt x="2396" y="1755"/>
                </a:lnTo>
                <a:lnTo>
                  <a:pt x="2362" y="1737"/>
                </a:lnTo>
                <a:lnTo>
                  <a:pt x="2316" y="1715"/>
                </a:lnTo>
                <a:lnTo>
                  <a:pt x="2278" y="1693"/>
                </a:lnTo>
                <a:lnTo>
                  <a:pt x="2258" y="1681"/>
                </a:lnTo>
                <a:lnTo>
                  <a:pt x="2240" y="1671"/>
                </a:lnTo>
                <a:lnTo>
                  <a:pt x="2220" y="1655"/>
                </a:lnTo>
                <a:lnTo>
                  <a:pt x="2206" y="1643"/>
                </a:lnTo>
                <a:lnTo>
                  <a:pt x="2181" y="1615"/>
                </a:lnTo>
                <a:lnTo>
                  <a:pt x="2156" y="1589"/>
                </a:lnTo>
                <a:lnTo>
                  <a:pt x="2129" y="1563"/>
                </a:lnTo>
                <a:lnTo>
                  <a:pt x="2105" y="1531"/>
                </a:lnTo>
                <a:lnTo>
                  <a:pt x="2082" y="1503"/>
                </a:lnTo>
                <a:lnTo>
                  <a:pt x="2057" y="1461"/>
                </a:lnTo>
                <a:lnTo>
                  <a:pt x="2039" y="1432"/>
                </a:lnTo>
                <a:lnTo>
                  <a:pt x="2022" y="1398"/>
                </a:lnTo>
                <a:lnTo>
                  <a:pt x="2004" y="1364"/>
                </a:lnTo>
                <a:lnTo>
                  <a:pt x="1986" y="1332"/>
                </a:lnTo>
                <a:lnTo>
                  <a:pt x="1970" y="1298"/>
                </a:lnTo>
                <a:lnTo>
                  <a:pt x="1956" y="1270"/>
                </a:lnTo>
                <a:lnTo>
                  <a:pt x="1944" y="1240"/>
                </a:lnTo>
                <a:lnTo>
                  <a:pt x="1928" y="1200"/>
                </a:lnTo>
                <a:lnTo>
                  <a:pt x="1914" y="1158"/>
                </a:lnTo>
                <a:lnTo>
                  <a:pt x="1904" y="1132"/>
                </a:lnTo>
                <a:lnTo>
                  <a:pt x="1892" y="1100"/>
                </a:lnTo>
                <a:lnTo>
                  <a:pt x="1882" y="1072"/>
                </a:lnTo>
                <a:lnTo>
                  <a:pt x="1872" y="1044"/>
                </a:lnTo>
                <a:lnTo>
                  <a:pt x="1862" y="1010"/>
                </a:lnTo>
                <a:lnTo>
                  <a:pt x="1852" y="976"/>
                </a:lnTo>
                <a:lnTo>
                  <a:pt x="1840" y="932"/>
                </a:lnTo>
                <a:lnTo>
                  <a:pt x="1830" y="900"/>
                </a:lnTo>
                <a:lnTo>
                  <a:pt x="1818" y="854"/>
                </a:lnTo>
                <a:lnTo>
                  <a:pt x="1808" y="818"/>
                </a:lnTo>
                <a:lnTo>
                  <a:pt x="1798" y="782"/>
                </a:lnTo>
                <a:lnTo>
                  <a:pt x="1788" y="744"/>
                </a:lnTo>
                <a:lnTo>
                  <a:pt x="1778" y="710"/>
                </a:lnTo>
                <a:lnTo>
                  <a:pt x="1760" y="656"/>
                </a:lnTo>
                <a:lnTo>
                  <a:pt x="1742" y="598"/>
                </a:lnTo>
                <a:lnTo>
                  <a:pt x="1726" y="560"/>
                </a:lnTo>
                <a:lnTo>
                  <a:pt x="1712" y="524"/>
                </a:lnTo>
                <a:lnTo>
                  <a:pt x="1702" y="494"/>
                </a:lnTo>
                <a:lnTo>
                  <a:pt x="1686" y="450"/>
                </a:lnTo>
                <a:lnTo>
                  <a:pt x="1670" y="410"/>
                </a:lnTo>
                <a:lnTo>
                  <a:pt x="1648" y="354"/>
                </a:lnTo>
                <a:lnTo>
                  <a:pt x="1660" y="384"/>
                </a:lnTo>
                <a:lnTo>
                  <a:pt x="1632" y="328"/>
                </a:lnTo>
                <a:lnTo>
                  <a:pt x="1622" y="298"/>
                </a:lnTo>
                <a:lnTo>
                  <a:pt x="1608" y="266"/>
                </a:lnTo>
                <a:lnTo>
                  <a:pt x="1590" y="232"/>
                </a:lnTo>
                <a:lnTo>
                  <a:pt x="1564" y="178"/>
                </a:lnTo>
                <a:lnTo>
                  <a:pt x="1560" y="178"/>
                </a:lnTo>
                <a:lnTo>
                  <a:pt x="1546" y="156"/>
                </a:lnTo>
                <a:lnTo>
                  <a:pt x="1530" y="128"/>
                </a:lnTo>
                <a:lnTo>
                  <a:pt x="1542" y="144"/>
                </a:lnTo>
                <a:lnTo>
                  <a:pt x="1570" y="194"/>
                </a:lnTo>
                <a:lnTo>
                  <a:pt x="1580" y="214"/>
                </a:lnTo>
                <a:lnTo>
                  <a:pt x="1560" y="169"/>
                </a:lnTo>
                <a:lnTo>
                  <a:pt x="1550" y="156"/>
                </a:lnTo>
                <a:lnTo>
                  <a:pt x="1518" y="110"/>
                </a:lnTo>
                <a:lnTo>
                  <a:pt x="1498" y="84"/>
                </a:lnTo>
                <a:lnTo>
                  <a:pt x="1476" y="56"/>
                </a:lnTo>
                <a:lnTo>
                  <a:pt x="1456" y="36"/>
                </a:lnTo>
                <a:lnTo>
                  <a:pt x="1434" y="22"/>
                </a:lnTo>
                <a:lnTo>
                  <a:pt x="1413" y="8"/>
                </a:lnTo>
                <a:lnTo>
                  <a:pt x="1390" y="0"/>
                </a:lnTo>
              </a:path>
            </a:pathLst>
          </a:custGeom>
          <a:solidFill>
            <a:srgbClr val="FFFF99">
              <a:alpha val="50195"/>
            </a:srgbClr>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nvGrpSpPr>
          <p:cNvPr id="2" name="Group 17"/>
          <p:cNvGrpSpPr>
            <a:grpSpLocks/>
          </p:cNvGrpSpPr>
          <p:nvPr/>
        </p:nvGrpSpPr>
        <p:grpSpPr bwMode="auto">
          <a:xfrm>
            <a:off x="2216150" y="2089150"/>
            <a:ext cx="4613275" cy="2757488"/>
            <a:chOff x="1405" y="1229"/>
            <a:chExt cx="2906" cy="1737"/>
          </a:xfrm>
        </p:grpSpPr>
        <p:sp>
          <p:nvSpPr>
            <p:cNvPr id="3116" name="Arc 18"/>
            <p:cNvSpPr>
              <a:spLocks/>
            </p:cNvSpPr>
            <p:nvPr/>
          </p:nvSpPr>
          <p:spPr bwMode="auto">
            <a:xfrm rot="6300000">
              <a:off x="2187" y="1572"/>
              <a:ext cx="900" cy="213"/>
            </a:xfrm>
            <a:custGeom>
              <a:avLst/>
              <a:gdLst>
                <a:gd name="T0" fmla="*/ 900 w 21600"/>
                <a:gd name="T1" fmla="*/ 213 h 21600"/>
                <a:gd name="T2" fmla="*/ 0 w 21600"/>
                <a:gd name="T3" fmla="*/ 0 h 21600"/>
                <a:gd name="T4" fmla="*/ 9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17" name="Arc 19"/>
            <p:cNvSpPr>
              <a:spLocks/>
            </p:cNvSpPr>
            <p:nvPr/>
          </p:nvSpPr>
          <p:spPr bwMode="auto">
            <a:xfrm rot="-4542378">
              <a:off x="1814" y="2276"/>
              <a:ext cx="741" cy="284"/>
            </a:xfrm>
            <a:custGeom>
              <a:avLst/>
              <a:gdLst>
                <a:gd name="T0" fmla="*/ 741 w 19433"/>
                <a:gd name="T1" fmla="*/ 284 h 21600"/>
                <a:gd name="T2" fmla="*/ 0 w 19433"/>
                <a:gd name="T3" fmla="*/ 124 h 21600"/>
                <a:gd name="T4" fmla="*/ 741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18" name="Arc 20"/>
            <p:cNvSpPr>
              <a:spLocks/>
            </p:cNvSpPr>
            <p:nvPr/>
          </p:nvSpPr>
          <p:spPr bwMode="auto">
            <a:xfrm rot="-900000">
              <a:off x="1405" y="2810"/>
              <a:ext cx="698" cy="154"/>
            </a:xfrm>
            <a:custGeom>
              <a:avLst/>
              <a:gdLst>
                <a:gd name="T0" fmla="*/ 698 w 20693"/>
                <a:gd name="T1" fmla="*/ 44 h 21576"/>
                <a:gd name="T2" fmla="*/ 34 w 20693"/>
                <a:gd name="T3" fmla="*/ 154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19" name="Arc 21"/>
            <p:cNvSpPr>
              <a:spLocks/>
            </p:cNvSpPr>
            <p:nvPr/>
          </p:nvSpPr>
          <p:spPr bwMode="auto">
            <a:xfrm rot="15300000" flipH="1">
              <a:off x="2628" y="1572"/>
              <a:ext cx="900" cy="213"/>
            </a:xfrm>
            <a:custGeom>
              <a:avLst/>
              <a:gdLst>
                <a:gd name="T0" fmla="*/ 900 w 21600"/>
                <a:gd name="T1" fmla="*/ 213 h 21600"/>
                <a:gd name="T2" fmla="*/ 0 w 21600"/>
                <a:gd name="T3" fmla="*/ 0 h 21600"/>
                <a:gd name="T4" fmla="*/ 9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20" name="Arc 22"/>
            <p:cNvSpPr>
              <a:spLocks/>
            </p:cNvSpPr>
            <p:nvPr/>
          </p:nvSpPr>
          <p:spPr bwMode="auto">
            <a:xfrm rot="4542378" flipH="1">
              <a:off x="3154" y="2276"/>
              <a:ext cx="741" cy="284"/>
            </a:xfrm>
            <a:custGeom>
              <a:avLst/>
              <a:gdLst>
                <a:gd name="T0" fmla="*/ 741 w 19433"/>
                <a:gd name="T1" fmla="*/ 284 h 21600"/>
                <a:gd name="T2" fmla="*/ 0 w 19433"/>
                <a:gd name="T3" fmla="*/ 124 h 21600"/>
                <a:gd name="T4" fmla="*/ 741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21" name="Arc 23"/>
            <p:cNvSpPr>
              <a:spLocks/>
            </p:cNvSpPr>
            <p:nvPr/>
          </p:nvSpPr>
          <p:spPr bwMode="auto">
            <a:xfrm rot="900000" flipH="1">
              <a:off x="3613" y="2812"/>
              <a:ext cx="698" cy="154"/>
            </a:xfrm>
            <a:custGeom>
              <a:avLst/>
              <a:gdLst>
                <a:gd name="T0" fmla="*/ 698 w 20693"/>
                <a:gd name="T1" fmla="*/ 44 h 21576"/>
                <a:gd name="T2" fmla="*/ 34 w 20693"/>
                <a:gd name="T3" fmla="*/ 154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3086" name="Group 24"/>
          <p:cNvGrpSpPr>
            <a:grpSpLocks/>
          </p:cNvGrpSpPr>
          <p:nvPr/>
        </p:nvGrpSpPr>
        <p:grpSpPr bwMode="auto">
          <a:xfrm>
            <a:off x="2216150" y="2089150"/>
            <a:ext cx="4613275" cy="2757488"/>
            <a:chOff x="1405" y="1229"/>
            <a:chExt cx="2906" cy="1737"/>
          </a:xfrm>
        </p:grpSpPr>
        <p:sp>
          <p:nvSpPr>
            <p:cNvPr id="3110" name="Arc 25"/>
            <p:cNvSpPr>
              <a:spLocks/>
            </p:cNvSpPr>
            <p:nvPr/>
          </p:nvSpPr>
          <p:spPr bwMode="auto">
            <a:xfrm rot="6300000">
              <a:off x="2187" y="1572"/>
              <a:ext cx="900" cy="213"/>
            </a:xfrm>
            <a:custGeom>
              <a:avLst/>
              <a:gdLst>
                <a:gd name="T0" fmla="*/ 900 w 21600"/>
                <a:gd name="T1" fmla="*/ 213 h 21600"/>
                <a:gd name="T2" fmla="*/ 0 w 21600"/>
                <a:gd name="T3" fmla="*/ 0 h 21600"/>
                <a:gd name="T4" fmla="*/ 9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11" name="Arc 26"/>
            <p:cNvSpPr>
              <a:spLocks/>
            </p:cNvSpPr>
            <p:nvPr/>
          </p:nvSpPr>
          <p:spPr bwMode="auto">
            <a:xfrm rot="-4542378">
              <a:off x="1814" y="2276"/>
              <a:ext cx="741" cy="284"/>
            </a:xfrm>
            <a:custGeom>
              <a:avLst/>
              <a:gdLst>
                <a:gd name="T0" fmla="*/ 741 w 19433"/>
                <a:gd name="T1" fmla="*/ 284 h 21600"/>
                <a:gd name="T2" fmla="*/ 0 w 19433"/>
                <a:gd name="T3" fmla="*/ 124 h 21600"/>
                <a:gd name="T4" fmla="*/ 741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12" name="Arc 27"/>
            <p:cNvSpPr>
              <a:spLocks/>
            </p:cNvSpPr>
            <p:nvPr/>
          </p:nvSpPr>
          <p:spPr bwMode="auto">
            <a:xfrm rot="-900000">
              <a:off x="1405" y="2810"/>
              <a:ext cx="698" cy="154"/>
            </a:xfrm>
            <a:custGeom>
              <a:avLst/>
              <a:gdLst>
                <a:gd name="T0" fmla="*/ 698 w 20693"/>
                <a:gd name="T1" fmla="*/ 44 h 21576"/>
                <a:gd name="T2" fmla="*/ 34 w 20693"/>
                <a:gd name="T3" fmla="*/ 154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13" name="Arc 28"/>
            <p:cNvSpPr>
              <a:spLocks/>
            </p:cNvSpPr>
            <p:nvPr/>
          </p:nvSpPr>
          <p:spPr bwMode="auto">
            <a:xfrm rot="15300000" flipH="1">
              <a:off x="2628" y="1572"/>
              <a:ext cx="900" cy="213"/>
            </a:xfrm>
            <a:custGeom>
              <a:avLst/>
              <a:gdLst>
                <a:gd name="T0" fmla="*/ 900 w 21600"/>
                <a:gd name="T1" fmla="*/ 213 h 21600"/>
                <a:gd name="T2" fmla="*/ 0 w 21600"/>
                <a:gd name="T3" fmla="*/ 0 h 21600"/>
                <a:gd name="T4" fmla="*/ 9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14" name="Arc 29"/>
            <p:cNvSpPr>
              <a:spLocks/>
            </p:cNvSpPr>
            <p:nvPr/>
          </p:nvSpPr>
          <p:spPr bwMode="auto">
            <a:xfrm rot="4542378" flipH="1">
              <a:off x="3154" y="2276"/>
              <a:ext cx="741" cy="284"/>
            </a:xfrm>
            <a:custGeom>
              <a:avLst/>
              <a:gdLst>
                <a:gd name="T0" fmla="*/ 741 w 19433"/>
                <a:gd name="T1" fmla="*/ 284 h 21600"/>
                <a:gd name="T2" fmla="*/ 0 w 19433"/>
                <a:gd name="T3" fmla="*/ 124 h 21600"/>
                <a:gd name="T4" fmla="*/ 741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15" name="Arc 30"/>
            <p:cNvSpPr>
              <a:spLocks/>
            </p:cNvSpPr>
            <p:nvPr/>
          </p:nvSpPr>
          <p:spPr bwMode="auto">
            <a:xfrm rot="900000" flipH="1">
              <a:off x="3613" y="2812"/>
              <a:ext cx="698" cy="154"/>
            </a:xfrm>
            <a:custGeom>
              <a:avLst/>
              <a:gdLst>
                <a:gd name="T0" fmla="*/ 698 w 20693"/>
                <a:gd name="T1" fmla="*/ 44 h 21576"/>
                <a:gd name="T2" fmla="*/ 34 w 20693"/>
                <a:gd name="T3" fmla="*/ 154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82303" name="Freeform 31"/>
          <p:cNvSpPr>
            <a:spLocks noChangeArrowheads="1"/>
          </p:cNvSpPr>
          <p:nvPr/>
        </p:nvSpPr>
        <p:spPr bwMode="auto">
          <a:xfrm>
            <a:off x="2176463" y="4946650"/>
            <a:ext cx="1587" cy="19050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2304" name="Freeform 32"/>
          <p:cNvSpPr>
            <a:spLocks noChangeArrowheads="1"/>
          </p:cNvSpPr>
          <p:nvPr/>
        </p:nvSpPr>
        <p:spPr bwMode="auto">
          <a:xfrm>
            <a:off x="7167563" y="4951413"/>
            <a:ext cx="1587" cy="19050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2305" name="Freeform 33"/>
          <p:cNvSpPr>
            <a:spLocks noChangeArrowheads="1"/>
          </p:cNvSpPr>
          <p:nvPr/>
        </p:nvSpPr>
        <p:spPr bwMode="auto">
          <a:xfrm>
            <a:off x="6500813" y="4951413"/>
            <a:ext cx="1587" cy="19050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2306" name="Freeform 34"/>
          <p:cNvSpPr>
            <a:spLocks noChangeArrowheads="1"/>
          </p:cNvSpPr>
          <p:nvPr/>
        </p:nvSpPr>
        <p:spPr bwMode="auto">
          <a:xfrm>
            <a:off x="4133850" y="4951413"/>
            <a:ext cx="1588" cy="19050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2307" name="Freeform 35"/>
          <p:cNvSpPr>
            <a:spLocks noChangeArrowheads="1"/>
          </p:cNvSpPr>
          <p:nvPr/>
        </p:nvSpPr>
        <p:spPr bwMode="auto">
          <a:xfrm>
            <a:off x="4533900" y="4956175"/>
            <a:ext cx="1588" cy="19050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4" name="Group 38"/>
          <p:cNvGrpSpPr>
            <a:grpSpLocks/>
          </p:cNvGrpSpPr>
          <p:nvPr/>
        </p:nvGrpSpPr>
        <p:grpSpPr bwMode="auto">
          <a:xfrm>
            <a:off x="2211388" y="2108200"/>
            <a:ext cx="4613275" cy="2757488"/>
            <a:chOff x="1405" y="1229"/>
            <a:chExt cx="2906" cy="1737"/>
          </a:xfrm>
        </p:grpSpPr>
        <p:sp>
          <p:nvSpPr>
            <p:cNvPr id="3104" name="Arc 39"/>
            <p:cNvSpPr>
              <a:spLocks/>
            </p:cNvSpPr>
            <p:nvPr/>
          </p:nvSpPr>
          <p:spPr bwMode="auto">
            <a:xfrm rot="6300000">
              <a:off x="2187" y="1572"/>
              <a:ext cx="900" cy="213"/>
            </a:xfrm>
            <a:custGeom>
              <a:avLst/>
              <a:gdLst>
                <a:gd name="T0" fmla="*/ 900 w 21600"/>
                <a:gd name="T1" fmla="*/ 213 h 21600"/>
                <a:gd name="T2" fmla="*/ 0 w 21600"/>
                <a:gd name="T3" fmla="*/ 0 h 21600"/>
                <a:gd name="T4" fmla="*/ 9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05" name="Arc 40"/>
            <p:cNvSpPr>
              <a:spLocks/>
            </p:cNvSpPr>
            <p:nvPr/>
          </p:nvSpPr>
          <p:spPr bwMode="auto">
            <a:xfrm rot="-4542378">
              <a:off x="1814" y="2276"/>
              <a:ext cx="741" cy="284"/>
            </a:xfrm>
            <a:custGeom>
              <a:avLst/>
              <a:gdLst>
                <a:gd name="T0" fmla="*/ 741 w 19433"/>
                <a:gd name="T1" fmla="*/ 284 h 21600"/>
                <a:gd name="T2" fmla="*/ 0 w 19433"/>
                <a:gd name="T3" fmla="*/ 124 h 21600"/>
                <a:gd name="T4" fmla="*/ 741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06" name="Arc 41"/>
            <p:cNvSpPr>
              <a:spLocks/>
            </p:cNvSpPr>
            <p:nvPr/>
          </p:nvSpPr>
          <p:spPr bwMode="auto">
            <a:xfrm rot="-900000">
              <a:off x="1405" y="2810"/>
              <a:ext cx="698" cy="154"/>
            </a:xfrm>
            <a:custGeom>
              <a:avLst/>
              <a:gdLst>
                <a:gd name="T0" fmla="*/ 698 w 20693"/>
                <a:gd name="T1" fmla="*/ 44 h 21576"/>
                <a:gd name="T2" fmla="*/ 34 w 20693"/>
                <a:gd name="T3" fmla="*/ 154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07" name="Arc 42"/>
            <p:cNvSpPr>
              <a:spLocks/>
            </p:cNvSpPr>
            <p:nvPr/>
          </p:nvSpPr>
          <p:spPr bwMode="auto">
            <a:xfrm rot="15300000" flipH="1">
              <a:off x="2628" y="1572"/>
              <a:ext cx="900" cy="213"/>
            </a:xfrm>
            <a:custGeom>
              <a:avLst/>
              <a:gdLst>
                <a:gd name="T0" fmla="*/ 900 w 21600"/>
                <a:gd name="T1" fmla="*/ 213 h 21600"/>
                <a:gd name="T2" fmla="*/ 0 w 21600"/>
                <a:gd name="T3" fmla="*/ 0 h 21600"/>
                <a:gd name="T4" fmla="*/ 9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08" name="Arc 43"/>
            <p:cNvSpPr>
              <a:spLocks/>
            </p:cNvSpPr>
            <p:nvPr/>
          </p:nvSpPr>
          <p:spPr bwMode="auto">
            <a:xfrm rot="4542378" flipH="1">
              <a:off x="3154" y="2276"/>
              <a:ext cx="741" cy="284"/>
            </a:xfrm>
            <a:custGeom>
              <a:avLst/>
              <a:gdLst>
                <a:gd name="T0" fmla="*/ 741 w 19433"/>
                <a:gd name="T1" fmla="*/ 284 h 21600"/>
                <a:gd name="T2" fmla="*/ 0 w 19433"/>
                <a:gd name="T3" fmla="*/ 124 h 21600"/>
                <a:gd name="T4" fmla="*/ 741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09" name="Arc 44"/>
            <p:cNvSpPr>
              <a:spLocks/>
            </p:cNvSpPr>
            <p:nvPr/>
          </p:nvSpPr>
          <p:spPr bwMode="auto">
            <a:xfrm rot="900000" flipH="1">
              <a:off x="3613" y="2812"/>
              <a:ext cx="698" cy="154"/>
            </a:xfrm>
            <a:custGeom>
              <a:avLst/>
              <a:gdLst>
                <a:gd name="T0" fmla="*/ 698 w 20693"/>
                <a:gd name="T1" fmla="*/ 44 h 21576"/>
                <a:gd name="T2" fmla="*/ 34 w 20693"/>
                <a:gd name="T3" fmla="*/ 154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82317" name="Text Box 45"/>
          <p:cNvSpPr txBox="1">
            <a:spLocks noChangeArrowheads="1"/>
          </p:cNvSpPr>
          <p:nvPr/>
        </p:nvSpPr>
        <p:spPr bwMode="auto">
          <a:xfrm>
            <a:off x="773113" y="5813425"/>
            <a:ext cx="7532687" cy="641350"/>
          </a:xfrm>
          <a:prstGeom prst="rect">
            <a:avLst/>
          </a:prstGeom>
          <a:noFill/>
          <a:ln w="12700">
            <a:noFill/>
            <a:miter lim="800000"/>
            <a:headEnd/>
            <a:tailEnd/>
          </a:ln>
          <a:effectLst/>
        </p:spPr>
        <p:txBody>
          <a:bodyPr>
            <a:spAutoFit/>
          </a:bodyPr>
          <a:lstStyle/>
          <a:p>
            <a:pPr algn="ctr" eaLnBrk="0" hangingPunct="0">
              <a:lnSpc>
                <a:spcPct val="90000"/>
              </a:lnSpc>
              <a:defRPr/>
            </a:pPr>
            <a:r>
              <a:rPr lang="en-US">
                <a:solidFill>
                  <a:srgbClr val="FF0000"/>
                </a:solidFill>
                <a:latin typeface="Book Antiqua" pitchFamily="18" charset="0"/>
              </a:rPr>
              <a:t>Sample means</a:t>
            </a:r>
            <a:r>
              <a:rPr lang="en-US">
                <a:latin typeface="Book Antiqua" pitchFamily="18" charset="0"/>
              </a:rPr>
              <a:t> come from different sampling distributions,</a:t>
            </a:r>
          </a:p>
          <a:p>
            <a:pPr algn="ctr" eaLnBrk="0" hangingPunct="0">
              <a:lnSpc>
                <a:spcPct val="90000"/>
              </a:lnSpc>
              <a:defRPr/>
            </a:pPr>
            <a:r>
              <a:rPr lang="en-US">
                <a:latin typeface="Book Antiqua" pitchFamily="18" charset="0"/>
              </a:rPr>
              <a:t>and so are not as “close” together when </a:t>
            </a:r>
            <a:r>
              <a:rPr lang="en-US" i="1">
                <a:latin typeface="Book Antiqua" pitchFamily="18" charset="0"/>
              </a:rPr>
              <a:t>H</a:t>
            </a:r>
            <a:r>
              <a:rPr lang="en-US" baseline="-25000">
                <a:latin typeface="Book Antiqua" pitchFamily="18" charset="0"/>
              </a:rPr>
              <a:t>0</a:t>
            </a:r>
            <a:r>
              <a:rPr lang="en-US">
                <a:latin typeface="Book Antiqua" pitchFamily="18" charset="0"/>
              </a:rPr>
              <a:t> is false.</a:t>
            </a:r>
          </a:p>
        </p:txBody>
      </p:sp>
      <p:sp>
        <p:nvSpPr>
          <p:cNvPr id="3097" name="Rectangle 49"/>
          <p:cNvSpPr>
            <a:spLocks noChangeArrowheads="1"/>
          </p:cNvSpPr>
          <p:nvPr/>
        </p:nvSpPr>
        <p:spPr bwMode="auto">
          <a:xfrm>
            <a:off x="457200" y="1123950"/>
            <a:ext cx="825817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spcBef>
                <a:spcPct val="20000"/>
              </a:spcBef>
            </a:pPr>
            <a:r>
              <a:rPr lang="en-US" sz="2400" dirty="0"/>
              <a:t>Sampling Distribution of </a:t>
            </a:r>
            <a:r>
              <a:rPr lang="en-US" sz="2400" i="1" dirty="0"/>
              <a:t>x</a:t>
            </a:r>
            <a:r>
              <a:rPr lang="en-US" sz="2400" dirty="0"/>
              <a:t> </a:t>
            </a:r>
          </a:p>
          <a:p>
            <a:pPr marL="342900" indent="-342900" algn="ctr">
              <a:spcBef>
                <a:spcPct val="20000"/>
              </a:spcBef>
            </a:pPr>
            <a:r>
              <a:rPr lang="en-US" sz="2400" dirty="0"/>
              <a:t>w</a:t>
            </a:r>
            <a:r>
              <a:rPr lang="en-US" sz="2400" dirty="0" smtClean="0"/>
              <a:t>hen </a:t>
            </a:r>
            <a:r>
              <a:rPr lang="en-US" sz="2400" i="1" dirty="0" smtClean="0"/>
              <a:t>H</a:t>
            </a:r>
            <a:r>
              <a:rPr lang="en-US" sz="2400" baseline="-25000" dirty="0" smtClean="0"/>
              <a:t>0</a:t>
            </a:r>
            <a:r>
              <a:rPr lang="en-US" sz="2400" dirty="0" smtClean="0"/>
              <a:t> </a:t>
            </a:r>
            <a:r>
              <a:rPr lang="en-US" sz="2400" dirty="0"/>
              <a:t>is </a:t>
            </a:r>
            <a:r>
              <a:rPr lang="en-US" sz="2400" dirty="0">
                <a:solidFill>
                  <a:srgbClr val="FF0000"/>
                </a:solidFill>
              </a:rPr>
              <a:t>false</a:t>
            </a:r>
          </a:p>
        </p:txBody>
      </p:sp>
      <p:sp>
        <p:nvSpPr>
          <p:cNvPr id="182322" name="Text Box 50"/>
          <p:cNvSpPr txBox="1">
            <a:spLocks noChangeArrowheads="1"/>
          </p:cNvSpPr>
          <p:nvPr/>
        </p:nvSpPr>
        <p:spPr bwMode="auto">
          <a:xfrm>
            <a:off x="3170238" y="5029200"/>
            <a:ext cx="552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pPr>
            <a:r>
              <a:rPr lang="en-US" sz="2400" i="1">
                <a:latin typeface="Symbol" pitchFamily="18" charset="2"/>
              </a:rPr>
              <a:t></a:t>
            </a:r>
            <a:r>
              <a:rPr lang="en-US" sz="1000" baseline="-25000">
                <a:latin typeface="Symbol" pitchFamily="18" charset="2"/>
              </a:rPr>
              <a:t> </a:t>
            </a:r>
            <a:r>
              <a:rPr lang="en-US" sz="2400" baseline="-25000">
                <a:latin typeface="Symbol" pitchFamily="18" charset="2"/>
              </a:rPr>
              <a:t>3</a:t>
            </a:r>
          </a:p>
        </p:txBody>
      </p:sp>
      <p:sp>
        <p:nvSpPr>
          <p:cNvPr id="182323" name="Text Box 51"/>
          <p:cNvSpPr txBox="1">
            <a:spLocks noChangeArrowheads="1"/>
          </p:cNvSpPr>
          <p:nvPr/>
        </p:nvSpPr>
        <p:spPr bwMode="auto">
          <a:xfrm>
            <a:off x="4365625" y="5037138"/>
            <a:ext cx="508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pPr>
            <a:r>
              <a:rPr lang="en-US" sz="2400" i="1">
                <a:latin typeface="Symbol" pitchFamily="18" charset="2"/>
              </a:rPr>
              <a:t></a:t>
            </a:r>
            <a:r>
              <a:rPr lang="en-US" sz="1000" baseline="-25000">
                <a:latin typeface="Symbol" pitchFamily="18" charset="2"/>
              </a:rPr>
              <a:t> </a:t>
            </a:r>
            <a:r>
              <a:rPr lang="en-US" sz="2400" baseline="-25000">
                <a:latin typeface="Symbol" pitchFamily="18" charset="2"/>
              </a:rPr>
              <a:t>1</a:t>
            </a:r>
          </a:p>
          <a:p>
            <a:pPr eaLnBrk="1" hangingPunct="1">
              <a:spcBef>
                <a:spcPct val="50000"/>
              </a:spcBef>
            </a:pPr>
            <a:endParaRPr lang="en-US" sz="2400" baseline="-25000">
              <a:latin typeface="Symbol" pitchFamily="18" charset="2"/>
            </a:endParaRPr>
          </a:p>
        </p:txBody>
      </p:sp>
      <p:sp>
        <p:nvSpPr>
          <p:cNvPr id="182324" name="Text Box 52"/>
          <p:cNvSpPr txBox="1">
            <a:spLocks noChangeArrowheads="1"/>
          </p:cNvSpPr>
          <p:nvPr/>
        </p:nvSpPr>
        <p:spPr bwMode="auto">
          <a:xfrm>
            <a:off x="6275388" y="5030788"/>
            <a:ext cx="508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pPr>
            <a:r>
              <a:rPr lang="en-US" sz="2400" i="1" dirty="0">
                <a:latin typeface="Symbol" pitchFamily="18" charset="2"/>
              </a:rPr>
              <a:t></a:t>
            </a:r>
            <a:r>
              <a:rPr lang="en-US" sz="1000" baseline="-25000" dirty="0">
                <a:latin typeface="Symbol" pitchFamily="18" charset="2"/>
              </a:rPr>
              <a:t> </a:t>
            </a:r>
            <a:r>
              <a:rPr lang="en-US" sz="2400" baseline="-25000" dirty="0">
                <a:latin typeface="Symbol" pitchFamily="18" charset="2"/>
              </a:rPr>
              <a:t>2</a:t>
            </a:r>
          </a:p>
          <a:p>
            <a:pPr eaLnBrk="1" hangingPunct="1">
              <a:spcBef>
                <a:spcPct val="50000"/>
              </a:spcBef>
            </a:pPr>
            <a:endParaRPr lang="en-US" sz="2400" baseline="-25000" dirty="0">
              <a:latin typeface="Symbol" pitchFamily="18" charset="2"/>
            </a:endParaRPr>
          </a:p>
        </p:txBody>
      </p:sp>
      <p:graphicFrame>
        <p:nvGraphicFramePr>
          <p:cNvPr id="3077" name="Object 54"/>
          <p:cNvGraphicFramePr>
            <a:graphicFrameLocks noChangeAspect="1"/>
          </p:cNvGraphicFramePr>
          <p:nvPr>
            <p:extLst>
              <p:ext uri="{D42A27DB-BD31-4B8C-83A1-F6EECF244321}">
                <p14:modId xmlns:p14="http://schemas.microsoft.com/office/powerpoint/2010/main" val="270826710"/>
              </p:ext>
            </p:extLst>
          </p:nvPr>
        </p:nvGraphicFramePr>
        <p:xfrm>
          <a:off x="5102225" y="2241550"/>
          <a:ext cx="442913" cy="674688"/>
        </p:xfrm>
        <a:graphic>
          <a:graphicData uri="http://schemas.openxmlformats.org/presentationml/2006/ole">
            <mc:AlternateContent xmlns:mc="http://schemas.openxmlformats.org/markup-compatibility/2006">
              <mc:Choice xmlns:v="urn:schemas-microsoft-com:vml" Requires="v">
                <p:oleObj spid="_x0000_s3203" name="Equation" r:id="rId11" imgW="558720" imgH="850680" progId="Equation.DSMT4">
                  <p:embed/>
                </p:oleObj>
              </mc:Choice>
              <mc:Fallback>
                <p:oleObj name="Equation" r:id="rId11" imgW="558720" imgH="850680" progId="Equation.DSMT4">
                  <p:embed/>
                  <p:pic>
                    <p:nvPicPr>
                      <p:cNvPr id="0" name="Object 5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02225" y="2241550"/>
                        <a:ext cx="442913"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2328" name="Text Box 56"/>
          <p:cNvSpPr txBox="1">
            <a:spLocks noChangeArrowheads="1"/>
          </p:cNvSpPr>
          <p:nvPr/>
        </p:nvSpPr>
        <p:spPr bwMode="auto">
          <a:xfrm>
            <a:off x="4370388" y="5030788"/>
            <a:ext cx="37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pPr>
            <a:r>
              <a:rPr lang="en-US" sz="2400" i="1">
                <a:latin typeface="Symbol" pitchFamily="18" charset="2"/>
              </a:rPr>
              <a:t></a:t>
            </a:r>
          </a:p>
        </p:txBody>
      </p:sp>
      <p:graphicFrame>
        <p:nvGraphicFramePr>
          <p:cNvPr id="182332" name="Object 60"/>
          <p:cNvGraphicFramePr>
            <a:graphicFrameLocks noChangeAspect="1"/>
          </p:cNvGraphicFramePr>
          <p:nvPr>
            <p:extLst>
              <p:ext uri="{D42A27DB-BD31-4B8C-83A1-F6EECF244321}">
                <p14:modId xmlns:p14="http://schemas.microsoft.com/office/powerpoint/2010/main" val="2933612523"/>
              </p:ext>
            </p:extLst>
          </p:nvPr>
        </p:nvGraphicFramePr>
        <p:xfrm>
          <a:off x="5095875" y="2249488"/>
          <a:ext cx="442913" cy="674687"/>
        </p:xfrm>
        <a:graphic>
          <a:graphicData uri="http://schemas.openxmlformats.org/presentationml/2006/ole">
            <mc:AlternateContent xmlns:mc="http://schemas.openxmlformats.org/markup-compatibility/2006">
              <mc:Choice xmlns:v="urn:schemas-microsoft-com:vml" Requires="v">
                <p:oleObj spid="_x0000_s3204" name="Equation" r:id="rId13" imgW="558720" imgH="850680" progId="Equation.DSMT4">
                  <p:embed/>
                </p:oleObj>
              </mc:Choice>
              <mc:Fallback>
                <p:oleObj name="Equation" r:id="rId13" imgW="558720" imgH="850680" progId="Equation.DSMT4">
                  <p:embed/>
                  <p:pic>
                    <p:nvPicPr>
                      <p:cNvPr id="0" name="Object 6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95875" y="2249488"/>
                        <a:ext cx="442913" cy="67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2333" name="Object 61"/>
          <p:cNvGraphicFramePr>
            <a:graphicFrameLocks noChangeAspect="1"/>
          </p:cNvGraphicFramePr>
          <p:nvPr>
            <p:extLst>
              <p:ext uri="{D42A27DB-BD31-4B8C-83A1-F6EECF244321}">
                <p14:modId xmlns:p14="http://schemas.microsoft.com/office/powerpoint/2010/main" val="1228195377"/>
              </p:ext>
            </p:extLst>
          </p:nvPr>
        </p:nvGraphicFramePr>
        <p:xfrm>
          <a:off x="5091113" y="2243138"/>
          <a:ext cx="442912" cy="674687"/>
        </p:xfrm>
        <a:graphic>
          <a:graphicData uri="http://schemas.openxmlformats.org/presentationml/2006/ole">
            <mc:AlternateContent xmlns:mc="http://schemas.openxmlformats.org/markup-compatibility/2006">
              <mc:Choice xmlns:v="urn:schemas-microsoft-com:vml" Requires="v">
                <p:oleObj spid="_x0000_s3205" name="Equation" r:id="rId14" imgW="558720" imgH="850680" progId="Equation.DSMT4">
                  <p:embed/>
                </p:oleObj>
              </mc:Choice>
              <mc:Fallback>
                <p:oleObj name="Equation" r:id="rId14" imgW="558720" imgH="850680" progId="Equation.DSMT4">
                  <p:embed/>
                  <p:pic>
                    <p:nvPicPr>
                      <p:cNvPr id="0" name="Object 6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91113" y="2243138"/>
                        <a:ext cx="442912" cy="67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0"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smtClean="0"/>
              <a:t>ANOVA</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grpId="0" nodeType="clickEffect">
                                  <p:stCondLst>
                                    <p:cond delay="0"/>
                                  </p:stCondLst>
                                  <p:childTnLst>
                                    <p:animEffect transition="out" filter="dissolve">
                                      <p:cBhvr>
                                        <p:cTn id="6" dur="500"/>
                                        <p:tgtEl>
                                          <p:spTgt spid="182328"/>
                                        </p:tgtEl>
                                      </p:cBhvr>
                                    </p:animEffect>
                                    <p:set>
                                      <p:cBhvr>
                                        <p:cTn id="7" dur="1" fill="hold">
                                          <p:stCondLst>
                                            <p:cond delay="499"/>
                                          </p:stCondLst>
                                        </p:cTn>
                                        <p:tgtEl>
                                          <p:spTgt spid="182328"/>
                                        </p:tgtEl>
                                        <p:attrNameLst>
                                          <p:attrName>style.visibility</p:attrName>
                                        </p:attrNameLst>
                                      </p:cBhvr>
                                      <p:to>
                                        <p:strVal val="hidden"/>
                                      </p:to>
                                    </p:set>
                                  </p:childTnLst>
                                </p:cTn>
                              </p:par>
                              <p:par>
                                <p:cTn id="8" presetID="9" presetClass="entr" presetSubtype="0" fill="hold" grpId="0" nodeType="withEffect">
                                  <p:stCondLst>
                                    <p:cond delay="0"/>
                                  </p:stCondLst>
                                  <p:childTnLst>
                                    <p:set>
                                      <p:cBhvr>
                                        <p:cTn id="9" dur="1" fill="hold">
                                          <p:stCondLst>
                                            <p:cond delay="0"/>
                                          </p:stCondLst>
                                        </p:cTn>
                                        <p:tgtEl>
                                          <p:spTgt spid="182307"/>
                                        </p:tgtEl>
                                        <p:attrNameLst>
                                          <p:attrName>style.visibility</p:attrName>
                                        </p:attrNameLst>
                                      </p:cBhvr>
                                      <p:to>
                                        <p:strVal val="visible"/>
                                      </p:to>
                                    </p:set>
                                    <p:animEffect transition="in" filter="dissolve">
                                      <p:cBhvr>
                                        <p:cTn id="10" dur="500"/>
                                        <p:tgtEl>
                                          <p:spTgt spid="18230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2323"/>
                                        </p:tgtEl>
                                        <p:attrNameLst>
                                          <p:attrName>style.visibility</p:attrName>
                                        </p:attrNameLst>
                                      </p:cBhvr>
                                      <p:to>
                                        <p:strVal val="visible"/>
                                      </p:to>
                                    </p:set>
                                    <p:animEffect transition="in" filter="dissolve">
                                      <p:cBhvr>
                                        <p:cTn id="13" dur="500"/>
                                        <p:tgtEl>
                                          <p:spTgt spid="18232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82287"/>
                                        </p:tgtEl>
                                        <p:attrNameLst>
                                          <p:attrName>style.visibility</p:attrName>
                                        </p:attrNameLst>
                                      </p:cBhvr>
                                      <p:to>
                                        <p:strVal val="visible"/>
                                      </p:to>
                                    </p:set>
                                    <p:animEffect transition="in" filter="dissolve">
                                      <p:cBhvr>
                                        <p:cTn id="16" dur="500"/>
                                        <p:tgtEl>
                                          <p:spTgt spid="18228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82322"/>
                                        </p:tgtEl>
                                        <p:attrNameLst>
                                          <p:attrName>style.visibility</p:attrName>
                                        </p:attrNameLst>
                                      </p:cBhvr>
                                      <p:to>
                                        <p:strVal val="visible"/>
                                      </p:to>
                                    </p:set>
                                    <p:animEffect transition="in" filter="dissolve">
                                      <p:cBhvr>
                                        <p:cTn id="19" dur="500"/>
                                        <p:tgtEl>
                                          <p:spTgt spid="18232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82305"/>
                                        </p:tgtEl>
                                        <p:attrNameLst>
                                          <p:attrName>style.visibility</p:attrName>
                                        </p:attrNameLst>
                                      </p:cBhvr>
                                      <p:to>
                                        <p:strVal val="visible"/>
                                      </p:to>
                                    </p:set>
                                    <p:animEffect transition="in" filter="dissolve">
                                      <p:cBhvr>
                                        <p:cTn id="22" dur="500"/>
                                        <p:tgtEl>
                                          <p:spTgt spid="18230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82324"/>
                                        </p:tgtEl>
                                        <p:attrNameLst>
                                          <p:attrName>style.visibility</p:attrName>
                                        </p:attrNameLst>
                                      </p:cBhvr>
                                      <p:to>
                                        <p:strVal val="visible"/>
                                      </p:to>
                                    </p:set>
                                    <p:animEffect transition="in" filter="dissolve">
                                      <p:cBhvr>
                                        <p:cTn id="25" dur="500"/>
                                        <p:tgtEl>
                                          <p:spTgt spid="182324"/>
                                        </p:tgtEl>
                                      </p:cBhvr>
                                    </p:animEffect>
                                  </p:childTnLst>
                                </p:cTn>
                              </p:par>
                            </p:childTnLst>
                          </p:cTn>
                        </p:par>
                      </p:childTnLst>
                    </p:cTn>
                  </p:par>
                  <p:par>
                    <p:cTn id="26" fill="hold">
                      <p:stCondLst>
                        <p:cond delay="indefinite"/>
                      </p:stCondLst>
                      <p:childTnLst>
                        <p:par>
                          <p:cTn id="27" fill="hold">
                            <p:stCondLst>
                              <p:cond delay="0"/>
                            </p:stCondLst>
                            <p:childTnLst>
                              <p:par>
                                <p:cTn id="28" presetID="63" presetClass="path" presetSubtype="0" accel="50000" decel="50000" fill="hold" nodeType="clickEffect">
                                  <p:stCondLst>
                                    <p:cond delay="0"/>
                                  </p:stCondLst>
                                  <p:childTnLst>
                                    <p:animMotion origin="layout" path="M -3.61111E-6 2.60116E-6 L 0.21337 2.60116E-6 " pathEditMode="relative" rAng="0" ptsTypes="AA">
                                      <p:cBhvr>
                                        <p:cTn id="29" dur="2000" fill="hold"/>
                                        <p:tgtEl>
                                          <p:spTgt spid="182332"/>
                                        </p:tgtEl>
                                        <p:attrNameLst>
                                          <p:attrName>ppt_x</p:attrName>
                                          <p:attrName>ppt_y</p:attrName>
                                        </p:attrNameLst>
                                      </p:cBhvr>
                                      <p:rCtr x="10660" y="0"/>
                                    </p:animMotion>
                                  </p:childTnLst>
                                </p:cTn>
                              </p:par>
                              <p:par>
                                <p:cTn id="30" presetID="63" presetClass="path" presetSubtype="0" accel="50000" decel="50000" fill="hold" nodeType="withEffect">
                                  <p:stCondLst>
                                    <p:cond delay="0"/>
                                  </p:stCondLst>
                                  <p:childTnLst>
                                    <p:animMotion origin="layout" path="M -5.55556E-7 -1.09827E-6 L 0.21667 -1.09827E-6 " pathEditMode="relative" rAng="0" ptsTypes="AA">
                                      <p:cBhvr>
                                        <p:cTn id="31" dur="2000" fill="hold"/>
                                        <p:tgtEl>
                                          <p:spTgt spid="2"/>
                                        </p:tgtEl>
                                        <p:attrNameLst>
                                          <p:attrName>ppt_x</p:attrName>
                                          <p:attrName>ppt_y</p:attrName>
                                        </p:attrNameLst>
                                      </p:cBhvr>
                                      <p:rCtr x="10833" y="0"/>
                                    </p:animMotion>
                                  </p:childTnLst>
                                </p:cTn>
                              </p:par>
                              <p:par>
                                <p:cTn id="32" presetID="63" presetClass="path" presetSubtype="0" accel="50000" decel="50000" fill="hold" grpId="0" nodeType="withEffect">
                                  <p:stCondLst>
                                    <p:cond delay="0"/>
                                  </p:stCondLst>
                                  <p:childTnLst>
                                    <p:animMotion origin="layout" path="M 0 -2.13873E-6 L 0.21823 -2.13873E-6 " pathEditMode="relative" rAng="0" ptsTypes="AA">
                                      <p:cBhvr>
                                        <p:cTn id="33" dur="2000" fill="hold"/>
                                        <p:tgtEl>
                                          <p:spTgt spid="182288"/>
                                        </p:tgtEl>
                                        <p:attrNameLst>
                                          <p:attrName>ppt_x</p:attrName>
                                          <p:attrName>ppt_y</p:attrName>
                                        </p:attrNameLst>
                                      </p:cBhvr>
                                      <p:rCtr x="10903" y="0"/>
                                    </p:animMotion>
                                  </p:childTnLst>
                                </p:cTn>
                              </p:par>
                              <p:par>
                                <p:cTn id="34" presetID="35" presetClass="path" presetSubtype="0" accel="50000" decel="50000" fill="hold" nodeType="withEffect">
                                  <p:stCondLst>
                                    <p:cond delay="0"/>
                                  </p:stCondLst>
                                  <p:childTnLst>
                                    <p:animMotion origin="layout" path="M -2.77778E-6 -2.54335E-6 L -0.296 -0.00416 " pathEditMode="relative" rAng="0" ptsTypes="AA">
                                      <p:cBhvr>
                                        <p:cTn id="35" dur="2000" fill="hold"/>
                                        <p:tgtEl>
                                          <p:spTgt spid="182333"/>
                                        </p:tgtEl>
                                        <p:attrNameLst>
                                          <p:attrName>ppt_x</p:attrName>
                                          <p:attrName>ppt_y</p:attrName>
                                        </p:attrNameLst>
                                      </p:cBhvr>
                                      <p:rCtr x="-14809" y="-208"/>
                                    </p:animMotion>
                                  </p:childTnLst>
                                </p:cTn>
                              </p:par>
                              <p:par>
                                <p:cTn id="36" presetID="35" presetClass="path" presetSubtype="0" accel="50000" decel="50000" fill="hold" grpId="0" nodeType="withEffect">
                                  <p:stCondLst>
                                    <p:cond delay="0"/>
                                  </p:stCondLst>
                                  <p:childTnLst>
                                    <p:animMotion origin="layout" path="M 3.33333E-6 3.2948E-6 L -0.12153 3.2948E-6 " pathEditMode="relative" rAng="0" ptsTypes="AA">
                                      <p:cBhvr>
                                        <p:cTn id="37" dur="2000" fill="hold"/>
                                        <p:tgtEl>
                                          <p:spTgt spid="182286"/>
                                        </p:tgtEl>
                                        <p:attrNameLst>
                                          <p:attrName>ppt_x</p:attrName>
                                          <p:attrName>ppt_y</p:attrName>
                                        </p:attrNameLst>
                                      </p:cBhvr>
                                      <p:rCtr x="-6076" y="0"/>
                                    </p:animMotion>
                                  </p:childTnLst>
                                </p:cTn>
                              </p:par>
                              <p:par>
                                <p:cTn id="38" presetID="35" presetClass="path" presetSubtype="0" accel="50000" decel="50000" fill="hold" nodeType="withEffect">
                                  <p:stCondLst>
                                    <p:cond delay="0"/>
                                  </p:stCondLst>
                                  <p:childTnLst>
                                    <p:animMotion origin="layout" path="M 2.77778E-7 4.33526E-6 L -0.11962 4.33526E-6 " pathEditMode="relative" rAng="0" ptsTypes="AA">
                                      <p:cBhvr>
                                        <p:cTn id="39" dur="2000" fill="hold"/>
                                        <p:tgtEl>
                                          <p:spTgt spid="4"/>
                                        </p:tgtEl>
                                        <p:attrNameLst>
                                          <p:attrName>ppt_x</p:attrName>
                                          <p:attrName>ppt_y</p:attrName>
                                        </p:attrNameLst>
                                      </p:cBhvr>
                                      <p:rCtr x="-5990" y="0"/>
                                    </p:animMotion>
                                  </p:childTnLst>
                                </p:cTn>
                              </p:par>
                              <p:par>
                                <p:cTn id="40" presetID="1" presetClass="entr" presetSubtype="0" fill="hold" nodeType="withEffect">
                                  <p:stCondLst>
                                    <p:cond delay="5500"/>
                                  </p:stCondLst>
                                  <p:childTnLst>
                                    <p:set>
                                      <p:cBhvr>
                                        <p:cTn id="41" dur="1" fill="hold">
                                          <p:stCondLst>
                                            <p:cond delay="0"/>
                                          </p:stCondLst>
                                        </p:cTn>
                                        <p:tgtEl>
                                          <p:spTgt spid="182332"/>
                                        </p:tgtEl>
                                        <p:attrNameLst>
                                          <p:attrName>style.visibility</p:attrName>
                                        </p:attrNameLst>
                                      </p:cBhvr>
                                      <p:to>
                                        <p:strVal val="visible"/>
                                      </p:to>
                                    </p:set>
                                  </p:childTnLst>
                                </p:cTn>
                              </p:par>
                              <p:par>
                                <p:cTn id="42" presetID="1" presetClass="entr" presetSubtype="0" fill="hold" nodeType="withEffect">
                                  <p:stCondLst>
                                    <p:cond delay="5500"/>
                                  </p:stCondLst>
                                  <p:childTnLst>
                                    <p:set>
                                      <p:cBhvr>
                                        <p:cTn id="43" dur="1" fill="hold">
                                          <p:stCondLst>
                                            <p:cond delay="0"/>
                                          </p:stCondLst>
                                        </p:cTn>
                                        <p:tgtEl>
                                          <p:spTgt spid="182333"/>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82317"/>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nodeType="clickEffect">
                                  <p:stCondLst>
                                    <p:cond delay="0"/>
                                  </p:stCondLst>
                                  <p:childTnLst>
                                    <p:set>
                                      <p:cBhvr>
                                        <p:cTn id="51" dur="1" fill="hold">
                                          <p:stCondLst>
                                            <p:cond delay="0"/>
                                          </p:stCondLst>
                                        </p:cTn>
                                        <p:tgtEl>
                                          <p:spTgt spid="182283"/>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8230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82284"/>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82304"/>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182285"/>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1823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86" grpId="0" animBg="1"/>
      <p:bldP spid="182287" grpId="0" animBg="1"/>
      <p:bldP spid="182288" grpId="0" animBg="1"/>
      <p:bldP spid="182303" grpId="0" animBg="1"/>
      <p:bldP spid="182304" grpId="0" animBg="1"/>
      <p:bldP spid="182305" grpId="0" animBg="1"/>
      <p:bldP spid="182306" grpId="0" animBg="1"/>
      <p:bldP spid="182307" grpId="0" animBg="1"/>
      <p:bldP spid="182317" grpId="0"/>
      <p:bldP spid="182322" grpId="0"/>
      <p:bldP spid="182323" grpId="0"/>
      <p:bldP spid="182324" grpId="0"/>
      <p:bldP spid="1823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6" name="Rectangle 9"/>
          <p:cNvSpPr>
            <a:spLocks noChangeArrowheads="1"/>
          </p:cNvSpPr>
          <p:nvPr/>
        </p:nvSpPr>
        <p:spPr bwMode="auto">
          <a:xfrm>
            <a:off x="706656" y="1427599"/>
            <a:ext cx="7772400"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dirty="0"/>
              <a:t>There are </a:t>
            </a:r>
            <a:r>
              <a:rPr lang="en-US" sz="2400" i="1" dirty="0">
                <a:solidFill>
                  <a:srgbClr val="2525FF"/>
                </a:solidFill>
              </a:rPr>
              <a:t>k</a:t>
            </a:r>
            <a:r>
              <a:rPr lang="en-US" sz="2400" dirty="0"/>
              <a:t> treatments:</a:t>
            </a:r>
          </a:p>
        </p:txBody>
      </p:sp>
      <p:graphicFrame>
        <p:nvGraphicFramePr>
          <p:cNvPr id="185354" name="Object 10"/>
          <p:cNvGraphicFramePr>
            <a:graphicFrameLocks noChangeAspect="1"/>
          </p:cNvGraphicFramePr>
          <p:nvPr>
            <p:extLst>
              <p:ext uri="{D42A27DB-BD31-4B8C-83A1-F6EECF244321}">
                <p14:modId xmlns:p14="http://schemas.microsoft.com/office/powerpoint/2010/main" val="3912945618"/>
              </p:ext>
            </p:extLst>
          </p:nvPr>
        </p:nvGraphicFramePr>
        <p:xfrm>
          <a:off x="7739281" y="2149911"/>
          <a:ext cx="330200" cy="406400"/>
        </p:xfrm>
        <a:graphic>
          <a:graphicData uri="http://schemas.openxmlformats.org/presentationml/2006/ole">
            <mc:AlternateContent xmlns:mc="http://schemas.openxmlformats.org/markup-compatibility/2006">
              <mc:Choice xmlns:v="urn:schemas-microsoft-com:vml" Requires="v">
                <p:oleObj spid="_x0000_s70787" name="Equation" r:id="rId4" imgW="330120" imgH="406080" progId="Equation.DSMT4">
                  <p:embed/>
                </p:oleObj>
              </mc:Choice>
              <mc:Fallback>
                <p:oleObj name="Equation" r:id="rId4" imgW="330120" imgH="4060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39281" y="2149911"/>
                        <a:ext cx="33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55" name="Object 11"/>
          <p:cNvGraphicFramePr>
            <a:graphicFrameLocks noChangeAspect="1"/>
          </p:cNvGraphicFramePr>
          <p:nvPr>
            <p:extLst>
              <p:ext uri="{D42A27DB-BD31-4B8C-83A1-F6EECF244321}">
                <p14:modId xmlns:p14="http://schemas.microsoft.com/office/powerpoint/2010/main" val="4007339132"/>
              </p:ext>
            </p:extLst>
          </p:nvPr>
        </p:nvGraphicFramePr>
        <p:xfrm>
          <a:off x="2075081" y="2095936"/>
          <a:ext cx="292100" cy="457200"/>
        </p:xfrm>
        <a:graphic>
          <a:graphicData uri="http://schemas.openxmlformats.org/presentationml/2006/ole">
            <mc:AlternateContent xmlns:mc="http://schemas.openxmlformats.org/markup-compatibility/2006">
              <mc:Choice xmlns:v="urn:schemas-microsoft-com:vml" Requires="v">
                <p:oleObj spid="_x0000_s70788" name="Equation" r:id="rId6" imgW="291960" imgH="457200" progId="Equation.DSMT4">
                  <p:embed/>
                </p:oleObj>
              </mc:Choice>
              <mc:Fallback>
                <p:oleObj name="Equation" r:id="rId6" imgW="291960" imgH="457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75081" y="2095936"/>
                        <a:ext cx="292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5356" name="Rectangle 12"/>
          <p:cNvSpPr>
            <a:spLocks noChangeArrowheads="1"/>
          </p:cNvSpPr>
          <p:nvPr/>
        </p:nvSpPr>
        <p:spPr bwMode="auto">
          <a:xfrm>
            <a:off x="2383056" y="2089586"/>
            <a:ext cx="547846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t>is computed from a random sample of size</a:t>
            </a:r>
          </a:p>
        </p:txBody>
      </p:sp>
      <p:sp>
        <p:nvSpPr>
          <p:cNvPr id="185357" name="Rectangle 13"/>
          <p:cNvSpPr>
            <a:spLocks noChangeArrowheads="1"/>
          </p:cNvSpPr>
          <p:nvPr/>
        </p:nvSpPr>
        <p:spPr bwMode="auto">
          <a:xfrm>
            <a:off x="3634006" y="1429186"/>
            <a:ext cx="11112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dirty="0"/>
              <a:t>For</a:t>
            </a:r>
            <a:r>
              <a:rPr lang="en-US" sz="2400" dirty="0">
                <a:solidFill>
                  <a:srgbClr val="2525FF"/>
                </a:solidFill>
              </a:rPr>
              <a:t> </a:t>
            </a:r>
            <a:r>
              <a:rPr lang="en-US" sz="2400" i="1" dirty="0">
                <a:solidFill>
                  <a:srgbClr val="2525FF"/>
                </a:solidFill>
              </a:rPr>
              <a:t>j </a:t>
            </a:r>
            <a:r>
              <a:rPr lang="en-US" sz="2400" i="1" dirty="0"/>
              <a:t>=</a:t>
            </a:r>
            <a:endParaRPr lang="en-US" sz="2400" dirty="0">
              <a:solidFill>
                <a:schemeClr val="hlink"/>
              </a:solidFill>
            </a:endParaRPr>
          </a:p>
        </p:txBody>
      </p:sp>
      <p:sp>
        <p:nvSpPr>
          <p:cNvPr id="185358" name="Rectangle 14"/>
          <p:cNvSpPr>
            <a:spLocks noChangeArrowheads="1"/>
          </p:cNvSpPr>
          <p:nvPr/>
        </p:nvSpPr>
        <p:spPr bwMode="auto">
          <a:xfrm>
            <a:off x="4529356" y="1438711"/>
            <a:ext cx="50006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solidFill>
                  <a:srgbClr val="2525FF"/>
                </a:solidFill>
              </a:rPr>
              <a:t>1</a:t>
            </a:r>
          </a:p>
        </p:txBody>
      </p:sp>
      <p:sp>
        <p:nvSpPr>
          <p:cNvPr id="185359" name="Rectangle 15"/>
          <p:cNvSpPr>
            <a:spLocks noChangeArrowheads="1"/>
          </p:cNvSpPr>
          <p:nvPr/>
        </p:nvSpPr>
        <p:spPr bwMode="auto">
          <a:xfrm>
            <a:off x="4551581" y="1446649"/>
            <a:ext cx="50006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solidFill>
                  <a:srgbClr val="2525FF"/>
                </a:solidFill>
              </a:rPr>
              <a:t>2</a:t>
            </a:r>
          </a:p>
        </p:txBody>
      </p:sp>
      <p:sp>
        <p:nvSpPr>
          <p:cNvPr id="185360" name="Rectangle 16"/>
          <p:cNvSpPr>
            <a:spLocks noChangeArrowheads="1"/>
          </p:cNvSpPr>
          <p:nvPr/>
        </p:nvSpPr>
        <p:spPr bwMode="auto">
          <a:xfrm>
            <a:off x="4572218" y="1441886"/>
            <a:ext cx="500063"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solidFill>
                  <a:srgbClr val="2525FF"/>
                </a:solidFill>
              </a:rPr>
              <a:t>3</a:t>
            </a:r>
          </a:p>
        </p:txBody>
      </p:sp>
      <p:sp>
        <p:nvSpPr>
          <p:cNvPr id="185361" name="Rectangle 17"/>
          <p:cNvSpPr>
            <a:spLocks noChangeArrowheads="1"/>
          </p:cNvSpPr>
          <p:nvPr/>
        </p:nvSpPr>
        <p:spPr bwMode="auto">
          <a:xfrm>
            <a:off x="4580156" y="1435536"/>
            <a:ext cx="50006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i="1" dirty="0">
                <a:solidFill>
                  <a:srgbClr val="2525FF"/>
                </a:solidFill>
              </a:rPr>
              <a:t>k</a:t>
            </a:r>
          </a:p>
        </p:txBody>
      </p:sp>
      <p:graphicFrame>
        <p:nvGraphicFramePr>
          <p:cNvPr id="185362" name="Object 18"/>
          <p:cNvGraphicFramePr>
            <a:graphicFrameLocks noChangeAspect="1"/>
          </p:cNvGraphicFramePr>
          <p:nvPr>
            <p:extLst>
              <p:ext uri="{D42A27DB-BD31-4B8C-83A1-F6EECF244321}">
                <p14:modId xmlns:p14="http://schemas.microsoft.com/office/powerpoint/2010/main" val="1205799150"/>
              </p:ext>
            </p:extLst>
          </p:nvPr>
        </p:nvGraphicFramePr>
        <p:xfrm>
          <a:off x="7742456" y="2159436"/>
          <a:ext cx="342900" cy="406400"/>
        </p:xfrm>
        <a:graphic>
          <a:graphicData uri="http://schemas.openxmlformats.org/presentationml/2006/ole">
            <mc:AlternateContent xmlns:mc="http://schemas.openxmlformats.org/markup-compatibility/2006">
              <mc:Choice xmlns:v="urn:schemas-microsoft-com:vml" Requires="v">
                <p:oleObj spid="_x0000_s70789" name="Equation" r:id="rId8" imgW="342720" imgH="406080" progId="Equation.DSMT4">
                  <p:embed/>
                </p:oleObj>
              </mc:Choice>
              <mc:Fallback>
                <p:oleObj name="Equation" r:id="rId8" imgW="342720" imgH="40608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42456" y="2159436"/>
                        <a:ext cx="3429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63" name="Object 19"/>
          <p:cNvGraphicFramePr>
            <a:graphicFrameLocks noChangeAspect="1"/>
          </p:cNvGraphicFramePr>
          <p:nvPr>
            <p:extLst>
              <p:ext uri="{D42A27DB-BD31-4B8C-83A1-F6EECF244321}">
                <p14:modId xmlns:p14="http://schemas.microsoft.com/office/powerpoint/2010/main" val="3645162334"/>
              </p:ext>
            </p:extLst>
          </p:nvPr>
        </p:nvGraphicFramePr>
        <p:xfrm>
          <a:off x="2070318" y="2105461"/>
          <a:ext cx="292100" cy="457200"/>
        </p:xfrm>
        <a:graphic>
          <a:graphicData uri="http://schemas.openxmlformats.org/presentationml/2006/ole">
            <mc:AlternateContent xmlns:mc="http://schemas.openxmlformats.org/markup-compatibility/2006">
              <mc:Choice xmlns:v="urn:schemas-microsoft-com:vml" Requires="v">
                <p:oleObj spid="_x0000_s70790" name="Equation" r:id="rId10" imgW="291960" imgH="457200" progId="Equation.DSMT4">
                  <p:embed/>
                </p:oleObj>
              </mc:Choice>
              <mc:Fallback>
                <p:oleObj name="Equation" r:id="rId10" imgW="291960" imgH="4572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70318" y="2105461"/>
                        <a:ext cx="292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64" name="Object 20"/>
          <p:cNvGraphicFramePr>
            <a:graphicFrameLocks noChangeAspect="1"/>
          </p:cNvGraphicFramePr>
          <p:nvPr>
            <p:extLst>
              <p:ext uri="{D42A27DB-BD31-4B8C-83A1-F6EECF244321}">
                <p14:modId xmlns:p14="http://schemas.microsoft.com/office/powerpoint/2010/main" val="4279642744"/>
              </p:ext>
            </p:extLst>
          </p:nvPr>
        </p:nvGraphicFramePr>
        <p:xfrm>
          <a:off x="7744043" y="2148324"/>
          <a:ext cx="330200" cy="419100"/>
        </p:xfrm>
        <a:graphic>
          <a:graphicData uri="http://schemas.openxmlformats.org/presentationml/2006/ole">
            <mc:AlternateContent xmlns:mc="http://schemas.openxmlformats.org/markup-compatibility/2006">
              <mc:Choice xmlns:v="urn:schemas-microsoft-com:vml" Requires="v">
                <p:oleObj spid="_x0000_s70791" name="Equation" r:id="rId12" imgW="330120" imgH="419040" progId="Equation.DSMT4">
                  <p:embed/>
                </p:oleObj>
              </mc:Choice>
              <mc:Fallback>
                <p:oleObj name="Equation" r:id="rId12" imgW="330120" imgH="41904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44043" y="2148324"/>
                        <a:ext cx="330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65" name="Object 21"/>
          <p:cNvGraphicFramePr>
            <a:graphicFrameLocks noChangeAspect="1"/>
          </p:cNvGraphicFramePr>
          <p:nvPr>
            <p:extLst>
              <p:ext uri="{D42A27DB-BD31-4B8C-83A1-F6EECF244321}">
                <p14:modId xmlns:p14="http://schemas.microsoft.com/office/powerpoint/2010/main" val="3660071534"/>
              </p:ext>
            </p:extLst>
          </p:nvPr>
        </p:nvGraphicFramePr>
        <p:xfrm>
          <a:off x="2084606" y="2099111"/>
          <a:ext cx="292100" cy="469900"/>
        </p:xfrm>
        <a:graphic>
          <a:graphicData uri="http://schemas.openxmlformats.org/presentationml/2006/ole">
            <mc:AlternateContent xmlns:mc="http://schemas.openxmlformats.org/markup-compatibility/2006">
              <mc:Choice xmlns:v="urn:schemas-microsoft-com:vml" Requires="v">
                <p:oleObj spid="_x0000_s70792" name="Equation" r:id="rId14" imgW="291960" imgH="469800" progId="Equation.DSMT4">
                  <p:embed/>
                </p:oleObj>
              </mc:Choice>
              <mc:Fallback>
                <p:oleObj name="Equation" r:id="rId14" imgW="291960" imgH="4698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84606" y="2099111"/>
                        <a:ext cx="292100"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66" name="Object 22"/>
          <p:cNvGraphicFramePr>
            <a:graphicFrameLocks noChangeAspect="1"/>
          </p:cNvGraphicFramePr>
          <p:nvPr>
            <p:extLst>
              <p:ext uri="{D42A27DB-BD31-4B8C-83A1-F6EECF244321}">
                <p14:modId xmlns:p14="http://schemas.microsoft.com/office/powerpoint/2010/main" val="55537040"/>
              </p:ext>
            </p:extLst>
          </p:nvPr>
        </p:nvGraphicFramePr>
        <p:xfrm>
          <a:off x="7753568" y="2157849"/>
          <a:ext cx="330200" cy="419100"/>
        </p:xfrm>
        <a:graphic>
          <a:graphicData uri="http://schemas.openxmlformats.org/presentationml/2006/ole">
            <mc:AlternateContent xmlns:mc="http://schemas.openxmlformats.org/markup-compatibility/2006">
              <mc:Choice xmlns:v="urn:schemas-microsoft-com:vml" Requires="v">
                <p:oleObj spid="_x0000_s70793" name="Equation" r:id="rId16" imgW="330120" imgH="419040" progId="Equation.DSMT4">
                  <p:embed/>
                </p:oleObj>
              </mc:Choice>
              <mc:Fallback>
                <p:oleObj name="Equation" r:id="rId16" imgW="330120" imgH="41904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753568" y="2157849"/>
                        <a:ext cx="330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67" name="Object 23"/>
          <p:cNvGraphicFramePr>
            <a:graphicFrameLocks noChangeAspect="1"/>
          </p:cNvGraphicFramePr>
          <p:nvPr>
            <p:extLst>
              <p:ext uri="{D42A27DB-BD31-4B8C-83A1-F6EECF244321}">
                <p14:modId xmlns:p14="http://schemas.microsoft.com/office/powerpoint/2010/main" val="1001443686"/>
              </p:ext>
            </p:extLst>
          </p:nvPr>
        </p:nvGraphicFramePr>
        <p:xfrm>
          <a:off x="2079843" y="2089586"/>
          <a:ext cx="292100" cy="469900"/>
        </p:xfrm>
        <a:graphic>
          <a:graphicData uri="http://schemas.openxmlformats.org/presentationml/2006/ole">
            <mc:AlternateContent xmlns:mc="http://schemas.openxmlformats.org/markup-compatibility/2006">
              <mc:Choice xmlns:v="urn:schemas-microsoft-com:vml" Requires="v">
                <p:oleObj spid="_x0000_s70794" name="Equation" r:id="rId18" imgW="291960" imgH="469800" progId="Equation.DSMT4">
                  <p:embed/>
                </p:oleObj>
              </mc:Choice>
              <mc:Fallback>
                <p:oleObj name="Equation" r:id="rId18" imgW="291960" imgH="469800"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079843" y="2089586"/>
                        <a:ext cx="292100"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5368" name="Text Box 24"/>
          <p:cNvSpPr txBox="1">
            <a:spLocks noChangeArrowheads="1"/>
          </p:cNvSpPr>
          <p:nvPr/>
        </p:nvSpPr>
        <p:spPr bwMode="auto">
          <a:xfrm>
            <a:off x="5224681" y="1486336"/>
            <a:ext cx="2393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pPr>
            <a:r>
              <a:rPr lang="en-US" sz="1800" b="1">
                <a:solidFill>
                  <a:srgbClr val="2525FF"/>
                </a:solidFill>
                <a:latin typeface="Arial" charset="0"/>
              </a:rPr>
              <a:t>yada, yada, yada</a:t>
            </a:r>
          </a:p>
        </p:txBody>
      </p:sp>
      <p:sp>
        <p:nvSpPr>
          <p:cNvPr id="185369" name="Rectangle 25"/>
          <p:cNvSpPr>
            <a:spLocks noChangeArrowheads="1"/>
          </p:cNvSpPr>
          <p:nvPr/>
        </p:nvSpPr>
        <p:spPr bwMode="auto">
          <a:xfrm>
            <a:off x="714593" y="2829750"/>
            <a:ext cx="7351713"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t>The </a:t>
            </a:r>
            <a:r>
              <a:rPr lang="en-US" sz="2400" i="1"/>
              <a:t>overall</a:t>
            </a:r>
            <a:r>
              <a:rPr lang="en-US" sz="2400"/>
              <a:t> total number of observations in all samples:</a:t>
            </a:r>
            <a:endParaRPr lang="en-US" sz="2400" i="1" baseline="-25000"/>
          </a:p>
        </p:txBody>
      </p:sp>
      <p:sp>
        <p:nvSpPr>
          <p:cNvPr id="185370" name="Rectangle 26"/>
          <p:cNvSpPr>
            <a:spLocks noChangeArrowheads="1"/>
          </p:cNvSpPr>
          <p:nvPr/>
        </p:nvSpPr>
        <p:spPr bwMode="auto">
          <a:xfrm>
            <a:off x="2259231" y="3412362"/>
            <a:ext cx="40132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i="1"/>
              <a:t>n</a:t>
            </a:r>
            <a:r>
              <a:rPr lang="en-US" sz="2400" i="1" baseline="-25000"/>
              <a:t>T</a:t>
            </a:r>
            <a:r>
              <a:rPr lang="en-US" sz="2400" i="1"/>
              <a:t> = n</a:t>
            </a:r>
            <a:r>
              <a:rPr lang="en-US" sz="2400" baseline="-25000"/>
              <a:t>1</a:t>
            </a:r>
            <a:r>
              <a:rPr lang="en-US" sz="2400" i="1"/>
              <a:t> + n</a:t>
            </a:r>
            <a:r>
              <a:rPr lang="en-US" sz="2400" baseline="-25000"/>
              <a:t>2</a:t>
            </a:r>
            <a:r>
              <a:rPr lang="en-US" sz="2400" i="1"/>
              <a:t> + n</a:t>
            </a:r>
            <a:r>
              <a:rPr lang="en-US" sz="2400" baseline="-25000"/>
              <a:t>3</a:t>
            </a:r>
            <a:r>
              <a:rPr lang="en-US" sz="2400" i="1"/>
              <a:t> + … + n</a:t>
            </a:r>
            <a:r>
              <a:rPr lang="en-US" sz="2400" i="1" baseline="-25000"/>
              <a:t>k</a:t>
            </a:r>
          </a:p>
        </p:txBody>
      </p:sp>
      <p:graphicFrame>
        <p:nvGraphicFramePr>
          <p:cNvPr id="185372" name="Object 28"/>
          <p:cNvGraphicFramePr>
            <a:graphicFrameLocks noChangeAspect="1"/>
          </p:cNvGraphicFramePr>
          <p:nvPr>
            <p:extLst>
              <p:ext uri="{D42A27DB-BD31-4B8C-83A1-F6EECF244321}">
                <p14:modId xmlns:p14="http://schemas.microsoft.com/office/powerpoint/2010/main" val="4254106966"/>
              </p:ext>
            </p:extLst>
          </p:nvPr>
        </p:nvGraphicFramePr>
        <p:xfrm>
          <a:off x="3092886" y="5199887"/>
          <a:ext cx="2787650" cy="1039813"/>
        </p:xfrm>
        <a:graphic>
          <a:graphicData uri="http://schemas.openxmlformats.org/presentationml/2006/ole">
            <mc:AlternateContent xmlns:mc="http://schemas.openxmlformats.org/markup-compatibility/2006">
              <mc:Choice xmlns:v="urn:schemas-microsoft-com:vml" Requires="v">
                <p:oleObj spid="_x0000_s70795" name="Equation" r:id="rId20" imgW="1193760" imgH="444240" progId="Equation.DSMT4">
                  <p:embed/>
                </p:oleObj>
              </mc:Choice>
              <mc:Fallback>
                <p:oleObj name="Equation" r:id="rId20" imgW="1193760" imgH="444240" progId="Equation.DSMT4">
                  <p:embed/>
                  <p:pic>
                    <p:nvPicPr>
                      <p:cNvPr id="0" name=""/>
                      <p:cNvPicPr>
                        <a:picLocks noChangeAspect="1" noChangeArrowheads="1"/>
                      </p:cNvPicPr>
                      <p:nvPr/>
                    </p:nvPicPr>
                    <p:blipFill>
                      <a:blip r:embed="rId21"/>
                      <a:srcRect/>
                      <a:stretch>
                        <a:fillRect/>
                      </a:stretch>
                    </p:blipFill>
                    <p:spPr bwMode="auto">
                      <a:xfrm>
                        <a:off x="3092886" y="5199887"/>
                        <a:ext cx="2787650" cy="103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smtClean="0"/>
              <a:t>ANOVA</a:t>
            </a:r>
          </a:p>
        </p:txBody>
      </p:sp>
      <p:sp>
        <p:nvSpPr>
          <p:cNvPr id="29" name="Rectangle 2"/>
          <p:cNvSpPr>
            <a:spLocks noChangeArrowheads="1"/>
          </p:cNvSpPr>
          <p:nvPr/>
        </p:nvSpPr>
        <p:spPr bwMode="auto">
          <a:xfrm>
            <a:off x="733207" y="4133040"/>
            <a:ext cx="7772400" cy="96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dirty="0" smtClean="0"/>
              <a:t>Dividing the following by </a:t>
            </a:r>
            <a:r>
              <a:rPr lang="en-US" sz="2400" i="1" dirty="0" err="1" smtClean="0"/>
              <a:t>n</a:t>
            </a:r>
            <a:r>
              <a:rPr lang="en-US" sz="2400" i="1" baseline="-25000" dirty="0" err="1" smtClean="0"/>
              <a:t>T</a:t>
            </a:r>
            <a:r>
              <a:rPr lang="en-US" sz="2400" dirty="0" smtClean="0"/>
              <a:t> – </a:t>
            </a:r>
            <a:r>
              <a:rPr lang="en-US" sz="2400" i="1" dirty="0" smtClean="0"/>
              <a:t>k</a:t>
            </a:r>
            <a:r>
              <a:rPr lang="en-US" sz="2400" dirty="0" smtClean="0"/>
              <a:t> givens the </a:t>
            </a:r>
            <a:r>
              <a:rPr lang="en-US" sz="2400" dirty="0" smtClean="0">
                <a:solidFill>
                  <a:srgbClr val="FF0000"/>
                </a:solidFill>
              </a:rPr>
              <a:t>MSE</a:t>
            </a:r>
            <a:endParaRPr lang="en-US" sz="2400" dirty="0"/>
          </a:p>
        </p:txBody>
      </p:sp>
    </p:spTree>
    <p:extLst>
      <p:ext uri="{BB962C8B-B14F-4D97-AF65-F5344CB8AC3E}">
        <p14:creationId xmlns:p14="http://schemas.microsoft.com/office/powerpoint/2010/main" val="35224915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11000"/>
                                  </p:stCondLst>
                                  <p:childTnLst>
                                    <p:set>
                                      <p:cBhvr>
                                        <p:cTn id="6" dur="1" fill="hold">
                                          <p:stCondLst>
                                            <p:cond delay="0"/>
                                          </p:stCondLst>
                                        </p:cTn>
                                        <p:tgtEl>
                                          <p:spTgt spid="185357"/>
                                        </p:tgtEl>
                                        <p:attrNameLst>
                                          <p:attrName>style.visibility</p:attrName>
                                        </p:attrNameLst>
                                      </p:cBhvr>
                                      <p:to>
                                        <p:strVal val="visible"/>
                                      </p:to>
                                    </p:set>
                                  </p:childTnLst>
                                </p:cTn>
                              </p:par>
                              <p:par>
                                <p:cTn id="7" presetID="1" presetClass="entr" presetSubtype="0" fill="hold" nodeType="withEffect">
                                  <p:stCondLst>
                                    <p:cond delay="11000"/>
                                  </p:stCondLst>
                                  <p:childTnLst>
                                    <p:set>
                                      <p:cBhvr>
                                        <p:cTn id="8" dur="1" fill="hold">
                                          <p:stCondLst>
                                            <p:cond delay="0"/>
                                          </p:stCondLst>
                                        </p:cTn>
                                        <p:tgtEl>
                                          <p:spTgt spid="185358"/>
                                        </p:tgtEl>
                                        <p:attrNameLst>
                                          <p:attrName>style.visibility</p:attrName>
                                        </p:attrNameLst>
                                      </p:cBhvr>
                                      <p:to>
                                        <p:strVal val="visible"/>
                                      </p:to>
                                    </p:set>
                                  </p:childTnLst>
                                </p:cTn>
                              </p:par>
                              <p:par>
                                <p:cTn id="9" presetID="1" presetClass="entr" presetSubtype="0" fill="hold" nodeType="withEffect">
                                  <p:stCondLst>
                                    <p:cond delay="11000"/>
                                  </p:stCondLst>
                                  <p:childTnLst>
                                    <p:set>
                                      <p:cBhvr>
                                        <p:cTn id="10" dur="1" fill="hold">
                                          <p:stCondLst>
                                            <p:cond delay="0"/>
                                          </p:stCondLst>
                                        </p:cTn>
                                        <p:tgtEl>
                                          <p:spTgt spid="185356"/>
                                        </p:tgtEl>
                                        <p:attrNameLst>
                                          <p:attrName>style.visibility</p:attrName>
                                        </p:attrNameLst>
                                      </p:cBhvr>
                                      <p:to>
                                        <p:strVal val="visible"/>
                                      </p:to>
                                    </p:set>
                                  </p:childTnLst>
                                </p:cTn>
                              </p:par>
                              <p:par>
                                <p:cTn id="11" presetID="1" presetClass="entr" presetSubtype="0" fill="hold" nodeType="withEffect">
                                  <p:stCondLst>
                                    <p:cond delay="11000"/>
                                  </p:stCondLst>
                                  <p:childTnLst>
                                    <p:set>
                                      <p:cBhvr>
                                        <p:cTn id="12" dur="1" fill="hold">
                                          <p:stCondLst>
                                            <p:cond delay="0"/>
                                          </p:stCondLst>
                                        </p:cTn>
                                        <p:tgtEl>
                                          <p:spTgt spid="185355"/>
                                        </p:tgtEl>
                                        <p:attrNameLst>
                                          <p:attrName>style.visibility</p:attrName>
                                        </p:attrNameLst>
                                      </p:cBhvr>
                                      <p:to>
                                        <p:strVal val="visible"/>
                                      </p:to>
                                    </p:set>
                                  </p:childTnLst>
                                </p:cTn>
                              </p:par>
                              <p:par>
                                <p:cTn id="13" presetID="1" presetClass="entr" presetSubtype="0" fill="hold" nodeType="withEffect">
                                  <p:stCondLst>
                                    <p:cond delay="11000"/>
                                  </p:stCondLst>
                                  <p:childTnLst>
                                    <p:set>
                                      <p:cBhvr>
                                        <p:cTn id="14" dur="1" fill="hold">
                                          <p:stCondLst>
                                            <p:cond delay="0"/>
                                          </p:stCondLst>
                                        </p:cTn>
                                        <p:tgtEl>
                                          <p:spTgt spid="18535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xit" presetSubtype="0" fill="hold" grpId="0" nodeType="clickEffect">
                                  <p:stCondLst>
                                    <p:cond delay="0"/>
                                  </p:stCondLst>
                                  <p:childTnLst>
                                    <p:animEffect transition="out" filter="dissolve">
                                      <p:cBhvr>
                                        <p:cTn id="18" dur="500"/>
                                        <p:tgtEl>
                                          <p:spTgt spid="185358"/>
                                        </p:tgtEl>
                                      </p:cBhvr>
                                    </p:animEffect>
                                    <p:set>
                                      <p:cBhvr>
                                        <p:cTn id="19" dur="1" fill="hold">
                                          <p:stCondLst>
                                            <p:cond delay="499"/>
                                          </p:stCondLst>
                                        </p:cTn>
                                        <p:tgtEl>
                                          <p:spTgt spid="185358"/>
                                        </p:tgtEl>
                                        <p:attrNameLst>
                                          <p:attrName>style.visibility</p:attrName>
                                        </p:attrNameLst>
                                      </p:cBhvr>
                                      <p:to>
                                        <p:strVal val="hidden"/>
                                      </p:to>
                                    </p:set>
                                  </p:childTnLst>
                                </p:cTn>
                              </p:par>
                              <p:par>
                                <p:cTn id="20" presetID="9" presetClass="exit" presetSubtype="0" fill="hold" nodeType="withEffect">
                                  <p:stCondLst>
                                    <p:cond delay="0"/>
                                  </p:stCondLst>
                                  <p:childTnLst>
                                    <p:animEffect transition="out" filter="dissolve">
                                      <p:cBhvr>
                                        <p:cTn id="21" dur="500"/>
                                        <p:tgtEl>
                                          <p:spTgt spid="185355"/>
                                        </p:tgtEl>
                                      </p:cBhvr>
                                    </p:animEffect>
                                    <p:set>
                                      <p:cBhvr>
                                        <p:cTn id="22" dur="1" fill="hold">
                                          <p:stCondLst>
                                            <p:cond delay="499"/>
                                          </p:stCondLst>
                                        </p:cTn>
                                        <p:tgtEl>
                                          <p:spTgt spid="185355"/>
                                        </p:tgtEl>
                                        <p:attrNameLst>
                                          <p:attrName>style.visibility</p:attrName>
                                        </p:attrNameLst>
                                      </p:cBhvr>
                                      <p:to>
                                        <p:strVal val="hidden"/>
                                      </p:to>
                                    </p:set>
                                  </p:childTnLst>
                                </p:cTn>
                              </p:par>
                              <p:par>
                                <p:cTn id="23" presetID="9" presetClass="exit" presetSubtype="0" fill="hold" nodeType="withEffect">
                                  <p:stCondLst>
                                    <p:cond delay="0"/>
                                  </p:stCondLst>
                                  <p:childTnLst>
                                    <p:animEffect transition="out" filter="dissolve">
                                      <p:cBhvr>
                                        <p:cTn id="24" dur="500"/>
                                        <p:tgtEl>
                                          <p:spTgt spid="185354"/>
                                        </p:tgtEl>
                                      </p:cBhvr>
                                    </p:animEffect>
                                    <p:set>
                                      <p:cBhvr>
                                        <p:cTn id="25" dur="1" fill="hold">
                                          <p:stCondLst>
                                            <p:cond delay="499"/>
                                          </p:stCondLst>
                                        </p:cTn>
                                        <p:tgtEl>
                                          <p:spTgt spid="185354"/>
                                        </p:tgtEl>
                                        <p:attrNameLst>
                                          <p:attrName>style.visibility</p:attrName>
                                        </p:attrNameLst>
                                      </p:cBhvr>
                                      <p:to>
                                        <p:strVal val="hidden"/>
                                      </p:to>
                                    </p:set>
                                  </p:childTnLst>
                                </p:cTn>
                              </p:par>
                            </p:childTnLst>
                          </p:cTn>
                        </p:par>
                        <p:par>
                          <p:cTn id="26" fill="hold" nodeType="afterGroup">
                            <p:stCondLst>
                              <p:cond delay="500"/>
                            </p:stCondLst>
                            <p:childTnLst>
                              <p:par>
                                <p:cTn id="27" presetID="1" presetClass="entr" presetSubtype="0" fill="hold" grpId="1" nodeType="afterEffect">
                                  <p:stCondLst>
                                    <p:cond delay="0"/>
                                  </p:stCondLst>
                                  <p:childTnLst>
                                    <p:set>
                                      <p:cBhvr>
                                        <p:cTn id="28" dur="1" fill="hold">
                                          <p:stCondLst>
                                            <p:cond delay="0"/>
                                          </p:stCondLst>
                                        </p:cTn>
                                        <p:tgtEl>
                                          <p:spTgt spid="1853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536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536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xit" presetSubtype="0" fill="hold" grpId="0" nodeType="clickEffect">
                                  <p:stCondLst>
                                    <p:cond delay="0"/>
                                  </p:stCondLst>
                                  <p:childTnLst>
                                    <p:animEffect transition="out" filter="dissolve">
                                      <p:cBhvr>
                                        <p:cTn id="36" dur="500"/>
                                        <p:tgtEl>
                                          <p:spTgt spid="185359"/>
                                        </p:tgtEl>
                                      </p:cBhvr>
                                    </p:animEffect>
                                    <p:set>
                                      <p:cBhvr>
                                        <p:cTn id="37" dur="1" fill="hold">
                                          <p:stCondLst>
                                            <p:cond delay="499"/>
                                          </p:stCondLst>
                                        </p:cTn>
                                        <p:tgtEl>
                                          <p:spTgt spid="185359"/>
                                        </p:tgtEl>
                                        <p:attrNameLst>
                                          <p:attrName>style.visibility</p:attrName>
                                        </p:attrNameLst>
                                      </p:cBhvr>
                                      <p:to>
                                        <p:strVal val="hidden"/>
                                      </p:to>
                                    </p:set>
                                  </p:childTnLst>
                                </p:cTn>
                              </p:par>
                              <p:par>
                                <p:cTn id="38" presetID="9" presetClass="exit" presetSubtype="0" fill="hold" nodeType="withEffect">
                                  <p:stCondLst>
                                    <p:cond delay="0"/>
                                  </p:stCondLst>
                                  <p:childTnLst>
                                    <p:animEffect transition="out" filter="dissolve">
                                      <p:cBhvr>
                                        <p:cTn id="39" dur="500"/>
                                        <p:tgtEl>
                                          <p:spTgt spid="185363"/>
                                        </p:tgtEl>
                                      </p:cBhvr>
                                    </p:animEffect>
                                    <p:set>
                                      <p:cBhvr>
                                        <p:cTn id="40" dur="1" fill="hold">
                                          <p:stCondLst>
                                            <p:cond delay="499"/>
                                          </p:stCondLst>
                                        </p:cTn>
                                        <p:tgtEl>
                                          <p:spTgt spid="185363"/>
                                        </p:tgtEl>
                                        <p:attrNameLst>
                                          <p:attrName>style.visibility</p:attrName>
                                        </p:attrNameLst>
                                      </p:cBhvr>
                                      <p:to>
                                        <p:strVal val="hidden"/>
                                      </p:to>
                                    </p:set>
                                  </p:childTnLst>
                                </p:cTn>
                              </p:par>
                              <p:par>
                                <p:cTn id="41" presetID="9" presetClass="exit" presetSubtype="0" fill="hold" nodeType="withEffect">
                                  <p:stCondLst>
                                    <p:cond delay="0"/>
                                  </p:stCondLst>
                                  <p:childTnLst>
                                    <p:animEffect transition="out" filter="dissolve">
                                      <p:cBhvr>
                                        <p:cTn id="42" dur="500"/>
                                        <p:tgtEl>
                                          <p:spTgt spid="185362"/>
                                        </p:tgtEl>
                                      </p:cBhvr>
                                    </p:animEffect>
                                    <p:set>
                                      <p:cBhvr>
                                        <p:cTn id="43" dur="1" fill="hold">
                                          <p:stCondLst>
                                            <p:cond delay="499"/>
                                          </p:stCondLst>
                                        </p:cTn>
                                        <p:tgtEl>
                                          <p:spTgt spid="185362"/>
                                        </p:tgtEl>
                                        <p:attrNameLst>
                                          <p:attrName>style.visibility</p:attrName>
                                        </p:attrNameLst>
                                      </p:cBhvr>
                                      <p:to>
                                        <p:strVal val="hidden"/>
                                      </p:to>
                                    </p:set>
                                  </p:childTnLst>
                                </p:cTn>
                              </p:par>
                            </p:childTnLst>
                          </p:cTn>
                        </p:par>
                        <p:par>
                          <p:cTn id="44" fill="hold" nodeType="afterGroup">
                            <p:stCondLst>
                              <p:cond delay="500"/>
                            </p:stCondLst>
                            <p:childTnLst>
                              <p:par>
                                <p:cTn id="45" presetID="1" presetClass="entr" presetSubtype="0" fill="hold" grpId="1" nodeType="afterEffect">
                                  <p:stCondLst>
                                    <p:cond delay="0"/>
                                  </p:stCondLst>
                                  <p:childTnLst>
                                    <p:set>
                                      <p:cBhvr>
                                        <p:cTn id="46" dur="1" fill="hold">
                                          <p:stCondLst>
                                            <p:cond delay="0"/>
                                          </p:stCondLst>
                                        </p:cTn>
                                        <p:tgtEl>
                                          <p:spTgt spid="18536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8536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536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9" presetClass="exit" presetSubtype="0" fill="hold" nodeType="clickEffect">
                                  <p:stCondLst>
                                    <p:cond delay="0"/>
                                  </p:stCondLst>
                                  <p:childTnLst>
                                    <p:animEffect transition="out" filter="dissolve">
                                      <p:cBhvr>
                                        <p:cTn id="54" dur="500"/>
                                        <p:tgtEl>
                                          <p:spTgt spid="185365"/>
                                        </p:tgtEl>
                                      </p:cBhvr>
                                    </p:animEffect>
                                    <p:set>
                                      <p:cBhvr>
                                        <p:cTn id="55" dur="1" fill="hold">
                                          <p:stCondLst>
                                            <p:cond delay="499"/>
                                          </p:stCondLst>
                                        </p:cTn>
                                        <p:tgtEl>
                                          <p:spTgt spid="185365"/>
                                        </p:tgtEl>
                                        <p:attrNameLst>
                                          <p:attrName>style.visibility</p:attrName>
                                        </p:attrNameLst>
                                      </p:cBhvr>
                                      <p:to>
                                        <p:strVal val="hidden"/>
                                      </p:to>
                                    </p:set>
                                  </p:childTnLst>
                                </p:cTn>
                              </p:par>
                              <p:par>
                                <p:cTn id="56" presetID="9" presetClass="exit" presetSubtype="0" fill="hold" nodeType="withEffect">
                                  <p:stCondLst>
                                    <p:cond delay="0"/>
                                  </p:stCondLst>
                                  <p:childTnLst>
                                    <p:animEffect transition="out" filter="dissolve">
                                      <p:cBhvr>
                                        <p:cTn id="57" dur="500"/>
                                        <p:tgtEl>
                                          <p:spTgt spid="185364"/>
                                        </p:tgtEl>
                                      </p:cBhvr>
                                    </p:animEffect>
                                    <p:set>
                                      <p:cBhvr>
                                        <p:cTn id="58" dur="1" fill="hold">
                                          <p:stCondLst>
                                            <p:cond delay="499"/>
                                          </p:stCondLst>
                                        </p:cTn>
                                        <p:tgtEl>
                                          <p:spTgt spid="185364"/>
                                        </p:tgtEl>
                                        <p:attrNameLst>
                                          <p:attrName>style.visibility</p:attrName>
                                        </p:attrNameLst>
                                      </p:cBhvr>
                                      <p:to>
                                        <p:strVal val="hidden"/>
                                      </p:to>
                                    </p:set>
                                  </p:childTnLst>
                                </p:cTn>
                              </p:par>
                              <p:par>
                                <p:cTn id="59" presetID="9" presetClass="exit" presetSubtype="0" fill="hold" grpId="0" nodeType="withEffect">
                                  <p:stCondLst>
                                    <p:cond delay="0"/>
                                  </p:stCondLst>
                                  <p:childTnLst>
                                    <p:animEffect transition="out" filter="dissolve">
                                      <p:cBhvr>
                                        <p:cTn id="60" dur="500"/>
                                        <p:tgtEl>
                                          <p:spTgt spid="185360"/>
                                        </p:tgtEl>
                                      </p:cBhvr>
                                    </p:animEffect>
                                    <p:set>
                                      <p:cBhvr>
                                        <p:cTn id="61" dur="1" fill="hold">
                                          <p:stCondLst>
                                            <p:cond delay="499"/>
                                          </p:stCondLst>
                                        </p:cTn>
                                        <p:tgtEl>
                                          <p:spTgt spid="185360"/>
                                        </p:tgtEl>
                                        <p:attrNameLst>
                                          <p:attrName>style.visibility</p:attrName>
                                        </p:attrNameLst>
                                      </p:cBhvr>
                                      <p:to>
                                        <p:strVal val="hidden"/>
                                      </p:to>
                                    </p:set>
                                  </p:childTnLst>
                                </p:cTn>
                              </p:par>
                            </p:childTnLst>
                          </p:cTn>
                        </p:par>
                        <p:par>
                          <p:cTn id="62" fill="hold" nodeType="afterGroup">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185368"/>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9" presetClass="exit" presetSubtype="0" fill="hold" grpId="1" nodeType="clickEffect">
                                  <p:stCondLst>
                                    <p:cond delay="0"/>
                                  </p:stCondLst>
                                  <p:childTnLst>
                                    <p:animEffect transition="out" filter="dissolve">
                                      <p:cBhvr>
                                        <p:cTn id="68" dur="500"/>
                                        <p:tgtEl>
                                          <p:spTgt spid="185368"/>
                                        </p:tgtEl>
                                      </p:cBhvr>
                                    </p:animEffect>
                                    <p:set>
                                      <p:cBhvr>
                                        <p:cTn id="69" dur="1" fill="hold">
                                          <p:stCondLst>
                                            <p:cond delay="499"/>
                                          </p:stCondLst>
                                        </p:cTn>
                                        <p:tgtEl>
                                          <p:spTgt spid="185368"/>
                                        </p:tgtEl>
                                        <p:attrNameLst>
                                          <p:attrName>style.visibility</p:attrName>
                                        </p:attrNameLst>
                                      </p:cBhvr>
                                      <p:to>
                                        <p:strVal val="hidden"/>
                                      </p:to>
                                    </p:set>
                                  </p:childTnLst>
                                </p:cTn>
                              </p:par>
                              <p:par>
                                <p:cTn id="70" presetID="1" presetClass="entr" presetSubtype="0" fill="hold" grpId="0" nodeType="withEffect">
                                  <p:stCondLst>
                                    <p:cond delay="0"/>
                                  </p:stCondLst>
                                  <p:childTnLst>
                                    <p:set>
                                      <p:cBhvr>
                                        <p:cTn id="71" dur="1" fill="hold">
                                          <p:stCondLst>
                                            <p:cond delay="0"/>
                                          </p:stCondLst>
                                        </p:cTn>
                                        <p:tgtEl>
                                          <p:spTgt spid="185361"/>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185367"/>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185366"/>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85369"/>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185370"/>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29"/>
                                        </p:tgtEl>
                                        <p:attrNameLst>
                                          <p:attrName>style.visibility</p:attrName>
                                        </p:attrNameLst>
                                      </p:cBhvr>
                                      <p:to>
                                        <p:strVal val="visible"/>
                                      </p:to>
                                    </p:set>
                                  </p:childTnLst>
                                </p:cTn>
                              </p:par>
                              <p:par>
                                <p:cTn id="86" presetID="1" presetClass="entr" presetSubtype="0" fill="hold" nodeType="withEffect">
                                  <p:stCondLst>
                                    <p:cond delay="8000"/>
                                  </p:stCondLst>
                                  <p:childTnLst>
                                    <p:set>
                                      <p:cBhvr>
                                        <p:cTn id="87" dur="1" fill="hold">
                                          <p:stCondLst>
                                            <p:cond delay="0"/>
                                          </p:stCondLst>
                                        </p:cTn>
                                        <p:tgtEl>
                                          <p:spTgt spid="1853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57" grpId="0"/>
      <p:bldP spid="185358" grpId="0"/>
      <p:bldP spid="185359" grpId="0"/>
      <p:bldP spid="185359" grpId="1"/>
      <p:bldP spid="185360" grpId="0"/>
      <p:bldP spid="185360" grpId="1"/>
      <p:bldP spid="185361" grpId="0"/>
      <p:bldP spid="185368" grpId="0"/>
      <p:bldP spid="185368" grpId="1"/>
      <p:bldP spid="185369" grpId="0"/>
      <p:bldP spid="185370"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ChangeArrowheads="1"/>
          </p:cNvSpPr>
          <p:nvPr/>
        </p:nvSpPr>
        <p:spPr bwMode="auto">
          <a:xfrm>
            <a:off x="733207" y="4133040"/>
            <a:ext cx="7772400" cy="96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dirty="0" smtClean="0"/>
              <a:t>Dividing the following by </a:t>
            </a:r>
            <a:r>
              <a:rPr lang="en-US" sz="2400" i="1" dirty="0" err="1" smtClean="0"/>
              <a:t>n</a:t>
            </a:r>
            <a:r>
              <a:rPr lang="en-US" sz="2400" i="1" baseline="-25000" dirty="0" err="1" smtClean="0"/>
              <a:t>T</a:t>
            </a:r>
            <a:r>
              <a:rPr lang="en-US" sz="2400" dirty="0" smtClean="0"/>
              <a:t> – </a:t>
            </a:r>
            <a:r>
              <a:rPr lang="en-US" sz="2400" i="1" dirty="0" smtClean="0"/>
              <a:t>k</a:t>
            </a:r>
            <a:r>
              <a:rPr lang="en-US" sz="2400" dirty="0" smtClean="0"/>
              <a:t> givens the </a:t>
            </a:r>
            <a:r>
              <a:rPr lang="en-US" sz="2400" dirty="0" smtClean="0">
                <a:solidFill>
                  <a:srgbClr val="FF0000"/>
                </a:solidFill>
              </a:rPr>
              <a:t>MSE</a:t>
            </a:r>
            <a:endParaRPr lang="en-US" sz="2400" dirty="0"/>
          </a:p>
        </p:txBody>
      </p:sp>
      <p:sp>
        <p:nvSpPr>
          <p:cNvPr id="5136" name="Rectangle 9"/>
          <p:cNvSpPr>
            <a:spLocks noChangeArrowheads="1"/>
          </p:cNvSpPr>
          <p:nvPr/>
        </p:nvSpPr>
        <p:spPr bwMode="auto">
          <a:xfrm>
            <a:off x="706656" y="1427599"/>
            <a:ext cx="7772400"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t>There are </a:t>
            </a:r>
            <a:r>
              <a:rPr lang="en-US" sz="2400" i="1">
                <a:solidFill>
                  <a:schemeClr val="hlink"/>
                </a:solidFill>
              </a:rPr>
              <a:t>k</a:t>
            </a:r>
            <a:r>
              <a:rPr lang="en-US" sz="2400"/>
              <a:t> treatments:</a:t>
            </a:r>
          </a:p>
        </p:txBody>
      </p:sp>
      <p:sp>
        <p:nvSpPr>
          <p:cNvPr id="185356" name="Rectangle 12"/>
          <p:cNvSpPr>
            <a:spLocks noChangeArrowheads="1"/>
          </p:cNvSpPr>
          <p:nvPr/>
        </p:nvSpPr>
        <p:spPr bwMode="auto">
          <a:xfrm>
            <a:off x="2383056" y="2089586"/>
            <a:ext cx="547846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t>is computed from a random sample of size</a:t>
            </a:r>
          </a:p>
        </p:txBody>
      </p:sp>
      <p:sp>
        <p:nvSpPr>
          <p:cNvPr id="185357" name="Rectangle 13"/>
          <p:cNvSpPr>
            <a:spLocks noChangeArrowheads="1"/>
          </p:cNvSpPr>
          <p:nvPr/>
        </p:nvSpPr>
        <p:spPr bwMode="auto">
          <a:xfrm>
            <a:off x="3634006" y="1429186"/>
            <a:ext cx="11112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t>For </a:t>
            </a:r>
            <a:r>
              <a:rPr lang="en-US" sz="2400" i="1">
                <a:solidFill>
                  <a:schemeClr val="hlink"/>
                </a:solidFill>
              </a:rPr>
              <a:t>j</a:t>
            </a:r>
            <a:r>
              <a:rPr lang="en-US" sz="2400" i="1"/>
              <a:t> =</a:t>
            </a:r>
            <a:endParaRPr lang="en-US" sz="2400">
              <a:solidFill>
                <a:schemeClr val="hlink"/>
              </a:solidFill>
            </a:endParaRPr>
          </a:p>
        </p:txBody>
      </p:sp>
      <p:sp>
        <p:nvSpPr>
          <p:cNvPr id="185369" name="Rectangle 25"/>
          <p:cNvSpPr>
            <a:spLocks noChangeArrowheads="1"/>
          </p:cNvSpPr>
          <p:nvPr/>
        </p:nvSpPr>
        <p:spPr bwMode="auto">
          <a:xfrm>
            <a:off x="714593" y="2829750"/>
            <a:ext cx="7351713"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a:t>The </a:t>
            </a:r>
            <a:r>
              <a:rPr lang="en-US" sz="2400" i="1"/>
              <a:t>overall</a:t>
            </a:r>
            <a:r>
              <a:rPr lang="en-US" sz="2400"/>
              <a:t> total number of observations in all samples:</a:t>
            </a:r>
            <a:endParaRPr lang="en-US" sz="2400" i="1" baseline="-25000"/>
          </a:p>
        </p:txBody>
      </p:sp>
      <p:sp>
        <p:nvSpPr>
          <p:cNvPr id="185370" name="Rectangle 26"/>
          <p:cNvSpPr>
            <a:spLocks noChangeArrowheads="1"/>
          </p:cNvSpPr>
          <p:nvPr/>
        </p:nvSpPr>
        <p:spPr bwMode="auto">
          <a:xfrm>
            <a:off x="2259231" y="3412362"/>
            <a:ext cx="40132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i="1"/>
              <a:t>n</a:t>
            </a:r>
            <a:r>
              <a:rPr lang="en-US" sz="2400" i="1" baseline="-25000"/>
              <a:t>T</a:t>
            </a:r>
            <a:r>
              <a:rPr lang="en-US" sz="2400" i="1"/>
              <a:t> = n</a:t>
            </a:r>
            <a:r>
              <a:rPr lang="en-US" sz="2400" baseline="-25000"/>
              <a:t>1</a:t>
            </a:r>
            <a:r>
              <a:rPr lang="en-US" sz="2400" i="1"/>
              <a:t> + n</a:t>
            </a:r>
            <a:r>
              <a:rPr lang="en-US" sz="2400" baseline="-25000"/>
              <a:t>2</a:t>
            </a:r>
            <a:r>
              <a:rPr lang="en-US" sz="2400" i="1"/>
              <a:t> + n</a:t>
            </a:r>
            <a:r>
              <a:rPr lang="en-US" sz="2400" baseline="-25000"/>
              <a:t>3</a:t>
            </a:r>
            <a:r>
              <a:rPr lang="en-US" sz="2400" i="1"/>
              <a:t> + … + n</a:t>
            </a:r>
            <a:r>
              <a:rPr lang="en-US" sz="2400" i="1" baseline="-25000"/>
              <a:t>k</a:t>
            </a:r>
          </a:p>
        </p:txBody>
      </p:sp>
      <p:sp>
        <p:nvSpPr>
          <p:cNvPr id="28"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smtClean="0"/>
              <a:t>ANOVA</a:t>
            </a:r>
          </a:p>
        </p:txBody>
      </p:sp>
      <p:graphicFrame>
        <p:nvGraphicFramePr>
          <p:cNvPr id="4" name="Object 3"/>
          <p:cNvGraphicFramePr>
            <a:graphicFrameLocks noChangeAspect="1"/>
          </p:cNvGraphicFramePr>
          <p:nvPr>
            <p:extLst>
              <p:ext uri="{D42A27DB-BD31-4B8C-83A1-F6EECF244321}">
                <p14:modId xmlns:p14="http://schemas.microsoft.com/office/powerpoint/2010/main" val="533669607"/>
              </p:ext>
            </p:extLst>
          </p:nvPr>
        </p:nvGraphicFramePr>
        <p:xfrm>
          <a:off x="3092900" y="5141381"/>
          <a:ext cx="3292475" cy="1098550"/>
        </p:xfrm>
        <a:graphic>
          <a:graphicData uri="http://schemas.openxmlformats.org/presentationml/2006/ole">
            <mc:AlternateContent xmlns:mc="http://schemas.openxmlformats.org/markup-compatibility/2006">
              <mc:Choice xmlns:v="urn:schemas-microsoft-com:vml" Requires="v">
                <p:oleObj spid="_x0000_s5215" name="Equation" r:id="rId5" imgW="1409400" imgH="469800" progId="Equation.DSMT4">
                  <p:embed/>
                </p:oleObj>
              </mc:Choice>
              <mc:Fallback>
                <p:oleObj name="Equation" r:id="rId5" imgW="1409400" imgH="469800" progId="Equation.DSMT4">
                  <p:embed/>
                  <p:pic>
                    <p:nvPicPr>
                      <p:cNvPr id="0" name="Object 2"/>
                      <p:cNvPicPr>
                        <a:picLocks noChangeAspect="1" noChangeArrowheads="1"/>
                      </p:cNvPicPr>
                      <p:nvPr/>
                    </p:nvPicPr>
                    <p:blipFill>
                      <a:blip r:embed="rId6"/>
                      <a:srcRect/>
                      <a:stretch>
                        <a:fillRect/>
                      </a:stretch>
                    </p:blipFill>
                    <p:spPr bwMode="auto">
                      <a:xfrm>
                        <a:off x="3092900" y="5141381"/>
                        <a:ext cx="3292475"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 name="Rectangle 17"/>
          <p:cNvSpPr>
            <a:spLocks noChangeArrowheads="1"/>
          </p:cNvSpPr>
          <p:nvPr/>
        </p:nvSpPr>
        <p:spPr bwMode="auto">
          <a:xfrm>
            <a:off x="4580156" y="1435536"/>
            <a:ext cx="50006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i="1" dirty="0">
                <a:solidFill>
                  <a:srgbClr val="2525FF"/>
                </a:solidFill>
              </a:rPr>
              <a:t>k</a:t>
            </a:r>
          </a:p>
        </p:txBody>
      </p:sp>
      <p:graphicFrame>
        <p:nvGraphicFramePr>
          <p:cNvPr id="2" name="Object 1"/>
          <p:cNvGraphicFramePr>
            <a:graphicFrameLocks noChangeAspect="1"/>
          </p:cNvGraphicFramePr>
          <p:nvPr>
            <p:extLst>
              <p:ext uri="{D42A27DB-BD31-4B8C-83A1-F6EECF244321}">
                <p14:modId xmlns:p14="http://schemas.microsoft.com/office/powerpoint/2010/main" val="55537040"/>
              </p:ext>
            </p:extLst>
          </p:nvPr>
        </p:nvGraphicFramePr>
        <p:xfrm>
          <a:off x="7753350" y="2157413"/>
          <a:ext cx="330200" cy="419100"/>
        </p:xfrm>
        <a:graphic>
          <a:graphicData uri="http://schemas.openxmlformats.org/presentationml/2006/ole">
            <mc:AlternateContent xmlns:mc="http://schemas.openxmlformats.org/markup-compatibility/2006">
              <mc:Choice xmlns:v="urn:schemas-microsoft-com:vml" Requires="v">
                <p:oleObj spid="_x0000_s5216" name="Equation" r:id="rId7" imgW="330200" imgH="419100" progId="Equation.DSMT4">
                  <p:embed/>
                </p:oleObj>
              </mc:Choice>
              <mc:Fallback>
                <p:oleObj name="Equation" r:id="rId7" imgW="330200" imgH="419100" progId="Equation.DSMT4">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53350" y="2157413"/>
                        <a:ext cx="330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001443686"/>
              </p:ext>
            </p:extLst>
          </p:nvPr>
        </p:nvGraphicFramePr>
        <p:xfrm>
          <a:off x="2079625" y="2089150"/>
          <a:ext cx="292100" cy="469900"/>
        </p:xfrm>
        <a:graphic>
          <a:graphicData uri="http://schemas.openxmlformats.org/presentationml/2006/ole">
            <mc:AlternateContent xmlns:mc="http://schemas.openxmlformats.org/markup-compatibility/2006">
              <mc:Choice xmlns:v="urn:schemas-microsoft-com:vml" Requires="v">
                <p:oleObj spid="_x0000_s5217" name="Equation" r:id="rId9" imgW="291973" imgH="469696" progId="Equation.DSMT4">
                  <p:embed/>
                </p:oleObj>
              </mc:Choice>
              <mc:Fallback>
                <p:oleObj name="Equation" r:id="rId9" imgW="291973" imgH="469696" progId="Equation.DSMT4">
                  <p:embed/>
                  <p:pic>
                    <p:nvPicPr>
                      <p:cNvPr id="0"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79625" y="2089150"/>
                        <a:ext cx="292100"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smtClean="0"/>
              <a:t>ANOVA</a:t>
            </a:r>
          </a:p>
        </p:txBody>
      </p:sp>
      <p:graphicFrame>
        <p:nvGraphicFramePr>
          <p:cNvPr id="2" name="Object 1"/>
          <p:cNvGraphicFramePr>
            <a:graphicFrameLocks noChangeAspect="1"/>
          </p:cNvGraphicFramePr>
          <p:nvPr>
            <p:extLst>
              <p:ext uri="{D42A27DB-BD31-4B8C-83A1-F6EECF244321}">
                <p14:modId xmlns:p14="http://schemas.microsoft.com/office/powerpoint/2010/main" val="464425508"/>
              </p:ext>
            </p:extLst>
          </p:nvPr>
        </p:nvGraphicFramePr>
        <p:xfrm>
          <a:off x="3088437" y="5141136"/>
          <a:ext cx="3173413" cy="1098550"/>
        </p:xfrm>
        <a:graphic>
          <a:graphicData uri="http://schemas.openxmlformats.org/presentationml/2006/ole">
            <mc:AlternateContent xmlns:mc="http://schemas.openxmlformats.org/markup-compatibility/2006">
              <mc:Choice xmlns:v="urn:schemas-microsoft-com:vml" Requires="v">
                <p:oleObj spid="_x0000_s71699" name="Equation" r:id="rId4" imgW="1358640" imgH="469800" progId="Equation.DSMT4">
                  <p:embed/>
                </p:oleObj>
              </mc:Choice>
              <mc:Fallback>
                <p:oleObj name="Equation" r:id="rId4" imgW="1358640" imgH="469800" progId="Equation.DSMT4">
                  <p:embed/>
                  <p:pic>
                    <p:nvPicPr>
                      <p:cNvPr id="0" name="Object 3"/>
                      <p:cNvPicPr>
                        <a:picLocks noChangeAspect="1" noChangeArrowheads="1"/>
                      </p:cNvPicPr>
                      <p:nvPr/>
                    </p:nvPicPr>
                    <p:blipFill>
                      <a:blip r:embed="rId5"/>
                      <a:srcRect/>
                      <a:stretch>
                        <a:fillRect/>
                      </a:stretch>
                    </p:blipFill>
                    <p:spPr bwMode="auto">
                      <a:xfrm>
                        <a:off x="3088437" y="5141136"/>
                        <a:ext cx="3173413"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Rectangle 2"/>
          <p:cNvSpPr>
            <a:spLocks noChangeArrowheads="1"/>
          </p:cNvSpPr>
          <p:nvPr/>
        </p:nvSpPr>
        <p:spPr bwMode="auto">
          <a:xfrm>
            <a:off x="733207" y="4117274"/>
            <a:ext cx="7772400" cy="96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dirty="0" smtClean="0"/>
              <a:t>The following is the SST which has </a:t>
            </a:r>
            <a:r>
              <a:rPr lang="en-US" sz="2400" i="1" dirty="0" err="1" smtClean="0"/>
              <a:t>n</a:t>
            </a:r>
            <a:r>
              <a:rPr lang="en-US" sz="2400" i="1" baseline="-25000" dirty="0" err="1" smtClean="0"/>
              <a:t>T</a:t>
            </a:r>
            <a:r>
              <a:rPr lang="en-US" sz="2400" dirty="0" smtClean="0"/>
              <a:t> – 1 degrees of freedom</a:t>
            </a:r>
            <a:endParaRPr lang="en-US" sz="2400" dirty="0"/>
          </a:p>
        </p:txBody>
      </p:sp>
    </p:spTree>
    <p:extLst>
      <p:ext uri="{BB962C8B-B14F-4D97-AF65-F5344CB8AC3E}">
        <p14:creationId xmlns:p14="http://schemas.microsoft.com/office/powerpoint/2010/main" val="86809133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511" name="Rectangle 47"/>
          <p:cNvSpPr>
            <a:spLocks noChangeArrowheads="1"/>
          </p:cNvSpPr>
          <p:nvPr/>
        </p:nvSpPr>
        <p:spPr bwMode="auto">
          <a:xfrm>
            <a:off x="5688728" y="2288180"/>
            <a:ext cx="1028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lnSpc>
                <a:spcPct val="120000"/>
              </a:lnSpc>
            </a:pPr>
            <a:endParaRPr lang="en-US" sz="2400">
              <a:latin typeface="Book Antiqua" pitchFamily="18" charset="0"/>
            </a:endParaRPr>
          </a:p>
          <a:p>
            <a:pPr algn="ctr" eaLnBrk="0" hangingPunct="0">
              <a:lnSpc>
                <a:spcPct val="120000"/>
              </a:lnSpc>
            </a:pPr>
            <a:r>
              <a:rPr lang="en-US" sz="2400">
                <a:latin typeface="Book Antiqua" pitchFamily="18" charset="0"/>
              </a:rPr>
              <a:t>MSE</a:t>
            </a:r>
          </a:p>
        </p:txBody>
      </p:sp>
      <p:sp>
        <p:nvSpPr>
          <p:cNvPr id="190468" name="Line 4"/>
          <p:cNvSpPr>
            <a:spLocks noChangeShapeType="1"/>
          </p:cNvSpPr>
          <p:nvPr/>
        </p:nvSpPr>
        <p:spPr bwMode="auto">
          <a:xfrm>
            <a:off x="751603" y="2318343"/>
            <a:ext cx="7742238" cy="0"/>
          </a:xfrm>
          <a:prstGeom prst="line">
            <a:avLst/>
          </a:prstGeom>
          <a:noFill/>
          <a:ln w="12700">
            <a:solidFill>
              <a:schemeClr val="tx1"/>
            </a:solidFill>
            <a:round/>
            <a:headEnd/>
            <a:tailEnd/>
          </a:ln>
          <a:effectLst>
            <a:outerShdw dist="17961" dir="2700000" algn="ctr" rotWithShape="0">
              <a:srgbClr val="000000"/>
            </a:outerShdw>
          </a:effectLst>
        </p:spPr>
        <p:txBody>
          <a:bodyPr wrap="none" anchor="ctr"/>
          <a:lstStyle/>
          <a:p>
            <a:pPr>
              <a:defRPr/>
            </a:pPr>
            <a:endParaRPr lang="en-US"/>
          </a:p>
        </p:txBody>
      </p:sp>
      <p:sp>
        <p:nvSpPr>
          <p:cNvPr id="16388" name="Rectangle 7"/>
          <p:cNvSpPr>
            <a:spLocks noChangeArrowheads="1"/>
          </p:cNvSpPr>
          <p:nvPr/>
        </p:nvSpPr>
        <p:spPr bwMode="auto">
          <a:xfrm>
            <a:off x="678578" y="2269130"/>
            <a:ext cx="1543050"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eaLnBrk="0" hangingPunct="0">
              <a:lnSpc>
                <a:spcPct val="120000"/>
              </a:lnSpc>
            </a:pPr>
            <a:r>
              <a:rPr lang="en-US" sz="2400">
                <a:latin typeface="Book Antiqua" pitchFamily="18" charset="0"/>
              </a:rPr>
              <a:t>Treatment</a:t>
            </a:r>
          </a:p>
          <a:p>
            <a:pPr eaLnBrk="0" hangingPunct="0">
              <a:lnSpc>
                <a:spcPct val="120000"/>
              </a:lnSpc>
            </a:pPr>
            <a:r>
              <a:rPr lang="en-US" sz="2400">
                <a:latin typeface="Book Antiqua" pitchFamily="18" charset="0"/>
              </a:rPr>
              <a:t>Error</a:t>
            </a:r>
          </a:p>
          <a:p>
            <a:pPr eaLnBrk="0" hangingPunct="0">
              <a:lnSpc>
                <a:spcPct val="120000"/>
              </a:lnSpc>
            </a:pPr>
            <a:r>
              <a:rPr lang="en-US" sz="2400">
                <a:latin typeface="Book Antiqua" pitchFamily="18" charset="0"/>
              </a:rPr>
              <a:t>Total</a:t>
            </a:r>
          </a:p>
        </p:txBody>
      </p:sp>
      <p:sp>
        <p:nvSpPr>
          <p:cNvPr id="16389" name="Rectangle 8"/>
          <p:cNvSpPr>
            <a:spLocks noChangeArrowheads="1"/>
          </p:cNvSpPr>
          <p:nvPr/>
        </p:nvSpPr>
        <p:spPr bwMode="auto">
          <a:xfrm>
            <a:off x="2526428" y="2250080"/>
            <a:ext cx="8382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lnSpc>
                <a:spcPct val="120000"/>
              </a:lnSpc>
            </a:pPr>
            <a:r>
              <a:rPr lang="en-US" sz="2400">
                <a:latin typeface="Book Antiqua" pitchFamily="18" charset="0"/>
              </a:rPr>
              <a:t>SSTR</a:t>
            </a:r>
          </a:p>
          <a:p>
            <a:pPr algn="ctr" eaLnBrk="0" hangingPunct="0">
              <a:lnSpc>
                <a:spcPct val="120000"/>
              </a:lnSpc>
            </a:pPr>
            <a:r>
              <a:rPr lang="en-US" sz="2400">
                <a:latin typeface="Book Antiqua" pitchFamily="18" charset="0"/>
              </a:rPr>
              <a:t>SSE</a:t>
            </a:r>
          </a:p>
          <a:p>
            <a:pPr algn="ctr" eaLnBrk="0" hangingPunct="0">
              <a:lnSpc>
                <a:spcPct val="120000"/>
              </a:lnSpc>
            </a:pPr>
            <a:endParaRPr lang="en-US" sz="2400">
              <a:latin typeface="Book Antiqua" pitchFamily="18" charset="0"/>
            </a:endParaRPr>
          </a:p>
        </p:txBody>
      </p:sp>
      <p:sp>
        <p:nvSpPr>
          <p:cNvPr id="16390" name="Rectangle 9"/>
          <p:cNvSpPr>
            <a:spLocks noChangeArrowheads="1"/>
          </p:cNvSpPr>
          <p:nvPr/>
        </p:nvSpPr>
        <p:spPr bwMode="auto">
          <a:xfrm>
            <a:off x="4186953" y="2250080"/>
            <a:ext cx="8953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lnSpc>
                <a:spcPct val="120000"/>
              </a:lnSpc>
            </a:pPr>
            <a:r>
              <a:rPr lang="en-US" sz="2400" i="1">
                <a:latin typeface="Book Antiqua" pitchFamily="18" charset="0"/>
              </a:rPr>
              <a:t>k </a:t>
            </a:r>
            <a:r>
              <a:rPr lang="en-US" sz="2400">
                <a:latin typeface="Book Antiqua" pitchFamily="18" charset="0"/>
              </a:rPr>
              <a:t>– 1</a:t>
            </a:r>
          </a:p>
          <a:p>
            <a:pPr algn="ctr" eaLnBrk="0" hangingPunct="0">
              <a:lnSpc>
                <a:spcPct val="120000"/>
              </a:lnSpc>
            </a:pPr>
            <a:r>
              <a:rPr lang="en-US" sz="2400" i="1">
                <a:latin typeface="Book Antiqua" pitchFamily="18" charset="0"/>
              </a:rPr>
              <a:t>n</a:t>
            </a:r>
            <a:r>
              <a:rPr lang="en-US" sz="1800" i="1" baseline="-25000">
                <a:latin typeface="Book Antiqua" pitchFamily="18" charset="0"/>
              </a:rPr>
              <a:t>T </a:t>
            </a:r>
            <a:r>
              <a:rPr lang="en-US" sz="2400">
                <a:latin typeface="Book Antiqua" pitchFamily="18" charset="0"/>
              </a:rPr>
              <a:t>– </a:t>
            </a:r>
            <a:r>
              <a:rPr lang="en-US" sz="2400" i="1">
                <a:latin typeface="Book Antiqua" pitchFamily="18" charset="0"/>
              </a:rPr>
              <a:t>k</a:t>
            </a:r>
          </a:p>
          <a:p>
            <a:pPr algn="ctr" eaLnBrk="0" hangingPunct="0">
              <a:lnSpc>
                <a:spcPct val="120000"/>
              </a:lnSpc>
            </a:pPr>
            <a:endParaRPr lang="en-US" sz="2400" i="1">
              <a:latin typeface="Book Antiqua" pitchFamily="18" charset="0"/>
            </a:endParaRPr>
          </a:p>
        </p:txBody>
      </p:sp>
      <p:sp>
        <p:nvSpPr>
          <p:cNvPr id="190474" name="Rectangle 10"/>
          <p:cNvSpPr>
            <a:spLocks noChangeArrowheads="1"/>
          </p:cNvSpPr>
          <p:nvPr/>
        </p:nvSpPr>
        <p:spPr bwMode="auto">
          <a:xfrm>
            <a:off x="5699841" y="2288180"/>
            <a:ext cx="10287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lnSpc>
                <a:spcPct val="120000"/>
              </a:lnSpc>
            </a:pPr>
            <a:r>
              <a:rPr lang="en-US" sz="2400">
                <a:latin typeface="Book Antiqua" pitchFamily="18" charset="0"/>
              </a:rPr>
              <a:t>MSTR</a:t>
            </a:r>
          </a:p>
        </p:txBody>
      </p:sp>
      <p:sp>
        <p:nvSpPr>
          <p:cNvPr id="16392" name="Rectangle 11"/>
          <p:cNvSpPr>
            <a:spLocks noChangeArrowheads="1"/>
          </p:cNvSpPr>
          <p:nvPr/>
        </p:nvSpPr>
        <p:spPr bwMode="auto">
          <a:xfrm>
            <a:off x="640478" y="1370605"/>
            <a:ext cx="15621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r>
              <a:rPr lang="en-US" sz="2400">
                <a:latin typeface="Book Antiqua" pitchFamily="18" charset="0"/>
              </a:rPr>
              <a:t>Source of</a:t>
            </a:r>
          </a:p>
          <a:p>
            <a:pPr algn="ctr" eaLnBrk="0" hangingPunct="0"/>
            <a:r>
              <a:rPr lang="en-US" sz="2400">
                <a:latin typeface="Book Antiqua" pitchFamily="18" charset="0"/>
              </a:rPr>
              <a:t>Variation</a:t>
            </a:r>
          </a:p>
        </p:txBody>
      </p:sp>
      <p:sp>
        <p:nvSpPr>
          <p:cNvPr id="16393" name="Rectangle 12"/>
          <p:cNvSpPr>
            <a:spLocks noChangeArrowheads="1"/>
          </p:cNvSpPr>
          <p:nvPr/>
        </p:nvSpPr>
        <p:spPr bwMode="auto">
          <a:xfrm>
            <a:off x="2335928" y="1370605"/>
            <a:ext cx="123825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r>
              <a:rPr lang="en-US" sz="2400">
                <a:latin typeface="Book Antiqua" pitchFamily="18" charset="0"/>
              </a:rPr>
              <a:t>Sum of</a:t>
            </a:r>
          </a:p>
          <a:p>
            <a:pPr algn="ctr" eaLnBrk="0" hangingPunct="0"/>
            <a:r>
              <a:rPr lang="en-US" sz="2400">
                <a:latin typeface="Book Antiqua" pitchFamily="18" charset="0"/>
              </a:rPr>
              <a:t>Squares</a:t>
            </a:r>
          </a:p>
        </p:txBody>
      </p:sp>
      <p:sp>
        <p:nvSpPr>
          <p:cNvPr id="16394" name="Rectangle 13"/>
          <p:cNvSpPr>
            <a:spLocks noChangeArrowheads="1"/>
          </p:cNvSpPr>
          <p:nvPr/>
        </p:nvSpPr>
        <p:spPr bwMode="auto">
          <a:xfrm>
            <a:off x="3745628" y="1389655"/>
            <a:ext cx="16192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r>
              <a:rPr lang="en-US" sz="2400">
                <a:latin typeface="Book Antiqua" pitchFamily="18" charset="0"/>
              </a:rPr>
              <a:t>Degrees of</a:t>
            </a:r>
          </a:p>
          <a:p>
            <a:pPr algn="ctr" eaLnBrk="0" hangingPunct="0"/>
            <a:r>
              <a:rPr lang="en-US" sz="2400">
                <a:latin typeface="Book Antiqua" pitchFamily="18" charset="0"/>
              </a:rPr>
              <a:t>Freedom</a:t>
            </a:r>
          </a:p>
        </p:txBody>
      </p:sp>
      <p:sp>
        <p:nvSpPr>
          <p:cNvPr id="16395" name="Rectangle 14"/>
          <p:cNvSpPr>
            <a:spLocks noChangeArrowheads="1"/>
          </p:cNvSpPr>
          <p:nvPr/>
        </p:nvSpPr>
        <p:spPr bwMode="auto">
          <a:xfrm>
            <a:off x="5555378" y="1370605"/>
            <a:ext cx="12192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r>
              <a:rPr lang="en-US" sz="2400">
                <a:latin typeface="Book Antiqua" pitchFamily="18" charset="0"/>
              </a:rPr>
              <a:t>Mean</a:t>
            </a:r>
          </a:p>
          <a:p>
            <a:pPr algn="ctr" eaLnBrk="0" hangingPunct="0"/>
            <a:r>
              <a:rPr lang="en-US" sz="2400">
                <a:latin typeface="Book Antiqua" pitchFamily="18" charset="0"/>
              </a:rPr>
              <a:t>Squares</a:t>
            </a:r>
          </a:p>
        </p:txBody>
      </p:sp>
      <p:sp>
        <p:nvSpPr>
          <p:cNvPr id="190479" name="Text Box 15"/>
          <p:cNvSpPr txBox="1">
            <a:spLocks noChangeArrowheads="1"/>
          </p:cNvSpPr>
          <p:nvPr/>
        </p:nvSpPr>
        <p:spPr bwMode="auto">
          <a:xfrm>
            <a:off x="7293691" y="2345330"/>
            <a:ext cx="8731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a:r>
              <a:rPr lang="en-US" sz="2200" i="1">
                <a:latin typeface="Book Antiqua" pitchFamily="18" charset="0"/>
              </a:rPr>
              <a:t>F</a:t>
            </a:r>
            <a:r>
              <a:rPr lang="en-US" sz="2200">
                <a:latin typeface="Book Antiqua" pitchFamily="18" charset="0"/>
              </a:rPr>
              <a:t>-stat</a:t>
            </a:r>
          </a:p>
        </p:txBody>
      </p:sp>
      <p:sp>
        <p:nvSpPr>
          <p:cNvPr id="16397" name="Text Box 16"/>
          <p:cNvSpPr txBox="1">
            <a:spLocks noChangeArrowheads="1"/>
          </p:cNvSpPr>
          <p:nvPr/>
        </p:nvSpPr>
        <p:spPr bwMode="auto">
          <a:xfrm>
            <a:off x="7512766" y="1810343"/>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a:r>
              <a:rPr lang="en-US" sz="2400" i="1">
                <a:latin typeface="Book Antiqua" pitchFamily="18" charset="0"/>
              </a:rPr>
              <a:t>F</a:t>
            </a:r>
          </a:p>
        </p:txBody>
      </p:sp>
      <p:sp>
        <p:nvSpPr>
          <p:cNvPr id="190486" name="Line 22"/>
          <p:cNvSpPr>
            <a:spLocks noChangeShapeType="1"/>
          </p:cNvSpPr>
          <p:nvPr/>
        </p:nvSpPr>
        <p:spPr bwMode="auto">
          <a:xfrm flipV="1">
            <a:off x="3521791" y="2413593"/>
            <a:ext cx="393700" cy="3333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487" name="Line 23"/>
          <p:cNvSpPr>
            <a:spLocks noChangeShapeType="1"/>
          </p:cNvSpPr>
          <p:nvPr/>
        </p:nvSpPr>
        <p:spPr bwMode="auto">
          <a:xfrm>
            <a:off x="5220416" y="2472330"/>
            <a:ext cx="228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488" name="Line 24"/>
          <p:cNvSpPr>
            <a:spLocks noChangeShapeType="1"/>
          </p:cNvSpPr>
          <p:nvPr/>
        </p:nvSpPr>
        <p:spPr bwMode="auto">
          <a:xfrm>
            <a:off x="5229941" y="2581868"/>
            <a:ext cx="228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490" name="Line 26"/>
          <p:cNvSpPr>
            <a:spLocks noChangeShapeType="1"/>
          </p:cNvSpPr>
          <p:nvPr/>
        </p:nvSpPr>
        <p:spPr bwMode="auto">
          <a:xfrm flipV="1">
            <a:off x="3531316" y="2794593"/>
            <a:ext cx="393700" cy="3333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491" name="Line 27"/>
          <p:cNvSpPr>
            <a:spLocks noChangeShapeType="1"/>
          </p:cNvSpPr>
          <p:nvPr/>
        </p:nvSpPr>
        <p:spPr bwMode="auto">
          <a:xfrm>
            <a:off x="5229941" y="2924768"/>
            <a:ext cx="228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492" name="Line 28"/>
          <p:cNvSpPr>
            <a:spLocks noChangeShapeType="1"/>
          </p:cNvSpPr>
          <p:nvPr/>
        </p:nvSpPr>
        <p:spPr bwMode="auto">
          <a:xfrm>
            <a:off x="5239466" y="3034305"/>
            <a:ext cx="228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494" name="Line 30"/>
          <p:cNvSpPr>
            <a:spLocks noChangeShapeType="1"/>
          </p:cNvSpPr>
          <p:nvPr/>
        </p:nvSpPr>
        <p:spPr bwMode="auto">
          <a:xfrm>
            <a:off x="2216866" y="3212105"/>
            <a:ext cx="116046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495" name="Line 31"/>
          <p:cNvSpPr>
            <a:spLocks noChangeShapeType="1"/>
          </p:cNvSpPr>
          <p:nvPr/>
        </p:nvSpPr>
        <p:spPr bwMode="auto">
          <a:xfrm>
            <a:off x="2434353" y="2793005"/>
            <a:ext cx="0" cy="3333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496" name="Line 32"/>
          <p:cNvSpPr>
            <a:spLocks noChangeShapeType="1"/>
          </p:cNvSpPr>
          <p:nvPr/>
        </p:nvSpPr>
        <p:spPr bwMode="auto">
          <a:xfrm>
            <a:off x="2289891" y="2951755"/>
            <a:ext cx="3048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497" name="Line 33"/>
          <p:cNvSpPr>
            <a:spLocks noChangeShapeType="1"/>
          </p:cNvSpPr>
          <p:nvPr/>
        </p:nvSpPr>
        <p:spPr bwMode="auto">
          <a:xfrm>
            <a:off x="3780553" y="3221630"/>
            <a:ext cx="1306513"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498" name="Line 34"/>
          <p:cNvSpPr>
            <a:spLocks noChangeShapeType="1"/>
          </p:cNvSpPr>
          <p:nvPr/>
        </p:nvSpPr>
        <p:spPr bwMode="auto">
          <a:xfrm>
            <a:off x="4001216" y="2802530"/>
            <a:ext cx="0" cy="3333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499" name="Line 35"/>
          <p:cNvSpPr>
            <a:spLocks noChangeShapeType="1"/>
          </p:cNvSpPr>
          <p:nvPr/>
        </p:nvSpPr>
        <p:spPr bwMode="auto">
          <a:xfrm>
            <a:off x="3856753" y="2961280"/>
            <a:ext cx="3048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500" name="Line 36"/>
          <p:cNvSpPr>
            <a:spLocks noChangeShapeType="1"/>
          </p:cNvSpPr>
          <p:nvPr/>
        </p:nvSpPr>
        <p:spPr bwMode="auto">
          <a:xfrm>
            <a:off x="6996828" y="2519955"/>
            <a:ext cx="228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501" name="Line 37"/>
          <p:cNvSpPr>
            <a:spLocks noChangeShapeType="1"/>
          </p:cNvSpPr>
          <p:nvPr/>
        </p:nvSpPr>
        <p:spPr bwMode="auto">
          <a:xfrm>
            <a:off x="7006353" y="2629493"/>
            <a:ext cx="228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502" name="Line 38"/>
          <p:cNvSpPr>
            <a:spLocks noChangeShapeType="1"/>
          </p:cNvSpPr>
          <p:nvPr/>
        </p:nvSpPr>
        <p:spPr bwMode="auto">
          <a:xfrm>
            <a:off x="5707778" y="2773955"/>
            <a:ext cx="1160463"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0503" name="Rectangle 39"/>
          <p:cNvSpPr>
            <a:spLocks noChangeArrowheads="1"/>
          </p:cNvSpPr>
          <p:nvPr/>
        </p:nvSpPr>
        <p:spPr bwMode="auto">
          <a:xfrm>
            <a:off x="5887166" y="4247155"/>
            <a:ext cx="2562225"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eaLnBrk="0" hangingPunct="0">
              <a:buClr>
                <a:srgbClr val="66FFFF"/>
              </a:buClr>
              <a:buFont typeface="Wingdings" pitchFamily="2" charset="2"/>
              <a:buNone/>
            </a:pPr>
            <a:r>
              <a:rPr lang="en-US" sz="2400"/>
              <a:t>…we reject </a:t>
            </a:r>
            <a:r>
              <a:rPr lang="en-US" sz="2400" i="1"/>
              <a:t>H</a:t>
            </a:r>
            <a:r>
              <a:rPr lang="en-US" sz="2400" baseline="-25000"/>
              <a:t>0</a:t>
            </a:r>
            <a:r>
              <a:rPr lang="en-US" sz="2400"/>
              <a:t> </a:t>
            </a:r>
            <a:endParaRPr lang="en-US" sz="1800">
              <a:latin typeface="Arial" charset="0"/>
            </a:endParaRPr>
          </a:p>
        </p:txBody>
      </p:sp>
      <p:sp>
        <p:nvSpPr>
          <p:cNvPr id="190504" name="Rectangle 40"/>
          <p:cNvSpPr>
            <a:spLocks noChangeArrowheads="1"/>
          </p:cNvSpPr>
          <p:nvPr/>
        </p:nvSpPr>
        <p:spPr bwMode="auto">
          <a:xfrm>
            <a:off x="5371228" y="3961405"/>
            <a:ext cx="28829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eaLnBrk="0" hangingPunct="0">
              <a:buClr>
                <a:srgbClr val="66FFFF"/>
              </a:buClr>
              <a:buFont typeface="Wingdings" pitchFamily="2" charset="2"/>
              <a:buNone/>
            </a:pPr>
            <a:r>
              <a:rPr lang="en-US" sz="2400"/>
              <a:t>If </a:t>
            </a:r>
            <a:r>
              <a:rPr lang="en-US" sz="2400" i="1"/>
              <a:t>F</a:t>
            </a:r>
            <a:r>
              <a:rPr lang="en-US" sz="2400"/>
              <a:t>-stat is “BIG” …</a:t>
            </a:r>
          </a:p>
        </p:txBody>
      </p:sp>
      <p:sp>
        <p:nvSpPr>
          <p:cNvPr id="190505" name="Rectangle 41"/>
          <p:cNvSpPr>
            <a:spLocks noChangeArrowheads="1"/>
          </p:cNvSpPr>
          <p:nvPr/>
        </p:nvSpPr>
        <p:spPr bwMode="auto">
          <a:xfrm>
            <a:off x="883366" y="4120155"/>
            <a:ext cx="31718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eaLnBrk="0" hangingPunct="0">
              <a:buClr>
                <a:srgbClr val="66FFFF"/>
              </a:buClr>
              <a:buFont typeface="Wingdings" pitchFamily="2" charset="2"/>
              <a:buNone/>
            </a:pPr>
            <a:r>
              <a:rPr lang="en-US" sz="2400"/>
              <a:t>… you cannot reject </a:t>
            </a:r>
            <a:r>
              <a:rPr lang="en-US" sz="2400" i="1"/>
              <a:t>H</a:t>
            </a:r>
            <a:r>
              <a:rPr lang="en-US" sz="2400" baseline="-25000"/>
              <a:t>0</a:t>
            </a:r>
            <a:endParaRPr lang="en-US" sz="1800">
              <a:latin typeface="Arial" charset="0"/>
            </a:endParaRPr>
          </a:p>
        </p:txBody>
      </p:sp>
      <p:sp>
        <p:nvSpPr>
          <p:cNvPr id="190506" name="Rectangle 42"/>
          <p:cNvSpPr>
            <a:spLocks noChangeArrowheads="1"/>
          </p:cNvSpPr>
          <p:nvPr/>
        </p:nvSpPr>
        <p:spPr bwMode="auto">
          <a:xfrm>
            <a:off x="1329453" y="3874093"/>
            <a:ext cx="2432050"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eaLnBrk="0" hangingPunct="0">
              <a:buClr>
                <a:srgbClr val="66FFFF"/>
              </a:buClr>
              <a:buFont typeface="Wingdings" pitchFamily="2" charset="2"/>
              <a:buNone/>
            </a:pPr>
            <a:r>
              <a:rPr lang="en-US" sz="2400"/>
              <a:t>If </a:t>
            </a:r>
            <a:r>
              <a:rPr lang="en-US" sz="2400" i="1"/>
              <a:t>F</a:t>
            </a:r>
            <a:r>
              <a:rPr lang="en-US" sz="2400"/>
              <a:t>-stat is “small”…</a:t>
            </a:r>
          </a:p>
        </p:txBody>
      </p:sp>
      <p:sp>
        <p:nvSpPr>
          <p:cNvPr id="190507" name="Line 43"/>
          <p:cNvSpPr>
            <a:spLocks noChangeShapeType="1"/>
          </p:cNvSpPr>
          <p:nvPr/>
        </p:nvSpPr>
        <p:spPr bwMode="auto">
          <a:xfrm flipH="1">
            <a:off x="6509466" y="2791418"/>
            <a:ext cx="1076325" cy="12620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0508" name="Line 44"/>
          <p:cNvSpPr>
            <a:spLocks noChangeShapeType="1"/>
          </p:cNvSpPr>
          <p:nvPr/>
        </p:nvSpPr>
        <p:spPr bwMode="auto">
          <a:xfrm flipH="1">
            <a:off x="3804366" y="2800943"/>
            <a:ext cx="3771900" cy="119221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0512" name="Rectangle 48"/>
          <p:cNvSpPr>
            <a:spLocks noChangeArrowheads="1"/>
          </p:cNvSpPr>
          <p:nvPr/>
        </p:nvSpPr>
        <p:spPr bwMode="auto">
          <a:xfrm>
            <a:off x="2545478" y="3202580"/>
            <a:ext cx="8382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lnSpc>
                <a:spcPct val="120000"/>
              </a:lnSpc>
            </a:pPr>
            <a:r>
              <a:rPr lang="en-US" sz="2400">
                <a:latin typeface="Book Antiqua" pitchFamily="18" charset="0"/>
              </a:rPr>
              <a:t>SST</a:t>
            </a:r>
          </a:p>
        </p:txBody>
      </p:sp>
      <p:sp>
        <p:nvSpPr>
          <p:cNvPr id="190513" name="Rectangle 49"/>
          <p:cNvSpPr>
            <a:spLocks noChangeArrowheads="1"/>
          </p:cNvSpPr>
          <p:nvPr/>
        </p:nvSpPr>
        <p:spPr bwMode="auto">
          <a:xfrm>
            <a:off x="4286966" y="3199405"/>
            <a:ext cx="8382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lnSpc>
                <a:spcPct val="120000"/>
              </a:lnSpc>
            </a:pPr>
            <a:r>
              <a:rPr lang="en-US" sz="2400" i="1">
                <a:latin typeface="Book Antiqua" pitchFamily="18" charset="0"/>
              </a:rPr>
              <a:t>n</a:t>
            </a:r>
            <a:r>
              <a:rPr lang="en-US" sz="2400" i="1" baseline="-25000">
                <a:latin typeface="Book Antiqua" pitchFamily="18" charset="0"/>
              </a:rPr>
              <a:t>T</a:t>
            </a:r>
            <a:r>
              <a:rPr lang="en-US" sz="2400" i="1">
                <a:latin typeface="Book Antiqua" pitchFamily="18" charset="0"/>
              </a:rPr>
              <a:t> –</a:t>
            </a:r>
            <a:r>
              <a:rPr lang="en-US" sz="2400">
                <a:latin typeface="Book Antiqua" pitchFamily="18" charset="0"/>
              </a:rPr>
              <a:t> 1</a:t>
            </a:r>
          </a:p>
        </p:txBody>
      </p:sp>
      <p:sp>
        <p:nvSpPr>
          <p:cNvPr id="190515" name="Rectangle 51"/>
          <p:cNvSpPr>
            <a:spLocks noChangeArrowheads="1"/>
          </p:cNvSpPr>
          <p:nvPr/>
        </p:nvSpPr>
        <p:spPr bwMode="auto">
          <a:xfrm>
            <a:off x="792878" y="4277318"/>
            <a:ext cx="7604125"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pPr>
            <a:r>
              <a:rPr lang="en-US" sz="2400" dirty="0"/>
              <a:t>	The above ANOVA procedure is an example of a completely randomized design, and is applicable when </a:t>
            </a:r>
          </a:p>
        </p:txBody>
      </p:sp>
      <p:sp>
        <p:nvSpPr>
          <p:cNvPr id="190516" name="Rectangle 52"/>
          <p:cNvSpPr>
            <a:spLocks noChangeArrowheads="1"/>
          </p:cNvSpPr>
          <p:nvPr/>
        </p:nvSpPr>
        <p:spPr bwMode="auto">
          <a:xfrm>
            <a:off x="1156416" y="5191718"/>
            <a:ext cx="75326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marL="465138" indent="-465138" eaLnBrk="0" hangingPunct="0">
              <a:buFontTx/>
              <a:buChar char="•"/>
            </a:pPr>
            <a:r>
              <a:rPr lang="en-US" sz="2400"/>
              <a:t>treatments are randomly assigned to the experimental units</a:t>
            </a:r>
            <a:endParaRPr lang="en-US" sz="2400">
              <a:solidFill>
                <a:srgbClr val="000000"/>
              </a:solidFill>
            </a:endParaRPr>
          </a:p>
        </p:txBody>
      </p:sp>
      <p:sp>
        <p:nvSpPr>
          <p:cNvPr id="190517" name="Rectangle 53"/>
          <p:cNvSpPr>
            <a:spLocks noChangeArrowheads="1"/>
          </p:cNvSpPr>
          <p:nvPr/>
        </p:nvSpPr>
        <p:spPr bwMode="auto">
          <a:xfrm>
            <a:off x="1162766" y="5947368"/>
            <a:ext cx="69834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marL="457200" indent="-457200" eaLnBrk="0" hangingPunct="0">
              <a:buFontTx/>
              <a:buChar char="•"/>
            </a:pPr>
            <a:r>
              <a:rPr lang="en-US" sz="2400" dirty="0">
                <a:solidFill>
                  <a:srgbClr val="000000"/>
                </a:solidFill>
              </a:rPr>
              <a:t>useful when the experimental units are homogenous</a:t>
            </a:r>
          </a:p>
        </p:txBody>
      </p:sp>
      <p:sp>
        <p:nvSpPr>
          <p:cNvPr id="190518" name="Line 54"/>
          <p:cNvSpPr>
            <a:spLocks noChangeShapeType="1"/>
          </p:cNvSpPr>
          <p:nvPr/>
        </p:nvSpPr>
        <p:spPr bwMode="auto">
          <a:xfrm>
            <a:off x="1235791" y="5020268"/>
            <a:ext cx="374491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smtClean="0"/>
              <a:t>ANOVA</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049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049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05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049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xit" presetSubtype="0" fill="hold" grpId="1" nodeType="clickEffect">
                                  <p:stCondLst>
                                    <p:cond delay="0"/>
                                  </p:stCondLst>
                                  <p:childTnLst>
                                    <p:animEffect transition="out" filter="dissolve">
                                      <p:cBhvr>
                                        <p:cTn id="16" dur="500"/>
                                        <p:tgtEl>
                                          <p:spTgt spid="190494"/>
                                        </p:tgtEl>
                                      </p:cBhvr>
                                    </p:animEffect>
                                    <p:set>
                                      <p:cBhvr>
                                        <p:cTn id="17" dur="1" fill="hold">
                                          <p:stCondLst>
                                            <p:cond delay="499"/>
                                          </p:stCondLst>
                                        </p:cTn>
                                        <p:tgtEl>
                                          <p:spTgt spid="190494"/>
                                        </p:tgtEl>
                                        <p:attrNameLst>
                                          <p:attrName>style.visibility</p:attrName>
                                        </p:attrNameLst>
                                      </p:cBhvr>
                                      <p:to>
                                        <p:strVal val="hidden"/>
                                      </p:to>
                                    </p:set>
                                  </p:childTnLst>
                                </p:cTn>
                              </p:par>
                              <p:par>
                                <p:cTn id="18" presetID="9" presetClass="exit" presetSubtype="0" fill="hold" grpId="1" nodeType="withEffect">
                                  <p:stCondLst>
                                    <p:cond delay="0"/>
                                  </p:stCondLst>
                                  <p:childTnLst>
                                    <p:animEffect transition="out" filter="dissolve">
                                      <p:cBhvr>
                                        <p:cTn id="19" dur="500"/>
                                        <p:tgtEl>
                                          <p:spTgt spid="190495"/>
                                        </p:tgtEl>
                                      </p:cBhvr>
                                    </p:animEffect>
                                    <p:set>
                                      <p:cBhvr>
                                        <p:cTn id="20" dur="1" fill="hold">
                                          <p:stCondLst>
                                            <p:cond delay="499"/>
                                          </p:stCondLst>
                                        </p:cTn>
                                        <p:tgtEl>
                                          <p:spTgt spid="190495"/>
                                        </p:tgtEl>
                                        <p:attrNameLst>
                                          <p:attrName>style.visibility</p:attrName>
                                        </p:attrNameLst>
                                      </p:cBhvr>
                                      <p:to>
                                        <p:strVal val="hidden"/>
                                      </p:to>
                                    </p:set>
                                  </p:childTnLst>
                                </p:cTn>
                              </p:par>
                              <p:par>
                                <p:cTn id="21" presetID="9" presetClass="exit" presetSubtype="0" fill="hold" grpId="1" nodeType="withEffect">
                                  <p:stCondLst>
                                    <p:cond delay="0"/>
                                  </p:stCondLst>
                                  <p:childTnLst>
                                    <p:animEffect transition="out" filter="dissolve">
                                      <p:cBhvr>
                                        <p:cTn id="22" dur="500"/>
                                        <p:tgtEl>
                                          <p:spTgt spid="190496"/>
                                        </p:tgtEl>
                                      </p:cBhvr>
                                    </p:animEffect>
                                    <p:set>
                                      <p:cBhvr>
                                        <p:cTn id="23" dur="1" fill="hold">
                                          <p:stCondLst>
                                            <p:cond delay="499"/>
                                          </p:stCondLst>
                                        </p:cTn>
                                        <p:tgtEl>
                                          <p:spTgt spid="190496"/>
                                        </p:tgtEl>
                                        <p:attrNameLst>
                                          <p:attrName>style.visibility</p:attrName>
                                        </p:attrNameLst>
                                      </p:cBhvr>
                                      <p:to>
                                        <p:strVal val="hidden"/>
                                      </p:to>
                                    </p:set>
                                  </p:childTnLst>
                                </p:cTn>
                              </p:par>
                            </p:childTnLst>
                          </p:cTn>
                        </p:par>
                        <p:par>
                          <p:cTn id="24" fill="hold" nodeType="afterGroup">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19049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049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05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049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xit" presetSubtype="0" fill="hold" grpId="1" nodeType="clickEffect">
                                  <p:stCondLst>
                                    <p:cond delay="0"/>
                                  </p:stCondLst>
                                  <p:childTnLst>
                                    <p:animEffect transition="out" filter="dissolve">
                                      <p:cBhvr>
                                        <p:cTn id="36" dur="500"/>
                                        <p:tgtEl>
                                          <p:spTgt spid="190497"/>
                                        </p:tgtEl>
                                      </p:cBhvr>
                                    </p:animEffect>
                                    <p:set>
                                      <p:cBhvr>
                                        <p:cTn id="37" dur="1" fill="hold">
                                          <p:stCondLst>
                                            <p:cond delay="499"/>
                                          </p:stCondLst>
                                        </p:cTn>
                                        <p:tgtEl>
                                          <p:spTgt spid="190497"/>
                                        </p:tgtEl>
                                        <p:attrNameLst>
                                          <p:attrName>style.visibility</p:attrName>
                                        </p:attrNameLst>
                                      </p:cBhvr>
                                      <p:to>
                                        <p:strVal val="hidden"/>
                                      </p:to>
                                    </p:set>
                                  </p:childTnLst>
                                </p:cTn>
                              </p:par>
                              <p:par>
                                <p:cTn id="38" presetID="9" presetClass="exit" presetSubtype="0" fill="hold" grpId="1" nodeType="withEffect">
                                  <p:stCondLst>
                                    <p:cond delay="0"/>
                                  </p:stCondLst>
                                  <p:childTnLst>
                                    <p:animEffect transition="out" filter="dissolve">
                                      <p:cBhvr>
                                        <p:cTn id="39" dur="500"/>
                                        <p:tgtEl>
                                          <p:spTgt spid="190498"/>
                                        </p:tgtEl>
                                      </p:cBhvr>
                                    </p:animEffect>
                                    <p:set>
                                      <p:cBhvr>
                                        <p:cTn id="40" dur="1" fill="hold">
                                          <p:stCondLst>
                                            <p:cond delay="499"/>
                                          </p:stCondLst>
                                        </p:cTn>
                                        <p:tgtEl>
                                          <p:spTgt spid="190498"/>
                                        </p:tgtEl>
                                        <p:attrNameLst>
                                          <p:attrName>style.visibility</p:attrName>
                                        </p:attrNameLst>
                                      </p:cBhvr>
                                      <p:to>
                                        <p:strVal val="hidden"/>
                                      </p:to>
                                    </p:set>
                                  </p:childTnLst>
                                </p:cTn>
                              </p:par>
                              <p:par>
                                <p:cTn id="41" presetID="9" presetClass="exit" presetSubtype="0" fill="hold" grpId="1" nodeType="withEffect">
                                  <p:stCondLst>
                                    <p:cond delay="0"/>
                                  </p:stCondLst>
                                  <p:childTnLst>
                                    <p:animEffect transition="out" filter="dissolve">
                                      <p:cBhvr>
                                        <p:cTn id="42" dur="500"/>
                                        <p:tgtEl>
                                          <p:spTgt spid="190499"/>
                                        </p:tgtEl>
                                      </p:cBhvr>
                                    </p:animEffect>
                                    <p:set>
                                      <p:cBhvr>
                                        <p:cTn id="43" dur="1" fill="hold">
                                          <p:stCondLst>
                                            <p:cond delay="499"/>
                                          </p:stCondLst>
                                        </p:cTn>
                                        <p:tgtEl>
                                          <p:spTgt spid="190499"/>
                                        </p:tgtEl>
                                        <p:attrNameLst>
                                          <p:attrName>style.visibility</p:attrName>
                                        </p:attrNameLst>
                                      </p:cBhvr>
                                      <p:to>
                                        <p:strVal val="hidden"/>
                                      </p:to>
                                    </p:set>
                                  </p:childTnLst>
                                </p:cTn>
                              </p:par>
                            </p:childTnLst>
                          </p:cTn>
                        </p:par>
                        <p:par>
                          <p:cTn id="44" fill="hold" nodeType="afterGroup">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19048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048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048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0474"/>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xit" presetSubtype="0" fill="hold" grpId="1" nodeType="clickEffect">
                                  <p:stCondLst>
                                    <p:cond delay="0"/>
                                  </p:stCondLst>
                                  <p:childTnLst>
                                    <p:animEffect transition="out" filter="dissolve">
                                      <p:cBhvr>
                                        <p:cTn id="56" dur="500"/>
                                        <p:tgtEl>
                                          <p:spTgt spid="190486"/>
                                        </p:tgtEl>
                                      </p:cBhvr>
                                    </p:animEffect>
                                    <p:set>
                                      <p:cBhvr>
                                        <p:cTn id="57" dur="1" fill="hold">
                                          <p:stCondLst>
                                            <p:cond delay="499"/>
                                          </p:stCondLst>
                                        </p:cTn>
                                        <p:tgtEl>
                                          <p:spTgt spid="190486"/>
                                        </p:tgtEl>
                                        <p:attrNameLst>
                                          <p:attrName>style.visibility</p:attrName>
                                        </p:attrNameLst>
                                      </p:cBhvr>
                                      <p:to>
                                        <p:strVal val="hidden"/>
                                      </p:to>
                                    </p:set>
                                  </p:childTnLst>
                                </p:cTn>
                              </p:par>
                              <p:par>
                                <p:cTn id="58" presetID="9" presetClass="exit" presetSubtype="0" fill="hold" grpId="1" nodeType="withEffect">
                                  <p:stCondLst>
                                    <p:cond delay="0"/>
                                  </p:stCondLst>
                                  <p:childTnLst>
                                    <p:animEffect transition="out" filter="dissolve">
                                      <p:cBhvr>
                                        <p:cTn id="59" dur="500"/>
                                        <p:tgtEl>
                                          <p:spTgt spid="190488"/>
                                        </p:tgtEl>
                                      </p:cBhvr>
                                    </p:animEffect>
                                    <p:set>
                                      <p:cBhvr>
                                        <p:cTn id="60" dur="1" fill="hold">
                                          <p:stCondLst>
                                            <p:cond delay="499"/>
                                          </p:stCondLst>
                                        </p:cTn>
                                        <p:tgtEl>
                                          <p:spTgt spid="190488"/>
                                        </p:tgtEl>
                                        <p:attrNameLst>
                                          <p:attrName>style.visibility</p:attrName>
                                        </p:attrNameLst>
                                      </p:cBhvr>
                                      <p:to>
                                        <p:strVal val="hidden"/>
                                      </p:to>
                                    </p:set>
                                  </p:childTnLst>
                                </p:cTn>
                              </p:par>
                              <p:par>
                                <p:cTn id="61" presetID="9" presetClass="exit" presetSubtype="0" fill="hold" grpId="1" nodeType="withEffect">
                                  <p:stCondLst>
                                    <p:cond delay="0"/>
                                  </p:stCondLst>
                                  <p:childTnLst>
                                    <p:animEffect transition="out" filter="dissolve">
                                      <p:cBhvr>
                                        <p:cTn id="62" dur="500"/>
                                        <p:tgtEl>
                                          <p:spTgt spid="190487"/>
                                        </p:tgtEl>
                                      </p:cBhvr>
                                    </p:animEffect>
                                    <p:set>
                                      <p:cBhvr>
                                        <p:cTn id="63" dur="1" fill="hold">
                                          <p:stCondLst>
                                            <p:cond delay="499"/>
                                          </p:stCondLst>
                                        </p:cTn>
                                        <p:tgtEl>
                                          <p:spTgt spid="190487"/>
                                        </p:tgtEl>
                                        <p:attrNameLst>
                                          <p:attrName>style.visibility</p:attrName>
                                        </p:attrNameLst>
                                      </p:cBhvr>
                                      <p:to>
                                        <p:strVal val="hidden"/>
                                      </p:to>
                                    </p:set>
                                  </p:childTnLst>
                                </p:cTn>
                              </p:par>
                            </p:childTnLst>
                          </p:cTn>
                        </p:par>
                        <p:par>
                          <p:cTn id="64" fill="hold" nodeType="afterGroup">
                            <p:stCondLst>
                              <p:cond delay="500"/>
                            </p:stCondLst>
                            <p:childTnLst>
                              <p:par>
                                <p:cTn id="65" presetID="1" presetClass="entr" presetSubtype="0" fill="hold" grpId="0" nodeType="afterEffect">
                                  <p:stCondLst>
                                    <p:cond delay="0"/>
                                  </p:stCondLst>
                                  <p:childTnLst>
                                    <p:set>
                                      <p:cBhvr>
                                        <p:cTn id="66" dur="1" fill="hold">
                                          <p:stCondLst>
                                            <p:cond delay="0"/>
                                          </p:stCondLst>
                                        </p:cTn>
                                        <p:tgtEl>
                                          <p:spTgt spid="19049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9051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9049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90491"/>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9" presetClass="exit" presetSubtype="0" fill="hold" grpId="1" nodeType="clickEffect">
                                  <p:stCondLst>
                                    <p:cond delay="0"/>
                                  </p:stCondLst>
                                  <p:childTnLst>
                                    <p:animEffect transition="out" filter="dissolve">
                                      <p:cBhvr>
                                        <p:cTn id="76" dur="500"/>
                                        <p:tgtEl>
                                          <p:spTgt spid="190490"/>
                                        </p:tgtEl>
                                      </p:cBhvr>
                                    </p:animEffect>
                                    <p:set>
                                      <p:cBhvr>
                                        <p:cTn id="77" dur="1" fill="hold">
                                          <p:stCondLst>
                                            <p:cond delay="499"/>
                                          </p:stCondLst>
                                        </p:cTn>
                                        <p:tgtEl>
                                          <p:spTgt spid="190490"/>
                                        </p:tgtEl>
                                        <p:attrNameLst>
                                          <p:attrName>style.visibility</p:attrName>
                                        </p:attrNameLst>
                                      </p:cBhvr>
                                      <p:to>
                                        <p:strVal val="hidden"/>
                                      </p:to>
                                    </p:set>
                                  </p:childTnLst>
                                </p:cTn>
                              </p:par>
                              <p:par>
                                <p:cTn id="78" presetID="9" presetClass="exit" presetSubtype="0" fill="hold" grpId="1" nodeType="withEffect">
                                  <p:stCondLst>
                                    <p:cond delay="0"/>
                                  </p:stCondLst>
                                  <p:childTnLst>
                                    <p:animEffect transition="out" filter="dissolve">
                                      <p:cBhvr>
                                        <p:cTn id="79" dur="500"/>
                                        <p:tgtEl>
                                          <p:spTgt spid="190492"/>
                                        </p:tgtEl>
                                      </p:cBhvr>
                                    </p:animEffect>
                                    <p:set>
                                      <p:cBhvr>
                                        <p:cTn id="80" dur="1" fill="hold">
                                          <p:stCondLst>
                                            <p:cond delay="499"/>
                                          </p:stCondLst>
                                        </p:cTn>
                                        <p:tgtEl>
                                          <p:spTgt spid="190492"/>
                                        </p:tgtEl>
                                        <p:attrNameLst>
                                          <p:attrName>style.visibility</p:attrName>
                                        </p:attrNameLst>
                                      </p:cBhvr>
                                      <p:to>
                                        <p:strVal val="hidden"/>
                                      </p:to>
                                    </p:set>
                                  </p:childTnLst>
                                </p:cTn>
                              </p:par>
                              <p:par>
                                <p:cTn id="81" presetID="9" presetClass="exit" presetSubtype="0" fill="hold" grpId="1" nodeType="withEffect">
                                  <p:stCondLst>
                                    <p:cond delay="0"/>
                                  </p:stCondLst>
                                  <p:childTnLst>
                                    <p:animEffect transition="out" filter="dissolve">
                                      <p:cBhvr>
                                        <p:cTn id="82" dur="500"/>
                                        <p:tgtEl>
                                          <p:spTgt spid="190491"/>
                                        </p:tgtEl>
                                      </p:cBhvr>
                                    </p:animEffect>
                                    <p:set>
                                      <p:cBhvr>
                                        <p:cTn id="83" dur="1" fill="hold">
                                          <p:stCondLst>
                                            <p:cond delay="499"/>
                                          </p:stCondLst>
                                        </p:cTn>
                                        <p:tgtEl>
                                          <p:spTgt spid="190491"/>
                                        </p:tgtEl>
                                        <p:attrNameLst>
                                          <p:attrName>style.visibility</p:attrName>
                                        </p:attrNameLst>
                                      </p:cBhvr>
                                      <p:to>
                                        <p:strVal val="hidden"/>
                                      </p:to>
                                    </p:set>
                                  </p:childTnLst>
                                </p:cTn>
                              </p:par>
                            </p:childTnLst>
                          </p:cTn>
                        </p:par>
                        <p:par>
                          <p:cTn id="84" fill="hold" nodeType="afterGroup">
                            <p:stCondLst>
                              <p:cond delay="500"/>
                            </p:stCondLst>
                            <p:childTnLst>
                              <p:par>
                                <p:cTn id="85" presetID="1" presetClass="entr" presetSubtype="0" fill="hold" grpId="0" nodeType="afterEffect">
                                  <p:stCondLst>
                                    <p:cond delay="0"/>
                                  </p:stCondLst>
                                  <p:childTnLst>
                                    <p:set>
                                      <p:cBhvr>
                                        <p:cTn id="86" dur="1" fill="hold">
                                          <p:stCondLst>
                                            <p:cond delay="0"/>
                                          </p:stCondLst>
                                        </p:cTn>
                                        <p:tgtEl>
                                          <p:spTgt spid="19050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9050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9050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90479"/>
                                        </p:tgtEl>
                                        <p:attrNameLst>
                                          <p:attrName>style.visibility</p:attrName>
                                        </p:attrNameLst>
                                      </p:cBhvr>
                                      <p:to>
                                        <p:strVal val="visible"/>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9" presetClass="exit" presetSubtype="0" fill="hold" grpId="1" nodeType="clickEffect">
                                  <p:stCondLst>
                                    <p:cond delay="0"/>
                                  </p:stCondLst>
                                  <p:childTnLst>
                                    <p:animEffect transition="out" filter="dissolve">
                                      <p:cBhvr>
                                        <p:cTn id="96" dur="500"/>
                                        <p:tgtEl>
                                          <p:spTgt spid="190500"/>
                                        </p:tgtEl>
                                      </p:cBhvr>
                                    </p:animEffect>
                                    <p:set>
                                      <p:cBhvr>
                                        <p:cTn id="97" dur="1" fill="hold">
                                          <p:stCondLst>
                                            <p:cond delay="499"/>
                                          </p:stCondLst>
                                        </p:cTn>
                                        <p:tgtEl>
                                          <p:spTgt spid="190500"/>
                                        </p:tgtEl>
                                        <p:attrNameLst>
                                          <p:attrName>style.visibility</p:attrName>
                                        </p:attrNameLst>
                                      </p:cBhvr>
                                      <p:to>
                                        <p:strVal val="hidden"/>
                                      </p:to>
                                    </p:set>
                                  </p:childTnLst>
                                </p:cTn>
                              </p:par>
                              <p:par>
                                <p:cTn id="98" presetID="9" presetClass="exit" presetSubtype="0" fill="hold" grpId="1" nodeType="withEffect">
                                  <p:stCondLst>
                                    <p:cond delay="0"/>
                                  </p:stCondLst>
                                  <p:childTnLst>
                                    <p:animEffect transition="out" filter="dissolve">
                                      <p:cBhvr>
                                        <p:cTn id="99" dur="500"/>
                                        <p:tgtEl>
                                          <p:spTgt spid="190501"/>
                                        </p:tgtEl>
                                      </p:cBhvr>
                                    </p:animEffect>
                                    <p:set>
                                      <p:cBhvr>
                                        <p:cTn id="100" dur="1" fill="hold">
                                          <p:stCondLst>
                                            <p:cond delay="499"/>
                                          </p:stCondLst>
                                        </p:cTn>
                                        <p:tgtEl>
                                          <p:spTgt spid="190501"/>
                                        </p:tgtEl>
                                        <p:attrNameLst>
                                          <p:attrName>style.visibility</p:attrName>
                                        </p:attrNameLst>
                                      </p:cBhvr>
                                      <p:to>
                                        <p:strVal val="hidden"/>
                                      </p:to>
                                    </p:set>
                                  </p:childTnLst>
                                </p:cTn>
                              </p:par>
                              <p:par>
                                <p:cTn id="101" presetID="9" presetClass="exit" presetSubtype="0" fill="hold" grpId="1" nodeType="withEffect">
                                  <p:stCondLst>
                                    <p:cond delay="0"/>
                                  </p:stCondLst>
                                  <p:childTnLst>
                                    <p:animEffect transition="out" filter="dissolve">
                                      <p:cBhvr>
                                        <p:cTn id="102" dur="500"/>
                                        <p:tgtEl>
                                          <p:spTgt spid="190502"/>
                                        </p:tgtEl>
                                      </p:cBhvr>
                                    </p:animEffect>
                                    <p:set>
                                      <p:cBhvr>
                                        <p:cTn id="103" dur="1" fill="hold">
                                          <p:stCondLst>
                                            <p:cond delay="499"/>
                                          </p:stCondLst>
                                        </p:cTn>
                                        <p:tgtEl>
                                          <p:spTgt spid="190502"/>
                                        </p:tgtEl>
                                        <p:attrNameLst>
                                          <p:attrName>style.visibility</p:attrName>
                                        </p:attrNameLst>
                                      </p:cBhvr>
                                      <p:to>
                                        <p:strVal val="hidden"/>
                                      </p:to>
                                    </p:set>
                                  </p:childTnLst>
                                </p:cTn>
                              </p:par>
                            </p:childTnLst>
                          </p:cTn>
                        </p:par>
                        <p:par>
                          <p:cTn id="104" fill="hold" nodeType="afterGroup">
                            <p:stCondLst>
                              <p:cond delay="500"/>
                            </p:stCondLst>
                            <p:childTnLst>
                              <p:par>
                                <p:cTn id="105" presetID="1" presetClass="entr" presetSubtype="0" fill="hold" grpId="0" nodeType="afterEffect">
                                  <p:stCondLst>
                                    <p:cond delay="0"/>
                                  </p:stCondLst>
                                  <p:childTnLst>
                                    <p:set>
                                      <p:cBhvr>
                                        <p:cTn id="106" dur="1" fill="hold">
                                          <p:stCondLst>
                                            <p:cond delay="0"/>
                                          </p:stCondLst>
                                        </p:cTn>
                                        <p:tgtEl>
                                          <p:spTgt spid="190503"/>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90507"/>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90504"/>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9" presetClass="exit" presetSubtype="0" fill="hold" grpId="1" nodeType="clickEffect">
                                  <p:stCondLst>
                                    <p:cond delay="0"/>
                                  </p:stCondLst>
                                  <p:childTnLst>
                                    <p:animEffect transition="out" filter="dissolve">
                                      <p:cBhvr>
                                        <p:cTn id="114" dur="500"/>
                                        <p:tgtEl>
                                          <p:spTgt spid="190504"/>
                                        </p:tgtEl>
                                      </p:cBhvr>
                                    </p:animEffect>
                                    <p:set>
                                      <p:cBhvr>
                                        <p:cTn id="115" dur="1" fill="hold">
                                          <p:stCondLst>
                                            <p:cond delay="499"/>
                                          </p:stCondLst>
                                        </p:cTn>
                                        <p:tgtEl>
                                          <p:spTgt spid="190504"/>
                                        </p:tgtEl>
                                        <p:attrNameLst>
                                          <p:attrName>style.visibility</p:attrName>
                                        </p:attrNameLst>
                                      </p:cBhvr>
                                      <p:to>
                                        <p:strVal val="hidden"/>
                                      </p:to>
                                    </p:set>
                                  </p:childTnLst>
                                </p:cTn>
                              </p:par>
                              <p:par>
                                <p:cTn id="116" presetID="9" presetClass="exit" presetSubtype="0" fill="hold" grpId="1" nodeType="withEffect">
                                  <p:stCondLst>
                                    <p:cond delay="0"/>
                                  </p:stCondLst>
                                  <p:childTnLst>
                                    <p:animEffect transition="out" filter="dissolve">
                                      <p:cBhvr>
                                        <p:cTn id="117" dur="500"/>
                                        <p:tgtEl>
                                          <p:spTgt spid="190507"/>
                                        </p:tgtEl>
                                      </p:cBhvr>
                                    </p:animEffect>
                                    <p:set>
                                      <p:cBhvr>
                                        <p:cTn id="118" dur="1" fill="hold">
                                          <p:stCondLst>
                                            <p:cond delay="499"/>
                                          </p:stCondLst>
                                        </p:cTn>
                                        <p:tgtEl>
                                          <p:spTgt spid="190507"/>
                                        </p:tgtEl>
                                        <p:attrNameLst>
                                          <p:attrName>style.visibility</p:attrName>
                                        </p:attrNameLst>
                                      </p:cBhvr>
                                      <p:to>
                                        <p:strVal val="hidden"/>
                                      </p:to>
                                    </p:set>
                                  </p:childTnLst>
                                </p:cTn>
                              </p:par>
                              <p:par>
                                <p:cTn id="119" presetID="9" presetClass="exit" presetSubtype="0" fill="hold" grpId="1" nodeType="withEffect">
                                  <p:stCondLst>
                                    <p:cond delay="0"/>
                                  </p:stCondLst>
                                  <p:childTnLst>
                                    <p:animEffect transition="out" filter="dissolve">
                                      <p:cBhvr>
                                        <p:cTn id="120" dur="500"/>
                                        <p:tgtEl>
                                          <p:spTgt spid="190503"/>
                                        </p:tgtEl>
                                      </p:cBhvr>
                                    </p:animEffect>
                                    <p:set>
                                      <p:cBhvr>
                                        <p:cTn id="121" dur="1" fill="hold">
                                          <p:stCondLst>
                                            <p:cond delay="499"/>
                                          </p:stCondLst>
                                        </p:cTn>
                                        <p:tgtEl>
                                          <p:spTgt spid="190503"/>
                                        </p:tgtEl>
                                        <p:attrNameLst>
                                          <p:attrName>style.visibility</p:attrName>
                                        </p:attrNameLst>
                                      </p:cBhvr>
                                      <p:to>
                                        <p:strVal val="hidden"/>
                                      </p:to>
                                    </p:set>
                                  </p:childTnLst>
                                </p:cTn>
                              </p:par>
                            </p:childTnLst>
                          </p:cTn>
                        </p:par>
                        <p:par>
                          <p:cTn id="122" fill="hold" nodeType="afterGroup">
                            <p:stCondLst>
                              <p:cond delay="500"/>
                            </p:stCondLst>
                            <p:childTnLst>
                              <p:par>
                                <p:cTn id="123" presetID="1" presetClass="entr" presetSubtype="0" fill="hold" grpId="0" nodeType="afterEffect">
                                  <p:stCondLst>
                                    <p:cond delay="0"/>
                                  </p:stCondLst>
                                  <p:childTnLst>
                                    <p:set>
                                      <p:cBhvr>
                                        <p:cTn id="124" dur="1" fill="hold">
                                          <p:stCondLst>
                                            <p:cond delay="0"/>
                                          </p:stCondLst>
                                        </p:cTn>
                                        <p:tgtEl>
                                          <p:spTgt spid="190505"/>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9050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90508"/>
                                        </p:tgtEl>
                                        <p:attrNameLst>
                                          <p:attrName>style.visibility</p:attrName>
                                        </p:attrNameLst>
                                      </p:cBhvr>
                                      <p:to>
                                        <p:strVal val="visible"/>
                                      </p:to>
                                    </p:se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1" presetClass="exit" presetSubtype="0" fill="hold" grpId="1" nodeType="clickEffect">
                                  <p:stCondLst>
                                    <p:cond delay="0"/>
                                  </p:stCondLst>
                                  <p:childTnLst>
                                    <p:set>
                                      <p:cBhvr>
                                        <p:cTn id="132" dur="1" fill="hold">
                                          <p:stCondLst>
                                            <p:cond delay="0"/>
                                          </p:stCondLst>
                                        </p:cTn>
                                        <p:tgtEl>
                                          <p:spTgt spid="190505"/>
                                        </p:tgtEl>
                                        <p:attrNameLst>
                                          <p:attrName>style.visibility</p:attrName>
                                        </p:attrNameLst>
                                      </p:cBhvr>
                                      <p:to>
                                        <p:strVal val="hidden"/>
                                      </p:to>
                                    </p:set>
                                  </p:childTnLst>
                                </p:cTn>
                              </p:par>
                              <p:par>
                                <p:cTn id="133" presetID="1" presetClass="exit" presetSubtype="0" fill="hold" grpId="1" nodeType="withEffect">
                                  <p:stCondLst>
                                    <p:cond delay="0"/>
                                  </p:stCondLst>
                                  <p:childTnLst>
                                    <p:set>
                                      <p:cBhvr>
                                        <p:cTn id="134" dur="1" fill="hold">
                                          <p:stCondLst>
                                            <p:cond delay="0"/>
                                          </p:stCondLst>
                                        </p:cTn>
                                        <p:tgtEl>
                                          <p:spTgt spid="190508"/>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190506"/>
                                        </p:tgtEl>
                                        <p:attrNameLst>
                                          <p:attrName>style.visibility</p:attrName>
                                        </p:attrNameLst>
                                      </p:cBhvr>
                                      <p:to>
                                        <p:strVal val="hidden"/>
                                      </p:to>
                                    </p:set>
                                  </p:childTnLst>
                                </p:cTn>
                              </p:par>
                              <p:par>
                                <p:cTn id="137" presetID="1" presetClass="entr" presetSubtype="0" fill="hold" grpId="0" nodeType="withEffect">
                                  <p:stCondLst>
                                    <p:cond delay="0"/>
                                  </p:stCondLst>
                                  <p:childTnLst>
                                    <p:set>
                                      <p:cBhvr>
                                        <p:cTn id="138" dur="1" fill="hold">
                                          <p:stCondLst>
                                            <p:cond delay="0"/>
                                          </p:stCondLst>
                                        </p:cTn>
                                        <p:tgtEl>
                                          <p:spTgt spid="190515"/>
                                        </p:tgtEl>
                                        <p:attrNameLst>
                                          <p:attrName>style.visibility</p:attrName>
                                        </p:attrNameLst>
                                      </p:cBhvr>
                                      <p:to>
                                        <p:strVal val="visible"/>
                                      </p:to>
                                    </p:se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22" presetClass="entr" presetSubtype="8" fill="hold" grpId="0" nodeType="clickEffect">
                                  <p:stCondLst>
                                    <p:cond delay="0"/>
                                  </p:stCondLst>
                                  <p:childTnLst>
                                    <p:set>
                                      <p:cBhvr>
                                        <p:cTn id="142" dur="1" fill="hold">
                                          <p:stCondLst>
                                            <p:cond delay="0"/>
                                          </p:stCondLst>
                                        </p:cTn>
                                        <p:tgtEl>
                                          <p:spTgt spid="190518"/>
                                        </p:tgtEl>
                                        <p:attrNameLst>
                                          <p:attrName>style.visibility</p:attrName>
                                        </p:attrNameLst>
                                      </p:cBhvr>
                                      <p:to>
                                        <p:strVal val="visible"/>
                                      </p:to>
                                    </p:set>
                                    <p:animEffect transition="in" filter="wipe(left)">
                                      <p:cBhvr>
                                        <p:cTn id="143" dur="500"/>
                                        <p:tgtEl>
                                          <p:spTgt spid="190518"/>
                                        </p:tgtEl>
                                      </p:cBhvr>
                                    </p:animEffect>
                                  </p:childTnLst>
                                </p:cTn>
                              </p:par>
                            </p:childTnLst>
                          </p:cTn>
                        </p:par>
                      </p:childTnLst>
                    </p:cTn>
                  </p:par>
                  <p:par>
                    <p:cTn id="144" fill="hold" nodeType="clickPar">
                      <p:stCondLst>
                        <p:cond delay="indefinite"/>
                      </p:stCondLst>
                      <p:childTnLst>
                        <p:par>
                          <p:cTn id="145" fill="hold" nodeType="withGroup">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190516"/>
                                        </p:tgtEl>
                                        <p:attrNameLst>
                                          <p:attrName>style.visibility</p:attrName>
                                        </p:attrNameLst>
                                      </p:cBhvr>
                                      <p:to>
                                        <p:strVal val="visible"/>
                                      </p:to>
                                    </p:se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1" presetClass="entr" presetSubtype="0" fill="hold" nodeType="clickEffect">
                                  <p:stCondLst>
                                    <p:cond delay="0"/>
                                  </p:stCondLst>
                                  <p:childTnLst>
                                    <p:set>
                                      <p:cBhvr>
                                        <p:cTn id="151" dur="1" fill="hold">
                                          <p:stCondLst>
                                            <p:cond delay="0"/>
                                          </p:stCondLst>
                                        </p:cTn>
                                        <p:tgtEl>
                                          <p:spTgt spid="1905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511" grpId="0"/>
      <p:bldP spid="190474" grpId="0"/>
      <p:bldP spid="190479" grpId="0"/>
      <p:bldP spid="190486" grpId="0" animBg="1"/>
      <p:bldP spid="190486" grpId="1" animBg="1"/>
      <p:bldP spid="190487" grpId="0" animBg="1"/>
      <p:bldP spid="190487" grpId="1" animBg="1"/>
      <p:bldP spid="190488" grpId="0" animBg="1"/>
      <p:bldP spid="190488" grpId="1" animBg="1"/>
      <p:bldP spid="190490" grpId="0" animBg="1"/>
      <p:bldP spid="190490" grpId="1" animBg="1"/>
      <p:bldP spid="190491" grpId="0" animBg="1"/>
      <p:bldP spid="190491" grpId="1" animBg="1"/>
      <p:bldP spid="190492" grpId="0" animBg="1"/>
      <p:bldP spid="190492" grpId="1" animBg="1"/>
      <p:bldP spid="190494" grpId="0" animBg="1"/>
      <p:bldP spid="190494" grpId="1" animBg="1"/>
      <p:bldP spid="190495" grpId="0" animBg="1"/>
      <p:bldP spid="190495" grpId="1" animBg="1"/>
      <p:bldP spid="190496" grpId="0" animBg="1"/>
      <p:bldP spid="190496" grpId="1" animBg="1"/>
      <p:bldP spid="190497" grpId="0" animBg="1"/>
      <p:bldP spid="190497" grpId="1" animBg="1"/>
      <p:bldP spid="190498" grpId="0" animBg="1"/>
      <p:bldP spid="190498" grpId="1" animBg="1"/>
      <p:bldP spid="190499" grpId="0" animBg="1"/>
      <p:bldP spid="190499" grpId="1" animBg="1"/>
      <p:bldP spid="190500" grpId="0" animBg="1"/>
      <p:bldP spid="190500" grpId="1" animBg="1"/>
      <p:bldP spid="190501" grpId="0" animBg="1"/>
      <p:bldP spid="190501" grpId="1" animBg="1"/>
      <p:bldP spid="190502" grpId="0" animBg="1"/>
      <p:bldP spid="190502" grpId="1" animBg="1"/>
      <p:bldP spid="190503" grpId="0"/>
      <p:bldP spid="190503" grpId="1"/>
      <p:bldP spid="190504" grpId="0"/>
      <p:bldP spid="190504" grpId="1"/>
      <p:bldP spid="190505" grpId="0"/>
      <p:bldP spid="190505" grpId="1"/>
      <p:bldP spid="190506" grpId="0"/>
      <p:bldP spid="190506" grpId="1"/>
      <p:bldP spid="190507" grpId="0" animBg="1"/>
      <p:bldP spid="190507" grpId="1" animBg="1"/>
      <p:bldP spid="190508" grpId="0" animBg="1"/>
      <p:bldP spid="190508" grpId="1" animBg="1"/>
      <p:bldP spid="190512" grpId="0"/>
      <p:bldP spid="190513" grpId="0"/>
      <p:bldP spid="190515" grpId="0"/>
      <p:bldP spid="190516" grpId="0"/>
      <p:bldP spid="1905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ChangeArrowheads="1"/>
          </p:cNvSpPr>
          <p:nvPr/>
        </p:nvSpPr>
        <p:spPr bwMode="auto">
          <a:xfrm>
            <a:off x="712570" y="1478522"/>
            <a:ext cx="77724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lnSpc>
                <a:spcPct val="90000"/>
              </a:lnSpc>
              <a:spcBef>
                <a:spcPct val="20000"/>
              </a:spcBef>
            </a:pPr>
            <a:r>
              <a:rPr lang="en-US" sz="2400" b="1" dirty="0" smtClean="0"/>
              <a:t>Example 1</a:t>
            </a:r>
            <a:endParaRPr lang="en-US" sz="2400" dirty="0"/>
          </a:p>
        </p:txBody>
      </p:sp>
      <p:sp>
        <p:nvSpPr>
          <p:cNvPr id="17411" name="Text Box 23"/>
          <p:cNvSpPr txBox="1">
            <a:spLocks noChangeArrowheads="1"/>
          </p:cNvSpPr>
          <p:nvPr/>
        </p:nvSpPr>
        <p:spPr bwMode="auto">
          <a:xfrm>
            <a:off x="842963" y="1857375"/>
            <a:ext cx="7567612"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indent="465138"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a:latin typeface="Book Antiqua" pitchFamily="18" charset="0"/>
              </a:rPr>
              <a:t>Janet Reed would like to know if there is any significant difference in the mean number of hours worked per week for the department managers at her three manufacturing plants (in Buffalo, Pittsburgh, and Detroit).  </a:t>
            </a:r>
          </a:p>
        </p:txBody>
      </p:sp>
      <p:sp>
        <p:nvSpPr>
          <p:cNvPr id="17412" name="Text Box 26"/>
          <p:cNvSpPr txBox="1">
            <a:spLocks noChangeArrowheads="1"/>
          </p:cNvSpPr>
          <p:nvPr/>
        </p:nvSpPr>
        <p:spPr bwMode="auto">
          <a:xfrm>
            <a:off x="815975" y="3671888"/>
            <a:ext cx="7662863"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indent="465138"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a:latin typeface="Book Antiqua" pitchFamily="18" charset="0"/>
              </a:rPr>
              <a:t>A simple random sample of five managers from each of the three plants was taken and the number of hours worked by each manager for the previous week is shown on the next slide.</a:t>
            </a:r>
          </a:p>
        </p:txBody>
      </p:sp>
      <p:sp>
        <p:nvSpPr>
          <p:cNvPr id="17413" name="Text Box 27"/>
          <p:cNvSpPr txBox="1">
            <a:spLocks noChangeArrowheads="1"/>
          </p:cNvSpPr>
          <p:nvPr/>
        </p:nvSpPr>
        <p:spPr bwMode="auto">
          <a:xfrm>
            <a:off x="841375" y="5118100"/>
            <a:ext cx="74168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indent="465138"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a:latin typeface="Book Antiqua" pitchFamily="18" charset="0"/>
              </a:rPr>
              <a:t>Conduct an </a:t>
            </a:r>
            <a:r>
              <a:rPr lang="en-US" sz="2400" i="1">
                <a:latin typeface="Book Antiqua" pitchFamily="18" charset="0"/>
              </a:rPr>
              <a:t>F</a:t>
            </a:r>
            <a:r>
              <a:rPr lang="en-US" sz="2400">
                <a:latin typeface="Book Antiqua" pitchFamily="18" charset="0"/>
              </a:rPr>
              <a:t> test at the 5% level of significance.</a:t>
            </a:r>
          </a:p>
        </p:txBody>
      </p:sp>
      <p:sp>
        <p:nvSpPr>
          <p:cNvPr id="193565" name="Text Box 29"/>
          <p:cNvSpPr txBox="1">
            <a:spLocks noChangeArrowheads="1"/>
          </p:cNvSpPr>
          <p:nvPr/>
        </p:nvSpPr>
        <p:spPr bwMode="auto">
          <a:xfrm>
            <a:off x="2486025" y="6108700"/>
            <a:ext cx="473075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a:latin typeface="Book Antiqua" pitchFamily="18" charset="0"/>
              </a:rPr>
              <a:t>NOTE: </a:t>
            </a:r>
            <a:r>
              <a:rPr lang="en-US" sz="2400" i="1">
                <a:latin typeface="Book Antiqua" pitchFamily="18" charset="0"/>
              </a:rPr>
              <a:t>k = </a:t>
            </a:r>
            <a:r>
              <a:rPr lang="en-US" sz="2400">
                <a:latin typeface="Book Antiqua" pitchFamily="18" charset="0"/>
              </a:rPr>
              <a:t>3 and </a:t>
            </a:r>
            <a:r>
              <a:rPr lang="en-US" sz="2400" i="1">
                <a:latin typeface="Book Antiqua" pitchFamily="18" charset="0"/>
              </a:rPr>
              <a:t>n</a:t>
            </a:r>
            <a:r>
              <a:rPr lang="en-US" sz="2400" baseline="-25000">
                <a:latin typeface="Book Antiqua" pitchFamily="18" charset="0"/>
              </a:rPr>
              <a:t>1</a:t>
            </a:r>
            <a:r>
              <a:rPr lang="en-US" sz="2400">
                <a:latin typeface="Book Antiqua" pitchFamily="18" charset="0"/>
              </a:rPr>
              <a:t> = </a:t>
            </a:r>
            <a:r>
              <a:rPr lang="en-US" sz="2400" i="1"/>
              <a:t>n</a:t>
            </a:r>
            <a:r>
              <a:rPr lang="en-US" sz="2400" baseline="-25000"/>
              <a:t>2</a:t>
            </a:r>
            <a:r>
              <a:rPr lang="en-US" sz="2400"/>
              <a:t> = </a:t>
            </a:r>
            <a:r>
              <a:rPr lang="en-US" sz="2400" i="1"/>
              <a:t>n</a:t>
            </a:r>
            <a:r>
              <a:rPr lang="en-US" sz="2400" baseline="-25000"/>
              <a:t>3</a:t>
            </a:r>
            <a:r>
              <a:rPr lang="en-US" sz="2400"/>
              <a:t> = 5</a:t>
            </a:r>
            <a:endParaRPr lang="en-US" sz="2400">
              <a:latin typeface="Book Antiqua" pitchFamily="18" charset="0"/>
            </a:endParaRPr>
          </a:p>
        </p:txBody>
      </p:sp>
      <p:sp>
        <p:nvSpPr>
          <p:cNvPr id="193566" name="Line 30"/>
          <p:cNvSpPr>
            <a:spLocks noChangeShapeType="1"/>
          </p:cNvSpPr>
          <p:nvPr/>
        </p:nvSpPr>
        <p:spPr bwMode="auto">
          <a:xfrm>
            <a:off x="942975" y="2525713"/>
            <a:ext cx="6865938" cy="0"/>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3567" name="Line 31"/>
          <p:cNvSpPr>
            <a:spLocks noChangeShapeType="1"/>
          </p:cNvSpPr>
          <p:nvPr/>
        </p:nvSpPr>
        <p:spPr bwMode="auto">
          <a:xfrm>
            <a:off x="958850" y="2859088"/>
            <a:ext cx="2322513" cy="0"/>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3568" name="Oval 32"/>
          <p:cNvSpPr>
            <a:spLocks noChangeArrowheads="1"/>
          </p:cNvSpPr>
          <p:nvPr/>
        </p:nvSpPr>
        <p:spPr bwMode="auto">
          <a:xfrm>
            <a:off x="5138738" y="3687763"/>
            <a:ext cx="652462" cy="4064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p>
        </p:txBody>
      </p:sp>
      <p:sp>
        <p:nvSpPr>
          <p:cNvPr id="193569" name="Oval 33"/>
          <p:cNvSpPr>
            <a:spLocks noChangeArrowheads="1"/>
          </p:cNvSpPr>
          <p:nvPr/>
        </p:nvSpPr>
        <p:spPr bwMode="auto">
          <a:xfrm>
            <a:off x="2330450" y="4000500"/>
            <a:ext cx="898525" cy="4064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p>
        </p:txBody>
      </p:sp>
      <p:sp>
        <p:nvSpPr>
          <p:cNvPr id="193570" name="Oval 34"/>
          <p:cNvSpPr>
            <a:spLocks noChangeArrowheads="1"/>
          </p:cNvSpPr>
          <p:nvPr/>
        </p:nvSpPr>
        <p:spPr bwMode="auto">
          <a:xfrm>
            <a:off x="4587875" y="5110163"/>
            <a:ext cx="534988" cy="4064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p>
        </p:txBody>
      </p:sp>
      <p:sp>
        <p:nvSpPr>
          <p:cNvPr id="13"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smtClean="0"/>
              <a:t>Completely Randomized Design </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3566"/>
                                        </p:tgtEl>
                                        <p:attrNameLst>
                                          <p:attrName>style.visibility</p:attrName>
                                        </p:attrNameLst>
                                      </p:cBhvr>
                                      <p:to>
                                        <p:strVal val="visible"/>
                                      </p:to>
                                    </p:set>
                                    <p:animEffect transition="in" filter="wipe(left)">
                                      <p:cBhvr>
                                        <p:cTn id="7" dur="500"/>
                                        <p:tgtEl>
                                          <p:spTgt spid="19356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3567"/>
                                        </p:tgtEl>
                                        <p:attrNameLst>
                                          <p:attrName>style.visibility</p:attrName>
                                        </p:attrNameLst>
                                      </p:cBhvr>
                                      <p:to>
                                        <p:strVal val="visible"/>
                                      </p:to>
                                    </p:set>
                                    <p:animEffect transition="in" filter="wipe(left)">
                                      <p:cBhvr>
                                        <p:cTn id="11" dur="500"/>
                                        <p:tgtEl>
                                          <p:spTgt spid="19356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93568"/>
                                        </p:tgtEl>
                                        <p:attrNameLst>
                                          <p:attrName>style.visibility</p:attrName>
                                        </p:attrNameLst>
                                      </p:cBhvr>
                                      <p:to>
                                        <p:strVal val="visible"/>
                                      </p:to>
                                    </p:set>
                                    <p:animEffect transition="in" filter="wipe(left)">
                                      <p:cBhvr>
                                        <p:cTn id="16" dur="500"/>
                                        <p:tgtEl>
                                          <p:spTgt spid="19356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93569"/>
                                        </p:tgtEl>
                                        <p:attrNameLst>
                                          <p:attrName>style.visibility</p:attrName>
                                        </p:attrNameLst>
                                      </p:cBhvr>
                                      <p:to>
                                        <p:strVal val="visible"/>
                                      </p:to>
                                    </p:set>
                                    <p:animEffect transition="in" filter="wipe(left)">
                                      <p:cBhvr>
                                        <p:cTn id="21" dur="500"/>
                                        <p:tgtEl>
                                          <p:spTgt spid="19356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93570"/>
                                        </p:tgtEl>
                                        <p:attrNameLst>
                                          <p:attrName>style.visibility</p:attrName>
                                        </p:attrNameLst>
                                      </p:cBhvr>
                                      <p:to>
                                        <p:strVal val="visible"/>
                                      </p:to>
                                    </p:set>
                                    <p:animEffect transition="in" filter="wipe(left)">
                                      <p:cBhvr>
                                        <p:cTn id="26" dur="500"/>
                                        <p:tgtEl>
                                          <p:spTgt spid="19357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93565"/>
                                        </p:tgtEl>
                                        <p:attrNameLst>
                                          <p:attrName>style.visibility</p:attrName>
                                        </p:attrNameLst>
                                      </p:cBhvr>
                                      <p:to>
                                        <p:strVal val="visible"/>
                                      </p:to>
                                    </p:set>
                                    <p:animEffect transition="in" filter="blinds(horizontal)">
                                      <p:cBhvr>
                                        <p:cTn id="31" dur="500"/>
                                        <p:tgtEl>
                                          <p:spTgt spid="193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65" grpId="0" autoUpdateAnimBg="0"/>
      <p:bldP spid="193566" grpId="0" animBg="1"/>
      <p:bldP spid="193567" grpId="0" animBg="1"/>
      <p:bldP spid="193568" grpId="0" animBg="1"/>
      <p:bldP spid="193569" grpId="0" animBg="1"/>
      <p:bldP spid="19357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3"/>
          <p:cNvSpPr>
            <a:spLocks noChangeArrowheads="1"/>
          </p:cNvSpPr>
          <p:nvPr/>
        </p:nvSpPr>
        <p:spPr bwMode="auto">
          <a:xfrm>
            <a:off x="1405748" y="2921716"/>
            <a:ext cx="40005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lnSpc>
                <a:spcPct val="110000"/>
              </a:lnSpc>
            </a:pPr>
            <a:r>
              <a:rPr lang="en-US" sz="2400">
                <a:latin typeface="Book Antiqua" pitchFamily="18" charset="0"/>
              </a:rPr>
              <a:t>1</a:t>
            </a:r>
          </a:p>
          <a:p>
            <a:pPr algn="ctr" eaLnBrk="0" hangingPunct="0">
              <a:lnSpc>
                <a:spcPct val="110000"/>
              </a:lnSpc>
            </a:pPr>
            <a:r>
              <a:rPr lang="en-US" sz="2400">
                <a:latin typeface="Book Antiqua" pitchFamily="18" charset="0"/>
              </a:rPr>
              <a:t>2</a:t>
            </a:r>
          </a:p>
          <a:p>
            <a:pPr algn="ctr" eaLnBrk="0" hangingPunct="0">
              <a:lnSpc>
                <a:spcPct val="110000"/>
              </a:lnSpc>
            </a:pPr>
            <a:r>
              <a:rPr lang="en-US" sz="2400">
                <a:latin typeface="Book Antiqua" pitchFamily="18" charset="0"/>
              </a:rPr>
              <a:t>3</a:t>
            </a:r>
          </a:p>
          <a:p>
            <a:pPr algn="ctr" eaLnBrk="0" hangingPunct="0">
              <a:lnSpc>
                <a:spcPct val="110000"/>
              </a:lnSpc>
            </a:pPr>
            <a:r>
              <a:rPr lang="en-US" sz="2400">
                <a:latin typeface="Book Antiqua" pitchFamily="18" charset="0"/>
              </a:rPr>
              <a:t>4</a:t>
            </a:r>
          </a:p>
          <a:p>
            <a:pPr algn="ctr" eaLnBrk="0" hangingPunct="0">
              <a:lnSpc>
                <a:spcPct val="110000"/>
              </a:lnSpc>
            </a:pPr>
            <a:r>
              <a:rPr lang="en-US" sz="2400">
                <a:latin typeface="Book Antiqua" pitchFamily="18" charset="0"/>
              </a:rPr>
              <a:t>5</a:t>
            </a:r>
          </a:p>
        </p:txBody>
      </p:sp>
      <p:sp>
        <p:nvSpPr>
          <p:cNvPr id="194584" name="Rectangle 24"/>
          <p:cNvSpPr>
            <a:spLocks noChangeArrowheads="1"/>
          </p:cNvSpPr>
          <p:nvPr/>
        </p:nvSpPr>
        <p:spPr bwMode="auto">
          <a:xfrm>
            <a:off x="3520298" y="2921716"/>
            <a:ext cx="4953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lnSpc>
                <a:spcPct val="110000"/>
              </a:lnSpc>
            </a:pPr>
            <a:r>
              <a:rPr lang="en-US" sz="2400">
                <a:latin typeface="Book Antiqua" pitchFamily="18" charset="0"/>
              </a:rPr>
              <a:t>48</a:t>
            </a:r>
          </a:p>
          <a:p>
            <a:pPr algn="ctr" eaLnBrk="0" hangingPunct="0">
              <a:lnSpc>
                <a:spcPct val="110000"/>
              </a:lnSpc>
            </a:pPr>
            <a:r>
              <a:rPr lang="en-US" sz="2400">
                <a:latin typeface="Book Antiqua" pitchFamily="18" charset="0"/>
              </a:rPr>
              <a:t>54</a:t>
            </a:r>
          </a:p>
          <a:p>
            <a:pPr algn="ctr" eaLnBrk="0" hangingPunct="0">
              <a:lnSpc>
                <a:spcPct val="110000"/>
              </a:lnSpc>
            </a:pPr>
            <a:r>
              <a:rPr lang="en-US" sz="2400">
                <a:latin typeface="Book Antiqua" pitchFamily="18" charset="0"/>
              </a:rPr>
              <a:t>57</a:t>
            </a:r>
          </a:p>
          <a:p>
            <a:pPr algn="ctr" eaLnBrk="0" hangingPunct="0">
              <a:lnSpc>
                <a:spcPct val="110000"/>
              </a:lnSpc>
            </a:pPr>
            <a:r>
              <a:rPr lang="en-US" sz="2400">
                <a:latin typeface="Book Antiqua" pitchFamily="18" charset="0"/>
              </a:rPr>
              <a:t>54</a:t>
            </a:r>
          </a:p>
          <a:p>
            <a:pPr algn="ctr" eaLnBrk="0" hangingPunct="0">
              <a:lnSpc>
                <a:spcPct val="110000"/>
              </a:lnSpc>
            </a:pPr>
            <a:r>
              <a:rPr lang="en-US" sz="2400">
                <a:latin typeface="Book Antiqua" pitchFamily="18" charset="0"/>
              </a:rPr>
              <a:t>62</a:t>
            </a:r>
          </a:p>
        </p:txBody>
      </p:sp>
      <p:sp>
        <p:nvSpPr>
          <p:cNvPr id="194585" name="Rectangle 25"/>
          <p:cNvSpPr>
            <a:spLocks noChangeArrowheads="1"/>
          </p:cNvSpPr>
          <p:nvPr/>
        </p:nvSpPr>
        <p:spPr bwMode="auto">
          <a:xfrm>
            <a:off x="5215748" y="2959816"/>
            <a:ext cx="47625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lnSpc>
                <a:spcPct val="110000"/>
              </a:lnSpc>
            </a:pPr>
            <a:r>
              <a:rPr lang="en-US" sz="2400">
                <a:latin typeface="Book Antiqua" pitchFamily="18" charset="0"/>
              </a:rPr>
              <a:t>73</a:t>
            </a:r>
          </a:p>
          <a:p>
            <a:pPr algn="ctr" eaLnBrk="0" hangingPunct="0">
              <a:lnSpc>
                <a:spcPct val="110000"/>
              </a:lnSpc>
            </a:pPr>
            <a:r>
              <a:rPr lang="en-US" sz="2400">
                <a:latin typeface="Book Antiqua" pitchFamily="18" charset="0"/>
              </a:rPr>
              <a:t>63</a:t>
            </a:r>
          </a:p>
          <a:p>
            <a:pPr algn="ctr" eaLnBrk="0" hangingPunct="0">
              <a:lnSpc>
                <a:spcPct val="110000"/>
              </a:lnSpc>
            </a:pPr>
            <a:r>
              <a:rPr lang="en-US" sz="2400">
                <a:latin typeface="Book Antiqua" pitchFamily="18" charset="0"/>
              </a:rPr>
              <a:t>66</a:t>
            </a:r>
          </a:p>
          <a:p>
            <a:pPr algn="ctr" eaLnBrk="0" hangingPunct="0">
              <a:lnSpc>
                <a:spcPct val="110000"/>
              </a:lnSpc>
            </a:pPr>
            <a:r>
              <a:rPr lang="en-US" sz="2400">
                <a:latin typeface="Book Antiqua" pitchFamily="18" charset="0"/>
              </a:rPr>
              <a:t>64</a:t>
            </a:r>
          </a:p>
          <a:p>
            <a:pPr algn="ctr" eaLnBrk="0" hangingPunct="0">
              <a:lnSpc>
                <a:spcPct val="110000"/>
              </a:lnSpc>
            </a:pPr>
            <a:r>
              <a:rPr lang="en-US" sz="2400">
                <a:latin typeface="Book Antiqua" pitchFamily="18" charset="0"/>
              </a:rPr>
              <a:t>74</a:t>
            </a:r>
          </a:p>
        </p:txBody>
      </p:sp>
      <p:sp>
        <p:nvSpPr>
          <p:cNvPr id="194586" name="Rectangle 26"/>
          <p:cNvSpPr>
            <a:spLocks noChangeArrowheads="1"/>
          </p:cNvSpPr>
          <p:nvPr/>
        </p:nvSpPr>
        <p:spPr bwMode="auto">
          <a:xfrm>
            <a:off x="6930248" y="2921716"/>
            <a:ext cx="47625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lnSpc>
                <a:spcPct val="110000"/>
              </a:lnSpc>
            </a:pPr>
            <a:r>
              <a:rPr lang="en-US" sz="2400">
                <a:latin typeface="Book Antiqua" pitchFamily="18" charset="0"/>
              </a:rPr>
              <a:t>51</a:t>
            </a:r>
          </a:p>
          <a:p>
            <a:pPr algn="ctr" eaLnBrk="0" hangingPunct="0">
              <a:lnSpc>
                <a:spcPct val="110000"/>
              </a:lnSpc>
            </a:pPr>
            <a:r>
              <a:rPr lang="en-US" sz="2400">
                <a:latin typeface="Book Antiqua" pitchFamily="18" charset="0"/>
              </a:rPr>
              <a:t>63</a:t>
            </a:r>
          </a:p>
          <a:p>
            <a:pPr algn="ctr" eaLnBrk="0" hangingPunct="0">
              <a:lnSpc>
                <a:spcPct val="110000"/>
              </a:lnSpc>
            </a:pPr>
            <a:r>
              <a:rPr lang="en-US" sz="2400">
                <a:latin typeface="Book Antiqua" pitchFamily="18" charset="0"/>
              </a:rPr>
              <a:t>61</a:t>
            </a:r>
          </a:p>
          <a:p>
            <a:pPr algn="ctr" eaLnBrk="0" hangingPunct="0">
              <a:lnSpc>
                <a:spcPct val="110000"/>
              </a:lnSpc>
            </a:pPr>
            <a:r>
              <a:rPr lang="en-US" sz="2400">
                <a:latin typeface="Book Antiqua" pitchFamily="18" charset="0"/>
              </a:rPr>
              <a:t>54</a:t>
            </a:r>
          </a:p>
          <a:p>
            <a:pPr algn="ctr" eaLnBrk="0" hangingPunct="0">
              <a:lnSpc>
                <a:spcPct val="110000"/>
              </a:lnSpc>
            </a:pPr>
            <a:r>
              <a:rPr lang="en-US" sz="2400">
                <a:latin typeface="Book Antiqua" pitchFamily="18" charset="0"/>
              </a:rPr>
              <a:t>56</a:t>
            </a:r>
          </a:p>
        </p:txBody>
      </p:sp>
      <p:sp>
        <p:nvSpPr>
          <p:cNvPr id="18438" name="Rectangle 27"/>
          <p:cNvSpPr>
            <a:spLocks noChangeArrowheads="1"/>
          </p:cNvSpPr>
          <p:nvPr/>
        </p:nvSpPr>
        <p:spPr bwMode="auto">
          <a:xfrm>
            <a:off x="3101198" y="2102566"/>
            <a:ext cx="123825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r>
              <a:rPr lang="en-US" sz="2400">
                <a:latin typeface="Book Antiqua" pitchFamily="18" charset="0"/>
              </a:rPr>
              <a:t>Plant 1</a:t>
            </a:r>
          </a:p>
          <a:p>
            <a:pPr algn="ctr" eaLnBrk="0" hangingPunct="0"/>
            <a:r>
              <a:rPr lang="en-US" sz="2400">
                <a:latin typeface="Book Antiqua" pitchFamily="18" charset="0"/>
              </a:rPr>
              <a:t>Buffalo</a:t>
            </a:r>
          </a:p>
        </p:txBody>
      </p:sp>
      <p:sp>
        <p:nvSpPr>
          <p:cNvPr id="18439" name="Rectangle 28"/>
          <p:cNvSpPr>
            <a:spLocks noChangeArrowheads="1"/>
          </p:cNvSpPr>
          <p:nvPr/>
        </p:nvSpPr>
        <p:spPr bwMode="auto">
          <a:xfrm>
            <a:off x="4606148" y="2083516"/>
            <a:ext cx="16192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r>
              <a:rPr lang="en-US" sz="2400">
                <a:latin typeface="Book Antiqua" pitchFamily="18" charset="0"/>
              </a:rPr>
              <a:t>Plant 2</a:t>
            </a:r>
          </a:p>
          <a:p>
            <a:pPr algn="ctr" eaLnBrk="0" hangingPunct="0"/>
            <a:r>
              <a:rPr lang="en-US" sz="2400">
                <a:latin typeface="Book Antiqua" pitchFamily="18" charset="0"/>
              </a:rPr>
              <a:t>Pittsburgh</a:t>
            </a:r>
          </a:p>
        </p:txBody>
      </p:sp>
      <p:sp>
        <p:nvSpPr>
          <p:cNvPr id="18440" name="Rectangle 29"/>
          <p:cNvSpPr>
            <a:spLocks noChangeArrowheads="1"/>
          </p:cNvSpPr>
          <p:nvPr/>
        </p:nvSpPr>
        <p:spPr bwMode="auto">
          <a:xfrm>
            <a:off x="6511148" y="2045416"/>
            <a:ext cx="12573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r>
              <a:rPr lang="en-US" sz="2400">
                <a:latin typeface="Book Antiqua" pitchFamily="18" charset="0"/>
              </a:rPr>
              <a:t>Plant 3</a:t>
            </a:r>
          </a:p>
          <a:p>
            <a:pPr algn="ctr" eaLnBrk="0" hangingPunct="0"/>
            <a:r>
              <a:rPr lang="en-US" sz="2400">
                <a:latin typeface="Book Antiqua" pitchFamily="18" charset="0"/>
              </a:rPr>
              <a:t>Detroit</a:t>
            </a:r>
          </a:p>
        </p:txBody>
      </p:sp>
      <p:sp>
        <p:nvSpPr>
          <p:cNvPr id="18441" name="Text Box 30"/>
          <p:cNvSpPr txBox="1">
            <a:spLocks noChangeArrowheads="1"/>
          </p:cNvSpPr>
          <p:nvPr/>
        </p:nvSpPr>
        <p:spPr bwMode="auto">
          <a:xfrm>
            <a:off x="712011" y="2555003"/>
            <a:ext cx="1844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a:r>
              <a:rPr lang="en-US" sz="2400">
                <a:latin typeface="Book Antiqua" pitchFamily="18" charset="0"/>
              </a:rPr>
              <a:t>Observation</a:t>
            </a:r>
          </a:p>
        </p:txBody>
      </p:sp>
      <p:sp>
        <p:nvSpPr>
          <p:cNvPr id="194591" name="Text Box 31"/>
          <p:cNvSpPr txBox="1">
            <a:spLocks noChangeArrowheads="1"/>
          </p:cNvSpPr>
          <p:nvPr/>
        </p:nvSpPr>
        <p:spPr bwMode="auto">
          <a:xfrm>
            <a:off x="1397811" y="5110878"/>
            <a:ext cx="4111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a:r>
              <a:rPr lang="en-US" sz="2400" i="1">
                <a:latin typeface="Book Antiqua" pitchFamily="18" charset="0"/>
              </a:rPr>
              <a:t>n</a:t>
            </a:r>
            <a:r>
              <a:rPr lang="en-US" sz="2400" i="1" baseline="-25000">
                <a:latin typeface="Book Antiqua" pitchFamily="18" charset="0"/>
              </a:rPr>
              <a:t>i</a:t>
            </a:r>
          </a:p>
        </p:txBody>
      </p:sp>
      <p:sp>
        <p:nvSpPr>
          <p:cNvPr id="194593" name="Text Box 33"/>
          <p:cNvSpPr txBox="1">
            <a:spLocks noChangeArrowheads="1"/>
          </p:cNvSpPr>
          <p:nvPr/>
        </p:nvSpPr>
        <p:spPr bwMode="auto">
          <a:xfrm>
            <a:off x="3621898" y="5123578"/>
            <a:ext cx="40909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5	          5 	         5</a:t>
            </a:r>
          </a:p>
        </p:txBody>
      </p:sp>
      <p:sp>
        <p:nvSpPr>
          <p:cNvPr id="194603" name="Text Box 43"/>
          <p:cNvSpPr txBox="1">
            <a:spLocks noChangeArrowheads="1"/>
          </p:cNvSpPr>
          <p:nvPr/>
        </p:nvSpPr>
        <p:spPr bwMode="auto">
          <a:xfrm>
            <a:off x="1423211" y="5534741"/>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a:r>
              <a:rPr lang="en-US" sz="2400" b="1" i="1">
                <a:solidFill>
                  <a:srgbClr val="FF0000"/>
                </a:solidFill>
                <a:latin typeface="Book Antiqua" pitchFamily="18" charset="0"/>
              </a:rPr>
              <a:t>x</a:t>
            </a:r>
            <a:r>
              <a:rPr lang="en-US" sz="2400" b="1" i="1" baseline="-25000">
                <a:solidFill>
                  <a:srgbClr val="FF0000"/>
                </a:solidFill>
                <a:latin typeface="Book Antiqua" pitchFamily="18" charset="0"/>
              </a:rPr>
              <a:t>i</a:t>
            </a:r>
          </a:p>
        </p:txBody>
      </p:sp>
      <p:sp>
        <p:nvSpPr>
          <p:cNvPr id="194604" name="Text Box 44"/>
          <p:cNvSpPr txBox="1">
            <a:spLocks noChangeArrowheads="1"/>
          </p:cNvSpPr>
          <p:nvPr/>
        </p:nvSpPr>
        <p:spPr bwMode="auto">
          <a:xfrm>
            <a:off x="1412098" y="5953841"/>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b="1" i="1">
                <a:solidFill>
                  <a:srgbClr val="009900"/>
                </a:solidFill>
                <a:latin typeface="Book Antiqua" pitchFamily="18" charset="0"/>
              </a:rPr>
              <a:t>s</a:t>
            </a:r>
            <a:r>
              <a:rPr lang="en-US" sz="2400" b="1" i="1" baseline="-25000">
                <a:solidFill>
                  <a:srgbClr val="009900"/>
                </a:solidFill>
                <a:latin typeface="Book Antiqua" pitchFamily="18" charset="0"/>
              </a:rPr>
              <a:t>i</a:t>
            </a:r>
            <a:r>
              <a:rPr lang="en-US" sz="2400" b="1" baseline="30000">
                <a:solidFill>
                  <a:srgbClr val="009900"/>
                </a:solidFill>
                <a:latin typeface="Book Antiqua" pitchFamily="18" charset="0"/>
              </a:rPr>
              <a:t>2</a:t>
            </a:r>
          </a:p>
        </p:txBody>
      </p:sp>
      <p:sp>
        <p:nvSpPr>
          <p:cNvPr id="194605" name="Text Box 45"/>
          <p:cNvSpPr txBox="1">
            <a:spLocks noChangeArrowheads="1"/>
          </p:cNvSpPr>
          <p:nvPr/>
        </p:nvSpPr>
        <p:spPr bwMode="auto">
          <a:xfrm>
            <a:off x="3547286" y="5547441"/>
            <a:ext cx="3917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b="1">
                <a:solidFill>
                  <a:srgbClr val="FF0000"/>
                </a:solidFill>
                <a:latin typeface="Book Antiqua" pitchFamily="18" charset="0"/>
              </a:rPr>
              <a:t>55	          68	         57</a:t>
            </a:r>
          </a:p>
        </p:txBody>
      </p:sp>
      <p:sp>
        <p:nvSpPr>
          <p:cNvPr id="194606" name="Text Box 46"/>
          <p:cNvSpPr txBox="1">
            <a:spLocks noChangeArrowheads="1"/>
          </p:cNvSpPr>
          <p:nvPr/>
        </p:nvSpPr>
        <p:spPr bwMode="auto">
          <a:xfrm>
            <a:off x="3394886" y="5950666"/>
            <a:ext cx="414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b="1">
                <a:solidFill>
                  <a:srgbClr val="009900"/>
                </a:solidFill>
                <a:latin typeface="Book Antiqua" pitchFamily="18" charset="0"/>
              </a:rPr>
              <a:t>26.0	          26.5	         24.5</a:t>
            </a:r>
          </a:p>
        </p:txBody>
      </p:sp>
      <p:sp>
        <p:nvSpPr>
          <p:cNvPr id="18448" name="Text Box 47"/>
          <p:cNvSpPr txBox="1">
            <a:spLocks noChangeArrowheads="1"/>
          </p:cNvSpPr>
          <p:nvPr/>
        </p:nvSpPr>
        <p:spPr bwMode="auto">
          <a:xfrm>
            <a:off x="585011" y="1557338"/>
            <a:ext cx="7843837"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dirty="0">
                <a:latin typeface="Book Antiqua" pitchFamily="18" charset="0"/>
              </a:rPr>
              <a:t>Average </a:t>
            </a:r>
            <a:r>
              <a:rPr lang="en-US" sz="2400" dirty="0" smtClean="0">
                <a:latin typeface="Book Antiqua" pitchFamily="18" charset="0"/>
              </a:rPr>
              <a:t>weekly </a:t>
            </a:r>
            <a:r>
              <a:rPr lang="en-US" sz="2400" dirty="0">
                <a:latin typeface="Book Antiqua" pitchFamily="18" charset="0"/>
              </a:rPr>
              <a:t>hours worked by department managers</a:t>
            </a:r>
          </a:p>
        </p:txBody>
      </p:sp>
      <p:sp>
        <p:nvSpPr>
          <p:cNvPr id="18449" name="Line 48"/>
          <p:cNvSpPr>
            <a:spLocks noChangeShapeType="1"/>
          </p:cNvSpPr>
          <p:nvPr/>
        </p:nvSpPr>
        <p:spPr bwMode="auto">
          <a:xfrm>
            <a:off x="683436" y="2070816"/>
            <a:ext cx="76485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0" name="Line 49"/>
          <p:cNvSpPr>
            <a:spLocks noChangeShapeType="1"/>
          </p:cNvSpPr>
          <p:nvPr/>
        </p:nvSpPr>
        <p:spPr bwMode="auto">
          <a:xfrm>
            <a:off x="678673" y="2123203"/>
            <a:ext cx="76485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1" name="Line 50"/>
          <p:cNvSpPr>
            <a:spLocks noChangeShapeType="1"/>
          </p:cNvSpPr>
          <p:nvPr/>
        </p:nvSpPr>
        <p:spPr bwMode="auto">
          <a:xfrm>
            <a:off x="664386" y="5080716"/>
            <a:ext cx="76485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2" name="Line 52"/>
          <p:cNvSpPr>
            <a:spLocks noChangeShapeType="1"/>
          </p:cNvSpPr>
          <p:nvPr/>
        </p:nvSpPr>
        <p:spPr bwMode="auto">
          <a:xfrm>
            <a:off x="673911" y="2961403"/>
            <a:ext cx="76485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613" name="Line 53"/>
          <p:cNvSpPr>
            <a:spLocks noChangeShapeType="1"/>
          </p:cNvSpPr>
          <p:nvPr/>
        </p:nvSpPr>
        <p:spPr bwMode="auto">
          <a:xfrm>
            <a:off x="1512111" y="5671266"/>
            <a:ext cx="2032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a:t>Completely Randomized Design</a:t>
            </a:r>
            <a:endParaRPr lang="en-US" dirty="0" smtClean="0"/>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iterate type="wd">
                                    <p:tmPct val="100000"/>
                                  </p:iterate>
                                  <p:childTnLst>
                                    <p:set>
                                      <p:cBhvr>
                                        <p:cTn id="6" dur="1" fill="hold">
                                          <p:stCondLst>
                                            <p:cond delay="0"/>
                                          </p:stCondLst>
                                        </p:cTn>
                                        <p:tgtEl>
                                          <p:spTgt spid="194584"/>
                                        </p:tgtEl>
                                        <p:attrNameLst>
                                          <p:attrName>style.visibility</p:attrName>
                                        </p:attrNameLst>
                                      </p:cBhvr>
                                      <p:to>
                                        <p:strVal val="visible"/>
                                      </p:to>
                                    </p:set>
                                    <p:animEffect transition="in" filter="slide(fromTop)">
                                      <p:cBhvr>
                                        <p:cTn id="7" dur="300"/>
                                        <p:tgtEl>
                                          <p:spTgt spid="1945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iterate type="wd">
                                    <p:tmPct val="100000"/>
                                  </p:iterate>
                                  <p:childTnLst>
                                    <p:set>
                                      <p:cBhvr>
                                        <p:cTn id="11" dur="1" fill="hold">
                                          <p:stCondLst>
                                            <p:cond delay="0"/>
                                          </p:stCondLst>
                                        </p:cTn>
                                        <p:tgtEl>
                                          <p:spTgt spid="194585"/>
                                        </p:tgtEl>
                                        <p:attrNameLst>
                                          <p:attrName>style.visibility</p:attrName>
                                        </p:attrNameLst>
                                      </p:cBhvr>
                                      <p:to>
                                        <p:strVal val="visible"/>
                                      </p:to>
                                    </p:set>
                                    <p:animEffect transition="in" filter="slide(fromTop)">
                                      <p:cBhvr>
                                        <p:cTn id="12" dur="300"/>
                                        <p:tgtEl>
                                          <p:spTgt spid="1945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1" fill="hold" grpId="0" nodeType="clickEffect">
                                  <p:stCondLst>
                                    <p:cond delay="0"/>
                                  </p:stCondLst>
                                  <p:iterate type="wd">
                                    <p:tmPct val="100000"/>
                                  </p:iterate>
                                  <p:childTnLst>
                                    <p:set>
                                      <p:cBhvr>
                                        <p:cTn id="16" dur="1" fill="hold">
                                          <p:stCondLst>
                                            <p:cond delay="0"/>
                                          </p:stCondLst>
                                        </p:cTn>
                                        <p:tgtEl>
                                          <p:spTgt spid="194586"/>
                                        </p:tgtEl>
                                        <p:attrNameLst>
                                          <p:attrName>style.visibility</p:attrName>
                                        </p:attrNameLst>
                                      </p:cBhvr>
                                      <p:to>
                                        <p:strVal val="visible"/>
                                      </p:to>
                                    </p:set>
                                    <p:animEffect transition="in" filter="slide(fromTop)">
                                      <p:cBhvr>
                                        <p:cTn id="17" dur="300"/>
                                        <p:tgtEl>
                                          <p:spTgt spid="19458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194591"/>
                                        </p:tgtEl>
                                        <p:attrNameLst>
                                          <p:attrName>style.visibility</p:attrName>
                                        </p:attrNameLst>
                                      </p:cBhvr>
                                      <p:to>
                                        <p:strVal val="visible"/>
                                      </p:to>
                                    </p:set>
                                    <p:animEffect transition="in" filter="slide(fromLeft)">
                                      <p:cBhvr>
                                        <p:cTn id="22" dur="500"/>
                                        <p:tgtEl>
                                          <p:spTgt spid="194591"/>
                                        </p:tgtEl>
                                      </p:cBhvr>
                                    </p:animEffect>
                                  </p:childTnLst>
                                </p:cTn>
                              </p:par>
                              <p:par>
                                <p:cTn id="23" presetID="12" presetClass="entr" presetSubtype="8" fill="hold" grpId="0" nodeType="withEffect">
                                  <p:stCondLst>
                                    <p:cond delay="0"/>
                                  </p:stCondLst>
                                  <p:iterate type="wd">
                                    <p:tmPct val="100000"/>
                                  </p:iterate>
                                  <p:childTnLst>
                                    <p:set>
                                      <p:cBhvr>
                                        <p:cTn id="24" dur="1" fill="hold">
                                          <p:stCondLst>
                                            <p:cond delay="0"/>
                                          </p:stCondLst>
                                        </p:cTn>
                                        <p:tgtEl>
                                          <p:spTgt spid="194593"/>
                                        </p:tgtEl>
                                        <p:attrNameLst>
                                          <p:attrName>style.visibility</p:attrName>
                                        </p:attrNameLst>
                                      </p:cBhvr>
                                      <p:to>
                                        <p:strVal val="visible"/>
                                      </p:to>
                                    </p:set>
                                    <p:animEffect transition="in" filter="slide(fromLeft)">
                                      <p:cBhvr>
                                        <p:cTn id="25" dur="300"/>
                                        <p:tgtEl>
                                          <p:spTgt spid="19459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94603"/>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94613"/>
                                        </p:tgtEl>
                                        <p:attrNameLst>
                                          <p:attrName>style.visibility</p:attrName>
                                        </p:attrNameLst>
                                      </p:cBhvr>
                                      <p:to>
                                        <p:strVal val="visible"/>
                                      </p:to>
                                    </p:set>
                                  </p:childTnLst>
                                </p:cTn>
                              </p:par>
                              <p:par>
                                <p:cTn id="32" presetID="12" presetClass="entr" presetSubtype="8" fill="hold" grpId="0" nodeType="withEffect">
                                  <p:stCondLst>
                                    <p:cond delay="0"/>
                                  </p:stCondLst>
                                  <p:iterate type="wd">
                                    <p:tmPct val="100000"/>
                                  </p:iterate>
                                  <p:childTnLst>
                                    <p:set>
                                      <p:cBhvr>
                                        <p:cTn id="33" dur="1" fill="hold">
                                          <p:stCondLst>
                                            <p:cond delay="0"/>
                                          </p:stCondLst>
                                        </p:cTn>
                                        <p:tgtEl>
                                          <p:spTgt spid="194605"/>
                                        </p:tgtEl>
                                        <p:attrNameLst>
                                          <p:attrName>style.visibility</p:attrName>
                                        </p:attrNameLst>
                                      </p:cBhvr>
                                      <p:to>
                                        <p:strVal val="visible"/>
                                      </p:to>
                                    </p:set>
                                    <p:animEffect transition="in" filter="slide(fromLeft)">
                                      <p:cBhvr>
                                        <p:cTn id="34" dur="300"/>
                                        <p:tgtEl>
                                          <p:spTgt spid="194605"/>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4604"/>
                                        </p:tgtEl>
                                        <p:attrNameLst>
                                          <p:attrName>style.visibility</p:attrName>
                                        </p:attrNameLst>
                                      </p:cBhvr>
                                      <p:to>
                                        <p:strVal val="visible"/>
                                      </p:to>
                                    </p:set>
                                  </p:childTnLst>
                                </p:cTn>
                              </p:par>
                              <p:par>
                                <p:cTn id="39" presetID="12" presetClass="entr" presetSubtype="8" fill="hold" grpId="0" nodeType="withEffect">
                                  <p:stCondLst>
                                    <p:cond delay="0"/>
                                  </p:stCondLst>
                                  <p:iterate type="wd">
                                    <p:tmPct val="100000"/>
                                  </p:iterate>
                                  <p:childTnLst>
                                    <p:set>
                                      <p:cBhvr>
                                        <p:cTn id="40" dur="1" fill="hold">
                                          <p:stCondLst>
                                            <p:cond delay="0"/>
                                          </p:stCondLst>
                                        </p:cTn>
                                        <p:tgtEl>
                                          <p:spTgt spid="194606"/>
                                        </p:tgtEl>
                                        <p:attrNameLst>
                                          <p:attrName>style.visibility</p:attrName>
                                        </p:attrNameLst>
                                      </p:cBhvr>
                                      <p:to>
                                        <p:strVal val="visible"/>
                                      </p:to>
                                    </p:set>
                                    <p:animEffect transition="in" filter="slide(fromLeft)">
                                      <p:cBhvr>
                                        <p:cTn id="41" dur="300"/>
                                        <p:tgtEl>
                                          <p:spTgt spid="194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4" grpId="0" autoUpdateAnimBg="0"/>
      <p:bldP spid="194585" grpId="0" autoUpdateAnimBg="0"/>
      <p:bldP spid="194586" grpId="0" autoUpdateAnimBg="0"/>
      <p:bldP spid="194591" grpId="0" autoUpdateAnimBg="0"/>
      <p:bldP spid="194593" grpId="0" autoUpdateAnimBg="0"/>
      <p:bldP spid="194603" grpId="0" autoUpdateAnimBg="0"/>
      <p:bldP spid="194604" grpId="0" autoUpdateAnimBg="0"/>
      <p:bldP spid="194605" grpId="0" autoUpdateAnimBg="0"/>
      <p:bldP spid="194606" grpId="0" autoUpdateAnimBg="0"/>
      <p:bldP spid="1946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1"/>
          <p:cNvSpPr txBox="1">
            <a:spLocks noChangeArrowheads="1"/>
          </p:cNvSpPr>
          <p:nvPr/>
        </p:nvSpPr>
        <p:spPr bwMode="auto">
          <a:xfrm>
            <a:off x="4650777" y="1471878"/>
            <a:ext cx="444341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i="1">
                <a:latin typeface="Book Antiqua" pitchFamily="18" charset="0"/>
              </a:rPr>
              <a:t>H</a:t>
            </a:r>
            <a:r>
              <a:rPr lang="en-US" sz="2400" baseline="-25000">
                <a:latin typeface="Book Antiqua" pitchFamily="18" charset="0"/>
              </a:rPr>
              <a:t>0</a:t>
            </a:r>
            <a:r>
              <a:rPr lang="en-US" sz="2400">
                <a:latin typeface="Book Antiqua" pitchFamily="18" charset="0"/>
              </a:rPr>
              <a:t>:  </a:t>
            </a:r>
            <a:r>
              <a:rPr lang="en-US" sz="2400" i="1">
                <a:latin typeface="Symbol" pitchFamily="18" charset="2"/>
              </a:rPr>
              <a:t> </a:t>
            </a:r>
            <a:r>
              <a:rPr lang="en-US" sz="2400" baseline="-25000">
                <a:latin typeface="Book Antiqua" pitchFamily="18" charset="0"/>
              </a:rPr>
              <a:t>1</a:t>
            </a:r>
            <a:r>
              <a:rPr lang="en-US" sz="2400">
                <a:latin typeface="Symbol" pitchFamily="18" charset="2"/>
              </a:rPr>
              <a:t></a:t>
            </a:r>
            <a:r>
              <a:rPr lang="en-US" sz="2400">
                <a:latin typeface="Book Antiqua" pitchFamily="18" charset="0"/>
              </a:rPr>
              <a:t>=</a:t>
            </a:r>
            <a:r>
              <a:rPr lang="en-US" sz="2400">
                <a:latin typeface="Symbol" pitchFamily="18" charset="2"/>
              </a:rPr>
              <a:t></a:t>
            </a:r>
            <a:r>
              <a:rPr lang="en-US" sz="2400" i="1">
                <a:latin typeface="Symbol" pitchFamily="18" charset="2"/>
              </a:rPr>
              <a:t> </a:t>
            </a:r>
            <a:r>
              <a:rPr lang="en-US" sz="2400" baseline="-25000">
                <a:latin typeface="Book Antiqua" pitchFamily="18" charset="0"/>
              </a:rPr>
              <a:t>2</a:t>
            </a:r>
            <a:r>
              <a:rPr lang="en-US" sz="2400">
                <a:latin typeface="Symbol" pitchFamily="18" charset="2"/>
              </a:rPr>
              <a:t></a:t>
            </a:r>
            <a:r>
              <a:rPr lang="en-US" sz="2400">
                <a:latin typeface="Book Antiqua" pitchFamily="18" charset="0"/>
              </a:rPr>
              <a:t>=</a:t>
            </a:r>
            <a:r>
              <a:rPr lang="en-US" sz="2400">
                <a:latin typeface="Symbol" pitchFamily="18" charset="2"/>
              </a:rPr>
              <a:t></a:t>
            </a:r>
            <a:r>
              <a:rPr lang="en-US" sz="2400" i="1">
                <a:latin typeface="Symbol" pitchFamily="18" charset="2"/>
              </a:rPr>
              <a:t> </a:t>
            </a:r>
            <a:r>
              <a:rPr lang="en-US" sz="2400" baseline="-25000">
                <a:latin typeface="Book Antiqua" pitchFamily="18" charset="0"/>
              </a:rPr>
              <a:t>3</a:t>
            </a:r>
            <a:r>
              <a:rPr lang="en-US" sz="2400">
                <a:latin typeface="Symbol" pitchFamily="18" charset="2"/>
              </a:rPr>
              <a:t></a:t>
            </a:r>
          </a:p>
          <a:p>
            <a:pPr>
              <a:spcBef>
                <a:spcPct val="20000"/>
              </a:spcBef>
              <a:buClr>
                <a:srgbClr val="66FFFF"/>
              </a:buClr>
              <a:buSzPct val="75000"/>
              <a:buFont typeface="Monotype Sorts" pitchFamily="2" charset="2"/>
              <a:buNone/>
            </a:pPr>
            <a:r>
              <a:rPr lang="en-US" sz="2400" i="1">
                <a:latin typeface="Book Antiqua" pitchFamily="18" charset="0"/>
              </a:rPr>
              <a:t>H</a:t>
            </a:r>
            <a:r>
              <a:rPr lang="en-US" sz="2400" baseline="-25000">
                <a:latin typeface="Book Antiqua" pitchFamily="18" charset="0"/>
              </a:rPr>
              <a:t>a</a:t>
            </a:r>
            <a:r>
              <a:rPr lang="en-US" sz="2400">
                <a:latin typeface="Book Antiqua" pitchFamily="18" charset="0"/>
              </a:rPr>
              <a:t>:  Not all the means are equal</a:t>
            </a:r>
          </a:p>
        </p:txBody>
      </p:sp>
      <p:sp>
        <p:nvSpPr>
          <p:cNvPr id="19460" name="Text Box 24"/>
          <p:cNvSpPr txBox="1">
            <a:spLocks noChangeArrowheads="1"/>
          </p:cNvSpPr>
          <p:nvPr/>
        </p:nvSpPr>
        <p:spPr bwMode="auto">
          <a:xfrm>
            <a:off x="708229" y="1465215"/>
            <a:ext cx="3879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1.  Develop the hypotheses.</a:t>
            </a:r>
          </a:p>
        </p:txBody>
      </p:sp>
      <p:sp>
        <p:nvSpPr>
          <p:cNvPr id="8"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a:t>Completely Randomized </a:t>
            </a:r>
            <a:r>
              <a:rPr lang="en-US" dirty="0" smtClean="0"/>
              <a:t>Design</a:t>
            </a:r>
          </a:p>
        </p:txBody>
      </p:sp>
      <p:sp>
        <p:nvSpPr>
          <p:cNvPr id="10" name="Text Box 64"/>
          <p:cNvSpPr txBox="1">
            <a:spLocks noChangeArrowheads="1"/>
          </p:cNvSpPr>
          <p:nvPr/>
        </p:nvSpPr>
        <p:spPr bwMode="auto">
          <a:xfrm>
            <a:off x="7624858" y="5487239"/>
            <a:ext cx="64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490</a:t>
            </a:r>
          </a:p>
        </p:txBody>
      </p:sp>
      <p:sp>
        <p:nvSpPr>
          <p:cNvPr id="11" name="Text Box 72"/>
          <p:cNvSpPr txBox="1">
            <a:spLocks noChangeArrowheads="1"/>
          </p:cNvSpPr>
          <p:nvPr/>
        </p:nvSpPr>
        <p:spPr bwMode="auto">
          <a:xfrm>
            <a:off x="7364508" y="5493589"/>
            <a:ext cx="901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 490</a:t>
            </a:r>
          </a:p>
        </p:txBody>
      </p:sp>
      <p:sp>
        <p:nvSpPr>
          <p:cNvPr id="12" name="Text Box 3"/>
          <p:cNvSpPr txBox="1">
            <a:spLocks noChangeArrowheads="1"/>
          </p:cNvSpPr>
          <p:nvPr/>
        </p:nvSpPr>
        <p:spPr bwMode="auto">
          <a:xfrm>
            <a:off x="727170" y="2414630"/>
            <a:ext cx="430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dirty="0">
                <a:latin typeface="Book Antiqua" pitchFamily="18" charset="0"/>
              </a:rPr>
              <a:t>2.  Determine the critical value</a:t>
            </a:r>
          </a:p>
        </p:txBody>
      </p:sp>
      <p:sp>
        <p:nvSpPr>
          <p:cNvPr id="13" name="Text Box 37"/>
          <p:cNvSpPr txBox="1">
            <a:spLocks noChangeArrowheads="1"/>
          </p:cNvSpPr>
          <p:nvPr/>
        </p:nvSpPr>
        <p:spPr bwMode="auto">
          <a:xfrm>
            <a:off x="763683" y="4327506"/>
            <a:ext cx="2746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dirty="0">
                <a:latin typeface="Book Antiqua" pitchFamily="18" charset="0"/>
              </a:rPr>
              <a:t>3.  Compute MSTR</a:t>
            </a:r>
          </a:p>
        </p:txBody>
      </p:sp>
      <p:sp>
        <p:nvSpPr>
          <p:cNvPr id="14" name="Text Box 40"/>
          <p:cNvSpPr txBox="1">
            <a:spLocks noChangeArrowheads="1"/>
          </p:cNvSpPr>
          <p:nvPr/>
        </p:nvSpPr>
        <p:spPr bwMode="auto">
          <a:xfrm>
            <a:off x="1387570" y="6296864"/>
            <a:ext cx="2676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MSTR =</a:t>
            </a:r>
          </a:p>
        </p:txBody>
      </p:sp>
      <p:sp>
        <p:nvSpPr>
          <p:cNvPr id="15" name="Text Box 41"/>
          <p:cNvSpPr txBox="1">
            <a:spLocks noChangeArrowheads="1"/>
          </p:cNvSpPr>
          <p:nvPr/>
        </p:nvSpPr>
        <p:spPr bwMode="auto">
          <a:xfrm>
            <a:off x="1397095" y="5472951"/>
            <a:ext cx="609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SSTR = 5(</a:t>
            </a:r>
            <a:r>
              <a:rPr lang="en-US" sz="2400" b="1">
                <a:solidFill>
                  <a:srgbClr val="FF0000"/>
                </a:solidFill>
                <a:latin typeface="Book Antiqua" pitchFamily="18" charset="0"/>
              </a:rPr>
              <a:t>55 </a:t>
            </a:r>
            <a:r>
              <a:rPr lang="en-US" sz="2400">
                <a:latin typeface="Book Antiqua" pitchFamily="18" charset="0"/>
              </a:rPr>
              <a:t>– </a:t>
            </a:r>
            <a:r>
              <a:rPr lang="en-US" sz="2400" b="1">
                <a:solidFill>
                  <a:schemeClr val="hlink"/>
                </a:solidFill>
                <a:latin typeface="Book Antiqua" pitchFamily="18" charset="0"/>
              </a:rPr>
              <a:t>60</a:t>
            </a:r>
            <a:r>
              <a:rPr lang="en-US" sz="2400">
                <a:latin typeface="Book Antiqua" pitchFamily="18" charset="0"/>
              </a:rPr>
              <a:t>)</a:t>
            </a:r>
            <a:r>
              <a:rPr lang="en-US" sz="2400" baseline="30000">
                <a:latin typeface="Book Antiqua" pitchFamily="18" charset="0"/>
              </a:rPr>
              <a:t>2</a:t>
            </a:r>
            <a:r>
              <a:rPr lang="en-US" sz="2400">
                <a:latin typeface="Book Antiqua" pitchFamily="18" charset="0"/>
              </a:rPr>
              <a:t> + 5(</a:t>
            </a:r>
            <a:r>
              <a:rPr lang="en-US" sz="2400" b="1">
                <a:solidFill>
                  <a:srgbClr val="FF0000"/>
                </a:solidFill>
                <a:latin typeface="Book Antiqua" pitchFamily="18" charset="0"/>
              </a:rPr>
              <a:t>68 </a:t>
            </a:r>
            <a:r>
              <a:rPr lang="en-US" sz="2400">
                <a:latin typeface="Book Antiqua" pitchFamily="18" charset="0"/>
              </a:rPr>
              <a:t>– </a:t>
            </a:r>
            <a:r>
              <a:rPr lang="en-US" sz="2400" b="1">
                <a:solidFill>
                  <a:schemeClr val="hlink"/>
                </a:solidFill>
                <a:latin typeface="Book Antiqua" pitchFamily="18" charset="0"/>
              </a:rPr>
              <a:t>60</a:t>
            </a:r>
            <a:r>
              <a:rPr lang="en-US" sz="2400">
                <a:latin typeface="Book Antiqua" pitchFamily="18" charset="0"/>
              </a:rPr>
              <a:t>)</a:t>
            </a:r>
            <a:r>
              <a:rPr lang="en-US" sz="2400" baseline="30000">
                <a:latin typeface="Book Antiqua" pitchFamily="18" charset="0"/>
              </a:rPr>
              <a:t>2</a:t>
            </a:r>
            <a:r>
              <a:rPr lang="en-US" sz="2400">
                <a:latin typeface="Book Antiqua" pitchFamily="18" charset="0"/>
              </a:rPr>
              <a:t> + 5(</a:t>
            </a:r>
            <a:r>
              <a:rPr lang="en-US" sz="2400" b="1">
                <a:solidFill>
                  <a:srgbClr val="FF0000"/>
                </a:solidFill>
                <a:latin typeface="Book Antiqua" pitchFamily="18" charset="0"/>
              </a:rPr>
              <a:t>57 </a:t>
            </a:r>
            <a:r>
              <a:rPr lang="en-US" sz="2400">
                <a:latin typeface="Book Antiqua" pitchFamily="18" charset="0"/>
              </a:rPr>
              <a:t>– </a:t>
            </a:r>
            <a:r>
              <a:rPr lang="en-US" sz="2400" b="1">
                <a:solidFill>
                  <a:schemeClr val="hlink"/>
                </a:solidFill>
                <a:latin typeface="Book Antiqua" pitchFamily="18" charset="0"/>
              </a:rPr>
              <a:t>60</a:t>
            </a:r>
            <a:r>
              <a:rPr lang="en-US" sz="2400">
                <a:latin typeface="Book Antiqua" pitchFamily="18" charset="0"/>
              </a:rPr>
              <a:t>)</a:t>
            </a:r>
            <a:r>
              <a:rPr lang="en-US" sz="2400" baseline="30000">
                <a:latin typeface="Book Antiqua" pitchFamily="18" charset="0"/>
              </a:rPr>
              <a:t>2</a:t>
            </a:r>
            <a:r>
              <a:rPr lang="en-US" sz="2400">
                <a:latin typeface="Book Antiqua" pitchFamily="18" charset="0"/>
              </a:rPr>
              <a:t> </a:t>
            </a:r>
          </a:p>
        </p:txBody>
      </p:sp>
      <p:grpSp>
        <p:nvGrpSpPr>
          <p:cNvPr id="16" name="Group 42"/>
          <p:cNvGrpSpPr>
            <a:grpSpLocks/>
          </p:cNvGrpSpPr>
          <p:nvPr/>
        </p:nvGrpSpPr>
        <p:grpSpPr bwMode="auto">
          <a:xfrm>
            <a:off x="1482820" y="4742654"/>
            <a:ext cx="3422650" cy="457200"/>
            <a:chOff x="1268" y="2001"/>
            <a:chExt cx="2156" cy="288"/>
          </a:xfrm>
        </p:grpSpPr>
        <p:sp>
          <p:nvSpPr>
            <p:cNvPr id="17" name="Text Box 43"/>
            <p:cNvSpPr txBox="1">
              <a:spLocks noChangeArrowheads="1"/>
            </p:cNvSpPr>
            <p:nvPr/>
          </p:nvSpPr>
          <p:spPr bwMode="auto">
            <a:xfrm>
              <a:off x="1400" y="2001"/>
              <a:ext cx="20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 (</a:t>
              </a:r>
              <a:r>
                <a:rPr lang="en-US" sz="2400" b="1">
                  <a:solidFill>
                    <a:srgbClr val="FF0000"/>
                  </a:solidFill>
                  <a:latin typeface="Book Antiqua" pitchFamily="18" charset="0"/>
                </a:rPr>
                <a:t>55</a:t>
              </a:r>
              <a:r>
                <a:rPr lang="en-US" sz="2400">
                  <a:latin typeface="Book Antiqua" pitchFamily="18" charset="0"/>
                </a:rPr>
                <a:t> + </a:t>
              </a:r>
              <a:r>
                <a:rPr lang="en-US" sz="2400" b="1">
                  <a:solidFill>
                    <a:srgbClr val="FF0000"/>
                  </a:solidFill>
                  <a:latin typeface="Book Antiqua" pitchFamily="18" charset="0"/>
                </a:rPr>
                <a:t>68</a:t>
              </a:r>
              <a:r>
                <a:rPr lang="en-US" sz="2400">
                  <a:latin typeface="Book Antiqua" pitchFamily="18" charset="0"/>
                </a:rPr>
                <a:t> + </a:t>
              </a:r>
              <a:r>
                <a:rPr lang="en-US" sz="2400" b="1">
                  <a:solidFill>
                    <a:srgbClr val="FF0000"/>
                  </a:solidFill>
                  <a:latin typeface="Book Antiqua" pitchFamily="18" charset="0"/>
                </a:rPr>
                <a:t>57</a:t>
              </a:r>
              <a:r>
                <a:rPr lang="en-US" sz="2400">
                  <a:latin typeface="Book Antiqua" pitchFamily="18" charset="0"/>
                </a:rPr>
                <a:t>)/3 = </a:t>
              </a:r>
              <a:r>
                <a:rPr lang="en-US" sz="2400" b="1">
                  <a:solidFill>
                    <a:schemeClr val="hlink"/>
                  </a:solidFill>
                  <a:latin typeface="Book Antiqua" pitchFamily="18" charset="0"/>
                </a:rPr>
                <a:t>60</a:t>
              </a:r>
            </a:p>
          </p:txBody>
        </p:sp>
        <p:graphicFrame>
          <p:nvGraphicFramePr>
            <p:cNvPr id="18" name="Object 44"/>
            <p:cNvGraphicFramePr>
              <a:graphicFrameLocks noChangeAspect="1"/>
            </p:cNvGraphicFramePr>
            <p:nvPr/>
          </p:nvGraphicFramePr>
          <p:xfrm>
            <a:off x="1268" y="2008"/>
            <a:ext cx="152" cy="232"/>
          </p:xfrm>
          <a:graphic>
            <a:graphicData uri="http://schemas.openxmlformats.org/presentationml/2006/ole">
              <mc:AlternateContent xmlns:mc="http://schemas.openxmlformats.org/markup-compatibility/2006">
                <mc:Choice xmlns:v="urn:schemas-microsoft-com:vml" Requires="v">
                  <p:oleObj spid="_x0000_s19476" name="Equation" r:id="rId5" imgW="241200" imgH="368280" progId="Equation.DSMT4">
                    <p:embed/>
                  </p:oleObj>
                </mc:Choice>
                <mc:Fallback>
                  <p:oleObj name="Equation" r:id="rId5" imgW="241200" imgH="36828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8" y="2008"/>
                          <a:ext cx="152" cy="232"/>
                        </a:xfrm>
                        <a:prstGeom prst="rect">
                          <a:avLst/>
                        </a:prstGeom>
                        <a:noFill/>
                        <a:ln>
                          <a:noFill/>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0" name="Text Box 65"/>
          <p:cNvSpPr txBox="1">
            <a:spLocks noChangeArrowheads="1"/>
          </p:cNvSpPr>
          <p:nvPr/>
        </p:nvSpPr>
        <p:spPr bwMode="auto">
          <a:xfrm>
            <a:off x="3483070" y="6296864"/>
            <a:ext cx="901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dirty="0">
                <a:latin typeface="Book Antiqua" pitchFamily="18" charset="0"/>
              </a:rPr>
              <a:t>= 245</a:t>
            </a:r>
          </a:p>
        </p:txBody>
      </p:sp>
      <p:sp>
        <p:nvSpPr>
          <p:cNvPr id="21" name="Text Box 66"/>
          <p:cNvSpPr txBox="1">
            <a:spLocks noChangeArrowheads="1"/>
          </p:cNvSpPr>
          <p:nvPr/>
        </p:nvSpPr>
        <p:spPr bwMode="auto">
          <a:xfrm>
            <a:off x="5802707" y="3336858"/>
            <a:ext cx="1368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r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i="1"/>
              <a:t>F</a:t>
            </a:r>
            <a:r>
              <a:rPr lang="en-US" sz="2400" baseline="-25000">
                <a:solidFill>
                  <a:srgbClr val="FF0000"/>
                </a:solidFill>
                <a:latin typeface="Symbol" pitchFamily="18" charset="2"/>
              </a:rPr>
              <a:t>.05</a:t>
            </a:r>
            <a:r>
              <a:rPr lang="en-US" sz="2400"/>
              <a:t> = 3.89</a:t>
            </a:r>
          </a:p>
        </p:txBody>
      </p:sp>
      <p:sp>
        <p:nvSpPr>
          <p:cNvPr id="24" name="Text Box 69"/>
          <p:cNvSpPr txBox="1">
            <a:spLocks noChangeArrowheads="1"/>
          </p:cNvSpPr>
          <p:nvPr/>
        </p:nvSpPr>
        <p:spPr bwMode="auto">
          <a:xfrm>
            <a:off x="1224058" y="3394070"/>
            <a:ext cx="37734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dirty="0" smtClean="0"/>
              <a:t>Row:   </a:t>
            </a:r>
            <a:r>
              <a:rPr lang="en-US" sz="2400" i="1" dirty="0" err="1" smtClean="0"/>
              <a:t>n</a:t>
            </a:r>
            <a:r>
              <a:rPr lang="en-US" sz="2400" i="1" baseline="-25000" dirty="0" err="1" smtClean="0"/>
              <a:t>T</a:t>
            </a:r>
            <a:r>
              <a:rPr lang="en-US" sz="2400" dirty="0" smtClean="0"/>
              <a:t> </a:t>
            </a:r>
            <a:r>
              <a:rPr lang="en-US" sz="2400" dirty="0"/>
              <a:t>– </a:t>
            </a:r>
            <a:r>
              <a:rPr lang="en-US" sz="2400" i="1" dirty="0"/>
              <a:t>k =</a:t>
            </a:r>
            <a:r>
              <a:rPr lang="en-US" sz="2400" dirty="0"/>
              <a:t> </a:t>
            </a:r>
            <a:r>
              <a:rPr lang="en-US" sz="2400" dirty="0" smtClean="0"/>
              <a:t>12</a:t>
            </a:r>
            <a:endParaRPr lang="en-US" sz="2400" dirty="0"/>
          </a:p>
        </p:txBody>
      </p:sp>
      <p:sp>
        <p:nvSpPr>
          <p:cNvPr id="25" name="Text Box 70"/>
          <p:cNvSpPr txBox="1">
            <a:spLocks noChangeArrowheads="1"/>
          </p:cNvSpPr>
          <p:nvPr/>
        </p:nvSpPr>
        <p:spPr bwMode="auto">
          <a:xfrm>
            <a:off x="3713716" y="3389436"/>
            <a:ext cx="1409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i="1" dirty="0" smtClean="0">
                <a:solidFill>
                  <a:srgbClr val="FF0000"/>
                </a:solidFill>
                <a:latin typeface="Symbol" pitchFamily="18" charset="2"/>
              </a:rPr>
              <a:t>a</a:t>
            </a:r>
            <a:r>
              <a:rPr lang="en-US" sz="2400" dirty="0" smtClean="0">
                <a:solidFill>
                  <a:srgbClr val="FF0000"/>
                </a:solidFill>
                <a:latin typeface="Symbol" pitchFamily="18" charset="2"/>
              </a:rPr>
              <a:t> </a:t>
            </a:r>
            <a:r>
              <a:rPr lang="en-US" sz="2400" dirty="0">
                <a:solidFill>
                  <a:srgbClr val="FF0000"/>
                </a:solidFill>
                <a:latin typeface="Symbol" pitchFamily="18" charset="2"/>
              </a:rPr>
              <a:t>= .05</a:t>
            </a:r>
            <a:endParaRPr lang="en-US" sz="2400" dirty="0"/>
          </a:p>
        </p:txBody>
      </p:sp>
      <p:sp>
        <p:nvSpPr>
          <p:cNvPr id="28" name="Rectangle 76"/>
          <p:cNvSpPr>
            <a:spLocks noChangeArrowheads="1"/>
          </p:cNvSpPr>
          <p:nvPr/>
        </p:nvSpPr>
        <p:spPr bwMode="auto">
          <a:xfrm>
            <a:off x="3970651" y="5498351"/>
            <a:ext cx="1644650" cy="381000"/>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9" name="Rectangle 77"/>
          <p:cNvSpPr>
            <a:spLocks noChangeArrowheads="1"/>
          </p:cNvSpPr>
          <p:nvPr/>
        </p:nvSpPr>
        <p:spPr bwMode="auto">
          <a:xfrm>
            <a:off x="5678801" y="5504701"/>
            <a:ext cx="1687512" cy="381000"/>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 name="Rectangle 78"/>
          <p:cNvSpPr>
            <a:spLocks noChangeArrowheads="1"/>
          </p:cNvSpPr>
          <p:nvPr/>
        </p:nvSpPr>
        <p:spPr bwMode="auto">
          <a:xfrm>
            <a:off x="3097308" y="6330201"/>
            <a:ext cx="19526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r>
              <a:rPr lang="en-US" sz="2400" b="1"/>
              <a:t>/</a:t>
            </a:r>
          </a:p>
        </p:txBody>
      </p:sp>
      <p:sp>
        <p:nvSpPr>
          <p:cNvPr id="32" name="Text Box 62"/>
          <p:cNvSpPr txBox="1">
            <a:spLocks noChangeArrowheads="1"/>
          </p:cNvSpPr>
          <p:nvPr/>
        </p:nvSpPr>
        <p:spPr bwMode="auto">
          <a:xfrm>
            <a:off x="6694273" y="281005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2</a:t>
            </a:r>
          </a:p>
        </p:txBody>
      </p:sp>
      <p:sp>
        <p:nvSpPr>
          <p:cNvPr id="33" name="Text Box 68"/>
          <p:cNvSpPr txBox="1">
            <a:spLocks noChangeArrowheads="1"/>
          </p:cNvSpPr>
          <p:nvPr/>
        </p:nvSpPr>
        <p:spPr bwMode="auto">
          <a:xfrm>
            <a:off x="5778436" y="2422149"/>
            <a:ext cx="29749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dirty="0" smtClean="0"/>
              <a:t>Column</a:t>
            </a:r>
          </a:p>
          <a:p>
            <a:r>
              <a:rPr lang="en-US" sz="2400" i="1" dirty="0" smtClean="0"/>
              <a:t>k</a:t>
            </a:r>
            <a:r>
              <a:rPr lang="en-US" sz="2400" dirty="0" smtClean="0"/>
              <a:t> </a:t>
            </a:r>
            <a:r>
              <a:rPr lang="en-US" sz="2400" dirty="0"/>
              <a:t>– 1 = 2</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iterate type="wd">
                                    <p:tmAbs val="0"/>
                                  </p:iterate>
                                  <p:childTnLst>
                                    <p:set>
                                      <p:cBhvr>
                                        <p:cTn id="52" dur="1" fill="hold">
                                          <p:stCondLst>
                                            <p:cond delay="0"/>
                                          </p:stCondLst>
                                        </p:cTn>
                                        <p:tgtEl>
                                          <p:spTgt spid="10"/>
                                        </p:tgtEl>
                                        <p:attrNameLst>
                                          <p:attrName>style.visibility</p:attrName>
                                        </p:attrNameLst>
                                      </p:cBhvr>
                                      <p:to>
                                        <p:strVal val="visible"/>
                                      </p:to>
                                    </p:set>
                                  </p:childTnLst>
                                </p:cTn>
                              </p:par>
                            </p:childTnLst>
                          </p:cTn>
                        </p:par>
                        <p:par>
                          <p:cTn id="53" fill="hold">
                            <p:stCondLst>
                              <p:cond delay="0"/>
                            </p:stCondLst>
                            <p:childTnLst>
                              <p:par>
                                <p:cTn id="54" presetID="42" presetClass="path" presetSubtype="0" accel="50000" decel="50000" fill="hold" grpId="1" nodeType="afterEffect">
                                  <p:stCondLst>
                                    <p:cond delay="0"/>
                                  </p:stCondLst>
                                  <p:iterate type="wd">
                                    <p:tmPct val="0"/>
                                  </p:iterate>
                                  <p:childTnLst>
                                    <p:animMotion origin="layout" path="M -2.22222E-6 3.4104E-6 L -0.55555 0.11953 " pathEditMode="relative" rAng="0" ptsTypes="AA">
                                      <p:cBhvr>
                                        <p:cTn id="55" dur="2000" fill="hold"/>
                                        <p:tgtEl>
                                          <p:spTgt spid="10"/>
                                        </p:tgtEl>
                                        <p:attrNameLst>
                                          <p:attrName>ppt_x</p:attrName>
                                          <p:attrName>ppt_y</p:attrName>
                                        </p:attrNameLst>
                                      </p:cBhvr>
                                      <p:rCtr x="-27778" y="5965"/>
                                    </p:animMotion>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par>
                                <p:cTn id="63" presetID="0" presetClass="path" presetSubtype="0" accel="50000" decel="50000" fill="hold" grpId="1" nodeType="withEffect">
                                  <p:stCondLst>
                                    <p:cond delay="0"/>
                                  </p:stCondLst>
                                  <p:childTnLst>
                                    <p:animMotion origin="layout" path="M -8.33333E-7 4.44444E-6 L -0.3816 0.50879 " pathEditMode="relative" rAng="0" ptsTypes="AA">
                                      <p:cBhvr>
                                        <p:cTn id="64" dur="2000" fill="hold"/>
                                        <p:tgtEl>
                                          <p:spTgt spid="32"/>
                                        </p:tgtEl>
                                        <p:attrNameLst>
                                          <p:attrName>ppt_x</p:attrName>
                                          <p:attrName>ppt_y</p:attrName>
                                        </p:attrNameLst>
                                      </p:cBhvr>
                                      <p:rCtr x="-19080" y="25440"/>
                                    </p:animMotion>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2" grpId="0"/>
      <p:bldP spid="13" grpId="0" autoUpdateAnimBg="0"/>
      <p:bldP spid="15" grpId="0" autoUpdateAnimBg="0"/>
      <p:bldP spid="21" grpId="0"/>
      <p:bldP spid="24" grpId="0"/>
      <p:bldP spid="25" grpId="0"/>
      <p:bldP spid="28" grpId="0" animBg="1"/>
      <p:bldP spid="29" grpId="0" animBg="1"/>
      <p:bldP spid="30" grpId="0"/>
      <p:bldP spid="32" grpId="0" autoUpdateAnimBg="0"/>
      <p:bldP spid="32" grpId="1"/>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94" name="Text Box 62"/>
          <p:cNvSpPr txBox="1">
            <a:spLocks noChangeArrowheads="1"/>
          </p:cNvSpPr>
          <p:nvPr/>
        </p:nvSpPr>
        <p:spPr bwMode="auto">
          <a:xfrm>
            <a:off x="5915447" y="1973917"/>
            <a:ext cx="64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308</a:t>
            </a:r>
          </a:p>
        </p:txBody>
      </p:sp>
      <p:sp>
        <p:nvSpPr>
          <p:cNvPr id="20483" name="Text Box 3"/>
          <p:cNvSpPr txBox="1">
            <a:spLocks noChangeArrowheads="1"/>
          </p:cNvSpPr>
          <p:nvPr/>
        </p:nvSpPr>
        <p:spPr bwMode="auto">
          <a:xfrm>
            <a:off x="716385" y="1465215"/>
            <a:ext cx="3041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4.  Compute the MSE</a:t>
            </a:r>
          </a:p>
        </p:txBody>
      </p:sp>
      <p:sp>
        <p:nvSpPr>
          <p:cNvPr id="197659" name="Text Box 27"/>
          <p:cNvSpPr txBox="1">
            <a:spLocks noChangeArrowheads="1"/>
          </p:cNvSpPr>
          <p:nvPr/>
        </p:nvSpPr>
        <p:spPr bwMode="auto">
          <a:xfrm>
            <a:off x="1370435" y="2607329"/>
            <a:ext cx="1079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MSE =</a:t>
            </a:r>
          </a:p>
        </p:txBody>
      </p:sp>
      <p:sp>
        <p:nvSpPr>
          <p:cNvPr id="197660" name="Text Box 28"/>
          <p:cNvSpPr txBox="1">
            <a:spLocks noChangeArrowheads="1"/>
          </p:cNvSpPr>
          <p:nvPr/>
        </p:nvSpPr>
        <p:spPr bwMode="auto">
          <a:xfrm>
            <a:off x="1381547" y="1964392"/>
            <a:ext cx="4367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SSE = 4(</a:t>
            </a:r>
            <a:r>
              <a:rPr lang="en-US" sz="2400" b="1">
                <a:solidFill>
                  <a:srgbClr val="009900"/>
                </a:solidFill>
                <a:latin typeface="Book Antiqua" pitchFamily="18" charset="0"/>
              </a:rPr>
              <a:t>26.0</a:t>
            </a:r>
            <a:r>
              <a:rPr lang="en-US" sz="2400">
                <a:latin typeface="Book Antiqua" pitchFamily="18" charset="0"/>
              </a:rPr>
              <a:t>) + 4(</a:t>
            </a:r>
            <a:r>
              <a:rPr lang="en-US" sz="2400" b="1">
                <a:solidFill>
                  <a:srgbClr val="009900"/>
                </a:solidFill>
                <a:latin typeface="Book Antiqua" pitchFamily="18" charset="0"/>
              </a:rPr>
              <a:t>26.5</a:t>
            </a:r>
            <a:r>
              <a:rPr lang="en-US" sz="2400">
                <a:latin typeface="Book Antiqua" pitchFamily="18" charset="0"/>
              </a:rPr>
              <a:t>) + 4(</a:t>
            </a:r>
            <a:r>
              <a:rPr lang="en-US" sz="2400" b="1">
                <a:solidFill>
                  <a:srgbClr val="009900"/>
                </a:solidFill>
                <a:latin typeface="Book Antiqua" pitchFamily="18" charset="0"/>
              </a:rPr>
              <a:t>24.5</a:t>
            </a:r>
            <a:r>
              <a:rPr lang="en-US" sz="2400">
                <a:latin typeface="Book Antiqua" pitchFamily="18" charset="0"/>
              </a:rPr>
              <a:t>)</a:t>
            </a:r>
          </a:p>
        </p:txBody>
      </p:sp>
      <p:sp>
        <p:nvSpPr>
          <p:cNvPr id="197672" name="Rectangle 40"/>
          <p:cNvSpPr>
            <a:spLocks noChangeArrowheads="1"/>
          </p:cNvSpPr>
          <p:nvPr/>
        </p:nvSpPr>
        <p:spPr bwMode="auto">
          <a:xfrm>
            <a:off x="1419647" y="4618474"/>
            <a:ext cx="2349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eaLnBrk="0" hangingPunct="0"/>
            <a:r>
              <a:rPr lang="en-US" sz="2400" i="1" dirty="0">
                <a:latin typeface="Book Antiqua" pitchFamily="18" charset="0"/>
              </a:rPr>
              <a:t>F</a:t>
            </a:r>
            <a:r>
              <a:rPr lang="en-US" sz="2400" dirty="0">
                <a:latin typeface="Book Antiqua" pitchFamily="18" charset="0"/>
              </a:rPr>
              <a:t> = MSTR/MSE</a:t>
            </a:r>
          </a:p>
        </p:txBody>
      </p:sp>
      <p:sp>
        <p:nvSpPr>
          <p:cNvPr id="197676" name="Text Box 44"/>
          <p:cNvSpPr txBox="1">
            <a:spLocks noChangeArrowheads="1"/>
          </p:cNvSpPr>
          <p:nvPr/>
        </p:nvSpPr>
        <p:spPr bwMode="auto">
          <a:xfrm>
            <a:off x="708447" y="3699529"/>
            <a:ext cx="3159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5.  Compute the </a:t>
            </a:r>
            <a:r>
              <a:rPr lang="en-US" sz="2400" i="1">
                <a:latin typeface="Book Antiqua" pitchFamily="18" charset="0"/>
              </a:rPr>
              <a:t>F</a:t>
            </a:r>
            <a:r>
              <a:rPr lang="en-US" sz="2400">
                <a:latin typeface="Book Antiqua" pitchFamily="18" charset="0"/>
              </a:rPr>
              <a:t>-stat</a:t>
            </a:r>
          </a:p>
        </p:txBody>
      </p:sp>
      <p:sp>
        <p:nvSpPr>
          <p:cNvPr id="197684" name="Text Box 52"/>
          <p:cNvSpPr txBox="1">
            <a:spLocks noChangeArrowheads="1"/>
          </p:cNvSpPr>
          <p:nvPr/>
        </p:nvSpPr>
        <p:spPr bwMode="auto">
          <a:xfrm>
            <a:off x="2434060" y="3202642"/>
            <a:ext cx="477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i="1">
                <a:latin typeface="Book Antiqua" pitchFamily="18" charset="0"/>
              </a:rPr>
              <a:t>n</a:t>
            </a:r>
            <a:r>
              <a:rPr lang="en-US" sz="2400" i="1" baseline="-25000">
                <a:latin typeface="Book Antiqua" pitchFamily="18" charset="0"/>
              </a:rPr>
              <a:t>T</a:t>
            </a:r>
            <a:endParaRPr lang="en-US" sz="2400">
              <a:latin typeface="Book Antiqua" pitchFamily="18" charset="0"/>
            </a:endParaRPr>
          </a:p>
        </p:txBody>
      </p:sp>
      <p:sp>
        <p:nvSpPr>
          <p:cNvPr id="197685" name="Line 53"/>
          <p:cNvSpPr>
            <a:spLocks noChangeShapeType="1"/>
          </p:cNvSpPr>
          <p:nvPr/>
        </p:nvSpPr>
        <p:spPr bwMode="auto">
          <a:xfrm flipV="1">
            <a:off x="2775372" y="3024842"/>
            <a:ext cx="523875" cy="32067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7686" name="Text Box 54"/>
          <p:cNvSpPr txBox="1">
            <a:spLocks noChangeArrowheads="1"/>
          </p:cNvSpPr>
          <p:nvPr/>
        </p:nvSpPr>
        <p:spPr bwMode="auto">
          <a:xfrm>
            <a:off x="4034260" y="3375679"/>
            <a:ext cx="319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i="1">
                <a:latin typeface="Book Antiqua" pitchFamily="18" charset="0"/>
              </a:rPr>
              <a:t>k</a:t>
            </a:r>
            <a:endParaRPr lang="en-US" sz="2400">
              <a:latin typeface="Book Antiqua" pitchFamily="18" charset="0"/>
            </a:endParaRPr>
          </a:p>
        </p:txBody>
      </p:sp>
      <p:sp>
        <p:nvSpPr>
          <p:cNvPr id="197687" name="Line 55"/>
          <p:cNvSpPr>
            <a:spLocks noChangeShapeType="1"/>
          </p:cNvSpPr>
          <p:nvPr/>
        </p:nvSpPr>
        <p:spPr bwMode="auto">
          <a:xfrm flipH="1" flipV="1">
            <a:off x="3927897" y="3051829"/>
            <a:ext cx="174625" cy="4508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7689" name="Text Box 57"/>
          <p:cNvSpPr txBox="1">
            <a:spLocks noChangeArrowheads="1"/>
          </p:cNvSpPr>
          <p:nvPr/>
        </p:nvSpPr>
        <p:spPr bwMode="auto">
          <a:xfrm>
            <a:off x="5629697" y="1978679"/>
            <a:ext cx="901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 308</a:t>
            </a:r>
          </a:p>
        </p:txBody>
      </p:sp>
      <p:sp>
        <p:nvSpPr>
          <p:cNvPr id="197690" name="Rectangle 58"/>
          <p:cNvSpPr>
            <a:spLocks noChangeArrowheads="1"/>
          </p:cNvSpPr>
          <p:nvPr/>
        </p:nvSpPr>
        <p:spPr bwMode="auto">
          <a:xfrm>
            <a:off x="3653260" y="4591486"/>
            <a:ext cx="368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eaLnBrk="0" hangingPunct="0"/>
            <a:r>
              <a:rPr lang="en-US" sz="2400">
                <a:latin typeface="Book Antiqua" pitchFamily="18" charset="0"/>
              </a:rPr>
              <a:t>=</a:t>
            </a:r>
          </a:p>
        </p:txBody>
      </p:sp>
      <p:sp>
        <p:nvSpPr>
          <p:cNvPr id="197691" name="Rectangle 59"/>
          <p:cNvSpPr>
            <a:spLocks noChangeArrowheads="1"/>
          </p:cNvSpPr>
          <p:nvPr/>
        </p:nvSpPr>
        <p:spPr bwMode="auto">
          <a:xfrm>
            <a:off x="5474122" y="4580592"/>
            <a:ext cx="977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eaLnBrk="0" hangingPunct="0"/>
            <a:r>
              <a:rPr lang="en-US" sz="2400">
                <a:latin typeface="Book Antiqua" pitchFamily="18" charset="0"/>
              </a:rPr>
              <a:t>= 9.55</a:t>
            </a:r>
          </a:p>
        </p:txBody>
      </p:sp>
      <p:sp>
        <p:nvSpPr>
          <p:cNvPr id="197692" name="Text Box 60"/>
          <p:cNvSpPr txBox="1">
            <a:spLocks noChangeArrowheads="1"/>
          </p:cNvSpPr>
          <p:nvPr/>
        </p:nvSpPr>
        <p:spPr bwMode="auto">
          <a:xfrm>
            <a:off x="6351588" y="-1093086"/>
            <a:ext cx="64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245</a:t>
            </a:r>
          </a:p>
        </p:txBody>
      </p:sp>
      <p:sp>
        <p:nvSpPr>
          <p:cNvPr id="197693" name="Text Box 61"/>
          <p:cNvSpPr txBox="1">
            <a:spLocks noChangeArrowheads="1"/>
          </p:cNvSpPr>
          <p:nvPr/>
        </p:nvSpPr>
        <p:spPr bwMode="auto">
          <a:xfrm>
            <a:off x="4345410" y="2618442"/>
            <a:ext cx="1022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sz="2400">
                <a:latin typeface="Book Antiqua" pitchFamily="18" charset="0"/>
              </a:rPr>
              <a:t>25.667</a:t>
            </a:r>
          </a:p>
        </p:txBody>
      </p:sp>
      <p:sp>
        <p:nvSpPr>
          <p:cNvPr id="197696" name="Rectangle 64"/>
          <p:cNvSpPr>
            <a:spLocks noChangeArrowheads="1"/>
          </p:cNvSpPr>
          <p:nvPr/>
        </p:nvSpPr>
        <p:spPr bwMode="auto">
          <a:xfrm>
            <a:off x="3257972" y="1999208"/>
            <a:ext cx="1168400" cy="381000"/>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7697" name="Rectangle 65"/>
          <p:cNvSpPr>
            <a:spLocks noChangeArrowheads="1"/>
          </p:cNvSpPr>
          <p:nvPr/>
        </p:nvSpPr>
        <p:spPr bwMode="auto">
          <a:xfrm>
            <a:off x="4510510" y="2000795"/>
            <a:ext cx="1135062" cy="381000"/>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7699" name="Rectangle 67"/>
          <p:cNvSpPr>
            <a:spLocks noChangeArrowheads="1"/>
          </p:cNvSpPr>
          <p:nvPr/>
        </p:nvSpPr>
        <p:spPr bwMode="auto">
          <a:xfrm>
            <a:off x="2891260" y="2621617"/>
            <a:ext cx="1593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eaLnBrk="0" hangingPunct="0"/>
            <a:r>
              <a:rPr lang="en-US" sz="2400">
                <a:latin typeface="Book Antiqua" pitchFamily="18" charset="0"/>
              </a:rPr>
              <a:t>/(15 – 3) =</a:t>
            </a:r>
          </a:p>
        </p:txBody>
      </p:sp>
      <p:sp>
        <p:nvSpPr>
          <p:cNvPr id="197700" name="Rectangle 68"/>
          <p:cNvSpPr>
            <a:spLocks noChangeArrowheads="1"/>
          </p:cNvSpPr>
          <p:nvPr/>
        </p:nvSpPr>
        <p:spPr bwMode="auto">
          <a:xfrm>
            <a:off x="3653260" y="4559954"/>
            <a:ext cx="1130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eaLnBrk="0" hangingPunct="0"/>
            <a:r>
              <a:rPr lang="en-US" sz="2400">
                <a:latin typeface="Book Antiqua" pitchFamily="18" charset="0"/>
              </a:rPr>
              <a:t>          /</a:t>
            </a:r>
          </a:p>
        </p:txBody>
      </p:sp>
      <p:sp>
        <p:nvSpPr>
          <p:cNvPr id="22"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a:t>Completely Randomized </a:t>
            </a:r>
            <a:r>
              <a:rPr lang="en-US" dirty="0" smtClean="0"/>
              <a:t>Design</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97696"/>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97697"/>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768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765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7694"/>
                                        </p:tgtEl>
                                        <p:attrNameLst>
                                          <p:attrName>style.visibility</p:attrName>
                                        </p:attrNameLst>
                                      </p:cBhvr>
                                      <p:to>
                                        <p:strVal val="visible"/>
                                      </p:to>
                                    </p:set>
                                  </p:childTnLst>
                                </p:cTn>
                              </p:par>
                              <p:par>
                                <p:cTn id="23" presetID="35" presetClass="path" presetSubtype="0" accel="50000" decel="50000" fill="hold" grpId="1" nodeType="withEffect">
                                  <p:stCondLst>
                                    <p:cond delay="0"/>
                                  </p:stCondLst>
                                  <p:childTnLst>
                                    <p:animMotion origin="layout" path="M 1.11111E-6 3.52601E-6 L -0.38976 0.09294 " pathEditMode="relative" rAng="0" ptsTypes="AA">
                                      <p:cBhvr>
                                        <p:cTn id="24" dur="2000" fill="hold"/>
                                        <p:tgtEl>
                                          <p:spTgt spid="197694"/>
                                        </p:tgtEl>
                                        <p:attrNameLst>
                                          <p:attrName>ppt_x</p:attrName>
                                          <p:attrName>ppt_y</p:attrName>
                                        </p:attrNameLst>
                                      </p:cBhvr>
                                      <p:rCtr x="-19497" y="4647"/>
                                    </p:animMotion>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97684"/>
                                        </p:tgtEl>
                                        <p:attrNameLst>
                                          <p:attrName>style.visibility</p:attrName>
                                        </p:attrNameLst>
                                      </p:cBhvr>
                                      <p:to>
                                        <p:strVal val="visible"/>
                                      </p:to>
                                    </p:set>
                                    <p:animEffect transition="in" filter="dissolve">
                                      <p:cBhvr>
                                        <p:cTn id="29" dur="500"/>
                                        <p:tgtEl>
                                          <p:spTgt spid="197684"/>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19768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7699"/>
                                        </p:tgtEl>
                                        <p:attrNameLst>
                                          <p:attrName>style.visibility</p:attrName>
                                        </p:attrNameLst>
                                      </p:cBhvr>
                                      <p:to>
                                        <p:strVal val="visible"/>
                                      </p:to>
                                    </p:set>
                                  </p:childTnLst>
                                </p:cTn>
                              </p:par>
                              <p:par>
                                <p:cTn id="34" presetID="9" presetClass="entr" presetSubtype="0" fill="hold" grpId="0" nodeType="withEffect">
                                  <p:stCondLst>
                                    <p:cond delay="0"/>
                                  </p:stCondLst>
                                  <p:childTnLst>
                                    <p:set>
                                      <p:cBhvr>
                                        <p:cTn id="35" dur="1" fill="hold">
                                          <p:stCondLst>
                                            <p:cond delay="0"/>
                                          </p:stCondLst>
                                        </p:cTn>
                                        <p:tgtEl>
                                          <p:spTgt spid="197686"/>
                                        </p:tgtEl>
                                        <p:attrNameLst>
                                          <p:attrName>style.visibility</p:attrName>
                                        </p:attrNameLst>
                                      </p:cBhvr>
                                      <p:to>
                                        <p:strVal val="visible"/>
                                      </p:to>
                                    </p:set>
                                    <p:animEffect transition="in" filter="dissolve">
                                      <p:cBhvr>
                                        <p:cTn id="36" dur="500"/>
                                        <p:tgtEl>
                                          <p:spTgt spid="197686"/>
                                        </p:tgtEl>
                                      </p:cBhvr>
                                    </p:animEffect>
                                  </p:childTnLst>
                                </p:cTn>
                              </p:par>
                              <p:par>
                                <p:cTn id="37" presetID="1" presetClass="entr" presetSubtype="0" fill="hold" grpId="0" nodeType="withEffect">
                                  <p:stCondLst>
                                    <p:cond delay="0"/>
                                  </p:stCondLst>
                                  <p:childTnLst>
                                    <p:set>
                                      <p:cBhvr>
                                        <p:cTn id="38" dur="1" fill="hold">
                                          <p:stCondLst>
                                            <p:cond delay="0"/>
                                          </p:stCondLst>
                                        </p:cTn>
                                        <p:tgtEl>
                                          <p:spTgt spid="197687"/>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iterate type="wd">
                                    <p:tmAbs val="0"/>
                                  </p:iterate>
                                  <p:childTnLst>
                                    <p:set>
                                      <p:cBhvr>
                                        <p:cTn id="42" dur="1" fill="hold">
                                          <p:stCondLst>
                                            <p:cond delay="0"/>
                                          </p:stCondLst>
                                        </p:cTn>
                                        <p:tgtEl>
                                          <p:spTgt spid="197693"/>
                                        </p:tgtEl>
                                        <p:attrNameLst>
                                          <p:attrName>style.visibility</p:attrName>
                                        </p:attrNameLst>
                                      </p:cBhvr>
                                      <p:to>
                                        <p:strVal val="visible"/>
                                      </p:to>
                                    </p:set>
                                  </p:childTnLst>
                                </p:cTn>
                              </p:par>
                              <p:par>
                                <p:cTn id="43" presetID="9" presetClass="exit" presetSubtype="0" fill="hold" grpId="1" nodeType="withEffect">
                                  <p:stCondLst>
                                    <p:cond delay="0"/>
                                  </p:stCondLst>
                                  <p:childTnLst>
                                    <p:animEffect transition="out" filter="dissolve">
                                      <p:cBhvr>
                                        <p:cTn id="44" dur="500"/>
                                        <p:tgtEl>
                                          <p:spTgt spid="197686"/>
                                        </p:tgtEl>
                                      </p:cBhvr>
                                    </p:animEffect>
                                    <p:set>
                                      <p:cBhvr>
                                        <p:cTn id="45" dur="1" fill="hold">
                                          <p:stCondLst>
                                            <p:cond delay="499"/>
                                          </p:stCondLst>
                                        </p:cTn>
                                        <p:tgtEl>
                                          <p:spTgt spid="197686"/>
                                        </p:tgtEl>
                                        <p:attrNameLst>
                                          <p:attrName>style.visibility</p:attrName>
                                        </p:attrNameLst>
                                      </p:cBhvr>
                                      <p:to>
                                        <p:strVal val="hidden"/>
                                      </p:to>
                                    </p:set>
                                  </p:childTnLst>
                                </p:cTn>
                              </p:par>
                              <p:par>
                                <p:cTn id="46" presetID="9" presetClass="exit" presetSubtype="0" fill="hold" grpId="1" nodeType="withEffect">
                                  <p:stCondLst>
                                    <p:cond delay="0"/>
                                  </p:stCondLst>
                                  <p:childTnLst>
                                    <p:animEffect transition="out" filter="dissolve">
                                      <p:cBhvr>
                                        <p:cTn id="47" dur="500"/>
                                        <p:tgtEl>
                                          <p:spTgt spid="197684"/>
                                        </p:tgtEl>
                                      </p:cBhvr>
                                    </p:animEffect>
                                    <p:set>
                                      <p:cBhvr>
                                        <p:cTn id="48" dur="1" fill="hold">
                                          <p:stCondLst>
                                            <p:cond delay="499"/>
                                          </p:stCondLst>
                                        </p:cTn>
                                        <p:tgtEl>
                                          <p:spTgt spid="197684"/>
                                        </p:tgtEl>
                                        <p:attrNameLst>
                                          <p:attrName>style.visibility</p:attrName>
                                        </p:attrNameLst>
                                      </p:cBhvr>
                                      <p:to>
                                        <p:strVal val="hidden"/>
                                      </p:to>
                                    </p:set>
                                  </p:childTnLst>
                                </p:cTn>
                              </p:par>
                              <p:par>
                                <p:cTn id="49" presetID="9" presetClass="exit" presetSubtype="0" fill="hold" grpId="1" nodeType="withEffect">
                                  <p:stCondLst>
                                    <p:cond delay="0"/>
                                  </p:stCondLst>
                                  <p:childTnLst>
                                    <p:animEffect transition="out" filter="dissolve">
                                      <p:cBhvr>
                                        <p:cTn id="50" dur="500"/>
                                        <p:tgtEl>
                                          <p:spTgt spid="197685"/>
                                        </p:tgtEl>
                                      </p:cBhvr>
                                    </p:animEffect>
                                    <p:set>
                                      <p:cBhvr>
                                        <p:cTn id="51" dur="1" fill="hold">
                                          <p:stCondLst>
                                            <p:cond delay="499"/>
                                          </p:stCondLst>
                                        </p:cTn>
                                        <p:tgtEl>
                                          <p:spTgt spid="197685"/>
                                        </p:tgtEl>
                                        <p:attrNameLst>
                                          <p:attrName>style.visibility</p:attrName>
                                        </p:attrNameLst>
                                      </p:cBhvr>
                                      <p:to>
                                        <p:strVal val="hidden"/>
                                      </p:to>
                                    </p:set>
                                  </p:childTnLst>
                                </p:cTn>
                              </p:par>
                              <p:par>
                                <p:cTn id="52" presetID="9" presetClass="exit" presetSubtype="0" fill="hold" grpId="1" nodeType="withEffect">
                                  <p:stCondLst>
                                    <p:cond delay="0"/>
                                  </p:stCondLst>
                                  <p:childTnLst>
                                    <p:animEffect transition="out" filter="dissolve">
                                      <p:cBhvr>
                                        <p:cTn id="53" dur="500"/>
                                        <p:tgtEl>
                                          <p:spTgt spid="197687"/>
                                        </p:tgtEl>
                                      </p:cBhvr>
                                    </p:animEffect>
                                    <p:set>
                                      <p:cBhvr>
                                        <p:cTn id="54" dur="1" fill="hold">
                                          <p:stCondLst>
                                            <p:cond delay="499"/>
                                          </p:stCondLst>
                                        </p:cTn>
                                        <p:tgtEl>
                                          <p:spTgt spid="197687"/>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767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97672"/>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97690"/>
                                        </p:tgtEl>
                                        <p:attrNameLst>
                                          <p:attrName>style.visibility</p:attrName>
                                        </p:attrNameLst>
                                      </p:cBhvr>
                                      <p:to>
                                        <p:strVal val="visible"/>
                                      </p:to>
                                    </p:set>
                                  </p:childTnLst>
                                </p:cTn>
                              </p:par>
                              <p:par>
                                <p:cTn id="65" presetID="42" presetClass="path" presetSubtype="0" accel="50000" decel="50000" fill="hold" grpId="0" nodeType="withEffect">
                                  <p:stCondLst>
                                    <p:cond delay="0"/>
                                  </p:stCondLst>
                                  <p:iterate type="wd">
                                    <p:tmPct val="0"/>
                                  </p:iterate>
                                  <p:childTnLst>
                                    <p:animMotion origin="layout" path="M -0.05035 0.03472 L -0.26146 0.82871 " pathEditMode="relative" rAng="0" ptsTypes="AA">
                                      <p:cBhvr>
                                        <p:cTn id="66" dur="2000" fill="hold"/>
                                        <p:tgtEl>
                                          <p:spTgt spid="197692"/>
                                        </p:tgtEl>
                                        <p:attrNameLst>
                                          <p:attrName>ppt_x</p:attrName>
                                          <p:attrName>ppt_y</p:attrName>
                                        </p:attrNameLst>
                                      </p:cBhvr>
                                      <p:rCtr x="-10556" y="39699"/>
                                    </p:animMotion>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97700"/>
                                        </p:tgtEl>
                                        <p:attrNameLst>
                                          <p:attrName>style.visibility</p:attrName>
                                        </p:attrNameLst>
                                      </p:cBhvr>
                                      <p:to>
                                        <p:strVal val="visible"/>
                                      </p:to>
                                    </p:set>
                                  </p:childTnLst>
                                </p:cTn>
                              </p:par>
                            </p:childTnLst>
                          </p:cTn>
                        </p:par>
                        <p:par>
                          <p:cTn id="71" fill="hold" nodeType="afterGroup">
                            <p:stCondLst>
                              <p:cond delay="0"/>
                            </p:stCondLst>
                            <p:childTnLst>
                              <p:par>
                                <p:cTn id="72" presetID="42" presetClass="path" presetSubtype="0" accel="50000" decel="50000" fill="hold" grpId="1" nodeType="afterEffect">
                                  <p:stCondLst>
                                    <p:cond delay="0"/>
                                  </p:stCondLst>
                                  <p:iterate type="wd">
                                    <p:tmPct val="0"/>
                                  </p:iterate>
                                  <p:childTnLst>
                                    <p:animMotion origin="layout" path="M -8.33333E-7 1.6185E-6 L 0.02691 0.28647 " pathEditMode="relative" rAng="0" ptsTypes="AA">
                                      <p:cBhvr>
                                        <p:cTn id="73" dur="2000" fill="hold"/>
                                        <p:tgtEl>
                                          <p:spTgt spid="197693"/>
                                        </p:tgtEl>
                                        <p:attrNameLst>
                                          <p:attrName>ppt_x</p:attrName>
                                          <p:attrName>ppt_y</p:attrName>
                                        </p:attrNameLst>
                                      </p:cBhvr>
                                      <p:rCtr x="1337" y="14312"/>
                                    </p:animMotion>
                                  </p:childTnLst>
                                </p:cTn>
                              </p:par>
                            </p:childTnLst>
                          </p:cTn>
                        </p:par>
                      </p:childTnLst>
                    </p:cTn>
                  </p:par>
                  <p:par>
                    <p:cTn id="74" fill="hold" nodeType="clickPar">
                      <p:stCondLst>
                        <p:cond delay="indefinite"/>
                      </p:stCondLst>
                      <p:childTnLst>
                        <p:par>
                          <p:cTn id="75" fill="hold" nodeType="withGroup">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976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94" grpId="0" autoUpdateAnimBg="0"/>
      <p:bldP spid="197694" grpId="1"/>
      <p:bldP spid="197659" grpId="0" autoUpdateAnimBg="0"/>
      <p:bldP spid="197672" grpId="0" autoUpdateAnimBg="0"/>
      <p:bldP spid="197676" grpId="0" autoUpdateAnimBg="0"/>
      <p:bldP spid="197684" grpId="0" autoUpdateAnimBg="0"/>
      <p:bldP spid="197684" grpId="1"/>
      <p:bldP spid="197685" grpId="0" animBg="1"/>
      <p:bldP spid="197685" grpId="1" animBg="1"/>
      <p:bldP spid="197686" grpId="0" autoUpdateAnimBg="0"/>
      <p:bldP spid="197686" grpId="1"/>
      <p:bldP spid="197687" grpId="0" animBg="1"/>
      <p:bldP spid="197687" grpId="1" animBg="1"/>
      <p:bldP spid="197689" grpId="0" autoUpdateAnimBg="0"/>
      <p:bldP spid="197690" grpId="0" autoUpdateAnimBg="0"/>
      <p:bldP spid="197691" grpId="0" autoUpdateAnimBg="0"/>
      <p:bldP spid="197692" grpId="0"/>
      <p:bldP spid="197693" grpId="0"/>
      <p:bldP spid="197693" grpId="1"/>
      <p:bldP spid="197696" grpId="0" animBg="1"/>
      <p:bldP spid="197697" grpId="0" animBg="1"/>
      <p:bldP spid="197699" grpId="0" autoUpdateAnimBg="0"/>
      <p:bldP spid="19770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Line 22"/>
          <p:cNvSpPr>
            <a:spLocks noChangeShapeType="1"/>
          </p:cNvSpPr>
          <p:nvPr/>
        </p:nvSpPr>
        <p:spPr bwMode="auto">
          <a:xfrm>
            <a:off x="2620423" y="4221074"/>
            <a:ext cx="0" cy="2026033"/>
          </a:xfrm>
          <a:prstGeom prst="line">
            <a:avLst/>
          </a:prstGeom>
          <a:noFill/>
          <a:ln w="38100">
            <a:solidFill>
              <a:srgbClr val="969696"/>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12025" name="Rectangle 57"/>
          <p:cNvSpPr>
            <a:spLocks noChangeArrowheads="1"/>
          </p:cNvSpPr>
          <p:nvPr/>
        </p:nvSpPr>
        <p:spPr bwMode="auto">
          <a:xfrm>
            <a:off x="5743296" y="2711436"/>
            <a:ext cx="985837"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r" eaLnBrk="0" hangingPunct="0">
              <a:lnSpc>
                <a:spcPct val="120000"/>
              </a:lnSpc>
            </a:pPr>
            <a:r>
              <a:rPr lang="en-US" sz="2400">
                <a:latin typeface="Book Antiqua" pitchFamily="18" charset="0"/>
              </a:rPr>
              <a:t>25.667</a:t>
            </a:r>
          </a:p>
        </p:txBody>
      </p:sp>
      <p:sp>
        <p:nvSpPr>
          <p:cNvPr id="211971" name="Line 3"/>
          <p:cNvSpPr>
            <a:spLocks noChangeShapeType="1"/>
          </p:cNvSpPr>
          <p:nvPr/>
        </p:nvSpPr>
        <p:spPr bwMode="auto">
          <a:xfrm>
            <a:off x="779183" y="2335199"/>
            <a:ext cx="7094538" cy="0"/>
          </a:xfrm>
          <a:prstGeom prst="line">
            <a:avLst/>
          </a:prstGeom>
          <a:noFill/>
          <a:ln w="12700">
            <a:solidFill>
              <a:schemeClr val="tx1"/>
            </a:solidFill>
            <a:round/>
            <a:headEnd/>
            <a:tailEnd/>
          </a:ln>
          <a:effectLst>
            <a:outerShdw dist="17961" dir="2700000" algn="ctr" rotWithShape="0">
              <a:srgbClr val="000000"/>
            </a:outerShdw>
          </a:effectLst>
        </p:spPr>
        <p:txBody>
          <a:bodyPr wrap="none" anchor="ctr"/>
          <a:lstStyle/>
          <a:p>
            <a:pPr>
              <a:defRPr/>
            </a:pPr>
            <a:endParaRPr lang="en-US"/>
          </a:p>
        </p:txBody>
      </p:sp>
      <p:sp>
        <p:nvSpPr>
          <p:cNvPr id="21508" name="Rectangle 4"/>
          <p:cNvSpPr>
            <a:spLocks noChangeArrowheads="1"/>
          </p:cNvSpPr>
          <p:nvPr/>
        </p:nvSpPr>
        <p:spPr bwMode="auto">
          <a:xfrm>
            <a:off x="706158" y="2285986"/>
            <a:ext cx="1543050"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eaLnBrk="0" hangingPunct="0">
              <a:lnSpc>
                <a:spcPct val="120000"/>
              </a:lnSpc>
            </a:pPr>
            <a:r>
              <a:rPr lang="en-US" sz="2400">
                <a:latin typeface="Book Antiqua" pitchFamily="18" charset="0"/>
              </a:rPr>
              <a:t>Treatment</a:t>
            </a:r>
          </a:p>
          <a:p>
            <a:pPr eaLnBrk="0" hangingPunct="0">
              <a:lnSpc>
                <a:spcPct val="120000"/>
              </a:lnSpc>
            </a:pPr>
            <a:r>
              <a:rPr lang="en-US" sz="2400">
                <a:latin typeface="Book Antiqua" pitchFamily="18" charset="0"/>
              </a:rPr>
              <a:t>Error</a:t>
            </a:r>
          </a:p>
          <a:p>
            <a:pPr eaLnBrk="0" hangingPunct="0">
              <a:lnSpc>
                <a:spcPct val="120000"/>
              </a:lnSpc>
            </a:pPr>
            <a:r>
              <a:rPr lang="en-US" sz="2400">
                <a:latin typeface="Book Antiqua" pitchFamily="18" charset="0"/>
              </a:rPr>
              <a:t>Total</a:t>
            </a:r>
          </a:p>
        </p:txBody>
      </p:sp>
      <p:sp>
        <p:nvSpPr>
          <p:cNvPr id="211973" name="Rectangle 5"/>
          <p:cNvSpPr>
            <a:spLocks noChangeArrowheads="1"/>
          </p:cNvSpPr>
          <p:nvPr/>
        </p:nvSpPr>
        <p:spPr bwMode="auto">
          <a:xfrm>
            <a:off x="2554008" y="2266936"/>
            <a:ext cx="8382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lnSpc>
                <a:spcPct val="120000"/>
              </a:lnSpc>
            </a:pPr>
            <a:r>
              <a:rPr lang="en-US" sz="2400">
                <a:latin typeface="Book Antiqua" pitchFamily="18" charset="0"/>
              </a:rPr>
              <a:t>490</a:t>
            </a:r>
          </a:p>
          <a:p>
            <a:pPr algn="ctr" eaLnBrk="0" hangingPunct="0">
              <a:lnSpc>
                <a:spcPct val="120000"/>
              </a:lnSpc>
            </a:pPr>
            <a:r>
              <a:rPr lang="en-US" sz="2400">
                <a:latin typeface="Book Antiqua" pitchFamily="18" charset="0"/>
              </a:rPr>
              <a:t>308</a:t>
            </a:r>
          </a:p>
          <a:p>
            <a:pPr algn="ctr" eaLnBrk="0" hangingPunct="0">
              <a:lnSpc>
                <a:spcPct val="120000"/>
              </a:lnSpc>
            </a:pPr>
            <a:endParaRPr lang="en-US" sz="2400">
              <a:latin typeface="Book Antiqua" pitchFamily="18" charset="0"/>
            </a:endParaRPr>
          </a:p>
        </p:txBody>
      </p:sp>
      <p:sp>
        <p:nvSpPr>
          <p:cNvPr id="211974" name="Rectangle 6"/>
          <p:cNvSpPr>
            <a:spLocks noChangeArrowheads="1"/>
          </p:cNvSpPr>
          <p:nvPr/>
        </p:nvSpPr>
        <p:spPr bwMode="auto">
          <a:xfrm>
            <a:off x="3944658" y="2266936"/>
            <a:ext cx="89535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r" eaLnBrk="0" hangingPunct="0">
              <a:lnSpc>
                <a:spcPct val="120000"/>
              </a:lnSpc>
            </a:pPr>
            <a:r>
              <a:rPr lang="en-US" sz="2400">
                <a:latin typeface="Book Antiqua" pitchFamily="18" charset="0"/>
              </a:rPr>
              <a:t>2</a:t>
            </a:r>
          </a:p>
          <a:p>
            <a:pPr algn="r" eaLnBrk="0" hangingPunct="0">
              <a:lnSpc>
                <a:spcPct val="120000"/>
              </a:lnSpc>
            </a:pPr>
            <a:r>
              <a:rPr lang="en-US" sz="2400">
                <a:latin typeface="Book Antiqua" pitchFamily="18" charset="0"/>
              </a:rPr>
              <a:t>12</a:t>
            </a:r>
          </a:p>
        </p:txBody>
      </p:sp>
      <p:sp>
        <p:nvSpPr>
          <p:cNvPr id="211975" name="Rectangle 7"/>
          <p:cNvSpPr>
            <a:spLocks noChangeArrowheads="1"/>
          </p:cNvSpPr>
          <p:nvPr/>
        </p:nvSpPr>
        <p:spPr bwMode="auto">
          <a:xfrm>
            <a:off x="5659158" y="2276461"/>
            <a:ext cx="1028700"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r" eaLnBrk="0" hangingPunct="0">
              <a:lnSpc>
                <a:spcPct val="120000"/>
              </a:lnSpc>
            </a:pPr>
            <a:r>
              <a:rPr lang="en-US" sz="2400">
                <a:latin typeface="Book Antiqua" pitchFamily="18" charset="0"/>
              </a:rPr>
              <a:t>245</a:t>
            </a:r>
          </a:p>
        </p:txBody>
      </p:sp>
      <p:sp>
        <p:nvSpPr>
          <p:cNvPr id="21512" name="Rectangle 8"/>
          <p:cNvSpPr>
            <a:spLocks noChangeArrowheads="1"/>
          </p:cNvSpPr>
          <p:nvPr/>
        </p:nvSpPr>
        <p:spPr bwMode="auto">
          <a:xfrm>
            <a:off x="668058" y="1387461"/>
            <a:ext cx="15621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r>
              <a:rPr lang="en-US" sz="2400">
                <a:latin typeface="Book Antiqua" pitchFamily="18" charset="0"/>
              </a:rPr>
              <a:t>Source of</a:t>
            </a:r>
          </a:p>
          <a:p>
            <a:pPr algn="ctr" eaLnBrk="0" hangingPunct="0"/>
            <a:r>
              <a:rPr lang="en-US" sz="2400">
                <a:latin typeface="Book Antiqua" pitchFamily="18" charset="0"/>
              </a:rPr>
              <a:t>Variation</a:t>
            </a:r>
          </a:p>
        </p:txBody>
      </p:sp>
      <p:sp>
        <p:nvSpPr>
          <p:cNvPr id="21513" name="Rectangle 9"/>
          <p:cNvSpPr>
            <a:spLocks noChangeArrowheads="1"/>
          </p:cNvSpPr>
          <p:nvPr/>
        </p:nvSpPr>
        <p:spPr bwMode="auto">
          <a:xfrm>
            <a:off x="2363508" y="1387461"/>
            <a:ext cx="123825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r>
              <a:rPr lang="en-US" sz="2400">
                <a:latin typeface="Book Antiqua" pitchFamily="18" charset="0"/>
              </a:rPr>
              <a:t>Sum of</a:t>
            </a:r>
          </a:p>
          <a:p>
            <a:pPr algn="ctr" eaLnBrk="0" hangingPunct="0"/>
            <a:r>
              <a:rPr lang="en-US" sz="2400">
                <a:latin typeface="Book Antiqua" pitchFamily="18" charset="0"/>
              </a:rPr>
              <a:t>Squares</a:t>
            </a:r>
          </a:p>
        </p:txBody>
      </p:sp>
      <p:sp>
        <p:nvSpPr>
          <p:cNvPr id="21514" name="Rectangle 10"/>
          <p:cNvSpPr>
            <a:spLocks noChangeArrowheads="1"/>
          </p:cNvSpPr>
          <p:nvPr/>
        </p:nvSpPr>
        <p:spPr bwMode="auto">
          <a:xfrm>
            <a:off x="3773208" y="1406511"/>
            <a:ext cx="16192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r>
              <a:rPr lang="en-US" sz="2400">
                <a:latin typeface="Book Antiqua" pitchFamily="18" charset="0"/>
              </a:rPr>
              <a:t>Degrees of</a:t>
            </a:r>
          </a:p>
          <a:p>
            <a:pPr algn="ctr" eaLnBrk="0" hangingPunct="0"/>
            <a:r>
              <a:rPr lang="en-US" sz="2400">
                <a:latin typeface="Book Antiqua" pitchFamily="18" charset="0"/>
              </a:rPr>
              <a:t>Freedom</a:t>
            </a:r>
          </a:p>
        </p:txBody>
      </p:sp>
      <p:sp>
        <p:nvSpPr>
          <p:cNvPr id="21515" name="Rectangle 11"/>
          <p:cNvSpPr>
            <a:spLocks noChangeArrowheads="1"/>
          </p:cNvSpPr>
          <p:nvPr/>
        </p:nvSpPr>
        <p:spPr bwMode="auto">
          <a:xfrm>
            <a:off x="5582958" y="1387461"/>
            <a:ext cx="12192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r>
              <a:rPr lang="en-US" sz="2400">
                <a:latin typeface="Book Antiqua" pitchFamily="18" charset="0"/>
              </a:rPr>
              <a:t>Mean</a:t>
            </a:r>
          </a:p>
          <a:p>
            <a:pPr algn="ctr" eaLnBrk="0" hangingPunct="0"/>
            <a:r>
              <a:rPr lang="en-US" sz="2400">
                <a:latin typeface="Book Antiqua" pitchFamily="18" charset="0"/>
              </a:rPr>
              <a:t>Squares</a:t>
            </a:r>
          </a:p>
        </p:txBody>
      </p:sp>
      <p:sp>
        <p:nvSpPr>
          <p:cNvPr id="211980" name="Text Box 12"/>
          <p:cNvSpPr txBox="1">
            <a:spLocks noChangeArrowheads="1"/>
          </p:cNvSpPr>
          <p:nvPr/>
        </p:nvSpPr>
        <p:spPr bwMode="auto">
          <a:xfrm>
            <a:off x="7189508" y="2362186"/>
            <a:ext cx="6731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a:r>
              <a:rPr lang="en-US" sz="2200">
                <a:latin typeface="Book Antiqua" pitchFamily="18" charset="0"/>
              </a:rPr>
              <a:t>9.55</a:t>
            </a:r>
          </a:p>
        </p:txBody>
      </p:sp>
      <p:sp>
        <p:nvSpPr>
          <p:cNvPr id="21517" name="Text Box 13"/>
          <p:cNvSpPr txBox="1">
            <a:spLocks noChangeArrowheads="1"/>
          </p:cNvSpPr>
          <p:nvPr/>
        </p:nvSpPr>
        <p:spPr bwMode="auto">
          <a:xfrm>
            <a:off x="7368896" y="1827199"/>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a:r>
              <a:rPr lang="en-US" sz="2400" i="1">
                <a:latin typeface="Book Antiqua" pitchFamily="18" charset="0"/>
              </a:rPr>
              <a:t>F</a:t>
            </a:r>
          </a:p>
        </p:txBody>
      </p:sp>
      <p:sp>
        <p:nvSpPr>
          <p:cNvPr id="212010" name="Line 42"/>
          <p:cNvSpPr>
            <a:spLocks noChangeShapeType="1"/>
          </p:cNvSpPr>
          <p:nvPr/>
        </p:nvSpPr>
        <p:spPr bwMode="auto">
          <a:xfrm flipV="1">
            <a:off x="3577946" y="2420924"/>
            <a:ext cx="393700" cy="3333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11" name="Line 43"/>
          <p:cNvSpPr>
            <a:spLocks noChangeShapeType="1"/>
          </p:cNvSpPr>
          <p:nvPr/>
        </p:nvSpPr>
        <p:spPr bwMode="auto">
          <a:xfrm>
            <a:off x="5276571" y="2479661"/>
            <a:ext cx="228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12" name="Line 44"/>
          <p:cNvSpPr>
            <a:spLocks noChangeShapeType="1"/>
          </p:cNvSpPr>
          <p:nvPr/>
        </p:nvSpPr>
        <p:spPr bwMode="auto">
          <a:xfrm>
            <a:off x="5286096" y="2589199"/>
            <a:ext cx="228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13" name="Line 45"/>
          <p:cNvSpPr>
            <a:spLocks noChangeShapeType="1"/>
          </p:cNvSpPr>
          <p:nvPr/>
        </p:nvSpPr>
        <p:spPr bwMode="auto">
          <a:xfrm flipV="1">
            <a:off x="3587471" y="2801924"/>
            <a:ext cx="393700" cy="3333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14" name="Line 46"/>
          <p:cNvSpPr>
            <a:spLocks noChangeShapeType="1"/>
          </p:cNvSpPr>
          <p:nvPr/>
        </p:nvSpPr>
        <p:spPr bwMode="auto">
          <a:xfrm>
            <a:off x="5286096" y="2932099"/>
            <a:ext cx="228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15" name="Line 47"/>
          <p:cNvSpPr>
            <a:spLocks noChangeShapeType="1"/>
          </p:cNvSpPr>
          <p:nvPr/>
        </p:nvSpPr>
        <p:spPr bwMode="auto">
          <a:xfrm>
            <a:off x="5295621" y="3041636"/>
            <a:ext cx="228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16" name="Line 48"/>
          <p:cNvSpPr>
            <a:spLocks noChangeShapeType="1"/>
          </p:cNvSpPr>
          <p:nvPr/>
        </p:nvSpPr>
        <p:spPr bwMode="auto">
          <a:xfrm flipV="1">
            <a:off x="2273021" y="3205149"/>
            <a:ext cx="9271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17" name="Line 49"/>
          <p:cNvSpPr>
            <a:spLocks noChangeShapeType="1"/>
          </p:cNvSpPr>
          <p:nvPr/>
        </p:nvSpPr>
        <p:spPr bwMode="auto">
          <a:xfrm>
            <a:off x="2490508" y="2800336"/>
            <a:ext cx="0" cy="3333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18" name="Line 50"/>
          <p:cNvSpPr>
            <a:spLocks noChangeShapeType="1"/>
          </p:cNvSpPr>
          <p:nvPr/>
        </p:nvSpPr>
        <p:spPr bwMode="auto">
          <a:xfrm>
            <a:off x="2346046" y="2959086"/>
            <a:ext cx="3048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19" name="Line 51"/>
          <p:cNvSpPr>
            <a:spLocks noChangeShapeType="1"/>
          </p:cNvSpPr>
          <p:nvPr/>
        </p:nvSpPr>
        <p:spPr bwMode="auto">
          <a:xfrm flipV="1">
            <a:off x="4081183" y="3214674"/>
            <a:ext cx="739775"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20" name="Line 52"/>
          <p:cNvSpPr>
            <a:spLocks noChangeShapeType="1"/>
          </p:cNvSpPr>
          <p:nvPr/>
        </p:nvSpPr>
        <p:spPr bwMode="auto">
          <a:xfrm>
            <a:off x="4257396" y="2809861"/>
            <a:ext cx="0" cy="3333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21" name="Line 53"/>
          <p:cNvSpPr>
            <a:spLocks noChangeShapeType="1"/>
          </p:cNvSpPr>
          <p:nvPr/>
        </p:nvSpPr>
        <p:spPr bwMode="auto">
          <a:xfrm>
            <a:off x="4112933" y="2968611"/>
            <a:ext cx="3048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22" name="Line 54"/>
          <p:cNvSpPr>
            <a:spLocks noChangeShapeType="1"/>
          </p:cNvSpPr>
          <p:nvPr/>
        </p:nvSpPr>
        <p:spPr bwMode="auto">
          <a:xfrm>
            <a:off x="6938683" y="2527286"/>
            <a:ext cx="228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23" name="Line 55"/>
          <p:cNvSpPr>
            <a:spLocks noChangeShapeType="1"/>
          </p:cNvSpPr>
          <p:nvPr/>
        </p:nvSpPr>
        <p:spPr bwMode="auto">
          <a:xfrm>
            <a:off x="6948208" y="2636824"/>
            <a:ext cx="228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24" name="Line 56"/>
          <p:cNvSpPr>
            <a:spLocks noChangeShapeType="1"/>
          </p:cNvSpPr>
          <p:nvPr/>
        </p:nvSpPr>
        <p:spPr bwMode="auto">
          <a:xfrm>
            <a:off x="5706783" y="2781286"/>
            <a:ext cx="1160463"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2026" name="Rectangle 58"/>
          <p:cNvSpPr>
            <a:spLocks noChangeArrowheads="1"/>
          </p:cNvSpPr>
          <p:nvPr/>
        </p:nvSpPr>
        <p:spPr bwMode="auto">
          <a:xfrm>
            <a:off x="2534958" y="3162286"/>
            <a:ext cx="838200"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lnSpc>
                <a:spcPct val="120000"/>
              </a:lnSpc>
            </a:pPr>
            <a:r>
              <a:rPr lang="en-US" sz="2400">
                <a:latin typeface="Book Antiqua" pitchFamily="18" charset="0"/>
              </a:rPr>
              <a:t>798</a:t>
            </a:r>
          </a:p>
        </p:txBody>
      </p:sp>
      <p:sp>
        <p:nvSpPr>
          <p:cNvPr id="212027" name="Rectangle 59"/>
          <p:cNvSpPr>
            <a:spLocks noChangeArrowheads="1"/>
          </p:cNvSpPr>
          <p:nvPr/>
        </p:nvSpPr>
        <p:spPr bwMode="auto">
          <a:xfrm>
            <a:off x="3944658" y="3136886"/>
            <a:ext cx="8953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r" eaLnBrk="0" hangingPunct="0">
              <a:lnSpc>
                <a:spcPct val="120000"/>
              </a:lnSpc>
            </a:pPr>
            <a:r>
              <a:rPr lang="en-US" sz="2400">
                <a:latin typeface="Book Antiqua" pitchFamily="18" charset="0"/>
              </a:rPr>
              <a:t>14</a:t>
            </a:r>
          </a:p>
        </p:txBody>
      </p:sp>
      <p:sp>
        <p:nvSpPr>
          <p:cNvPr id="35" name="Rectangle 33"/>
          <p:cNvSpPr>
            <a:spLocks noChangeArrowheads="1"/>
          </p:cNvSpPr>
          <p:nvPr/>
        </p:nvSpPr>
        <p:spPr bwMode="auto">
          <a:xfrm>
            <a:off x="6046086" y="4034059"/>
            <a:ext cx="2959944" cy="1305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algn="ctr" eaLnBrk="0" hangingPunct="0">
              <a:lnSpc>
                <a:spcPct val="90000"/>
              </a:lnSpc>
              <a:spcBef>
                <a:spcPct val="20000"/>
              </a:spcBef>
              <a:buClr>
                <a:srgbClr val="66FFFF"/>
              </a:buClr>
              <a:buSzPct val="75000"/>
              <a:buFont typeface="Monotype Sorts" pitchFamily="2" charset="2"/>
              <a:buNone/>
            </a:pPr>
            <a:r>
              <a:rPr lang="en-US" sz="2200" i="1" dirty="0" smtClean="0"/>
              <a:t>At 5% significance, the </a:t>
            </a:r>
            <a:r>
              <a:rPr lang="en-US" sz="2200" i="1" dirty="0"/>
              <a:t>mean </a:t>
            </a:r>
            <a:r>
              <a:rPr lang="en-US" sz="2200" i="1" dirty="0" smtClean="0"/>
              <a:t>hours </a:t>
            </a:r>
            <a:r>
              <a:rPr lang="en-US" sz="2200" i="1" dirty="0"/>
              <a:t>worked </a:t>
            </a:r>
            <a:r>
              <a:rPr lang="en-US" sz="2200" i="1" dirty="0" smtClean="0"/>
              <a:t>by department </a:t>
            </a:r>
            <a:r>
              <a:rPr lang="en-US" sz="2200" i="1" dirty="0"/>
              <a:t>managers is not the </a:t>
            </a:r>
            <a:r>
              <a:rPr lang="en-US" sz="2200" i="1" dirty="0" smtClean="0"/>
              <a:t>same.</a:t>
            </a:r>
            <a:endParaRPr lang="en-US" sz="2200" i="1" dirty="0"/>
          </a:p>
        </p:txBody>
      </p:sp>
      <p:sp>
        <p:nvSpPr>
          <p:cNvPr id="37" name="Freeform 3"/>
          <p:cNvSpPr>
            <a:spLocks/>
          </p:cNvSpPr>
          <p:nvPr/>
        </p:nvSpPr>
        <p:spPr bwMode="auto">
          <a:xfrm>
            <a:off x="917813" y="3662997"/>
            <a:ext cx="4800600" cy="2592388"/>
          </a:xfrm>
          <a:custGeom>
            <a:avLst/>
            <a:gdLst>
              <a:gd name="T0" fmla="*/ 0 w 3024"/>
              <a:gd name="T1" fmla="*/ 1633 h 1633"/>
              <a:gd name="T2" fmla="*/ 2868 w 3024"/>
              <a:gd name="T3" fmla="*/ 1597 h 1633"/>
              <a:gd name="T4" fmla="*/ 2668 w 3024"/>
              <a:gd name="T5" fmla="*/ 1541 h 1633"/>
              <a:gd name="T6" fmla="*/ 2464 w 3024"/>
              <a:gd name="T7" fmla="*/ 1473 h 1633"/>
              <a:gd name="T8" fmla="*/ 2304 w 3024"/>
              <a:gd name="T9" fmla="*/ 1385 h 1633"/>
              <a:gd name="T10" fmla="*/ 2180 w 3024"/>
              <a:gd name="T11" fmla="*/ 1277 h 1633"/>
              <a:gd name="T12" fmla="*/ 2076 w 3024"/>
              <a:gd name="T13" fmla="*/ 1173 h 1633"/>
              <a:gd name="T14" fmla="*/ 1960 w 3024"/>
              <a:gd name="T15" fmla="*/ 1037 h 1633"/>
              <a:gd name="T16" fmla="*/ 1881 w 3024"/>
              <a:gd name="T17" fmla="*/ 938 h 1633"/>
              <a:gd name="T18" fmla="*/ 1820 w 3024"/>
              <a:gd name="T19" fmla="*/ 852 h 1633"/>
              <a:gd name="T20" fmla="*/ 1776 w 3024"/>
              <a:gd name="T21" fmla="*/ 787 h 1633"/>
              <a:gd name="T22" fmla="*/ 1730 w 3024"/>
              <a:gd name="T23" fmla="*/ 715 h 1633"/>
              <a:gd name="T24" fmla="*/ 1691 w 3024"/>
              <a:gd name="T25" fmla="*/ 645 h 1633"/>
              <a:gd name="T26" fmla="*/ 1650 w 3024"/>
              <a:gd name="T27" fmla="*/ 568 h 1633"/>
              <a:gd name="T28" fmla="*/ 1611 w 3024"/>
              <a:gd name="T29" fmla="*/ 509 h 1633"/>
              <a:gd name="T30" fmla="*/ 1573 w 3024"/>
              <a:gd name="T31" fmla="*/ 447 h 1633"/>
              <a:gd name="T32" fmla="*/ 1538 w 3024"/>
              <a:gd name="T33" fmla="*/ 391 h 1633"/>
              <a:gd name="T34" fmla="*/ 1485 w 3024"/>
              <a:gd name="T35" fmla="*/ 320 h 1633"/>
              <a:gd name="T36" fmla="*/ 1432 w 3024"/>
              <a:gd name="T37" fmla="*/ 249 h 1633"/>
              <a:gd name="T38" fmla="*/ 1382 w 3024"/>
              <a:gd name="T39" fmla="*/ 187 h 1633"/>
              <a:gd name="T40" fmla="*/ 1327 w 3024"/>
              <a:gd name="T41" fmla="*/ 127 h 1633"/>
              <a:gd name="T42" fmla="*/ 1265 w 3024"/>
              <a:gd name="T43" fmla="*/ 69 h 1633"/>
              <a:gd name="T44" fmla="*/ 1189 w 3024"/>
              <a:gd name="T45" fmla="*/ 15 h 1633"/>
              <a:gd name="T46" fmla="*/ 1110 w 3024"/>
              <a:gd name="T47" fmla="*/ 0 h 1633"/>
              <a:gd name="T48" fmla="*/ 1046 w 3024"/>
              <a:gd name="T49" fmla="*/ 9 h 1633"/>
              <a:gd name="T50" fmla="*/ 986 w 3024"/>
              <a:gd name="T51" fmla="*/ 42 h 1633"/>
              <a:gd name="T52" fmla="*/ 913 w 3024"/>
              <a:gd name="T53" fmla="*/ 98 h 1633"/>
              <a:gd name="T54" fmla="*/ 854 w 3024"/>
              <a:gd name="T55" fmla="*/ 163 h 1633"/>
              <a:gd name="T56" fmla="*/ 799 w 3024"/>
              <a:gd name="T57" fmla="*/ 233 h 1633"/>
              <a:gd name="T58" fmla="*/ 752 w 3024"/>
              <a:gd name="T59" fmla="*/ 293 h 1633"/>
              <a:gd name="T60" fmla="*/ 713 w 3024"/>
              <a:gd name="T61" fmla="*/ 363 h 1633"/>
              <a:gd name="T62" fmla="*/ 675 w 3024"/>
              <a:gd name="T63" fmla="*/ 432 h 1633"/>
              <a:gd name="T64" fmla="*/ 640 w 3024"/>
              <a:gd name="T65" fmla="*/ 497 h 1633"/>
              <a:gd name="T66" fmla="*/ 604 w 3024"/>
              <a:gd name="T67" fmla="*/ 568 h 1633"/>
              <a:gd name="T68" fmla="*/ 575 w 3024"/>
              <a:gd name="T69" fmla="*/ 636 h 1633"/>
              <a:gd name="T70" fmla="*/ 546 w 3024"/>
              <a:gd name="T71" fmla="*/ 713 h 1633"/>
              <a:gd name="T72" fmla="*/ 519 w 3024"/>
              <a:gd name="T73" fmla="*/ 787 h 1633"/>
              <a:gd name="T74" fmla="*/ 493 w 3024"/>
              <a:gd name="T75" fmla="*/ 861 h 1633"/>
              <a:gd name="T76" fmla="*/ 467 w 3024"/>
              <a:gd name="T77" fmla="*/ 928 h 1633"/>
              <a:gd name="T78" fmla="*/ 443 w 3024"/>
              <a:gd name="T79" fmla="*/ 1000 h 1633"/>
              <a:gd name="T80" fmla="*/ 368 w 3024"/>
              <a:gd name="T81" fmla="*/ 1157 h 1633"/>
              <a:gd name="T82" fmla="*/ 240 w 3024"/>
              <a:gd name="T83" fmla="*/ 1373 h 16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024"/>
              <a:gd name="T127" fmla="*/ 0 h 1633"/>
              <a:gd name="T128" fmla="*/ 3024 w 3024"/>
              <a:gd name="T129" fmla="*/ 1633 h 16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024" h="1633">
                <a:moveTo>
                  <a:pt x="80" y="1541"/>
                </a:moveTo>
                <a:lnTo>
                  <a:pt x="0" y="1633"/>
                </a:lnTo>
                <a:lnTo>
                  <a:pt x="3024" y="1633"/>
                </a:lnTo>
                <a:lnTo>
                  <a:pt x="2868" y="1597"/>
                </a:lnTo>
                <a:lnTo>
                  <a:pt x="2764" y="1569"/>
                </a:lnTo>
                <a:lnTo>
                  <a:pt x="2668" y="1541"/>
                </a:lnTo>
                <a:lnTo>
                  <a:pt x="2568" y="1505"/>
                </a:lnTo>
                <a:lnTo>
                  <a:pt x="2464" y="1473"/>
                </a:lnTo>
                <a:lnTo>
                  <a:pt x="2376" y="1433"/>
                </a:lnTo>
                <a:lnTo>
                  <a:pt x="2304" y="1385"/>
                </a:lnTo>
                <a:lnTo>
                  <a:pt x="2240" y="1333"/>
                </a:lnTo>
                <a:lnTo>
                  <a:pt x="2180" y="1277"/>
                </a:lnTo>
                <a:lnTo>
                  <a:pt x="2128" y="1225"/>
                </a:lnTo>
                <a:lnTo>
                  <a:pt x="2076" y="1173"/>
                </a:lnTo>
                <a:lnTo>
                  <a:pt x="2020" y="1105"/>
                </a:lnTo>
                <a:lnTo>
                  <a:pt x="1960" y="1037"/>
                </a:lnTo>
                <a:lnTo>
                  <a:pt x="1899" y="961"/>
                </a:lnTo>
                <a:lnTo>
                  <a:pt x="1881" y="938"/>
                </a:lnTo>
                <a:lnTo>
                  <a:pt x="1849" y="890"/>
                </a:lnTo>
                <a:lnTo>
                  <a:pt x="1820" y="852"/>
                </a:lnTo>
                <a:lnTo>
                  <a:pt x="1799" y="817"/>
                </a:lnTo>
                <a:lnTo>
                  <a:pt x="1776" y="787"/>
                </a:lnTo>
                <a:lnTo>
                  <a:pt x="1752" y="752"/>
                </a:lnTo>
                <a:lnTo>
                  <a:pt x="1730" y="715"/>
                </a:lnTo>
                <a:lnTo>
                  <a:pt x="1712" y="678"/>
                </a:lnTo>
                <a:lnTo>
                  <a:pt x="1691" y="645"/>
                </a:lnTo>
                <a:lnTo>
                  <a:pt x="1668" y="601"/>
                </a:lnTo>
                <a:lnTo>
                  <a:pt x="1650" y="568"/>
                </a:lnTo>
                <a:lnTo>
                  <a:pt x="1632" y="545"/>
                </a:lnTo>
                <a:lnTo>
                  <a:pt x="1611" y="509"/>
                </a:lnTo>
                <a:lnTo>
                  <a:pt x="1594" y="480"/>
                </a:lnTo>
                <a:lnTo>
                  <a:pt x="1573" y="447"/>
                </a:lnTo>
                <a:lnTo>
                  <a:pt x="1556" y="421"/>
                </a:lnTo>
                <a:lnTo>
                  <a:pt x="1538" y="391"/>
                </a:lnTo>
                <a:lnTo>
                  <a:pt x="1515" y="359"/>
                </a:lnTo>
                <a:lnTo>
                  <a:pt x="1485" y="320"/>
                </a:lnTo>
                <a:lnTo>
                  <a:pt x="1459" y="285"/>
                </a:lnTo>
                <a:lnTo>
                  <a:pt x="1432" y="249"/>
                </a:lnTo>
                <a:lnTo>
                  <a:pt x="1406" y="220"/>
                </a:lnTo>
                <a:lnTo>
                  <a:pt x="1382" y="187"/>
                </a:lnTo>
                <a:lnTo>
                  <a:pt x="1350" y="151"/>
                </a:lnTo>
                <a:lnTo>
                  <a:pt x="1327" y="127"/>
                </a:lnTo>
                <a:lnTo>
                  <a:pt x="1297" y="98"/>
                </a:lnTo>
                <a:lnTo>
                  <a:pt x="1265" y="69"/>
                </a:lnTo>
                <a:lnTo>
                  <a:pt x="1230" y="38"/>
                </a:lnTo>
                <a:lnTo>
                  <a:pt x="1189" y="15"/>
                </a:lnTo>
                <a:lnTo>
                  <a:pt x="1149" y="0"/>
                </a:lnTo>
                <a:lnTo>
                  <a:pt x="1110" y="0"/>
                </a:lnTo>
                <a:lnTo>
                  <a:pt x="1077" y="4"/>
                </a:lnTo>
                <a:lnTo>
                  <a:pt x="1046" y="9"/>
                </a:lnTo>
                <a:lnTo>
                  <a:pt x="1013" y="24"/>
                </a:lnTo>
                <a:lnTo>
                  <a:pt x="986" y="42"/>
                </a:lnTo>
                <a:lnTo>
                  <a:pt x="951" y="66"/>
                </a:lnTo>
                <a:lnTo>
                  <a:pt x="913" y="98"/>
                </a:lnTo>
                <a:lnTo>
                  <a:pt x="881" y="127"/>
                </a:lnTo>
                <a:lnTo>
                  <a:pt x="854" y="163"/>
                </a:lnTo>
                <a:lnTo>
                  <a:pt x="823" y="198"/>
                </a:lnTo>
                <a:lnTo>
                  <a:pt x="799" y="233"/>
                </a:lnTo>
                <a:lnTo>
                  <a:pt x="774" y="263"/>
                </a:lnTo>
                <a:lnTo>
                  <a:pt x="752" y="293"/>
                </a:lnTo>
                <a:lnTo>
                  <a:pt x="731" y="329"/>
                </a:lnTo>
                <a:lnTo>
                  <a:pt x="713" y="363"/>
                </a:lnTo>
                <a:lnTo>
                  <a:pt x="693" y="399"/>
                </a:lnTo>
                <a:lnTo>
                  <a:pt x="675" y="432"/>
                </a:lnTo>
                <a:lnTo>
                  <a:pt x="655" y="465"/>
                </a:lnTo>
                <a:lnTo>
                  <a:pt x="640" y="497"/>
                </a:lnTo>
                <a:lnTo>
                  <a:pt x="622" y="533"/>
                </a:lnTo>
                <a:lnTo>
                  <a:pt x="604" y="568"/>
                </a:lnTo>
                <a:lnTo>
                  <a:pt x="590" y="604"/>
                </a:lnTo>
                <a:lnTo>
                  <a:pt x="575" y="636"/>
                </a:lnTo>
                <a:lnTo>
                  <a:pt x="558" y="678"/>
                </a:lnTo>
                <a:lnTo>
                  <a:pt x="546" y="713"/>
                </a:lnTo>
                <a:lnTo>
                  <a:pt x="531" y="752"/>
                </a:lnTo>
                <a:lnTo>
                  <a:pt x="519" y="787"/>
                </a:lnTo>
                <a:lnTo>
                  <a:pt x="508" y="822"/>
                </a:lnTo>
                <a:lnTo>
                  <a:pt x="493" y="861"/>
                </a:lnTo>
                <a:lnTo>
                  <a:pt x="478" y="896"/>
                </a:lnTo>
                <a:lnTo>
                  <a:pt x="467" y="928"/>
                </a:lnTo>
                <a:lnTo>
                  <a:pt x="456" y="964"/>
                </a:lnTo>
                <a:lnTo>
                  <a:pt x="443" y="1000"/>
                </a:lnTo>
                <a:lnTo>
                  <a:pt x="408" y="1081"/>
                </a:lnTo>
                <a:lnTo>
                  <a:pt x="368" y="1157"/>
                </a:lnTo>
                <a:lnTo>
                  <a:pt x="308" y="1265"/>
                </a:lnTo>
                <a:lnTo>
                  <a:pt x="240" y="1373"/>
                </a:lnTo>
                <a:lnTo>
                  <a:pt x="144" y="147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6" name="Line 12"/>
          <p:cNvSpPr>
            <a:spLocks noChangeShapeType="1"/>
          </p:cNvSpPr>
          <p:nvPr/>
        </p:nvSpPr>
        <p:spPr bwMode="auto">
          <a:xfrm flipH="1" flipV="1">
            <a:off x="4208667" y="3890796"/>
            <a:ext cx="0" cy="2440896"/>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 name="Group 1"/>
          <p:cNvGrpSpPr/>
          <p:nvPr/>
        </p:nvGrpSpPr>
        <p:grpSpPr>
          <a:xfrm>
            <a:off x="874950" y="3957142"/>
            <a:ext cx="4843464" cy="2366929"/>
            <a:chOff x="874950" y="3957142"/>
            <a:chExt cx="4843464" cy="2366929"/>
          </a:xfrm>
        </p:grpSpPr>
        <p:grpSp>
          <p:nvGrpSpPr>
            <p:cNvPr id="4" name="Group 3"/>
            <p:cNvGrpSpPr/>
            <p:nvPr/>
          </p:nvGrpSpPr>
          <p:grpSpPr>
            <a:xfrm>
              <a:off x="4226130" y="5953125"/>
              <a:ext cx="1228725" cy="303847"/>
              <a:chOff x="4226130" y="5953125"/>
              <a:chExt cx="1228725" cy="303847"/>
            </a:xfrm>
          </p:grpSpPr>
          <p:sp>
            <p:nvSpPr>
              <p:cNvPr id="38" name="Freeform 4"/>
              <p:cNvSpPr>
                <a:spLocks/>
              </p:cNvSpPr>
              <p:nvPr/>
            </p:nvSpPr>
            <p:spPr bwMode="auto">
              <a:xfrm>
                <a:off x="4226130" y="5953125"/>
                <a:ext cx="1228725" cy="303847"/>
              </a:xfrm>
              <a:custGeom>
                <a:avLst/>
                <a:gdLst>
                  <a:gd name="T0" fmla="*/ 0 w 771"/>
                  <a:gd name="T1" fmla="*/ 0 h 273"/>
                  <a:gd name="T2" fmla="*/ 0 w 771"/>
                  <a:gd name="T3" fmla="*/ 269 h 273"/>
                  <a:gd name="T4" fmla="*/ 765 w 771"/>
                  <a:gd name="T5" fmla="*/ 273 h 273"/>
                  <a:gd name="T6" fmla="*/ 771 w 771"/>
                  <a:gd name="T7" fmla="*/ 268 h 273"/>
                  <a:gd name="T8" fmla="*/ 731 w 771"/>
                  <a:gd name="T9" fmla="*/ 261 h 273"/>
                  <a:gd name="T10" fmla="*/ 705 w 771"/>
                  <a:gd name="T11" fmla="*/ 256 h 273"/>
                  <a:gd name="T12" fmla="*/ 672 w 771"/>
                  <a:gd name="T13" fmla="*/ 250 h 273"/>
                  <a:gd name="T14" fmla="*/ 637 w 771"/>
                  <a:gd name="T15" fmla="*/ 243 h 273"/>
                  <a:gd name="T16" fmla="*/ 611 w 771"/>
                  <a:gd name="T17" fmla="*/ 240 h 273"/>
                  <a:gd name="T18" fmla="*/ 573 w 771"/>
                  <a:gd name="T19" fmla="*/ 231 h 273"/>
                  <a:gd name="T20" fmla="*/ 536 w 771"/>
                  <a:gd name="T21" fmla="*/ 223 h 273"/>
                  <a:gd name="T22" fmla="*/ 501 w 771"/>
                  <a:gd name="T23" fmla="*/ 214 h 273"/>
                  <a:gd name="T24" fmla="*/ 472 w 771"/>
                  <a:gd name="T25" fmla="*/ 207 h 273"/>
                  <a:gd name="T26" fmla="*/ 443 w 771"/>
                  <a:gd name="T27" fmla="*/ 198 h 273"/>
                  <a:gd name="T28" fmla="*/ 409 w 771"/>
                  <a:gd name="T29" fmla="*/ 189 h 273"/>
                  <a:gd name="T30" fmla="*/ 380 w 771"/>
                  <a:gd name="T31" fmla="*/ 180 h 273"/>
                  <a:gd name="T32" fmla="*/ 352 w 771"/>
                  <a:gd name="T33" fmla="*/ 171 h 273"/>
                  <a:gd name="T34" fmla="*/ 323 w 771"/>
                  <a:gd name="T35" fmla="*/ 163 h 273"/>
                  <a:gd name="T36" fmla="*/ 292 w 771"/>
                  <a:gd name="T37" fmla="*/ 150 h 273"/>
                  <a:gd name="T38" fmla="*/ 259 w 771"/>
                  <a:gd name="T39" fmla="*/ 138 h 273"/>
                  <a:gd name="T40" fmla="*/ 228 w 771"/>
                  <a:gd name="T41" fmla="*/ 129 h 273"/>
                  <a:gd name="T42" fmla="*/ 196 w 771"/>
                  <a:gd name="T43" fmla="*/ 114 h 273"/>
                  <a:gd name="T44" fmla="*/ 160 w 771"/>
                  <a:gd name="T45" fmla="*/ 99 h 273"/>
                  <a:gd name="T46" fmla="*/ 132 w 771"/>
                  <a:gd name="T47" fmla="*/ 87 h 273"/>
                  <a:gd name="T48" fmla="*/ 105 w 771"/>
                  <a:gd name="T49" fmla="*/ 70 h 273"/>
                  <a:gd name="T50" fmla="*/ 66 w 771"/>
                  <a:gd name="T51" fmla="*/ 47 h 273"/>
                  <a:gd name="T52" fmla="*/ 37 w 771"/>
                  <a:gd name="T53" fmla="*/ 28 h 273"/>
                  <a:gd name="T54" fmla="*/ 16 w 771"/>
                  <a:gd name="T55" fmla="*/ 12 h 273"/>
                  <a:gd name="T56" fmla="*/ 0 w 771"/>
                  <a:gd name="T57" fmla="*/ 5 h 2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71"/>
                  <a:gd name="T88" fmla="*/ 0 h 273"/>
                  <a:gd name="T89" fmla="*/ 771 w 771"/>
                  <a:gd name="T90" fmla="*/ 273 h 2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71" h="273">
                    <a:moveTo>
                      <a:pt x="0" y="0"/>
                    </a:moveTo>
                    <a:lnTo>
                      <a:pt x="0" y="269"/>
                    </a:lnTo>
                    <a:lnTo>
                      <a:pt x="765" y="273"/>
                    </a:lnTo>
                    <a:lnTo>
                      <a:pt x="771" y="268"/>
                    </a:lnTo>
                    <a:lnTo>
                      <a:pt x="731" y="261"/>
                    </a:lnTo>
                    <a:lnTo>
                      <a:pt x="705" y="256"/>
                    </a:lnTo>
                    <a:lnTo>
                      <a:pt x="672" y="250"/>
                    </a:lnTo>
                    <a:lnTo>
                      <a:pt x="637" y="243"/>
                    </a:lnTo>
                    <a:lnTo>
                      <a:pt x="611" y="240"/>
                    </a:lnTo>
                    <a:lnTo>
                      <a:pt x="573" y="231"/>
                    </a:lnTo>
                    <a:lnTo>
                      <a:pt x="536" y="223"/>
                    </a:lnTo>
                    <a:lnTo>
                      <a:pt x="501" y="214"/>
                    </a:lnTo>
                    <a:lnTo>
                      <a:pt x="472" y="207"/>
                    </a:lnTo>
                    <a:lnTo>
                      <a:pt x="443" y="198"/>
                    </a:lnTo>
                    <a:lnTo>
                      <a:pt x="409" y="189"/>
                    </a:lnTo>
                    <a:lnTo>
                      <a:pt x="380" y="180"/>
                    </a:lnTo>
                    <a:lnTo>
                      <a:pt x="352" y="171"/>
                    </a:lnTo>
                    <a:lnTo>
                      <a:pt x="323" y="163"/>
                    </a:lnTo>
                    <a:lnTo>
                      <a:pt x="292" y="150"/>
                    </a:lnTo>
                    <a:lnTo>
                      <a:pt x="259" y="138"/>
                    </a:lnTo>
                    <a:lnTo>
                      <a:pt x="228" y="129"/>
                    </a:lnTo>
                    <a:lnTo>
                      <a:pt x="196" y="114"/>
                    </a:lnTo>
                    <a:lnTo>
                      <a:pt x="160" y="99"/>
                    </a:lnTo>
                    <a:lnTo>
                      <a:pt x="132" y="87"/>
                    </a:lnTo>
                    <a:lnTo>
                      <a:pt x="105" y="70"/>
                    </a:lnTo>
                    <a:lnTo>
                      <a:pt x="66" y="47"/>
                    </a:lnTo>
                    <a:lnTo>
                      <a:pt x="37" y="28"/>
                    </a:lnTo>
                    <a:lnTo>
                      <a:pt x="16" y="12"/>
                    </a:lnTo>
                    <a:lnTo>
                      <a:pt x="0" y="5"/>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cxnSp>
            <p:nvCxnSpPr>
              <p:cNvPr id="3" name="Straight Connector 2"/>
              <p:cNvCxnSpPr/>
              <p:nvPr/>
            </p:nvCxnSpPr>
            <p:spPr bwMode="auto">
              <a:xfrm flipH="1" flipV="1">
                <a:off x="4341073" y="6059612"/>
                <a:ext cx="1077297" cy="167201"/>
              </a:xfrm>
              <a:prstGeom prst="line">
                <a:avLst/>
              </a:prstGeom>
              <a:solidFill>
                <a:schemeClr val="accent1"/>
              </a:solidFill>
              <a:ln w="76200" cap="flat" cmpd="sng" algn="ctr">
                <a:solidFill>
                  <a:srgbClr val="FF0000"/>
                </a:solidFill>
                <a:prstDash val="solid"/>
                <a:round/>
                <a:headEnd type="none" w="med" len="med"/>
                <a:tailEnd type="none" w="med" len="med"/>
              </a:ln>
              <a:effectLst/>
            </p:spPr>
          </p:cxnSp>
        </p:grpSp>
        <p:sp>
          <p:nvSpPr>
            <p:cNvPr id="36" name="Line 2"/>
            <p:cNvSpPr>
              <a:spLocks noChangeShapeType="1"/>
            </p:cNvSpPr>
            <p:nvPr/>
          </p:nvSpPr>
          <p:spPr bwMode="auto">
            <a:xfrm flipV="1">
              <a:off x="884475" y="3957142"/>
              <a:ext cx="0" cy="229983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9" name="Group 5"/>
            <p:cNvGrpSpPr>
              <a:grpSpLocks/>
            </p:cNvGrpSpPr>
            <p:nvPr/>
          </p:nvGrpSpPr>
          <p:grpSpPr bwMode="auto">
            <a:xfrm>
              <a:off x="874950" y="4066942"/>
              <a:ext cx="4554538" cy="2174154"/>
              <a:chOff x="729" y="1487"/>
              <a:chExt cx="2869" cy="1716"/>
            </a:xfrm>
          </p:grpSpPr>
          <p:sp>
            <p:nvSpPr>
              <p:cNvPr id="40" name="Arc 6"/>
              <p:cNvSpPr>
                <a:spLocks/>
              </p:cNvSpPr>
              <p:nvPr/>
            </p:nvSpPr>
            <p:spPr bwMode="auto">
              <a:xfrm rot="3423864">
                <a:off x="2210" y="2458"/>
                <a:ext cx="853" cy="278"/>
              </a:xfrm>
              <a:custGeom>
                <a:avLst/>
                <a:gdLst>
                  <a:gd name="T0" fmla="*/ 853 w 17867"/>
                  <a:gd name="T1" fmla="*/ 157 h 21600"/>
                  <a:gd name="T2" fmla="*/ 0 w 17867"/>
                  <a:gd name="T3" fmla="*/ 278 h 21600"/>
                  <a:gd name="T4" fmla="*/ 1 w 17867"/>
                  <a:gd name="T5" fmla="*/ 0 h 21600"/>
                  <a:gd name="T6" fmla="*/ 0 60000 65536"/>
                  <a:gd name="T7" fmla="*/ 0 60000 65536"/>
                  <a:gd name="T8" fmla="*/ 0 60000 65536"/>
                  <a:gd name="T9" fmla="*/ 0 w 17867"/>
                  <a:gd name="T10" fmla="*/ 0 h 21600"/>
                  <a:gd name="T11" fmla="*/ 17867 w 17867"/>
                  <a:gd name="T12" fmla="*/ 21600 h 21600"/>
                </a:gdLst>
                <a:ahLst/>
                <a:cxnLst>
                  <a:cxn ang="T6">
                    <a:pos x="T0" y="T1"/>
                  </a:cxn>
                  <a:cxn ang="T7">
                    <a:pos x="T2" y="T3"/>
                  </a:cxn>
                  <a:cxn ang="T8">
                    <a:pos x="T4" y="T5"/>
                  </a:cxn>
                </a:cxnLst>
                <a:rect l="T9" t="T10" r="T11" b="T12"/>
                <a:pathLst>
                  <a:path w="17867" h="21600" fill="none" extrusionOk="0">
                    <a:moveTo>
                      <a:pt x="17866" y="12168"/>
                    </a:moveTo>
                    <a:cubicBezTo>
                      <a:pt x="13843" y="18069"/>
                      <a:pt x="7162" y="21599"/>
                      <a:pt x="21" y="21600"/>
                    </a:cubicBezTo>
                    <a:cubicBezTo>
                      <a:pt x="14" y="21600"/>
                      <a:pt x="7" y="21599"/>
                      <a:pt x="0" y="21599"/>
                    </a:cubicBezTo>
                  </a:path>
                  <a:path w="17867" h="21600" stroke="0" extrusionOk="0">
                    <a:moveTo>
                      <a:pt x="17866" y="12168"/>
                    </a:moveTo>
                    <a:cubicBezTo>
                      <a:pt x="13843" y="18069"/>
                      <a:pt x="7162" y="21599"/>
                      <a:pt x="21" y="21600"/>
                    </a:cubicBezTo>
                    <a:cubicBezTo>
                      <a:pt x="14" y="21600"/>
                      <a:pt x="7" y="21599"/>
                      <a:pt x="0" y="21599"/>
                    </a:cubicBezTo>
                    <a:lnTo>
                      <a:pt x="21"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1" name="Arc 7"/>
              <p:cNvSpPr>
                <a:spLocks/>
              </p:cNvSpPr>
              <p:nvPr/>
            </p:nvSpPr>
            <p:spPr bwMode="auto">
              <a:xfrm rot="288367">
                <a:off x="2800" y="2933"/>
                <a:ext cx="798" cy="175"/>
              </a:xfrm>
              <a:custGeom>
                <a:avLst/>
                <a:gdLst>
                  <a:gd name="T0" fmla="*/ 798 w 20642"/>
                  <a:gd name="T1" fmla="*/ 175 h 21600"/>
                  <a:gd name="T2" fmla="*/ 0 w 20642"/>
                  <a:gd name="T3" fmla="*/ 70 h 21600"/>
                  <a:gd name="T4" fmla="*/ 766 w 20642"/>
                  <a:gd name="T5" fmla="*/ 0 h 21600"/>
                  <a:gd name="T6" fmla="*/ 0 60000 65536"/>
                  <a:gd name="T7" fmla="*/ 0 60000 65536"/>
                  <a:gd name="T8" fmla="*/ 0 60000 65536"/>
                  <a:gd name="T9" fmla="*/ 0 w 20642"/>
                  <a:gd name="T10" fmla="*/ 0 h 21600"/>
                  <a:gd name="T11" fmla="*/ 20642 w 20642"/>
                  <a:gd name="T12" fmla="*/ 21600 h 21600"/>
                </a:gdLst>
                <a:ahLst/>
                <a:cxnLst>
                  <a:cxn ang="T6">
                    <a:pos x="T0" y="T1"/>
                  </a:cxn>
                  <a:cxn ang="T7">
                    <a:pos x="T2" y="T3"/>
                  </a:cxn>
                  <a:cxn ang="T8">
                    <a:pos x="T4" y="T5"/>
                  </a:cxn>
                </a:cxnLst>
                <a:rect l="T9" t="T10" r="T11" b="T12"/>
                <a:pathLst>
                  <a:path w="20642" h="21600" fill="none" extrusionOk="0">
                    <a:moveTo>
                      <a:pt x="20641" y="21583"/>
                    </a:moveTo>
                    <a:cubicBezTo>
                      <a:pt x="20364" y="21594"/>
                      <a:pt x="20086" y="21599"/>
                      <a:pt x="19809" y="21600"/>
                    </a:cubicBezTo>
                    <a:cubicBezTo>
                      <a:pt x="11209" y="21600"/>
                      <a:pt x="3428" y="16498"/>
                      <a:pt x="0" y="8611"/>
                    </a:cubicBezTo>
                  </a:path>
                  <a:path w="20642" h="21600" stroke="0" extrusionOk="0">
                    <a:moveTo>
                      <a:pt x="20641" y="21583"/>
                    </a:moveTo>
                    <a:cubicBezTo>
                      <a:pt x="20364" y="21594"/>
                      <a:pt x="20086" y="21599"/>
                      <a:pt x="19809" y="21600"/>
                    </a:cubicBezTo>
                    <a:cubicBezTo>
                      <a:pt x="11209" y="21600"/>
                      <a:pt x="3428" y="16498"/>
                      <a:pt x="0" y="8611"/>
                    </a:cubicBezTo>
                    <a:lnTo>
                      <a:pt x="19809"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2" name="Arc 8"/>
              <p:cNvSpPr>
                <a:spLocks/>
              </p:cNvSpPr>
              <p:nvPr/>
            </p:nvSpPr>
            <p:spPr bwMode="auto">
              <a:xfrm rot="6485904">
                <a:off x="1067" y="1825"/>
                <a:ext cx="978" cy="365"/>
              </a:xfrm>
              <a:custGeom>
                <a:avLst/>
                <a:gdLst>
                  <a:gd name="T0" fmla="*/ 978 w 21520"/>
                  <a:gd name="T1" fmla="*/ 365 h 21600"/>
                  <a:gd name="T2" fmla="*/ 0 w 21520"/>
                  <a:gd name="T3" fmla="*/ 31 h 21600"/>
                  <a:gd name="T4" fmla="*/ 978 w 21520"/>
                  <a:gd name="T5" fmla="*/ 0 h 21600"/>
                  <a:gd name="T6" fmla="*/ 0 60000 65536"/>
                  <a:gd name="T7" fmla="*/ 0 60000 65536"/>
                  <a:gd name="T8" fmla="*/ 0 60000 65536"/>
                  <a:gd name="T9" fmla="*/ 0 w 21520"/>
                  <a:gd name="T10" fmla="*/ 0 h 21600"/>
                  <a:gd name="T11" fmla="*/ 21520 w 21520"/>
                  <a:gd name="T12" fmla="*/ 21600 h 21600"/>
                </a:gdLst>
                <a:ahLst/>
                <a:cxnLst>
                  <a:cxn ang="T6">
                    <a:pos x="T0" y="T1"/>
                  </a:cxn>
                  <a:cxn ang="T7">
                    <a:pos x="T2" y="T3"/>
                  </a:cxn>
                  <a:cxn ang="T8">
                    <a:pos x="T4" y="T5"/>
                  </a:cxn>
                </a:cxnLst>
                <a:rect l="T9" t="T10" r="T11" b="T12"/>
                <a:pathLst>
                  <a:path w="21520" h="21600" fill="none" extrusionOk="0">
                    <a:moveTo>
                      <a:pt x="21520" y="21600"/>
                    </a:moveTo>
                    <a:cubicBezTo>
                      <a:pt x="10310" y="21600"/>
                      <a:pt x="963" y="13024"/>
                      <a:pt x="-1" y="1856"/>
                    </a:cubicBezTo>
                  </a:path>
                  <a:path w="21520" h="21600" stroke="0" extrusionOk="0">
                    <a:moveTo>
                      <a:pt x="21520" y="21600"/>
                    </a:moveTo>
                    <a:cubicBezTo>
                      <a:pt x="10310" y="21600"/>
                      <a:pt x="963" y="13024"/>
                      <a:pt x="-1" y="1856"/>
                    </a:cubicBezTo>
                    <a:lnTo>
                      <a:pt x="2152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3" name="Arc 9"/>
              <p:cNvSpPr>
                <a:spLocks/>
              </p:cNvSpPr>
              <p:nvPr/>
            </p:nvSpPr>
            <p:spPr bwMode="auto">
              <a:xfrm rot="14520000">
                <a:off x="1565" y="1863"/>
                <a:ext cx="972" cy="220"/>
              </a:xfrm>
              <a:custGeom>
                <a:avLst/>
                <a:gdLst>
                  <a:gd name="T0" fmla="*/ 972 w 21595"/>
                  <a:gd name="T1" fmla="*/ 5 h 21600"/>
                  <a:gd name="T2" fmla="*/ 0 w 21595"/>
                  <a:gd name="T3" fmla="*/ 220 h 21600"/>
                  <a:gd name="T4" fmla="*/ 0 w 21595"/>
                  <a:gd name="T5" fmla="*/ 0 h 21600"/>
                  <a:gd name="T6" fmla="*/ 0 60000 65536"/>
                  <a:gd name="T7" fmla="*/ 0 60000 65536"/>
                  <a:gd name="T8" fmla="*/ 0 60000 65536"/>
                  <a:gd name="T9" fmla="*/ 0 w 21595"/>
                  <a:gd name="T10" fmla="*/ 0 h 21600"/>
                  <a:gd name="T11" fmla="*/ 21595 w 21595"/>
                  <a:gd name="T12" fmla="*/ 21600 h 21600"/>
                </a:gdLst>
                <a:ahLst/>
                <a:cxnLst>
                  <a:cxn ang="T6">
                    <a:pos x="T0" y="T1"/>
                  </a:cxn>
                  <a:cxn ang="T7">
                    <a:pos x="T2" y="T3"/>
                  </a:cxn>
                  <a:cxn ang="T8">
                    <a:pos x="T4" y="T5"/>
                  </a:cxn>
                </a:cxnLst>
                <a:rect l="T9" t="T10" r="T11" b="T12"/>
                <a:pathLst>
                  <a:path w="21595" h="21600" fill="none" extrusionOk="0">
                    <a:moveTo>
                      <a:pt x="21595" y="462"/>
                    </a:moveTo>
                    <a:cubicBezTo>
                      <a:pt x="21343" y="12208"/>
                      <a:pt x="11749" y="21599"/>
                      <a:pt x="0" y="21600"/>
                    </a:cubicBezTo>
                  </a:path>
                  <a:path w="21595" h="21600" stroke="0" extrusionOk="0">
                    <a:moveTo>
                      <a:pt x="21595" y="462"/>
                    </a:moveTo>
                    <a:cubicBezTo>
                      <a:pt x="21343" y="12208"/>
                      <a:pt x="11749"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4" name="Freeform 10"/>
              <p:cNvSpPr>
                <a:spLocks/>
              </p:cNvSpPr>
              <p:nvPr/>
            </p:nvSpPr>
            <p:spPr bwMode="auto">
              <a:xfrm rot="-100623">
                <a:off x="729" y="2403"/>
                <a:ext cx="544" cy="800"/>
              </a:xfrm>
              <a:custGeom>
                <a:avLst/>
                <a:gdLst>
                  <a:gd name="T0" fmla="*/ 0 w 556"/>
                  <a:gd name="T1" fmla="*/ 812 h 812"/>
                  <a:gd name="T2" fmla="*/ 268 w 556"/>
                  <a:gd name="T3" fmla="*/ 544 h 812"/>
                  <a:gd name="T4" fmla="*/ 448 w 556"/>
                  <a:gd name="T5" fmla="*/ 248 h 812"/>
                  <a:gd name="T6" fmla="*/ 556 w 556"/>
                  <a:gd name="T7" fmla="*/ 0 h 812"/>
                  <a:gd name="T8" fmla="*/ 0 60000 65536"/>
                  <a:gd name="T9" fmla="*/ 0 60000 65536"/>
                  <a:gd name="T10" fmla="*/ 0 60000 65536"/>
                  <a:gd name="T11" fmla="*/ 0 60000 65536"/>
                  <a:gd name="T12" fmla="*/ 0 w 556"/>
                  <a:gd name="T13" fmla="*/ 0 h 812"/>
                  <a:gd name="T14" fmla="*/ 556 w 556"/>
                  <a:gd name="T15" fmla="*/ 812 h 812"/>
                </a:gdLst>
                <a:ahLst/>
                <a:cxnLst>
                  <a:cxn ang="T8">
                    <a:pos x="T0" y="T1"/>
                  </a:cxn>
                  <a:cxn ang="T9">
                    <a:pos x="T2" y="T3"/>
                  </a:cxn>
                  <a:cxn ang="T10">
                    <a:pos x="T4" y="T5"/>
                  </a:cxn>
                  <a:cxn ang="T11">
                    <a:pos x="T6" y="T7"/>
                  </a:cxn>
                </a:cxnLst>
                <a:rect l="T12" t="T13" r="T14" b="T15"/>
                <a:pathLst>
                  <a:path w="556" h="812">
                    <a:moveTo>
                      <a:pt x="0" y="812"/>
                    </a:moveTo>
                    <a:cubicBezTo>
                      <a:pt x="96" y="725"/>
                      <a:pt x="193" y="638"/>
                      <a:pt x="268" y="544"/>
                    </a:cubicBezTo>
                    <a:cubicBezTo>
                      <a:pt x="343" y="450"/>
                      <a:pt x="400" y="339"/>
                      <a:pt x="448" y="248"/>
                    </a:cubicBezTo>
                    <a:cubicBezTo>
                      <a:pt x="496" y="157"/>
                      <a:pt x="538" y="41"/>
                      <a:pt x="556" y="0"/>
                    </a:cubicBezTo>
                  </a:path>
                </a:pathLst>
              </a:custGeom>
              <a:noFill/>
              <a:ln w="38100"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45" name="Line 11"/>
            <p:cNvSpPr>
              <a:spLocks noChangeShapeType="1"/>
            </p:cNvSpPr>
            <p:nvPr/>
          </p:nvSpPr>
          <p:spPr bwMode="auto">
            <a:xfrm flipV="1">
              <a:off x="884476" y="6256972"/>
              <a:ext cx="48339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 name="Text Box 13"/>
            <p:cNvSpPr txBox="1">
              <a:spLocks noChangeArrowheads="1"/>
            </p:cNvSpPr>
            <p:nvPr/>
          </p:nvSpPr>
          <p:spPr bwMode="auto">
            <a:xfrm>
              <a:off x="4159542" y="5985517"/>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a:r>
                <a:rPr lang="en-US" sz="1600" b="1" dirty="0">
                  <a:solidFill>
                    <a:schemeClr val="bg1"/>
                  </a:solidFill>
                  <a:latin typeface="Symbol" pitchFamily="18" charset="2"/>
                </a:rPr>
                <a:t>.05</a:t>
              </a:r>
            </a:p>
          </p:txBody>
        </p:sp>
      </p:grpSp>
      <p:sp>
        <p:nvSpPr>
          <p:cNvPr id="48" name="Text Box 14"/>
          <p:cNvSpPr txBox="1">
            <a:spLocks noChangeArrowheads="1"/>
          </p:cNvSpPr>
          <p:nvPr/>
        </p:nvSpPr>
        <p:spPr bwMode="auto">
          <a:xfrm>
            <a:off x="1860789" y="4749549"/>
            <a:ext cx="3798369"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dirty="0"/>
              <a:t>Do Not Reject </a:t>
            </a:r>
            <a:r>
              <a:rPr lang="en-US" i="1" dirty="0"/>
              <a:t>H</a:t>
            </a:r>
            <a:r>
              <a:rPr lang="en-US" baseline="-25000" dirty="0"/>
              <a:t>0</a:t>
            </a:r>
            <a:r>
              <a:rPr lang="en-US" dirty="0"/>
              <a:t>           </a:t>
            </a:r>
            <a:r>
              <a:rPr lang="en-US" dirty="0" smtClean="0"/>
              <a:t>Reject </a:t>
            </a:r>
            <a:r>
              <a:rPr lang="en-US" i="1" dirty="0"/>
              <a:t>H</a:t>
            </a:r>
            <a:r>
              <a:rPr lang="en-US" baseline="-25000" dirty="0"/>
              <a:t>0</a:t>
            </a:r>
          </a:p>
        </p:txBody>
      </p:sp>
      <p:sp>
        <p:nvSpPr>
          <p:cNvPr id="49" name="Rectangle 15"/>
          <p:cNvSpPr>
            <a:spLocks noChangeArrowheads="1"/>
          </p:cNvSpPr>
          <p:nvPr/>
        </p:nvSpPr>
        <p:spPr bwMode="auto">
          <a:xfrm>
            <a:off x="3932446" y="6269672"/>
            <a:ext cx="560387"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eaLnBrk="0" hangingPunct="0">
              <a:buClr>
                <a:srgbClr val="66FFFF"/>
              </a:buClr>
              <a:buFont typeface="Wingdings" pitchFamily="2" charset="2"/>
              <a:buNone/>
            </a:pPr>
            <a:r>
              <a:rPr lang="en-US" dirty="0"/>
              <a:t>3.89</a:t>
            </a:r>
            <a:endParaRPr lang="en-US" dirty="0">
              <a:solidFill>
                <a:srgbClr val="009900"/>
              </a:solidFill>
              <a:latin typeface="Arial" charset="0"/>
            </a:endParaRPr>
          </a:p>
        </p:txBody>
      </p:sp>
      <p:sp>
        <p:nvSpPr>
          <p:cNvPr id="51" name="Rectangle 26"/>
          <p:cNvSpPr>
            <a:spLocks noChangeArrowheads="1"/>
          </p:cNvSpPr>
          <p:nvPr/>
        </p:nvSpPr>
        <p:spPr bwMode="auto">
          <a:xfrm>
            <a:off x="5002450" y="6299835"/>
            <a:ext cx="7048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eaLnBrk="0" hangingPunct="0">
              <a:buClr>
                <a:srgbClr val="66FFFF"/>
              </a:buClr>
              <a:buFont typeface="Wingdings" pitchFamily="2" charset="2"/>
              <a:buNone/>
            </a:pPr>
            <a:r>
              <a:rPr lang="en-US" dirty="0"/>
              <a:t>9.55</a:t>
            </a:r>
          </a:p>
        </p:txBody>
      </p:sp>
      <p:sp>
        <p:nvSpPr>
          <p:cNvPr id="52" name="Line 27"/>
          <p:cNvSpPr>
            <a:spLocks noChangeShapeType="1"/>
          </p:cNvSpPr>
          <p:nvPr/>
        </p:nvSpPr>
        <p:spPr bwMode="auto">
          <a:xfrm>
            <a:off x="5248513" y="6183947"/>
            <a:ext cx="0" cy="15716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Rectangle 34"/>
          <p:cNvSpPr>
            <a:spLocks noChangeArrowheads="1"/>
          </p:cNvSpPr>
          <p:nvPr/>
        </p:nvSpPr>
        <p:spPr bwMode="auto">
          <a:xfrm>
            <a:off x="2238725" y="6276331"/>
            <a:ext cx="7207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eaLnBrk="0" hangingPunct="0">
              <a:buClr>
                <a:srgbClr val="66FFFF"/>
              </a:buClr>
              <a:buFont typeface="Wingdings" pitchFamily="2" charset="2"/>
              <a:buNone/>
            </a:pPr>
            <a:r>
              <a:rPr lang="en-US">
                <a:solidFill>
                  <a:schemeClr val="bg1">
                    <a:lumMod val="65000"/>
                  </a:schemeClr>
                </a:solidFill>
              </a:rPr>
              <a:t>  </a:t>
            </a:r>
            <a:r>
              <a:rPr lang="en-US">
                <a:solidFill>
                  <a:schemeClr val="bg1">
                    <a:lumMod val="65000"/>
                  </a:schemeClr>
                </a:solidFill>
                <a:sym typeface="Symbol" pitchFamily="18" charset="2"/>
              </a:rPr>
              <a:t></a:t>
            </a:r>
            <a:r>
              <a:rPr lang="en-US">
                <a:solidFill>
                  <a:schemeClr val="bg1">
                    <a:lumMod val="65000"/>
                  </a:schemeClr>
                </a:solidFill>
              </a:rPr>
              <a:t> 1</a:t>
            </a:r>
            <a:endParaRPr lang="en-US">
              <a:solidFill>
                <a:schemeClr val="bg1">
                  <a:lumMod val="65000"/>
                </a:schemeClr>
              </a:solidFill>
              <a:latin typeface="Arial" charset="0"/>
            </a:endParaRPr>
          </a:p>
        </p:txBody>
      </p:sp>
      <p:sp>
        <p:nvSpPr>
          <p:cNvPr id="54" name="Rectangle 9"/>
          <p:cNvSpPr txBox="1">
            <a:spLocks noChangeArrowheads="1"/>
          </p:cNvSpPr>
          <p:nvPr/>
        </p:nvSpPr>
        <p:spPr>
          <a:xfrm>
            <a:off x="530225" y="261938"/>
            <a:ext cx="8229600" cy="881062"/>
          </a:xfrm>
          <a:prstGeom prst="rect">
            <a:avLst/>
          </a:prstGeom>
          <a:noFill/>
        </p:spPr>
        <p:txBody>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a:lstStyle>
          <a:p>
            <a:pPr eaLnBrk="1" hangingPunct="1"/>
            <a:r>
              <a:rPr lang="en-US" dirty="0"/>
              <a:t>Completely Randomized </a:t>
            </a:r>
            <a:r>
              <a:rPr lang="en-US" dirty="0" smtClean="0"/>
              <a:t>Design</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iterate type="wd">
                                    <p:tmPct val="100000"/>
                                  </p:iterate>
                                  <p:childTnLst>
                                    <p:set>
                                      <p:cBhvr>
                                        <p:cTn id="6" dur="1" fill="hold">
                                          <p:stCondLst>
                                            <p:cond delay="0"/>
                                          </p:stCondLst>
                                        </p:cTn>
                                        <p:tgtEl>
                                          <p:spTgt spid="211973"/>
                                        </p:tgtEl>
                                        <p:attrNameLst>
                                          <p:attrName>style.visibility</p:attrName>
                                        </p:attrNameLst>
                                      </p:cBhvr>
                                      <p:to>
                                        <p:strVal val="visible"/>
                                      </p:to>
                                    </p:set>
                                    <p:animEffect transition="in" filter="slide(fromTop)">
                                      <p:cBhvr>
                                        <p:cTn id="7" dur="300"/>
                                        <p:tgtEl>
                                          <p:spTgt spid="2119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iterate type="wd">
                                    <p:tmPct val="100000"/>
                                  </p:iterate>
                                  <p:childTnLst>
                                    <p:set>
                                      <p:cBhvr>
                                        <p:cTn id="11" dur="1" fill="hold">
                                          <p:stCondLst>
                                            <p:cond delay="0"/>
                                          </p:stCondLst>
                                        </p:cTn>
                                        <p:tgtEl>
                                          <p:spTgt spid="211974"/>
                                        </p:tgtEl>
                                        <p:attrNameLst>
                                          <p:attrName>style.visibility</p:attrName>
                                        </p:attrNameLst>
                                      </p:cBhvr>
                                      <p:to>
                                        <p:strVal val="visible"/>
                                      </p:to>
                                    </p:set>
                                    <p:animEffect transition="in" filter="slide(fromTop)">
                                      <p:cBhvr>
                                        <p:cTn id="12" dur="300"/>
                                        <p:tgtEl>
                                          <p:spTgt spid="2119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20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20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2011"/>
                                        </p:tgtEl>
                                        <p:attrNameLst>
                                          <p:attrName>style.visibility</p:attrName>
                                        </p:attrNameLst>
                                      </p:cBhvr>
                                      <p:to>
                                        <p:strVal val="visible"/>
                                      </p:to>
                                    </p:set>
                                  </p:childTnLst>
                                </p:cTn>
                              </p:par>
                              <p:par>
                                <p:cTn id="21" presetID="1" presetClass="entr" presetSubtype="0" fill="hold" grpId="0" nodeType="withEffect">
                                  <p:stCondLst>
                                    <p:cond delay="7000"/>
                                  </p:stCondLst>
                                  <p:childTnLst>
                                    <p:set>
                                      <p:cBhvr>
                                        <p:cTn id="22" dur="1" fill="hold">
                                          <p:stCondLst>
                                            <p:cond delay="0"/>
                                          </p:stCondLst>
                                        </p:cTn>
                                        <p:tgtEl>
                                          <p:spTgt spid="21197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xit" presetSubtype="0" fill="hold" grpId="1" nodeType="clickEffect">
                                  <p:stCondLst>
                                    <p:cond delay="0"/>
                                  </p:stCondLst>
                                  <p:childTnLst>
                                    <p:animEffect transition="out" filter="dissolve">
                                      <p:cBhvr>
                                        <p:cTn id="26" dur="500"/>
                                        <p:tgtEl>
                                          <p:spTgt spid="212010"/>
                                        </p:tgtEl>
                                      </p:cBhvr>
                                    </p:animEffect>
                                    <p:set>
                                      <p:cBhvr>
                                        <p:cTn id="27" dur="1" fill="hold">
                                          <p:stCondLst>
                                            <p:cond delay="499"/>
                                          </p:stCondLst>
                                        </p:cTn>
                                        <p:tgtEl>
                                          <p:spTgt spid="212010"/>
                                        </p:tgtEl>
                                        <p:attrNameLst>
                                          <p:attrName>style.visibility</p:attrName>
                                        </p:attrNameLst>
                                      </p:cBhvr>
                                      <p:to>
                                        <p:strVal val="hidden"/>
                                      </p:to>
                                    </p:set>
                                  </p:childTnLst>
                                </p:cTn>
                              </p:par>
                              <p:par>
                                <p:cTn id="28" presetID="9" presetClass="exit" presetSubtype="0" fill="hold" grpId="1" nodeType="withEffect">
                                  <p:stCondLst>
                                    <p:cond delay="0"/>
                                  </p:stCondLst>
                                  <p:childTnLst>
                                    <p:animEffect transition="out" filter="dissolve">
                                      <p:cBhvr>
                                        <p:cTn id="29" dur="500"/>
                                        <p:tgtEl>
                                          <p:spTgt spid="212012"/>
                                        </p:tgtEl>
                                      </p:cBhvr>
                                    </p:animEffect>
                                    <p:set>
                                      <p:cBhvr>
                                        <p:cTn id="30" dur="1" fill="hold">
                                          <p:stCondLst>
                                            <p:cond delay="499"/>
                                          </p:stCondLst>
                                        </p:cTn>
                                        <p:tgtEl>
                                          <p:spTgt spid="212012"/>
                                        </p:tgtEl>
                                        <p:attrNameLst>
                                          <p:attrName>style.visibility</p:attrName>
                                        </p:attrNameLst>
                                      </p:cBhvr>
                                      <p:to>
                                        <p:strVal val="hidden"/>
                                      </p:to>
                                    </p:set>
                                  </p:childTnLst>
                                </p:cTn>
                              </p:par>
                              <p:par>
                                <p:cTn id="31" presetID="9" presetClass="exit" presetSubtype="0" fill="hold" grpId="1" nodeType="withEffect">
                                  <p:stCondLst>
                                    <p:cond delay="0"/>
                                  </p:stCondLst>
                                  <p:childTnLst>
                                    <p:animEffect transition="out" filter="dissolve">
                                      <p:cBhvr>
                                        <p:cTn id="32" dur="500"/>
                                        <p:tgtEl>
                                          <p:spTgt spid="212011"/>
                                        </p:tgtEl>
                                      </p:cBhvr>
                                    </p:animEffect>
                                    <p:set>
                                      <p:cBhvr>
                                        <p:cTn id="33" dur="1" fill="hold">
                                          <p:stCondLst>
                                            <p:cond delay="499"/>
                                          </p:stCondLst>
                                        </p:cTn>
                                        <p:tgtEl>
                                          <p:spTgt spid="212011"/>
                                        </p:tgtEl>
                                        <p:attrNameLst>
                                          <p:attrName>style.visibility</p:attrName>
                                        </p:attrNameLst>
                                      </p:cBhvr>
                                      <p:to>
                                        <p:strVal val="hidden"/>
                                      </p:to>
                                    </p:set>
                                  </p:childTnLst>
                                </p:cTn>
                              </p:par>
                            </p:childTnLst>
                          </p:cTn>
                        </p:par>
                        <p:par>
                          <p:cTn id="34" fill="hold" nodeType="afterGroup">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2120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20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2014"/>
                                        </p:tgtEl>
                                        <p:attrNameLst>
                                          <p:attrName>style.visibility</p:attrName>
                                        </p:attrNameLst>
                                      </p:cBhvr>
                                      <p:to>
                                        <p:strVal val="visible"/>
                                      </p:to>
                                    </p:set>
                                  </p:childTnLst>
                                </p:cTn>
                              </p:par>
                              <p:par>
                                <p:cTn id="41" presetID="1" presetClass="entr" presetSubtype="0" fill="hold" grpId="0" nodeType="withEffect">
                                  <p:stCondLst>
                                    <p:cond delay="8000"/>
                                  </p:stCondLst>
                                  <p:childTnLst>
                                    <p:set>
                                      <p:cBhvr>
                                        <p:cTn id="42" dur="1" fill="hold">
                                          <p:stCondLst>
                                            <p:cond delay="0"/>
                                          </p:stCondLst>
                                        </p:cTn>
                                        <p:tgtEl>
                                          <p:spTgt spid="21202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xit" presetSubtype="0" fill="hold" grpId="1" nodeType="clickEffect">
                                  <p:stCondLst>
                                    <p:cond delay="0"/>
                                  </p:stCondLst>
                                  <p:childTnLst>
                                    <p:animEffect transition="out" filter="dissolve">
                                      <p:cBhvr>
                                        <p:cTn id="46" dur="500"/>
                                        <p:tgtEl>
                                          <p:spTgt spid="212013"/>
                                        </p:tgtEl>
                                      </p:cBhvr>
                                    </p:animEffect>
                                    <p:set>
                                      <p:cBhvr>
                                        <p:cTn id="47" dur="1" fill="hold">
                                          <p:stCondLst>
                                            <p:cond delay="499"/>
                                          </p:stCondLst>
                                        </p:cTn>
                                        <p:tgtEl>
                                          <p:spTgt spid="212013"/>
                                        </p:tgtEl>
                                        <p:attrNameLst>
                                          <p:attrName>style.visibility</p:attrName>
                                        </p:attrNameLst>
                                      </p:cBhvr>
                                      <p:to>
                                        <p:strVal val="hidden"/>
                                      </p:to>
                                    </p:set>
                                  </p:childTnLst>
                                </p:cTn>
                              </p:par>
                              <p:par>
                                <p:cTn id="48" presetID="9" presetClass="exit" presetSubtype="0" fill="hold" grpId="1" nodeType="withEffect">
                                  <p:stCondLst>
                                    <p:cond delay="0"/>
                                  </p:stCondLst>
                                  <p:childTnLst>
                                    <p:animEffect transition="out" filter="dissolve">
                                      <p:cBhvr>
                                        <p:cTn id="49" dur="500"/>
                                        <p:tgtEl>
                                          <p:spTgt spid="212015"/>
                                        </p:tgtEl>
                                      </p:cBhvr>
                                    </p:animEffect>
                                    <p:set>
                                      <p:cBhvr>
                                        <p:cTn id="50" dur="1" fill="hold">
                                          <p:stCondLst>
                                            <p:cond delay="499"/>
                                          </p:stCondLst>
                                        </p:cTn>
                                        <p:tgtEl>
                                          <p:spTgt spid="212015"/>
                                        </p:tgtEl>
                                        <p:attrNameLst>
                                          <p:attrName>style.visibility</p:attrName>
                                        </p:attrNameLst>
                                      </p:cBhvr>
                                      <p:to>
                                        <p:strVal val="hidden"/>
                                      </p:to>
                                    </p:set>
                                  </p:childTnLst>
                                </p:cTn>
                              </p:par>
                              <p:par>
                                <p:cTn id="51" presetID="9" presetClass="exit" presetSubtype="0" fill="hold" grpId="1" nodeType="withEffect">
                                  <p:stCondLst>
                                    <p:cond delay="0"/>
                                  </p:stCondLst>
                                  <p:childTnLst>
                                    <p:animEffect transition="out" filter="dissolve">
                                      <p:cBhvr>
                                        <p:cTn id="52" dur="500"/>
                                        <p:tgtEl>
                                          <p:spTgt spid="212014"/>
                                        </p:tgtEl>
                                      </p:cBhvr>
                                    </p:animEffect>
                                    <p:set>
                                      <p:cBhvr>
                                        <p:cTn id="53" dur="1" fill="hold">
                                          <p:stCondLst>
                                            <p:cond delay="499"/>
                                          </p:stCondLst>
                                        </p:cTn>
                                        <p:tgtEl>
                                          <p:spTgt spid="212014"/>
                                        </p:tgtEl>
                                        <p:attrNameLst>
                                          <p:attrName>style.visibility</p:attrName>
                                        </p:attrNameLst>
                                      </p:cBhvr>
                                      <p:to>
                                        <p:strVal val="hidden"/>
                                      </p:to>
                                    </p:set>
                                  </p:childTnLst>
                                </p:cTn>
                              </p:par>
                            </p:childTnLst>
                          </p:cTn>
                        </p:par>
                        <p:par>
                          <p:cTn id="54" fill="hold" nodeType="afterGroup">
                            <p:stCondLst>
                              <p:cond delay="500"/>
                            </p:stCondLst>
                            <p:childTnLst>
                              <p:par>
                                <p:cTn id="55" presetID="1" presetClass="entr" presetSubtype="0" fill="hold" grpId="0" nodeType="afterEffect">
                                  <p:stCondLst>
                                    <p:cond delay="0"/>
                                  </p:stCondLst>
                                  <p:childTnLst>
                                    <p:set>
                                      <p:cBhvr>
                                        <p:cTn id="56" dur="1" fill="hold">
                                          <p:stCondLst>
                                            <p:cond delay="0"/>
                                          </p:stCondLst>
                                        </p:cTn>
                                        <p:tgtEl>
                                          <p:spTgt spid="21201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1201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12018"/>
                                        </p:tgtEl>
                                        <p:attrNameLst>
                                          <p:attrName>style.visibility</p:attrName>
                                        </p:attrNameLst>
                                      </p:cBhvr>
                                      <p:to>
                                        <p:strVal val="visible"/>
                                      </p:to>
                                    </p:set>
                                  </p:childTnLst>
                                </p:cTn>
                              </p:par>
                            </p:childTnLst>
                          </p:cTn>
                        </p:par>
                        <p:par>
                          <p:cTn id="61" fill="hold" nodeType="afterGroup">
                            <p:stCondLst>
                              <p:cond delay="500"/>
                            </p:stCondLst>
                            <p:childTnLst>
                              <p:par>
                                <p:cTn id="62" presetID="1" presetClass="entr" presetSubtype="0" fill="hold" grpId="0" nodeType="afterEffect">
                                  <p:stCondLst>
                                    <p:cond delay="0"/>
                                  </p:stCondLst>
                                  <p:childTnLst>
                                    <p:set>
                                      <p:cBhvr>
                                        <p:cTn id="63" dur="1" fill="hold">
                                          <p:stCondLst>
                                            <p:cond delay="0"/>
                                          </p:stCondLst>
                                        </p:cTn>
                                        <p:tgtEl>
                                          <p:spTgt spid="212026"/>
                                        </p:tgtEl>
                                        <p:attrNameLst>
                                          <p:attrName>style.visibility</p:attrName>
                                        </p:attrNameLst>
                                      </p:cBhvr>
                                      <p:to>
                                        <p:strVal val="visible"/>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9" presetClass="exit" presetSubtype="0" fill="hold" grpId="1" nodeType="clickEffect">
                                  <p:stCondLst>
                                    <p:cond delay="0"/>
                                  </p:stCondLst>
                                  <p:childTnLst>
                                    <p:animEffect transition="out" filter="dissolve">
                                      <p:cBhvr>
                                        <p:cTn id="67" dur="500"/>
                                        <p:tgtEl>
                                          <p:spTgt spid="212016"/>
                                        </p:tgtEl>
                                      </p:cBhvr>
                                    </p:animEffect>
                                    <p:set>
                                      <p:cBhvr>
                                        <p:cTn id="68" dur="1" fill="hold">
                                          <p:stCondLst>
                                            <p:cond delay="499"/>
                                          </p:stCondLst>
                                        </p:cTn>
                                        <p:tgtEl>
                                          <p:spTgt spid="212016"/>
                                        </p:tgtEl>
                                        <p:attrNameLst>
                                          <p:attrName>style.visibility</p:attrName>
                                        </p:attrNameLst>
                                      </p:cBhvr>
                                      <p:to>
                                        <p:strVal val="hidden"/>
                                      </p:to>
                                    </p:set>
                                  </p:childTnLst>
                                </p:cTn>
                              </p:par>
                              <p:par>
                                <p:cTn id="69" presetID="9" presetClass="exit" presetSubtype="0" fill="hold" grpId="1" nodeType="withEffect">
                                  <p:stCondLst>
                                    <p:cond delay="0"/>
                                  </p:stCondLst>
                                  <p:childTnLst>
                                    <p:animEffect transition="out" filter="dissolve">
                                      <p:cBhvr>
                                        <p:cTn id="70" dur="500"/>
                                        <p:tgtEl>
                                          <p:spTgt spid="212017"/>
                                        </p:tgtEl>
                                      </p:cBhvr>
                                    </p:animEffect>
                                    <p:set>
                                      <p:cBhvr>
                                        <p:cTn id="71" dur="1" fill="hold">
                                          <p:stCondLst>
                                            <p:cond delay="499"/>
                                          </p:stCondLst>
                                        </p:cTn>
                                        <p:tgtEl>
                                          <p:spTgt spid="212017"/>
                                        </p:tgtEl>
                                        <p:attrNameLst>
                                          <p:attrName>style.visibility</p:attrName>
                                        </p:attrNameLst>
                                      </p:cBhvr>
                                      <p:to>
                                        <p:strVal val="hidden"/>
                                      </p:to>
                                    </p:set>
                                  </p:childTnLst>
                                </p:cTn>
                              </p:par>
                              <p:par>
                                <p:cTn id="72" presetID="9" presetClass="exit" presetSubtype="0" fill="hold" grpId="1" nodeType="withEffect">
                                  <p:stCondLst>
                                    <p:cond delay="0"/>
                                  </p:stCondLst>
                                  <p:childTnLst>
                                    <p:animEffect transition="out" filter="dissolve">
                                      <p:cBhvr>
                                        <p:cTn id="73" dur="500"/>
                                        <p:tgtEl>
                                          <p:spTgt spid="212018"/>
                                        </p:tgtEl>
                                      </p:cBhvr>
                                    </p:animEffect>
                                    <p:set>
                                      <p:cBhvr>
                                        <p:cTn id="74" dur="1" fill="hold">
                                          <p:stCondLst>
                                            <p:cond delay="499"/>
                                          </p:stCondLst>
                                        </p:cTn>
                                        <p:tgtEl>
                                          <p:spTgt spid="212018"/>
                                        </p:tgtEl>
                                        <p:attrNameLst>
                                          <p:attrName>style.visibility</p:attrName>
                                        </p:attrNameLst>
                                      </p:cBhvr>
                                      <p:to>
                                        <p:strVal val="hidden"/>
                                      </p:to>
                                    </p:set>
                                  </p:childTnLst>
                                </p:cTn>
                              </p:par>
                            </p:childTnLst>
                          </p:cTn>
                        </p:par>
                        <p:par>
                          <p:cTn id="75" fill="hold" nodeType="afterGroup">
                            <p:stCondLst>
                              <p:cond delay="500"/>
                            </p:stCondLst>
                            <p:childTnLst>
                              <p:par>
                                <p:cTn id="76" presetID="1" presetClass="entr" presetSubtype="0" fill="hold" grpId="0" nodeType="afterEffect">
                                  <p:stCondLst>
                                    <p:cond delay="0"/>
                                  </p:stCondLst>
                                  <p:childTnLst>
                                    <p:set>
                                      <p:cBhvr>
                                        <p:cTn id="77" dur="1" fill="hold">
                                          <p:stCondLst>
                                            <p:cond delay="0"/>
                                          </p:stCondLst>
                                        </p:cTn>
                                        <p:tgtEl>
                                          <p:spTgt spid="212019"/>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212020"/>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212021"/>
                                        </p:tgtEl>
                                        <p:attrNameLst>
                                          <p:attrName>style.visibility</p:attrName>
                                        </p:attrNameLst>
                                      </p:cBhvr>
                                      <p:to>
                                        <p:strVal val="visible"/>
                                      </p:to>
                                    </p:set>
                                  </p:childTnLst>
                                </p:cTn>
                              </p:par>
                            </p:childTnLst>
                          </p:cTn>
                        </p:par>
                        <p:par>
                          <p:cTn id="82" fill="hold" nodeType="afterGroup">
                            <p:stCondLst>
                              <p:cond delay="500"/>
                            </p:stCondLst>
                            <p:childTnLst>
                              <p:par>
                                <p:cTn id="83" presetID="1" presetClass="entr" presetSubtype="0" fill="hold" grpId="0" nodeType="afterEffect">
                                  <p:stCondLst>
                                    <p:cond delay="0"/>
                                  </p:stCondLst>
                                  <p:childTnLst>
                                    <p:set>
                                      <p:cBhvr>
                                        <p:cTn id="84" dur="1" fill="hold">
                                          <p:stCondLst>
                                            <p:cond delay="0"/>
                                          </p:stCondLst>
                                        </p:cTn>
                                        <p:tgtEl>
                                          <p:spTgt spid="212027"/>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9" presetClass="exit" presetSubtype="0" fill="hold" grpId="1" nodeType="clickEffect">
                                  <p:stCondLst>
                                    <p:cond delay="0"/>
                                  </p:stCondLst>
                                  <p:childTnLst>
                                    <p:animEffect transition="out" filter="dissolve">
                                      <p:cBhvr>
                                        <p:cTn id="88" dur="500"/>
                                        <p:tgtEl>
                                          <p:spTgt spid="212019"/>
                                        </p:tgtEl>
                                      </p:cBhvr>
                                    </p:animEffect>
                                    <p:set>
                                      <p:cBhvr>
                                        <p:cTn id="89" dur="1" fill="hold">
                                          <p:stCondLst>
                                            <p:cond delay="499"/>
                                          </p:stCondLst>
                                        </p:cTn>
                                        <p:tgtEl>
                                          <p:spTgt spid="212019"/>
                                        </p:tgtEl>
                                        <p:attrNameLst>
                                          <p:attrName>style.visibility</p:attrName>
                                        </p:attrNameLst>
                                      </p:cBhvr>
                                      <p:to>
                                        <p:strVal val="hidden"/>
                                      </p:to>
                                    </p:set>
                                  </p:childTnLst>
                                </p:cTn>
                              </p:par>
                              <p:par>
                                <p:cTn id="90" presetID="9" presetClass="exit" presetSubtype="0" fill="hold" grpId="1" nodeType="withEffect">
                                  <p:stCondLst>
                                    <p:cond delay="0"/>
                                  </p:stCondLst>
                                  <p:childTnLst>
                                    <p:animEffect transition="out" filter="dissolve">
                                      <p:cBhvr>
                                        <p:cTn id="91" dur="500"/>
                                        <p:tgtEl>
                                          <p:spTgt spid="212020"/>
                                        </p:tgtEl>
                                      </p:cBhvr>
                                    </p:animEffect>
                                    <p:set>
                                      <p:cBhvr>
                                        <p:cTn id="92" dur="1" fill="hold">
                                          <p:stCondLst>
                                            <p:cond delay="499"/>
                                          </p:stCondLst>
                                        </p:cTn>
                                        <p:tgtEl>
                                          <p:spTgt spid="212020"/>
                                        </p:tgtEl>
                                        <p:attrNameLst>
                                          <p:attrName>style.visibility</p:attrName>
                                        </p:attrNameLst>
                                      </p:cBhvr>
                                      <p:to>
                                        <p:strVal val="hidden"/>
                                      </p:to>
                                    </p:set>
                                  </p:childTnLst>
                                </p:cTn>
                              </p:par>
                              <p:par>
                                <p:cTn id="93" presetID="9" presetClass="exit" presetSubtype="0" fill="hold" grpId="1" nodeType="withEffect">
                                  <p:stCondLst>
                                    <p:cond delay="0"/>
                                  </p:stCondLst>
                                  <p:childTnLst>
                                    <p:animEffect transition="out" filter="dissolve">
                                      <p:cBhvr>
                                        <p:cTn id="94" dur="500"/>
                                        <p:tgtEl>
                                          <p:spTgt spid="212021"/>
                                        </p:tgtEl>
                                      </p:cBhvr>
                                    </p:animEffect>
                                    <p:set>
                                      <p:cBhvr>
                                        <p:cTn id="95" dur="1" fill="hold">
                                          <p:stCondLst>
                                            <p:cond delay="499"/>
                                          </p:stCondLst>
                                        </p:cTn>
                                        <p:tgtEl>
                                          <p:spTgt spid="212021"/>
                                        </p:tgtEl>
                                        <p:attrNameLst>
                                          <p:attrName>style.visibility</p:attrName>
                                        </p:attrNameLst>
                                      </p:cBhvr>
                                      <p:to>
                                        <p:strVal val="hidden"/>
                                      </p:to>
                                    </p:set>
                                  </p:childTnLst>
                                </p:cTn>
                              </p:par>
                            </p:childTnLst>
                          </p:cTn>
                        </p:par>
                        <p:par>
                          <p:cTn id="96" fill="hold" nodeType="afterGroup">
                            <p:stCondLst>
                              <p:cond delay="500"/>
                            </p:stCondLst>
                            <p:childTnLst>
                              <p:par>
                                <p:cTn id="97" presetID="1" presetClass="entr" presetSubtype="0" fill="hold" grpId="0" nodeType="afterEffect">
                                  <p:stCondLst>
                                    <p:cond delay="0"/>
                                  </p:stCondLst>
                                  <p:childTnLst>
                                    <p:set>
                                      <p:cBhvr>
                                        <p:cTn id="98" dur="1" fill="hold">
                                          <p:stCondLst>
                                            <p:cond delay="0"/>
                                          </p:stCondLst>
                                        </p:cTn>
                                        <p:tgtEl>
                                          <p:spTgt spid="212024"/>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212023"/>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12022"/>
                                        </p:tgtEl>
                                        <p:attrNameLst>
                                          <p:attrName>style.visibility</p:attrName>
                                        </p:attrNameLst>
                                      </p:cBhvr>
                                      <p:to>
                                        <p:strVal val="visible"/>
                                      </p:to>
                                    </p:set>
                                  </p:childTnLst>
                                </p:cTn>
                              </p:par>
                            </p:childTnLst>
                          </p:cTn>
                        </p:par>
                      </p:childTnLst>
                    </p:cTn>
                  </p:par>
                  <p:par>
                    <p:cTn id="103" fill="hold">
                      <p:stCondLst>
                        <p:cond delay="indefinite"/>
                      </p:stCondLst>
                      <p:childTnLst>
                        <p:par>
                          <p:cTn id="104" fill="hold" nodeType="afterGroup">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211980"/>
                                        </p:tgtEl>
                                        <p:attrNameLst>
                                          <p:attrName>style.visibility</p:attrName>
                                        </p:attrNameLst>
                                      </p:cBhvr>
                                      <p:to>
                                        <p:strVal val="visible"/>
                                      </p:to>
                                    </p:set>
                                  </p:childTnLst>
                                </p:cTn>
                              </p:par>
                            </p:childTnLst>
                          </p:cTn>
                        </p:par>
                        <p:par>
                          <p:cTn id="107" fill="hold" nodeType="afterGroup">
                            <p:stCondLst>
                              <p:cond delay="0"/>
                            </p:stCondLst>
                            <p:childTnLst>
                              <p:par>
                                <p:cTn id="108" presetID="9" presetClass="exit" presetSubtype="0" fill="hold" grpId="1" nodeType="afterEffect">
                                  <p:stCondLst>
                                    <p:cond delay="0"/>
                                  </p:stCondLst>
                                  <p:childTnLst>
                                    <p:animEffect transition="out" filter="dissolve">
                                      <p:cBhvr>
                                        <p:cTn id="109" dur="500"/>
                                        <p:tgtEl>
                                          <p:spTgt spid="212024"/>
                                        </p:tgtEl>
                                      </p:cBhvr>
                                    </p:animEffect>
                                    <p:set>
                                      <p:cBhvr>
                                        <p:cTn id="110" dur="1" fill="hold">
                                          <p:stCondLst>
                                            <p:cond delay="499"/>
                                          </p:stCondLst>
                                        </p:cTn>
                                        <p:tgtEl>
                                          <p:spTgt spid="212024"/>
                                        </p:tgtEl>
                                        <p:attrNameLst>
                                          <p:attrName>style.visibility</p:attrName>
                                        </p:attrNameLst>
                                      </p:cBhvr>
                                      <p:to>
                                        <p:strVal val="hidden"/>
                                      </p:to>
                                    </p:set>
                                  </p:childTnLst>
                                </p:cTn>
                              </p:par>
                              <p:par>
                                <p:cTn id="111" presetID="9" presetClass="exit" presetSubtype="0" fill="hold" grpId="1" nodeType="withEffect">
                                  <p:stCondLst>
                                    <p:cond delay="0"/>
                                  </p:stCondLst>
                                  <p:childTnLst>
                                    <p:animEffect transition="out" filter="dissolve">
                                      <p:cBhvr>
                                        <p:cTn id="112" dur="500"/>
                                        <p:tgtEl>
                                          <p:spTgt spid="212023"/>
                                        </p:tgtEl>
                                      </p:cBhvr>
                                    </p:animEffect>
                                    <p:set>
                                      <p:cBhvr>
                                        <p:cTn id="113" dur="1" fill="hold">
                                          <p:stCondLst>
                                            <p:cond delay="499"/>
                                          </p:stCondLst>
                                        </p:cTn>
                                        <p:tgtEl>
                                          <p:spTgt spid="212023"/>
                                        </p:tgtEl>
                                        <p:attrNameLst>
                                          <p:attrName>style.visibility</p:attrName>
                                        </p:attrNameLst>
                                      </p:cBhvr>
                                      <p:to>
                                        <p:strVal val="hidden"/>
                                      </p:to>
                                    </p:set>
                                  </p:childTnLst>
                                </p:cTn>
                              </p:par>
                              <p:par>
                                <p:cTn id="114" presetID="9" presetClass="exit" presetSubtype="0" fill="hold" grpId="1" nodeType="withEffect">
                                  <p:stCondLst>
                                    <p:cond delay="0"/>
                                  </p:stCondLst>
                                  <p:childTnLst>
                                    <p:animEffect transition="out" filter="dissolve">
                                      <p:cBhvr>
                                        <p:cTn id="115" dur="500"/>
                                        <p:tgtEl>
                                          <p:spTgt spid="212022"/>
                                        </p:tgtEl>
                                      </p:cBhvr>
                                    </p:animEffect>
                                    <p:set>
                                      <p:cBhvr>
                                        <p:cTn id="116" dur="1" fill="hold">
                                          <p:stCondLst>
                                            <p:cond delay="499"/>
                                          </p:stCondLst>
                                        </p:cTn>
                                        <p:tgtEl>
                                          <p:spTgt spid="212022"/>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2"/>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53"/>
                                        </p:tgtEl>
                                        <p:attrNameLst>
                                          <p:attrName>style.visibility</p:attrName>
                                        </p:attrNameLst>
                                      </p:cBhvr>
                                      <p:to>
                                        <p:strVal val="visible"/>
                                      </p:to>
                                    </p:set>
                                  </p:childTnLst>
                                </p:cTn>
                              </p:par>
                              <p:par>
                                <p:cTn id="125" presetID="22" presetClass="entr" presetSubtype="4" fill="hold" grpId="0" nodeType="withEffect">
                                  <p:stCondLst>
                                    <p:cond delay="1000"/>
                                  </p:stCondLst>
                                  <p:childTnLst>
                                    <p:set>
                                      <p:cBhvr>
                                        <p:cTn id="126" dur="1" fill="hold">
                                          <p:stCondLst>
                                            <p:cond delay="0"/>
                                          </p:stCondLst>
                                        </p:cTn>
                                        <p:tgtEl>
                                          <p:spTgt spid="50"/>
                                        </p:tgtEl>
                                        <p:attrNameLst>
                                          <p:attrName>style.visibility</p:attrName>
                                        </p:attrNameLst>
                                      </p:cBhvr>
                                      <p:to>
                                        <p:strVal val="visible"/>
                                      </p:to>
                                    </p:set>
                                    <p:animEffect transition="in" filter="wipe(down)">
                                      <p:cBhvr>
                                        <p:cTn id="127" dur="500"/>
                                        <p:tgtEl>
                                          <p:spTgt spid="50"/>
                                        </p:tgtEl>
                                      </p:cBhvr>
                                    </p:animEffect>
                                  </p:childTnLst>
                                </p:cTn>
                              </p:par>
                              <p:par>
                                <p:cTn id="128" presetID="1" presetClass="entr" presetSubtype="0" fill="hold" grpId="0" nodeType="withEffect">
                                  <p:stCondLst>
                                    <p:cond delay="0"/>
                                  </p:stCondLst>
                                  <p:childTnLst>
                                    <p:set>
                                      <p:cBhvr>
                                        <p:cTn id="129" dur="1" fill="hold">
                                          <p:stCondLst>
                                            <p:cond delay="0"/>
                                          </p:stCondLst>
                                        </p:cTn>
                                        <p:tgtEl>
                                          <p:spTgt spid="49"/>
                                        </p:tgtEl>
                                        <p:attrNameLst>
                                          <p:attrName>style.visibility</p:attrName>
                                        </p:attrNameLst>
                                      </p:cBhvr>
                                      <p:to>
                                        <p:strVal val="visible"/>
                                      </p:to>
                                    </p:set>
                                  </p:childTnLst>
                                </p:cTn>
                              </p:par>
                              <p:par>
                                <p:cTn id="130" presetID="22" presetClass="entr" presetSubtype="4" fill="hold" grpId="0" nodeType="withEffect">
                                  <p:stCondLst>
                                    <p:cond delay="19000"/>
                                  </p:stCondLst>
                                  <p:childTnLst>
                                    <p:set>
                                      <p:cBhvr>
                                        <p:cTn id="131" dur="1" fill="hold">
                                          <p:stCondLst>
                                            <p:cond delay="0"/>
                                          </p:stCondLst>
                                        </p:cTn>
                                        <p:tgtEl>
                                          <p:spTgt spid="46"/>
                                        </p:tgtEl>
                                        <p:attrNameLst>
                                          <p:attrName>style.visibility</p:attrName>
                                        </p:attrNameLst>
                                      </p:cBhvr>
                                      <p:to>
                                        <p:strVal val="visible"/>
                                      </p:to>
                                    </p:set>
                                    <p:animEffect transition="in" filter="wipe(down)">
                                      <p:cBhvr>
                                        <p:cTn id="132" dur="500"/>
                                        <p:tgtEl>
                                          <p:spTgt spid="46"/>
                                        </p:tgtEl>
                                      </p:cBhvr>
                                    </p:animEffect>
                                  </p:childTnLst>
                                </p:cTn>
                              </p:par>
                              <p:par>
                                <p:cTn id="133" presetID="1" presetClass="entr" presetSubtype="0" fill="hold" grpId="0" nodeType="withEffect">
                                  <p:stCondLst>
                                    <p:cond delay="19000"/>
                                  </p:stCondLst>
                                  <p:childTnLst>
                                    <p:set>
                                      <p:cBhvr>
                                        <p:cTn id="134" dur="1" fill="hold">
                                          <p:stCondLst>
                                            <p:cond delay="0"/>
                                          </p:stCondLst>
                                        </p:cTn>
                                        <p:tgtEl>
                                          <p:spTgt spid="48"/>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51"/>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52"/>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212025" grpId="0" autoUpdateAnimBg="0"/>
      <p:bldP spid="211973" grpId="0" autoUpdateAnimBg="0"/>
      <p:bldP spid="211974" grpId="0" autoUpdateAnimBg="0"/>
      <p:bldP spid="211975" grpId="0" autoUpdateAnimBg="0"/>
      <p:bldP spid="211980" grpId="0" autoUpdateAnimBg="0"/>
      <p:bldP spid="212010" grpId="0" animBg="1"/>
      <p:bldP spid="212010" grpId="1" animBg="1"/>
      <p:bldP spid="212011" grpId="0" animBg="1"/>
      <p:bldP spid="212011" grpId="1" animBg="1"/>
      <p:bldP spid="212012" grpId="0" animBg="1"/>
      <p:bldP spid="212012" grpId="1" animBg="1"/>
      <p:bldP spid="212013" grpId="0" animBg="1"/>
      <p:bldP spid="212013" grpId="1" animBg="1"/>
      <p:bldP spid="212014" grpId="0" animBg="1"/>
      <p:bldP spid="212014" grpId="1" animBg="1"/>
      <p:bldP spid="212015" grpId="0" animBg="1"/>
      <p:bldP spid="212015" grpId="1" animBg="1"/>
      <p:bldP spid="212016" grpId="0" animBg="1"/>
      <p:bldP spid="212016" grpId="1" animBg="1"/>
      <p:bldP spid="212017" grpId="0" animBg="1"/>
      <p:bldP spid="212017" grpId="1" animBg="1"/>
      <p:bldP spid="212018" grpId="0" animBg="1"/>
      <p:bldP spid="212018" grpId="1" animBg="1"/>
      <p:bldP spid="212019" grpId="0" animBg="1"/>
      <p:bldP spid="212019" grpId="1" animBg="1"/>
      <p:bldP spid="212020" grpId="0" animBg="1"/>
      <p:bldP spid="212020" grpId="1" animBg="1"/>
      <p:bldP spid="212021" grpId="0" animBg="1"/>
      <p:bldP spid="212021" grpId="1" animBg="1"/>
      <p:bldP spid="212022" grpId="0" animBg="1"/>
      <p:bldP spid="212022" grpId="1" animBg="1"/>
      <p:bldP spid="212023" grpId="0" animBg="1"/>
      <p:bldP spid="212023" grpId="1" animBg="1"/>
      <p:bldP spid="212024" grpId="0" animBg="1"/>
      <p:bldP spid="212024" grpId="1" animBg="1"/>
      <p:bldP spid="212026" grpId="0" autoUpdateAnimBg="0"/>
      <p:bldP spid="212027" grpId="0" autoUpdateAnimBg="0"/>
      <p:bldP spid="35" grpId="0"/>
      <p:bldP spid="46" grpId="0" animBg="1"/>
      <p:bldP spid="48" grpId="0"/>
      <p:bldP spid="49" grpId="0"/>
      <p:bldP spid="51" grpId="0"/>
      <p:bldP spid="52" grpId="0" animBg="1"/>
      <p:bldP spid="53" grpId="0"/>
    </p:bldLst>
  </p:timing>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FFF"/>
        </a:lt1>
        <a:dk2>
          <a:srgbClr val="000000"/>
        </a:dk2>
        <a:lt2>
          <a:srgbClr val="FFFFFF"/>
        </a:lt2>
        <a:accent1>
          <a:srgbClr val="FFFFFF"/>
        </a:accent1>
        <a:accent2>
          <a:srgbClr val="000000"/>
        </a:accent2>
        <a:accent3>
          <a:srgbClr val="FFFFFF"/>
        </a:accent3>
        <a:accent4>
          <a:srgbClr val="000000"/>
        </a:accent4>
        <a:accent5>
          <a:srgbClr val="FFFFFF"/>
        </a:accent5>
        <a:accent6>
          <a:srgbClr val="000000"/>
        </a:accent6>
        <a:hlink>
          <a:srgbClr val="0000FF"/>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Default Design 13">
    <a:dk1>
      <a:srgbClr val="000000"/>
    </a:dk1>
    <a:lt1>
      <a:srgbClr val="FFFFFF"/>
    </a:lt1>
    <a:dk2>
      <a:srgbClr val="000000"/>
    </a:dk2>
    <a:lt2>
      <a:srgbClr val="FFFFFF"/>
    </a:lt2>
    <a:accent1>
      <a:srgbClr val="FFFFFF"/>
    </a:accent1>
    <a:accent2>
      <a:srgbClr val="000000"/>
    </a:accent2>
    <a:accent3>
      <a:srgbClr val="FFFFFF"/>
    </a:accent3>
    <a:accent4>
      <a:srgbClr val="000000"/>
    </a:accent4>
    <a:accent5>
      <a:srgbClr val="FFFFFF"/>
    </a:accent5>
    <a:accent6>
      <a:srgbClr val="000000"/>
    </a:accent6>
    <a:hlink>
      <a:srgbClr val="0000FF"/>
    </a:hlink>
    <a:folHlink>
      <a:srgbClr val="FF0000"/>
    </a:folHlink>
  </a:clrScheme>
</a:themeOverride>
</file>

<file path=ppt/theme/themeOverride2.xml><?xml version="1.0" encoding="utf-8"?>
<a:themeOverride xmlns:a="http://schemas.openxmlformats.org/drawingml/2006/main">
  <a:clrScheme name="1_Default Design 13">
    <a:dk1>
      <a:srgbClr val="000000"/>
    </a:dk1>
    <a:lt1>
      <a:srgbClr val="FFFFFF"/>
    </a:lt1>
    <a:dk2>
      <a:srgbClr val="000000"/>
    </a:dk2>
    <a:lt2>
      <a:srgbClr val="FFFFFF"/>
    </a:lt2>
    <a:accent1>
      <a:srgbClr val="FFFFFF"/>
    </a:accent1>
    <a:accent2>
      <a:srgbClr val="000000"/>
    </a:accent2>
    <a:accent3>
      <a:srgbClr val="FFFFFF"/>
    </a:accent3>
    <a:accent4>
      <a:srgbClr val="000000"/>
    </a:accent4>
    <a:accent5>
      <a:srgbClr val="FFFFFF"/>
    </a:accent5>
    <a:accent6>
      <a:srgbClr val="000000"/>
    </a:accent6>
    <a:hlink>
      <a:srgbClr val="0000FF"/>
    </a:hlink>
    <a:folHlink>
      <a:srgbClr val="FF0000"/>
    </a:folHlink>
  </a:clrScheme>
</a:themeOverride>
</file>

<file path=ppt/theme/themeOverride3.xml><?xml version="1.0" encoding="utf-8"?>
<a:themeOverride xmlns:a="http://schemas.openxmlformats.org/drawingml/2006/main">
  <a:clrScheme name="1_Default Design 13">
    <a:dk1>
      <a:srgbClr val="000000"/>
    </a:dk1>
    <a:lt1>
      <a:srgbClr val="FFFFFF"/>
    </a:lt1>
    <a:dk2>
      <a:srgbClr val="000000"/>
    </a:dk2>
    <a:lt2>
      <a:srgbClr val="FFFFFF"/>
    </a:lt2>
    <a:accent1>
      <a:srgbClr val="FFFFFF"/>
    </a:accent1>
    <a:accent2>
      <a:srgbClr val="000000"/>
    </a:accent2>
    <a:accent3>
      <a:srgbClr val="FFFFFF"/>
    </a:accent3>
    <a:accent4>
      <a:srgbClr val="000000"/>
    </a:accent4>
    <a:accent5>
      <a:srgbClr val="FFFFFF"/>
    </a:accent5>
    <a:accent6>
      <a:srgbClr val="000000"/>
    </a:accent6>
    <a:hlink>
      <a:srgbClr val="0000FF"/>
    </a:hlink>
    <a:folHlink>
      <a:srgbClr val="FF0000"/>
    </a:folHlink>
  </a:clrScheme>
</a:themeOverride>
</file>

<file path=ppt/theme/themeOverride4.xml><?xml version="1.0" encoding="utf-8"?>
<a:themeOverride xmlns:a="http://schemas.openxmlformats.org/drawingml/2006/main">
  <a:clrScheme name="1_Default Design 13">
    <a:dk1>
      <a:srgbClr val="000000"/>
    </a:dk1>
    <a:lt1>
      <a:srgbClr val="FFFFFF"/>
    </a:lt1>
    <a:dk2>
      <a:srgbClr val="000000"/>
    </a:dk2>
    <a:lt2>
      <a:srgbClr val="FFFFFF"/>
    </a:lt2>
    <a:accent1>
      <a:srgbClr val="FFFFFF"/>
    </a:accent1>
    <a:accent2>
      <a:srgbClr val="000000"/>
    </a:accent2>
    <a:accent3>
      <a:srgbClr val="FFFFFF"/>
    </a:accent3>
    <a:accent4>
      <a:srgbClr val="000000"/>
    </a:accent4>
    <a:accent5>
      <a:srgbClr val="FFFFFF"/>
    </a:accent5>
    <a:accent6>
      <a:srgbClr val="000000"/>
    </a:accent6>
    <a:hlink>
      <a:srgbClr val="0000FF"/>
    </a:hlink>
    <a:folHlink>
      <a:srgbClr val="FF0000"/>
    </a:folHlink>
  </a:clrScheme>
</a:themeOverride>
</file>

<file path=ppt/theme/themeOverride5.xml><?xml version="1.0" encoding="utf-8"?>
<a:themeOverride xmlns:a="http://schemas.openxmlformats.org/drawingml/2006/main">
  <a:clrScheme name="1_Default Design 13">
    <a:dk1>
      <a:srgbClr val="000000"/>
    </a:dk1>
    <a:lt1>
      <a:srgbClr val="FFFFFF"/>
    </a:lt1>
    <a:dk2>
      <a:srgbClr val="000000"/>
    </a:dk2>
    <a:lt2>
      <a:srgbClr val="FFFFFF"/>
    </a:lt2>
    <a:accent1>
      <a:srgbClr val="FFFFFF"/>
    </a:accent1>
    <a:accent2>
      <a:srgbClr val="000000"/>
    </a:accent2>
    <a:accent3>
      <a:srgbClr val="FFFFFF"/>
    </a:accent3>
    <a:accent4>
      <a:srgbClr val="000000"/>
    </a:accent4>
    <a:accent5>
      <a:srgbClr val="FFFFFF"/>
    </a:accent5>
    <a:accent6>
      <a:srgbClr val="000000"/>
    </a:accent6>
    <a:hlink>
      <a:srgbClr val="0000FF"/>
    </a:hlink>
    <a:folHlink>
      <a:srgbClr val="FF0000"/>
    </a:folHlink>
  </a:clrScheme>
</a:themeOverride>
</file>

<file path=ppt/theme/themeOverride6.xml><?xml version="1.0" encoding="utf-8"?>
<a:themeOverride xmlns:a="http://schemas.openxmlformats.org/drawingml/2006/main">
  <a:clrScheme name="1_Default Design 13">
    <a:dk1>
      <a:srgbClr val="000000"/>
    </a:dk1>
    <a:lt1>
      <a:srgbClr val="FFFFFF"/>
    </a:lt1>
    <a:dk2>
      <a:srgbClr val="000000"/>
    </a:dk2>
    <a:lt2>
      <a:srgbClr val="FFFFFF"/>
    </a:lt2>
    <a:accent1>
      <a:srgbClr val="FFFFFF"/>
    </a:accent1>
    <a:accent2>
      <a:srgbClr val="000000"/>
    </a:accent2>
    <a:accent3>
      <a:srgbClr val="FFFFFF"/>
    </a:accent3>
    <a:accent4>
      <a:srgbClr val="000000"/>
    </a:accent4>
    <a:accent5>
      <a:srgbClr val="FFFFFF"/>
    </a:accent5>
    <a:accent6>
      <a:srgbClr val="000000"/>
    </a:accent6>
    <a:hlink>
      <a:srgbClr val="0000FF"/>
    </a:hlink>
    <a:folHlink>
      <a:srgbClr val="FF0000"/>
    </a:folHlink>
  </a:clrScheme>
</a:themeOverride>
</file>

<file path=ppt/theme/themeOverride7.xml><?xml version="1.0" encoding="utf-8"?>
<a:themeOverride xmlns:a="http://schemas.openxmlformats.org/drawingml/2006/main">
  <a:clrScheme name="1_Default Design 13">
    <a:dk1>
      <a:srgbClr val="000000"/>
    </a:dk1>
    <a:lt1>
      <a:srgbClr val="FFFFFF"/>
    </a:lt1>
    <a:dk2>
      <a:srgbClr val="000000"/>
    </a:dk2>
    <a:lt2>
      <a:srgbClr val="FFFFFF"/>
    </a:lt2>
    <a:accent1>
      <a:srgbClr val="FFFFFF"/>
    </a:accent1>
    <a:accent2>
      <a:srgbClr val="000000"/>
    </a:accent2>
    <a:accent3>
      <a:srgbClr val="FFFFFF"/>
    </a:accent3>
    <a:accent4>
      <a:srgbClr val="000000"/>
    </a:accent4>
    <a:accent5>
      <a:srgbClr val="FFFFFF"/>
    </a:accent5>
    <a:accent6>
      <a:srgbClr val="000000"/>
    </a:accent6>
    <a:hlink>
      <a:srgbClr val="0000FF"/>
    </a:hlink>
    <a:folHlink>
      <a:srgbClr val="FF0000"/>
    </a:folHlink>
  </a:clrScheme>
</a:themeOverride>
</file>

<file path=ppt/theme/themeOverride8.xml><?xml version="1.0" encoding="utf-8"?>
<a:themeOverride xmlns:a="http://schemas.openxmlformats.org/drawingml/2006/main">
  <a:clrScheme name="1_Default Design 13">
    <a:dk1>
      <a:srgbClr val="000000"/>
    </a:dk1>
    <a:lt1>
      <a:srgbClr val="FFFFFF"/>
    </a:lt1>
    <a:dk2>
      <a:srgbClr val="000000"/>
    </a:dk2>
    <a:lt2>
      <a:srgbClr val="FFFFFF"/>
    </a:lt2>
    <a:accent1>
      <a:srgbClr val="FFFFFF"/>
    </a:accent1>
    <a:accent2>
      <a:srgbClr val="000000"/>
    </a:accent2>
    <a:accent3>
      <a:srgbClr val="FFFFFF"/>
    </a:accent3>
    <a:accent4>
      <a:srgbClr val="000000"/>
    </a:accent4>
    <a:accent5>
      <a:srgbClr val="FFFFFF"/>
    </a:accent5>
    <a:accent6>
      <a:srgbClr val="000000"/>
    </a:accent6>
    <a:hlink>
      <a:srgbClr val="0000FF"/>
    </a:hlink>
    <a:folHlink>
      <a:srgbClr val="FF0000"/>
    </a:folHlink>
  </a:clrScheme>
</a:themeOverride>
</file>

<file path=ppt/theme/themeOverride9.xml><?xml version="1.0" encoding="utf-8"?>
<a:themeOverride xmlns:a="http://schemas.openxmlformats.org/drawingml/2006/main">
  <a:clrScheme name="1_Default Design 13">
    <a:dk1>
      <a:srgbClr val="000000"/>
    </a:dk1>
    <a:lt1>
      <a:srgbClr val="FFFFFF"/>
    </a:lt1>
    <a:dk2>
      <a:srgbClr val="000000"/>
    </a:dk2>
    <a:lt2>
      <a:srgbClr val="FFFFFF"/>
    </a:lt2>
    <a:accent1>
      <a:srgbClr val="FFFFFF"/>
    </a:accent1>
    <a:accent2>
      <a:srgbClr val="000000"/>
    </a:accent2>
    <a:accent3>
      <a:srgbClr val="FFFFFF"/>
    </a:accent3>
    <a:accent4>
      <a:srgbClr val="000000"/>
    </a:accent4>
    <a:accent5>
      <a:srgbClr val="FFFFFF"/>
    </a:accent5>
    <a:accent6>
      <a:srgbClr val="000000"/>
    </a:accent6>
    <a:hlink>
      <a:srgbClr val="0000FF"/>
    </a:hlink>
    <a:folHlink>
      <a:srgbClr val="FF0000"/>
    </a:folHlink>
  </a:clrScheme>
</a:themeOverride>
</file>

<file path=ppt/theme/themeOverride10.xml><?xml version="1.0" encoding="utf-8"?>
<a:themeOverride xmlns:a="http://schemas.openxmlformats.org/drawingml/2006/main">
  <a:clrScheme name="1_Default Design 13">
    <a:dk1>
      <a:srgbClr val="000000"/>
    </a:dk1>
    <a:lt1>
      <a:srgbClr val="FFFFFF"/>
    </a:lt1>
    <a:dk2>
      <a:srgbClr val="000000"/>
    </a:dk2>
    <a:lt2>
      <a:srgbClr val="FFFFFF"/>
    </a:lt2>
    <a:accent1>
      <a:srgbClr val="FFFFFF"/>
    </a:accent1>
    <a:accent2>
      <a:srgbClr val="000000"/>
    </a:accent2>
    <a:accent3>
      <a:srgbClr val="FFFFFF"/>
    </a:accent3>
    <a:accent4>
      <a:srgbClr val="000000"/>
    </a:accent4>
    <a:accent5>
      <a:srgbClr val="FFFFFF"/>
    </a:accent5>
    <a:accent6>
      <a:srgbClr val="000000"/>
    </a:accent6>
    <a:hlink>
      <a:srgbClr val="0000FF"/>
    </a:hlink>
    <a:folHlink>
      <a:srgbClr val="FF0000"/>
    </a:folHlink>
  </a:clrScheme>
</a:themeOverride>
</file>

<file path=docProps/app.xml><?xml version="1.0" encoding="utf-8"?>
<Properties xmlns="http://schemas.openxmlformats.org/officeDocument/2006/extended-properties" xmlns:vt="http://schemas.openxmlformats.org/officeDocument/2006/docPropsVTypes">
  <Template/>
  <TotalTime>18779</TotalTime>
  <Words>859</Words>
  <Application>Microsoft Office PowerPoint</Application>
  <PresentationFormat>On-screen Show (4:3)</PresentationFormat>
  <Paragraphs>217</Paragraphs>
  <Slides>14</Slides>
  <Notes>14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2" baseType="lpstr">
      <vt:lpstr>Arial</vt:lpstr>
      <vt:lpstr>Book Antiqua</vt:lpstr>
      <vt:lpstr>Monotype Sorts</vt:lpstr>
      <vt:lpstr>Symbol</vt:lpstr>
      <vt:lpstr>Times New Roman</vt:lpstr>
      <vt:lpstr>Wingdings</vt:lpstr>
      <vt:lpstr>1_Default Design</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  Introduction to Analysis of Variance</dc:title>
  <dc:creator>snarr</dc:creator>
  <cp:lastModifiedBy>hsnarr</cp:lastModifiedBy>
  <cp:revision>88</cp:revision>
  <dcterms:modified xsi:type="dcterms:W3CDTF">2016-01-18T07:32:04Z</dcterms:modified>
</cp:coreProperties>
</file>