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notesMasterIdLst>
    <p:notesMasterId r:id="rId21"/>
  </p:notesMasterIdLst>
  <p:handoutMasterIdLst>
    <p:handoutMasterId r:id="rId22"/>
  </p:handoutMasterIdLst>
  <p:sldIdLst>
    <p:sldId id="312" r:id="rId2"/>
    <p:sldId id="314" r:id="rId3"/>
    <p:sldId id="316" r:id="rId4"/>
    <p:sldId id="317" r:id="rId5"/>
    <p:sldId id="320" r:id="rId6"/>
    <p:sldId id="322" r:id="rId7"/>
    <p:sldId id="337" r:id="rId8"/>
    <p:sldId id="326" r:id="rId9"/>
    <p:sldId id="338" r:id="rId10"/>
    <p:sldId id="273" r:id="rId11"/>
    <p:sldId id="274" r:id="rId12"/>
    <p:sldId id="275" r:id="rId13"/>
    <p:sldId id="348" r:id="rId14"/>
    <p:sldId id="343" r:id="rId15"/>
    <p:sldId id="344" r:id="rId16"/>
    <p:sldId id="341" r:id="rId17"/>
    <p:sldId id="349" r:id="rId18"/>
    <p:sldId id="277" r:id="rId19"/>
    <p:sldId id="345" r:id="rId20"/>
  </p:sldIdLst>
  <p:sldSz cx="9144000" cy="6858000" type="screen4x3"/>
  <p:notesSz cx="7315200" cy="96012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Book Antiqua" pitchFamily="18" charset="0"/>
        <a:ea typeface="+mn-ea"/>
        <a:cs typeface="+mn-cs"/>
      </a:defRPr>
    </a:lvl1pPr>
    <a:lvl2pPr marL="4572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Book Antiqua" pitchFamily="18" charset="0"/>
        <a:ea typeface="+mn-ea"/>
        <a:cs typeface="+mn-cs"/>
      </a:defRPr>
    </a:lvl2pPr>
    <a:lvl3pPr marL="9144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Book Antiqua" pitchFamily="18" charset="0"/>
        <a:ea typeface="+mn-ea"/>
        <a:cs typeface="+mn-cs"/>
      </a:defRPr>
    </a:lvl3pPr>
    <a:lvl4pPr marL="13716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Book Antiqua" pitchFamily="18" charset="0"/>
        <a:ea typeface="+mn-ea"/>
        <a:cs typeface="+mn-cs"/>
      </a:defRPr>
    </a:lvl4pPr>
    <a:lvl5pPr marL="18288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Book Antiqua" pitchFamily="18"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Book Antiqua" pitchFamily="18"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Book Antiqua" pitchFamily="18"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Book Antiqua" pitchFamily="18"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Book Antiqua" pitchFamily="18" charset="0"/>
        <a:ea typeface="+mn-ea"/>
        <a:cs typeface="+mn-cs"/>
      </a:defRPr>
    </a:lvl9pPr>
  </p:defaultTextStyle>
  <p:extLst>
    <p:ext uri="{EFAFB233-063F-42B5-8137-9DF3F51BA10A}">
      <p15:sldGuideLst xmlns:p15="http://schemas.microsoft.com/office/powerpoint/2012/main">
        <p15:guide id="1" orient="horz" pos="2551">
          <p15:clr>
            <a:srgbClr val="A4A3A4"/>
          </p15:clr>
        </p15:guide>
        <p15:guide id="2" pos="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8000"/>
    <a:srgbClr val="FFFFFF"/>
    <a:srgbClr val="020004"/>
    <a:srgbClr val="2C3FCE"/>
    <a:srgbClr val="1351DB"/>
    <a:srgbClr val="000000"/>
    <a:srgbClr val="EB2415"/>
    <a:srgbClr val="00C400"/>
    <a:srgbClr val="00D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94660"/>
  </p:normalViewPr>
  <p:slideViewPr>
    <p:cSldViewPr snapToGrid="0">
      <p:cViewPr varScale="1">
        <p:scale>
          <a:sx n="78" d="100"/>
          <a:sy n="78" d="100"/>
        </p:scale>
        <p:origin x="868" y="52"/>
      </p:cViewPr>
      <p:guideLst>
        <p:guide orient="horz" pos="2551"/>
        <p:guide pos="24"/>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Lst>
  </p:outlineViewPr>
  <p:notesTextViewPr>
    <p:cViewPr>
      <p:scale>
        <a:sx n="100" d="100"/>
        <a:sy n="100" d="100"/>
      </p:scale>
      <p:origin x="0" y="0"/>
    </p:cViewPr>
  </p:notesTextViewPr>
  <p:sorterViewPr>
    <p:cViewPr>
      <p:scale>
        <a:sx n="66" d="100"/>
        <a:sy n="66" d="100"/>
      </p:scale>
      <p:origin x="0" y="517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8" Type="http://schemas.openxmlformats.org/officeDocument/2006/relationships/slide" Target="slides/slide13.xml"/><Relationship Id="rId13" Type="http://schemas.openxmlformats.org/officeDocument/2006/relationships/slide" Target="slides/slide18.xml"/><Relationship Id="rId3" Type="http://schemas.openxmlformats.org/officeDocument/2006/relationships/slide" Target="slides/slide5.xml"/><Relationship Id="rId7" Type="http://schemas.openxmlformats.org/officeDocument/2006/relationships/slide" Target="slides/slide12.xml"/><Relationship Id="rId12" Type="http://schemas.openxmlformats.org/officeDocument/2006/relationships/slide" Target="slides/slide17.xml"/><Relationship Id="rId2" Type="http://schemas.openxmlformats.org/officeDocument/2006/relationships/slide" Target="slides/slide2.xml"/><Relationship Id="rId1" Type="http://schemas.openxmlformats.org/officeDocument/2006/relationships/slide" Target="slides/slide1.xml"/><Relationship Id="rId6" Type="http://schemas.openxmlformats.org/officeDocument/2006/relationships/slide" Target="slides/slide8.xml"/><Relationship Id="rId11" Type="http://schemas.openxmlformats.org/officeDocument/2006/relationships/slide" Target="slides/slide16.xml"/><Relationship Id="rId5" Type="http://schemas.openxmlformats.org/officeDocument/2006/relationships/slide" Target="slides/slide7.xml"/><Relationship Id="rId10" Type="http://schemas.openxmlformats.org/officeDocument/2006/relationships/slide" Target="slides/slide15.xml"/><Relationship Id="rId4" Type="http://schemas.openxmlformats.org/officeDocument/2006/relationships/slide" Target="slides/slide6.xml"/><Relationship Id="rId9" Type="http://schemas.openxmlformats.org/officeDocument/2006/relationships/slide" Target="slides/slide14.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11.wmf"/><Relationship Id="rId1" Type="http://schemas.openxmlformats.org/officeDocument/2006/relationships/image" Target="../media/image10.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7.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25.wmf"/><Relationship Id="rId13" Type="http://schemas.openxmlformats.org/officeDocument/2006/relationships/image" Target="../media/image30.wmf"/><Relationship Id="rId3" Type="http://schemas.openxmlformats.org/officeDocument/2006/relationships/image" Target="../media/image20.wmf"/><Relationship Id="rId7" Type="http://schemas.openxmlformats.org/officeDocument/2006/relationships/image" Target="../media/image24.wmf"/><Relationship Id="rId12" Type="http://schemas.openxmlformats.org/officeDocument/2006/relationships/image" Target="../media/image29.wmf"/><Relationship Id="rId2" Type="http://schemas.openxmlformats.org/officeDocument/2006/relationships/image" Target="../media/image19.wmf"/><Relationship Id="rId1" Type="http://schemas.openxmlformats.org/officeDocument/2006/relationships/image" Target="../media/image18.wmf"/><Relationship Id="rId6" Type="http://schemas.openxmlformats.org/officeDocument/2006/relationships/image" Target="../media/image23.wmf"/><Relationship Id="rId11" Type="http://schemas.openxmlformats.org/officeDocument/2006/relationships/image" Target="../media/image28.wmf"/><Relationship Id="rId5" Type="http://schemas.openxmlformats.org/officeDocument/2006/relationships/image" Target="../media/image22.wmf"/><Relationship Id="rId10" Type="http://schemas.openxmlformats.org/officeDocument/2006/relationships/image" Target="../media/image27.wmf"/><Relationship Id="rId4" Type="http://schemas.openxmlformats.org/officeDocument/2006/relationships/image" Target="../media/image21.wmf"/><Relationship Id="rId9" Type="http://schemas.openxmlformats.org/officeDocument/2006/relationships/image" Target="../media/image26.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6807200" y="9188450"/>
            <a:ext cx="433388" cy="315913"/>
          </a:xfrm>
          <a:prstGeom prst="rect">
            <a:avLst/>
          </a:prstGeom>
          <a:noFill/>
          <a:ln w="12700">
            <a:noFill/>
            <a:miter lim="800000"/>
            <a:headEnd/>
            <a:tailEnd/>
          </a:ln>
          <a:effectLst/>
        </p:spPr>
        <p:txBody>
          <a:bodyPr wrap="none" lIns="95655" tIns="46988" rIns="95655" bIns="46988" anchor="ctr">
            <a:spAutoFit/>
          </a:bodyPr>
          <a:lstStyle/>
          <a:p>
            <a:pPr algn="r" defTabSz="966788">
              <a:defRPr/>
            </a:pPr>
            <a:fld id="{3CE55F6E-95B4-4D47-886F-8EB9E70D22AF}" type="slidenum">
              <a:rPr lang="en-US" sz="1500">
                <a:effectLst/>
              </a:rPr>
              <a:pPr algn="r" defTabSz="966788">
                <a:defRPr/>
              </a:pPr>
              <a:t>‹#›</a:t>
            </a:fld>
            <a:endParaRPr lang="en-US" sz="1500">
              <a:effectLst/>
            </a:endParaRPr>
          </a:p>
        </p:txBody>
      </p:sp>
    </p:spTree>
    <p:extLst>
      <p:ext uri="{BB962C8B-B14F-4D97-AF65-F5344CB8AC3E}">
        <p14:creationId xmlns:p14="http://schemas.microsoft.com/office/powerpoint/2010/main" val="32965746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74725" y="4560888"/>
            <a:ext cx="5365750" cy="4319587"/>
          </a:xfrm>
          <a:prstGeom prst="rect">
            <a:avLst/>
          </a:prstGeom>
          <a:noFill/>
          <a:ln w="12700">
            <a:noFill/>
            <a:miter lim="800000"/>
            <a:headEnd/>
            <a:tailEnd/>
          </a:ln>
          <a:effectLst/>
        </p:spPr>
        <p:txBody>
          <a:bodyPr vert="horz" wrap="square" lIns="95655" tIns="46988" rIns="95655" bIns="46988" numCol="1" anchor="t" anchorCtr="0" compatLnSpc="1">
            <a:prstTxWarp prst="textNoShape">
              <a:avLst/>
            </a:prstTxWarp>
          </a:bodyPr>
          <a:lstStyle/>
          <a:p>
            <a:pPr lvl="0"/>
            <a:r>
              <a:rPr lang="en-US" noProof="0" smtClean="0"/>
              <a:t>Click to edit Master notes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4579" name="Rectangle 3"/>
          <p:cNvSpPr>
            <a:spLocks noGrp="1" noRot="1" noChangeAspect="1" noChangeArrowheads="1" noTextEdit="1"/>
          </p:cNvSpPr>
          <p:nvPr>
            <p:ph type="sldImg" idx="2"/>
          </p:nvPr>
        </p:nvSpPr>
        <p:spPr bwMode="auto">
          <a:xfrm>
            <a:off x="1266825" y="727075"/>
            <a:ext cx="4781550" cy="35861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2" name="Rectangle 4"/>
          <p:cNvSpPr>
            <a:spLocks noChangeArrowheads="1"/>
          </p:cNvSpPr>
          <p:nvPr/>
        </p:nvSpPr>
        <p:spPr bwMode="auto">
          <a:xfrm>
            <a:off x="6807200" y="9188450"/>
            <a:ext cx="433388" cy="315913"/>
          </a:xfrm>
          <a:prstGeom prst="rect">
            <a:avLst/>
          </a:prstGeom>
          <a:noFill/>
          <a:ln w="12700">
            <a:noFill/>
            <a:miter lim="800000"/>
            <a:headEnd/>
            <a:tailEnd/>
          </a:ln>
          <a:effectLst/>
        </p:spPr>
        <p:txBody>
          <a:bodyPr wrap="none" lIns="95655" tIns="46988" rIns="95655" bIns="46988" anchor="ctr">
            <a:spAutoFit/>
          </a:bodyPr>
          <a:lstStyle/>
          <a:p>
            <a:pPr algn="r" defTabSz="966788">
              <a:defRPr/>
            </a:pPr>
            <a:fld id="{724126C6-386D-4569-9F30-C5343CB8D8DE}" type="slidenum">
              <a:rPr lang="en-US" sz="1500">
                <a:effectLst/>
              </a:rPr>
              <a:pPr algn="r" defTabSz="966788">
                <a:defRPr/>
              </a:pPr>
              <a:t>‹#›</a:t>
            </a:fld>
            <a:endParaRPr lang="en-US" sz="1500">
              <a:effectLst/>
            </a:endParaRPr>
          </a:p>
        </p:txBody>
      </p:sp>
    </p:spTree>
    <p:extLst>
      <p:ext uri="{BB962C8B-B14F-4D97-AF65-F5344CB8AC3E}">
        <p14:creationId xmlns:p14="http://schemas.microsoft.com/office/powerpoint/2010/main" val="26122181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Book Antiqua"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Book Antiqua"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Book Antiqua"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Book Antiqua"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Book Antiqua"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798703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537881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129945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398171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529028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766966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473797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831816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8706916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ln cap="flat"/>
        </p:spPr>
      </p:sp>
      <p:sp>
        <p:nvSpPr>
          <p:cNvPr id="3584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958167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cap="flat"/>
        </p:spPr>
      </p:sp>
      <p:sp>
        <p:nvSpPr>
          <p:cNvPr id="3686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610243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cap="flat"/>
        </p:spPr>
      </p:sp>
      <p:sp>
        <p:nvSpPr>
          <p:cNvPr id="3789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823946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cap="flat"/>
        </p:spPr>
      </p:sp>
      <p:sp>
        <p:nvSpPr>
          <p:cNvPr id="3993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4689216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cap="flat"/>
        </p:spPr>
      </p:sp>
      <p:sp>
        <p:nvSpPr>
          <p:cNvPr id="4096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42470594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cap="flat"/>
        </p:spPr>
      </p:sp>
      <p:sp>
        <p:nvSpPr>
          <p:cNvPr id="4198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7402431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cap="flat"/>
        </p:spPr>
      </p:sp>
      <p:sp>
        <p:nvSpPr>
          <p:cNvPr id="4301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9593353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cap="flat"/>
        </p:spPr>
      </p:sp>
      <p:sp>
        <p:nvSpPr>
          <p:cNvPr id="4403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8056792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cap="flat"/>
        </p:spPr>
      </p:sp>
      <p:sp>
        <p:nvSpPr>
          <p:cNvPr id="4505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6127109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614026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559825225"/>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0226882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095657878"/>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7388" y="1104900"/>
            <a:ext cx="3810000" cy="46434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9788" y="1104900"/>
            <a:ext cx="3810000" cy="46434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9988770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823331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91781145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219200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818245752"/>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78865594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498567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6688" y="52388"/>
            <a:ext cx="1943100" cy="56959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52388"/>
            <a:ext cx="5678488" cy="56959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34898817"/>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52388"/>
            <a:ext cx="7772400" cy="814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7388" y="1104900"/>
            <a:ext cx="3810000" cy="46434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9788" y="1104900"/>
            <a:ext cx="3810000" cy="46434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9596026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52388"/>
            <a:ext cx="7772400" cy="814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7388" y="1104900"/>
            <a:ext cx="3810000" cy="46434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9788" y="1104900"/>
            <a:ext cx="3810000" cy="2244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9788" y="3502025"/>
            <a:ext cx="3810000" cy="2246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823630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2290" name="Group 2"/>
          <p:cNvGrpSpPr>
            <a:grpSpLocks/>
          </p:cNvGrpSpPr>
          <p:nvPr/>
        </p:nvGrpSpPr>
        <p:grpSpPr bwMode="auto">
          <a:xfrm>
            <a:off x="457200" y="304800"/>
            <a:ext cx="8231188" cy="6183313"/>
            <a:chOff x="372" y="186"/>
            <a:chExt cx="5185" cy="3895"/>
          </a:xfrm>
        </p:grpSpPr>
        <p:grpSp>
          <p:nvGrpSpPr>
            <p:cNvPr id="12293" name="Group 3"/>
            <p:cNvGrpSpPr>
              <a:grpSpLocks/>
            </p:cNvGrpSpPr>
            <p:nvPr/>
          </p:nvGrpSpPr>
          <p:grpSpPr bwMode="auto">
            <a:xfrm>
              <a:off x="372" y="186"/>
              <a:ext cx="5185" cy="919"/>
              <a:chOff x="372" y="186"/>
              <a:chExt cx="5185" cy="919"/>
            </a:xfrm>
          </p:grpSpPr>
          <p:sp>
            <p:nvSpPr>
              <p:cNvPr id="119812" name="Freeform 4"/>
              <p:cNvSpPr>
                <a:spLocks/>
              </p:cNvSpPr>
              <p:nvPr/>
            </p:nvSpPr>
            <p:spPr bwMode="auto">
              <a:xfrm>
                <a:off x="372" y="192"/>
                <a:ext cx="86" cy="913"/>
              </a:xfrm>
              <a:custGeom>
                <a:avLst/>
                <a:gdLst/>
                <a:ahLst/>
                <a:cxnLst>
                  <a:cxn ang="0">
                    <a:pos x="0" y="0"/>
                  </a:cxn>
                  <a:cxn ang="0">
                    <a:pos x="85" y="96"/>
                  </a:cxn>
                  <a:cxn ang="0">
                    <a:pos x="85" y="816"/>
                  </a:cxn>
                  <a:cxn ang="0">
                    <a:pos x="0" y="912"/>
                  </a:cxn>
                  <a:cxn ang="0">
                    <a:pos x="0" y="0"/>
                  </a:cxn>
                </a:cxnLst>
                <a:rect l="0" t="0" r="r" b="b"/>
                <a:pathLst>
                  <a:path w="86" h="913">
                    <a:moveTo>
                      <a:pt x="0" y="0"/>
                    </a:moveTo>
                    <a:lnTo>
                      <a:pt x="85" y="96"/>
                    </a:lnTo>
                    <a:lnTo>
                      <a:pt x="85" y="816"/>
                    </a:lnTo>
                    <a:lnTo>
                      <a:pt x="0" y="912"/>
                    </a:lnTo>
                    <a:lnTo>
                      <a:pt x="0" y="0"/>
                    </a:lnTo>
                  </a:path>
                </a:pathLst>
              </a:custGeom>
              <a:noFill/>
              <a:ln w="12700" cap="rnd" cmpd="sng">
                <a:noFill/>
                <a:prstDash val="solid"/>
                <a:round/>
                <a:headEnd type="none" w="med" len="med"/>
                <a:tailEnd type="none" w="med" len="med"/>
              </a:ln>
              <a:effectLst/>
            </p:spPr>
            <p:txBody>
              <a:bodyPr/>
              <a:lstStyle/>
              <a:p>
                <a:pPr>
                  <a:defRPr/>
                </a:pPr>
                <a:endParaRPr lang="en-US"/>
              </a:p>
            </p:txBody>
          </p:sp>
          <p:sp>
            <p:nvSpPr>
              <p:cNvPr id="119813" name="Freeform 5"/>
              <p:cNvSpPr>
                <a:spLocks/>
              </p:cNvSpPr>
              <p:nvPr/>
            </p:nvSpPr>
            <p:spPr bwMode="auto">
              <a:xfrm>
                <a:off x="5470" y="186"/>
                <a:ext cx="87" cy="910"/>
              </a:xfrm>
              <a:custGeom>
                <a:avLst/>
                <a:gdLst/>
                <a:ahLst/>
                <a:cxnLst>
                  <a:cxn ang="0">
                    <a:pos x="86" y="0"/>
                  </a:cxn>
                  <a:cxn ang="0">
                    <a:pos x="0" y="93"/>
                  </a:cxn>
                  <a:cxn ang="0">
                    <a:pos x="0" y="813"/>
                  </a:cxn>
                  <a:cxn ang="0">
                    <a:pos x="86" y="909"/>
                  </a:cxn>
                  <a:cxn ang="0">
                    <a:pos x="86" y="0"/>
                  </a:cxn>
                </a:cxnLst>
                <a:rect l="0" t="0" r="r" b="b"/>
                <a:pathLst>
                  <a:path w="87" h="910">
                    <a:moveTo>
                      <a:pt x="86" y="0"/>
                    </a:moveTo>
                    <a:lnTo>
                      <a:pt x="0" y="93"/>
                    </a:lnTo>
                    <a:lnTo>
                      <a:pt x="0" y="813"/>
                    </a:lnTo>
                    <a:lnTo>
                      <a:pt x="86" y="909"/>
                    </a:lnTo>
                    <a:lnTo>
                      <a:pt x="86" y="0"/>
                    </a:lnTo>
                  </a:path>
                </a:pathLst>
              </a:custGeom>
              <a:noFill/>
              <a:ln w="12700" cap="rnd" cmpd="sng">
                <a:noFill/>
                <a:prstDash val="solid"/>
                <a:round/>
                <a:headEnd type="none" w="med" len="med"/>
                <a:tailEnd type="none" w="med" len="med"/>
              </a:ln>
              <a:effectLst/>
            </p:spPr>
            <p:txBody>
              <a:bodyPr/>
              <a:lstStyle/>
              <a:p>
                <a:pPr>
                  <a:defRPr/>
                </a:pPr>
                <a:endParaRPr lang="en-US"/>
              </a:p>
            </p:txBody>
          </p:sp>
          <p:sp>
            <p:nvSpPr>
              <p:cNvPr id="119814" name="Freeform 6"/>
              <p:cNvSpPr>
                <a:spLocks/>
              </p:cNvSpPr>
              <p:nvPr/>
            </p:nvSpPr>
            <p:spPr bwMode="auto">
              <a:xfrm>
                <a:off x="372" y="189"/>
                <a:ext cx="5185" cy="103"/>
              </a:xfrm>
              <a:custGeom>
                <a:avLst/>
                <a:gdLst/>
                <a:ahLst/>
                <a:cxnLst>
                  <a:cxn ang="0">
                    <a:pos x="0" y="0"/>
                  </a:cxn>
                  <a:cxn ang="0">
                    <a:pos x="5184" y="3"/>
                  </a:cxn>
                  <a:cxn ang="0">
                    <a:pos x="5093" y="102"/>
                  </a:cxn>
                  <a:cxn ang="0">
                    <a:pos x="88" y="102"/>
                  </a:cxn>
                  <a:cxn ang="0">
                    <a:pos x="0" y="0"/>
                  </a:cxn>
                </a:cxnLst>
                <a:rect l="0" t="0" r="r" b="b"/>
                <a:pathLst>
                  <a:path w="5185" h="103">
                    <a:moveTo>
                      <a:pt x="0" y="0"/>
                    </a:moveTo>
                    <a:lnTo>
                      <a:pt x="5184" y="3"/>
                    </a:lnTo>
                    <a:lnTo>
                      <a:pt x="5093" y="102"/>
                    </a:lnTo>
                    <a:lnTo>
                      <a:pt x="88" y="102"/>
                    </a:lnTo>
                    <a:lnTo>
                      <a:pt x="0" y="0"/>
                    </a:lnTo>
                  </a:path>
                </a:pathLst>
              </a:custGeom>
              <a:noFill/>
              <a:ln w="12700" cap="rnd" cmpd="sng">
                <a:noFill/>
                <a:prstDash val="solid"/>
                <a:round/>
                <a:headEnd type="none" w="med" len="med"/>
                <a:tailEnd type="none" w="med" len="med"/>
              </a:ln>
              <a:effectLst/>
            </p:spPr>
            <p:txBody>
              <a:bodyPr/>
              <a:lstStyle/>
              <a:p>
                <a:pPr>
                  <a:defRPr/>
                </a:pPr>
                <a:endParaRPr lang="en-US"/>
              </a:p>
            </p:txBody>
          </p:sp>
        </p:grpSp>
        <p:grpSp>
          <p:nvGrpSpPr>
            <p:cNvPr id="12294" name="Group 7"/>
            <p:cNvGrpSpPr>
              <a:grpSpLocks/>
            </p:cNvGrpSpPr>
            <p:nvPr/>
          </p:nvGrpSpPr>
          <p:grpSpPr bwMode="auto">
            <a:xfrm>
              <a:off x="372" y="291"/>
              <a:ext cx="5185" cy="3790"/>
              <a:chOff x="372" y="291"/>
              <a:chExt cx="5185" cy="3790"/>
            </a:xfrm>
          </p:grpSpPr>
          <p:sp>
            <p:nvSpPr>
              <p:cNvPr id="119816" name="Freeform 8"/>
              <p:cNvSpPr>
                <a:spLocks/>
              </p:cNvSpPr>
              <p:nvPr/>
            </p:nvSpPr>
            <p:spPr bwMode="auto">
              <a:xfrm>
                <a:off x="372" y="807"/>
                <a:ext cx="79" cy="3274"/>
              </a:xfrm>
              <a:custGeom>
                <a:avLst/>
                <a:gdLst/>
                <a:ahLst/>
                <a:cxnLst>
                  <a:cxn ang="0">
                    <a:pos x="0" y="0"/>
                  </a:cxn>
                  <a:cxn ang="0">
                    <a:pos x="78" y="107"/>
                  </a:cxn>
                  <a:cxn ang="0">
                    <a:pos x="78" y="3166"/>
                  </a:cxn>
                  <a:cxn ang="0">
                    <a:pos x="0" y="3273"/>
                  </a:cxn>
                  <a:cxn ang="0">
                    <a:pos x="0" y="0"/>
                  </a:cxn>
                </a:cxnLst>
                <a:rect l="0" t="0" r="r" b="b"/>
                <a:pathLst>
                  <a:path w="79" h="3274">
                    <a:moveTo>
                      <a:pt x="0" y="0"/>
                    </a:moveTo>
                    <a:lnTo>
                      <a:pt x="78" y="107"/>
                    </a:lnTo>
                    <a:lnTo>
                      <a:pt x="78" y="3166"/>
                    </a:lnTo>
                    <a:lnTo>
                      <a:pt x="0" y="3273"/>
                    </a:lnTo>
                    <a:lnTo>
                      <a:pt x="0" y="0"/>
                    </a:lnTo>
                  </a:path>
                </a:pathLst>
              </a:custGeom>
              <a:noFill/>
              <a:ln w="12700" cap="rnd" cmpd="sng">
                <a:noFill/>
                <a:prstDash val="solid"/>
                <a:round/>
                <a:headEnd type="none" w="med" len="med"/>
                <a:tailEnd type="none" w="med" len="med"/>
              </a:ln>
              <a:effectLst/>
            </p:spPr>
            <p:txBody>
              <a:bodyPr/>
              <a:lstStyle/>
              <a:p>
                <a:pPr>
                  <a:defRPr/>
                </a:pPr>
                <a:endParaRPr lang="en-US"/>
              </a:p>
            </p:txBody>
          </p:sp>
          <p:sp>
            <p:nvSpPr>
              <p:cNvPr id="119817" name="Freeform 9"/>
              <p:cNvSpPr>
                <a:spLocks/>
              </p:cNvSpPr>
              <p:nvPr/>
            </p:nvSpPr>
            <p:spPr bwMode="auto">
              <a:xfrm>
                <a:off x="5470" y="747"/>
                <a:ext cx="84" cy="3325"/>
              </a:xfrm>
              <a:custGeom>
                <a:avLst/>
                <a:gdLst/>
                <a:ahLst/>
                <a:cxnLst>
                  <a:cxn ang="0">
                    <a:pos x="83" y="0"/>
                  </a:cxn>
                  <a:cxn ang="0">
                    <a:pos x="3" y="109"/>
                  </a:cxn>
                  <a:cxn ang="0">
                    <a:pos x="0" y="3233"/>
                  </a:cxn>
                  <a:cxn ang="0">
                    <a:pos x="83" y="3324"/>
                  </a:cxn>
                  <a:cxn ang="0">
                    <a:pos x="83" y="0"/>
                  </a:cxn>
                </a:cxnLst>
                <a:rect l="0" t="0" r="r" b="b"/>
                <a:pathLst>
                  <a:path w="84" h="3325">
                    <a:moveTo>
                      <a:pt x="83" y="0"/>
                    </a:moveTo>
                    <a:lnTo>
                      <a:pt x="3" y="109"/>
                    </a:lnTo>
                    <a:lnTo>
                      <a:pt x="0" y="3233"/>
                    </a:lnTo>
                    <a:lnTo>
                      <a:pt x="83" y="3324"/>
                    </a:lnTo>
                    <a:lnTo>
                      <a:pt x="83" y="0"/>
                    </a:lnTo>
                  </a:path>
                </a:pathLst>
              </a:custGeom>
              <a:noFill/>
              <a:ln w="12700" cap="rnd" cmpd="sng">
                <a:noFill/>
                <a:prstDash val="solid"/>
                <a:round/>
                <a:headEnd type="none" w="med" len="med"/>
                <a:tailEnd type="none" w="med" len="med"/>
              </a:ln>
              <a:effectLst/>
            </p:spPr>
            <p:txBody>
              <a:bodyPr/>
              <a:lstStyle/>
              <a:p>
                <a:pPr>
                  <a:defRPr/>
                </a:pPr>
                <a:endParaRPr lang="en-US"/>
              </a:p>
            </p:txBody>
          </p:sp>
          <p:sp>
            <p:nvSpPr>
              <p:cNvPr id="119818" name="Freeform 10"/>
              <p:cNvSpPr>
                <a:spLocks/>
              </p:cNvSpPr>
              <p:nvPr/>
            </p:nvSpPr>
            <p:spPr bwMode="auto">
              <a:xfrm>
                <a:off x="372" y="3984"/>
                <a:ext cx="5185" cy="88"/>
              </a:xfrm>
              <a:custGeom>
                <a:avLst/>
                <a:gdLst/>
                <a:ahLst/>
                <a:cxnLst>
                  <a:cxn ang="0">
                    <a:pos x="0" y="87"/>
                  </a:cxn>
                  <a:cxn ang="0">
                    <a:pos x="5184" y="87"/>
                  </a:cxn>
                  <a:cxn ang="0">
                    <a:pos x="5095" y="0"/>
                  </a:cxn>
                  <a:cxn ang="0">
                    <a:pos x="89" y="0"/>
                  </a:cxn>
                  <a:cxn ang="0">
                    <a:pos x="0" y="87"/>
                  </a:cxn>
                </a:cxnLst>
                <a:rect l="0" t="0" r="r" b="b"/>
                <a:pathLst>
                  <a:path w="5185" h="88">
                    <a:moveTo>
                      <a:pt x="0" y="87"/>
                    </a:moveTo>
                    <a:lnTo>
                      <a:pt x="5184" y="87"/>
                    </a:lnTo>
                    <a:lnTo>
                      <a:pt x="5095" y="0"/>
                    </a:lnTo>
                    <a:lnTo>
                      <a:pt x="89" y="0"/>
                    </a:lnTo>
                    <a:lnTo>
                      <a:pt x="0" y="87"/>
                    </a:lnTo>
                  </a:path>
                </a:pathLst>
              </a:custGeom>
              <a:noFill/>
              <a:ln w="12700" cap="rnd" cmpd="sng">
                <a:noFill/>
                <a:prstDash val="solid"/>
                <a:round/>
                <a:headEnd type="none" w="med" len="med"/>
                <a:tailEnd type="none" w="med" len="med"/>
              </a:ln>
              <a:effectLst/>
            </p:spPr>
            <p:txBody>
              <a:bodyPr/>
              <a:lstStyle/>
              <a:p>
                <a:pPr>
                  <a:defRPr/>
                </a:pPr>
                <a:endParaRPr lang="en-US"/>
              </a:p>
            </p:txBody>
          </p:sp>
          <p:sp>
            <p:nvSpPr>
              <p:cNvPr id="119819" name="Rectangle 11"/>
              <p:cNvSpPr>
                <a:spLocks noChangeArrowheads="1"/>
              </p:cNvSpPr>
              <p:nvPr/>
            </p:nvSpPr>
            <p:spPr bwMode="auto">
              <a:xfrm>
                <a:off x="457" y="291"/>
                <a:ext cx="5013" cy="3690"/>
              </a:xfrm>
              <a:prstGeom prst="rect">
                <a:avLst/>
              </a:prstGeom>
              <a:noFill/>
              <a:ln w="12700">
                <a:noFill/>
                <a:miter lim="800000"/>
                <a:headEnd/>
                <a:tailEnd/>
              </a:ln>
              <a:effectLst/>
            </p:spPr>
            <p:txBody>
              <a:bodyPr wrap="none" anchor="ctr"/>
              <a:lstStyle/>
              <a:p>
                <a:pPr>
                  <a:defRPr/>
                </a:pPr>
                <a:endParaRPr lang="en-US"/>
              </a:p>
            </p:txBody>
          </p:sp>
        </p:grpSp>
      </p:grpSp>
      <p:sp>
        <p:nvSpPr>
          <p:cNvPr id="12291" name="Rectangle 12"/>
          <p:cNvSpPr>
            <a:spLocks noGrp="1" noChangeArrowheads="1"/>
          </p:cNvSpPr>
          <p:nvPr>
            <p:ph type="title"/>
          </p:nvPr>
        </p:nvSpPr>
        <p:spPr bwMode="auto">
          <a:xfrm>
            <a:off x="685800" y="52388"/>
            <a:ext cx="7772400" cy="81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ctr" anchorCtr="0" compatLnSpc="1">
            <a:prstTxWarp prst="textNoShape">
              <a:avLst/>
            </a:prstTxWarp>
          </a:bodyPr>
          <a:lstStyle/>
          <a:p>
            <a:pPr lvl="0"/>
            <a:r>
              <a:rPr lang="en-US" smtClean="0"/>
              <a:t>Click to Edit Master Title Style</a:t>
            </a:r>
          </a:p>
        </p:txBody>
      </p:sp>
      <p:sp>
        <p:nvSpPr>
          <p:cNvPr id="12292" name="Rectangle 13"/>
          <p:cNvSpPr>
            <a:spLocks noGrp="1" noChangeArrowheads="1"/>
          </p:cNvSpPr>
          <p:nvPr>
            <p:ph type="body" idx="1"/>
          </p:nvPr>
        </p:nvSpPr>
        <p:spPr bwMode="auto">
          <a:xfrm>
            <a:off x="687388" y="1104900"/>
            <a:ext cx="7772400" cy="464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spTree>
  </p:cSld>
  <p:clrMap bg1="dk2" tx1="lt1" bg2="dk1"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Lst>
  <p:transition/>
  <p:timing>
    <p:tnLst>
      <p:par>
        <p:cTn id="1" dur="indefinite" restart="never" nodeType="tmRoot"/>
      </p:par>
    </p:tnLst>
  </p:timing>
  <p:txStyles>
    <p:titleStyle>
      <a:lvl1pPr algn="ctr" rtl="0" eaLnBrk="0" fontAlgn="base" hangingPunct="0">
        <a:spcBef>
          <a:spcPct val="0"/>
        </a:spcBef>
        <a:spcAft>
          <a:spcPct val="0"/>
        </a:spcAft>
        <a:defRPr sz="2800">
          <a:solidFill>
            <a:srgbClr val="020004"/>
          </a:solidFill>
          <a:latin typeface="+mj-lt"/>
          <a:ea typeface="+mj-ea"/>
          <a:cs typeface="+mj-cs"/>
        </a:defRPr>
      </a:lvl1pPr>
      <a:lvl2pPr algn="ctr" rtl="0" eaLnBrk="0" fontAlgn="base" hangingPunct="0">
        <a:spcBef>
          <a:spcPct val="0"/>
        </a:spcBef>
        <a:spcAft>
          <a:spcPct val="0"/>
        </a:spcAft>
        <a:defRPr sz="2800">
          <a:solidFill>
            <a:srgbClr val="020004"/>
          </a:solidFill>
          <a:latin typeface="Book Antiqua" pitchFamily="18" charset="0"/>
        </a:defRPr>
      </a:lvl2pPr>
      <a:lvl3pPr algn="ctr" rtl="0" eaLnBrk="0" fontAlgn="base" hangingPunct="0">
        <a:spcBef>
          <a:spcPct val="0"/>
        </a:spcBef>
        <a:spcAft>
          <a:spcPct val="0"/>
        </a:spcAft>
        <a:defRPr sz="2800">
          <a:solidFill>
            <a:srgbClr val="020004"/>
          </a:solidFill>
          <a:latin typeface="Book Antiqua" pitchFamily="18" charset="0"/>
        </a:defRPr>
      </a:lvl3pPr>
      <a:lvl4pPr algn="ctr" rtl="0" eaLnBrk="0" fontAlgn="base" hangingPunct="0">
        <a:spcBef>
          <a:spcPct val="0"/>
        </a:spcBef>
        <a:spcAft>
          <a:spcPct val="0"/>
        </a:spcAft>
        <a:defRPr sz="2800">
          <a:solidFill>
            <a:srgbClr val="020004"/>
          </a:solidFill>
          <a:latin typeface="Book Antiqua" pitchFamily="18" charset="0"/>
        </a:defRPr>
      </a:lvl4pPr>
      <a:lvl5pPr algn="ctr" rtl="0" eaLnBrk="0" fontAlgn="base" hangingPunct="0">
        <a:spcBef>
          <a:spcPct val="0"/>
        </a:spcBef>
        <a:spcAft>
          <a:spcPct val="0"/>
        </a:spcAft>
        <a:defRPr sz="2800">
          <a:solidFill>
            <a:srgbClr val="020004"/>
          </a:solidFill>
          <a:latin typeface="Book Antiqua" pitchFamily="18" charset="0"/>
        </a:defRPr>
      </a:lvl5pPr>
      <a:lvl6pPr marL="457200" algn="ctr" rtl="0" eaLnBrk="0" fontAlgn="base" hangingPunct="0">
        <a:spcBef>
          <a:spcPct val="0"/>
        </a:spcBef>
        <a:spcAft>
          <a:spcPct val="0"/>
        </a:spcAft>
        <a:defRPr sz="2800">
          <a:solidFill>
            <a:srgbClr val="020004"/>
          </a:solidFill>
          <a:latin typeface="Book Antiqua" pitchFamily="18" charset="0"/>
        </a:defRPr>
      </a:lvl6pPr>
      <a:lvl7pPr marL="914400" algn="ctr" rtl="0" eaLnBrk="0" fontAlgn="base" hangingPunct="0">
        <a:spcBef>
          <a:spcPct val="0"/>
        </a:spcBef>
        <a:spcAft>
          <a:spcPct val="0"/>
        </a:spcAft>
        <a:defRPr sz="2800">
          <a:solidFill>
            <a:srgbClr val="020004"/>
          </a:solidFill>
          <a:latin typeface="Book Antiqua" pitchFamily="18" charset="0"/>
        </a:defRPr>
      </a:lvl7pPr>
      <a:lvl8pPr marL="1371600" algn="ctr" rtl="0" eaLnBrk="0" fontAlgn="base" hangingPunct="0">
        <a:spcBef>
          <a:spcPct val="0"/>
        </a:spcBef>
        <a:spcAft>
          <a:spcPct val="0"/>
        </a:spcAft>
        <a:defRPr sz="2800">
          <a:solidFill>
            <a:srgbClr val="020004"/>
          </a:solidFill>
          <a:latin typeface="Book Antiqua" pitchFamily="18" charset="0"/>
        </a:defRPr>
      </a:lvl8pPr>
      <a:lvl9pPr marL="1828800" algn="ctr" rtl="0" eaLnBrk="0" fontAlgn="base" hangingPunct="0">
        <a:spcBef>
          <a:spcPct val="0"/>
        </a:spcBef>
        <a:spcAft>
          <a:spcPct val="0"/>
        </a:spcAft>
        <a:defRPr sz="2800">
          <a:solidFill>
            <a:srgbClr val="020004"/>
          </a:solidFill>
          <a:latin typeface="Book Antiqua" pitchFamily="18" charset="0"/>
        </a:defRPr>
      </a:lvl9pPr>
    </p:titleStyle>
    <p:bodyStyle>
      <a:lvl1pPr marL="342900" indent="-342900" algn="l" rtl="0" eaLnBrk="0" fontAlgn="base" hangingPunct="0">
        <a:spcBef>
          <a:spcPct val="20000"/>
        </a:spcBef>
        <a:spcAft>
          <a:spcPct val="0"/>
        </a:spcAft>
        <a:buClr>
          <a:schemeClr val="bg1"/>
        </a:buClr>
        <a:buFont typeface="Monotype Sorts" pitchFamily="2" charset="2"/>
        <a:buChar char="n"/>
        <a:defRPr sz="2400">
          <a:solidFill>
            <a:srgbClr val="020004"/>
          </a:solidFill>
          <a:latin typeface="+mn-lt"/>
          <a:ea typeface="+mn-ea"/>
          <a:cs typeface="+mn-cs"/>
        </a:defRPr>
      </a:lvl1pPr>
      <a:lvl2pPr marL="742950" indent="-285750" algn="l" rtl="0" eaLnBrk="0" fontAlgn="base" hangingPunct="0">
        <a:spcBef>
          <a:spcPct val="20000"/>
        </a:spcBef>
        <a:spcAft>
          <a:spcPct val="0"/>
        </a:spcAft>
        <a:buClr>
          <a:schemeClr val="bg1"/>
        </a:buClr>
        <a:buChar char="•"/>
        <a:defRPr sz="2400">
          <a:solidFill>
            <a:srgbClr val="020004"/>
          </a:solidFill>
          <a:latin typeface="+mn-lt"/>
        </a:defRPr>
      </a:lvl2pPr>
      <a:lvl3pPr marL="1143000" indent="-228600" algn="l" rtl="0" eaLnBrk="0" fontAlgn="base" hangingPunct="0">
        <a:spcBef>
          <a:spcPct val="20000"/>
        </a:spcBef>
        <a:spcAft>
          <a:spcPct val="0"/>
        </a:spcAft>
        <a:buClr>
          <a:schemeClr val="bg1"/>
        </a:buClr>
        <a:buChar char="•"/>
        <a:defRPr sz="2400">
          <a:solidFill>
            <a:srgbClr val="020004"/>
          </a:solidFill>
          <a:latin typeface="+mn-lt"/>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1.xml"/><Relationship Id="rId7" Type="http://schemas.openxmlformats.org/officeDocument/2006/relationships/image" Target="../media/image2.w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wmf"/><Relationship Id="rId4" Type="http://schemas.openxmlformats.org/officeDocument/2006/relationships/oleObject" Target="../embeddings/oleObject1.bin"/><Relationship Id="rId9" Type="http://schemas.openxmlformats.org/officeDocument/2006/relationships/image" Target="../media/image3.w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3.xml"/><Relationship Id="rId7" Type="http://schemas.openxmlformats.org/officeDocument/2006/relationships/image" Target="../media/image5.w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5.bin"/><Relationship Id="rId5" Type="http://schemas.openxmlformats.org/officeDocument/2006/relationships/image" Target="../media/image4.wmf"/><Relationship Id="rId4" Type="http://schemas.openxmlformats.org/officeDocument/2006/relationships/oleObject" Target="../embeddings/oleObject4.bin"/><Relationship Id="rId9" Type="http://schemas.openxmlformats.org/officeDocument/2006/relationships/image" Target="../media/image6.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notesSlide" Target="../notesSlides/notesSlide4.xml"/><Relationship Id="rId7" Type="http://schemas.openxmlformats.org/officeDocument/2006/relationships/image" Target="../media/image8.w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8.bin"/><Relationship Id="rId5" Type="http://schemas.openxmlformats.org/officeDocument/2006/relationships/image" Target="../media/image7.wmf"/><Relationship Id="rId4" Type="http://schemas.openxmlformats.org/officeDocument/2006/relationships/oleObject" Target="../embeddings/oleObject7.bin"/><Relationship Id="rId9" Type="http://schemas.openxmlformats.org/officeDocument/2006/relationships/image" Target="../media/image9.w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notesSlide" Target="../notesSlides/notesSlide5.xml"/><Relationship Id="rId7" Type="http://schemas.openxmlformats.org/officeDocument/2006/relationships/image" Target="../media/image11.w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11.bin"/><Relationship Id="rId5" Type="http://schemas.openxmlformats.org/officeDocument/2006/relationships/image" Target="../media/image10.wmf"/><Relationship Id="rId4" Type="http://schemas.openxmlformats.org/officeDocument/2006/relationships/oleObject" Target="../embeddings/oleObject10.bin"/><Relationship Id="rId9" Type="http://schemas.openxmlformats.org/officeDocument/2006/relationships/image" Target="../media/image3.w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3.wmf"/><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14.bin"/><Relationship Id="rId5" Type="http://schemas.openxmlformats.org/officeDocument/2006/relationships/image" Target="../media/image12.wmf"/><Relationship Id="rId4" Type="http://schemas.openxmlformats.org/officeDocument/2006/relationships/oleObject" Target="../embeddings/oleObject13.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7.bin"/><Relationship Id="rId3" Type="http://schemas.openxmlformats.org/officeDocument/2006/relationships/notesSlide" Target="../notesSlides/notesSlide9.xml"/><Relationship Id="rId7" Type="http://schemas.openxmlformats.org/officeDocument/2006/relationships/image" Target="../media/image14.wmf"/><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16.bin"/><Relationship Id="rId5" Type="http://schemas.openxmlformats.org/officeDocument/2006/relationships/image" Target="../media/image7.wmf"/><Relationship Id="rId4" Type="http://schemas.openxmlformats.org/officeDocument/2006/relationships/oleObject" Target="../embeddings/oleObject15.bin"/><Relationship Id="rId9" Type="http://schemas.openxmlformats.org/officeDocument/2006/relationships/image" Target="../media/image15.w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7.wmf"/><Relationship Id="rId2" Type="http://schemas.openxmlformats.org/officeDocument/2006/relationships/slideLayout" Target="../slideLayouts/slideLayout12.xml"/><Relationship Id="rId1" Type="http://schemas.openxmlformats.org/officeDocument/2006/relationships/vmlDrawing" Target="../drawings/vmlDrawing7.vml"/><Relationship Id="rId6" Type="http://schemas.openxmlformats.org/officeDocument/2006/relationships/oleObject" Target="../embeddings/oleObject19.bin"/><Relationship Id="rId5" Type="http://schemas.openxmlformats.org/officeDocument/2006/relationships/image" Target="../media/image16.wmf"/><Relationship Id="rId4" Type="http://schemas.openxmlformats.org/officeDocument/2006/relationships/oleObject" Target="../embeddings/oleObject18.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22.bin"/><Relationship Id="rId13" Type="http://schemas.openxmlformats.org/officeDocument/2006/relationships/image" Target="../media/image22.wmf"/><Relationship Id="rId18" Type="http://schemas.openxmlformats.org/officeDocument/2006/relationships/oleObject" Target="../embeddings/oleObject27.bin"/><Relationship Id="rId26" Type="http://schemas.openxmlformats.org/officeDocument/2006/relationships/oleObject" Target="../embeddings/oleObject31.bin"/><Relationship Id="rId3" Type="http://schemas.openxmlformats.org/officeDocument/2006/relationships/notesSlide" Target="../notesSlides/notesSlide17.xml"/><Relationship Id="rId21" Type="http://schemas.openxmlformats.org/officeDocument/2006/relationships/image" Target="../media/image26.wmf"/><Relationship Id="rId7" Type="http://schemas.openxmlformats.org/officeDocument/2006/relationships/image" Target="../media/image19.wmf"/><Relationship Id="rId12" Type="http://schemas.openxmlformats.org/officeDocument/2006/relationships/oleObject" Target="../embeddings/oleObject24.bin"/><Relationship Id="rId17" Type="http://schemas.openxmlformats.org/officeDocument/2006/relationships/image" Target="../media/image24.wmf"/><Relationship Id="rId25" Type="http://schemas.openxmlformats.org/officeDocument/2006/relationships/image" Target="../media/image28.wmf"/><Relationship Id="rId2" Type="http://schemas.openxmlformats.org/officeDocument/2006/relationships/slideLayout" Target="../slideLayouts/slideLayout13.xml"/><Relationship Id="rId16" Type="http://schemas.openxmlformats.org/officeDocument/2006/relationships/oleObject" Target="../embeddings/oleObject26.bin"/><Relationship Id="rId20" Type="http://schemas.openxmlformats.org/officeDocument/2006/relationships/oleObject" Target="../embeddings/oleObject28.bin"/><Relationship Id="rId29" Type="http://schemas.openxmlformats.org/officeDocument/2006/relationships/image" Target="../media/image30.wmf"/><Relationship Id="rId1" Type="http://schemas.openxmlformats.org/officeDocument/2006/relationships/vmlDrawing" Target="../drawings/vmlDrawing8.vml"/><Relationship Id="rId6" Type="http://schemas.openxmlformats.org/officeDocument/2006/relationships/oleObject" Target="../embeddings/oleObject21.bin"/><Relationship Id="rId11" Type="http://schemas.openxmlformats.org/officeDocument/2006/relationships/image" Target="../media/image21.wmf"/><Relationship Id="rId24" Type="http://schemas.openxmlformats.org/officeDocument/2006/relationships/oleObject" Target="../embeddings/oleObject30.bin"/><Relationship Id="rId5" Type="http://schemas.openxmlformats.org/officeDocument/2006/relationships/image" Target="../media/image18.wmf"/><Relationship Id="rId15" Type="http://schemas.openxmlformats.org/officeDocument/2006/relationships/image" Target="../media/image23.wmf"/><Relationship Id="rId23" Type="http://schemas.openxmlformats.org/officeDocument/2006/relationships/image" Target="../media/image27.wmf"/><Relationship Id="rId28" Type="http://schemas.openxmlformats.org/officeDocument/2006/relationships/oleObject" Target="../embeddings/oleObject32.bin"/><Relationship Id="rId10" Type="http://schemas.openxmlformats.org/officeDocument/2006/relationships/oleObject" Target="../embeddings/oleObject23.bin"/><Relationship Id="rId19" Type="http://schemas.openxmlformats.org/officeDocument/2006/relationships/image" Target="../media/image25.wmf"/><Relationship Id="rId4" Type="http://schemas.openxmlformats.org/officeDocument/2006/relationships/oleObject" Target="../embeddings/oleObject20.bin"/><Relationship Id="rId9" Type="http://schemas.openxmlformats.org/officeDocument/2006/relationships/image" Target="../media/image20.wmf"/><Relationship Id="rId14" Type="http://schemas.openxmlformats.org/officeDocument/2006/relationships/oleObject" Target="../embeddings/oleObject25.bin"/><Relationship Id="rId22" Type="http://schemas.openxmlformats.org/officeDocument/2006/relationships/oleObject" Target="../embeddings/oleObject29.bin"/><Relationship Id="rId27" Type="http://schemas.openxmlformats.org/officeDocument/2006/relationships/image" Target="../media/image29.wmf"/></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vmlDrawing" Target="../drawings/vmlDrawing9.vml"/><Relationship Id="rId5" Type="http://schemas.openxmlformats.org/officeDocument/2006/relationships/image" Target="../media/image31.wmf"/><Relationship Id="rId4" Type="http://schemas.openxmlformats.org/officeDocument/2006/relationships/oleObject" Target="../embeddings/oleObject33.bin"/></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36.bin"/><Relationship Id="rId3" Type="http://schemas.openxmlformats.org/officeDocument/2006/relationships/notesSlide" Target="../notesSlides/notesSlide19.xml"/><Relationship Id="rId7" Type="http://schemas.openxmlformats.org/officeDocument/2006/relationships/image" Target="../media/image33.wmf"/><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oleObject" Target="../embeddings/oleObject35.bin"/><Relationship Id="rId5" Type="http://schemas.openxmlformats.org/officeDocument/2006/relationships/image" Target="../media/image32.wmf"/><Relationship Id="rId4" Type="http://schemas.openxmlformats.org/officeDocument/2006/relationships/oleObject" Target="../embeddings/oleObject34.bin"/><Relationship Id="rId9" Type="http://schemas.openxmlformats.org/officeDocument/2006/relationships/image" Target="../media/image34.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Text Box 3"/>
          <p:cNvSpPr txBox="1">
            <a:spLocks noChangeArrowheads="1"/>
          </p:cNvSpPr>
          <p:nvPr/>
        </p:nvSpPr>
        <p:spPr bwMode="auto">
          <a:xfrm>
            <a:off x="731838" y="1138238"/>
            <a:ext cx="62055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r>
              <a:rPr lang="en-US">
                <a:solidFill>
                  <a:srgbClr val="07000C"/>
                </a:solidFill>
                <a:effectLst/>
              </a:rPr>
              <a:t>1.   State the null and alternative hypotheses.</a:t>
            </a:r>
          </a:p>
        </p:txBody>
      </p:sp>
      <p:sp>
        <p:nvSpPr>
          <p:cNvPr id="120836" name="Text Box 4"/>
          <p:cNvSpPr txBox="1">
            <a:spLocks noChangeArrowheads="1"/>
          </p:cNvSpPr>
          <p:nvPr/>
        </p:nvSpPr>
        <p:spPr bwMode="auto">
          <a:xfrm>
            <a:off x="719138" y="1662113"/>
            <a:ext cx="66929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nSpc>
                <a:spcPct val="90000"/>
              </a:lnSpc>
              <a:spcBef>
                <a:spcPct val="20000"/>
              </a:spcBef>
              <a:buClr>
                <a:srgbClr val="66FFFF"/>
              </a:buClr>
              <a:buSzPct val="75000"/>
              <a:buFont typeface="Monotype Sorts" pitchFamily="2" charset="2"/>
              <a:buNone/>
            </a:pPr>
            <a:r>
              <a:rPr lang="en-US">
                <a:solidFill>
                  <a:srgbClr val="07000C"/>
                </a:solidFill>
                <a:effectLst/>
              </a:rPr>
              <a:t>2.   Select a random sample and record </a:t>
            </a:r>
            <a:r>
              <a:rPr lang="en-US">
                <a:solidFill>
                  <a:srgbClr val="F51201"/>
                </a:solidFill>
                <a:effectLst/>
              </a:rPr>
              <a:t>observed</a:t>
            </a:r>
          </a:p>
          <a:p>
            <a:pPr>
              <a:lnSpc>
                <a:spcPct val="90000"/>
              </a:lnSpc>
              <a:spcBef>
                <a:spcPct val="20000"/>
              </a:spcBef>
              <a:buClr>
                <a:srgbClr val="66FFFF"/>
              </a:buClr>
              <a:buSzPct val="75000"/>
              <a:buFont typeface="Monotype Sorts" pitchFamily="2" charset="2"/>
              <a:buNone/>
            </a:pPr>
            <a:r>
              <a:rPr lang="en-US">
                <a:solidFill>
                  <a:srgbClr val="F51201"/>
                </a:solidFill>
                <a:effectLst/>
              </a:rPr>
              <a:t>      frequency </a:t>
            </a:r>
            <a:r>
              <a:rPr lang="en-US" i="1">
                <a:solidFill>
                  <a:srgbClr val="F51201"/>
                </a:solidFill>
                <a:effectLst/>
              </a:rPr>
              <a:t>f</a:t>
            </a:r>
            <a:r>
              <a:rPr lang="en-US" i="1" baseline="-25000">
                <a:solidFill>
                  <a:srgbClr val="F51201"/>
                </a:solidFill>
                <a:effectLst/>
              </a:rPr>
              <a:t>i</a:t>
            </a:r>
            <a:r>
              <a:rPr lang="en-US">
                <a:solidFill>
                  <a:srgbClr val="F51201"/>
                </a:solidFill>
                <a:effectLst/>
              </a:rPr>
              <a:t> </a:t>
            </a:r>
            <a:r>
              <a:rPr lang="en-US">
                <a:solidFill>
                  <a:srgbClr val="07000C"/>
                </a:solidFill>
                <a:effectLst/>
              </a:rPr>
              <a:t>for </a:t>
            </a:r>
            <a:r>
              <a:rPr lang="en-US">
                <a:solidFill>
                  <a:srgbClr val="020004"/>
                </a:solidFill>
                <a:effectLst/>
              </a:rPr>
              <a:t>the </a:t>
            </a:r>
            <a:r>
              <a:rPr lang="en-US" i="1">
                <a:solidFill>
                  <a:srgbClr val="020004"/>
                </a:solidFill>
                <a:effectLst/>
              </a:rPr>
              <a:t>i</a:t>
            </a:r>
            <a:r>
              <a:rPr lang="en-US" baseline="30000">
                <a:solidFill>
                  <a:srgbClr val="020004"/>
                </a:solidFill>
                <a:effectLst/>
              </a:rPr>
              <a:t>th</a:t>
            </a:r>
            <a:r>
              <a:rPr lang="en-US">
                <a:solidFill>
                  <a:srgbClr val="020004"/>
                </a:solidFill>
                <a:effectLst/>
              </a:rPr>
              <a:t> category (</a:t>
            </a:r>
            <a:r>
              <a:rPr lang="en-US" i="1">
                <a:solidFill>
                  <a:srgbClr val="1351DB"/>
                </a:solidFill>
                <a:effectLst/>
              </a:rPr>
              <a:t>k </a:t>
            </a:r>
            <a:r>
              <a:rPr lang="en-US">
                <a:solidFill>
                  <a:srgbClr val="1351DB"/>
                </a:solidFill>
                <a:effectLst/>
              </a:rPr>
              <a:t>categories</a:t>
            </a:r>
            <a:r>
              <a:rPr lang="en-US">
                <a:solidFill>
                  <a:srgbClr val="020004"/>
                </a:solidFill>
                <a:effectLst/>
              </a:rPr>
              <a:t>)</a:t>
            </a:r>
            <a:r>
              <a:rPr lang="en-US" i="1">
                <a:solidFill>
                  <a:srgbClr val="020004"/>
                </a:solidFill>
                <a:effectLst/>
              </a:rPr>
              <a:t>.</a:t>
            </a:r>
          </a:p>
        </p:txBody>
      </p:sp>
      <p:sp>
        <p:nvSpPr>
          <p:cNvPr id="120837" name="Text Box 5"/>
          <p:cNvSpPr txBox="1">
            <a:spLocks noChangeArrowheads="1"/>
          </p:cNvSpPr>
          <p:nvPr/>
        </p:nvSpPr>
        <p:spPr bwMode="auto">
          <a:xfrm>
            <a:off x="720725" y="2590800"/>
            <a:ext cx="7486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marL="457200" indent="-457200">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buFontTx/>
              <a:buAutoNum type="arabicPeriod" startAt="3"/>
            </a:pPr>
            <a:r>
              <a:rPr lang="en-US">
                <a:solidFill>
                  <a:srgbClr val="07000C"/>
                </a:solidFill>
                <a:effectLst/>
              </a:rPr>
              <a:t>Compute </a:t>
            </a:r>
            <a:r>
              <a:rPr lang="en-US">
                <a:solidFill>
                  <a:srgbClr val="267847"/>
                </a:solidFill>
                <a:effectLst/>
              </a:rPr>
              <a:t>expected frequency </a:t>
            </a:r>
            <a:r>
              <a:rPr lang="en-US" i="1">
                <a:solidFill>
                  <a:srgbClr val="267847"/>
                </a:solidFill>
                <a:effectLst/>
              </a:rPr>
              <a:t>e</a:t>
            </a:r>
            <a:r>
              <a:rPr lang="en-US" i="1" baseline="-25000">
                <a:solidFill>
                  <a:srgbClr val="267847"/>
                </a:solidFill>
                <a:effectLst/>
              </a:rPr>
              <a:t>i</a:t>
            </a:r>
            <a:r>
              <a:rPr lang="en-US">
                <a:solidFill>
                  <a:srgbClr val="267847"/>
                </a:solidFill>
                <a:effectLst/>
              </a:rPr>
              <a:t> </a:t>
            </a:r>
            <a:r>
              <a:rPr lang="en-US">
                <a:solidFill>
                  <a:srgbClr val="07000C"/>
                </a:solidFill>
                <a:effectLst/>
              </a:rPr>
              <a:t>for the </a:t>
            </a:r>
            <a:r>
              <a:rPr lang="en-US" i="1">
                <a:solidFill>
                  <a:srgbClr val="07000C"/>
                </a:solidFill>
                <a:effectLst/>
              </a:rPr>
              <a:t>i</a:t>
            </a:r>
            <a:r>
              <a:rPr lang="en-US" baseline="30000">
                <a:solidFill>
                  <a:srgbClr val="07000C"/>
                </a:solidFill>
                <a:effectLst/>
              </a:rPr>
              <a:t>th</a:t>
            </a:r>
            <a:r>
              <a:rPr lang="en-US">
                <a:solidFill>
                  <a:srgbClr val="07000C"/>
                </a:solidFill>
                <a:effectLst/>
              </a:rPr>
              <a:t> category:</a:t>
            </a:r>
          </a:p>
        </p:txBody>
      </p:sp>
      <p:graphicFrame>
        <p:nvGraphicFramePr>
          <p:cNvPr id="120841" name="Object 9"/>
          <p:cNvGraphicFramePr>
            <a:graphicFrameLocks noChangeAspect="1"/>
          </p:cNvGraphicFramePr>
          <p:nvPr/>
        </p:nvGraphicFramePr>
        <p:xfrm>
          <a:off x="4014788" y="3168650"/>
          <a:ext cx="1066800" cy="417513"/>
        </p:xfrm>
        <a:graphic>
          <a:graphicData uri="http://schemas.openxmlformats.org/presentationml/2006/ole">
            <mc:AlternateContent xmlns:mc="http://schemas.openxmlformats.org/markup-compatibility/2006">
              <mc:Choice xmlns:v="urn:schemas-microsoft-com:vml" Requires="v">
                <p:oleObj spid="_x0000_s1058" name="Equation" r:id="rId4" imgW="583920" imgH="228600" progId="Equation.DSMT4">
                  <p:embed/>
                </p:oleObj>
              </mc:Choice>
              <mc:Fallback>
                <p:oleObj name="Equation" r:id="rId4" imgW="583920" imgH="228600" progId="Equation.DSMT4">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14788" y="3168650"/>
                        <a:ext cx="1066800" cy="417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0842" name="Text Box 10"/>
          <p:cNvSpPr txBox="1">
            <a:spLocks noChangeArrowheads="1"/>
          </p:cNvSpPr>
          <p:nvPr/>
        </p:nvSpPr>
        <p:spPr bwMode="auto">
          <a:xfrm>
            <a:off x="706129" y="3719513"/>
            <a:ext cx="57959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r>
              <a:rPr lang="en-US">
                <a:solidFill>
                  <a:srgbClr val="07000C"/>
                </a:solidFill>
                <a:effectLst/>
              </a:rPr>
              <a:t>4.   Compute the value of the test statistic.</a:t>
            </a:r>
          </a:p>
        </p:txBody>
      </p:sp>
      <p:sp>
        <p:nvSpPr>
          <p:cNvPr id="120843" name="Text Box 11"/>
          <p:cNvSpPr txBox="1">
            <a:spLocks noChangeArrowheads="1"/>
          </p:cNvSpPr>
          <p:nvPr/>
        </p:nvSpPr>
        <p:spPr bwMode="auto">
          <a:xfrm>
            <a:off x="1274454" y="5033963"/>
            <a:ext cx="7464425" cy="4699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457200" indent="-457200">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r>
              <a:rPr lang="en-US" dirty="0">
                <a:solidFill>
                  <a:srgbClr val="07000C"/>
                </a:solidFill>
                <a:effectLst/>
              </a:rPr>
              <a:t>if </a:t>
            </a:r>
            <a:r>
              <a:rPr lang="en-US" i="1" dirty="0" err="1">
                <a:solidFill>
                  <a:srgbClr val="008000"/>
                </a:solidFill>
                <a:effectLst/>
              </a:rPr>
              <a:t>e</a:t>
            </a:r>
            <a:r>
              <a:rPr lang="en-US" i="1" baseline="-25000" dirty="0" err="1">
                <a:solidFill>
                  <a:srgbClr val="008000"/>
                </a:solidFill>
                <a:effectLst/>
              </a:rPr>
              <a:t>i</a:t>
            </a:r>
            <a:r>
              <a:rPr lang="en-US" dirty="0">
                <a:solidFill>
                  <a:srgbClr val="008000"/>
                </a:solidFill>
                <a:effectLst/>
              </a:rPr>
              <a:t> </a:t>
            </a:r>
            <a:r>
              <a:rPr lang="en-US" u="sng" dirty="0">
                <a:solidFill>
                  <a:srgbClr val="07000C"/>
                </a:solidFill>
                <a:effectLst/>
              </a:rPr>
              <a:t>&gt;</a:t>
            </a:r>
            <a:r>
              <a:rPr lang="en-US" dirty="0">
                <a:solidFill>
                  <a:srgbClr val="07000C"/>
                </a:solidFill>
                <a:effectLst/>
              </a:rPr>
              <a:t> 5, this has a chi-square distribution</a:t>
            </a:r>
            <a:endParaRPr lang="en-US" i="1" dirty="0">
              <a:solidFill>
                <a:srgbClr val="07000C"/>
              </a:solidFill>
              <a:effectLst/>
            </a:endParaRPr>
          </a:p>
        </p:txBody>
      </p:sp>
      <p:graphicFrame>
        <p:nvGraphicFramePr>
          <p:cNvPr id="120844" name="Object 12"/>
          <p:cNvGraphicFramePr>
            <a:graphicFrameLocks noChangeAspect="1"/>
          </p:cNvGraphicFramePr>
          <p:nvPr>
            <p:extLst>
              <p:ext uri="{D42A27DB-BD31-4B8C-83A1-F6EECF244321}">
                <p14:modId xmlns:p14="http://schemas.microsoft.com/office/powerpoint/2010/main" val="1099216806"/>
              </p:ext>
            </p:extLst>
          </p:nvPr>
        </p:nvGraphicFramePr>
        <p:xfrm>
          <a:off x="3122304" y="4132263"/>
          <a:ext cx="2843213" cy="922337"/>
        </p:xfrm>
        <a:graphic>
          <a:graphicData uri="http://schemas.openxmlformats.org/presentationml/2006/ole">
            <mc:AlternateContent xmlns:mc="http://schemas.openxmlformats.org/markup-compatibility/2006">
              <mc:Choice xmlns:v="urn:schemas-microsoft-com:vml" Requires="v">
                <p:oleObj spid="_x0000_s1059" name="Equation" r:id="rId6" imgW="1409400" imgH="457200" progId="Equation.DSMT4">
                  <p:embed/>
                </p:oleObj>
              </mc:Choice>
              <mc:Fallback>
                <p:oleObj name="Equation" r:id="rId6" imgW="1409400" imgH="457200" progId="Equation.DSMT4">
                  <p:embed/>
                  <p:pic>
                    <p:nvPicPr>
                      <p:cNvPr id="0" name="Object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22304" y="4132263"/>
                        <a:ext cx="2843213" cy="922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0845" name="Text Box 13"/>
          <p:cNvSpPr txBox="1">
            <a:spLocks noChangeArrowheads="1"/>
          </p:cNvSpPr>
          <p:nvPr/>
        </p:nvSpPr>
        <p:spPr bwMode="auto">
          <a:xfrm>
            <a:off x="706129" y="5757863"/>
            <a:ext cx="2276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r>
              <a:rPr lang="en-US">
                <a:solidFill>
                  <a:srgbClr val="07000C"/>
                </a:solidFill>
                <a:effectLst/>
              </a:rPr>
              <a:t>5.    Reject </a:t>
            </a:r>
            <a:r>
              <a:rPr lang="en-US" i="1">
                <a:solidFill>
                  <a:srgbClr val="07000C"/>
                </a:solidFill>
                <a:effectLst/>
              </a:rPr>
              <a:t>H</a:t>
            </a:r>
            <a:r>
              <a:rPr lang="en-US" baseline="-25000">
                <a:solidFill>
                  <a:srgbClr val="07000C"/>
                </a:solidFill>
                <a:effectLst/>
              </a:rPr>
              <a:t>0</a:t>
            </a:r>
            <a:r>
              <a:rPr lang="en-US">
                <a:solidFill>
                  <a:srgbClr val="07000C"/>
                </a:solidFill>
                <a:effectLst/>
              </a:rPr>
              <a:t> if </a:t>
            </a:r>
          </a:p>
        </p:txBody>
      </p:sp>
      <p:graphicFrame>
        <p:nvGraphicFramePr>
          <p:cNvPr id="120849" name="Object 17"/>
          <p:cNvGraphicFramePr>
            <a:graphicFrameLocks noChangeAspect="1"/>
          </p:cNvGraphicFramePr>
          <p:nvPr>
            <p:extLst>
              <p:ext uri="{D42A27DB-BD31-4B8C-83A1-F6EECF244321}">
                <p14:modId xmlns:p14="http://schemas.microsoft.com/office/powerpoint/2010/main" val="2327779585"/>
              </p:ext>
            </p:extLst>
          </p:nvPr>
        </p:nvGraphicFramePr>
        <p:xfrm>
          <a:off x="3149292" y="5703888"/>
          <a:ext cx="1743075" cy="533400"/>
        </p:xfrm>
        <a:graphic>
          <a:graphicData uri="http://schemas.openxmlformats.org/presentationml/2006/ole">
            <mc:AlternateContent xmlns:mc="http://schemas.openxmlformats.org/markup-compatibility/2006">
              <mc:Choice xmlns:v="urn:schemas-microsoft-com:vml" Requires="v">
                <p:oleObj spid="_x0000_s1060" name="Equation" r:id="rId8" imgW="787320" imgH="241200" progId="Equation.DSMT4">
                  <p:embed/>
                </p:oleObj>
              </mc:Choice>
              <mc:Fallback>
                <p:oleObj name="Equation" r:id="rId8" imgW="787320" imgH="241200" progId="Equation.DSMT4">
                  <p:embed/>
                  <p:pic>
                    <p:nvPicPr>
                      <p:cNvPr id="0" name="Object 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9292" y="5703888"/>
                        <a:ext cx="1743075"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0851" name="Rectangle 19"/>
          <p:cNvSpPr>
            <a:spLocks noChangeArrowheads="1"/>
          </p:cNvSpPr>
          <p:nvPr/>
        </p:nvSpPr>
        <p:spPr bwMode="auto">
          <a:xfrm>
            <a:off x="5503554" y="5654675"/>
            <a:ext cx="3327400"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spcBef>
                <a:spcPct val="20000"/>
              </a:spcBef>
              <a:buClr>
                <a:srgbClr val="66FFFF"/>
              </a:buClr>
              <a:buSzPct val="75000"/>
              <a:buFont typeface="Monotype Sorts" pitchFamily="2" charset="2"/>
              <a:buNone/>
            </a:pPr>
            <a:r>
              <a:rPr lang="en-US" i="1">
                <a:solidFill>
                  <a:srgbClr val="07000C"/>
                </a:solidFill>
                <a:effectLst/>
              </a:rPr>
              <a:t>df</a:t>
            </a:r>
            <a:r>
              <a:rPr lang="en-US">
                <a:solidFill>
                  <a:srgbClr val="07000C"/>
                </a:solidFill>
                <a:effectLst/>
              </a:rPr>
              <a:t> = </a:t>
            </a:r>
            <a:r>
              <a:rPr lang="en-US" i="1">
                <a:solidFill>
                  <a:srgbClr val="07000C"/>
                </a:solidFill>
                <a:effectLst/>
              </a:rPr>
              <a:t>k</a:t>
            </a:r>
            <a:r>
              <a:rPr lang="en-US">
                <a:solidFill>
                  <a:srgbClr val="07000C"/>
                </a:solidFill>
                <a:effectLst/>
              </a:rPr>
              <a:t> – 1</a:t>
            </a:r>
          </a:p>
        </p:txBody>
      </p:sp>
      <p:sp>
        <p:nvSpPr>
          <p:cNvPr id="13" name="Rectangle 2"/>
          <p:cNvSpPr>
            <a:spLocks noChangeArrowheads="1"/>
          </p:cNvSpPr>
          <p:nvPr/>
        </p:nvSpPr>
        <p:spPr bwMode="auto">
          <a:xfrm>
            <a:off x="685800" y="169863"/>
            <a:ext cx="7772400"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smtClean="0">
                <a:solidFill>
                  <a:srgbClr val="07000C"/>
                </a:solidFill>
                <a:effectLst/>
              </a:rPr>
              <a:t>Goodness </a:t>
            </a:r>
            <a:r>
              <a:rPr lang="en-US" sz="2800" dirty="0">
                <a:solidFill>
                  <a:srgbClr val="07000C"/>
                </a:solidFill>
                <a:effectLst/>
              </a:rPr>
              <a:t>of Fit Test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083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0837"/>
                                        </p:tgtEl>
                                        <p:attrNameLst>
                                          <p:attrName>style.visibility</p:attrName>
                                        </p:attrNameLst>
                                      </p:cBhvr>
                                      <p:to>
                                        <p:strVal val="visible"/>
                                      </p:to>
                                    </p:set>
                                  </p:childTnLst>
                                </p:cTn>
                              </p:par>
                            </p:childTnLst>
                          </p:cTn>
                        </p:par>
                        <p:par>
                          <p:cTn id="11" fill="hold" nodeType="afterGroup">
                            <p:stCondLst>
                              <p:cond delay="0"/>
                            </p:stCondLst>
                            <p:childTnLst>
                              <p:par>
                                <p:cTn id="12" presetID="1" presetClass="entr" presetSubtype="0" fill="hold" nodeType="afterEffect">
                                  <p:stCondLst>
                                    <p:cond delay="0"/>
                                  </p:stCondLst>
                                  <p:childTnLst>
                                    <p:set>
                                      <p:cBhvr>
                                        <p:cTn id="13" dur="1" fill="hold">
                                          <p:stCondLst>
                                            <p:cond delay="0"/>
                                          </p:stCondLst>
                                        </p:cTn>
                                        <p:tgtEl>
                                          <p:spTgt spid="120841"/>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20842"/>
                                        </p:tgtEl>
                                        <p:attrNameLst>
                                          <p:attrName>style.visibility</p:attrName>
                                        </p:attrNameLst>
                                      </p:cBhvr>
                                      <p:to>
                                        <p:strVal val="visible"/>
                                      </p:to>
                                    </p:set>
                                  </p:childTnLst>
                                </p:cTn>
                              </p:par>
                            </p:childTnLst>
                          </p:cTn>
                        </p:par>
                        <p:par>
                          <p:cTn id="18" fill="hold" nodeType="afterGroup">
                            <p:stCondLst>
                              <p:cond delay="0"/>
                            </p:stCondLst>
                            <p:childTnLst>
                              <p:par>
                                <p:cTn id="19" presetID="1" presetClass="entr" presetSubtype="0" fill="hold" nodeType="afterEffect">
                                  <p:stCondLst>
                                    <p:cond delay="0"/>
                                  </p:stCondLst>
                                  <p:childTnLst>
                                    <p:set>
                                      <p:cBhvr>
                                        <p:cTn id="20" dur="1" fill="hold">
                                          <p:stCondLst>
                                            <p:cond delay="0"/>
                                          </p:stCondLst>
                                        </p:cTn>
                                        <p:tgtEl>
                                          <p:spTgt spid="120844"/>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0843"/>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0845"/>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120849"/>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08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6" grpId="0" autoUpdateAnimBg="0"/>
      <p:bldP spid="120837" grpId="0" autoUpdateAnimBg="0"/>
      <p:bldP spid="120842" grpId="0" autoUpdateAnimBg="0"/>
      <p:bldP spid="120843" grpId="0" animBg="1" autoUpdateAnimBg="0"/>
      <p:bldP spid="120845" grpId="0" autoUpdateAnimBg="0"/>
      <p:bldP spid="12085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685800" y="169863"/>
            <a:ext cx="7772400"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smtClean="0">
                <a:solidFill>
                  <a:srgbClr val="07000C"/>
                </a:solidFill>
                <a:effectLst/>
              </a:rPr>
              <a:t>Goodness </a:t>
            </a:r>
            <a:r>
              <a:rPr lang="en-US" sz="2800" dirty="0">
                <a:solidFill>
                  <a:srgbClr val="07000C"/>
                </a:solidFill>
                <a:effectLst/>
              </a:rPr>
              <a:t>of Fit Test</a:t>
            </a:r>
          </a:p>
        </p:txBody>
      </p:sp>
      <p:sp>
        <p:nvSpPr>
          <p:cNvPr id="14339" name="Rectangle 3"/>
          <p:cNvSpPr>
            <a:spLocks noChangeArrowheads="1"/>
          </p:cNvSpPr>
          <p:nvPr/>
        </p:nvSpPr>
        <p:spPr bwMode="auto">
          <a:xfrm>
            <a:off x="690563" y="1109663"/>
            <a:ext cx="7024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a:spcBef>
                <a:spcPct val="20000"/>
              </a:spcBef>
              <a:buClr>
                <a:schemeClr val="bg1"/>
              </a:buClr>
              <a:buFont typeface="Monotype Sorts" pitchFamily="2" charset="2"/>
              <a:buNone/>
              <a:tabLst>
                <a:tab pos="342900" algn="l"/>
              </a:tabLst>
            </a:pPr>
            <a:r>
              <a:rPr lang="en-US" b="1">
                <a:solidFill>
                  <a:srgbClr val="07000C"/>
                </a:solidFill>
                <a:effectLst/>
              </a:rPr>
              <a:t>Example:</a:t>
            </a:r>
            <a:r>
              <a:rPr lang="en-US">
                <a:solidFill>
                  <a:srgbClr val="07000C"/>
                </a:solidFill>
                <a:effectLst/>
              </a:rPr>
              <a:t>  Finger Lakes Homes (A)</a:t>
            </a:r>
          </a:p>
        </p:txBody>
      </p:sp>
      <p:sp>
        <p:nvSpPr>
          <p:cNvPr id="14340" name="Text Box 83"/>
          <p:cNvSpPr txBox="1">
            <a:spLocks noChangeArrowheads="1"/>
          </p:cNvSpPr>
          <p:nvPr/>
        </p:nvSpPr>
        <p:spPr bwMode="auto">
          <a:xfrm>
            <a:off x="727075" y="1762125"/>
            <a:ext cx="7959725"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a:solidFill>
                  <a:srgbClr val="07000C"/>
                </a:solidFill>
                <a:effectLst/>
              </a:rPr>
              <a:t>        Finger Lakes Homes manufactures four models of prefabricated homes, a two-story colonial, a log cabin, a split-level, and an A-frame.  To help in production planning, management would like to determine if previous customer purchases indicate that there is a preference in the style selected.</a:t>
            </a:r>
          </a:p>
        </p:txBody>
      </p:sp>
      <p:sp>
        <p:nvSpPr>
          <p:cNvPr id="123044" name="Text Box 164"/>
          <p:cNvSpPr txBox="1">
            <a:spLocks noChangeArrowheads="1"/>
          </p:cNvSpPr>
          <p:nvPr/>
        </p:nvSpPr>
        <p:spPr bwMode="auto">
          <a:xfrm>
            <a:off x="1851025" y="4843463"/>
            <a:ext cx="5240338"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nSpc>
                <a:spcPct val="90000"/>
              </a:lnSpc>
              <a:spcBef>
                <a:spcPct val="20000"/>
              </a:spcBef>
              <a:buClr>
                <a:srgbClr val="66FFFF"/>
              </a:buClr>
              <a:buSzPct val="75000"/>
              <a:buFont typeface="Monotype Sorts" pitchFamily="2" charset="2"/>
              <a:buNone/>
            </a:pPr>
            <a:r>
              <a:rPr lang="en-US">
                <a:solidFill>
                  <a:srgbClr val="07000C"/>
                </a:solidFill>
                <a:effectLst/>
              </a:rPr>
              <a:t>                                          Split-       A-</a:t>
            </a:r>
          </a:p>
          <a:p>
            <a:pPr>
              <a:lnSpc>
                <a:spcPct val="90000"/>
              </a:lnSpc>
              <a:spcBef>
                <a:spcPct val="20000"/>
              </a:spcBef>
              <a:buClr>
                <a:srgbClr val="66FFFF"/>
              </a:buClr>
              <a:buSzPct val="75000"/>
              <a:buFont typeface="Monotype Sorts" pitchFamily="2" charset="2"/>
              <a:buNone/>
            </a:pPr>
            <a:r>
              <a:rPr lang="en-US" u="sng">
                <a:solidFill>
                  <a:srgbClr val="07000C"/>
                </a:solidFill>
                <a:effectLst/>
              </a:rPr>
              <a:t>Model   Colonial   Log   Level   Frame</a:t>
            </a:r>
            <a:endParaRPr lang="en-US">
              <a:solidFill>
                <a:srgbClr val="07000C"/>
              </a:solidFill>
              <a:effectLst/>
            </a:endParaRPr>
          </a:p>
          <a:p>
            <a:pPr>
              <a:spcBef>
                <a:spcPct val="20000"/>
              </a:spcBef>
              <a:buClr>
                <a:srgbClr val="66FFFF"/>
              </a:buClr>
              <a:buSzPct val="75000"/>
              <a:buFont typeface="Monotype Sorts" pitchFamily="2" charset="2"/>
              <a:buNone/>
            </a:pPr>
            <a:r>
              <a:rPr lang="en-US">
                <a:solidFill>
                  <a:srgbClr val="F51201"/>
                </a:solidFill>
                <a:effectLst/>
              </a:rPr>
              <a:t># Sold</a:t>
            </a:r>
            <a:r>
              <a:rPr lang="en-US" b="1">
                <a:solidFill>
                  <a:srgbClr val="F51201"/>
                </a:solidFill>
                <a:effectLst/>
              </a:rPr>
              <a:t>    </a:t>
            </a:r>
            <a:r>
              <a:rPr lang="en-US">
                <a:solidFill>
                  <a:srgbClr val="F51201"/>
                </a:solidFill>
                <a:effectLst/>
              </a:rPr>
              <a:t>     30          20       35         15</a:t>
            </a:r>
            <a:endParaRPr lang="en-US" sz="2200">
              <a:solidFill>
                <a:srgbClr val="F51201"/>
              </a:solidFill>
              <a:effectLst/>
            </a:endParaRPr>
          </a:p>
        </p:txBody>
      </p:sp>
      <p:sp>
        <p:nvSpPr>
          <p:cNvPr id="14342" name="Text Box 165"/>
          <p:cNvSpPr txBox="1">
            <a:spLocks noChangeArrowheads="1"/>
          </p:cNvSpPr>
          <p:nvPr/>
        </p:nvSpPr>
        <p:spPr bwMode="auto">
          <a:xfrm>
            <a:off x="760413" y="3948113"/>
            <a:ext cx="76676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a:solidFill>
                  <a:srgbClr val="07000C"/>
                </a:solidFill>
                <a:effectLst/>
              </a:rPr>
              <a:t>       The number of homes sold of each model for 100 sales over the past two years is shown below.</a:t>
            </a:r>
          </a:p>
        </p:txBody>
      </p:sp>
      <p:sp>
        <p:nvSpPr>
          <p:cNvPr id="123046" name="Line 166"/>
          <p:cNvSpPr>
            <a:spLocks noChangeShapeType="1"/>
          </p:cNvSpPr>
          <p:nvPr/>
        </p:nvSpPr>
        <p:spPr bwMode="auto">
          <a:xfrm>
            <a:off x="3992563" y="2497138"/>
            <a:ext cx="2393950" cy="0"/>
          </a:xfrm>
          <a:prstGeom prst="line">
            <a:avLst/>
          </a:prstGeom>
          <a:noFill/>
          <a:ln w="28575">
            <a:solidFill>
              <a:srgbClr val="1351DB"/>
            </a:solidFill>
            <a:round/>
            <a:headEnd/>
            <a:tailEnd/>
          </a:ln>
          <a:effectLst/>
        </p:spPr>
        <p:txBody>
          <a:bodyPr/>
          <a:lstStyle/>
          <a:p>
            <a:pPr>
              <a:defRPr/>
            </a:pPr>
            <a:endParaRPr lang="en-US"/>
          </a:p>
        </p:txBody>
      </p:sp>
      <p:sp>
        <p:nvSpPr>
          <p:cNvPr id="123047" name="Line 167"/>
          <p:cNvSpPr>
            <a:spLocks noChangeShapeType="1"/>
          </p:cNvSpPr>
          <p:nvPr/>
        </p:nvSpPr>
        <p:spPr bwMode="auto">
          <a:xfrm>
            <a:off x="6764338" y="2503488"/>
            <a:ext cx="1262062" cy="0"/>
          </a:xfrm>
          <a:prstGeom prst="line">
            <a:avLst/>
          </a:prstGeom>
          <a:noFill/>
          <a:ln w="28575">
            <a:solidFill>
              <a:srgbClr val="1351DB"/>
            </a:solidFill>
            <a:round/>
            <a:headEnd/>
            <a:tailEnd/>
          </a:ln>
          <a:effectLst/>
        </p:spPr>
        <p:txBody>
          <a:bodyPr/>
          <a:lstStyle/>
          <a:p>
            <a:pPr>
              <a:defRPr/>
            </a:pPr>
            <a:endParaRPr lang="en-US"/>
          </a:p>
        </p:txBody>
      </p:sp>
      <p:sp>
        <p:nvSpPr>
          <p:cNvPr id="123048" name="Line 168"/>
          <p:cNvSpPr>
            <a:spLocks noChangeShapeType="1"/>
          </p:cNvSpPr>
          <p:nvPr/>
        </p:nvSpPr>
        <p:spPr bwMode="auto">
          <a:xfrm>
            <a:off x="820738" y="2859088"/>
            <a:ext cx="1335087" cy="0"/>
          </a:xfrm>
          <a:prstGeom prst="line">
            <a:avLst/>
          </a:prstGeom>
          <a:noFill/>
          <a:ln w="28575">
            <a:solidFill>
              <a:srgbClr val="1351DB"/>
            </a:solidFill>
            <a:round/>
            <a:headEnd/>
            <a:tailEnd/>
          </a:ln>
          <a:effectLst/>
        </p:spPr>
        <p:txBody>
          <a:bodyPr/>
          <a:lstStyle/>
          <a:p>
            <a:pPr>
              <a:defRPr/>
            </a:pPr>
            <a:endParaRPr lang="en-US"/>
          </a:p>
        </p:txBody>
      </p:sp>
      <p:sp>
        <p:nvSpPr>
          <p:cNvPr id="123049" name="Line 169"/>
          <p:cNvSpPr>
            <a:spLocks noChangeShapeType="1"/>
          </p:cNvSpPr>
          <p:nvPr/>
        </p:nvSpPr>
        <p:spPr bwMode="auto">
          <a:xfrm flipV="1">
            <a:off x="3308350" y="2867025"/>
            <a:ext cx="1117600" cy="0"/>
          </a:xfrm>
          <a:prstGeom prst="line">
            <a:avLst/>
          </a:prstGeom>
          <a:noFill/>
          <a:ln w="28575">
            <a:solidFill>
              <a:srgbClr val="1351DB"/>
            </a:solidFill>
            <a:round/>
            <a:headEnd/>
            <a:tailEnd/>
          </a:ln>
          <a:effectLst/>
        </p:spPr>
        <p:txBody>
          <a:bodyPr/>
          <a:lstStyle/>
          <a:p>
            <a:pPr>
              <a:defRPr/>
            </a:pPr>
            <a:endParaRPr lang="en-US"/>
          </a:p>
        </p:txBody>
      </p:sp>
      <p:sp>
        <p:nvSpPr>
          <p:cNvPr id="123051" name="Line 171"/>
          <p:cNvSpPr>
            <a:spLocks noChangeShapeType="1"/>
          </p:cNvSpPr>
          <p:nvPr/>
        </p:nvSpPr>
        <p:spPr bwMode="auto">
          <a:xfrm>
            <a:off x="825500" y="3968750"/>
            <a:ext cx="1363663" cy="0"/>
          </a:xfrm>
          <a:prstGeom prst="line">
            <a:avLst/>
          </a:prstGeom>
          <a:noFill/>
          <a:ln w="28575">
            <a:solidFill>
              <a:srgbClr val="020004"/>
            </a:solidFill>
            <a:round/>
            <a:headEnd/>
            <a:tailEnd/>
          </a:ln>
          <a:effectLst/>
        </p:spPr>
        <p:txBody>
          <a:bodyPr/>
          <a:lstStyle/>
          <a:p>
            <a:pPr>
              <a:defRPr/>
            </a:pPr>
            <a:endParaRPr lang="en-US"/>
          </a:p>
        </p:txBody>
      </p:sp>
      <p:sp>
        <p:nvSpPr>
          <p:cNvPr id="123052" name="Oval 172"/>
          <p:cNvSpPr>
            <a:spLocks noChangeArrowheads="1"/>
          </p:cNvSpPr>
          <p:nvPr/>
        </p:nvSpPr>
        <p:spPr bwMode="auto">
          <a:xfrm>
            <a:off x="7416800" y="3948113"/>
            <a:ext cx="668338" cy="422275"/>
          </a:xfrm>
          <a:prstGeom prst="ellipse">
            <a:avLst/>
          </a:prstGeom>
          <a:noFill/>
          <a:ln w="28575">
            <a:solidFill>
              <a:srgbClr val="020004"/>
            </a:solidFill>
            <a:round/>
            <a:headEnd/>
            <a:tailEnd/>
          </a:ln>
          <a:effectLst/>
        </p:spPr>
        <p:txBody>
          <a:bodyPr wrap="none" anchor="ctr"/>
          <a:lstStyle/>
          <a:p>
            <a:pPr>
              <a:defRPr/>
            </a:pPr>
            <a:endParaRPr lang="en-US"/>
          </a:p>
        </p:txBody>
      </p:sp>
      <p:grpSp>
        <p:nvGrpSpPr>
          <p:cNvPr id="2" name="Group 173"/>
          <p:cNvGrpSpPr>
            <a:grpSpLocks/>
          </p:cNvGrpSpPr>
          <p:nvPr/>
        </p:nvGrpSpPr>
        <p:grpSpPr bwMode="auto">
          <a:xfrm>
            <a:off x="5668963" y="1054100"/>
            <a:ext cx="1549400" cy="611188"/>
            <a:chOff x="3801" y="2408"/>
            <a:chExt cx="648" cy="408"/>
          </a:xfrm>
        </p:grpSpPr>
        <p:sp>
          <p:nvSpPr>
            <p:cNvPr id="123054" name="AutoShape 174"/>
            <p:cNvSpPr>
              <a:spLocks noChangeArrowheads="1"/>
            </p:cNvSpPr>
            <p:nvPr/>
          </p:nvSpPr>
          <p:spPr bwMode="auto">
            <a:xfrm>
              <a:off x="3801" y="2408"/>
              <a:ext cx="648" cy="408"/>
            </a:xfrm>
            <a:prstGeom prst="wedgeRoundRectCallout">
              <a:avLst>
                <a:gd name="adj1" fmla="val -115125"/>
                <a:gd name="adj2" fmla="val 218870"/>
                <a:gd name="adj3" fmla="val 16667"/>
              </a:avLst>
            </a:prstGeom>
            <a:solidFill>
              <a:srgbClr val="FFFF00"/>
            </a:solidFill>
            <a:ln w="28575">
              <a:solidFill>
                <a:srgbClr val="000000"/>
              </a:solidFill>
              <a:miter lim="800000"/>
              <a:headEnd/>
              <a:tailEnd/>
            </a:ln>
            <a:effectLst/>
          </p:spPr>
          <p:txBody>
            <a:bodyPr/>
            <a:lstStyle/>
            <a:p>
              <a:pPr marL="457200" indent="-457200" algn="ctr">
                <a:defRPr/>
              </a:pPr>
              <a:endParaRPr lang="en-US">
                <a:effectLst>
                  <a:outerShdw blurRad="38100" dist="38100" dir="2700000" algn="tl">
                    <a:srgbClr val="000000"/>
                  </a:outerShdw>
                </a:effectLst>
              </a:endParaRPr>
            </a:p>
          </p:txBody>
        </p:sp>
        <p:sp>
          <p:nvSpPr>
            <p:cNvPr id="14351" name="Text Box 175"/>
            <p:cNvSpPr txBox="1">
              <a:spLocks noChangeArrowheads="1"/>
            </p:cNvSpPr>
            <p:nvPr/>
          </p:nvSpPr>
          <p:spPr bwMode="auto">
            <a:xfrm>
              <a:off x="3859" y="2486"/>
              <a:ext cx="528" cy="306"/>
            </a:xfrm>
            <a:prstGeom prst="rect">
              <a:avLst/>
            </a:prstGeom>
            <a:solidFill>
              <a:srgbClr val="FFFF00"/>
            </a:solidFill>
            <a:ln>
              <a:noFill/>
            </a:ln>
            <a:extLs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marL="457200" indent="-457200">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a:spcBef>
                  <a:spcPct val="50000"/>
                </a:spcBef>
              </a:pPr>
              <a:r>
                <a:rPr lang="en-US" b="1" i="1">
                  <a:solidFill>
                    <a:srgbClr val="1351DB"/>
                  </a:solidFill>
                  <a:effectLst/>
                  <a:latin typeface="Times New Roman" pitchFamily="18" charset="0"/>
                </a:rPr>
                <a:t>k</a:t>
              </a:r>
              <a:r>
                <a:rPr lang="en-US" b="1">
                  <a:solidFill>
                    <a:srgbClr val="1351DB"/>
                  </a:solidFill>
                  <a:effectLst/>
                  <a:latin typeface="Times New Roman" pitchFamily="18" charset="0"/>
                </a:rPr>
                <a:t> = 4</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3046"/>
                                        </p:tgtEl>
                                        <p:attrNameLst>
                                          <p:attrName>style.visibility</p:attrName>
                                        </p:attrNameLst>
                                      </p:cBhvr>
                                      <p:to>
                                        <p:strVal val="visible"/>
                                      </p:to>
                                    </p:set>
                                  </p:childTnLst>
                                </p:cTn>
                              </p:par>
                            </p:childTnLst>
                          </p:cTn>
                        </p:par>
                      </p:childTnLst>
                    </p:cTn>
                  </p:par>
                  <p:par>
                    <p:cTn id="7" fill="hold">
                      <p:stCondLst>
                        <p:cond delay="indefinite"/>
                      </p:stCondLst>
                      <p:childTnLst>
                        <p:par>
                          <p:cTn id="8" fill="hold" nodeType="afterGroup">
                            <p:stCondLst>
                              <p:cond delay="0"/>
                            </p:stCondLst>
                            <p:childTnLst>
                              <p:par>
                                <p:cTn id="9" presetID="1" presetClass="entr" presetSubtype="0" fill="hold" nodeType="clickEffect">
                                  <p:stCondLst>
                                    <p:cond delay="0"/>
                                  </p:stCondLst>
                                  <p:childTnLst>
                                    <p:set>
                                      <p:cBhvr>
                                        <p:cTn id="10" dur="1" fill="hold">
                                          <p:stCondLst>
                                            <p:cond delay="0"/>
                                          </p:stCondLst>
                                        </p:cTn>
                                        <p:tgtEl>
                                          <p:spTgt spid="123047"/>
                                        </p:tgtEl>
                                        <p:attrNameLst>
                                          <p:attrName>style.visibility</p:attrName>
                                        </p:attrNameLst>
                                      </p:cBhvr>
                                      <p:to>
                                        <p:strVal val="visible"/>
                                      </p:to>
                                    </p:set>
                                  </p:childTnLst>
                                </p:cTn>
                              </p:par>
                            </p:childTnLst>
                          </p:cTn>
                        </p:par>
                      </p:childTnLst>
                    </p:cTn>
                  </p:par>
                  <p:par>
                    <p:cTn id="11" fill="hold">
                      <p:stCondLst>
                        <p:cond delay="indefinite"/>
                      </p:stCondLst>
                      <p:childTnLst>
                        <p:par>
                          <p:cTn id="12" fill="hold" nodeType="after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23048"/>
                                        </p:tgtEl>
                                        <p:attrNameLst>
                                          <p:attrName>style.visibility</p:attrName>
                                        </p:attrNameLst>
                                      </p:cBhvr>
                                      <p:to>
                                        <p:strVal val="visible"/>
                                      </p:to>
                                    </p:set>
                                  </p:childTnLst>
                                </p:cTn>
                              </p:par>
                            </p:childTnLst>
                          </p:cTn>
                        </p:par>
                      </p:childTnLst>
                    </p:cTn>
                  </p:par>
                  <p:par>
                    <p:cTn id="15" fill="hold">
                      <p:stCondLst>
                        <p:cond delay="indefinite"/>
                      </p:stCondLst>
                      <p:childTnLst>
                        <p:par>
                          <p:cTn id="16" fill="hold" nodeType="after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2304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dissolve">
                                      <p:cBhvr>
                                        <p:cTn id="23" dur="500"/>
                                        <p:tgtEl>
                                          <p:spTgt spid="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xit" presetSubtype="0" fill="hold" nodeType="clickEffect">
                                  <p:stCondLst>
                                    <p:cond delay="0"/>
                                  </p:stCondLst>
                                  <p:childTnLst>
                                    <p:animEffect transition="out" filter="dissolve">
                                      <p:cBhvr>
                                        <p:cTn id="27" dur="500"/>
                                        <p:tgtEl>
                                          <p:spTgt spid="2"/>
                                        </p:tgtEl>
                                      </p:cBhvr>
                                    </p:animEffect>
                                    <p:set>
                                      <p:cBhvr>
                                        <p:cTn id="28" dur="1" fill="hold">
                                          <p:stCondLst>
                                            <p:cond delay="499"/>
                                          </p:stCondLst>
                                        </p:cTn>
                                        <p:tgtEl>
                                          <p:spTgt spid="2"/>
                                        </p:tgtEl>
                                        <p:attrNameLst>
                                          <p:attrName>style.visibility</p:attrName>
                                        </p:attrNameLst>
                                      </p:cBhvr>
                                      <p:to>
                                        <p:strVal val="hidden"/>
                                      </p:to>
                                    </p:set>
                                  </p:childTnLst>
                                </p:cTn>
                              </p:par>
                            </p:childTnLst>
                          </p:cTn>
                        </p:par>
                        <p:par>
                          <p:cTn id="29" fill="hold" nodeType="afterGroup">
                            <p:stCondLst>
                              <p:cond delay="500"/>
                            </p:stCondLst>
                            <p:childTnLst>
                              <p:par>
                                <p:cTn id="30" presetID="1" presetClass="entr" presetSubtype="0" fill="hold" nodeType="afterEffect">
                                  <p:stCondLst>
                                    <p:cond delay="0"/>
                                  </p:stCondLst>
                                  <p:childTnLst>
                                    <p:set>
                                      <p:cBhvr>
                                        <p:cTn id="31" dur="1" fill="hold">
                                          <p:stCondLst>
                                            <p:cond delay="0"/>
                                          </p:stCondLst>
                                        </p:cTn>
                                        <p:tgtEl>
                                          <p:spTgt spid="123051"/>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23052"/>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230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44" grpId="0" autoUpdateAnimBg="0"/>
      <p:bldP spid="12305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018" name="Text Box 90"/>
          <p:cNvSpPr txBox="1">
            <a:spLocks noChangeArrowheads="1"/>
          </p:cNvSpPr>
          <p:nvPr/>
        </p:nvSpPr>
        <p:spPr bwMode="auto">
          <a:xfrm>
            <a:off x="4805363" y="1636713"/>
            <a:ext cx="673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a:solidFill>
                  <a:srgbClr val="020004"/>
                </a:solidFill>
                <a:effectLst/>
              </a:rPr>
              <a:t>1/</a:t>
            </a:r>
            <a:r>
              <a:rPr lang="en-US">
                <a:solidFill>
                  <a:srgbClr val="1351DB"/>
                </a:solidFill>
                <a:effectLst/>
              </a:rPr>
              <a:t>4</a:t>
            </a:r>
            <a:endParaRPr lang="en-US">
              <a:solidFill>
                <a:srgbClr val="009999"/>
              </a:solidFill>
              <a:effectLst/>
            </a:endParaRPr>
          </a:p>
        </p:txBody>
      </p:sp>
      <p:sp>
        <p:nvSpPr>
          <p:cNvPr id="125015" name="Text Box 87"/>
          <p:cNvSpPr txBox="1">
            <a:spLocks noChangeArrowheads="1"/>
          </p:cNvSpPr>
          <p:nvPr/>
        </p:nvSpPr>
        <p:spPr bwMode="auto">
          <a:xfrm>
            <a:off x="4756150" y="1641475"/>
            <a:ext cx="565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a:solidFill>
                  <a:srgbClr val="020004"/>
                </a:solidFill>
                <a:effectLst/>
              </a:rPr>
              <a:t>.25</a:t>
            </a:r>
          </a:p>
        </p:txBody>
      </p:sp>
      <p:sp>
        <p:nvSpPr>
          <p:cNvPr id="2055" name="Rectangle 3"/>
          <p:cNvSpPr>
            <a:spLocks noChangeArrowheads="1"/>
          </p:cNvSpPr>
          <p:nvPr/>
        </p:nvSpPr>
        <p:spPr bwMode="auto">
          <a:xfrm>
            <a:off x="690563" y="1019175"/>
            <a:ext cx="777240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buClr>
                <a:srgbClr val="66FFFF"/>
              </a:buClr>
              <a:buSzPct val="75000"/>
              <a:buFont typeface="Monotype Sorts" pitchFamily="2" charset="2"/>
              <a:buNone/>
            </a:pPr>
            <a:r>
              <a:rPr lang="en-US">
                <a:solidFill>
                  <a:srgbClr val="07000C"/>
                </a:solidFill>
                <a:effectLst/>
              </a:rPr>
              <a:t>Hypotheses</a:t>
            </a:r>
          </a:p>
        </p:txBody>
      </p:sp>
      <p:sp>
        <p:nvSpPr>
          <p:cNvPr id="2056" name="Rectangle 72"/>
          <p:cNvSpPr>
            <a:spLocks noChangeArrowheads="1"/>
          </p:cNvSpPr>
          <p:nvPr/>
        </p:nvSpPr>
        <p:spPr bwMode="auto">
          <a:xfrm>
            <a:off x="685800" y="227013"/>
            <a:ext cx="7772400"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smtClean="0">
                <a:solidFill>
                  <a:srgbClr val="07000C"/>
                </a:solidFill>
                <a:effectLst/>
              </a:rPr>
              <a:t>Goodness </a:t>
            </a:r>
            <a:r>
              <a:rPr lang="en-US" sz="2800" dirty="0">
                <a:solidFill>
                  <a:srgbClr val="07000C"/>
                </a:solidFill>
                <a:effectLst/>
              </a:rPr>
              <a:t>of Fit Test</a:t>
            </a:r>
          </a:p>
        </p:txBody>
      </p:sp>
      <p:sp>
        <p:nvSpPr>
          <p:cNvPr id="2057" name="Text Box 75"/>
          <p:cNvSpPr txBox="1">
            <a:spLocks noChangeArrowheads="1"/>
          </p:cNvSpPr>
          <p:nvPr/>
        </p:nvSpPr>
        <p:spPr bwMode="auto">
          <a:xfrm>
            <a:off x="1703388" y="1643063"/>
            <a:ext cx="32400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i="1">
                <a:solidFill>
                  <a:srgbClr val="07000C"/>
                </a:solidFill>
                <a:effectLst/>
              </a:rPr>
              <a:t>H</a:t>
            </a:r>
            <a:r>
              <a:rPr lang="en-US" baseline="-25000">
                <a:solidFill>
                  <a:srgbClr val="07000C"/>
                </a:solidFill>
                <a:effectLst/>
              </a:rPr>
              <a:t>0</a:t>
            </a:r>
            <a:r>
              <a:rPr lang="en-US">
                <a:solidFill>
                  <a:srgbClr val="07000C"/>
                </a:solidFill>
                <a:effectLst/>
              </a:rPr>
              <a:t>:  </a:t>
            </a:r>
            <a:r>
              <a:rPr lang="en-US" i="1">
                <a:solidFill>
                  <a:srgbClr val="07000C"/>
                </a:solidFill>
                <a:effectLst/>
              </a:rPr>
              <a:t>p</a:t>
            </a:r>
            <a:r>
              <a:rPr lang="en-US" baseline="-25000">
                <a:solidFill>
                  <a:srgbClr val="07000C"/>
                </a:solidFill>
                <a:effectLst/>
              </a:rPr>
              <a:t>C</a:t>
            </a:r>
            <a:r>
              <a:rPr lang="en-US">
                <a:solidFill>
                  <a:srgbClr val="07000C"/>
                </a:solidFill>
                <a:effectLst/>
              </a:rPr>
              <a:t> = </a:t>
            </a:r>
            <a:r>
              <a:rPr lang="en-US" i="1">
                <a:solidFill>
                  <a:srgbClr val="07000C"/>
                </a:solidFill>
                <a:effectLst/>
              </a:rPr>
              <a:t>p</a:t>
            </a:r>
            <a:r>
              <a:rPr lang="en-US" baseline="-25000">
                <a:solidFill>
                  <a:srgbClr val="07000C"/>
                </a:solidFill>
                <a:effectLst/>
              </a:rPr>
              <a:t>L</a:t>
            </a:r>
            <a:r>
              <a:rPr lang="en-US">
                <a:solidFill>
                  <a:srgbClr val="07000C"/>
                </a:solidFill>
                <a:effectLst/>
              </a:rPr>
              <a:t> = </a:t>
            </a:r>
            <a:r>
              <a:rPr lang="en-US" i="1">
                <a:solidFill>
                  <a:srgbClr val="07000C"/>
                </a:solidFill>
                <a:effectLst/>
              </a:rPr>
              <a:t>p</a:t>
            </a:r>
            <a:r>
              <a:rPr lang="en-US" baseline="-25000">
                <a:solidFill>
                  <a:srgbClr val="07000C"/>
                </a:solidFill>
                <a:effectLst/>
              </a:rPr>
              <a:t>S</a:t>
            </a:r>
            <a:r>
              <a:rPr lang="en-US">
                <a:solidFill>
                  <a:srgbClr val="07000C"/>
                </a:solidFill>
                <a:effectLst/>
              </a:rPr>
              <a:t> = </a:t>
            </a:r>
            <a:r>
              <a:rPr lang="en-US" i="1">
                <a:solidFill>
                  <a:srgbClr val="07000C"/>
                </a:solidFill>
                <a:effectLst/>
              </a:rPr>
              <a:t>p</a:t>
            </a:r>
            <a:r>
              <a:rPr lang="en-US" baseline="-25000">
                <a:solidFill>
                  <a:srgbClr val="07000C"/>
                </a:solidFill>
                <a:effectLst/>
              </a:rPr>
              <a:t>A</a:t>
            </a:r>
            <a:r>
              <a:rPr lang="en-US">
                <a:solidFill>
                  <a:srgbClr val="07000C"/>
                </a:solidFill>
                <a:effectLst/>
              </a:rPr>
              <a:t> = </a:t>
            </a:r>
            <a:endParaRPr lang="en-US">
              <a:solidFill>
                <a:srgbClr val="009999"/>
              </a:solidFill>
              <a:effectLst/>
            </a:endParaRPr>
          </a:p>
        </p:txBody>
      </p:sp>
      <p:sp>
        <p:nvSpPr>
          <p:cNvPr id="125004" name="Text Box 76"/>
          <p:cNvSpPr txBox="1">
            <a:spLocks noChangeArrowheads="1"/>
          </p:cNvSpPr>
          <p:nvPr/>
        </p:nvSpPr>
        <p:spPr bwMode="auto">
          <a:xfrm>
            <a:off x="1698625" y="2138363"/>
            <a:ext cx="53927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i="1">
                <a:solidFill>
                  <a:srgbClr val="07000C"/>
                </a:solidFill>
                <a:effectLst/>
              </a:rPr>
              <a:t>H</a:t>
            </a:r>
            <a:r>
              <a:rPr lang="en-US" baseline="-25000">
                <a:solidFill>
                  <a:srgbClr val="07000C"/>
                </a:solidFill>
                <a:effectLst/>
              </a:rPr>
              <a:t>a</a:t>
            </a:r>
            <a:r>
              <a:rPr lang="en-US">
                <a:solidFill>
                  <a:srgbClr val="07000C"/>
                </a:solidFill>
                <a:effectLst/>
              </a:rPr>
              <a:t>:  customers prefer a particular style       </a:t>
            </a:r>
            <a:endParaRPr lang="en-US">
              <a:solidFill>
                <a:srgbClr val="009999"/>
              </a:solidFill>
              <a:effectLst/>
            </a:endParaRPr>
          </a:p>
        </p:txBody>
      </p:sp>
      <p:sp>
        <p:nvSpPr>
          <p:cNvPr id="125008" name="Text Box 80"/>
          <p:cNvSpPr txBox="1">
            <a:spLocks noChangeArrowheads="1"/>
          </p:cNvSpPr>
          <p:nvPr/>
        </p:nvSpPr>
        <p:spPr bwMode="auto">
          <a:xfrm>
            <a:off x="5461000" y="1000125"/>
            <a:ext cx="2044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i="1">
                <a:solidFill>
                  <a:srgbClr val="07000C"/>
                </a:solidFill>
                <a:effectLst/>
              </a:rPr>
              <a:t>   </a:t>
            </a:r>
            <a:r>
              <a:rPr lang="en-US" i="1">
                <a:solidFill>
                  <a:srgbClr val="267847"/>
                </a:solidFill>
                <a:effectLst/>
              </a:rPr>
              <a:t>e</a:t>
            </a:r>
            <a:r>
              <a:rPr lang="en-US" i="1" baseline="-25000">
                <a:solidFill>
                  <a:srgbClr val="267847"/>
                </a:solidFill>
                <a:effectLst/>
              </a:rPr>
              <a:t>i </a:t>
            </a:r>
            <a:r>
              <a:rPr lang="en-US" i="1">
                <a:solidFill>
                  <a:srgbClr val="267847"/>
                </a:solidFill>
                <a:effectLst/>
              </a:rPr>
              <a:t>= </a:t>
            </a:r>
            <a:r>
              <a:rPr lang="en-US">
                <a:solidFill>
                  <a:srgbClr val="267847"/>
                </a:solidFill>
                <a:effectLst/>
              </a:rPr>
              <a:t>(</a:t>
            </a:r>
            <a:r>
              <a:rPr lang="en-US" i="1">
                <a:solidFill>
                  <a:srgbClr val="267847"/>
                </a:solidFill>
                <a:effectLst/>
              </a:rPr>
              <a:t>n</a:t>
            </a:r>
            <a:r>
              <a:rPr lang="en-US">
                <a:solidFill>
                  <a:srgbClr val="267847"/>
                </a:solidFill>
                <a:effectLst/>
              </a:rPr>
              <a:t>)(</a:t>
            </a:r>
            <a:r>
              <a:rPr lang="en-US" i="1">
                <a:solidFill>
                  <a:srgbClr val="267847"/>
                </a:solidFill>
                <a:effectLst/>
              </a:rPr>
              <a:t>p</a:t>
            </a:r>
            <a:r>
              <a:rPr lang="en-US" i="1" baseline="-25000">
                <a:solidFill>
                  <a:srgbClr val="267847"/>
                </a:solidFill>
                <a:effectLst/>
              </a:rPr>
              <a:t>i</a:t>
            </a:r>
            <a:r>
              <a:rPr lang="en-US">
                <a:solidFill>
                  <a:srgbClr val="267847"/>
                </a:solidFill>
                <a:effectLst/>
              </a:rPr>
              <a:t>)</a:t>
            </a:r>
          </a:p>
        </p:txBody>
      </p:sp>
      <p:sp>
        <p:nvSpPr>
          <p:cNvPr id="125016" name="Text Box 88"/>
          <p:cNvSpPr txBox="1">
            <a:spLocks noChangeArrowheads="1"/>
          </p:cNvSpPr>
          <p:nvPr/>
        </p:nvSpPr>
        <p:spPr bwMode="auto">
          <a:xfrm>
            <a:off x="2227263" y="2552700"/>
            <a:ext cx="576421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a:solidFill>
                  <a:srgbClr val="020004"/>
                </a:solidFill>
                <a:effectLst/>
              </a:rPr>
              <a:t>i.e., there is at least one proportion much </a:t>
            </a:r>
            <a:br>
              <a:rPr lang="en-US">
                <a:solidFill>
                  <a:srgbClr val="020004"/>
                </a:solidFill>
                <a:effectLst/>
              </a:rPr>
            </a:br>
            <a:r>
              <a:rPr lang="en-US">
                <a:solidFill>
                  <a:srgbClr val="020004"/>
                </a:solidFill>
                <a:effectLst/>
              </a:rPr>
              <a:t>greater than .25</a:t>
            </a:r>
          </a:p>
        </p:txBody>
      </p:sp>
      <p:sp>
        <p:nvSpPr>
          <p:cNvPr id="125020" name="Line 92"/>
          <p:cNvSpPr>
            <a:spLocks noChangeShapeType="1"/>
          </p:cNvSpPr>
          <p:nvPr/>
        </p:nvSpPr>
        <p:spPr bwMode="auto">
          <a:xfrm flipH="1">
            <a:off x="5341938" y="1341438"/>
            <a:ext cx="376237" cy="290512"/>
          </a:xfrm>
          <a:prstGeom prst="line">
            <a:avLst/>
          </a:prstGeom>
          <a:noFill/>
          <a:ln w="28575">
            <a:solidFill>
              <a:srgbClr val="339F4F"/>
            </a:solidFill>
            <a:round/>
            <a:headEnd/>
            <a:tailEnd type="triangle" w="med" len="med"/>
          </a:ln>
          <a:effectLst/>
        </p:spPr>
        <p:txBody>
          <a:bodyPr/>
          <a:lstStyle/>
          <a:p>
            <a:pPr>
              <a:defRPr/>
            </a:pPr>
            <a:endParaRPr lang="en-US"/>
          </a:p>
        </p:txBody>
      </p:sp>
      <p:sp>
        <p:nvSpPr>
          <p:cNvPr id="125021" name="Text Box 93"/>
          <p:cNvSpPr txBox="1">
            <a:spLocks noChangeArrowheads="1"/>
          </p:cNvSpPr>
          <p:nvPr/>
        </p:nvSpPr>
        <p:spPr bwMode="auto">
          <a:xfrm>
            <a:off x="3095625" y="3689350"/>
            <a:ext cx="27447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i="1">
                <a:solidFill>
                  <a:srgbClr val="009900"/>
                </a:solidFill>
                <a:effectLst/>
                <a:latin typeface="Times New Roman" pitchFamily="18" charset="0"/>
              </a:rPr>
              <a:t>e</a:t>
            </a:r>
            <a:r>
              <a:rPr lang="en-US" baseline="-25000">
                <a:solidFill>
                  <a:srgbClr val="009900"/>
                </a:solidFill>
                <a:effectLst/>
                <a:latin typeface="Times New Roman" pitchFamily="18" charset="0"/>
              </a:rPr>
              <a:t>1</a:t>
            </a:r>
            <a:r>
              <a:rPr lang="en-US" baseline="-25000">
                <a:solidFill>
                  <a:srgbClr val="009999"/>
                </a:solidFill>
                <a:effectLst/>
                <a:latin typeface="Times New Roman" pitchFamily="18" charset="0"/>
              </a:rPr>
              <a:t> </a:t>
            </a:r>
            <a:r>
              <a:rPr lang="en-US">
                <a:solidFill>
                  <a:srgbClr val="07000C"/>
                </a:solidFill>
                <a:effectLst/>
                <a:latin typeface="Times New Roman" pitchFamily="18" charset="0"/>
              </a:rPr>
              <a:t>= (</a:t>
            </a:r>
            <a:r>
              <a:rPr lang="en-US">
                <a:solidFill>
                  <a:srgbClr val="009900"/>
                </a:solidFill>
                <a:effectLst/>
                <a:latin typeface="Times New Roman" pitchFamily="18" charset="0"/>
              </a:rPr>
              <a:t>0.25</a:t>
            </a:r>
            <a:r>
              <a:rPr lang="en-US">
                <a:solidFill>
                  <a:srgbClr val="07000C"/>
                </a:solidFill>
                <a:effectLst/>
                <a:latin typeface="Times New Roman" pitchFamily="18" charset="0"/>
              </a:rPr>
              <a:t>)(100) = </a:t>
            </a:r>
            <a:r>
              <a:rPr lang="en-US">
                <a:solidFill>
                  <a:srgbClr val="009900"/>
                </a:solidFill>
                <a:effectLst/>
                <a:latin typeface="Times New Roman" pitchFamily="18" charset="0"/>
              </a:rPr>
              <a:t>25</a:t>
            </a:r>
          </a:p>
        </p:txBody>
      </p:sp>
      <p:sp>
        <p:nvSpPr>
          <p:cNvPr id="125022" name="Rectangle 94"/>
          <p:cNvSpPr>
            <a:spLocks noChangeArrowheads="1"/>
          </p:cNvSpPr>
          <p:nvPr/>
        </p:nvSpPr>
        <p:spPr bwMode="auto">
          <a:xfrm>
            <a:off x="757238" y="3289300"/>
            <a:ext cx="3068637"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buClr>
                <a:srgbClr val="66FFFF"/>
              </a:buClr>
              <a:buSzPct val="75000"/>
              <a:buFont typeface="Monotype Sorts" pitchFamily="2" charset="2"/>
              <a:buNone/>
            </a:pPr>
            <a:r>
              <a:rPr lang="en-US">
                <a:solidFill>
                  <a:srgbClr val="07000C"/>
                </a:solidFill>
                <a:effectLst/>
              </a:rPr>
              <a:t>Expected frequencies </a:t>
            </a:r>
          </a:p>
        </p:txBody>
      </p:sp>
      <p:graphicFrame>
        <p:nvGraphicFramePr>
          <p:cNvPr id="125024" name="Object 96"/>
          <p:cNvGraphicFramePr>
            <a:graphicFrameLocks noChangeAspect="1"/>
          </p:cNvGraphicFramePr>
          <p:nvPr/>
        </p:nvGraphicFramePr>
        <p:xfrm>
          <a:off x="2032000" y="5568950"/>
          <a:ext cx="6715125" cy="927100"/>
        </p:xfrm>
        <a:graphic>
          <a:graphicData uri="http://schemas.openxmlformats.org/presentationml/2006/ole">
            <mc:AlternateContent xmlns:mc="http://schemas.openxmlformats.org/markup-compatibility/2006">
              <mc:Choice xmlns:v="urn:schemas-microsoft-com:vml" Requires="v">
                <p:oleObj spid="_x0000_s2092" name="Equation" r:id="rId4" imgW="3035160" imgH="419040" progId="Equation.DSMT4">
                  <p:embed/>
                </p:oleObj>
              </mc:Choice>
              <mc:Fallback>
                <p:oleObj name="Equation" r:id="rId4" imgW="3035160" imgH="419040" progId="Equation.DSMT4">
                  <p:embed/>
                  <p:pic>
                    <p:nvPicPr>
                      <p:cNvPr id="0" name="Object 9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2000" y="5568950"/>
                        <a:ext cx="6715125" cy="92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5025" name="Object 97"/>
          <p:cNvGraphicFramePr>
            <a:graphicFrameLocks noChangeAspect="1"/>
          </p:cNvGraphicFramePr>
          <p:nvPr/>
        </p:nvGraphicFramePr>
        <p:xfrm>
          <a:off x="2071688" y="5842000"/>
          <a:ext cx="371475" cy="371475"/>
        </p:xfrm>
        <a:graphic>
          <a:graphicData uri="http://schemas.openxmlformats.org/presentationml/2006/ole">
            <mc:AlternateContent xmlns:mc="http://schemas.openxmlformats.org/markup-compatibility/2006">
              <mc:Choice xmlns:v="urn:schemas-microsoft-com:vml" Requires="v">
                <p:oleObj spid="_x0000_s2093" name="Equation" r:id="rId6" imgW="177480" imgH="177480" progId="Equation.DSMT4">
                  <p:embed/>
                </p:oleObj>
              </mc:Choice>
              <mc:Fallback>
                <p:oleObj name="Equation" r:id="rId6" imgW="177480" imgH="177480" progId="Equation.DSMT4">
                  <p:embed/>
                  <p:pic>
                    <p:nvPicPr>
                      <p:cNvPr id="0" name="Object 9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71688" y="5842000"/>
                        <a:ext cx="371475"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5026" name="Object 98"/>
          <p:cNvGraphicFramePr>
            <a:graphicFrameLocks noChangeAspect="1"/>
          </p:cNvGraphicFramePr>
          <p:nvPr/>
        </p:nvGraphicFramePr>
        <p:xfrm>
          <a:off x="658813" y="5764213"/>
          <a:ext cx="1319212" cy="506412"/>
        </p:xfrm>
        <a:graphic>
          <a:graphicData uri="http://schemas.openxmlformats.org/presentationml/2006/ole">
            <mc:AlternateContent xmlns:mc="http://schemas.openxmlformats.org/markup-compatibility/2006">
              <mc:Choice xmlns:v="urn:schemas-microsoft-com:vml" Requires="v">
                <p:oleObj spid="_x0000_s2094" name="Equation" r:id="rId8" imgW="596880" imgH="228600" progId="Equation.DSMT4">
                  <p:embed/>
                </p:oleObj>
              </mc:Choice>
              <mc:Fallback>
                <p:oleObj name="Equation" r:id="rId8" imgW="596880" imgH="228600" progId="Equation.DSMT4">
                  <p:embed/>
                  <p:pic>
                    <p:nvPicPr>
                      <p:cNvPr id="0" name="Object 9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8813" y="5764213"/>
                        <a:ext cx="1319212" cy="50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5027" name="Text Box 99"/>
          <p:cNvSpPr txBox="1">
            <a:spLocks noChangeArrowheads="1"/>
          </p:cNvSpPr>
          <p:nvPr/>
        </p:nvSpPr>
        <p:spPr bwMode="auto">
          <a:xfrm>
            <a:off x="3095625" y="4208463"/>
            <a:ext cx="27447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i="1">
                <a:solidFill>
                  <a:srgbClr val="009900"/>
                </a:solidFill>
                <a:effectLst/>
                <a:latin typeface="Times New Roman" pitchFamily="18" charset="0"/>
              </a:rPr>
              <a:t>e</a:t>
            </a:r>
            <a:r>
              <a:rPr lang="en-US" baseline="-25000">
                <a:solidFill>
                  <a:srgbClr val="009900"/>
                </a:solidFill>
                <a:effectLst/>
                <a:latin typeface="Times New Roman" pitchFamily="18" charset="0"/>
              </a:rPr>
              <a:t>2</a:t>
            </a:r>
            <a:r>
              <a:rPr lang="en-US" baseline="-25000">
                <a:solidFill>
                  <a:srgbClr val="009999"/>
                </a:solidFill>
                <a:effectLst/>
                <a:latin typeface="Times New Roman" pitchFamily="18" charset="0"/>
              </a:rPr>
              <a:t> </a:t>
            </a:r>
            <a:r>
              <a:rPr lang="en-US">
                <a:solidFill>
                  <a:srgbClr val="07000C"/>
                </a:solidFill>
                <a:effectLst/>
                <a:latin typeface="Times New Roman" pitchFamily="18" charset="0"/>
              </a:rPr>
              <a:t>= (</a:t>
            </a:r>
            <a:r>
              <a:rPr lang="en-US">
                <a:solidFill>
                  <a:srgbClr val="009900"/>
                </a:solidFill>
                <a:effectLst/>
                <a:latin typeface="Times New Roman" pitchFamily="18" charset="0"/>
              </a:rPr>
              <a:t>0.25</a:t>
            </a:r>
            <a:r>
              <a:rPr lang="en-US">
                <a:solidFill>
                  <a:srgbClr val="07000C"/>
                </a:solidFill>
                <a:effectLst/>
                <a:latin typeface="Times New Roman" pitchFamily="18" charset="0"/>
              </a:rPr>
              <a:t>)(100) = </a:t>
            </a:r>
            <a:r>
              <a:rPr lang="en-US">
                <a:solidFill>
                  <a:srgbClr val="009900"/>
                </a:solidFill>
                <a:effectLst/>
                <a:latin typeface="Times New Roman" pitchFamily="18" charset="0"/>
              </a:rPr>
              <a:t>25</a:t>
            </a:r>
          </a:p>
        </p:txBody>
      </p:sp>
      <p:sp>
        <p:nvSpPr>
          <p:cNvPr id="125028" name="Text Box 100"/>
          <p:cNvSpPr txBox="1">
            <a:spLocks noChangeArrowheads="1"/>
          </p:cNvSpPr>
          <p:nvPr/>
        </p:nvSpPr>
        <p:spPr bwMode="auto">
          <a:xfrm>
            <a:off x="3094038" y="4694238"/>
            <a:ext cx="27447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i="1">
                <a:solidFill>
                  <a:srgbClr val="009900"/>
                </a:solidFill>
                <a:effectLst/>
                <a:latin typeface="Times New Roman" pitchFamily="18" charset="0"/>
              </a:rPr>
              <a:t>e</a:t>
            </a:r>
            <a:r>
              <a:rPr lang="en-US" baseline="-25000">
                <a:solidFill>
                  <a:srgbClr val="009900"/>
                </a:solidFill>
                <a:effectLst/>
                <a:latin typeface="Times New Roman" pitchFamily="18" charset="0"/>
              </a:rPr>
              <a:t>3</a:t>
            </a:r>
            <a:r>
              <a:rPr lang="en-US" baseline="-25000">
                <a:solidFill>
                  <a:srgbClr val="009999"/>
                </a:solidFill>
                <a:effectLst/>
                <a:latin typeface="Times New Roman" pitchFamily="18" charset="0"/>
              </a:rPr>
              <a:t> </a:t>
            </a:r>
            <a:r>
              <a:rPr lang="en-US">
                <a:solidFill>
                  <a:srgbClr val="07000C"/>
                </a:solidFill>
                <a:effectLst/>
                <a:latin typeface="Times New Roman" pitchFamily="18" charset="0"/>
              </a:rPr>
              <a:t>= (</a:t>
            </a:r>
            <a:r>
              <a:rPr lang="en-US">
                <a:solidFill>
                  <a:srgbClr val="009900"/>
                </a:solidFill>
                <a:effectLst/>
                <a:latin typeface="Times New Roman" pitchFamily="18" charset="0"/>
              </a:rPr>
              <a:t>0.25</a:t>
            </a:r>
            <a:r>
              <a:rPr lang="en-US">
                <a:solidFill>
                  <a:srgbClr val="07000C"/>
                </a:solidFill>
                <a:effectLst/>
                <a:latin typeface="Times New Roman" pitchFamily="18" charset="0"/>
              </a:rPr>
              <a:t>)(100) = </a:t>
            </a:r>
            <a:r>
              <a:rPr lang="en-US">
                <a:solidFill>
                  <a:srgbClr val="009900"/>
                </a:solidFill>
                <a:effectLst/>
                <a:latin typeface="Times New Roman" pitchFamily="18" charset="0"/>
              </a:rPr>
              <a:t>25</a:t>
            </a:r>
          </a:p>
        </p:txBody>
      </p:sp>
      <p:sp>
        <p:nvSpPr>
          <p:cNvPr id="125029" name="Text Box 101"/>
          <p:cNvSpPr txBox="1">
            <a:spLocks noChangeArrowheads="1"/>
          </p:cNvSpPr>
          <p:nvPr/>
        </p:nvSpPr>
        <p:spPr bwMode="auto">
          <a:xfrm>
            <a:off x="3095625" y="5092700"/>
            <a:ext cx="27447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i="1">
                <a:solidFill>
                  <a:srgbClr val="009900"/>
                </a:solidFill>
                <a:effectLst/>
                <a:latin typeface="Times New Roman" pitchFamily="18" charset="0"/>
              </a:rPr>
              <a:t>e</a:t>
            </a:r>
            <a:r>
              <a:rPr lang="en-US" baseline="-25000">
                <a:solidFill>
                  <a:srgbClr val="009900"/>
                </a:solidFill>
                <a:effectLst/>
                <a:latin typeface="Times New Roman" pitchFamily="18" charset="0"/>
              </a:rPr>
              <a:t>4</a:t>
            </a:r>
            <a:r>
              <a:rPr lang="en-US" baseline="-25000">
                <a:solidFill>
                  <a:srgbClr val="009999"/>
                </a:solidFill>
                <a:effectLst/>
                <a:latin typeface="Times New Roman" pitchFamily="18" charset="0"/>
              </a:rPr>
              <a:t> </a:t>
            </a:r>
            <a:r>
              <a:rPr lang="en-US">
                <a:solidFill>
                  <a:srgbClr val="07000C"/>
                </a:solidFill>
                <a:effectLst/>
                <a:latin typeface="Times New Roman" pitchFamily="18" charset="0"/>
              </a:rPr>
              <a:t>= (</a:t>
            </a:r>
            <a:r>
              <a:rPr lang="en-US">
                <a:solidFill>
                  <a:srgbClr val="009900"/>
                </a:solidFill>
                <a:effectLst/>
                <a:latin typeface="Times New Roman" pitchFamily="18" charset="0"/>
              </a:rPr>
              <a:t>0.25</a:t>
            </a:r>
            <a:r>
              <a:rPr lang="en-US">
                <a:solidFill>
                  <a:srgbClr val="07000C"/>
                </a:solidFill>
                <a:effectLst/>
                <a:latin typeface="Times New Roman" pitchFamily="18" charset="0"/>
              </a:rPr>
              <a:t>)(100) = </a:t>
            </a:r>
            <a:r>
              <a:rPr lang="en-US">
                <a:solidFill>
                  <a:srgbClr val="009900"/>
                </a:solidFill>
                <a:effectLst/>
                <a:latin typeface="Times New Roman" pitchFamily="18" charset="0"/>
              </a:rPr>
              <a:t>25</a:t>
            </a:r>
          </a:p>
        </p:txBody>
      </p:sp>
      <p:sp>
        <p:nvSpPr>
          <p:cNvPr id="125031" name="Rectangle 103"/>
          <p:cNvSpPr>
            <a:spLocks noChangeArrowheads="1"/>
          </p:cNvSpPr>
          <p:nvPr/>
        </p:nvSpPr>
        <p:spPr bwMode="auto">
          <a:xfrm>
            <a:off x="2043113" y="6021388"/>
            <a:ext cx="1501775" cy="488950"/>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125032" name="Rectangle 104"/>
          <p:cNvSpPr>
            <a:spLocks noChangeArrowheads="1"/>
          </p:cNvSpPr>
          <p:nvPr/>
        </p:nvSpPr>
        <p:spPr bwMode="auto">
          <a:xfrm>
            <a:off x="3549650" y="5621338"/>
            <a:ext cx="1741488" cy="573087"/>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125033" name="Rectangle 105"/>
          <p:cNvSpPr>
            <a:spLocks noChangeArrowheads="1"/>
          </p:cNvSpPr>
          <p:nvPr/>
        </p:nvSpPr>
        <p:spPr bwMode="auto">
          <a:xfrm>
            <a:off x="3792538" y="6035675"/>
            <a:ext cx="1444625" cy="666750"/>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125034" name="Rectangle 106"/>
          <p:cNvSpPr>
            <a:spLocks noChangeArrowheads="1"/>
          </p:cNvSpPr>
          <p:nvPr/>
        </p:nvSpPr>
        <p:spPr bwMode="auto">
          <a:xfrm>
            <a:off x="5292725" y="5608638"/>
            <a:ext cx="1741488" cy="573087"/>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125035" name="Rectangle 107"/>
          <p:cNvSpPr>
            <a:spLocks noChangeArrowheads="1"/>
          </p:cNvSpPr>
          <p:nvPr/>
        </p:nvSpPr>
        <p:spPr bwMode="auto">
          <a:xfrm>
            <a:off x="5535613" y="6022975"/>
            <a:ext cx="1444625" cy="666750"/>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125036" name="Rectangle 108"/>
          <p:cNvSpPr>
            <a:spLocks noChangeArrowheads="1"/>
          </p:cNvSpPr>
          <p:nvPr/>
        </p:nvSpPr>
        <p:spPr bwMode="auto">
          <a:xfrm>
            <a:off x="7021513" y="5618163"/>
            <a:ext cx="1741487" cy="573087"/>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125037" name="Rectangle 109"/>
          <p:cNvSpPr>
            <a:spLocks noChangeArrowheads="1"/>
          </p:cNvSpPr>
          <p:nvPr/>
        </p:nvSpPr>
        <p:spPr bwMode="auto">
          <a:xfrm>
            <a:off x="7264400" y="6032500"/>
            <a:ext cx="1444625" cy="666750"/>
          </a:xfrm>
          <a:prstGeom prst="rect">
            <a:avLst/>
          </a:prstGeom>
          <a:solidFill>
            <a:srgbClr val="FFFFFF"/>
          </a:solidFill>
          <a:ln w="12700">
            <a:noFill/>
            <a:miter lim="800000"/>
            <a:headEnd/>
            <a:tailEnd/>
          </a:ln>
          <a:effectLst/>
        </p:spPr>
        <p:txBody>
          <a:bodyPr wrap="none" anchor="ctr"/>
          <a:lstStyle/>
          <a:p>
            <a:pPr>
              <a:defRPr/>
            </a:pP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50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25018"/>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2501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5004"/>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5016"/>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xit" presetSubtype="0" fill="hold" grpId="1" nodeType="clickEffect">
                                  <p:stCondLst>
                                    <p:cond delay="0"/>
                                  </p:stCondLst>
                                  <p:childTnLst>
                                    <p:animEffect transition="out" filter="dissolve">
                                      <p:cBhvr>
                                        <p:cTn id="24" dur="500"/>
                                        <p:tgtEl>
                                          <p:spTgt spid="125016"/>
                                        </p:tgtEl>
                                      </p:cBhvr>
                                    </p:animEffect>
                                    <p:set>
                                      <p:cBhvr>
                                        <p:cTn id="25" dur="1" fill="hold">
                                          <p:stCondLst>
                                            <p:cond delay="499"/>
                                          </p:stCondLst>
                                        </p:cTn>
                                        <p:tgtEl>
                                          <p:spTgt spid="125016"/>
                                        </p:tgtEl>
                                        <p:attrNameLst>
                                          <p:attrName>style.visibility</p:attrName>
                                        </p:attrNameLst>
                                      </p:cBhvr>
                                      <p:to>
                                        <p:strVal val="hidden"/>
                                      </p:to>
                                    </p:set>
                                  </p:childTnLst>
                                </p:cTn>
                              </p:par>
                              <p:par>
                                <p:cTn id="26" presetID="1" presetClass="entr" presetSubtype="0" fill="hold" grpId="0" nodeType="withEffect">
                                  <p:stCondLst>
                                    <p:cond delay="0"/>
                                  </p:stCondLst>
                                  <p:childTnLst>
                                    <p:set>
                                      <p:cBhvr>
                                        <p:cTn id="27" dur="1" fill="hold">
                                          <p:stCondLst>
                                            <p:cond delay="0"/>
                                          </p:stCondLst>
                                        </p:cTn>
                                        <p:tgtEl>
                                          <p:spTgt spid="125022"/>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25008"/>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25020"/>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nodeType="clickEffect">
                                  <p:stCondLst>
                                    <p:cond delay="0"/>
                                  </p:stCondLst>
                                  <p:childTnLst>
                                    <p:set>
                                      <p:cBhvr>
                                        <p:cTn id="35" dur="1" fill="hold">
                                          <p:stCondLst>
                                            <p:cond delay="0"/>
                                          </p:stCondLst>
                                        </p:cTn>
                                        <p:tgtEl>
                                          <p:spTgt spid="125021"/>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nodeType="clickEffect">
                                  <p:stCondLst>
                                    <p:cond delay="0"/>
                                  </p:stCondLst>
                                  <p:childTnLst>
                                    <p:set>
                                      <p:cBhvr>
                                        <p:cTn id="39" dur="1" fill="hold">
                                          <p:stCondLst>
                                            <p:cond delay="0"/>
                                          </p:stCondLst>
                                        </p:cTn>
                                        <p:tgtEl>
                                          <p:spTgt spid="125027"/>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nodeType="clickEffect">
                                  <p:stCondLst>
                                    <p:cond delay="0"/>
                                  </p:stCondLst>
                                  <p:childTnLst>
                                    <p:set>
                                      <p:cBhvr>
                                        <p:cTn id="43" dur="1" fill="hold">
                                          <p:stCondLst>
                                            <p:cond delay="0"/>
                                          </p:stCondLst>
                                        </p:cTn>
                                        <p:tgtEl>
                                          <p:spTgt spid="125028"/>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nodeType="clickEffect">
                                  <p:stCondLst>
                                    <p:cond delay="0"/>
                                  </p:stCondLst>
                                  <p:childTnLst>
                                    <p:set>
                                      <p:cBhvr>
                                        <p:cTn id="47" dur="1" fill="hold">
                                          <p:stCondLst>
                                            <p:cond delay="0"/>
                                          </p:stCondLst>
                                        </p:cTn>
                                        <p:tgtEl>
                                          <p:spTgt spid="125029"/>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nodeType="clickEffect">
                                  <p:stCondLst>
                                    <p:cond delay="0"/>
                                  </p:stCondLst>
                                  <p:childTnLst>
                                    <p:set>
                                      <p:cBhvr>
                                        <p:cTn id="51" dur="1" fill="hold">
                                          <p:stCondLst>
                                            <p:cond delay="0"/>
                                          </p:stCondLst>
                                        </p:cTn>
                                        <p:tgtEl>
                                          <p:spTgt spid="125026"/>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nodeType="clickEffect">
                                  <p:stCondLst>
                                    <p:cond delay="0"/>
                                  </p:stCondLst>
                                  <p:childTnLst>
                                    <p:set>
                                      <p:cBhvr>
                                        <p:cTn id="55" dur="1" fill="hold">
                                          <p:stCondLst>
                                            <p:cond delay="0"/>
                                          </p:stCondLst>
                                        </p:cTn>
                                        <p:tgtEl>
                                          <p:spTgt spid="125024"/>
                                        </p:tgtEl>
                                        <p:attrNameLst>
                                          <p:attrName>style.visibility</p:attrName>
                                        </p:attrNameLst>
                                      </p:cBhvr>
                                      <p:to>
                                        <p:strVal val="visible"/>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xit" presetSubtype="0" fill="hold" grpId="0" nodeType="clickEffect">
                                  <p:stCondLst>
                                    <p:cond delay="0"/>
                                  </p:stCondLst>
                                  <p:childTnLst>
                                    <p:set>
                                      <p:cBhvr>
                                        <p:cTn id="59" dur="1" fill="hold">
                                          <p:stCondLst>
                                            <p:cond delay="0"/>
                                          </p:stCondLst>
                                        </p:cTn>
                                        <p:tgtEl>
                                          <p:spTgt spid="125031"/>
                                        </p:tgtEl>
                                        <p:attrNameLst>
                                          <p:attrName>style.visibility</p:attrName>
                                        </p:attrNameLst>
                                      </p:cBhvr>
                                      <p:to>
                                        <p:strVal val="hidden"/>
                                      </p:to>
                                    </p:set>
                                  </p:childTnLst>
                                </p:cTn>
                              </p:par>
                            </p:childTnLst>
                          </p:cTn>
                        </p:par>
                      </p:childTnLst>
                    </p:cTn>
                  </p:par>
                  <p:par>
                    <p:cTn id="60" fill="hold" nodeType="clickPar">
                      <p:stCondLst>
                        <p:cond delay="indefinite"/>
                      </p:stCondLst>
                      <p:childTnLst>
                        <p:par>
                          <p:cTn id="61" fill="hold" nodeType="withGroup">
                            <p:stCondLst>
                              <p:cond delay="0"/>
                            </p:stCondLst>
                            <p:childTnLst>
                              <p:par>
                                <p:cTn id="62" presetID="1" presetClass="exit" presetSubtype="0" fill="hold" grpId="0" nodeType="clickEffect">
                                  <p:stCondLst>
                                    <p:cond delay="0"/>
                                  </p:stCondLst>
                                  <p:childTnLst>
                                    <p:set>
                                      <p:cBhvr>
                                        <p:cTn id="63" dur="1" fill="hold">
                                          <p:stCondLst>
                                            <p:cond delay="0"/>
                                          </p:stCondLst>
                                        </p:cTn>
                                        <p:tgtEl>
                                          <p:spTgt spid="125032"/>
                                        </p:tgtEl>
                                        <p:attrNameLst>
                                          <p:attrName>style.visibility</p:attrName>
                                        </p:attrNameLst>
                                      </p:cBhvr>
                                      <p:to>
                                        <p:strVal val="hidden"/>
                                      </p:to>
                                    </p:set>
                                  </p:childTnLst>
                                </p:cTn>
                              </p:par>
                            </p:childTnLst>
                          </p:cTn>
                        </p:par>
                      </p:childTnLst>
                    </p:cTn>
                  </p:par>
                  <p:par>
                    <p:cTn id="64" fill="hold" nodeType="clickPar">
                      <p:stCondLst>
                        <p:cond delay="indefinite"/>
                      </p:stCondLst>
                      <p:childTnLst>
                        <p:par>
                          <p:cTn id="65" fill="hold" nodeType="withGroup">
                            <p:stCondLst>
                              <p:cond delay="0"/>
                            </p:stCondLst>
                            <p:childTnLst>
                              <p:par>
                                <p:cTn id="66" presetID="1" presetClass="exit" presetSubtype="0" fill="hold" grpId="0" nodeType="clickEffect">
                                  <p:stCondLst>
                                    <p:cond delay="0"/>
                                  </p:stCondLst>
                                  <p:childTnLst>
                                    <p:set>
                                      <p:cBhvr>
                                        <p:cTn id="67" dur="1" fill="hold">
                                          <p:stCondLst>
                                            <p:cond delay="0"/>
                                          </p:stCondLst>
                                        </p:cTn>
                                        <p:tgtEl>
                                          <p:spTgt spid="125033"/>
                                        </p:tgtEl>
                                        <p:attrNameLst>
                                          <p:attrName>style.visibility</p:attrName>
                                        </p:attrNameLst>
                                      </p:cBhvr>
                                      <p:to>
                                        <p:strVal val="hidden"/>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1" presetClass="exit" presetSubtype="0" fill="hold" grpId="0" nodeType="clickEffect">
                                  <p:stCondLst>
                                    <p:cond delay="0"/>
                                  </p:stCondLst>
                                  <p:childTnLst>
                                    <p:set>
                                      <p:cBhvr>
                                        <p:cTn id="71" dur="1" fill="hold">
                                          <p:stCondLst>
                                            <p:cond delay="0"/>
                                          </p:stCondLst>
                                        </p:cTn>
                                        <p:tgtEl>
                                          <p:spTgt spid="125034"/>
                                        </p:tgtEl>
                                        <p:attrNameLst>
                                          <p:attrName>style.visibility</p:attrName>
                                        </p:attrNameLst>
                                      </p:cBhvr>
                                      <p:to>
                                        <p:strVal val="hidden"/>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xit" presetSubtype="0" fill="hold" grpId="0" nodeType="clickEffect">
                                  <p:stCondLst>
                                    <p:cond delay="0"/>
                                  </p:stCondLst>
                                  <p:childTnLst>
                                    <p:set>
                                      <p:cBhvr>
                                        <p:cTn id="75" dur="1" fill="hold">
                                          <p:stCondLst>
                                            <p:cond delay="0"/>
                                          </p:stCondLst>
                                        </p:cTn>
                                        <p:tgtEl>
                                          <p:spTgt spid="125035"/>
                                        </p:tgtEl>
                                        <p:attrNameLst>
                                          <p:attrName>style.visibility</p:attrName>
                                        </p:attrNameLst>
                                      </p:cBhvr>
                                      <p:to>
                                        <p:strVal val="hidden"/>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xit" presetSubtype="0" fill="hold" grpId="0" nodeType="clickEffect">
                                  <p:stCondLst>
                                    <p:cond delay="0"/>
                                  </p:stCondLst>
                                  <p:childTnLst>
                                    <p:set>
                                      <p:cBhvr>
                                        <p:cTn id="79" dur="1" fill="hold">
                                          <p:stCondLst>
                                            <p:cond delay="0"/>
                                          </p:stCondLst>
                                        </p:cTn>
                                        <p:tgtEl>
                                          <p:spTgt spid="125036"/>
                                        </p:tgtEl>
                                        <p:attrNameLst>
                                          <p:attrName>style.visibility</p:attrName>
                                        </p:attrNameLst>
                                      </p:cBhvr>
                                      <p:to>
                                        <p:strVal val="hidden"/>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xit" presetSubtype="0" fill="hold" grpId="0" nodeType="clickEffect">
                                  <p:stCondLst>
                                    <p:cond delay="0"/>
                                  </p:stCondLst>
                                  <p:childTnLst>
                                    <p:set>
                                      <p:cBhvr>
                                        <p:cTn id="83" dur="1" fill="hold">
                                          <p:stCondLst>
                                            <p:cond delay="0"/>
                                          </p:stCondLst>
                                        </p:cTn>
                                        <p:tgtEl>
                                          <p:spTgt spid="125037"/>
                                        </p:tgtEl>
                                        <p:attrNameLst>
                                          <p:attrName>style.visibility</p:attrName>
                                        </p:attrNameLst>
                                      </p:cBhvr>
                                      <p:to>
                                        <p:strVal val="hidden"/>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xit" presetSubtype="0" fill="hold" nodeType="clickEffect">
                                  <p:stCondLst>
                                    <p:cond delay="0"/>
                                  </p:stCondLst>
                                  <p:childTnLst>
                                    <p:set>
                                      <p:cBhvr>
                                        <p:cTn id="87" dur="1" fill="hold">
                                          <p:stCondLst>
                                            <p:cond delay="0"/>
                                          </p:stCondLst>
                                        </p:cTn>
                                        <p:tgtEl>
                                          <p:spTgt spid="125024"/>
                                        </p:tgtEl>
                                        <p:attrNameLst>
                                          <p:attrName>style.visibility</p:attrName>
                                        </p:attrNameLst>
                                      </p:cBhvr>
                                      <p:to>
                                        <p:strVal val="hidden"/>
                                      </p:to>
                                    </p:set>
                                  </p:childTnLst>
                                </p:cTn>
                              </p:par>
                              <p:par>
                                <p:cTn id="88" presetID="1" presetClass="entr" presetSubtype="0" fill="hold" nodeType="withEffect">
                                  <p:stCondLst>
                                    <p:cond delay="0"/>
                                  </p:stCondLst>
                                  <p:childTnLst>
                                    <p:set>
                                      <p:cBhvr>
                                        <p:cTn id="89" dur="1" fill="hold">
                                          <p:stCondLst>
                                            <p:cond delay="0"/>
                                          </p:stCondLst>
                                        </p:cTn>
                                        <p:tgtEl>
                                          <p:spTgt spid="1250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018" grpId="0" autoUpdateAnimBg="0"/>
      <p:bldP spid="125018" grpId="1"/>
      <p:bldP spid="125015" grpId="0" autoUpdateAnimBg="0"/>
      <p:bldP spid="125004" grpId="0" autoUpdateAnimBg="0"/>
      <p:bldP spid="125008" grpId="0" autoUpdateAnimBg="0"/>
      <p:bldP spid="125016" grpId="0" autoUpdateAnimBg="0"/>
      <p:bldP spid="125016" grpId="1"/>
      <p:bldP spid="125022" grpId="0"/>
      <p:bldP spid="125031" grpId="0" animBg="1"/>
      <p:bldP spid="125032" grpId="0" animBg="1"/>
      <p:bldP spid="125033" grpId="0" animBg="1"/>
      <p:bldP spid="125034" grpId="0" animBg="1"/>
      <p:bldP spid="125035" grpId="0" animBg="1"/>
      <p:bldP spid="125036" grpId="0" animBg="1"/>
      <p:bldP spid="12503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9" name="Freeform 7"/>
          <p:cNvSpPr>
            <a:spLocks/>
          </p:cNvSpPr>
          <p:nvPr/>
        </p:nvSpPr>
        <p:spPr bwMode="auto">
          <a:xfrm>
            <a:off x="5386388" y="4459288"/>
            <a:ext cx="1336675" cy="495300"/>
          </a:xfrm>
          <a:custGeom>
            <a:avLst/>
            <a:gdLst/>
            <a:ahLst/>
            <a:cxnLst>
              <a:cxn ang="0">
                <a:pos x="0" y="0"/>
              </a:cxn>
              <a:cxn ang="0">
                <a:pos x="0" y="309"/>
              </a:cxn>
              <a:cxn ang="0">
                <a:pos x="842" y="312"/>
              </a:cxn>
              <a:cxn ang="0">
                <a:pos x="827" y="306"/>
              </a:cxn>
              <a:cxn ang="0">
                <a:pos x="796" y="300"/>
              </a:cxn>
              <a:cxn ang="0">
                <a:pos x="768" y="294"/>
              </a:cxn>
              <a:cxn ang="0">
                <a:pos x="732" y="288"/>
              </a:cxn>
              <a:cxn ang="0">
                <a:pos x="694" y="279"/>
              </a:cxn>
              <a:cxn ang="0">
                <a:pos x="659" y="272"/>
              </a:cxn>
              <a:cxn ang="0">
                <a:pos x="624" y="266"/>
              </a:cxn>
              <a:cxn ang="0">
                <a:pos x="582" y="254"/>
              </a:cxn>
              <a:cxn ang="0">
                <a:pos x="546" y="246"/>
              </a:cxn>
              <a:cxn ang="0">
                <a:pos x="513" y="237"/>
              </a:cxn>
              <a:cxn ang="0">
                <a:pos x="485" y="227"/>
              </a:cxn>
              <a:cxn ang="0">
                <a:pos x="447" y="218"/>
              </a:cxn>
              <a:cxn ang="0">
                <a:pos x="414" y="207"/>
              </a:cxn>
              <a:cxn ang="0">
                <a:pos x="384" y="200"/>
              </a:cxn>
              <a:cxn ang="0">
                <a:pos x="352" y="188"/>
              </a:cxn>
              <a:cxn ang="0">
                <a:pos x="321" y="176"/>
              </a:cxn>
              <a:cxn ang="0">
                <a:pos x="284" y="164"/>
              </a:cxn>
              <a:cxn ang="0">
                <a:pos x="248" y="148"/>
              </a:cxn>
              <a:cxn ang="0">
                <a:pos x="208" y="132"/>
              </a:cxn>
              <a:cxn ang="0">
                <a:pos x="174" y="114"/>
              </a:cxn>
              <a:cxn ang="0">
                <a:pos x="144" y="100"/>
              </a:cxn>
              <a:cxn ang="0">
                <a:pos x="113" y="80"/>
              </a:cxn>
              <a:cxn ang="0">
                <a:pos x="72" y="54"/>
              </a:cxn>
              <a:cxn ang="0">
                <a:pos x="40" y="32"/>
              </a:cxn>
              <a:cxn ang="0">
                <a:pos x="17" y="14"/>
              </a:cxn>
              <a:cxn ang="0">
                <a:pos x="0" y="6"/>
              </a:cxn>
            </a:cxnLst>
            <a:rect l="0" t="0" r="r" b="b"/>
            <a:pathLst>
              <a:path w="842" h="312">
                <a:moveTo>
                  <a:pt x="0" y="0"/>
                </a:moveTo>
                <a:lnTo>
                  <a:pt x="0" y="309"/>
                </a:lnTo>
                <a:lnTo>
                  <a:pt x="842" y="312"/>
                </a:lnTo>
                <a:lnTo>
                  <a:pt x="827" y="306"/>
                </a:lnTo>
                <a:lnTo>
                  <a:pt x="796" y="300"/>
                </a:lnTo>
                <a:lnTo>
                  <a:pt x="768" y="294"/>
                </a:lnTo>
                <a:lnTo>
                  <a:pt x="732" y="288"/>
                </a:lnTo>
                <a:lnTo>
                  <a:pt x="694" y="279"/>
                </a:lnTo>
                <a:lnTo>
                  <a:pt x="659" y="272"/>
                </a:lnTo>
                <a:lnTo>
                  <a:pt x="624" y="266"/>
                </a:lnTo>
                <a:lnTo>
                  <a:pt x="582" y="254"/>
                </a:lnTo>
                <a:lnTo>
                  <a:pt x="546" y="246"/>
                </a:lnTo>
                <a:lnTo>
                  <a:pt x="513" y="237"/>
                </a:lnTo>
                <a:lnTo>
                  <a:pt x="485" y="227"/>
                </a:lnTo>
                <a:lnTo>
                  <a:pt x="447" y="218"/>
                </a:lnTo>
                <a:lnTo>
                  <a:pt x="414" y="207"/>
                </a:lnTo>
                <a:lnTo>
                  <a:pt x="384" y="200"/>
                </a:lnTo>
                <a:lnTo>
                  <a:pt x="352" y="188"/>
                </a:lnTo>
                <a:lnTo>
                  <a:pt x="321" y="176"/>
                </a:lnTo>
                <a:lnTo>
                  <a:pt x="284" y="164"/>
                </a:lnTo>
                <a:lnTo>
                  <a:pt x="248" y="148"/>
                </a:lnTo>
                <a:lnTo>
                  <a:pt x="208" y="132"/>
                </a:lnTo>
                <a:lnTo>
                  <a:pt x="174" y="114"/>
                </a:lnTo>
                <a:lnTo>
                  <a:pt x="144" y="100"/>
                </a:lnTo>
                <a:lnTo>
                  <a:pt x="113" y="80"/>
                </a:lnTo>
                <a:lnTo>
                  <a:pt x="72" y="54"/>
                </a:lnTo>
                <a:lnTo>
                  <a:pt x="40" y="32"/>
                </a:lnTo>
                <a:lnTo>
                  <a:pt x="17" y="14"/>
                </a:lnTo>
                <a:lnTo>
                  <a:pt x="0" y="6"/>
                </a:lnTo>
              </a:path>
            </a:pathLst>
          </a:custGeom>
          <a:solidFill>
            <a:srgbClr val="FF0000"/>
          </a:solidFill>
          <a:ln w="38100" cap="rnd" cmpd="sng">
            <a:noFill/>
            <a:prstDash val="solid"/>
            <a:round/>
            <a:headEnd type="none" w="med" len="med"/>
            <a:tailEnd type="none" w="med" len="med"/>
          </a:ln>
          <a:effectLst/>
        </p:spPr>
        <p:txBody>
          <a:bodyPr/>
          <a:lstStyle/>
          <a:p>
            <a:pPr>
              <a:defRPr/>
            </a:pPr>
            <a:endParaRPr lang="en-US"/>
          </a:p>
        </p:txBody>
      </p:sp>
      <p:sp>
        <p:nvSpPr>
          <p:cNvPr id="125960" name="Line 8"/>
          <p:cNvSpPr>
            <a:spLocks noChangeShapeType="1"/>
          </p:cNvSpPr>
          <p:nvPr/>
        </p:nvSpPr>
        <p:spPr bwMode="auto">
          <a:xfrm>
            <a:off x="1730375" y="4964113"/>
            <a:ext cx="5640388" cy="1587"/>
          </a:xfrm>
          <a:prstGeom prst="line">
            <a:avLst/>
          </a:prstGeom>
          <a:noFill/>
          <a:ln w="38100">
            <a:solidFill>
              <a:srgbClr val="000000"/>
            </a:solidFill>
            <a:round/>
            <a:headEnd/>
            <a:tailEnd/>
          </a:ln>
          <a:effectLst>
            <a:outerShdw dist="17961" dir="2700000" algn="ctr" rotWithShape="0">
              <a:srgbClr val="000000"/>
            </a:outerShdw>
          </a:effectLst>
        </p:spPr>
        <p:txBody>
          <a:bodyPr wrap="none" anchor="ctr"/>
          <a:lstStyle/>
          <a:p>
            <a:pPr>
              <a:defRPr/>
            </a:pPr>
            <a:endParaRPr lang="en-US"/>
          </a:p>
        </p:txBody>
      </p:sp>
      <p:grpSp>
        <p:nvGrpSpPr>
          <p:cNvPr id="3079" name="Group 14"/>
          <p:cNvGrpSpPr>
            <a:grpSpLocks/>
          </p:cNvGrpSpPr>
          <p:nvPr/>
        </p:nvGrpSpPr>
        <p:grpSpPr bwMode="auto">
          <a:xfrm>
            <a:off x="1706563" y="2136775"/>
            <a:ext cx="5064125" cy="2784475"/>
            <a:chOff x="1075" y="1634"/>
            <a:chExt cx="3190" cy="1754"/>
          </a:xfrm>
        </p:grpSpPr>
        <p:sp>
          <p:nvSpPr>
            <p:cNvPr id="125967" name="Arc 15"/>
            <p:cNvSpPr>
              <a:spLocks/>
            </p:cNvSpPr>
            <p:nvPr/>
          </p:nvSpPr>
          <p:spPr bwMode="auto">
            <a:xfrm rot="3423864">
              <a:off x="2802" y="2630"/>
              <a:ext cx="866" cy="285"/>
            </a:xfrm>
            <a:custGeom>
              <a:avLst/>
              <a:gdLst>
                <a:gd name="G0" fmla="+- 21 0 0"/>
                <a:gd name="G1" fmla="+- 0 0 0"/>
                <a:gd name="G2" fmla="+- 21600 0 0"/>
                <a:gd name="T0" fmla="*/ 17867 w 17867"/>
                <a:gd name="T1" fmla="*/ 12169 h 21600"/>
                <a:gd name="T2" fmla="*/ 0 w 17867"/>
                <a:gd name="T3" fmla="*/ 21600 h 21600"/>
                <a:gd name="T4" fmla="*/ 21 w 17867"/>
                <a:gd name="T5" fmla="*/ 0 h 21600"/>
              </a:gdLst>
              <a:ahLst/>
              <a:cxnLst>
                <a:cxn ang="0">
                  <a:pos x="T0" y="T1"/>
                </a:cxn>
                <a:cxn ang="0">
                  <a:pos x="T2" y="T3"/>
                </a:cxn>
                <a:cxn ang="0">
                  <a:pos x="T4" y="T5"/>
                </a:cxn>
              </a:cxnLst>
              <a:rect l="0" t="0" r="r" b="b"/>
              <a:pathLst>
                <a:path w="17867" h="21600" fill="none" extrusionOk="0">
                  <a:moveTo>
                    <a:pt x="17866" y="12168"/>
                  </a:moveTo>
                  <a:cubicBezTo>
                    <a:pt x="13843" y="18069"/>
                    <a:pt x="7162" y="21599"/>
                    <a:pt x="21" y="21600"/>
                  </a:cubicBezTo>
                  <a:cubicBezTo>
                    <a:pt x="14" y="21600"/>
                    <a:pt x="7" y="21599"/>
                    <a:pt x="0" y="21599"/>
                  </a:cubicBezTo>
                </a:path>
                <a:path w="17867" h="21600" stroke="0" extrusionOk="0">
                  <a:moveTo>
                    <a:pt x="17866" y="12168"/>
                  </a:moveTo>
                  <a:cubicBezTo>
                    <a:pt x="13843" y="18069"/>
                    <a:pt x="7162" y="21599"/>
                    <a:pt x="21" y="21600"/>
                  </a:cubicBezTo>
                  <a:cubicBezTo>
                    <a:pt x="14" y="21600"/>
                    <a:pt x="7" y="21599"/>
                    <a:pt x="0" y="21599"/>
                  </a:cubicBezTo>
                  <a:lnTo>
                    <a:pt x="21" y="0"/>
                  </a:lnTo>
                  <a:close/>
                </a:path>
              </a:pathLst>
            </a:custGeom>
            <a:noFill/>
            <a:ln w="38100" cap="rnd">
              <a:solidFill>
                <a:srgbClr val="000000"/>
              </a:solidFill>
              <a:round/>
              <a:headEnd/>
              <a:tailEnd/>
            </a:ln>
            <a:effectLst/>
          </p:spPr>
          <p:txBody>
            <a:bodyPr wrap="none" anchor="ctr"/>
            <a:lstStyle/>
            <a:p>
              <a:pPr>
                <a:defRPr/>
              </a:pPr>
              <a:endParaRPr lang="en-US"/>
            </a:p>
          </p:txBody>
        </p:sp>
        <p:sp>
          <p:nvSpPr>
            <p:cNvPr id="125968" name="Arc 16"/>
            <p:cNvSpPr>
              <a:spLocks/>
            </p:cNvSpPr>
            <p:nvPr/>
          </p:nvSpPr>
          <p:spPr bwMode="auto">
            <a:xfrm rot="623505">
              <a:off x="3449" y="3150"/>
              <a:ext cx="816" cy="178"/>
            </a:xfrm>
            <a:custGeom>
              <a:avLst/>
              <a:gdLst>
                <a:gd name="G0" fmla="+- 19809 0 0"/>
                <a:gd name="G1" fmla="+- 0 0 0"/>
                <a:gd name="G2" fmla="+- 21600 0 0"/>
                <a:gd name="T0" fmla="*/ 20642 w 20642"/>
                <a:gd name="T1" fmla="*/ 21584 h 21600"/>
                <a:gd name="T2" fmla="*/ 0 w 20642"/>
                <a:gd name="T3" fmla="*/ 8612 h 21600"/>
                <a:gd name="T4" fmla="*/ 19809 w 20642"/>
                <a:gd name="T5" fmla="*/ 0 h 21600"/>
              </a:gdLst>
              <a:ahLst/>
              <a:cxnLst>
                <a:cxn ang="0">
                  <a:pos x="T0" y="T1"/>
                </a:cxn>
                <a:cxn ang="0">
                  <a:pos x="T2" y="T3"/>
                </a:cxn>
                <a:cxn ang="0">
                  <a:pos x="T4" y="T5"/>
                </a:cxn>
              </a:cxnLst>
              <a:rect l="0" t="0" r="r" b="b"/>
              <a:pathLst>
                <a:path w="20642" h="21600" fill="none" extrusionOk="0">
                  <a:moveTo>
                    <a:pt x="20641" y="21583"/>
                  </a:moveTo>
                  <a:cubicBezTo>
                    <a:pt x="20364" y="21594"/>
                    <a:pt x="20086" y="21599"/>
                    <a:pt x="19809" y="21600"/>
                  </a:cubicBezTo>
                  <a:cubicBezTo>
                    <a:pt x="11209" y="21600"/>
                    <a:pt x="3428" y="16498"/>
                    <a:pt x="0" y="8611"/>
                  </a:cubicBezTo>
                </a:path>
                <a:path w="20642" h="21600" stroke="0" extrusionOk="0">
                  <a:moveTo>
                    <a:pt x="20641" y="21583"/>
                  </a:moveTo>
                  <a:cubicBezTo>
                    <a:pt x="20364" y="21594"/>
                    <a:pt x="20086" y="21599"/>
                    <a:pt x="19809" y="21600"/>
                  </a:cubicBezTo>
                  <a:cubicBezTo>
                    <a:pt x="11209" y="21600"/>
                    <a:pt x="3428" y="16498"/>
                    <a:pt x="0" y="8611"/>
                  </a:cubicBezTo>
                  <a:lnTo>
                    <a:pt x="19809" y="0"/>
                  </a:lnTo>
                  <a:close/>
                </a:path>
              </a:pathLst>
            </a:custGeom>
            <a:noFill/>
            <a:ln w="38100" cap="rnd">
              <a:solidFill>
                <a:srgbClr val="000000"/>
              </a:solidFill>
              <a:round/>
              <a:headEnd/>
              <a:tailEnd/>
            </a:ln>
            <a:effectLst/>
          </p:spPr>
          <p:txBody>
            <a:bodyPr wrap="none" anchor="ctr"/>
            <a:lstStyle/>
            <a:p>
              <a:pPr>
                <a:defRPr/>
              </a:pPr>
              <a:endParaRPr lang="en-US"/>
            </a:p>
          </p:txBody>
        </p:sp>
        <p:sp>
          <p:nvSpPr>
            <p:cNvPr id="125969" name="Arc 17"/>
            <p:cNvSpPr>
              <a:spLocks/>
            </p:cNvSpPr>
            <p:nvPr/>
          </p:nvSpPr>
          <p:spPr bwMode="auto">
            <a:xfrm rot="6485904">
              <a:off x="1449" y="1976"/>
              <a:ext cx="994" cy="373"/>
            </a:xfrm>
            <a:custGeom>
              <a:avLst/>
              <a:gdLst>
                <a:gd name="G0" fmla="+- 21520 0 0"/>
                <a:gd name="G1" fmla="+- 0 0 0"/>
                <a:gd name="G2" fmla="+- 21600 0 0"/>
                <a:gd name="T0" fmla="*/ 21520 w 21520"/>
                <a:gd name="T1" fmla="*/ 21600 h 21600"/>
                <a:gd name="T2" fmla="*/ 0 w 21520"/>
                <a:gd name="T3" fmla="*/ 1856 h 21600"/>
                <a:gd name="T4" fmla="*/ 21520 w 21520"/>
                <a:gd name="T5" fmla="*/ 0 h 21600"/>
              </a:gdLst>
              <a:ahLst/>
              <a:cxnLst>
                <a:cxn ang="0">
                  <a:pos x="T0" y="T1"/>
                </a:cxn>
                <a:cxn ang="0">
                  <a:pos x="T2" y="T3"/>
                </a:cxn>
                <a:cxn ang="0">
                  <a:pos x="T4" y="T5"/>
                </a:cxn>
              </a:cxnLst>
              <a:rect l="0" t="0" r="r" b="b"/>
              <a:pathLst>
                <a:path w="21520" h="21600" fill="none" extrusionOk="0">
                  <a:moveTo>
                    <a:pt x="21520" y="21600"/>
                  </a:moveTo>
                  <a:cubicBezTo>
                    <a:pt x="10310" y="21600"/>
                    <a:pt x="963" y="13024"/>
                    <a:pt x="-1" y="1856"/>
                  </a:cubicBezTo>
                </a:path>
                <a:path w="21520" h="21600" stroke="0" extrusionOk="0">
                  <a:moveTo>
                    <a:pt x="21520" y="21600"/>
                  </a:moveTo>
                  <a:cubicBezTo>
                    <a:pt x="10310" y="21600"/>
                    <a:pt x="963" y="13024"/>
                    <a:pt x="-1" y="1856"/>
                  </a:cubicBezTo>
                  <a:lnTo>
                    <a:pt x="21520" y="0"/>
                  </a:lnTo>
                  <a:close/>
                </a:path>
              </a:pathLst>
            </a:custGeom>
            <a:noFill/>
            <a:ln w="38100" cap="rnd">
              <a:solidFill>
                <a:srgbClr val="000000"/>
              </a:solidFill>
              <a:round/>
              <a:headEnd/>
              <a:tailEnd/>
            </a:ln>
            <a:effectLst/>
          </p:spPr>
          <p:txBody>
            <a:bodyPr wrap="none" anchor="ctr"/>
            <a:lstStyle/>
            <a:p>
              <a:pPr>
                <a:defRPr/>
              </a:pPr>
              <a:endParaRPr lang="en-US"/>
            </a:p>
          </p:txBody>
        </p:sp>
        <p:sp>
          <p:nvSpPr>
            <p:cNvPr id="125970" name="Arc 18"/>
            <p:cNvSpPr>
              <a:spLocks/>
            </p:cNvSpPr>
            <p:nvPr/>
          </p:nvSpPr>
          <p:spPr bwMode="auto">
            <a:xfrm rot="14520000">
              <a:off x="2072" y="2013"/>
              <a:ext cx="981" cy="224"/>
            </a:xfrm>
            <a:custGeom>
              <a:avLst/>
              <a:gdLst>
                <a:gd name="G0" fmla="+- 0 0 0"/>
                <a:gd name="G1" fmla="+- 0 0 0"/>
                <a:gd name="G2" fmla="+- 21600 0 0"/>
                <a:gd name="T0" fmla="*/ 21595 w 21595"/>
                <a:gd name="T1" fmla="*/ 462 h 21600"/>
                <a:gd name="T2" fmla="*/ 0 w 21595"/>
                <a:gd name="T3" fmla="*/ 21600 h 21600"/>
                <a:gd name="T4" fmla="*/ 0 w 21595"/>
                <a:gd name="T5" fmla="*/ 0 h 21600"/>
              </a:gdLst>
              <a:ahLst/>
              <a:cxnLst>
                <a:cxn ang="0">
                  <a:pos x="T0" y="T1"/>
                </a:cxn>
                <a:cxn ang="0">
                  <a:pos x="T2" y="T3"/>
                </a:cxn>
                <a:cxn ang="0">
                  <a:pos x="T4" y="T5"/>
                </a:cxn>
              </a:cxnLst>
              <a:rect l="0" t="0" r="r" b="b"/>
              <a:pathLst>
                <a:path w="21595" h="21600" fill="none" extrusionOk="0">
                  <a:moveTo>
                    <a:pt x="21595" y="462"/>
                  </a:moveTo>
                  <a:cubicBezTo>
                    <a:pt x="21343" y="12208"/>
                    <a:pt x="11749" y="21599"/>
                    <a:pt x="0" y="21600"/>
                  </a:cubicBezTo>
                </a:path>
                <a:path w="21595" h="21600" stroke="0" extrusionOk="0">
                  <a:moveTo>
                    <a:pt x="21595" y="462"/>
                  </a:moveTo>
                  <a:cubicBezTo>
                    <a:pt x="21343" y="12208"/>
                    <a:pt x="11749" y="21599"/>
                    <a:pt x="0" y="21600"/>
                  </a:cubicBezTo>
                  <a:lnTo>
                    <a:pt x="0" y="0"/>
                  </a:lnTo>
                  <a:close/>
                </a:path>
              </a:pathLst>
            </a:custGeom>
            <a:noFill/>
            <a:ln w="38100" cap="rnd">
              <a:solidFill>
                <a:srgbClr val="000000"/>
              </a:solidFill>
              <a:round/>
              <a:headEnd/>
              <a:tailEnd/>
            </a:ln>
            <a:effectLst/>
          </p:spPr>
          <p:txBody>
            <a:bodyPr wrap="none" anchor="ctr"/>
            <a:lstStyle/>
            <a:p>
              <a:pPr>
                <a:defRPr/>
              </a:pPr>
              <a:endParaRPr lang="en-US"/>
            </a:p>
          </p:txBody>
        </p:sp>
        <p:sp>
          <p:nvSpPr>
            <p:cNvPr id="125971" name="Freeform 19"/>
            <p:cNvSpPr>
              <a:spLocks/>
            </p:cNvSpPr>
            <p:nvPr/>
          </p:nvSpPr>
          <p:spPr bwMode="auto">
            <a:xfrm rot="-100623">
              <a:off x="1075" y="2576"/>
              <a:ext cx="556" cy="812"/>
            </a:xfrm>
            <a:custGeom>
              <a:avLst/>
              <a:gdLst/>
              <a:ahLst/>
              <a:cxnLst>
                <a:cxn ang="0">
                  <a:pos x="0" y="812"/>
                </a:cxn>
                <a:cxn ang="0">
                  <a:pos x="268" y="544"/>
                </a:cxn>
                <a:cxn ang="0">
                  <a:pos x="448" y="248"/>
                </a:cxn>
                <a:cxn ang="0">
                  <a:pos x="556" y="0"/>
                </a:cxn>
              </a:cxnLst>
              <a:rect l="0" t="0" r="r" b="b"/>
              <a:pathLst>
                <a:path w="556" h="812">
                  <a:moveTo>
                    <a:pt x="0" y="812"/>
                  </a:moveTo>
                  <a:cubicBezTo>
                    <a:pt x="96" y="725"/>
                    <a:pt x="193" y="638"/>
                    <a:pt x="268" y="544"/>
                  </a:cubicBezTo>
                  <a:cubicBezTo>
                    <a:pt x="343" y="450"/>
                    <a:pt x="400" y="339"/>
                    <a:pt x="448" y="248"/>
                  </a:cubicBezTo>
                  <a:cubicBezTo>
                    <a:pt x="496" y="157"/>
                    <a:pt x="538" y="41"/>
                    <a:pt x="556" y="0"/>
                  </a:cubicBezTo>
                </a:path>
              </a:pathLst>
            </a:custGeom>
            <a:noFill/>
            <a:ln w="38100" cap="flat" cmpd="sng">
              <a:solidFill>
                <a:srgbClr val="000000"/>
              </a:solidFill>
              <a:prstDash val="solid"/>
              <a:round/>
              <a:headEnd type="none" w="med" len="med"/>
              <a:tailEnd type="none" w="med" len="med"/>
            </a:ln>
            <a:effectLst/>
          </p:spPr>
          <p:txBody>
            <a:bodyPr wrap="none" anchor="ctr"/>
            <a:lstStyle/>
            <a:p>
              <a:pPr>
                <a:defRPr/>
              </a:pPr>
              <a:endParaRPr lang="en-US"/>
            </a:p>
          </p:txBody>
        </p:sp>
      </p:grpSp>
      <p:sp>
        <p:nvSpPr>
          <p:cNvPr id="3080" name="Rectangle 20"/>
          <p:cNvSpPr>
            <a:spLocks noChangeArrowheads="1"/>
          </p:cNvSpPr>
          <p:nvPr/>
        </p:nvSpPr>
        <p:spPr bwMode="auto">
          <a:xfrm>
            <a:off x="685800" y="227013"/>
            <a:ext cx="7772400"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smtClean="0">
                <a:solidFill>
                  <a:srgbClr val="07000C"/>
                </a:solidFill>
                <a:effectLst/>
              </a:rPr>
              <a:t>Goodness </a:t>
            </a:r>
            <a:r>
              <a:rPr lang="en-US" sz="2800" dirty="0">
                <a:solidFill>
                  <a:srgbClr val="07000C"/>
                </a:solidFill>
                <a:effectLst/>
              </a:rPr>
              <a:t>of Fit Test</a:t>
            </a:r>
          </a:p>
        </p:txBody>
      </p:sp>
      <p:sp>
        <p:nvSpPr>
          <p:cNvPr id="126041" name="Rectangle 89"/>
          <p:cNvSpPr>
            <a:spLocks noChangeArrowheads="1"/>
          </p:cNvSpPr>
          <p:nvPr/>
        </p:nvSpPr>
        <p:spPr bwMode="auto">
          <a:xfrm>
            <a:off x="3703638" y="1031875"/>
            <a:ext cx="1925637"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spcBef>
                <a:spcPct val="20000"/>
              </a:spcBef>
              <a:buClr>
                <a:srgbClr val="66FFFF"/>
              </a:buClr>
              <a:buSzPct val="75000"/>
              <a:buFont typeface="Monotype Sorts" pitchFamily="2" charset="2"/>
              <a:buNone/>
            </a:pPr>
            <a:r>
              <a:rPr lang="en-US" i="1">
                <a:solidFill>
                  <a:srgbClr val="F51201"/>
                </a:solidFill>
                <a:effectLst/>
                <a:latin typeface="Symbol" pitchFamily="18" charset="2"/>
              </a:rPr>
              <a:t></a:t>
            </a:r>
            <a:r>
              <a:rPr lang="en-US">
                <a:solidFill>
                  <a:srgbClr val="F51201"/>
                </a:solidFill>
                <a:effectLst/>
              </a:rPr>
              <a:t> = .05 (column)</a:t>
            </a:r>
          </a:p>
        </p:txBody>
      </p:sp>
      <p:sp>
        <p:nvSpPr>
          <p:cNvPr id="126042" name="Text Box 90"/>
          <p:cNvSpPr txBox="1">
            <a:spLocks noChangeArrowheads="1"/>
          </p:cNvSpPr>
          <p:nvPr/>
        </p:nvSpPr>
        <p:spPr bwMode="auto">
          <a:xfrm>
            <a:off x="4968875" y="5121275"/>
            <a:ext cx="812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a:r>
              <a:rPr lang="en-US" sz="2200">
                <a:solidFill>
                  <a:srgbClr val="07000C"/>
                </a:solidFill>
                <a:effectLst/>
              </a:rPr>
              <a:t>7.815</a:t>
            </a:r>
          </a:p>
        </p:txBody>
      </p:sp>
      <p:sp>
        <p:nvSpPr>
          <p:cNvPr id="126046" name="Rectangle 94"/>
          <p:cNvSpPr>
            <a:spLocks noChangeArrowheads="1"/>
          </p:cNvSpPr>
          <p:nvPr/>
        </p:nvSpPr>
        <p:spPr bwMode="auto">
          <a:xfrm>
            <a:off x="2781300" y="3889375"/>
            <a:ext cx="60245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pPr marL="457200" indent="-457200"/>
            <a:r>
              <a:rPr lang="en-US" sz="2000">
                <a:solidFill>
                  <a:srgbClr val="07000C"/>
                </a:solidFill>
                <a:effectLst/>
              </a:rPr>
              <a:t>Do Not Reject </a:t>
            </a:r>
            <a:r>
              <a:rPr lang="en-US" sz="2000" i="1">
                <a:solidFill>
                  <a:srgbClr val="07000C"/>
                </a:solidFill>
                <a:effectLst/>
              </a:rPr>
              <a:t>H</a:t>
            </a:r>
            <a:r>
              <a:rPr lang="en-US" sz="2000" baseline="-25000">
                <a:solidFill>
                  <a:srgbClr val="07000C"/>
                </a:solidFill>
                <a:effectLst/>
              </a:rPr>
              <a:t>0</a:t>
            </a:r>
            <a:r>
              <a:rPr lang="en-US" sz="2000">
                <a:solidFill>
                  <a:srgbClr val="07000C"/>
                </a:solidFill>
                <a:effectLst/>
              </a:rPr>
              <a:t>               Reject </a:t>
            </a:r>
            <a:r>
              <a:rPr lang="en-US" sz="2000" i="1">
                <a:solidFill>
                  <a:srgbClr val="07000C"/>
                </a:solidFill>
                <a:effectLst/>
              </a:rPr>
              <a:t>H</a:t>
            </a:r>
            <a:r>
              <a:rPr lang="en-US" sz="2000" baseline="-25000">
                <a:solidFill>
                  <a:srgbClr val="07000C"/>
                </a:solidFill>
                <a:effectLst/>
              </a:rPr>
              <a:t>0</a:t>
            </a:r>
          </a:p>
        </p:txBody>
      </p:sp>
      <p:sp>
        <p:nvSpPr>
          <p:cNvPr id="126047" name="Line 95"/>
          <p:cNvSpPr>
            <a:spLocks noChangeShapeType="1"/>
          </p:cNvSpPr>
          <p:nvPr/>
        </p:nvSpPr>
        <p:spPr bwMode="auto">
          <a:xfrm flipV="1">
            <a:off x="5370513" y="2125663"/>
            <a:ext cx="0" cy="2801937"/>
          </a:xfrm>
          <a:prstGeom prst="line">
            <a:avLst/>
          </a:prstGeom>
          <a:noFill/>
          <a:ln w="38100">
            <a:solidFill>
              <a:srgbClr val="000000"/>
            </a:solidFill>
            <a:prstDash val="dash"/>
            <a:round/>
            <a:headEnd/>
            <a:tailEnd/>
          </a:ln>
          <a:effectLst/>
        </p:spPr>
        <p:txBody>
          <a:bodyPr/>
          <a:lstStyle/>
          <a:p>
            <a:pPr>
              <a:defRPr/>
            </a:pPr>
            <a:endParaRPr lang="en-US"/>
          </a:p>
        </p:txBody>
      </p:sp>
      <p:graphicFrame>
        <p:nvGraphicFramePr>
          <p:cNvPr id="126048" name="Object 96"/>
          <p:cNvGraphicFramePr>
            <a:graphicFrameLocks noChangeAspect="1"/>
          </p:cNvGraphicFramePr>
          <p:nvPr/>
        </p:nvGraphicFramePr>
        <p:xfrm>
          <a:off x="6988175" y="1112838"/>
          <a:ext cx="1604963" cy="517525"/>
        </p:xfrm>
        <a:graphic>
          <a:graphicData uri="http://schemas.openxmlformats.org/presentationml/2006/ole">
            <mc:AlternateContent xmlns:mc="http://schemas.openxmlformats.org/markup-compatibility/2006">
              <mc:Choice xmlns:v="urn:schemas-microsoft-com:vml" Requires="v">
                <p:oleObj spid="_x0000_s3124" name="Equation" r:id="rId4" imgW="749160" imgH="241200" progId="Equation.DSMT4">
                  <p:embed/>
                </p:oleObj>
              </mc:Choice>
              <mc:Fallback>
                <p:oleObj name="Equation" r:id="rId4" imgW="749160" imgH="241200" progId="Equation.DSMT4">
                  <p:embed/>
                  <p:pic>
                    <p:nvPicPr>
                      <p:cNvPr id="0" name="Object 9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88175" y="1112838"/>
                        <a:ext cx="1604963"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85" name="Rectangle 98"/>
          <p:cNvSpPr>
            <a:spLocks noChangeArrowheads="1"/>
          </p:cNvSpPr>
          <p:nvPr/>
        </p:nvSpPr>
        <p:spPr bwMode="auto">
          <a:xfrm>
            <a:off x="5353050" y="4625975"/>
            <a:ext cx="4699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marL="457200" indent="-457200"/>
            <a:r>
              <a:rPr lang="en-US" sz="1800" b="1">
                <a:solidFill>
                  <a:srgbClr val="FFFFFF"/>
                </a:solidFill>
                <a:effectLst/>
              </a:rPr>
              <a:t>.05</a:t>
            </a:r>
          </a:p>
        </p:txBody>
      </p:sp>
      <p:sp>
        <p:nvSpPr>
          <p:cNvPr id="3086" name="Rectangle 99"/>
          <p:cNvSpPr>
            <a:spLocks noChangeArrowheads="1"/>
          </p:cNvSpPr>
          <p:nvPr/>
        </p:nvSpPr>
        <p:spPr bwMode="auto">
          <a:xfrm>
            <a:off x="7469188" y="4930775"/>
            <a:ext cx="5032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i="1">
                <a:solidFill>
                  <a:srgbClr val="000000"/>
                </a:solidFill>
                <a:effectLst/>
                <a:latin typeface="Symbol" pitchFamily="18" charset="2"/>
              </a:rPr>
              <a:t></a:t>
            </a:r>
            <a:r>
              <a:rPr lang="en-US" baseline="30000">
                <a:solidFill>
                  <a:srgbClr val="000000"/>
                </a:solidFill>
                <a:effectLst/>
              </a:rPr>
              <a:t> 2</a:t>
            </a:r>
          </a:p>
        </p:txBody>
      </p:sp>
      <p:sp>
        <p:nvSpPr>
          <p:cNvPr id="126052" name="Rectangle 100"/>
          <p:cNvSpPr>
            <a:spLocks noChangeArrowheads="1"/>
          </p:cNvSpPr>
          <p:nvPr/>
        </p:nvSpPr>
        <p:spPr bwMode="auto">
          <a:xfrm>
            <a:off x="1555844" y="6134127"/>
            <a:ext cx="631891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p>
            <a:pPr algn="ctr"/>
            <a:r>
              <a:rPr lang="en-US" sz="2000" i="1" dirty="0" smtClean="0">
                <a:solidFill>
                  <a:srgbClr val="07000C"/>
                </a:solidFill>
                <a:effectLst/>
                <a:latin typeface="Times New Roman" pitchFamily="18" charset="0"/>
                <a:cs typeface="Times New Roman" pitchFamily="18" charset="0"/>
              </a:rPr>
              <a:t>At 5</a:t>
            </a:r>
            <a:r>
              <a:rPr lang="en-US" sz="2000" i="1" dirty="0">
                <a:solidFill>
                  <a:srgbClr val="07000C"/>
                </a:solidFill>
                <a:effectLst/>
                <a:latin typeface="Times New Roman" pitchFamily="18" charset="0"/>
                <a:cs typeface="Times New Roman" pitchFamily="18" charset="0"/>
              </a:rPr>
              <a:t>% </a:t>
            </a:r>
            <a:r>
              <a:rPr lang="en-US" sz="2000" i="1" dirty="0" smtClean="0">
                <a:solidFill>
                  <a:srgbClr val="07000C"/>
                </a:solidFill>
                <a:effectLst/>
                <a:latin typeface="Times New Roman" pitchFamily="18" charset="0"/>
                <a:cs typeface="Times New Roman" pitchFamily="18" charset="0"/>
              </a:rPr>
              <a:t>significance</a:t>
            </a:r>
            <a:r>
              <a:rPr lang="en-US" sz="2000" i="1" dirty="0">
                <a:solidFill>
                  <a:srgbClr val="07000C"/>
                </a:solidFill>
                <a:effectLst/>
                <a:latin typeface="Times New Roman" pitchFamily="18" charset="0"/>
                <a:cs typeface="Times New Roman" pitchFamily="18" charset="0"/>
              </a:rPr>
              <a:t>, the assumption that there is no home style </a:t>
            </a:r>
            <a:r>
              <a:rPr lang="en-US" sz="2000" i="1" dirty="0" smtClean="0">
                <a:solidFill>
                  <a:srgbClr val="07000C"/>
                </a:solidFill>
                <a:effectLst/>
                <a:latin typeface="Times New Roman" pitchFamily="18" charset="0"/>
                <a:cs typeface="Times New Roman" pitchFamily="18" charset="0"/>
              </a:rPr>
              <a:t>preference</a:t>
            </a:r>
            <a:r>
              <a:rPr lang="en-US" sz="2000" i="1" dirty="0">
                <a:solidFill>
                  <a:srgbClr val="07000C"/>
                </a:solidFill>
                <a:effectLst/>
                <a:latin typeface="Times New Roman" pitchFamily="18" charset="0"/>
                <a:cs typeface="Times New Roman" pitchFamily="18" charset="0"/>
              </a:rPr>
              <a:t> </a:t>
            </a:r>
            <a:r>
              <a:rPr lang="en-US" sz="2000" i="1" dirty="0" smtClean="0">
                <a:solidFill>
                  <a:srgbClr val="07000C"/>
                </a:solidFill>
                <a:effectLst/>
                <a:latin typeface="Times New Roman" pitchFamily="18" charset="0"/>
                <a:cs typeface="Times New Roman" pitchFamily="18" charset="0"/>
              </a:rPr>
              <a:t>is rejected.</a:t>
            </a:r>
            <a:endParaRPr lang="en-US" sz="2000" i="1" dirty="0">
              <a:solidFill>
                <a:srgbClr val="07000C"/>
              </a:solidFill>
              <a:effectLst/>
              <a:latin typeface="Times New Roman" pitchFamily="18" charset="0"/>
              <a:cs typeface="Times New Roman" pitchFamily="18" charset="0"/>
            </a:endParaRPr>
          </a:p>
        </p:txBody>
      </p:sp>
      <p:graphicFrame>
        <p:nvGraphicFramePr>
          <p:cNvPr id="126053" name="Object 101"/>
          <p:cNvGraphicFramePr>
            <a:graphicFrameLocks noChangeAspect="1"/>
          </p:cNvGraphicFramePr>
          <p:nvPr/>
        </p:nvGraphicFramePr>
        <p:xfrm>
          <a:off x="5876925" y="5548313"/>
          <a:ext cx="806450" cy="382587"/>
        </p:xfrm>
        <a:graphic>
          <a:graphicData uri="http://schemas.openxmlformats.org/presentationml/2006/ole">
            <mc:AlternateContent xmlns:mc="http://schemas.openxmlformats.org/markup-compatibility/2006">
              <mc:Choice xmlns:v="urn:schemas-microsoft-com:vml" Requires="v">
                <p:oleObj spid="_x0000_s3125" name="Equation" r:id="rId6" imgW="482400" imgH="228600" progId="Equation.DSMT4">
                  <p:embed/>
                </p:oleObj>
              </mc:Choice>
              <mc:Fallback>
                <p:oleObj name="Equation" r:id="rId6" imgW="482400" imgH="228600" progId="Equation.DSMT4">
                  <p:embed/>
                  <p:pic>
                    <p:nvPicPr>
                      <p:cNvPr id="0" name="Object 1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76925" y="5548313"/>
                        <a:ext cx="806450" cy="382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6055" name="Rectangle 103"/>
          <p:cNvSpPr>
            <a:spLocks noChangeArrowheads="1"/>
          </p:cNvSpPr>
          <p:nvPr/>
        </p:nvSpPr>
        <p:spPr bwMode="auto">
          <a:xfrm>
            <a:off x="622300" y="1033463"/>
            <a:ext cx="332740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spcBef>
                <a:spcPct val="20000"/>
              </a:spcBef>
              <a:buClr>
                <a:srgbClr val="66FFFF"/>
              </a:buClr>
              <a:buSzPct val="75000"/>
              <a:buFont typeface="Monotype Sorts" pitchFamily="2" charset="2"/>
              <a:buNone/>
            </a:pPr>
            <a:r>
              <a:rPr lang="en-US" i="1">
                <a:solidFill>
                  <a:srgbClr val="07000C"/>
                </a:solidFill>
                <a:effectLst/>
              </a:rPr>
              <a:t>df</a:t>
            </a:r>
            <a:r>
              <a:rPr lang="en-US">
                <a:solidFill>
                  <a:srgbClr val="07000C"/>
                </a:solidFill>
                <a:effectLst/>
              </a:rPr>
              <a:t> = 4 – 1 = 3 (row)</a:t>
            </a:r>
          </a:p>
        </p:txBody>
      </p:sp>
      <p:sp>
        <p:nvSpPr>
          <p:cNvPr id="126056" name="Line 104"/>
          <p:cNvSpPr>
            <a:spLocks noChangeShapeType="1"/>
          </p:cNvSpPr>
          <p:nvPr/>
        </p:nvSpPr>
        <p:spPr bwMode="auto">
          <a:xfrm>
            <a:off x="1716088" y="4964113"/>
            <a:ext cx="5640387" cy="1587"/>
          </a:xfrm>
          <a:prstGeom prst="line">
            <a:avLst/>
          </a:prstGeom>
          <a:noFill/>
          <a:ln w="38100">
            <a:solidFill>
              <a:srgbClr val="000000"/>
            </a:solidFill>
            <a:round/>
            <a:headEnd/>
            <a:tailEnd/>
          </a:ln>
          <a:effectLst>
            <a:outerShdw dist="17961" dir="2700000" algn="ctr" rotWithShape="0">
              <a:srgbClr val="000000"/>
            </a:outerShdw>
          </a:effectLst>
        </p:spPr>
        <p:txBody>
          <a:bodyPr wrap="none" anchor="ctr"/>
          <a:lstStyle/>
          <a:p>
            <a:pPr>
              <a:defRPr/>
            </a:pPr>
            <a:endParaRPr lang="en-US"/>
          </a:p>
        </p:txBody>
      </p:sp>
      <p:sp>
        <p:nvSpPr>
          <p:cNvPr id="126061" name="AutoShape 109"/>
          <p:cNvSpPr>
            <a:spLocks noChangeArrowheads="1"/>
          </p:cNvSpPr>
          <p:nvPr/>
        </p:nvSpPr>
        <p:spPr bwMode="auto">
          <a:xfrm>
            <a:off x="6321425" y="1287463"/>
            <a:ext cx="550863" cy="188912"/>
          </a:xfrm>
          <a:prstGeom prst="rightArrow">
            <a:avLst>
              <a:gd name="adj1" fmla="val 50000"/>
              <a:gd name="adj2" fmla="val 72899"/>
            </a:avLst>
          </a:prstGeom>
          <a:solidFill>
            <a:schemeClr val="accent1"/>
          </a:solidFill>
          <a:ln w="12700">
            <a:solidFill>
              <a:schemeClr val="tx1"/>
            </a:solidFill>
            <a:miter lim="800000"/>
            <a:headEnd/>
            <a:tailEnd/>
          </a:ln>
          <a:effectLst/>
        </p:spPr>
        <p:txBody>
          <a:bodyPr wrap="none" anchor="ctr"/>
          <a:lstStyle/>
          <a:p>
            <a:pPr>
              <a:defRPr/>
            </a:pPr>
            <a:endParaRPr lang="en-US"/>
          </a:p>
        </p:txBody>
      </p:sp>
      <p:sp>
        <p:nvSpPr>
          <p:cNvPr id="126066" name="Line 114"/>
          <p:cNvSpPr>
            <a:spLocks noChangeShapeType="1"/>
          </p:cNvSpPr>
          <p:nvPr/>
        </p:nvSpPr>
        <p:spPr bwMode="auto">
          <a:xfrm>
            <a:off x="3730625" y="2379663"/>
            <a:ext cx="0" cy="2555875"/>
          </a:xfrm>
          <a:prstGeom prst="line">
            <a:avLst/>
          </a:prstGeom>
          <a:noFill/>
          <a:ln w="12700">
            <a:solidFill>
              <a:schemeClr val="hlink"/>
            </a:solidFill>
            <a:prstDash val="dash"/>
            <a:round/>
            <a:headEnd/>
            <a:tailEnd/>
          </a:ln>
          <a:effectLst/>
        </p:spPr>
        <p:txBody>
          <a:bodyPr/>
          <a:lstStyle/>
          <a:p>
            <a:pPr>
              <a:defRPr/>
            </a:pPr>
            <a:endParaRPr lang="en-US"/>
          </a:p>
        </p:txBody>
      </p:sp>
      <p:sp>
        <p:nvSpPr>
          <p:cNvPr id="126067" name="Rectangle 115"/>
          <p:cNvSpPr>
            <a:spLocks noChangeArrowheads="1"/>
          </p:cNvSpPr>
          <p:nvPr/>
        </p:nvSpPr>
        <p:spPr bwMode="auto">
          <a:xfrm>
            <a:off x="3322638" y="5119688"/>
            <a:ext cx="952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spcBef>
                <a:spcPct val="20000"/>
              </a:spcBef>
              <a:buClr>
                <a:srgbClr val="66FFFF"/>
              </a:buClr>
              <a:buSzPct val="75000"/>
              <a:buFont typeface="Monotype Sorts" pitchFamily="2" charset="2"/>
              <a:buNone/>
            </a:pPr>
            <a:r>
              <a:rPr lang="en-US" i="1">
                <a:solidFill>
                  <a:schemeClr val="hlink"/>
                </a:solidFill>
                <a:effectLst/>
                <a:latin typeface="Symbol" pitchFamily="18" charset="2"/>
              </a:rPr>
              <a:t>m</a:t>
            </a:r>
            <a:r>
              <a:rPr lang="en-US">
                <a:solidFill>
                  <a:schemeClr val="hlink"/>
                </a:solidFill>
                <a:effectLst/>
              </a:rPr>
              <a:t> = 3</a:t>
            </a:r>
          </a:p>
        </p:txBody>
      </p:sp>
      <p:graphicFrame>
        <p:nvGraphicFramePr>
          <p:cNvPr id="126068" name="Object 116"/>
          <p:cNvGraphicFramePr>
            <a:graphicFrameLocks noChangeAspect="1"/>
          </p:cNvGraphicFramePr>
          <p:nvPr/>
        </p:nvGraphicFramePr>
        <p:xfrm>
          <a:off x="6078538" y="5183188"/>
          <a:ext cx="371475" cy="371475"/>
        </p:xfrm>
        <a:graphic>
          <a:graphicData uri="http://schemas.openxmlformats.org/presentationml/2006/ole">
            <mc:AlternateContent xmlns:mc="http://schemas.openxmlformats.org/markup-compatibility/2006">
              <mc:Choice xmlns:v="urn:schemas-microsoft-com:vml" Requires="v">
                <p:oleObj spid="_x0000_s3126" name="Equation" r:id="rId8" imgW="177480" imgH="177480" progId="Equation.DSMT4">
                  <p:embed/>
                </p:oleObj>
              </mc:Choice>
              <mc:Fallback>
                <p:oleObj name="Equation" r:id="rId8" imgW="177480" imgH="177480" progId="Equation.DSMT4">
                  <p:embed/>
                  <p:pic>
                    <p:nvPicPr>
                      <p:cNvPr id="0" name="Object 1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78538" y="5183188"/>
                        <a:ext cx="371475"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6069" name="Line 117"/>
          <p:cNvSpPr>
            <a:spLocks noChangeShapeType="1"/>
          </p:cNvSpPr>
          <p:nvPr/>
        </p:nvSpPr>
        <p:spPr bwMode="auto">
          <a:xfrm>
            <a:off x="6240463" y="4891088"/>
            <a:ext cx="0" cy="188912"/>
          </a:xfrm>
          <a:prstGeom prst="line">
            <a:avLst/>
          </a:prstGeom>
          <a:noFill/>
          <a:ln w="28575">
            <a:solidFill>
              <a:srgbClr val="020004"/>
            </a:solidFill>
            <a:round/>
            <a:headEnd/>
            <a:tailEnd/>
          </a:ln>
          <a:effectLst/>
        </p:spPr>
        <p:txBody>
          <a:bodyPr/>
          <a:lstStyle/>
          <a:p>
            <a:pPr>
              <a:defRPr/>
            </a:pPr>
            <a:endParaRPr lang="en-US"/>
          </a:p>
        </p:txBody>
      </p:sp>
      <p:sp>
        <p:nvSpPr>
          <p:cNvPr id="126070" name="Line 118"/>
          <p:cNvSpPr>
            <a:spLocks noChangeShapeType="1"/>
          </p:cNvSpPr>
          <p:nvPr/>
        </p:nvSpPr>
        <p:spPr bwMode="auto">
          <a:xfrm flipH="1" flipV="1">
            <a:off x="1709738" y="2063750"/>
            <a:ext cx="0" cy="2922588"/>
          </a:xfrm>
          <a:prstGeom prst="line">
            <a:avLst/>
          </a:prstGeom>
          <a:noFill/>
          <a:ln w="38100">
            <a:solidFill>
              <a:srgbClr val="000000"/>
            </a:solidFill>
            <a:round/>
            <a:headEnd/>
            <a:tailEnd/>
          </a:ln>
          <a:effectLst>
            <a:outerShdw dist="17961" dir="2700000" algn="ctr" rotWithShape="0">
              <a:srgbClr val="000000"/>
            </a:outerShdw>
          </a:effectLst>
        </p:spPr>
        <p:txBody>
          <a:bodyPr wrap="none" anchor="ctr"/>
          <a:lstStyle/>
          <a:p>
            <a:pPr>
              <a:defRPr/>
            </a:pP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6067"/>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0"/>
                                  </p:stCondLst>
                                  <p:childTnLst>
                                    <p:set>
                                      <p:cBhvr>
                                        <p:cTn id="9" dur="1" fill="hold">
                                          <p:stCondLst>
                                            <p:cond delay="0"/>
                                          </p:stCondLst>
                                        </p:cTn>
                                        <p:tgtEl>
                                          <p:spTgt spid="126066"/>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26041"/>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25959"/>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26061"/>
                                        </p:tgtEl>
                                        <p:attrNameLst>
                                          <p:attrName>style.visibility</p:attrName>
                                        </p:attrNameLst>
                                      </p:cBhvr>
                                      <p:to>
                                        <p:strVal val="visible"/>
                                      </p:to>
                                    </p:set>
                                  </p:childTnLst>
                                </p:cTn>
                              </p:par>
                            </p:childTnLst>
                          </p:cTn>
                        </p:par>
                        <p:par>
                          <p:cTn id="20" fill="hold" nodeType="afterGroup">
                            <p:stCondLst>
                              <p:cond delay="0"/>
                            </p:stCondLst>
                            <p:childTnLst>
                              <p:par>
                                <p:cTn id="21" presetID="1" presetClass="entr" presetSubtype="0" fill="hold" nodeType="afterEffect">
                                  <p:stCondLst>
                                    <p:cond delay="0"/>
                                  </p:stCondLst>
                                  <p:childTnLst>
                                    <p:set>
                                      <p:cBhvr>
                                        <p:cTn id="22" dur="1" fill="hold">
                                          <p:stCondLst>
                                            <p:cond delay="0"/>
                                          </p:stCondLst>
                                        </p:cTn>
                                        <p:tgtEl>
                                          <p:spTgt spid="126048"/>
                                        </p:tgtEl>
                                        <p:attrNameLst>
                                          <p:attrName>style.visibility</p:attrName>
                                        </p:attrNameLst>
                                      </p:cBhvr>
                                      <p:to>
                                        <p:strVal val="visible"/>
                                      </p:to>
                                    </p:set>
                                  </p:childTnLst>
                                </p:cTn>
                              </p:par>
                            </p:childTnLst>
                          </p:cTn>
                        </p:par>
                        <p:par>
                          <p:cTn id="23" fill="hold" nodeType="afterGroup">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126042"/>
                                        </p:tgtEl>
                                        <p:attrNameLst>
                                          <p:attrName>style.visibility</p:attrName>
                                        </p:attrNameLst>
                                      </p:cBhvr>
                                      <p:to>
                                        <p:strVal val="visible"/>
                                      </p:to>
                                    </p:set>
                                  </p:childTnLst>
                                </p:cTn>
                              </p:par>
                            </p:childTnLst>
                          </p:cTn>
                        </p:par>
                        <p:par>
                          <p:cTn id="26" fill="hold" nodeType="afterGroup">
                            <p:stCondLst>
                              <p:cond delay="0"/>
                            </p:stCondLst>
                            <p:childTnLst>
                              <p:par>
                                <p:cTn id="27" presetID="1" presetClass="entr" presetSubtype="0" fill="hold" nodeType="afterEffect">
                                  <p:stCondLst>
                                    <p:cond delay="0"/>
                                  </p:stCondLst>
                                  <p:childTnLst>
                                    <p:set>
                                      <p:cBhvr>
                                        <p:cTn id="28" dur="1" fill="hold">
                                          <p:stCondLst>
                                            <p:cond delay="0"/>
                                          </p:stCondLst>
                                        </p:cTn>
                                        <p:tgtEl>
                                          <p:spTgt spid="126047"/>
                                        </p:tgtEl>
                                        <p:attrNameLst>
                                          <p:attrName>style.visibility</p:attrName>
                                        </p:attrNameLst>
                                      </p:cBhvr>
                                      <p:to>
                                        <p:strVal val="visible"/>
                                      </p:to>
                                    </p:set>
                                  </p:childTnLst>
                                </p:cTn>
                              </p:par>
                            </p:childTnLst>
                          </p:cTn>
                        </p:par>
                        <p:par>
                          <p:cTn id="29" fill="hold" nodeType="afterGroup">
                            <p:stCondLst>
                              <p:cond delay="0"/>
                            </p:stCondLst>
                            <p:childTnLst>
                              <p:par>
                                <p:cTn id="30" presetID="1" presetClass="entr" presetSubtype="0" fill="hold" grpId="0" nodeType="afterEffect">
                                  <p:stCondLst>
                                    <p:cond delay="0"/>
                                  </p:stCondLst>
                                  <p:childTnLst>
                                    <p:set>
                                      <p:cBhvr>
                                        <p:cTn id="31" dur="1" fill="hold">
                                          <p:stCondLst>
                                            <p:cond delay="0"/>
                                          </p:stCondLst>
                                        </p:cTn>
                                        <p:tgtEl>
                                          <p:spTgt spid="126046"/>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nodeType="clickEffect">
                                  <p:stCondLst>
                                    <p:cond delay="0"/>
                                  </p:stCondLst>
                                  <p:childTnLst>
                                    <p:set>
                                      <p:cBhvr>
                                        <p:cTn id="35" dur="1" fill="hold">
                                          <p:stCondLst>
                                            <p:cond delay="0"/>
                                          </p:stCondLst>
                                        </p:cTn>
                                        <p:tgtEl>
                                          <p:spTgt spid="126053"/>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126068"/>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126069"/>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26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041" grpId="0"/>
      <p:bldP spid="126042" grpId="0"/>
      <p:bldP spid="126046" grpId="0"/>
      <p:bldP spid="126052" grpId="0"/>
      <p:bldP spid="126061" grpId="0" animBg="1"/>
      <p:bldP spid="12606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Text Box 5"/>
          <p:cNvSpPr txBox="1">
            <a:spLocks noChangeArrowheads="1"/>
          </p:cNvSpPr>
          <p:nvPr/>
        </p:nvSpPr>
        <p:spPr bwMode="auto">
          <a:xfrm>
            <a:off x="708025" y="1176338"/>
            <a:ext cx="62055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r>
              <a:rPr lang="en-US">
                <a:solidFill>
                  <a:srgbClr val="07000C"/>
                </a:solidFill>
                <a:effectLst/>
              </a:rPr>
              <a:t>1.   State the null and alternative hypotheses.</a:t>
            </a:r>
          </a:p>
        </p:txBody>
      </p:sp>
      <p:sp>
        <p:nvSpPr>
          <p:cNvPr id="129037" name="Text Box 13"/>
          <p:cNvSpPr txBox="1">
            <a:spLocks noChangeArrowheads="1"/>
          </p:cNvSpPr>
          <p:nvPr/>
        </p:nvSpPr>
        <p:spPr bwMode="auto">
          <a:xfrm>
            <a:off x="711200" y="1695450"/>
            <a:ext cx="727233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r>
              <a:rPr lang="en-US">
                <a:solidFill>
                  <a:srgbClr val="07000C"/>
                </a:solidFill>
                <a:effectLst/>
              </a:rPr>
              <a:t>2.   Select a random sample and record </a:t>
            </a:r>
            <a:r>
              <a:rPr lang="en-US">
                <a:solidFill>
                  <a:srgbClr val="F51201"/>
                </a:solidFill>
                <a:effectLst/>
              </a:rPr>
              <a:t>observed</a:t>
            </a:r>
          </a:p>
          <a:p>
            <a:r>
              <a:rPr lang="en-US">
                <a:solidFill>
                  <a:srgbClr val="F51201"/>
                </a:solidFill>
                <a:effectLst/>
              </a:rPr>
              <a:t>      frequency </a:t>
            </a:r>
            <a:r>
              <a:rPr lang="en-US" i="1">
                <a:solidFill>
                  <a:srgbClr val="F51201"/>
                </a:solidFill>
                <a:effectLst/>
              </a:rPr>
              <a:t>f</a:t>
            </a:r>
            <a:r>
              <a:rPr lang="en-US" i="1" baseline="-25000">
                <a:solidFill>
                  <a:srgbClr val="F51201"/>
                </a:solidFill>
                <a:effectLst/>
              </a:rPr>
              <a:t>i</a:t>
            </a:r>
            <a:r>
              <a:rPr lang="en-US">
                <a:solidFill>
                  <a:srgbClr val="F51201"/>
                </a:solidFill>
                <a:effectLst/>
              </a:rPr>
              <a:t> </a:t>
            </a:r>
            <a:r>
              <a:rPr lang="en-US">
                <a:solidFill>
                  <a:srgbClr val="07000C"/>
                </a:solidFill>
                <a:effectLst/>
              </a:rPr>
              <a:t>for each cell of the contingency table.</a:t>
            </a:r>
          </a:p>
        </p:txBody>
      </p:sp>
      <p:sp>
        <p:nvSpPr>
          <p:cNvPr id="129038" name="Text Box 14"/>
          <p:cNvSpPr txBox="1">
            <a:spLocks noChangeArrowheads="1"/>
          </p:cNvSpPr>
          <p:nvPr/>
        </p:nvSpPr>
        <p:spPr bwMode="auto">
          <a:xfrm>
            <a:off x="708025" y="2624138"/>
            <a:ext cx="66071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marL="457200" indent="-457200">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buFontTx/>
              <a:buAutoNum type="arabicPeriod" startAt="3"/>
            </a:pPr>
            <a:r>
              <a:rPr lang="en-US">
                <a:solidFill>
                  <a:srgbClr val="07000C"/>
                </a:solidFill>
                <a:effectLst/>
              </a:rPr>
              <a:t>Compute </a:t>
            </a:r>
            <a:r>
              <a:rPr lang="en-US">
                <a:solidFill>
                  <a:srgbClr val="009900"/>
                </a:solidFill>
                <a:effectLst/>
              </a:rPr>
              <a:t>expected frequency </a:t>
            </a:r>
            <a:r>
              <a:rPr lang="en-US" i="1">
                <a:solidFill>
                  <a:srgbClr val="009900"/>
                </a:solidFill>
                <a:effectLst/>
              </a:rPr>
              <a:t>e</a:t>
            </a:r>
            <a:r>
              <a:rPr lang="en-US" i="1" baseline="-25000">
                <a:solidFill>
                  <a:srgbClr val="009900"/>
                </a:solidFill>
                <a:effectLst/>
              </a:rPr>
              <a:t>ij</a:t>
            </a:r>
            <a:r>
              <a:rPr lang="en-US">
                <a:solidFill>
                  <a:srgbClr val="07000C"/>
                </a:solidFill>
                <a:effectLst/>
              </a:rPr>
              <a:t> for each cell</a:t>
            </a:r>
          </a:p>
          <a:p>
            <a:pPr>
              <a:buFontTx/>
              <a:buAutoNum type="arabicPeriod" startAt="3"/>
            </a:pPr>
            <a:endParaRPr lang="en-US">
              <a:solidFill>
                <a:srgbClr val="07000C"/>
              </a:solidFill>
              <a:effectLst/>
            </a:endParaRPr>
          </a:p>
        </p:txBody>
      </p:sp>
      <p:graphicFrame>
        <p:nvGraphicFramePr>
          <p:cNvPr id="129039" name="Object 15"/>
          <p:cNvGraphicFramePr>
            <a:graphicFrameLocks noChangeAspect="1"/>
          </p:cNvGraphicFramePr>
          <p:nvPr/>
        </p:nvGraphicFramePr>
        <p:xfrm>
          <a:off x="1895475" y="3251200"/>
          <a:ext cx="4500563" cy="779463"/>
        </p:xfrm>
        <a:graphic>
          <a:graphicData uri="http://schemas.openxmlformats.org/presentationml/2006/ole">
            <mc:AlternateContent xmlns:mc="http://schemas.openxmlformats.org/markup-compatibility/2006">
              <mc:Choice xmlns:v="urn:schemas-microsoft-com:vml" Requires="v">
                <p:oleObj spid="_x0000_s4133" name="Equation" r:id="rId4" imgW="2273040" imgH="393480" progId="Equation.DSMT4">
                  <p:embed/>
                </p:oleObj>
              </mc:Choice>
              <mc:Fallback>
                <p:oleObj name="Equation" r:id="rId4" imgW="2273040" imgH="393480" progId="Equation.DSMT4">
                  <p:embed/>
                  <p:pic>
                    <p:nvPicPr>
                      <p:cNvPr id="0" name="Object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95475" y="3251200"/>
                        <a:ext cx="4500563"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9040" name="Text Box 16"/>
          <p:cNvSpPr txBox="1">
            <a:spLocks noChangeArrowheads="1"/>
          </p:cNvSpPr>
          <p:nvPr/>
        </p:nvSpPr>
        <p:spPr bwMode="auto">
          <a:xfrm>
            <a:off x="697244" y="4086225"/>
            <a:ext cx="41322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a:r>
              <a:rPr lang="en-US">
                <a:solidFill>
                  <a:srgbClr val="07000C"/>
                </a:solidFill>
                <a:effectLst/>
              </a:rPr>
              <a:t>4.   Compute the test statistic.</a:t>
            </a:r>
          </a:p>
        </p:txBody>
      </p:sp>
      <p:graphicFrame>
        <p:nvGraphicFramePr>
          <p:cNvPr id="129041" name="Object 17"/>
          <p:cNvGraphicFramePr>
            <a:graphicFrameLocks noChangeAspect="1"/>
          </p:cNvGraphicFramePr>
          <p:nvPr>
            <p:extLst>
              <p:ext uri="{D42A27DB-BD31-4B8C-83A1-F6EECF244321}">
                <p14:modId xmlns:p14="http://schemas.microsoft.com/office/powerpoint/2010/main" val="48708494"/>
              </p:ext>
            </p:extLst>
          </p:nvPr>
        </p:nvGraphicFramePr>
        <p:xfrm>
          <a:off x="2691144" y="4402138"/>
          <a:ext cx="3313112" cy="1001712"/>
        </p:xfrm>
        <a:graphic>
          <a:graphicData uri="http://schemas.openxmlformats.org/presentationml/2006/ole">
            <mc:AlternateContent xmlns:mc="http://schemas.openxmlformats.org/markup-compatibility/2006">
              <mc:Choice xmlns:v="urn:schemas-microsoft-com:vml" Requires="v">
                <p:oleObj spid="_x0000_s4134" name="Equation" r:id="rId6" imgW="1638000" imgH="495000" progId="Equation.DSMT4">
                  <p:embed/>
                </p:oleObj>
              </mc:Choice>
              <mc:Fallback>
                <p:oleObj name="Equation" r:id="rId6" imgW="1638000" imgH="495000" progId="Equation.DSMT4">
                  <p:embed/>
                  <p:pic>
                    <p:nvPicPr>
                      <p:cNvPr id="0" name="Object 1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91144" y="4402138"/>
                        <a:ext cx="3313112" cy="1001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9042" name="Text Box 18"/>
          <p:cNvSpPr txBox="1">
            <a:spLocks noChangeArrowheads="1"/>
          </p:cNvSpPr>
          <p:nvPr/>
        </p:nvSpPr>
        <p:spPr bwMode="auto">
          <a:xfrm>
            <a:off x="703594" y="6169025"/>
            <a:ext cx="2200275" cy="457200"/>
          </a:xfrm>
          <a:prstGeom prst="rect">
            <a:avLst/>
          </a:prstGeom>
          <a:noFill/>
          <a:ln w="12700">
            <a:noFill/>
            <a:miter lim="800000"/>
            <a:headEnd/>
            <a:tailEnd/>
          </a:ln>
          <a:effectLst/>
        </p:spPr>
        <p:txBody>
          <a:bodyPr wrap="none">
            <a:spAutoFit/>
          </a:bodyPr>
          <a:lstStyle/>
          <a:p>
            <a:pPr>
              <a:defRPr/>
            </a:pPr>
            <a:r>
              <a:rPr lang="en-US">
                <a:solidFill>
                  <a:srgbClr val="07000C"/>
                </a:solidFill>
                <a:effectLst/>
              </a:rPr>
              <a:t>5.   Reject </a:t>
            </a:r>
            <a:r>
              <a:rPr lang="en-US" i="1">
                <a:solidFill>
                  <a:srgbClr val="07000C"/>
                </a:solidFill>
                <a:effectLst/>
              </a:rPr>
              <a:t>H</a:t>
            </a:r>
            <a:r>
              <a:rPr lang="en-US" baseline="-25000">
                <a:solidFill>
                  <a:srgbClr val="07000C"/>
                </a:solidFill>
                <a:effectLst/>
              </a:rPr>
              <a:t>0</a:t>
            </a:r>
            <a:r>
              <a:rPr lang="en-US">
                <a:solidFill>
                  <a:srgbClr val="07000C"/>
                </a:solidFill>
                <a:effectLst/>
              </a:rPr>
              <a:t> if</a:t>
            </a:r>
            <a:r>
              <a:rPr lang="en-US">
                <a:effectLst>
                  <a:outerShdw blurRad="38100" dist="38100" dir="2700000" algn="tl">
                    <a:srgbClr val="C0C0C0"/>
                  </a:outerShdw>
                </a:effectLst>
              </a:rPr>
              <a:t> </a:t>
            </a:r>
          </a:p>
        </p:txBody>
      </p:sp>
      <p:graphicFrame>
        <p:nvGraphicFramePr>
          <p:cNvPr id="129046" name="Object 22"/>
          <p:cNvGraphicFramePr>
            <a:graphicFrameLocks noChangeAspect="1"/>
          </p:cNvGraphicFramePr>
          <p:nvPr>
            <p:extLst>
              <p:ext uri="{D42A27DB-BD31-4B8C-83A1-F6EECF244321}">
                <p14:modId xmlns:p14="http://schemas.microsoft.com/office/powerpoint/2010/main" val="594991219"/>
              </p:ext>
            </p:extLst>
          </p:nvPr>
        </p:nvGraphicFramePr>
        <p:xfrm>
          <a:off x="2905456" y="6121400"/>
          <a:ext cx="1792288" cy="549275"/>
        </p:xfrm>
        <a:graphic>
          <a:graphicData uri="http://schemas.openxmlformats.org/presentationml/2006/ole">
            <mc:AlternateContent xmlns:mc="http://schemas.openxmlformats.org/markup-compatibility/2006">
              <mc:Choice xmlns:v="urn:schemas-microsoft-com:vml" Requires="v">
                <p:oleObj spid="_x0000_s4135" name="Equation" r:id="rId8" imgW="787320" imgH="241200" progId="Equation.DSMT4">
                  <p:embed/>
                </p:oleObj>
              </mc:Choice>
              <mc:Fallback>
                <p:oleObj name="Equation" r:id="rId8" imgW="787320" imgH="241200" progId="Equation.DSMT4">
                  <p:embed/>
                  <p:pic>
                    <p:nvPicPr>
                      <p:cNvPr id="0" name="Object 2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05456" y="6121400"/>
                        <a:ext cx="1792288"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9048" name="Text Box 24"/>
          <p:cNvSpPr txBox="1">
            <a:spLocks noChangeArrowheads="1"/>
          </p:cNvSpPr>
          <p:nvPr/>
        </p:nvSpPr>
        <p:spPr bwMode="auto">
          <a:xfrm>
            <a:off x="5042231" y="6205538"/>
            <a:ext cx="3278188"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nSpc>
                <a:spcPct val="90000"/>
              </a:lnSpc>
              <a:spcBef>
                <a:spcPct val="20000"/>
              </a:spcBef>
              <a:buClr>
                <a:srgbClr val="66FFFF"/>
              </a:buClr>
              <a:buSzPct val="75000"/>
              <a:buFont typeface="Monotype Sorts" pitchFamily="2" charset="2"/>
              <a:buNone/>
            </a:pPr>
            <a:r>
              <a:rPr lang="en-US" i="1">
                <a:solidFill>
                  <a:srgbClr val="07000C"/>
                </a:solidFill>
                <a:effectLst/>
              </a:rPr>
              <a:t>df </a:t>
            </a:r>
            <a:r>
              <a:rPr lang="en-US">
                <a:solidFill>
                  <a:srgbClr val="07000C"/>
                </a:solidFill>
                <a:effectLst/>
              </a:rPr>
              <a:t>= (</a:t>
            </a:r>
            <a:r>
              <a:rPr lang="en-US" i="1">
                <a:solidFill>
                  <a:srgbClr val="07000C"/>
                </a:solidFill>
                <a:effectLst/>
              </a:rPr>
              <a:t>m</a:t>
            </a:r>
            <a:r>
              <a:rPr lang="en-US">
                <a:solidFill>
                  <a:srgbClr val="07000C"/>
                </a:solidFill>
                <a:effectLst/>
              </a:rPr>
              <a:t> - 1)(</a:t>
            </a:r>
            <a:r>
              <a:rPr lang="en-US" i="1">
                <a:solidFill>
                  <a:srgbClr val="07000C"/>
                </a:solidFill>
                <a:effectLst/>
              </a:rPr>
              <a:t>k</a:t>
            </a:r>
            <a:r>
              <a:rPr lang="en-US">
                <a:solidFill>
                  <a:srgbClr val="07000C"/>
                </a:solidFill>
                <a:effectLst/>
              </a:rPr>
              <a:t> - 1)</a:t>
            </a:r>
          </a:p>
        </p:txBody>
      </p:sp>
      <p:sp>
        <p:nvSpPr>
          <p:cNvPr id="4107" name="Rectangle 25"/>
          <p:cNvSpPr>
            <a:spLocks noChangeArrowheads="1"/>
          </p:cNvSpPr>
          <p:nvPr/>
        </p:nvSpPr>
        <p:spPr bwMode="auto">
          <a:xfrm>
            <a:off x="690563" y="209550"/>
            <a:ext cx="77724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a:solidFill>
                  <a:srgbClr val="07000C"/>
                </a:solidFill>
                <a:effectLst/>
              </a:rPr>
              <a:t>Independence </a:t>
            </a:r>
            <a:r>
              <a:rPr lang="en-US" sz="2800" dirty="0" smtClean="0">
                <a:solidFill>
                  <a:srgbClr val="07000C"/>
                </a:solidFill>
                <a:effectLst/>
              </a:rPr>
              <a:t>Test</a:t>
            </a:r>
            <a:endParaRPr lang="en-US" sz="2800" dirty="0">
              <a:solidFill>
                <a:srgbClr val="07000C"/>
              </a:solidFill>
              <a:effectLst/>
            </a:endParaRPr>
          </a:p>
        </p:txBody>
      </p:sp>
      <p:sp>
        <p:nvSpPr>
          <p:cNvPr id="129050" name="Text Box 26"/>
          <p:cNvSpPr txBox="1">
            <a:spLocks noChangeArrowheads="1"/>
          </p:cNvSpPr>
          <p:nvPr/>
        </p:nvSpPr>
        <p:spPr bwMode="auto">
          <a:xfrm>
            <a:off x="1165556" y="5351463"/>
            <a:ext cx="7464425" cy="4699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457200" indent="-457200">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r>
              <a:rPr lang="en-US">
                <a:solidFill>
                  <a:srgbClr val="07000C"/>
                </a:solidFill>
                <a:effectLst/>
              </a:rPr>
              <a:t>if </a:t>
            </a:r>
            <a:r>
              <a:rPr lang="en-US" i="1">
                <a:solidFill>
                  <a:srgbClr val="267847"/>
                </a:solidFill>
                <a:effectLst/>
              </a:rPr>
              <a:t>e</a:t>
            </a:r>
            <a:r>
              <a:rPr lang="en-US" i="1" baseline="-25000">
                <a:solidFill>
                  <a:srgbClr val="267847"/>
                </a:solidFill>
                <a:effectLst/>
              </a:rPr>
              <a:t>i</a:t>
            </a:r>
            <a:r>
              <a:rPr lang="en-US">
                <a:solidFill>
                  <a:srgbClr val="267847"/>
                </a:solidFill>
                <a:effectLst/>
              </a:rPr>
              <a:t> </a:t>
            </a:r>
            <a:r>
              <a:rPr lang="en-US" u="sng">
                <a:solidFill>
                  <a:srgbClr val="07000C"/>
                </a:solidFill>
                <a:effectLst/>
              </a:rPr>
              <a:t>&gt;</a:t>
            </a:r>
            <a:r>
              <a:rPr lang="en-US">
                <a:solidFill>
                  <a:srgbClr val="07000C"/>
                </a:solidFill>
                <a:effectLst/>
              </a:rPr>
              <a:t> 5, this has a chi-square distribution</a:t>
            </a:r>
            <a:endParaRPr lang="en-US" i="1">
              <a:solidFill>
                <a:srgbClr val="07000C"/>
              </a:solidFill>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903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9038"/>
                                        </p:tgtEl>
                                        <p:attrNameLst>
                                          <p:attrName>style.visibility</p:attrName>
                                        </p:attrNameLst>
                                      </p:cBhvr>
                                      <p:to>
                                        <p:strVal val="visible"/>
                                      </p:to>
                                    </p:set>
                                  </p:childTnLst>
                                </p:cTn>
                              </p:par>
                            </p:childTnLst>
                          </p:cTn>
                        </p:par>
                        <p:par>
                          <p:cTn id="11" fill="hold" nodeType="afterGroup">
                            <p:stCondLst>
                              <p:cond delay="0"/>
                            </p:stCondLst>
                            <p:childTnLst>
                              <p:par>
                                <p:cTn id="12" presetID="1" presetClass="entr" presetSubtype="0" fill="hold" nodeType="afterEffect">
                                  <p:stCondLst>
                                    <p:cond delay="0"/>
                                  </p:stCondLst>
                                  <p:childTnLst>
                                    <p:set>
                                      <p:cBhvr>
                                        <p:cTn id="13" dur="1" fill="hold">
                                          <p:stCondLst>
                                            <p:cond delay="0"/>
                                          </p:stCondLst>
                                        </p:cTn>
                                        <p:tgtEl>
                                          <p:spTgt spid="129039"/>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29040"/>
                                        </p:tgtEl>
                                        <p:attrNameLst>
                                          <p:attrName>style.visibility</p:attrName>
                                        </p:attrNameLst>
                                      </p:cBhvr>
                                      <p:to>
                                        <p:strVal val="visible"/>
                                      </p:to>
                                    </p:set>
                                  </p:childTnLst>
                                </p:cTn>
                              </p:par>
                            </p:childTnLst>
                          </p:cTn>
                        </p:par>
                        <p:par>
                          <p:cTn id="18" fill="hold" nodeType="afterGroup">
                            <p:stCondLst>
                              <p:cond delay="0"/>
                            </p:stCondLst>
                            <p:childTnLst>
                              <p:par>
                                <p:cTn id="19" presetID="1" presetClass="entr" presetSubtype="0" fill="hold" nodeType="afterEffect">
                                  <p:stCondLst>
                                    <p:cond delay="0"/>
                                  </p:stCondLst>
                                  <p:childTnLst>
                                    <p:set>
                                      <p:cBhvr>
                                        <p:cTn id="20" dur="1" fill="hold">
                                          <p:stCondLst>
                                            <p:cond delay="0"/>
                                          </p:stCondLst>
                                        </p:cTn>
                                        <p:tgtEl>
                                          <p:spTgt spid="12904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905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9042"/>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129046"/>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90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37" grpId="0" autoUpdateAnimBg="0"/>
      <p:bldP spid="129038" grpId="0" autoUpdateAnimBg="0"/>
      <p:bldP spid="129040" grpId="0"/>
      <p:bldP spid="129042" grpId="0"/>
      <p:bldP spid="129048" grpId="0"/>
      <p:bldP spid="129050"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45"/>
          <p:cNvSpPr txBox="1">
            <a:spLocks noChangeArrowheads="1"/>
          </p:cNvSpPr>
          <p:nvPr/>
        </p:nvSpPr>
        <p:spPr bwMode="auto">
          <a:xfrm>
            <a:off x="620713" y="3144838"/>
            <a:ext cx="78486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a:solidFill>
                  <a:srgbClr val="07000C"/>
                </a:solidFill>
                <a:effectLst/>
              </a:rPr>
              <a:t>     The number of homes sold for each model and price for the past two years is shown below.  For convenience, the price of the home is listed as either </a:t>
            </a:r>
            <a:r>
              <a:rPr lang="en-US" i="1">
                <a:solidFill>
                  <a:srgbClr val="07000C"/>
                </a:solidFill>
                <a:effectLst/>
              </a:rPr>
              <a:t>$99,000 or less </a:t>
            </a:r>
            <a:r>
              <a:rPr lang="en-US">
                <a:solidFill>
                  <a:srgbClr val="07000C"/>
                </a:solidFill>
                <a:effectLst/>
              </a:rPr>
              <a:t>or </a:t>
            </a:r>
            <a:r>
              <a:rPr lang="en-US" i="1">
                <a:solidFill>
                  <a:srgbClr val="07000C"/>
                </a:solidFill>
                <a:effectLst/>
              </a:rPr>
              <a:t>more than $99,000</a:t>
            </a:r>
            <a:r>
              <a:rPr lang="en-US">
                <a:solidFill>
                  <a:srgbClr val="07000C"/>
                </a:solidFill>
                <a:effectLst/>
              </a:rPr>
              <a:t>.</a:t>
            </a:r>
            <a:endParaRPr lang="en-US" i="1">
              <a:solidFill>
                <a:srgbClr val="07000C"/>
              </a:solidFill>
              <a:effectLst/>
            </a:endParaRPr>
          </a:p>
        </p:txBody>
      </p:sp>
      <p:sp>
        <p:nvSpPr>
          <p:cNvPr id="131341" name="AutoShape 269"/>
          <p:cNvSpPr>
            <a:spLocks noChangeArrowheads="1"/>
          </p:cNvSpPr>
          <p:nvPr/>
        </p:nvSpPr>
        <p:spPr bwMode="auto">
          <a:xfrm>
            <a:off x="5251450" y="3557588"/>
            <a:ext cx="644525" cy="206375"/>
          </a:xfrm>
          <a:prstGeom prst="wedgeRoundRectCallout">
            <a:avLst>
              <a:gd name="adj1" fmla="val -353694"/>
              <a:gd name="adj2" fmla="val 753847"/>
              <a:gd name="adj3" fmla="val 16667"/>
            </a:avLst>
          </a:prstGeom>
          <a:solidFill>
            <a:srgbClr val="FFFF00"/>
          </a:solidFill>
          <a:ln w="12700">
            <a:solidFill>
              <a:srgbClr val="000000"/>
            </a:solidFill>
            <a:miter lim="800000"/>
            <a:headEnd/>
            <a:tailEnd/>
          </a:ln>
          <a:effectLst/>
        </p:spPr>
        <p:txBody>
          <a:bodyPr/>
          <a:lstStyle/>
          <a:p>
            <a:pPr marL="457200" indent="-457200" algn="ctr">
              <a:defRPr/>
            </a:pPr>
            <a:endParaRPr lang="en-US">
              <a:effectLst>
                <a:outerShdw blurRad="38100" dist="38100" dir="2700000" algn="tl">
                  <a:srgbClr val="000000"/>
                </a:outerShdw>
              </a:effectLst>
            </a:endParaRPr>
          </a:p>
        </p:txBody>
      </p:sp>
      <p:sp>
        <p:nvSpPr>
          <p:cNvPr id="131342" name="AutoShape 270"/>
          <p:cNvSpPr>
            <a:spLocks noChangeArrowheads="1"/>
          </p:cNvSpPr>
          <p:nvPr/>
        </p:nvSpPr>
        <p:spPr bwMode="auto">
          <a:xfrm>
            <a:off x="5187950" y="3489325"/>
            <a:ext cx="692150" cy="287338"/>
          </a:xfrm>
          <a:prstGeom prst="wedgeRoundRectCallout">
            <a:avLst>
              <a:gd name="adj1" fmla="val -142431"/>
              <a:gd name="adj2" fmla="val 566574"/>
              <a:gd name="adj3" fmla="val 16667"/>
            </a:avLst>
          </a:prstGeom>
          <a:solidFill>
            <a:srgbClr val="FFFF00"/>
          </a:solidFill>
          <a:ln w="12700">
            <a:solidFill>
              <a:srgbClr val="000000"/>
            </a:solidFill>
            <a:miter lim="800000"/>
            <a:headEnd/>
            <a:tailEnd/>
          </a:ln>
          <a:effectLst/>
        </p:spPr>
        <p:txBody>
          <a:bodyPr/>
          <a:lstStyle/>
          <a:p>
            <a:pPr marL="457200" indent="-457200" algn="ctr">
              <a:defRPr/>
            </a:pPr>
            <a:endParaRPr lang="en-US">
              <a:effectLst>
                <a:outerShdw blurRad="38100" dist="38100" dir="2700000" algn="tl">
                  <a:srgbClr val="000000"/>
                </a:outerShdw>
              </a:effectLst>
            </a:endParaRPr>
          </a:p>
        </p:txBody>
      </p:sp>
      <p:sp>
        <p:nvSpPr>
          <p:cNvPr id="131343" name="AutoShape 271"/>
          <p:cNvSpPr>
            <a:spLocks noChangeArrowheads="1"/>
          </p:cNvSpPr>
          <p:nvPr/>
        </p:nvSpPr>
        <p:spPr bwMode="auto">
          <a:xfrm>
            <a:off x="5238750" y="3543300"/>
            <a:ext cx="595313" cy="204788"/>
          </a:xfrm>
          <a:prstGeom prst="wedgeRoundRectCallout">
            <a:avLst>
              <a:gd name="adj1" fmla="val 83333"/>
              <a:gd name="adj2" fmla="val 808139"/>
              <a:gd name="adj3" fmla="val 16667"/>
            </a:avLst>
          </a:prstGeom>
          <a:solidFill>
            <a:srgbClr val="FFFF00"/>
          </a:solidFill>
          <a:ln w="12700">
            <a:solidFill>
              <a:srgbClr val="000000"/>
            </a:solidFill>
            <a:miter lim="800000"/>
            <a:headEnd/>
            <a:tailEnd/>
          </a:ln>
          <a:effectLst/>
        </p:spPr>
        <p:txBody>
          <a:bodyPr/>
          <a:lstStyle/>
          <a:p>
            <a:pPr marL="457200" indent="-457200" algn="ctr">
              <a:defRPr/>
            </a:pPr>
            <a:endParaRPr lang="en-US">
              <a:effectLst>
                <a:outerShdw blurRad="38100" dist="38100" dir="2700000" algn="tl">
                  <a:srgbClr val="000000"/>
                </a:outerShdw>
              </a:effectLst>
            </a:endParaRPr>
          </a:p>
        </p:txBody>
      </p:sp>
      <p:sp>
        <p:nvSpPr>
          <p:cNvPr id="15366" name="Text Box 83"/>
          <p:cNvSpPr txBox="1">
            <a:spLocks noChangeArrowheads="1"/>
          </p:cNvSpPr>
          <p:nvPr/>
        </p:nvSpPr>
        <p:spPr bwMode="auto">
          <a:xfrm>
            <a:off x="623888" y="1685925"/>
            <a:ext cx="7986712"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a:solidFill>
                  <a:srgbClr val="07000C"/>
                </a:solidFill>
                <a:effectLst/>
              </a:rPr>
              <a:t>     Each home sold by Finger Lakes Homes can be classified according to price and to style.  Finger Lakes’ manager would like to determine if the price of the home and the style of the home are independent variables.</a:t>
            </a:r>
          </a:p>
        </p:txBody>
      </p:sp>
      <p:sp>
        <p:nvSpPr>
          <p:cNvPr id="15367" name="Rectangle 86"/>
          <p:cNvSpPr>
            <a:spLocks noChangeArrowheads="1"/>
          </p:cNvSpPr>
          <p:nvPr/>
        </p:nvSpPr>
        <p:spPr bwMode="auto">
          <a:xfrm>
            <a:off x="690563" y="1109663"/>
            <a:ext cx="7024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a:spcBef>
                <a:spcPct val="20000"/>
              </a:spcBef>
              <a:buClr>
                <a:schemeClr val="bg1"/>
              </a:buClr>
              <a:buFont typeface="Monotype Sorts" pitchFamily="2" charset="2"/>
              <a:buNone/>
              <a:tabLst>
                <a:tab pos="342900" algn="l"/>
              </a:tabLst>
            </a:pPr>
            <a:r>
              <a:rPr lang="en-US" b="1">
                <a:solidFill>
                  <a:srgbClr val="07000C"/>
                </a:solidFill>
                <a:effectLst/>
              </a:rPr>
              <a:t>Example:</a:t>
            </a:r>
            <a:r>
              <a:rPr lang="en-US">
                <a:solidFill>
                  <a:srgbClr val="07000C"/>
                </a:solidFill>
                <a:effectLst/>
              </a:rPr>
              <a:t>  Finger Lakes Homes (B)</a:t>
            </a:r>
          </a:p>
        </p:txBody>
      </p:sp>
      <p:sp>
        <p:nvSpPr>
          <p:cNvPr id="131318" name="Text Box 246"/>
          <p:cNvSpPr txBox="1">
            <a:spLocks noChangeArrowheads="1"/>
          </p:cNvSpPr>
          <p:nvPr/>
        </p:nvSpPr>
        <p:spPr bwMode="auto">
          <a:xfrm>
            <a:off x="1069975" y="5195888"/>
            <a:ext cx="7089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u="sng">
                <a:solidFill>
                  <a:srgbClr val="07000C"/>
                </a:solidFill>
                <a:effectLst/>
              </a:rPr>
              <a:t>     Price     Colonial      Log     Split-Level    A-Frame</a:t>
            </a:r>
            <a:endParaRPr lang="en-US">
              <a:solidFill>
                <a:srgbClr val="07000C"/>
              </a:solidFill>
              <a:effectLst/>
            </a:endParaRPr>
          </a:p>
        </p:txBody>
      </p:sp>
      <p:sp>
        <p:nvSpPr>
          <p:cNvPr id="131319" name="Text Box 247"/>
          <p:cNvSpPr txBox="1">
            <a:spLocks noChangeArrowheads="1"/>
          </p:cNvSpPr>
          <p:nvPr/>
        </p:nvSpPr>
        <p:spPr bwMode="auto">
          <a:xfrm>
            <a:off x="1069975" y="6091238"/>
            <a:ext cx="1435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a:solidFill>
                  <a:srgbClr val="07000C"/>
                </a:solidFill>
                <a:effectLst/>
              </a:rPr>
              <a:t>&gt; $99,000</a:t>
            </a:r>
            <a:endParaRPr lang="en-US">
              <a:solidFill>
                <a:srgbClr val="F51201"/>
              </a:solidFill>
              <a:effectLst/>
            </a:endParaRPr>
          </a:p>
        </p:txBody>
      </p:sp>
      <p:sp>
        <p:nvSpPr>
          <p:cNvPr id="131320" name="Text Box 248"/>
          <p:cNvSpPr txBox="1">
            <a:spLocks noChangeArrowheads="1"/>
          </p:cNvSpPr>
          <p:nvPr/>
        </p:nvSpPr>
        <p:spPr bwMode="auto">
          <a:xfrm>
            <a:off x="1069975" y="5653088"/>
            <a:ext cx="1435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u="sng">
                <a:solidFill>
                  <a:srgbClr val="07000C"/>
                </a:solidFill>
                <a:effectLst/>
              </a:rPr>
              <a:t>&lt;</a:t>
            </a:r>
            <a:r>
              <a:rPr lang="en-US">
                <a:solidFill>
                  <a:srgbClr val="07000C"/>
                </a:solidFill>
                <a:effectLst/>
              </a:rPr>
              <a:t> $99,000</a:t>
            </a:r>
            <a:endParaRPr lang="en-US">
              <a:solidFill>
                <a:srgbClr val="F51201"/>
              </a:solidFill>
              <a:effectLst/>
            </a:endParaRPr>
          </a:p>
        </p:txBody>
      </p:sp>
      <p:sp>
        <p:nvSpPr>
          <p:cNvPr id="131324" name="AutoShape 252"/>
          <p:cNvSpPr>
            <a:spLocks noChangeArrowheads="1"/>
          </p:cNvSpPr>
          <p:nvPr/>
        </p:nvSpPr>
        <p:spPr bwMode="auto">
          <a:xfrm>
            <a:off x="5238750" y="3616325"/>
            <a:ext cx="547688" cy="155575"/>
          </a:xfrm>
          <a:prstGeom prst="wedgeRoundRectCallout">
            <a:avLst>
              <a:gd name="adj1" fmla="val 347681"/>
              <a:gd name="adj2" fmla="val 974491"/>
              <a:gd name="adj3" fmla="val 16667"/>
            </a:avLst>
          </a:prstGeom>
          <a:solidFill>
            <a:srgbClr val="FFFF00"/>
          </a:solidFill>
          <a:ln w="12700">
            <a:solidFill>
              <a:srgbClr val="000000"/>
            </a:solidFill>
            <a:miter lim="800000"/>
            <a:headEnd/>
            <a:tailEnd/>
          </a:ln>
          <a:effectLst/>
        </p:spPr>
        <p:txBody>
          <a:bodyPr/>
          <a:lstStyle/>
          <a:p>
            <a:pPr marL="457200" indent="-457200" algn="ctr">
              <a:defRPr/>
            </a:pPr>
            <a:endParaRPr lang="en-US">
              <a:effectLst>
                <a:outerShdw blurRad="38100" dist="38100" dir="2700000" algn="tl">
                  <a:srgbClr val="000000"/>
                </a:outerShdw>
              </a:effectLst>
            </a:endParaRPr>
          </a:p>
        </p:txBody>
      </p:sp>
      <p:sp>
        <p:nvSpPr>
          <p:cNvPr id="131322" name="Text Box 250"/>
          <p:cNvSpPr txBox="1">
            <a:spLocks noChangeArrowheads="1"/>
          </p:cNvSpPr>
          <p:nvPr/>
        </p:nvSpPr>
        <p:spPr bwMode="auto">
          <a:xfrm>
            <a:off x="5030788" y="3400425"/>
            <a:ext cx="990600" cy="439738"/>
          </a:xfrm>
          <a:prstGeom prst="rect">
            <a:avLst/>
          </a:prstGeom>
          <a:solidFill>
            <a:srgbClr val="FFFF00"/>
          </a:solidFill>
          <a:ln w="28575">
            <a:solidFill>
              <a:srgbClr val="000000"/>
            </a:solidFill>
            <a:miter lim="800000"/>
            <a:headEnd/>
            <a:tailEnd/>
          </a:ln>
        </p:spPr>
        <p:txBody>
          <a:bodyPr tIns="0">
            <a:spAutoFit/>
          </a:bodyPr>
          <a:lstStyle>
            <a:lvl1pPr marL="457200" indent="-457200">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a:spcBef>
                <a:spcPct val="50000"/>
              </a:spcBef>
            </a:pPr>
            <a:r>
              <a:rPr lang="en-US" b="1" i="1">
                <a:solidFill>
                  <a:srgbClr val="000000"/>
                </a:solidFill>
                <a:effectLst/>
                <a:latin typeface="Times New Roman" pitchFamily="18" charset="0"/>
              </a:rPr>
              <a:t>k</a:t>
            </a:r>
            <a:r>
              <a:rPr lang="en-US" b="1">
                <a:solidFill>
                  <a:srgbClr val="000000"/>
                </a:solidFill>
                <a:effectLst/>
                <a:latin typeface="Times New Roman" pitchFamily="18" charset="0"/>
              </a:rPr>
              <a:t> = 4</a:t>
            </a:r>
          </a:p>
        </p:txBody>
      </p:sp>
      <p:sp>
        <p:nvSpPr>
          <p:cNvPr id="131331" name="Line 259"/>
          <p:cNvSpPr>
            <a:spLocks noChangeShapeType="1"/>
          </p:cNvSpPr>
          <p:nvPr/>
        </p:nvSpPr>
        <p:spPr bwMode="auto">
          <a:xfrm flipV="1">
            <a:off x="6057900" y="2771775"/>
            <a:ext cx="695325" cy="0"/>
          </a:xfrm>
          <a:prstGeom prst="line">
            <a:avLst/>
          </a:prstGeom>
          <a:noFill/>
          <a:ln w="28575">
            <a:solidFill>
              <a:srgbClr val="020004"/>
            </a:solidFill>
            <a:round/>
            <a:headEnd/>
            <a:tailEnd/>
          </a:ln>
          <a:effectLst/>
        </p:spPr>
        <p:txBody>
          <a:bodyPr/>
          <a:lstStyle/>
          <a:p>
            <a:pPr>
              <a:defRPr/>
            </a:pPr>
            <a:endParaRPr lang="en-US"/>
          </a:p>
        </p:txBody>
      </p:sp>
      <p:sp>
        <p:nvSpPr>
          <p:cNvPr id="131332" name="Line 260"/>
          <p:cNvSpPr>
            <a:spLocks noChangeShapeType="1"/>
          </p:cNvSpPr>
          <p:nvPr/>
        </p:nvSpPr>
        <p:spPr bwMode="auto">
          <a:xfrm>
            <a:off x="1770063" y="3155950"/>
            <a:ext cx="695325" cy="0"/>
          </a:xfrm>
          <a:prstGeom prst="line">
            <a:avLst/>
          </a:prstGeom>
          <a:noFill/>
          <a:ln w="28575">
            <a:solidFill>
              <a:srgbClr val="020004"/>
            </a:solidFill>
            <a:round/>
            <a:headEnd/>
            <a:tailEnd/>
          </a:ln>
          <a:effectLst/>
        </p:spPr>
        <p:txBody>
          <a:bodyPr/>
          <a:lstStyle/>
          <a:p>
            <a:pPr>
              <a:defRPr/>
            </a:pPr>
            <a:endParaRPr lang="en-US"/>
          </a:p>
        </p:txBody>
      </p:sp>
      <p:sp>
        <p:nvSpPr>
          <p:cNvPr id="131334" name="Line 262"/>
          <p:cNvSpPr>
            <a:spLocks noChangeShapeType="1"/>
          </p:cNvSpPr>
          <p:nvPr/>
        </p:nvSpPr>
        <p:spPr bwMode="auto">
          <a:xfrm flipV="1">
            <a:off x="1706563" y="3511550"/>
            <a:ext cx="1014412" cy="0"/>
          </a:xfrm>
          <a:prstGeom prst="line">
            <a:avLst/>
          </a:prstGeom>
          <a:noFill/>
          <a:ln w="28575">
            <a:solidFill>
              <a:srgbClr val="EB2415"/>
            </a:solidFill>
            <a:round/>
            <a:headEnd/>
            <a:tailEnd/>
          </a:ln>
          <a:effectLst/>
        </p:spPr>
        <p:txBody>
          <a:bodyPr/>
          <a:lstStyle/>
          <a:p>
            <a:pPr>
              <a:defRPr/>
            </a:pPr>
            <a:endParaRPr lang="en-US"/>
          </a:p>
        </p:txBody>
      </p:sp>
      <p:sp>
        <p:nvSpPr>
          <p:cNvPr id="15376" name="Rectangle 266"/>
          <p:cNvSpPr>
            <a:spLocks noChangeArrowheads="1"/>
          </p:cNvSpPr>
          <p:nvPr/>
        </p:nvSpPr>
        <p:spPr bwMode="auto">
          <a:xfrm>
            <a:off x="690563" y="209550"/>
            <a:ext cx="77724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a:solidFill>
                  <a:srgbClr val="07000C"/>
                </a:solidFill>
                <a:effectLst/>
              </a:rPr>
              <a:t>Independence </a:t>
            </a:r>
            <a:r>
              <a:rPr lang="en-US" sz="2800" dirty="0" smtClean="0">
                <a:solidFill>
                  <a:srgbClr val="07000C"/>
                </a:solidFill>
                <a:effectLst/>
              </a:rPr>
              <a:t>Test</a:t>
            </a:r>
            <a:endParaRPr lang="en-US" sz="2800" dirty="0">
              <a:solidFill>
                <a:srgbClr val="07000C"/>
              </a:solidFill>
              <a:effectLst/>
            </a:endParaRPr>
          </a:p>
        </p:txBody>
      </p:sp>
      <p:sp>
        <p:nvSpPr>
          <p:cNvPr id="131339" name="Text Box 267"/>
          <p:cNvSpPr txBox="1">
            <a:spLocks noChangeArrowheads="1"/>
          </p:cNvSpPr>
          <p:nvPr/>
        </p:nvSpPr>
        <p:spPr bwMode="auto">
          <a:xfrm>
            <a:off x="2913063" y="5653088"/>
            <a:ext cx="4908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a:solidFill>
                  <a:srgbClr val="F51201"/>
                </a:solidFill>
                <a:effectLst/>
              </a:rPr>
              <a:t>18	        6              19                  12</a:t>
            </a:r>
          </a:p>
        </p:txBody>
      </p:sp>
      <p:sp>
        <p:nvSpPr>
          <p:cNvPr id="131340" name="Text Box 268"/>
          <p:cNvSpPr txBox="1">
            <a:spLocks noChangeArrowheads="1"/>
          </p:cNvSpPr>
          <p:nvPr/>
        </p:nvSpPr>
        <p:spPr bwMode="auto">
          <a:xfrm>
            <a:off x="2927350" y="6091238"/>
            <a:ext cx="4908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a:solidFill>
                  <a:srgbClr val="F51201"/>
                </a:solidFill>
                <a:effectLst/>
              </a:rPr>
              <a:t>12              14           	16                    3</a:t>
            </a:r>
          </a:p>
        </p:txBody>
      </p:sp>
      <p:sp>
        <p:nvSpPr>
          <p:cNvPr id="131345" name="AutoShape 273"/>
          <p:cNvSpPr>
            <a:spLocks noChangeArrowheads="1"/>
          </p:cNvSpPr>
          <p:nvPr/>
        </p:nvSpPr>
        <p:spPr bwMode="auto">
          <a:xfrm>
            <a:off x="3659188" y="4429125"/>
            <a:ext cx="704850" cy="307975"/>
          </a:xfrm>
          <a:prstGeom prst="wedgeRoundRectCallout">
            <a:avLst>
              <a:gd name="adj1" fmla="val -218468"/>
              <a:gd name="adj2" fmla="val 551032"/>
              <a:gd name="adj3" fmla="val 16667"/>
            </a:avLst>
          </a:prstGeom>
          <a:solidFill>
            <a:srgbClr val="FFFF00"/>
          </a:solidFill>
          <a:ln w="12700">
            <a:solidFill>
              <a:srgbClr val="000000"/>
            </a:solidFill>
            <a:miter lim="800000"/>
            <a:headEnd/>
            <a:tailEnd/>
          </a:ln>
          <a:effectLst/>
        </p:spPr>
        <p:txBody>
          <a:bodyPr/>
          <a:lstStyle/>
          <a:p>
            <a:pPr marL="457200" indent="-457200" algn="ctr">
              <a:defRPr/>
            </a:pPr>
            <a:endParaRPr lang="en-US">
              <a:effectLst>
                <a:outerShdw blurRad="38100" dist="38100" dir="2700000" algn="tl">
                  <a:srgbClr val="000000"/>
                </a:outerShdw>
              </a:effectLst>
            </a:endParaRPr>
          </a:p>
        </p:txBody>
      </p:sp>
      <p:sp>
        <p:nvSpPr>
          <p:cNvPr id="131328" name="AutoShape 256"/>
          <p:cNvSpPr>
            <a:spLocks noChangeArrowheads="1"/>
          </p:cNvSpPr>
          <p:nvPr/>
        </p:nvSpPr>
        <p:spPr bwMode="auto">
          <a:xfrm>
            <a:off x="3616325" y="4481513"/>
            <a:ext cx="823913" cy="273050"/>
          </a:xfrm>
          <a:prstGeom prst="wedgeRoundRectCallout">
            <a:avLst>
              <a:gd name="adj1" fmla="val -186417"/>
              <a:gd name="adj2" fmla="val 446514"/>
              <a:gd name="adj3" fmla="val 16667"/>
            </a:avLst>
          </a:prstGeom>
          <a:solidFill>
            <a:srgbClr val="FFFF00"/>
          </a:solidFill>
          <a:ln w="12700">
            <a:solidFill>
              <a:srgbClr val="000000"/>
            </a:solidFill>
            <a:miter lim="800000"/>
            <a:headEnd/>
            <a:tailEnd/>
          </a:ln>
          <a:effectLst/>
        </p:spPr>
        <p:txBody>
          <a:bodyPr/>
          <a:lstStyle/>
          <a:p>
            <a:pPr marL="457200" indent="-457200" algn="ctr">
              <a:defRPr/>
            </a:pPr>
            <a:endParaRPr lang="en-US">
              <a:effectLst>
                <a:outerShdw blurRad="38100" dist="38100" dir="2700000" algn="tl">
                  <a:srgbClr val="000000"/>
                </a:outerShdw>
              </a:effectLst>
            </a:endParaRPr>
          </a:p>
        </p:txBody>
      </p:sp>
      <p:sp>
        <p:nvSpPr>
          <p:cNvPr id="131329" name="Text Box 257"/>
          <p:cNvSpPr txBox="1">
            <a:spLocks noChangeArrowheads="1"/>
          </p:cNvSpPr>
          <p:nvPr/>
        </p:nvSpPr>
        <p:spPr bwMode="auto">
          <a:xfrm>
            <a:off x="3430588" y="4414838"/>
            <a:ext cx="1158875" cy="439737"/>
          </a:xfrm>
          <a:prstGeom prst="rect">
            <a:avLst/>
          </a:prstGeom>
          <a:solidFill>
            <a:srgbClr val="FFFF00"/>
          </a:solidFill>
          <a:ln w="28575">
            <a:solidFill>
              <a:srgbClr val="000000"/>
            </a:solidFill>
            <a:miter lim="800000"/>
            <a:headEnd/>
            <a:tailEnd/>
          </a:ln>
        </p:spPr>
        <p:txBody>
          <a:bodyPr tIns="0">
            <a:spAutoFit/>
          </a:bodyPr>
          <a:lstStyle>
            <a:lvl1pPr marL="457200" indent="-457200">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a:spcBef>
                <a:spcPct val="50000"/>
              </a:spcBef>
            </a:pPr>
            <a:r>
              <a:rPr lang="en-US" b="1" i="1">
                <a:solidFill>
                  <a:srgbClr val="000000"/>
                </a:solidFill>
                <a:effectLst/>
                <a:latin typeface="Times New Roman" pitchFamily="18" charset="0"/>
              </a:rPr>
              <a:t>m</a:t>
            </a:r>
            <a:r>
              <a:rPr lang="en-US" b="1">
                <a:solidFill>
                  <a:srgbClr val="000000"/>
                </a:solidFill>
                <a:effectLst/>
                <a:latin typeface="Times New Roman" pitchFamily="18" charset="0"/>
              </a:rPr>
              <a:t> = 2</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1331"/>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0"/>
                                  </p:stCondLst>
                                  <p:childTnLst>
                                    <p:set>
                                      <p:cBhvr>
                                        <p:cTn id="9" dur="1" fill="hold">
                                          <p:stCondLst>
                                            <p:cond delay="0"/>
                                          </p:stCondLst>
                                        </p:cTn>
                                        <p:tgtEl>
                                          <p:spTgt spid="131332"/>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131334"/>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31318"/>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3132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31319"/>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31339"/>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31340"/>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1341"/>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31322"/>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31342"/>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31343"/>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31324"/>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31345"/>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31329"/>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31328"/>
                                        </p:tgtEl>
                                        <p:attrNameLst>
                                          <p:attrName>style.visibility</p:attrName>
                                        </p:attrNameLst>
                                      </p:cBhvr>
                                      <p:to>
                                        <p:strVal val="visible"/>
                                      </p:to>
                                    </p:set>
                                  </p:childTnLst>
                                </p:cTn>
                              </p:par>
                              <p:par>
                                <p:cTn id="48" presetID="1" presetClass="exit" presetSubtype="0" fill="hold" grpId="1" nodeType="withEffect">
                                  <p:stCondLst>
                                    <p:cond delay="0"/>
                                  </p:stCondLst>
                                  <p:childTnLst>
                                    <p:set>
                                      <p:cBhvr>
                                        <p:cTn id="49" dur="1" fill="hold">
                                          <p:stCondLst>
                                            <p:cond delay="0"/>
                                          </p:stCondLst>
                                        </p:cTn>
                                        <p:tgtEl>
                                          <p:spTgt spid="131341"/>
                                        </p:tgtEl>
                                        <p:attrNameLst>
                                          <p:attrName>style.visibility</p:attrName>
                                        </p:attrNameLst>
                                      </p:cBhvr>
                                      <p:to>
                                        <p:strVal val="hidden"/>
                                      </p:to>
                                    </p:set>
                                  </p:childTnLst>
                                </p:cTn>
                              </p:par>
                              <p:par>
                                <p:cTn id="50" presetID="1" presetClass="exit" presetSubtype="0" fill="hold" grpId="1" nodeType="withEffect">
                                  <p:stCondLst>
                                    <p:cond delay="0"/>
                                  </p:stCondLst>
                                  <p:childTnLst>
                                    <p:set>
                                      <p:cBhvr>
                                        <p:cTn id="51" dur="1" fill="hold">
                                          <p:stCondLst>
                                            <p:cond delay="0"/>
                                          </p:stCondLst>
                                        </p:cTn>
                                        <p:tgtEl>
                                          <p:spTgt spid="131342"/>
                                        </p:tgtEl>
                                        <p:attrNameLst>
                                          <p:attrName>style.visibility</p:attrName>
                                        </p:attrNameLst>
                                      </p:cBhvr>
                                      <p:to>
                                        <p:strVal val="hidden"/>
                                      </p:to>
                                    </p:set>
                                  </p:childTnLst>
                                </p:cTn>
                              </p:par>
                              <p:par>
                                <p:cTn id="52" presetID="1" presetClass="exit" presetSubtype="0" fill="hold" grpId="1" nodeType="withEffect">
                                  <p:stCondLst>
                                    <p:cond delay="0"/>
                                  </p:stCondLst>
                                  <p:childTnLst>
                                    <p:set>
                                      <p:cBhvr>
                                        <p:cTn id="53" dur="1" fill="hold">
                                          <p:stCondLst>
                                            <p:cond delay="0"/>
                                          </p:stCondLst>
                                        </p:cTn>
                                        <p:tgtEl>
                                          <p:spTgt spid="131343"/>
                                        </p:tgtEl>
                                        <p:attrNameLst>
                                          <p:attrName>style.visibility</p:attrName>
                                        </p:attrNameLst>
                                      </p:cBhvr>
                                      <p:to>
                                        <p:strVal val="hidden"/>
                                      </p:to>
                                    </p:set>
                                  </p:childTnLst>
                                </p:cTn>
                              </p:par>
                              <p:par>
                                <p:cTn id="54" presetID="1" presetClass="exit" presetSubtype="0" fill="hold" grpId="1" nodeType="withEffect">
                                  <p:stCondLst>
                                    <p:cond delay="0"/>
                                  </p:stCondLst>
                                  <p:childTnLst>
                                    <p:set>
                                      <p:cBhvr>
                                        <p:cTn id="55" dur="1" fill="hold">
                                          <p:stCondLst>
                                            <p:cond delay="0"/>
                                          </p:stCondLst>
                                        </p:cTn>
                                        <p:tgtEl>
                                          <p:spTgt spid="131324"/>
                                        </p:tgtEl>
                                        <p:attrNameLst>
                                          <p:attrName>style.visibility</p:attrName>
                                        </p:attrNameLst>
                                      </p:cBhvr>
                                      <p:to>
                                        <p:strVal val="hidden"/>
                                      </p:to>
                                    </p:set>
                                  </p:childTnLst>
                                </p:cTn>
                              </p:par>
                              <p:par>
                                <p:cTn id="56" presetID="1" presetClass="exit" presetSubtype="0" fill="hold" grpId="1" nodeType="withEffect">
                                  <p:stCondLst>
                                    <p:cond delay="0"/>
                                  </p:stCondLst>
                                  <p:childTnLst>
                                    <p:set>
                                      <p:cBhvr>
                                        <p:cTn id="57" dur="1" fill="hold">
                                          <p:stCondLst>
                                            <p:cond delay="0"/>
                                          </p:stCondLst>
                                        </p:cTn>
                                        <p:tgtEl>
                                          <p:spTgt spid="1313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341" grpId="0" animBg="1"/>
      <p:bldP spid="131341" grpId="1" animBg="1"/>
      <p:bldP spid="131342" grpId="0" animBg="1"/>
      <p:bldP spid="131342" grpId="1" animBg="1"/>
      <p:bldP spid="131343" grpId="0" animBg="1"/>
      <p:bldP spid="131343" grpId="1" animBg="1"/>
      <p:bldP spid="131318" grpId="0" autoUpdateAnimBg="0"/>
      <p:bldP spid="131319" grpId="0" autoUpdateAnimBg="0"/>
      <p:bldP spid="131320" grpId="0" autoUpdateAnimBg="0"/>
      <p:bldP spid="131324" grpId="0" animBg="1"/>
      <p:bldP spid="131324" grpId="1" animBg="1"/>
      <p:bldP spid="131322" grpId="0" animBg="1"/>
      <p:bldP spid="131322" grpId="1" animBg="1"/>
      <p:bldP spid="131339" grpId="0" autoUpdateAnimBg="0"/>
      <p:bldP spid="131340" grpId="0" autoUpdateAnimBg="0"/>
      <p:bldP spid="131345" grpId="0" animBg="1"/>
      <p:bldP spid="131328" grpId="0" animBg="1"/>
      <p:bldP spid="13132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84" name="Rectangle 60"/>
          <p:cNvSpPr>
            <a:spLocks noChangeArrowheads="1"/>
          </p:cNvSpPr>
          <p:nvPr/>
        </p:nvSpPr>
        <p:spPr bwMode="auto">
          <a:xfrm>
            <a:off x="7661275" y="2282825"/>
            <a:ext cx="4889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endParaRPr lang="en-US">
              <a:solidFill>
                <a:srgbClr val="07000C"/>
              </a:solidFill>
              <a:effectLst/>
            </a:endParaRPr>
          </a:p>
          <a:p>
            <a:pPr marL="457200" indent="-457200"/>
            <a:r>
              <a:rPr lang="en-US">
                <a:solidFill>
                  <a:srgbClr val="07000C"/>
                </a:solidFill>
                <a:effectLst/>
              </a:rPr>
              <a:t>45</a:t>
            </a:r>
          </a:p>
        </p:txBody>
      </p:sp>
      <p:grpSp>
        <p:nvGrpSpPr>
          <p:cNvPr id="16387" name="Group 9"/>
          <p:cNvGrpSpPr>
            <a:grpSpLocks/>
          </p:cNvGrpSpPr>
          <p:nvPr/>
        </p:nvGrpSpPr>
        <p:grpSpPr bwMode="auto">
          <a:xfrm>
            <a:off x="774700" y="1760538"/>
            <a:ext cx="7543800" cy="1903412"/>
            <a:chOff x="492" y="2747"/>
            <a:chExt cx="4752" cy="1019"/>
          </a:xfrm>
        </p:grpSpPr>
        <p:sp>
          <p:nvSpPr>
            <p:cNvPr id="205834" name="Line 10"/>
            <p:cNvSpPr>
              <a:spLocks noChangeShapeType="1"/>
            </p:cNvSpPr>
            <p:nvPr/>
          </p:nvSpPr>
          <p:spPr bwMode="auto">
            <a:xfrm flipV="1">
              <a:off x="1164" y="2750"/>
              <a:ext cx="0" cy="1016"/>
            </a:xfrm>
            <a:prstGeom prst="line">
              <a:avLst/>
            </a:prstGeom>
            <a:noFill/>
            <a:ln w="12700">
              <a:solidFill>
                <a:schemeClr val="tx1"/>
              </a:solidFill>
              <a:round/>
              <a:headEnd/>
              <a:tailEnd/>
            </a:ln>
            <a:effectLst>
              <a:outerShdw dist="17961" dir="2700000" algn="ctr" rotWithShape="0">
                <a:srgbClr val="000000"/>
              </a:outerShdw>
            </a:effectLst>
          </p:spPr>
          <p:txBody>
            <a:bodyPr wrap="none" anchor="ctr"/>
            <a:lstStyle/>
            <a:p>
              <a:pPr>
                <a:defRPr/>
              </a:pPr>
              <a:endParaRPr lang="en-US"/>
            </a:p>
          </p:txBody>
        </p:sp>
        <p:sp>
          <p:nvSpPr>
            <p:cNvPr id="205835" name="Line 11"/>
            <p:cNvSpPr>
              <a:spLocks noChangeShapeType="1"/>
            </p:cNvSpPr>
            <p:nvPr/>
          </p:nvSpPr>
          <p:spPr bwMode="auto">
            <a:xfrm flipV="1">
              <a:off x="4701" y="2747"/>
              <a:ext cx="0" cy="1016"/>
            </a:xfrm>
            <a:prstGeom prst="line">
              <a:avLst/>
            </a:prstGeom>
            <a:noFill/>
            <a:ln w="12700">
              <a:solidFill>
                <a:schemeClr val="tx1"/>
              </a:solidFill>
              <a:round/>
              <a:headEnd/>
              <a:tailEnd/>
            </a:ln>
            <a:effectLst>
              <a:outerShdw dist="17961" dir="2700000" algn="ctr" rotWithShape="0">
                <a:srgbClr val="000000"/>
              </a:outerShdw>
            </a:effectLst>
          </p:spPr>
          <p:txBody>
            <a:bodyPr wrap="none" anchor="ctr"/>
            <a:lstStyle/>
            <a:p>
              <a:pPr>
                <a:defRPr/>
              </a:pPr>
              <a:endParaRPr lang="en-US"/>
            </a:p>
          </p:txBody>
        </p:sp>
        <p:sp>
          <p:nvSpPr>
            <p:cNvPr id="205836" name="Line 12"/>
            <p:cNvSpPr>
              <a:spLocks noChangeShapeType="1"/>
            </p:cNvSpPr>
            <p:nvPr/>
          </p:nvSpPr>
          <p:spPr bwMode="auto">
            <a:xfrm>
              <a:off x="492" y="2976"/>
              <a:ext cx="4752" cy="0"/>
            </a:xfrm>
            <a:prstGeom prst="line">
              <a:avLst/>
            </a:prstGeom>
            <a:noFill/>
            <a:ln w="12700">
              <a:solidFill>
                <a:schemeClr val="tx1"/>
              </a:solidFill>
              <a:round/>
              <a:headEnd/>
              <a:tailEnd/>
            </a:ln>
            <a:effectLst/>
          </p:spPr>
          <p:txBody>
            <a:bodyPr wrap="none" anchor="ctr"/>
            <a:lstStyle/>
            <a:p>
              <a:pPr>
                <a:defRPr/>
              </a:pPr>
              <a:endParaRPr lang="en-US"/>
            </a:p>
          </p:txBody>
        </p:sp>
        <p:sp>
          <p:nvSpPr>
            <p:cNvPr id="205837" name="Line 13"/>
            <p:cNvSpPr>
              <a:spLocks noChangeShapeType="1"/>
            </p:cNvSpPr>
            <p:nvPr/>
          </p:nvSpPr>
          <p:spPr bwMode="auto">
            <a:xfrm>
              <a:off x="492" y="3528"/>
              <a:ext cx="4752" cy="0"/>
            </a:xfrm>
            <a:prstGeom prst="line">
              <a:avLst/>
            </a:prstGeom>
            <a:noFill/>
            <a:ln w="12700">
              <a:solidFill>
                <a:schemeClr val="tx1"/>
              </a:solidFill>
              <a:round/>
              <a:headEnd/>
              <a:tailEnd/>
            </a:ln>
            <a:effectLst/>
          </p:spPr>
          <p:txBody>
            <a:bodyPr wrap="none" anchor="ctr"/>
            <a:lstStyle/>
            <a:p>
              <a:pPr>
                <a:defRPr/>
              </a:pPr>
              <a:endParaRPr lang="en-US"/>
            </a:p>
          </p:txBody>
        </p:sp>
      </p:grpSp>
      <p:sp>
        <p:nvSpPr>
          <p:cNvPr id="16388" name="Text Box 14"/>
          <p:cNvSpPr txBox="1">
            <a:spLocks noChangeArrowheads="1"/>
          </p:cNvSpPr>
          <p:nvPr/>
        </p:nvSpPr>
        <p:spPr bwMode="auto">
          <a:xfrm>
            <a:off x="671513" y="1643063"/>
            <a:ext cx="7708900" cy="206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nSpc>
                <a:spcPct val="120000"/>
              </a:lnSpc>
              <a:spcBef>
                <a:spcPct val="20000"/>
              </a:spcBef>
              <a:buClr>
                <a:srgbClr val="66FFFF"/>
              </a:buClr>
              <a:buSzPct val="75000"/>
              <a:buFont typeface="Monotype Sorts" pitchFamily="2" charset="2"/>
              <a:buNone/>
            </a:pPr>
            <a:r>
              <a:rPr lang="en-US">
                <a:solidFill>
                  <a:srgbClr val="07000C"/>
                </a:solidFill>
                <a:effectLst/>
              </a:rPr>
              <a:t>   Price    Colonial     Log    Split-Level   A-Frame     Total</a:t>
            </a:r>
          </a:p>
          <a:p>
            <a:pPr>
              <a:lnSpc>
                <a:spcPct val="120000"/>
              </a:lnSpc>
              <a:spcBef>
                <a:spcPct val="20000"/>
              </a:spcBef>
              <a:buClr>
                <a:srgbClr val="66FFFF"/>
              </a:buClr>
              <a:buSzPct val="75000"/>
              <a:buFont typeface="Monotype Sorts" pitchFamily="2" charset="2"/>
              <a:buNone/>
            </a:pPr>
            <a:r>
              <a:rPr lang="en-US" u="sng">
                <a:solidFill>
                  <a:srgbClr val="07000C"/>
                </a:solidFill>
                <a:effectLst/>
              </a:rPr>
              <a:t>&lt;</a:t>
            </a:r>
            <a:r>
              <a:rPr lang="en-US">
                <a:solidFill>
                  <a:srgbClr val="07000C"/>
                </a:solidFill>
                <a:effectLst/>
              </a:rPr>
              <a:t> $99K</a:t>
            </a:r>
          </a:p>
          <a:p>
            <a:pPr>
              <a:lnSpc>
                <a:spcPct val="120000"/>
              </a:lnSpc>
              <a:spcBef>
                <a:spcPct val="20000"/>
              </a:spcBef>
              <a:buClr>
                <a:srgbClr val="66FFFF"/>
              </a:buClr>
              <a:buSzPct val="75000"/>
              <a:buFont typeface="Monotype Sorts" pitchFamily="2" charset="2"/>
              <a:buNone/>
            </a:pPr>
            <a:r>
              <a:rPr lang="en-US">
                <a:solidFill>
                  <a:srgbClr val="07000C"/>
                </a:solidFill>
                <a:effectLst/>
              </a:rPr>
              <a:t>&gt; $99K</a:t>
            </a:r>
          </a:p>
          <a:p>
            <a:pPr>
              <a:lnSpc>
                <a:spcPct val="120000"/>
              </a:lnSpc>
              <a:spcBef>
                <a:spcPct val="20000"/>
              </a:spcBef>
              <a:buClr>
                <a:srgbClr val="66FFFF"/>
              </a:buClr>
              <a:buSzPct val="75000"/>
              <a:buFont typeface="Monotype Sorts" pitchFamily="2" charset="2"/>
              <a:buNone/>
            </a:pPr>
            <a:r>
              <a:rPr lang="en-US">
                <a:solidFill>
                  <a:srgbClr val="07000C"/>
                </a:solidFill>
                <a:effectLst/>
              </a:rPr>
              <a:t>   Total</a:t>
            </a:r>
          </a:p>
        </p:txBody>
      </p:sp>
      <p:sp>
        <p:nvSpPr>
          <p:cNvPr id="205839" name="Text Box 15"/>
          <p:cNvSpPr txBox="1">
            <a:spLocks noChangeArrowheads="1"/>
          </p:cNvSpPr>
          <p:nvPr/>
        </p:nvSpPr>
        <p:spPr bwMode="auto">
          <a:xfrm>
            <a:off x="2306638" y="3262313"/>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r>
              <a:rPr lang="en-US">
                <a:solidFill>
                  <a:srgbClr val="07000C"/>
                </a:solidFill>
                <a:effectLst/>
              </a:rPr>
              <a:t>30</a:t>
            </a:r>
          </a:p>
        </p:txBody>
      </p:sp>
      <p:sp>
        <p:nvSpPr>
          <p:cNvPr id="205840" name="Text Box 16"/>
          <p:cNvSpPr txBox="1">
            <a:spLocks noChangeArrowheads="1"/>
          </p:cNvSpPr>
          <p:nvPr/>
        </p:nvSpPr>
        <p:spPr bwMode="auto">
          <a:xfrm>
            <a:off x="2320925" y="2686050"/>
            <a:ext cx="460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r>
              <a:rPr lang="en-US">
                <a:solidFill>
                  <a:srgbClr val="F51201"/>
                </a:solidFill>
                <a:effectLst/>
              </a:rPr>
              <a:t>12       	    14              16                  3</a:t>
            </a:r>
          </a:p>
        </p:txBody>
      </p:sp>
      <p:sp>
        <p:nvSpPr>
          <p:cNvPr id="205841" name="Text Box 17"/>
          <p:cNvSpPr txBox="1">
            <a:spLocks noChangeArrowheads="1"/>
          </p:cNvSpPr>
          <p:nvPr/>
        </p:nvSpPr>
        <p:spPr bwMode="auto">
          <a:xfrm>
            <a:off x="2320925" y="2262188"/>
            <a:ext cx="460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r>
              <a:rPr lang="en-US">
                <a:solidFill>
                  <a:srgbClr val="F51201"/>
                </a:solidFill>
                <a:effectLst/>
              </a:rPr>
              <a:t>18              6              19                12</a:t>
            </a:r>
          </a:p>
        </p:txBody>
      </p:sp>
      <p:sp>
        <p:nvSpPr>
          <p:cNvPr id="205842" name="Line 18"/>
          <p:cNvSpPr>
            <a:spLocks noChangeShapeType="1"/>
          </p:cNvSpPr>
          <p:nvPr/>
        </p:nvSpPr>
        <p:spPr bwMode="auto">
          <a:xfrm>
            <a:off x="754063" y="2133600"/>
            <a:ext cx="7662862" cy="0"/>
          </a:xfrm>
          <a:prstGeom prst="line">
            <a:avLst/>
          </a:prstGeom>
          <a:noFill/>
          <a:ln w="12700">
            <a:solidFill>
              <a:srgbClr val="000000"/>
            </a:solidFill>
            <a:round/>
            <a:headEnd/>
            <a:tailEnd/>
          </a:ln>
          <a:effectLst/>
        </p:spPr>
        <p:txBody>
          <a:bodyPr/>
          <a:lstStyle/>
          <a:p>
            <a:pPr>
              <a:defRPr/>
            </a:pPr>
            <a:endParaRPr lang="en-US"/>
          </a:p>
        </p:txBody>
      </p:sp>
      <p:sp>
        <p:nvSpPr>
          <p:cNvPr id="205843" name="Line 19"/>
          <p:cNvSpPr>
            <a:spLocks noChangeShapeType="1"/>
          </p:cNvSpPr>
          <p:nvPr/>
        </p:nvSpPr>
        <p:spPr bwMode="auto">
          <a:xfrm>
            <a:off x="777875" y="3214688"/>
            <a:ext cx="7662863" cy="0"/>
          </a:xfrm>
          <a:prstGeom prst="line">
            <a:avLst/>
          </a:prstGeom>
          <a:noFill/>
          <a:ln w="12700">
            <a:solidFill>
              <a:srgbClr val="000000"/>
            </a:solidFill>
            <a:round/>
            <a:headEnd/>
            <a:tailEnd/>
          </a:ln>
          <a:effectLst/>
        </p:spPr>
        <p:txBody>
          <a:bodyPr/>
          <a:lstStyle/>
          <a:p>
            <a:pPr>
              <a:defRPr/>
            </a:pPr>
            <a:endParaRPr lang="en-US"/>
          </a:p>
        </p:txBody>
      </p:sp>
      <p:sp>
        <p:nvSpPr>
          <p:cNvPr id="205844" name="Rectangle 20"/>
          <p:cNvSpPr>
            <a:spLocks noChangeArrowheads="1"/>
          </p:cNvSpPr>
          <p:nvPr/>
        </p:nvSpPr>
        <p:spPr bwMode="auto">
          <a:xfrm>
            <a:off x="7664450" y="2286000"/>
            <a:ext cx="4889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a:solidFill>
                  <a:srgbClr val="07000C"/>
                </a:solidFill>
                <a:effectLst/>
              </a:rPr>
              <a:t>55</a:t>
            </a:r>
          </a:p>
          <a:p>
            <a:pPr marL="457200" indent="-457200"/>
            <a:endParaRPr lang="en-US">
              <a:solidFill>
                <a:srgbClr val="07000C"/>
              </a:solidFill>
              <a:effectLst/>
            </a:endParaRPr>
          </a:p>
        </p:txBody>
      </p:sp>
      <p:grpSp>
        <p:nvGrpSpPr>
          <p:cNvPr id="16395" name="Group 21"/>
          <p:cNvGrpSpPr>
            <a:grpSpLocks/>
          </p:cNvGrpSpPr>
          <p:nvPr/>
        </p:nvGrpSpPr>
        <p:grpSpPr bwMode="auto">
          <a:xfrm>
            <a:off x="769938" y="4702175"/>
            <a:ext cx="7543800" cy="1903413"/>
            <a:chOff x="492" y="2747"/>
            <a:chExt cx="4752" cy="1019"/>
          </a:xfrm>
        </p:grpSpPr>
        <p:sp>
          <p:nvSpPr>
            <p:cNvPr id="205846" name="Line 22"/>
            <p:cNvSpPr>
              <a:spLocks noChangeShapeType="1"/>
            </p:cNvSpPr>
            <p:nvPr/>
          </p:nvSpPr>
          <p:spPr bwMode="auto">
            <a:xfrm flipV="1">
              <a:off x="1164" y="2750"/>
              <a:ext cx="0" cy="1016"/>
            </a:xfrm>
            <a:prstGeom prst="line">
              <a:avLst/>
            </a:prstGeom>
            <a:noFill/>
            <a:ln w="12700">
              <a:solidFill>
                <a:schemeClr val="tx1"/>
              </a:solidFill>
              <a:round/>
              <a:headEnd/>
              <a:tailEnd/>
            </a:ln>
            <a:effectLst>
              <a:outerShdw dist="17961" dir="2700000" algn="ctr" rotWithShape="0">
                <a:srgbClr val="000000"/>
              </a:outerShdw>
            </a:effectLst>
          </p:spPr>
          <p:txBody>
            <a:bodyPr wrap="none" anchor="ctr"/>
            <a:lstStyle/>
            <a:p>
              <a:pPr>
                <a:defRPr/>
              </a:pPr>
              <a:endParaRPr lang="en-US"/>
            </a:p>
          </p:txBody>
        </p:sp>
        <p:sp>
          <p:nvSpPr>
            <p:cNvPr id="205847" name="Line 23"/>
            <p:cNvSpPr>
              <a:spLocks noChangeShapeType="1"/>
            </p:cNvSpPr>
            <p:nvPr/>
          </p:nvSpPr>
          <p:spPr bwMode="auto">
            <a:xfrm flipV="1">
              <a:off x="4701" y="2747"/>
              <a:ext cx="0" cy="1016"/>
            </a:xfrm>
            <a:prstGeom prst="line">
              <a:avLst/>
            </a:prstGeom>
            <a:noFill/>
            <a:ln w="12700">
              <a:solidFill>
                <a:schemeClr val="tx1"/>
              </a:solidFill>
              <a:round/>
              <a:headEnd/>
              <a:tailEnd/>
            </a:ln>
            <a:effectLst>
              <a:outerShdw dist="17961" dir="2700000" algn="ctr" rotWithShape="0">
                <a:srgbClr val="000000"/>
              </a:outerShdw>
            </a:effectLst>
          </p:spPr>
          <p:txBody>
            <a:bodyPr wrap="none" anchor="ctr"/>
            <a:lstStyle/>
            <a:p>
              <a:pPr>
                <a:defRPr/>
              </a:pPr>
              <a:endParaRPr lang="en-US"/>
            </a:p>
          </p:txBody>
        </p:sp>
        <p:sp>
          <p:nvSpPr>
            <p:cNvPr id="205848" name="Line 24"/>
            <p:cNvSpPr>
              <a:spLocks noChangeShapeType="1"/>
            </p:cNvSpPr>
            <p:nvPr/>
          </p:nvSpPr>
          <p:spPr bwMode="auto">
            <a:xfrm>
              <a:off x="492" y="2976"/>
              <a:ext cx="4752" cy="0"/>
            </a:xfrm>
            <a:prstGeom prst="line">
              <a:avLst/>
            </a:prstGeom>
            <a:noFill/>
            <a:ln w="12700">
              <a:solidFill>
                <a:schemeClr val="tx1"/>
              </a:solidFill>
              <a:round/>
              <a:headEnd/>
              <a:tailEnd/>
            </a:ln>
            <a:effectLst/>
          </p:spPr>
          <p:txBody>
            <a:bodyPr wrap="none" anchor="ctr"/>
            <a:lstStyle/>
            <a:p>
              <a:pPr>
                <a:defRPr/>
              </a:pPr>
              <a:endParaRPr lang="en-US"/>
            </a:p>
          </p:txBody>
        </p:sp>
        <p:sp>
          <p:nvSpPr>
            <p:cNvPr id="205849" name="Line 25"/>
            <p:cNvSpPr>
              <a:spLocks noChangeShapeType="1"/>
            </p:cNvSpPr>
            <p:nvPr/>
          </p:nvSpPr>
          <p:spPr bwMode="auto">
            <a:xfrm>
              <a:off x="492" y="3528"/>
              <a:ext cx="4752" cy="0"/>
            </a:xfrm>
            <a:prstGeom prst="line">
              <a:avLst/>
            </a:prstGeom>
            <a:noFill/>
            <a:ln w="12700">
              <a:solidFill>
                <a:schemeClr val="tx1"/>
              </a:solidFill>
              <a:round/>
              <a:headEnd/>
              <a:tailEnd/>
            </a:ln>
            <a:effectLst/>
          </p:spPr>
          <p:txBody>
            <a:bodyPr wrap="none" anchor="ctr"/>
            <a:lstStyle/>
            <a:p>
              <a:pPr>
                <a:defRPr/>
              </a:pPr>
              <a:endParaRPr lang="en-US"/>
            </a:p>
          </p:txBody>
        </p:sp>
      </p:grpSp>
      <p:sp>
        <p:nvSpPr>
          <p:cNvPr id="16396" name="Text Box 26"/>
          <p:cNvSpPr txBox="1">
            <a:spLocks noChangeArrowheads="1"/>
          </p:cNvSpPr>
          <p:nvPr/>
        </p:nvSpPr>
        <p:spPr bwMode="auto">
          <a:xfrm>
            <a:off x="666750" y="4584700"/>
            <a:ext cx="7708900" cy="206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nSpc>
                <a:spcPct val="120000"/>
              </a:lnSpc>
              <a:spcBef>
                <a:spcPct val="20000"/>
              </a:spcBef>
              <a:buClr>
                <a:srgbClr val="66FFFF"/>
              </a:buClr>
              <a:buSzPct val="75000"/>
              <a:buFont typeface="Monotype Sorts" pitchFamily="2" charset="2"/>
              <a:buNone/>
            </a:pPr>
            <a:r>
              <a:rPr lang="en-US">
                <a:solidFill>
                  <a:srgbClr val="07000C"/>
                </a:solidFill>
                <a:effectLst/>
              </a:rPr>
              <a:t>   Price    Colonial     Log    Split-Level   A-Frame     Total</a:t>
            </a:r>
          </a:p>
          <a:p>
            <a:pPr>
              <a:lnSpc>
                <a:spcPct val="120000"/>
              </a:lnSpc>
              <a:spcBef>
                <a:spcPct val="20000"/>
              </a:spcBef>
              <a:buClr>
                <a:srgbClr val="66FFFF"/>
              </a:buClr>
              <a:buSzPct val="75000"/>
              <a:buFont typeface="Monotype Sorts" pitchFamily="2" charset="2"/>
              <a:buNone/>
            </a:pPr>
            <a:r>
              <a:rPr lang="en-US" u="sng">
                <a:solidFill>
                  <a:srgbClr val="07000C"/>
                </a:solidFill>
                <a:effectLst/>
              </a:rPr>
              <a:t>&lt;</a:t>
            </a:r>
            <a:r>
              <a:rPr lang="en-US">
                <a:solidFill>
                  <a:srgbClr val="07000C"/>
                </a:solidFill>
                <a:effectLst/>
              </a:rPr>
              <a:t> $99K</a:t>
            </a:r>
          </a:p>
          <a:p>
            <a:pPr>
              <a:lnSpc>
                <a:spcPct val="120000"/>
              </a:lnSpc>
              <a:spcBef>
                <a:spcPct val="20000"/>
              </a:spcBef>
              <a:buClr>
                <a:srgbClr val="66FFFF"/>
              </a:buClr>
              <a:buSzPct val="75000"/>
              <a:buFont typeface="Monotype Sorts" pitchFamily="2" charset="2"/>
              <a:buNone/>
            </a:pPr>
            <a:r>
              <a:rPr lang="en-US">
                <a:solidFill>
                  <a:srgbClr val="07000C"/>
                </a:solidFill>
                <a:effectLst/>
              </a:rPr>
              <a:t>&gt; $99K</a:t>
            </a:r>
          </a:p>
          <a:p>
            <a:pPr>
              <a:lnSpc>
                <a:spcPct val="120000"/>
              </a:lnSpc>
              <a:spcBef>
                <a:spcPct val="20000"/>
              </a:spcBef>
              <a:buClr>
                <a:srgbClr val="66FFFF"/>
              </a:buClr>
              <a:buSzPct val="75000"/>
              <a:buFont typeface="Monotype Sorts" pitchFamily="2" charset="2"/>
              <a:buNone/>
            </a:pPr>
            <a:r>
              <a:rPr lang="en-US">
                <a:solidFill>
                  <a:srgbClr val="07000C"/>
                </a:solidFill>
                <a:effectLst/>
              </a:rPr>
              <a:t>   Total</a:t>
            </a:r>
          </a:p>
        </p:txBody>
      </p:sp>
      <p:sp>
        <p:nvSpPr>
          <p:cNvPr id="16397" name="Text Box 29"/>
          <p:cNvSpPr txBox="1">
            <a:spLocks noChangeArrowheads="1"/>
          </p:cNvSpPr>
          <p:nvPr/>
        </p:nvSpPr>
        <p:spPr bwMode="auto">
          <a:xfrm>
            <a:off x="2316163" y="52038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endParaRPr lang="en-US">
              <a:solidFill>
                <a:srgbClr val="009900"/>
              </a:solidFill>
              <a:effectLst/>
            </a:endParaRPr>
          </a:p>
        </p:txBody>
      </p:sp>
      <p:sp>
        <p:nvSpPr>
          <p:cNvPr id="205854" name="Line 30"/>
          <p:cNvSpPr>
            <a:spLocks noChangeShapeType="1"/>
          </p:cNvSpPr>
          <p:nvPr/>
        </p:nvSpPr>
        <p:spPr bwMode="auto">
          <a:xfrm>
            <a:off x="749300" y="5075238"/>
            <a:ext cx="7662863" cy="0"/>
          </a:xfrm>
          <a:prstGeom prst="line">
            <a:avLst/>
          </a:prstGeom>
          <a:noFill/>
          <a:ln w="12700">
            <a:solidFill>
              <a:srgbClr val="000000"/>
            </a:solidFill>
            <a:round/>
            <a:headEnd/>
            <a:tailEnd/>
          </a:ln>
          <a:effectLst/>
        </p:spPr>
        <p:txBody>
          <a:bodyPr/>
          <a:lstStyle/>
          <a:p>
            <a:pPr>
              <a:defRPr/>
            </a:pPr>
            <a:endParaRPr lang="en-US"/>
          </a:p>
        </p:txBody>
      </p:sp>
      <p:sp>
        <p:nvSpPr>
          <p:cNvPr id="205855" name="Line 31"/>
          <p:cNvSpPr>
            <a:spLocks noChangeShapeType="1"/>
          </p:cNvSpPr>
          <p:nvPr/>
        </p:nvSpPr>
        <p:spPr bwMode="auto">
          <a:xfrm>
            <a:off x="773113" y="6156325"/>
            <a:ext cx="7662862" cy="0"/>
          </a:xfrm>
          <a:prstGeom prst="line">
            <a:avLst/>
          </a:prstGeom>
          <a:noFill/>
          <a:ln w="12700">
            <a:solidFill>
              <a:srgbClr val="000000"/>
            </a:solidFill>
            <a:round/>
            <a:headEnd/>
            <a:tailEnd/>
          </a:ln>
          <a:effectLst/>
        </p:spPr>
        <p:txBody>
          <a:bodyPr/>
          <a:lstStyle/>
          <a:p>
            <a:pPr>
              <a:defRPr/>
            </a:pPr>
            <a:endParaRPr lang="en-US"/>
          </a:p>
        </p:txBody>
      </p:sp>
      <p:sp>
        <p:nvSpPr>
          <p:cNvPr id="205857" name="Oval 33"/>
          <p:cNvSpPr>
            <a:spLocks noChangeArrowheads="1"/>
          </p:cNvSpPr>
          <p:nvPr/>
        </p:nvSpPr>
        <p:spPr bwMode="auto">
          <a:xfrm>
            <a:off x="7621588" y="2293938"/>
            <a:ext cx="609600" cy="390525"/>
          </a:xfrm>
          <a:prstGeom prst="ellipse">
            <a:avLst/>
          </a:prstGeom>
          <a:noFill/>
          <a:ln w="38100">
            <a:solidFill>
              <a:srgbClr val="000000"/>
            </a:solidFill>
            <a:round/>
            <a:headEnd/>
            <a:tailEnd/>
          </a:ln>
          <a:effectLst/>
        </p:spPr>
        <p:txBody>
          <a:bodyPr wrap="none" anchor="ctr"/>
          <a:lstStyle/>
          <a:p>
            <a:pPr>
              <a:defRPr/>
            </a:pPr>
            <a:endParaRPr lang="en-US"/>
          </a:p>
        </p:txBody>
      </p:sp>
      <p:sp>
        <p:nvSpPr>
          <p:cNvPr id="205858" name="Oval 34"/>
          <p:cNvSpPr>
            <a:spLocks noChangeArrowheads="1"/>
          </p:cNvSpPr>
          <p:nvPr/>
        </p:nvSpPr>
        <p:spPr bwMode="auto">
          <a:xfrm>
            <a:off x="2244725" y="3287713"/>
            <a:ext cx="609600" cy="390525"/>
          </a:xfrm>
          <a:prstGeom prst="ellipse">
            <a:avLst/>
          </a:prstGeom>
          <a:noFill/>
          <a:ln w="38100">
            <a:solidFill>
              <a:srgbClr val="000000"/>
            </a:solidFill>
            <a:round/>
            <a:headEnd/>
            <a:tailEnd/>
          </a:ln>
          <a:effectLst/>
        </p:spPr>
        <p:txBody>
          <a:bodyPr wrap="none" anchor="ctr"/>
          <a:lstStyle/>
          <a:p>
            <a:pPr>
              <a:defRPr/>
            </a:pPr>
            <a:endParaRPr lang="en-US"/>
          </a:p>
        </p:txBody>
      </p:sp>
      <p:sp>
        <p:nvSpPr>
          <p:cNvPr id="205859" name="Rectangle 35"/>
          <p:cNvSpPr>
            <a:spLocks noChangeArrowheads="1"/>
          </p:cNvSpPr>
          <p:nvPr/>
        </p:nvSpPr>
        <p:spPr bwMode="auto">
          <a:xfrm>
            <a:off x="7634288" y="3294063"/>
            <a:ext cx="581025" cy="377825"/>
          </a:xfrm>
          <a:prstGeom prst="rect">
            <a:avLst/>
          </a:prstGeom>
          <a:noFill/>
          <a:ln w="38100">
            <a:solidFill>
              <a:srgbClr val="000000"/>
            </a:solidFill>
            <a:miter lim="800000"/>
            <a:headEnd/>
            <a:tailEnd/>
          </a:ln>
          <a:effectLst/>
        </p:spPr>
        <p:txBody>
          <a:bodyPr wrap="none" anchor="ctr"/>
          <a:lstStyle/>
          <a:p>
            <a:pPr>
              <a:defRPr/>
            </a:pPr>
            <a:endParaRPr lang="en-US"/>
          </a:p>
        </p:txBody>
      </p:sp>
      <p:sp>
        <p:nvSpPr>
          <p:cNvPr id="205861" name="Text Box 37"/>
          <p:cNvSpPr txBox="1">
            <a:spLocks noChangeArrowheads="1"/>
          </p:cNvSpPr>
          <p:nvPr/>
        </p:nvSpPr>
        <p:spPr bwMode="auto">
          <a:xfrm>
            <a:off x="2132013" y="5156200"/>
            <a:ext cx="91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457200" indent="-457200">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50000"/>
              </a:spcBef>
            </a:pPr>
            <a:r>
              <a:rPr lang="en-US">
                <a:solidFill>
                  <a:srgbClr val="009900"/>
                </a:solidFill>
                <a:effectLst/>
              </a:rPr>
              <a:t>16.5</a:t>
            </a:r>
          </a:p>
        </p:txBody>
      </p:sp>
      <p:sp>
        <p:nvSpPr>
          <p:cNvPr id="205862" name="Text Box 38"/>
          <p:cNvSpPr txBox="1">
            <a:spLocks noChangeArrowheads="1"/>
          </p:cNvSpPr>
          <p:nvPr/>
        </p:nvSpPr>
        <p:spPr bwMode="auto">
          <a:xfrm>
            <a:off x="3298825" y="5165725"/>
            <a:ext cx="91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457200" indent="-457200">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a:spcBef>
                <a:spcPct val="50000"/>
              </a:spcBef>
            </a:pPr>
            <a:r>
              <a:rPr lang="en-US">
                <a:solidFill>
                  <a:srgbClr val="009900"/>
                </a:solidFill>
                <a:effectLst/>
              </a:rPr>
              <a:t>11</a:t>
            </a:r>
          </a:p>
        </p:txBody>
      </p:sp>
      <p:sp>
        <p:nvSpPr>
          <p:cNvPr id="205865" name="Oval 41"/>
          <p:cNvSpPr>
            <a:spLocks noChangeArrowheads="1"/>
          </p:cNvSpPr>
          <p:nvPr/>
        </p:nvSpPr>
        <p:spPr bwMode="auto">
          <a:xfrm>
            <a:off x="3455988" y="3295650"/>
            <a:ext cx="609600" cy="390525"/>
          </a:xfrm>
          <a:prstGeom prst="ellipse">
            <a:avLst/>
          </a:prstGeom>
          <a:noFill/>
          <a:ln w="38100">
            <a:solidFill>
              <a:srgbClr val="000000"/>
            </a:solidFill>
            <a:round/>
            <a:headEnd/>
            <a:tailEnd/>
          </a:ln>
          <a:effectLst/>
        </p:spPr>
        <p:txBody>
          <a:bodyPr wrap="none" anchor="ctr"/>
          <a:lstStyle/>
          <a:p>
            <a:pPr>
              <a:defRPr/>
            </a:pPr>
            <a:endParaRPr lang="en-US"/>
          </a:p>
        </p:txBody>
      </p:sp>
      <p:sp>
        <p:nvSpPr>
          <p:cNvPr id="205866" name="Text Box 42"/>
          <p:cNvSpPr txBox="1">
            <a:spLocks noChangeArrowheads="1"/>
          </p:cNvSpPr>
          <p:nvPr/>
        </p:nvSpPr>
        <p:spPr bwMode="auto">
          <a:xfrm>
            <a:off x="4665663" y="5175250"/>
            <a:ext cx="91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457200" indent="-457200">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a:spcBef>
                <a:spcPct val="50000"/>
              </a:spcBef>
            </a:pPr>
            <a:r>
              <a:rPr lang="en-US">
                <a:solidFill>
                  <a:srgbClr val="009900"/>
                </a:solidFill>
                <a:effectLst/>
              </a:rPr>
              <a:t>19.25</a:t>
            </a:r>
          </a:p>
        </p:txBody>
      </p:sp>
      <p:sp>
        <p:nvSpPr>
          <p:cNvPr id="205867" name="Oval 43"/>
          <p:cNvSpPr>
            <a:spLocks noChangeArrowheads="1"/>
          </p:cNvSpPr>
          <p:nvPr/>
        </p:nvSpPr>
        <p:spPr bwMode="auto">
          <a:xfrm>
            <a:off x="4837113" y="3276600"/>
            <a:ext cx="609600" cy="390525"/>
          </a:xfrm>
          <a:prstGeom prst="ellipse">
            <a:avLst/>
          </a:prstGeom>
          <a:noFill/>
          <a:ln w="38100">
            <a:solidFill>
              <a:srgbClr val="000000"/>
            </a:solidFill>
            <a:round/>
            <a:headEnd/>
            <a:tailEnd/>
          </a:ln>
          <a:effectLst/>
        </p:spPr>
        <p:txBody>
          <a:bodyPr wrap="none" anchor="ctr"/>
          <a:lstStyle/>
          <a:p>
            <a:pPr>
              <a:defRPr/>
            </a:pPr>
            <a:endParaRPr lang="en-US"/>
          </a:p>
        </p:txBody>
      </p:sp>
      <p:sp>
        <p:nvSpPr>
          <p:cNvPr id="205868" name="Text Box 44"/>
          <p:cNvSpPr txBox="1">
            <a:spLocks noChangeArrowheads="1"/>
          </p:cNvSpPr>
          <p:nvPr/>
        </p:nvSpPr>
        <p:spPr bwMode="auto">
          <a:xfrm>
            <a:off x="6223000" y="5159375"/>
            <a:ext cx="91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457200" indent="-457200">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a:spcBef>
                <a:spcPct val="50000"/>
              </a:spcBef>
            </a:pPr>
            <a:r>
              <a:rPr lang="en-US">
                <a:solidFill>
                  <a:srgbClr val="009900"/>
                </a:solidFill>
                <a:effectLst/>
              </a:rPr>
              <a:t>8.25</a:t>
            </a:r>
          </a:p>
        </p:txBody>
      </p:sp>
      <p:sp>
        <p:nvSpPr>
          <p:cNvPr id="205869" name="Oval 45"/>
          <p:cNvSpPr>
            <a:spLocks noChangeArrowheads="1"/>
          </p:cNvSpPr>
          <p:nvPr/>
        </p:nvSpPr>
        <p:spPr bwMode="auto">
          <a:xfrm>
            <a:off x="6380163" y="3275013"/>
            <a:ext cx="609600" cy="390525"/>
          </a:xfrm>
          <a:prstGeom prst="ellipse">
            <a:avLst/>
          </a:prstGeom>
          <a:noFill/>
          <a:ln w="38100">
            <a:solidFill>
              <a:srgbClr val="000000"/>
            </a:solidFill>
            <a:round/>
            <a:headEnd/>
            <a:tailEnd/>
          </a:ln>
          <a:effectLst/>
        </p:spPr>
        <p:txBody>
          <a:bodyPr wrap="none" anchor="ctr"/>
          <a:lstStyle/>
          <a:p>
            <a:pPr>
              <a:defRPr/>
            </a:pPr>
            <a:endParaRPr lang="en-US"/>
          </a:p>
        </p:txBody>
      </p:sp>
      <p:sp>
        <p:nvSpPr>
          <p:cNvPr id="205872" name="Oval 48"/>
          <p:cNvSpPr>
            <a:spLocks noChangeArrowheads="1"/>
          </p:cNvSpPr>
          <p:nvPr/>
        </p:nvSpPr>
        <p:spPr bwMode="auto">
          <a:xfrm>
            <a:off x="7616825" y="2689225"/>
            <a:ext cx="609600" cy="390525"/>
          </a:xfrm>
          <a:prstGeom prst="ellipse">
            <a:avLst/>
          </a:prstGeom>
          <a:noFill/>
          <a:ln w="38100">
            <a:solidFill>
              <a:srgbClr val="000000"/>
            </a:solidFill>
            <a:round/>
            <a:headEnd/>
            <a:tailEnd/>
          </a:ln>
          <a:effectLst/>
        </p:spPr>
        <p:txBody>
          <a:bodyPr wrap="none" anchor="ctr"/>
          <a:lstStyle/>
          <a:p>
            <a:pPr>
              <a:defRPr/>
            </a:pPr>
            <a:endParaRPr lang="en-US"/>
          </a:p>
        </p:txBody>
      </p:sp>
      <p:sp>
        <p:nvSpPr>
          <p:cNvPr id="205873" name="Oval 49"/>
          <p:cNvSpPr>
            <a:spLocks noChangeArrowheads="1"/>
          </p:cNvSpPr>
          <p:nvPr/>
        </p:nvSpPr>
        <p:spPr bwMode="auto">
          <a:xfrm>
            <a:off x="2254250" y="3290888"/>
            <a:ext cx="609600" cy="390525"/>
          </a:xfrm>
          <a:prstGeom prst="ellipse">
            <a:avLst/>
          </a:prstGeom>
          <a:noFill/>
          <a:ln w="38100">
            <a:solidFill>
              <a:srgbClr val="000000"/>
            </a:solidFill>
            <a:round/>
            <a:headEnd/>
            <a:tailEnd/>
          </a:ln>
          <a:effectLst/>
        </p:spPr>
        <p:txBody>
          <a:bodyPr wrap="none" anchor="ctr"/>
          <a:lstStyle/>
          <a:p>
            <a:pPr>
              <a:defRPr/>
            </a:pPr>
            <a:endParaRPr lang="en-US"/>
          </a:p>
        </p:txBody>
      </p:sp>
      <p:sp>
        <p:nvSpPr>
          <p:cNvPr id="205874" name="Text Box 50"/>
          <p:cNvSpPr txBox="1">
            <a:spLocks noChangeArrowheads="1"/>
          </p:cNvSpPr>
          <p:nvPr/>
        </p:nvSpPr>
        <p:spPr bwMode="auto">
          <a:xfrm>
            <a:off x="2055813" y="5608638"/>
            <a:ext cx="91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457200" indent="-457200">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a:spcBef>
                <a:spcPct val="50000"/>
              </a:spcBef>
            </a:pPr>
            <a:r>
              <a:rPr lang="en-US">
                <a:solidFill>
                  <a:srgbClr val="009900"/>
                </a:solidFill>
                <a:effectLst/>
              </a:rPr>
              <a:t>13.5</a:t>
            </a:r>
          </a:p>
        </p:txBody>
      </p:sp>
      <p:sp>
        <p:nvSpPr>
          <p:cNvPr id="205875" name="Text Box 51"/>
          <p:cNvSpPr txBox="1">
            <a:spLocks noChangeArrowheads="1"/>
          </p:cNvSpPr>
          <p:nvPr/>
        </p:nvSpPr>
        <p:spPr bwMode="auto">
          <a:xfrm>
            <a:off x="3309938" y="5645150"/>
            <a:ext cx="91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457200" indent="-457200">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a:spcBef>
                <a:spcPct val="50000"/>
              </a:spcBef>
            </a:pPr>
            <a:r>
              <a:rPr lang="en-US">
                <a:solidFill>
                  <a:srgbClr val="009900"/>
                </a:solidFill>
                <a:effectLst/>
              </a:rPr>
              <a:t>9</a:t>
            </a:r>
          </a:p>
        </p:txBody>
      </p:sp>
      <p:sp>
        <p:nvSpPr>
          <p:cNvPr id="205876" name="Text Box 52"/>
          <p:cNvSpPr txBox="1">
            <a:spLocks noChangeArrowheads="1"/>
          </p:cNvSpPr>
          <p:nvPr/>
        </p:nvSpPr>
        <p:spPr bwMode="auto">
          <a:xfrm>
            <a:off x="4676775" y="5640388"/>
            <a:ext cx="91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457200" indent="-457200">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a:spcBef>
                <a:spcPct val="50000"/>
              </a:spcBef>
            </a:pPr>
            <a:r>
              <a:rPr lang="en-US">
                <a:solidFill>
                  <a:srgbClr val="009900"/>
                </a:solidFill>
                <a:effectLst/>
              </a:rPr>
              <a:t>15.75</a:t>
            </a:r>
          </a:p>
        </p:txBody>
      </p:sp>
      <p:sp>
        <p:nvSpPr>
          <p:cNvPr id="205877" name="Text Box 53"/>
          <p:cNvSpPr txBox="1">
            <a:spLocks noChangeArrowheads="1"/>
          </p:cNvSpPr>
          <p:nvPr/>
        </p:nvSpPr>
        <p:spPr bwMode="auto">
          <a:xfrm>
            <a:off x="6229350" y="5649913"/>
            <a:ext cx="91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457200" indent="-457200">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a:spcBef>
                <a:spcPct val="50000"/>
              </a:spcBef>
            </a:pPr>
            <a:r>
              <a:rPr lang="en-US">
                <a:solidFill>
                  <a:srgbClr val="009900"/>
                </a:solidFill>
                <a:effectLst/>
              </a:rPr>
              <a:t>6.75</a:t>
            </a:r>
          </a:p>
        </p:txBody>
      </p:sp>
      <p:sp>
        <p:nvSpPr>
          <p:cNvPr id="205879" name="Rectangle 55"/>
          <p:cNvSpPr>
            <a:spLocks noChangeArrowheads="1"/>
          </p:cNvSpPr>
          <p:nvPr/>
        </p:nvSpPr>
        <p:spPr bwMode="auto">
          <a:xfrm>
            <a:off x="7627938" y="5184775"/>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a:solidFill>
                  <a:srgbClr val="07000C"/>
                </a:solidFill>
                <a:effectLst/>
              </a:rPr>
              <a:t>55</a:t>
            </a:r>
          </a:p>
        </p:txBody>
      </p:sp>
      <p:sp>
        <p:nvSpPr>
          <p:cNvPr id="205880" name="Text Box 56"/>
          <p:cNvSpPr txBox="1">
            <a:spLocks noChangeArrowheads="1"/>
          </p:cNvSpPr>
          <p:nvPr/>
        </p:nvSpPr>
        <p:spPr bwMode="auto">
          <a:xfrm>
            <a:off x="2300288" y="6175375"/>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r>
              <a:rPr lang="en-US">
                <a:solidFill>
                  <a:srgbClr val="07000C"/>
                </a:solidFill>
                <a:effectLst/>
              </a:rPr>
              <a:t>30</a:t>
            </a:r>
          </a:p>
        </p:txBody>
      </p:sp>
      <p:sp>
        <p:nvSpPr>
          <p:cNvPr id="16418" name="Rectangle 57"/>
          <p:cNvSpPr>
            <a:spLocks noChangeArrowheads="1"/>
          </p:cNvSpPr>
          <p:nvPr/>
        </p:nvSpPr>
        <p:spPr bwMode="auto">
          <a:xfrm>
            <a:off x="228600" y="4127500"/>
            <a:ext cx="86868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lgn="ctr">
              <a:spcBef>
                <a:spcPct val="20000"/>
              </a:spcBef>
              <a:buClr>
                <a:srgbClr val="66FFFF"/>
              </a:buClr>
              <a:buSzPct val="75000"/>
              <a:buFont typeface="Monotype Sorts" pitchFamily="2" charset="2"/>
              <a:buNone/>
            </a:pPr>
            <a:r>
              <a:rPr lang="en-US" b="1" u="sng">
                <a:solidFill>
                  <a:srgbClr val="009900"/>
                </a:solidFill>
                <a:effectLst/>
              </a:rPr>
              <a:t>Expected Frequencies</a:t>
            </a:r>
            <a:r>
              <a:rPr lang="en-US" b="1">
                <a:solidFill>
                  <a:srgbClr val="009900"/>
                </a:solidFill>
                <a:effectLst/>
              </a:rPr>
              <a:t> (</a:t>
            </a:r>
            <a:r>
              <a:rPr lang="en-US" b="1" i="1">
                <a:solidFill>
                  <a:srgbClr val="009900"/>
                </a:solidFill>
                <a:effectLst/>
              </a:rPr>
              <a:t>e</a:t>
            </a:r>
            <a:r>
              <a:rPr lang="en-US" b="1" i="1" baseline="-25000">
                <a:solidFill>
                  <a:srgbClr val="009900"/>
                </a:solidFill>
                <a:effectLst/>
              </a:rPr>
              <a:t>i</a:t>
            </a:r>
            <a:r>
              <a:rPr lang="en-US" b="1">
                <a:solidFill>
                  <a:srgbClr val="009900"/>
                </a:solidFill>
                <a:effectLst/>
              </a:rPr>
              <a:t>)</a:t>
            </a:r>
          </a:p>
        </p:txBody>
      </p:sp>
      <p:sp>
        <p:nvSpPr>
          <p:cNvPr id="16419" name="Rectangle 58"/>
          <p:cNvSpPr>
            <a:spLocks noChangeArrowheads="1"/>
          </p:cNvSpPr>
          <p:nvPr/>
        </p:nvSpPr>
        <p:spPr bwMode="auto">
          <a:xfrm>
            <a:off x="214313" y="1201738"/>
            <a:ext cx="8686800"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lgn="ctr">
              <a:spcBef>
                <a:spcPct val="20000"/>
              </a:spcBef>
              <a:buClr>
                <a:srgbClr val="66FFFF"/>
              </a:buClr>
              <a:buSzPct val="75000"/>
              <a:buFont typeface="Monotype Sorts" pitchFamily="2" charset="2"/>
              <a:buNone/>
            </a:pPr>
            <a:r>
              <a:rPr lang="en-US" b="1" u="sng">
                <a:solidFill>
                  <a:srgbClr val="EB2415"/>
                </a:solidFill>
                <a:effectLst/>
              </a:rPr>
              <a:t>Observed Frequencies</a:t>
            </a:r>
            <a:r>
              <a:rPr lang="en-US" b="1">
                <a:solidFill>
                  <a:srgbClr val="EB2415"/>
                </a:solidFill>
                <a:effectLst/>
              </a:rPr>
              <a:t> (</a:t>
            </a:r>
            <a:r>
              <a:rPr lang="en-US" b="1" i="1">
                <a:solidFill>
                  <a:srgbClr val="EB2415"/>
                </a:solidFill>
                <a:effectLst/>
              </a:rPr>
              <a:t>f</a:t>
            </a:r>
            <a:r>
              <a:rPr lang="en-US" b="1" i="1" baseline="-25000">
                <a:solidFill>
                  <a:srgbClr val="EB2415"/>
                </a:solidFill>
                <a:effectLst/>
              </a:rPr>
              <a:t>i</a:t>
            </a:r>
            <a:r>
              <a:rPr lang="en-US" b="1">
                <a:solidFill>
                  <a:srgbClr val="EB2415"/>
                </a:solidFill>
                <a:effectLst/>
              </a:rPr>
              <a:t>)</a:t>
            </a:r>
          </a:p>
        </p:txBody>
      </p:sp>
      <p:sp>
        <p:nvSpPr>
          <p:cNvPr id="16420" name="Rectangle 59"/>
          <p:cNvSpPr>
            <a:spLocks noChangeArrowheads="1"/>
          </p:cNvSpPr>
          <p:nvPr/>
        </p:nvSpPr>
        <p:spPr bwMode="auto">
          <a:xfrm>
            <a:off x="690563" y="209550"/>
            <a:ext cx="77724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a:solidFill>
                  <a:srgbClr val="07000C"/>
                </a:solidFill>
                <a:effectLst/>
              </a:rPr>
              <a:t>Independence </a:t>
            </a:r>
            <a:r>
              <a:rPr lang="en-US" sz="2800" dirty="0" smtClean="0">
                <a:solidFill>
                  <a:srgbClr val="07000C"/>
                </a:solidFill>
                <a:effectLst/>
              </a:rPr>
              <a:t>Test</a:t>
            </a:r>
            <a:endParaRPr lang="en-US" sz="2800" dirty="0">
              <a:solidFill>
                <a:srgbClr val="07000C"/>
              </a:solidFill>
              <a:effectLst/>
            </a:endParaRPr>
          </a:p>
        </p:txBody>
      </p:sp>
      <p:sp>
        <p:nvSpPr>
          <p:cNvPr id="205885" name="Text Box 61"/>
          <p:cNvSpPr txBox="1">
            <a:spLocks noChangeArrowheads="1"/>
          </p:cNvSpPr>
          <p:nvPr/>
        </p:nvSpPr>
        <p:spPr bwMode="auto">
          <a:xfrm>
            <a:off x="3529013" y="3263900"/>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r>
              <a:rPr lang="en-US">
                <a:solidFill>
                  <a:srgbClr val="07000C"/>
                </a:solidFill>
                <a:effectLst/>
              </a:rPr>
              <a:t>20</a:t>
            </a:r>
          </a:p>
        </p:txBody>
      </p:sp>
      <p:sp>
        <p:nvSpPr>
          <p:cNvPr id="205886" name="Text Box 62"/>
          <p:cNvSpPr txBox="1">
            <a:spLocks noChangeArrowheads="1"/>
          </p:cNvSpPr>
          <p:nvPr/>
        </p:nvSpPr>
        <p:spPr bwMode="auto">
          <a:xfrm>
            <a:off x="4908550" y="3257550"/>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r>
              <a:rPr lang="en-US">
                <a:solidFill>
                  <a:srgbClr val="07000C"/>
                </a:solidFill>
                <a:effectLst/>
              </a:rPr>
              <a:t>35</a:t>
            </a:r>
          </a:p>
        </p:txBody>
      </p:sp>
      <p:sp>
        <p:nvSpPr>
          <p:cNvPr id="205887" name="Text Box 63"/>
          <p:cNvSpPr txBox="1">
            <a:spLocks noChangeArrowheads="1"/>
          </p:cNvSpPr>
          <p:nvPr/>
        </p:nvSpPr>
        <p:spPr bwMode="auto">
          <a:xfrm>
            <a:off x="6424613" y="3259138"/>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r>
              <a:rPr lang="en-US">
                <a:solidFill>
                  <a:srgbClr val="07000C"/>
                </a:solidFill>
                <a:effectLst/>
              </a:rPr>
              <a:t>15</a:t>
            </a:r>
          </a:p>
        </p:txBody>
      </p:sp>
      <p:sp>
        <p:nvSpPr>
          <p:cNvPr id="205888" name="Text Box 64"/>
          <p:cNvSpPr txBox="1">
            <a:spLocks noChangeArrowheads="1"/>
          </p:cNvSpPr>
          <p:nvPr/>
        </p:nvSpPr>
        <p:spPr bwMode="auto">
          <a:xfrm>
            <a:off x="7583488" y="3255963"/>
            <a:ext cx="641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r>
              <a:rPr lang="en-US">
                <a:solidFill>
                  <a:srgbClr val="07000C"/>
                </a:solidFill>
                <a:effectLst/>
              </a:rPr>
              <a:t>100</a:t>
            </a:r>
          </a:p>
        </p:txBody>
      </p:sp>
      <p:sp>
        <p:nvSpPr>
          <p:cNvPr id="205889" name="Rectangle 65"/>
          <p:cNvSpPr>
            <a:spLocks noChangeArrowheads="1"/>
          </p:cNvSpPr>
          <p:nvPr/>
        </p:nvSpPr>
        <p:spPr bwMode="auto">
          <a:xfrm>
            <a:off x="7624763" y="5548313"/>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a:solidFill>
                  <a:srgbClr val="07000C"/>
                </a:solidFill>
                <a:effectLst/>
              </a:rPr>
              <a:t>45</a:t>
            </a:r>
          </a:p>
        </p:txBody>
      </p:sp>
      <p:sp>
        <p:nvSpPr>
          <p:cNvPr id="205891" name="Text Box 67"/>
          <p:cNvSpPr txBox="1">
            <a:spLocks noChangeArrowheads="1"/>
          </p:cNvSpPr>
          <p:nvPr/>
        </p:nvSpPr>
        <p:spPr bwMode="auto">
          <a:xfrm>
            <a:off x="3429000" y="6181725"/>
            <a:ext cx="565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r>
              <a:rPr lang="en-US">
                <a:solidFill>
                  <a:srgbClr val="07000C"/>
                </a:solidFill>
                <a:effectLst/>
              </a:rPr>
              <a:t> 20</a:t>
            </a:r>
          </a:p>
        </p:txBody>
      </p:sp>
      <p:sp>
        <p:nvSpPr>
          <p:cNvPr id="205892" name="Text Box 68"/>
          <p:cNvSpPr txBox="1">
            <a:spLocks noChangeArrowheads="1"/>
          </p:cNvSpPr>
          <p:nvPr/>
        </p:nvSpPr>
        <p:spPr bwMode="auto">
          <a:xfrm>
            <a:off x="4895850" y="6178550"/>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r>
              <a:rPr lang="en-US">
                <a:solidFill>
                  <a:srgbClr val="07000C"/>
                </a:solidFill>
                <a:effectLst/>
              </a:rPr>
              <a:t>35</a:t>
            </a:r>
          </a:p>
        </p:txBody>
      </p:sp>
      <p:sp>
        <p:nvSpPr>
          <p:cNvPr id="205893" name="Text Box 69"/>
          <p:cNvSpPr txBox="1">
            <a:spLocks noChangeArrowheads="1"/>
          </p:cNvSpPr>
          <p:nvPr/>
        </p:nvSpPr>
        <p:spPr bwMode="auto">
          <a:xfrm>
            <a:off x="6416675" y="6181725"/>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r>
              <a:rPr lang="en-US">
                <a:solidFill>
                  <a:srgbClr val="07000C"/>
                </a:solidFill>
                <a:effectLst/>
              </a:rPr>
              <a:t>15</a:t>
            </a:r>
          </a:p>
        </p:txBody>
      </p:sp>
      <p:sp>
        <p:nvSpPr>
          <p:cNvPr id="205894" name="Text Box 70"/>
          <p:cNvSpPr txBox="1">
            <a:spLocks noChangeArrowheads="1"/>
          </p:cNvSpPr>
          <p:nvPr/>
        </p:nvSpPr>
        <p:spPr bwMode="auto">
          <a:xfrm>
            <a:off x="7570788" y="6176963"/>
            <a:ext cx="641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r>
              <a:rPr lang="en-US">
                <a:solidFill>
                  <a:srgbClr val="07000C"/>
                </a:solidFill>
                <a:effectLst/>
              </a:rPr>
              <a:t>100</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5841"/>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205840"/>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05844"/>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05884"/>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05839"/>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05885"/>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05886"/>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05887"/>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205888"/>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05857"/>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205858"/>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205859"/>
                                        </p:tgtEl>
                                        <p:attrNameLst>
                                          <p:attrName>style.visibility</p:attrName>
                                        </p:attrNameLst>
                                      </p:cBhvr>
                                      <p:to>
                                        <p:strVal val="visible"/>
                                      </p:to>
                                    </p:set>
                                  </p:childTnLst>
                                </p:cTn>
                              </p:par>
                            </p:childTnLst>
                          </p:cTn>
                        </p:par>
                        <p:par>
                          <p:cTn id="46" fill="hold" nodeType="afterGroup">
                            <p:stCondLst>
                              <p:cond delay="0"/>
                            </p:stCondLst>
                            <p:childTnLst>
                              <p:par>
                                <p:cTn id="47" presetID="1" presetClass="entr" presetSubtype="0" fill="hold" nodeType="afterEffect">
                                  <p:stCondLst>
                                    <p:cond delay="0"/>
                                  </p:stCondLst>
                                  <p:childTnLst>
                                    <p:set>
                                      <p:cBhvr>
                                        <p:cTn id="48" dur="1" fill="hold">
                                          <p:stCondLst>
                                            <p:cond delay="0"/>
                                          </p:stCondLst>
                                        </p:cTn>
                                        <p:tgtEl>
                                          <p:spTgt spid="205861"/>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9" presetClass="exit" presetSubtype="0" fill="hold" grpId="1" nodeType="clickEffect">
                                  <p:stCondLst>
                                    <p:cond delay="0"/>
                                  </p:stCondLst>
                                  <p:childTnLst>
                                    <p:animEffect transition="out" filter="dissolve">
                                      <p:cBhvr>
                                        <p:cTn id="52" dur="500"/>
                                        <p:tgtEl>
                                          <p:spTgt spid="205858"/>
                                        </p:tgtEl>
                                      </p:cBhvr>
                                    </p:animEffect>
                                    <p:set>
                                      <p:cBhvr>
                                        <p:cTn id="53" dur="1" fill="hold">
                                          <p:stCondLst>
                                            <p:cond delay="499"/>
                                          </p:stCondLst>
                                        </p:cTn>
                                        <p:tgtEl>
                                          <p:spTgt spid="205858"/>
                                        </p:tgtEl>
                                        <p:attrNameLst>
                                          <p:attrName>style.visibility</p:attrName>
                                        </p:attrNameLst>
                                      </p:cBhvr>
                                      <p:to>
                                        <p:strVal val="hidden"/>
                                      </p:to>
                                    </p:set>
                                  </p:childTnLst>
                                </p:cTn>
                              </p:par>
                            </p:childTnLst>
                          </p:cTn>
                        </p:par>
                        <p:par>
                          <p:cTn id="54" fill="hold" nodeType="afterGroup">
                            <p:stCondLst>
                              <p:cond delay="500"/>
                            </p:stCondLst>
                            <p:childTnLst>
                              <p:par>
                                <p:cTn id="55" presetID="1" presetClass="entr" presetSubtype="0" fill="hold" grpId="0" nodeType="afterEffect">
                                  <p:stCondLst>
                                    <p:cond delay="0"/>
                                  </p:stCondLst>
                                  <p:childTnLst>
                                    <p:set>
                                      <p:cBhvr>
                                        <p:cTn id="56" dur="1" fill="hold">
                                          <p:stCondLst>
                                            <p:cond delay="0"/>
                                          </p:stCondLst>
                                        </p:cTn>
                                        <p:tgtEl>
                                          <p:spTgt spid="205865"/>
                                        </p:tgtEl>
                                        <p:attrNameLst>
                                          <p:attrName>style.visibility</p:attrName>
                                        </p:attrNameLst>
                                      </p:cBhvr>
                                      <p:to>
                                        <p:strVal val="visible"/>
                                      </p:to>
                                    </p:set>
                                  </p:childTnLst>
                                </p:cTn>
                              </p:par>
                            </p:childTnLst>
                          </p:cTn>
                        </p:par>
                        <p:par>
                          <p:cTn id="57" fill="hold" nodeType="afterGroup">
                            <p:stCondLst>
                              <p:cond delay="500"/>
                            </p:stCondLst>
                            <p:childTnLst>
                              <p:par>
                                <p:cTn id="58" presetID="1" presetClass="entr" presetSubtype="0" fill="hold" grpId="0" nodeType="afterEffect">
                                  <p:stCondLst>
                                    <p:cond delay="0"/>
                                  </p:stCondLst>
                                  <p:childTnLst>
                                    <p:set>
                                      <p:cBhvr>
                                        <p:cTn id="59" dur="1" fill="hold">
                                          <p:stCondLst>
                                            <p:cond delay="0"/>
                                          </p:stCondLst>
                                        </p:cTn>
                                        <p:tgtEl>
                                          <p:spTgt spid="205862"/>
                                        </p:tgtEl>
                                        <p:attrNameLst>
                                          <p:attrName>style.visibility</p:attrName>
                                        </p:attrNameLst>
                                      </p:cBhvr>
                                      <p:to>
                                        <p:strVal val="visible"/>
                                      </p:to>
                                    </p:set>
                                  </p:childTnLst>
                                </p:cTn>
                              </p:par>
                            </p:childTnLst>
                          </p:cTn>
                        </p:par>
                      </p:childTnLst>
                    </p:cTn>
                  </p:par>
                  <p:par>
                    <p:cTn id="60" fill="hold" nodeType="clickPar">
                      <p:stCondLst>
                        <p:cond delay="indefinite"/>
                      </p:stCondLst>
                      <p:childTnLst>
                        <p:par>
                          <p:cTn id="61" fill="hold" nodeType="withGroup">
                            <p:stCondLst>
                              <p:cond delay="0"/>
                            </p:stCondLst>
                            <p:childTnLst>
                              <p:par>
                                <p:cTn id="62" presetID="9" presetClass="exit" presetSubtype="0" fill="hold" grpId="1" nodeType="clickEffect">
                                  <p:stCondLst>
                                    <p:cond delay="0"/>
                                  </p:stCondLst>
                                  <p:childTnLst>
                                    <p:animEffect transition="out" filter="dissolve">
                                      <p:cBhvr>
                                        <p:cTn id="63" dur="500"/>
                                        <p:tgtEl>
                                          <p:spTgt spid="205865"/>
                                        </p:tgtEl>
                                      </p:cBhvr>
                                    </p:animEffect>
                                    <p:set>
                                      <p:cBhvr>
                                        <p:cTn id="64" dur="1" fill="hold">
                                          <p:stCondLst>
                                            <p:cond delay="499"/>
                                          </p:stCondLst>
                                        </p:cTn>
                                        <p:tgtEl>
                                          <p:spTgt spid="205865"/>
                                        </p:tgtEl>
                                        <p:attrNameLst>
                                          <p:attrName>style.visibility</p:attrName>
                                        </p:attrNameLst>
                                      </p:cBhvr>
                                      <p:to>
                                        <p:strVal val="hidden"/>
                                      </p:to>
                                    </p:set>
                                  </p:childTnLst>
                                </p:cTn>
                              </p:par>
                            </p:childTnLst>
                          </p:cTn>
                        </p:par>
                        <p:par>
                          <p:cTn id="65" fill="hold" nodeType="afterGroup">
                            <p:stCondLst>
                              <p:cond delay="500"/>
                            </p:stCondLst>
                            <p:childTnLst>
                              <p:par>
                                <p:cTn id="66" presetID="1" presetClass="entr" presetSubtype="0" fill="hold" grpId="0" nodeType="afterEffect">
                                  <p:stCondLst>
                                    <p:cond delay="0"/>
                                  </p:stCondLst>
                                  <p:childTnLst>
                                    <p:set>
                                      <p:cBhvr>
                                        <p:cTn id="67" dur="1" fill="hold">
                                          <p:stCondLst>
                                            <p:cond delay="0"/>
                                          </p:stCondLst>
                                        </p:cTn>
                                        <p:tgtEl>
                                          <p:spTgt spid="205867"/>
                                        </p:tgtEl>
                                        <p:attrNameLst>
                                          <p:attrName>style.visibility</p:attrName>
                                        </p:attrNameLst>
                                      </p:cBhvr>
                                      <p:to>
                                        <p:strVal val="visible"/>
                                      </p:to>
                                    </p:set>
                                  </p:childTnLst>
                                </p:cTn>
                              </p:par>
                            </p:childTnLst>
                          </p:cTn>
                        </p:par>
                        <p:par>
                          <p:cTn id="68" fill="hold" nodeType="afterGroup">
                            <p:stCondLst>
                              <p:cond delay="500"/>
                            </p:stCondLst>
                            <p:childTnLst>
                              <p:par>
                                <p:cTn id="69" presetID="1" presetClass="entr" presetSubtype="0" fill="hold" grpId="0" nodeType="afterEffect">
                                  <p:stCondLst>
                                    <p:cond delay="0"/>
                                  </p:stCondLst>
                                  <p:childTnLst>
                                    <p:set>
                                      <p:cBhvr>
                                        <p:cTn id="70" dur="1" fill="hold">
                                          <p:stCondLst>
                                            <p:cond delay="0"/>
                                          </p:stCondLst>
                                        </p:cTn>
                                        <p:tgtEl>
                                          <p:spTgt spid="205866"/>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9" presetClass="exit" presetSubtype="0" fill="hold" grpId="1" nodeType="clickEffect">
                                  <p:stCondLst>
                                    <p:cond delay="0"/>
                                  </p:stCondLst>
                                  <p:childTnLst>
                                    <p:animEffect transition="out" filter="dissolve">
                                      <p:cBhvr>
                                        <p:cTn id="74" dur="500"/>
                                        <p:tgtEl>
                                          <p:spTgt spid="205867"/>
                                        </p:tgtEl>
                                      </p:cBhvr>
                                    </p:animEffect>
                                    <p:set>
                                      <p:cBhvr>
                                        <p:cTn id="75" dur="1" fill="hold">
                                          <p:stCondLst>
                                            <p:cond delay="499"/>
                                          </p:stCondLst>
                                        </p:cTn>
                                        <p:tgtEl>
                                          <p:spTgt spid="205867"/>
                                        </p:tgtEl>
                                        <p:attrNameLst>
                                          <p:attrName>style.visibility</p:attrName>
                                        </p:attrNameLst>
                                      </p:cBhvr>
                                      <p:to>
                                        <p:strVal val="hidden"/>
                                      </p:to>
                                    </p:set>
                                  </p:childTnLst>
                                </p:cTn>
                              </p:par>
                            </p:childTnLst>
                          </p:cTn>
                        </p:par>
                        <p:par>
                          <p:cTn id="76" fill="hold" nodeType="afterGroup">
                            <p:stCondLst>
                              <p:cond delay="500"/>
                            </p:stCondLst>
                            <p:childTnLst>
                              <p:par>
                                <p:cTn id="77" presetID="1" presetClass="entr" presetSubtype="0" fill="hold" grpId="0" nodeType="afterEffect">
                                  <p:stCondLst>
                                    <p:cond delay="0"/>
                                  </p:stCondLst>
                                  <p:childTnLst>
                                    <p:set>
                                      <p:cBhvr>
                                        <p:cTn id="78" dur="1" fill="hold">
                                          <p:stCondLst>
                                            <p:cond delay="0"/>
                                          </p:stCondLst>
                                        </p:cTn>
                                        <p:tgtEl>
                                          <p:spTgt spid="205869"/>
                                        </p:tgtEl>
                                        <p:attrNameLst>
                                          <p:attrName>style.visibility</p:attrName>
                                        </p:attrNameLst>
                                      </p:cBhvr>
                                      <p:to>
                                        <p:strVal val="visible"/>
                                      </p:to>
                                    </p:set>
                                  </p:childTnLst>
                                </p:cTn>
                              </p:par>
                            </p:childTnLst>
                          </p:cTn>
                        </p:par>
                        <p:par>
                          <p:cTn id="79" fill="hold" nodeType="afterGroup">
                            <p:stCondLst>
                              <p:cond delay="500"/>
                            </p:stCondLst>
                            <p:childTnLst>
                              <p:par>
                                <p:cTn id="80" presetID="1" presetClass="entr" presetSubtype="0" fill="hold" grpId="0" nodeType="afterEffect">
                                  <p:stCondLst>
                                    <p:cond delay="0"/>
                                  </p:stCondLst>
                                  <p:childTnLst>
                                    <p:set>
                                      <p:cBhvr>
                                        <p:cTn id="81" dur="1" fill="hold">
                                          <p:stCondLst>
                                            <p:cond delay="0"/>
                                          </p:stCondLst>
                                        </p:cTn>
                                        <p:tgtEl>
                                          <p:spTgt spid="205868"/>
                                        </p:tgtEl>
                                        <p:attrNameLst>
                                          <p:attrName>style.visibility</p:attrName>
                                        </p:attrNameLst>
                                      </p:cBhvr>
                                      <p:to>
                                        <p:strVal val="visible"/>
                                      </p:to>
                                    </p:set>
                                  </p:childTnLst>
                                </p:cTn>
                              </p:par>
                            </p:childTnLst>
                          </p:cTn>
                        </p:par>
                      </p:childTnLst>
                    </p:cTn>
                  </p:par>
                  <p:par>
                    <p:cTn id="82" fill="hold" nodeType="clickPar">
                      <p:stCondLst>
                        <p:cond delay="indefinite"/>
                      </p:stCondLst>
                      <p:childTnLst>
                        <p:par>
                          <p:cTn id="83" fill="hold" nodeType="withGroup">
                            <p:stCondLst>
                              <p:cond delay="0"/>
                            </p:stCondLst>
                            <p:childTnLst>
                              <p:par>
                                <p:cTn id="84" presetID="9" presetClass="exit" presetSubtype="0" fill="hold" grpId="1" nodeType="clickEffect">
                                  <p:stCondLst>
                                    <p:cond delay="0"/>
                                  </p:stCondLst>
                                  <p:childTnLst>
                                    <p:animEffect transition="out" filter="dissolve">
                                      <p:cBhvr>
                                        <p:cTn id="85" dur="500"/>
                                        <p:tgtEl>
                                          <p:spTgt spid="205869"/>
                                        </p:tgtEl>
                                      </p:cBhvr>
                                    </p:animEffect>
                                    <p:set>
                                      <p:cBhvr>
                                        <p:cTn id="86" dur="1" fill="hold">
                                          <p:stCondLst>
                                            <p:cond delay="499"/>
                                          </p:stCondLst>
                                        </p:cTn>
                                        <p:tgtEl>
                                          <p:spTgt spid="205869"/>
                                        </p:tgtEl>
                                        <p:attrNameLst>
                                          <p:attrName>style.visibility</p:attrName>
                                        </p:attrNameLst>
                                      </p:cBhvr>
                                      <p:to>
                                        <p:strVal val="hidden"/>
                                      </p:to>
                                    </p:set>
                                  </p:childTnLst>
                                </p:cTn>
                              </p:par>
                            </p:childTnLst>
                          </p:cTn>
                        </p:par>
                        <p:par>
                          <p:cTn id="87" fill="hold" nodeType="afterGroup">
                            <p:stCondLst>
                              <p:cond delay="500"/>
                            </p:stCondLst>
                            <p:childTnLst>
                              <p:par>
                                <p:cTn id="88" presetID="9" presetClass="exit" presetSubtype="0" fill="hold" grpId="1" nodeType="afterEffect">
                                  <p:stCondLst>
                                    <p:cond delay="0"/>
                                  </p:stCondLst>
                                  <p:childTnLst>
                                    <p:animEffect transition="out" filter="dissolve">
                                      <p:cBhvr>
                                        <p:cTn id="89" dur="500"/>
                                        <p:tgtEl>
                                          <p:spTgt spid="205857"/>
                                        </p:tgtEl>
                                      </p:cBhvr>
                                    </p:animEffect>
                                    <p:set>
                                      <p:cBhvr>
                                        <p:cTn id="90" dur="1" fill="hold">
                                          <p:stCondLst>
                                            <p:cond delay="499"/>
                                          </p:stCondLst>
                                        </p:cTn>
                                        <p:tgtEl>
                                          <p:spTgt spid="205857"/>
                                        </p:tgtEl>
                                        <p:attrNameLst>
                                          <p:attrName>style.visibility</p:attrName>
                                        </p:attrNameLst>
                                      </p:cBhvr>
                                      <p:to>
                                        <p:strVal val="hidden"/>
                                      </p:to>
                                    </p:set>
                                  </p:childTnLst>
                                </p:cTn>
                              </p:par>
                            </p:childTnLst>
                          </p:cTn>
                        </p:par>
                        <p:par>
                          <p:cTn id="91" fill="hold" nodeType="afterGroup">
                            <p:stCondLst>
                              <p:cond delay="1000"/>
                            </p:stCondLst>
                            <p:childTnLst>
                              <p:par>
                                <p:cTn id="92" presetID="1" presetClass="entr" presetSubtype="0" fill="hold" grpId="0" nodeType="afterEffect">
                                  <p:stCondLst>
                                    <p:cond delay="0"/>
                                  </p:stCondLst>
                                  <p:childTnLst>
                                    <p:set>
                                      <p:cBhvr>
                                        <p:cTn id="93" dur="1" fill="hold">
                                          <p:stCondLst>
                                            <p:cond delay="0"/>
                                          </p:stCondLst>
                                        </p:cTn>
                                        <p:tgtEl>
                                          <p:spTgt spid="205872"/>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205873"/>
                                        </p:tgtEl>
                                        <p:attrNameLst>
                                          <p:attrName>style.visibility</p:attrName>
                                        </p:attrNameLst>
                                      </p:cBhvr>
                                      <p:to>
                                        <p:strVal val="visible"/>
                                      </p:to>
                                    </p:set>
                                  </p:childTnLst>
                                </p:cTn>
                              </p:par>
                            </p:childTnLst>
                          </p:cTn>
                        </p:par>
                        <p:par>
                          <p:cTn id="96" fill="hold" nodeType="afterGroup">
                            <p:stCondLst>
                              <p:cond delay="1000"/>
                            </p:stCondLst>
                            <p:childTnLst>
                              <p:par>
                                <p:cTn id="97" presetID="1" presetClass="entr" presetSubtype="0" fill="hold" nodeType="afterEffect">
                                  <p:stCondLst>
                                    <p:cond delay="0"/>
                                  </p:stCondLst>
                                  <p:childTnLst>
                                    <p:set>
                                      <p:cBhvr>
                                        <p:cTn id="98" dur="1" fill="hold">
                                          <p:stCondLst>
                                            <p:cond delay="0"/>
                                          </p:stCondLst>
                                        </p:cTn>
                                        <p:tgtEl>
                                          <p:spTgt spid="205874"/>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9" presetClass="exit" presetSubtype="0" fill="hold" grpId="1" nodeType="clickEffect">
                                  <p:stCondLst>
                                    <p:cond delay="0"/>
                                  </p:stCondLst>
                                  <p:childTnLst>
                                    <p:animEffect transition="out" filter="dissolve">
                                      <p:cBhvr>
                                        <p:cTn id="102" dur="500"/>
                                        <p:tgtEl>
                                          <p:spTgt spid="205873"/>
                                        </p:tgtEl>
                                      </p:cBhvr>
                                    </p:animEffect>
                                    <p:set>
                                      <p:cBhvr>
                                        <p:cTn id="103" dur="1" fill="hold">
                                          <p:stCondLst>
                                            <p:cond delay="499"/>
                                          </p:stCondLst>
                                        </p:cTn>
                                        <p:tgtEl>
                                          <p:spTgt spid="205873"/>
                                        </p:tgtEl>
                                        <p:attrNameLst>
                                          <p:attrName>style.visibility</p:attrName>
                                        </p:attrNameLst>
                                      </p:cBhvr>
                                      <p:to>
                                        <p:strVal val="hidden"/>
                                      </p:to>
                                    </p:set>
                                  </p:childTnLst>
                                </p:cTn>
                              </p:par>
                            </p:childTnLst>
                          </p:cTn>
                        </p:par>
                        <p:par>
                          <p:cTn id="104" fill="hold" nodeType="afterGroup">
                            <p:stCondLst>
                              <p:cond delay="500"/>
                            </p:stCondLst>
                            <p:childTnLst>
                              <p:par>
                                <p:cTn id="105" presetID="1" presetClass="entr" presetSubtype="0" fill="hold" grpId="2" nodeType="afterEffect">
                                  <p:stCondLst>
                                    <p:cond delay="0"/>
                                  </p:stCondLst>
                                  <p:childTnLst>
                                    <p:set>
                                      <p:cBhvr>
                                        <p:cTn id="106" dur="1" fill="hold">
                                          <p:stCondLst>
                                            <p:cond delay="0"/>
                                          </p:stCondLst>
                                        </p:cTn>
                                        <p:tgtEl>
                                          <p:spTgt spid="205865"/>
                                        </p:tgtEl>
                                        <p:attrNameLst>
                                          <p:attrName>style.visibility</p:attrName>
                                        </p:attrNameLst>
                                      </p:cBhvr>
                                      <p:to>
                                        <p:strVal val="visible"/>
                                      </p:to>
                                    </p:set>
                                  </p:childTnLst>
                                </p:cTn>
                              </p:par>
                            </p:childTnLst>
                          </p:cTn>
                        </p:par>
                        <p:par>
                          <p:cTn id="107" fill="hold" nodeType="afterGroup">
                            <p:stCondLst>
                              <p:cond delay="500"/>
                            </p:stCondLst>
                            <p:childTnLst>
                              <p:par>
                                <p:cTn id="108" presetID="1" presetClass="entr" presetSubtype="0" fill="hold" nodeType="afterEffect">
                                  <p:stCondLst>
                                    <p:cond delay="0"/>
                                  </p:stCondLst>
                                  <p:childTnLst>
                                    <p:set>
                                      <p:cBhvr>
                                        <p:cTn id="109" dur="1" fill="hold">
                                          <p:stCondLst>
                                            <p:cond delay="0"/>
                                          </p:stCondLst>
                                        </p:cTn>
                                        <p:tgtEl>
                                          <p:spTgt spid="205875"/>
                                        </p:tgtEl>
                                        <p:attrNameLst>
                                          <p:attrName>style.visibility</p:attrName>
                                        </p:attrNameLst>
                                      </p:cBhvr>
                                      <p:to>
                                        <p:strVal val="visible"/>
                                      </p:to>
                                    </p:se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9" presetClass="exit" presetSubtype="0" fill="hold" grpId="3" nodeType="clickEffect">
                                  <p:stCondLst>
                                    <p:cond delay="0"/>
                                  </p:stCondLst>
                                  <p:childTnLst>
                                    <p:animEffect transition="out" filter="dissolve">
                                      <p:cBhvr>
                                        <p:cTn id="113" dur="500"/>
                                        <p:tgtEl>
                                          <p:spTgt spid="205865"/>
                                        </p:tgtEl>
                                      </p:cBhvr>
                                    </p:animEffect>
                                    <p:set>
                                      <p:cBhvr>
                                        <p:cTn id="114" dur="1" fill="hold">
                                          <p:stCondLst>
                                            <p:cond delay="499"/>
                                          </p:stCondLst>
                                        </p:cTn>
                                        <p:tgtEl>
                                          <p:spTgt spid="205865"/>
                                        </p:tgtEl>
                                        <p:attrNameLst>
                                          <p:attrName>style.visibility</p:attrName>
                                        </p:attrNameLst>
                                      </p:cBhvr>
                                      <p:to>
                                        <p:strVal val="hidden"/>
                                      </p:to>
                                    </p:set>
                                  </p:childTnLst>
                                </p:cTn>
                              </p:par>
                            </p:childTnLst>
                          </p:cTn>
                        </p:par>
                        <p:par>
                          <p:cTn id="115" fill="hold" nodeType="afterGroup">
                            <p:stCondLst>
                              <p:cond delay="500"/>
                            </p:stCondLst>
                            <p:childTnLst>
                              <p:par>
                                <p:cTn id="116" presetID="1" presetClass="entr" presetSubtype="0" fill="hold" grpId="2" nodeType="afterEffect">
                                  <p:stCondLst>
                                    <p:cond delay="0"/>
                                  </p:stCondLst>
                                  <p:childTnLst>
                                    <p:set>
                                      <p:cBhvr>
                                        <p:cTn id="117" dur="1" fill="hold">
                                          <p:stCondLst>
                                            <p:cond delay="0"/>
                                          </p:stCondLst>
                                        </p:cTn>
                                        <p:tgtEl>
                                          <p:spTgt spid="205867"/>
                                        </p:tgtEl>
                                        <p:attrNameLst>
                                          <p:attrName>style.visibility</p:attrName>
                                        </p:attrNameLst>
                                      </p:cBhvr>
                                      <p:to>
                                        <p:strVal val="visible"/>
                                      </p:to>
                                    </p:set>
                                  </p:childTnLst>
                                </p:cTn>
                              </p:par>
                            </p:childTnLst>
                          </p:cTn>
                        </p:par>
                        <p:par>
                          <p:cTn id="118" fill="hold" nodeType="afterGroup">
                            <p:stCondLst>
                              <p:cond delay="500"/>
                            </p:stCondLst>
                            <p:childTnLst>
                              <p:par>
                                <p:cTn id="119" presetID="1" presetClass="entr" presetSubtype="0" fill="hold" nodeType="afterEffect">
                                  <p:stCondLst>
                                    <p:cond delay="0"/>
                                  </p:stCondLst>
                                  <p:childTnLst>
                                    <p:set>
                                      <p:cBhvr>
                                        <p:cTn id="120" dur="1" fill="hold">
                                          <p:stCondLst>
                                            <p:cond delay="0"/>
                                          </p:stCondLst>
                                        </p:cTn>
                                        <p:tgtEl>
                                          <p:spTgt spid="205876"/>
                                        </p:tgtEl>
                                        <p:attrNameLst>
                                          <p:attrName>style.visibility</p:attrName>
                                        </p:attrNameLst>
                                      </p:cBhvr>
                                      <p:to>
                                        <p:strVal val="visible"/>
                                      </p:to>
                                    </p:set>
                                  </p:childTnLst>
                                </p:cTn>
                              </p:par>
                            </p:childTnLst>
                          </p:cTn>
                        </p:par>
                      </p:childTnLst>
                    </p:cTn>
                  </p:par>
                  <p:par>
                    <p:cTn id="121" fill="hold" nodeType="clickPar">
                      <p:stCondLst>
                        <p:cond delay="indefinite"/>
                      </p:stCondLst>
                      <p:childTnLst>
                        <p:par>
                          <p:cTn id="122" fill="hold" nodeType="withGroup">
                            <p:stCondLst>
                              <p:cond delay="0"/>
                            </p:stCondLst>
                            <p:childTnLst>
                              <p:par>
                                <p:cTn id="123" presetID="9" presetClass="exit" presetSubtype="0" fill="hold" grpId="3" nodeType="clickEffect">
                                  <p:stCondLst>
                                    <p:cond delay="0"/>
                                  </p:stCondLst>
                                  <p:childTnLst>
                                    <p:animEffect transition="out" filter="dissolve">
                                      <p:cBhvr>
                                        <p:cTn id="124" dur="500"/>
                                        <p:tgtEl>
                                          <p:spTgt spid="205867"/>
                                        </p:tgtEl>
                                      </p:cBhvr>
                                    </p:animEffect>
                                    <p:set>
                                      <p:cBhvr>
                                        <p:cTn id="125" dur="1" fill="hold">
                                          <p:stCondLst>
                                            <p:cond delay="499"/>
                                          </p:stCondLst>
                                        </p:cTn>
                                        <p:tgtEl>
                                          <p:spTgt spid="205867"/>
                                        </p:tgtEl>
                                        <p:attrNameLst>
                                          <p:attrName>style.visibility</p:attrName>
                                        </p:attrNameLst>
                                      </p:cBhvr>
                                      <p:to>
                                        <p:strVal val="hidden"/>
                                      </p:to>
                                    </p:set>
                                  </p:childTnLst>
                                </p:cTn>
                              </p:par>
                            </p:childTnLst>
                          </p:cTn>
                        </p:par>
                        <p:par>
                          <p:cTn id="126" fill="hold" nodeType="afterGroup">
                            <p:stCondLst>
                              <p:cond delay="500"/>
                            </p:stCondLst>
                            <p:childTnLst>
                              <p:par>
                                <p:cTn id="127" presetID="1" presetClass="entr" presetSubtype="0" fill="hold" grpId="2" nodeType="afterEffect">
                                  <p:stCondLst>
                                    <p:cond delay="0"/>
                                  </p:stCondLst>
                                  <p:childTnLst>
                                    <p:set>
                                      <p:cBhvr>
                                        <p:cTn id="128" dur="1" fill="hold">
                                          <p:stCondLst>
                                            <p:cond delay="0"/>
                                          </p:stCondLst>
                                        </p:cTn>
                                        <p:tgtEl>
                                          <p:spTgt spid="205869"/>
                                        </p:tgtEl>
                                        <p:attrNameLst>
                                          <p:attrName>style.visibility</p:attrName>
                                        </p:attrNameLst>
                                      </p:cBhvr>
                                      <p:to>
                                        <p:strVal val="visible"/>
                                      </p:to>
                                    </p:set>
                                  </p:childTnLst>
                                </p:cTn>
                              </p:par>
                            </p:childTnLst>
                          </p:cTn>
                        </p:par>
                        <p:par>
                          <p:cTn id="129" fill="hold" nodeType="afterGroup">
                            <p:stCondLst>
                              <p:cond delay="500"/>
                            </p:stCondLst>
                            <p:childTnLst>
                              <p:par>
                                <p:cTn id="130" presetID="1" presetClass="entr" presetSubtype="0" fill="hold" nodeType="afterEffect">
                                  <p:stCondLst>
                                    <p:cond delay="0"/>
                                  </p:stCondLst>
                                  <p:childTnLst>
                                    <p:set>
                                      <p:cBhvr>
                                        <p:cTn id="131" dur="1" fill="hold">
                                          <p:stCondLst>
                                            <p:cond delay="0"/>
                                          </p:stCondLst>
                                        </p:cTn>
                                        <p:tgtEl>
                                          <p:spTgt spid="205877"/>
                                        </p:tgtEl>
                                        <p:attrNameLst>
                                          <p:attrName>style.visibility</p:attrName>
                                        </p:attrNameLst>
                                      </p:cBhvr>
                                      <p:to>
                                        <p:strVal val="visible"/>
                                      </p:to>
                                    </p:set>
                                  </p:childTnLst>
                                </p:cTn>
                              </p:par>
                            </p:childTnLst>
                          </p:cTn>
                        </p:par>
                      </p:childTnLst>
                    </p:cTn>
                  </p:par>
                  <p:par>
                    <p:cTn id="132" fill="hold" nodeType="clickPar">
                      <p:stCondLst>
                        <p:cond delay="indefinite"/>
                      </p:stCondLst>
                      <p:childTnLst>
                        <p:par>
                          <p:cTn id="133" fill="hold" nodeType="withGroup">
                            <p:stCondLst>
                              <p:cond delay="0"/>
                            </p:stCondLst>
                            <p:childTnLst>
                              <p:par>
                                <p:cTn id="134" presetID="9" presetClass="exit" presetSubtype="0" fill="hold" grpId="3" nodeType="clickEffect">
                                  <p:stCondLst>
                                    <p:cond delay="0"/>
                                  </p:stCondLst>
                                  <p:childTnLst>
                                    <p:animEffect transition="out" filter="dissolve">
                                      <p:cBhvr>
                                        <p:cTn id="135" dur="500"/>
                                        <p:tgtEl>
                                          <p:spTgt spid="205869"/>
                                        </p:tgtEl>
                                      </p:cBhvr>
                                    </p:animEffect>
                                    <p:set>
                                      <p:cBhvr>
                                        <p:cTn id="136" dur="1" fill="hold">
                                          <p:stCondLst>
                                            <p:cond delay="499"/>
                                          </p:stCondLst>
                                        </p:cTn>
                                        <p:tgtEl>
                                          <p:spTgt spid="205869"/>
                                        </p:tgtEl>
                                        <p:attrNameLst>
                                          <p:attrName>style.visibility</p:attrName>
                                        </p:attrNameLst>
                                      </p:cBhvr>
                                      <p:to>
                                        <p:strVal val="hidden"/>
                                      </p:to>
                                    </p:set>
                                  </p:childTnLst>
                                </p:cTn>
                              </p:par>
                              <p:par>
                                <p:cTn id="137" presetID="9" presetClass="exit" presetSubtype="0" fill="hold" grpId="1" nodeType="withEffect">
                                  <p:stCondLst>
                                    <p:cond delay="0"/>
                                  </p:stCondLst>
                                  <p:childTnLst>
                                    <p:animEffect transition="out" filter="dissolve">
                                      <p:cBhvr>
                                        <p:cTn id="138" dur="500"/>
                                        <p:tgtEl>
                                          <p:spTgt spid="205872"/>
                                        </p:tgtEl>
                                      </p:cBhvr>
                                    </p:animEffect>
                                    <p:set>
                                      <p:cBhvr>
                                        <p:cTn id="139" dur="1" fill="hold">
                                          <p:stCondLst>
                                            <p:cond delay="499"/>
                                          </p:stCondLst>
                                        </p:cTn>
                                        <p:tgtEl>
                                          <p:spTgt spid="205872"/>
                                        </p:tgtEl>
                                        <p:attrNameLst>
                                          <p:attrName>style.visibility</p:attrName>
                                        </p:attrNameLst>
                                      </p:cBhvr>
                                      <p:to>
                                        <p:strVal val="hidden"/>
                                      </p:to>
                                    </p:set>
                                  </p:childTnLst>
                                </p:cTn>
                              </p:par>
                              <p:par>
                                <p:cTn id="140" presetID="9" presetClass="exit" presetSubtype="0" fill="hold" grpId="1" nodeType="withEffect">
                                  <p:stCondLst>
                                    <p:cond delay="0"/>
                                  </p:stCondLst>
                                  <p:childTnLst>
                                    <p:animEffect transition="out" filter="dissolve">
                                      <p:cBhvr>
                                        <p:cTn id="141" dur="500"/>
                                        <p:tgtEl>
                                          <p:spTgt spid="205859"/>
                                        </p:tgtEl>
                                      </p:cBhvr>
                                    </p:animEffect>
                                    <p:set>
                                      <p:cBhvr>
                                        <p:cTn id="142" dur="1" fill="hold">
                                          <p:stCondLst>
                                            <p:cond delay="499"/>
                                          </p:stCondLst>
                                        </p:cTn>
                                        <p:tgtEl>
                                          <p:spTgt spid="205859"/>
                                        </p:tgtEl>
                                        <p:attrNameLst>
                                          <p:attrName>style.visibility</p:attrName>
                                        </p:attrNameLst>
                                      </p:cBhvr>
                                      <p:to>
                                        <p:strVal val="hidden"/>
                                      </p:to>
                                    </p:set>
                                  </p:childTnLst>
                                </p:cTn>
                              </p:par>
                            </p:childTnLst>
                          </p:cTn>
                        </p:par>
                      </p:childTnLst>
                    </p:cTn>
                  </p:par>
                  <p:par>
                    <p:cTn id="143" fill="hold" nodeType="clickPar">
                      <p:stCondLst>
                        <p:cond delay="indefinite"/>
                      </p:stCondLst>
                      <p:childTnLst>
                        <p:par>
                          <p:cTn id="144" fill="hold" nodeType="withGroup">
                            <p:stCondLst>
                              <p:cond delay="0"/>
                            </p:stCondLst>
                            <p:childTnLst>
                              <p:par>
                                <p:cTn id="145" presetID="1" presetClass="entr" presetSubtype="0" fill="hold" nodeType="clickEffect">
                                  <p:stCondLst>
                                    <p:cond delay="0"/>
                                  </p:stCondLst>
                                  <p:childTnLst>
                                    <p:set>
                                      <p:cBhvr>
                                        <p:cTn id="146" dur="1" fill="hold">
                                          <p:stCondLst>
                                            <p:cond delay="0"/>
                                          </p:stCondLst>
                                        </p:cTn>
                                        <p:tgtEl>
                                          <p:spTgt spid="205879"/>
                                        </p:tgtEl>
                                        <p:attrNameLst>
                                          <p:attrName>style.visibility</p:attrName>
                                        </p:attrNameLst>
                                      </p:cBhvr>
                                      <p:to>
                                        <p:strVal val="visible"/>
                                      </p:to>
                                    </p:set>
                                  </p:childTnLst>
                                </p:cTn>
                              </p:par>
                            </p:childTnLst>
                          </p:cTn>
                        </p:par>
                      </p:childTnLst>
                    </p:cTn>
                  </p:par>
                  <p:par>
                    <p:cTn id="147" fill="hold" nodeType="clickPar">
                      <p:stCondLst>
                        <p:cond delay="indefinite"/>
                      </p:stCondLst>
                      <p:childTnLst>
                        <p:par>
                          <p:cTn id="148" fill="hold" nodeType="withGroup">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205889"/>
                                        </p:tgtEl>
                                        <p:attrNameLst>
                                          <p:attrName>style.visibility</p:attrName>
                                        </p:attrNameLst>
                                      </p:cBhvr>
                                      <p:to>
                                        <p:strVal val="visible"/>
                                      </p:to>
                                    </p:set>
                                  </p:childTnLst>
                                </p:cTn>
                              </p:par>
                            </p:childTnLst>
                          </p:cTn>
                        </p:par>
                      </p:childTnLst>
                    </p:cTn>
                  </p:par>
                  <p:par>
                    <p:cTn id="151" fill="hold" nodeType="clickPar">
                      <p:stCondLst>
                        <p:cond delay="indefinite"/>
                      </p:stCondLst>
                      <p:childTnLst>
                        <p:par>
                          <p:cTn id="152" fill="hold" nodeType="withGroup">
                            <p:stCondLst>
                              <p:cond delay="0"/>
                            </p:stCondLst>
                            <p:childTnLst>
                              <p:par>
                                <p:cTn id="153" presetID="1" presetClass="entr" presetSubtype="0" fill="hold" grpId="0" nodeType="clickEffect">
                                  <p:stCondLst>
                                    <p:cond delay="0"/>
                                  </p:stCondLst>
                                  <p:childTnLst>
                                    <p:set>
                                      <p:cBhvr>
                                        <p:cTn id="154" dur="1" fill="hold">
                                          <p:stCondLst>
                                            <p:cond delay="0"/>
                                          </p:stCondLst>
                                        </p:cTn>
                                        <p:tgtEl>
                                          <p:spTgt spid="205880"/>
                                        </p:tgtEl>
                                        <p:attrNameLst>
                                          <p:attrName>style.visibility</p:attrName>
                                        </p:attrNameLst>
                                      </p:cBhvr>
                                      <p:to>
                                        <p:strVal val="visible"/>
                                      </p:to>
                                    </p:set>
                                  </p:childTnLst>
                                </p:cTn>
                              </p:par>
                            </p:childTnLst>
                          </p:cTn>
                        </p:par>
                      </p:childTnLst>
                    </p:cTn>
                  </p:par>
                  <p:par>
                    <p:cTn id="155" fill="hold" nodeType="clickPar">
                      <p:stCondLst>
                        <p:cond delay="indefinite"/>
                      </p:stCondLst>
                      <p:childTnLst>
                        <p:par>
                          <p:cTn id="156" fill="hold" nodeType="withGroup">
                            <p:stCondLst>
                              <p:cond delay="0"/>
                            </p:stCondLst>
                            <p:childTnLst>
                              <p:par>
                                <p:cTn id="157" presetID="1" presetClass="entr" presetSubtype="0" fill="hold" grpId="0" nodeType="clickEffect">
                                  <p:stCondLst>
                                    <p:cond delay="0"/>
                                  </p:stCondLst>
                                  <p:childTnLst>
                                    <p:set>
                                      <p:cBhvr>
                                        <p:cTn id="158" dur="1" fill="hold">
                                          <p:stCondLst>
                                            <p:cond delay="0"/>
                                          </p:stCondLst>
                                        </p:cTn>
                                        <p:tgtEl>
                                          <p:spTgt spid="205891"/>
                                        </p:tgtEl>
                                        <p:attrNameLst>
                                          <p:attrName>style.visibility</p:attrName>
                                        </p:attrNameLst>
                                      </p:cBhvr>
                                      <p:to>
                                        <p:strVal val="visible"/>
                                      </p:to>
                                    </p:set>
                                  </p:childTnLst>
                                </p:cTn>
                              </p:par>
                            </p:childTnLst>
                          </p:cTn>
                        </p:par>
                      </p:childTnLst>
                    </p:cTn>
                  </p:par>
                  <p:par>
                    <p:cTn id="159" fill="hold" nodeType="clickPar">
                      <p:stCondLst>
                        <p:cond delay="indefinite"/>
                      </p:stCondLst>
                      <p:childTnLst>
                        <p:par>
                          <p:cTn id="160" fill="hold" nodeType="withGroup">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205892"/>
                                        </p:tgtEl>
                                        <p:attrNameLst>
                                          <p:attrName>style.visibility</p:attrName>
                                        </p:attrNameLst>
                                      </p:cBhvr>
                                      <p:to>
                                        <p:strVal val="visible"/>
                                      </p:to>
                                    </p:set>
                                  </p:childTnLst>
                                </p:cTn>
                              </p:par>
                            </p:childTnLst>
                          </p:cTn>
                        </p:par>
                      </p:childTnLst>
                    </p:cTn>
                  </p:par>
                  <p:par>
                    <p:cTn id="163" fill="hold" nodeType="clickPar">
                      <p:stCondLst>
                        <p:cond delay="indefinite"/>
                      </p:stCondLst>
                      <p:childTnLst>
                        <p:par>
                          <p:cTn id="164" fill="hold" nodeType="withGroup">
                            <p:stCondLst>
                              <p:cond delay="0"/>
                            </p:stCondLst>
                            <p:childTnLst>
                              <p:par>
                                <p:cTn id="165" presetID="1" presetClass="entr" presetSubtype="0" fill="hold" grpId="0" nodeType="clickEffect">
                                  <p:stCondLst>
                                    <p:cond delay="0"/>
                                  </p:stCondLst>
                                  <p:childTnLst>
                                    <p:set>
                                      <p:cBhvr>
                                        <p:cTn id="166" dur="1" fill="hold">
                                          <p:stCondLst>
                                            <p:cond delay="0"/>
                                          </p:stCondLst>
                                        </p:cTn>
                                        <p:tgtEl>
                                          <p:spTgt spid="205893"/>
                                        </p:tgtEl>
                                        <p:attrNameLst>
                                          <p:attrName>style.visibility</p:attrName>
                                        </p:attrNameLst>
                                      </p:cBhvr>
                                      <p:to>
                                        <p:strVal val="visible"/>
                                      </p:to>
                                    </p:set>
                                  </p:childTnLst>
                                </p:cTn>
                              </p:par>
                            </p:childTnLst>
                          </p:cTn>
                        </p:par>
                      </p:childTnLst>
                    </p:cTn>
                  </p:par>
                  <p:par>
                    <p:cTn id="167" fill="hold" nodeType="clickPar">
                      <p:stCondLst>
                        <p:cond delay="indefinite"/>
                      </p:stCondLst>
                      <p:childTnLst>
                        <p:par>
                          <p:cTn id="168" fill="hold" nodeType="withGroup">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2058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84" grpId="0"/>
      <p:bldP spid="205839" grpId="0" autoUpdateAnimBg="0"/>
      <p:bldP spid="205840" grpId="0" autoUpdateAnimBg="0"/>
      <p:bldP spid="205841" grpId="0" autoUpdateAnimBg="0"/>
      <p:bldP spid="205844" grpId="0"/>
      <p:bldP spid="205857" grpId="0" animBg="1"/>
      <p:bldP spid="205857" grpId="1" animBg="1"/>
      <p:bldP spid="205858" grpId="0" animBg="1"/>
      <p:bldP spid="205858" grpId="1" animBg="1"/>
      <p:bldP spid="205859" grpId="0" animBg="1"/>
      <p:bldP spid="205859" grpId="1" animBg="1"/>
      <p:bldP spid="205862" grpId="0"/>
      <p:bldP spid="205865" grpId="0" animBg="1"/>
      <p:bldP spid="205865" grpId="1" animBg="1"/>
      <p:bldP spid="205865" grpId="2" animBg="1"/>
      <p:bldP spid="205865" grpId="3" animBg="1"/>
      <p:bldP spid="205866" grpId="0"/>
      <p:bldP spid="205867" grpId="0" animBg="1"/>
      <p:bldP spid="205867" grpId="1" animBg="1"/>
      <p:bldP spid="205867" grpId="2" animBg="1"/>
      <p:bldP spid="205867" grpId="3" animBg="1"/>
      <p:bldP spid="205868" grpId="0"/>
      <p:bldP spid="205869" grpId="0" animBg="1"/>
      <p:bldP spid="205869" grpId="1" animBg="1"/>
      <p:bldP spid="205869" grpId="2" animBg="1"/>
      <p:bldP spid="205869" grpId="3" animBg="1"/>
      <p:bldP spid="205872" grpId="0" animBg="1"/>
      <p:bldP spid="205872" grpId="1" animBg="1"/>
      <p:bldP spid="205873" grpId="0" animBg="1"/>
      <p:bldP spid="205873" grpId="1" animBg="1"/>
      <p:bldP spid="205880" grpId="0" autoUpdateAnimBg="0"/>
      <p:bldP spid="205885" grpId="0" autoUpdateAnimBg="0"/>
      <p:bldP spid="205886" grpId="0" autoUpdateAnimBg="0"/>
      <p:bldP spid="205887" grpId="0" autoUpdateAnimBg="0"/>
      <p:bldP spid="205888" grpId="0" autoUpdateAnimBg="0"/>
      <p:bldP spid="205889" grpId="0"/>
      <p:bldP spid="205891" grpId="0" autoUpdateAnimBg="0"/>
      <p:bldP spid="205892" grpId="0" autoUpdateAnimBg="0"/>
      <p:bldP spid="205893" grpId="0" autoUpdateAnimBg="0"/>
      <p:bldP spid="205894"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5254" name="Object 86"/>
          <p:cNvGraphicFramePr>
            <a:graphicFrameLocks noChangeAspect="1"/>
          </p:cNvGraphicFramePr>
          <p:nvPr/>
        </p:nvGraphicFramePr>
        <p:xfrm>
          <a:off x="703263" y="3986213"/>
          <a:ext cx="7972425" cy="1720850"/>
        </p:xfrm>
        <a:graphic>
          <a:graphicData uri="http://schemas.openxmlformats.org/presentationml/2006/ole">
            <mc:AlternateContent xmlns:mc="http://schemas.openxmlformats.org/markup-compatibility/2006">
              <mc:Choice xmlns:v="urn:schemas-microsoft-com:vml" Requires="v">
                <p:oleObj spid="_x0000_s5156" name="Equation" r:id="rId4" imgW="3886200" imgH="838080" progId="Equation.DSMT4">
                  <p:embed/>
                </p:oleObj>
              </mc:Choice>
              <mc:Fallback>
                <p:oleObj name="Equation" r:id="rId4" imgW="3886200" imgH="838080" progId="Equation.DSMT4">
                  <p:embed/>
                  <p:pic>
                    <p:nvPicPr>
                      <p:cNvPr id="0" name="Object 8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263" y="3986213"/>
                        <a:ext cx="7972425" cy="172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5263" name="Rectangle 95"/>
          <p:cNvSpPr>
            <a:spLocks noChangeArrowheads="1"/>
          </p:cNvSpPr>
          <p:nvPr/>
        </p:nvSpPr>
        <p:spPr bwMode="auto">
          <a:xfrm>
            <a:off x="628650" y="3533775"/>
            <a:ext cx="77724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buClr>
                <a:srgbClr val="66FFFF"/>
              </a:buClr>
              <a:buSzPct val="75000"/>
              <a:buFont typeface="Monotype Sorts" pitchFamily="2" charset="2"/>
              <a:buNone/>
            </a:pPr>
            <a:r>
              <a:rPr lang="en-US">
                <a:solidFill>
                  <a:srgbClr val="07000C"/>
                </a:solidFill>
                <a:effectLst/>
              </a:rPr>
              <a:t>Compute test statistic</a:t>
            </a:r>
            <a:endParaRPr lang="en-US">
              <a:solidFill>
                <a:srgbClr val="267847"/>
              </a:solidFill>
              <a:effectLst/>
            </a:endParaRPr>
          </a:p>
        </p:txBody>
      </p:sp>
      <p:graphicFrame>
        <p:nvGraphicFramePr>
          <p:cNvPr id="135288" name="Object 120"/>
          <p:cNvGraphicFramePr>
            <a:graphicFrameLocks noChangeAspect="1"/>
          </p:cNvGraphicFramePr>
          <p:nvPr/>
        </p:nvGraphicFramePr>
        <p:xfrm>
          <a:off x="1789113" y="5872163"/>
          <a:ext cx="1060450" cy="371475"/>
        </p:xfrm>
        <a:graphic>
          <a:graphicData uri="http://schemas.openxmlformats.org/presentationml/2006/ole">
            <mc:AlternateContent xmlns:mc="http://schemas.openxmlformats.org/markup-compatibility/2006">
              <mc:Choice xmlns:v="urn:schemas-microsoft-com:vml" Requires="v">
                <p:oleObj spid="_x0000_s5157" name="Equation" r:id="rId6" imgW="507960" imgH="177480" progId="Equation.DSMT4">
                  <p:embed/>
                </p:oleObj>
              </mc:Choice>
              <mc:Fallback>
                <p:oleObj name="Equation" r:id="rId6" imgW="507960" imgH="177480" progId="Equation.DSMT4">
                  <p:embed/>
                  <p:pic>
                    <p:nvPicPr>
                      <p:cNvPr id="0" name="Object 12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9113" y="5872163"/>
                        <a:ext cx="1060450"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25" name="Rectangle 121"/>
          <p:cNvSpPr>
            <a:spLocks noChangeArrowheads="1"/>
          </p:cNvSpPr>
          <p:nvPr/>
        </p:nvSpPr>
        <p:spPr bwMode="auto">
          <a:xfrm>
            <a:off x="615950" y="1016000"/>
            <a:ext cx="77724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buClr>
                <a:schemeClr val="bg1"/>
              </a:buClr>
              <a:buFont typeface="Monotype Sorts" pitchFamily="2" charset="2"/>
              <a:buNone/>
            </a:pPr>
            <a:r>
              <a:rPr lang="en-US">
                <a:solidFill>
                  <a:srgbClr val="07000C"/>
                </a:solidFill>
                <a:effectLst/>
              </a:rPr>
              <a:t>Hypotheses</a:t>
            </a:r>
          </a:p>
        </p:txBody>
      </p:sp>
      <p:sp>
        <p:nvSpPr>
          <p:cNvPr id="5126" name="Text Box 122"/>
          <p:cNvSpPr txBox="1">
            <a:spLocks noChangeArrowheads="1"/>
          </p:cNvSpPr>
          <p:nvPr/>
        </p:nvSpPr>
        <p:spPr bwMode="auto">
          <a:xfrm>
            <a:off x="1298575" y="1666875"/>
            <a:ext cx="6021388"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i="1">
                <a:solidFill>
                  <a:srgbClr val="07000C"/>
                </a:solidFill>
                <a:effectLst/>
              </a:rPr>
              <a:t>H</a:t>
            </a:r>
            <a:r>
              <a:rPr lang="en-US" baseline="-25000">
                <a:solidFill>
                  <a:srgbClr val="07000C"/>
                </a:solidFill>
                <a:effectLst/>
              </a:rPr>
              <a:t>0</a:t>
            </a:r>
            <a:r>
              <a:rPr lang="en-US">
                <a:solidFill>
                  <a:srgbClr val="07000C"/>
                </a:solidFill>
                <a:effectLst/>
              </a:rPr>
              <a:t>:  Price of the home </a:t>
            </a:r>
            <a:r>
              <a:rPr lang="en-US" i="1" u="sng">
                <a:solidFill>
                  <a:srgbClr val="07000C"/>
                </a:solidFill>
                <a:effectLst/>
              </a:rPr>
              <a:t>is</a:t>
            </a:r>
            <a:r>
              <a:rPr lang="en-US">
                <a:solidFill>
                  <a:srgbClr val="07000C"/>
                </a:solidFill>
                <a:effectLst/>
              </a:rPr>
              <a:t> independent of the</a:t>
            </a:r>
          </a:p>
          <a:p>
            <a:pPr>
              <a:spcBef>
                <a:spcPct val="20000"/>
              </a:spcBef>
              <a:buClr>
                <a:srgbClr val="66FFFF"/>
              </a:buClr>
              <a:buSzPct val="75000"/>
              <a:buFont typeface="Monotype Sorts" pitchFamily="2" charset="2"/>
              <a:buNone/>
            </a:pPr>
            <a:r>
              <a:rPr lang="en-US">
                <a:solidFill>
                  <a:srgbClr val="07000C"/>
                </a:solidFill>
                <a:effectLst/>
              </a:rPr>
              <a:t>        style of the home that is purchased</a:t>
            </a:r>
          </a:p>
        </p:txBody>
      </p:sp>
      <p:sp>
        <p:nvSpPr>
          <p:cNvPr id="135291" name="Text Box 123"/>
          <p:cNvSpPr txBox="1">
            <a:spLocks noChangeArrowheads="1"/>
          </p:cNvSpPr>
          <p:nvPr/>
        </p:nvSpPr>
        <p:spPr bwMode="auto">
          <a:xfrm>
            <a:off x="1322388" y="2581275"/>
            <a:ext cx="6503987"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i="1">
                <a:solidFill>
                  <a:srgbClr val="07000C"/>
                </a:solidFill>
                <a:effectLst/>
              </a:rPr>
              <a:t>H</a:t>
            </a:r>
            <a:r>
              <a:rPr lang="en-US" baseline="-25000">
                <a:solidFill>
                  <a:srgbClr val="07000C"/>
                </a:solidFill>
                <a:effectLst/>
              </a:rPr>
              <a:t>a</a:t>
            </a:r>
            <a:r>
              <a:rPr lang="en-US">
                <a:solidFill>
                  <a:srgbClr val="07000C"/>
                </a:solidFill>
                <a:effectLst/>
              </a:rPr>
              <a:t>:  Price of the home </a:t>
            </a:r>
            <a:r>
              <a:rPr lang="en-US" i="1" u="sng">
                <a:solidFill>
                  <a:srgbClr val="07000C"/>
                </a:solidFill>
                <a:effectLst/>
              </a:rPr>
              <a:t>is not</a:t>
            </a:r>
            <a:r>
              <a:rPr lang="en-US">
                <a:solidFill>
                  <a:srgbClr val="07000C"/>
                </a:solidFill>
                <a:effectLst/>
              </a:rPr>
              <a:t> independent of the</a:t>
            </a:r>
          </a:p>
          <a:p>
            <a:pPr>
              <a:spcBef>
                <a:spcPct val="20000"/>
              </a:spcBef>
              <a:buClr>
                <a:srgbClr val="66FFFF"/>
              </a:buClr>
              <a:buSzPct val="75000"/>
              <a:buFont typeface="Monotype Sorts" pitchFamily="2" charset="2"/>
              <a:buNone/>
            </a:pPr>
            <a:r>
              <a:rPr lang="en-US">
                <a:solidFill>
                  <a:srgbClr val="07000C"/>
                </a:solidFill>
                <a:effectLst/>
              </a:rPr>
              <a:t>        style of the home that is purchased</a:t>
            </a:r>
          </a:p>
        </p:txBody>
      </p:sp>
      <p:sp>
        <p:nvSpPr>
          <p:cNvPr id="5128" name="Rectangle 125"/>
          <p:cNvSpPr>
            <a:spLocks noChangeArrowheads="1"/>
          </p:cNvSpPr>
          <p:nvPr/>
        </p:nvSpPr>
        <p:spPr bwMode="auto">
          <a:xfrm>
            <a:off x="690563" y="209550"/>
            <a:ext cx="77724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a:solidFill>
                  <a:srgbClr val="07000C"/>
                </a:solidFill>
                <a:effectLst/>
              </a:rPr>
              <a:t>Independence </a:t>
            </a:r>
            <a:r>
              <a:rPr lang="en-US" sz="2800" dirty="0" smtClean="0">
                <a:solidFill>
                  <a:srgbClr val="07000C"/>
                </a:solidFill>
                <a:effectLst/>
              </a:rPr>
              <a:t>Test</a:t>
            </a:r>
            <a:endParaRPr lang="en-US" sz="2800" dirty="0">
              <a:solidFill>
                <a:srgbClr val="07000C"/>
              </a:solidFill>
              <a:effectLst/>
            </a:endParaRPr>
          </a:p>
        </p:txBody>
      </p:sp>
      <p:sp>
        <p:nvSpPr>
          <p:cNvPr id="135296" name="Rectangle 128"/>
          <p:cNvSpPr>
            <a:spLocks noChangeArrowheads="1"/>
          </p:cNvSpPr>
          <p:nvPr/>
        </p:nvSpPr>
        <p:spPr bwMode="auto">
          <a:xfrm>
            <a:off x="1973263" y="4359275"/>
            <a:ext cx="1501775" cy="488950"/>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135297" name="Rectangle 129"/>
          <p:cNvSpPr>
            <a:spLocks noChangeArrowheads="1"/>
          </p:cNvSpPr>
          <p:nvPr/>
        </p:nvSpPr>
        <p:spPr bwMode="auto">
          <a:xfrm>
            <a:off x="3495675" y="3952875"/>
            <a:ext cx="1338263" cy="573088"/>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135298" name="Rectangle 130"/>
          <p:cNvSpPr>
            <a:spLocks noChangeArrowheads="1"/>
          </p:cNvSpPr>
          <p:nvPr/>
        </p:nvSpPr>
        <p:spPr bwMode="auto">
          <a:xfrm>
            <a:off x="3746500" y="4408488"/>
            <a:ext cx="1171575" cy="547687"/>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135299" name="Rectangle 131"/>
          <p:cNvSpPr>
            <a:spLocks noChangeArrowheads="1"/>
          </p:cNvSpPr>
          <p:nvPr/>
        </p:nvSpPr>
        <p:spPr bwMode="auto">
          <a:xfrm>
            <a:off x="4922838" y="3981450"/>
            <a:ext cx="1833562" cy="573088"/>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135300" name="Rectangle 132"/>
          <p:cNvSpPr>
            <a:spLocks noChangeArrowheads="1"/>
          </p:cNvSpPr>
          <p:nvPr/>
        </p:nvSpPr>
        <p:spPr bwMode="auto">
          <a:xfrm>
            <a:off x="5156200" y="4384675"/>
            <a:ext cx="1670050" cy="477838"/>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135301" name="Rectangle 133"/>
          <p:cNvSpPr>
            <a:spLocks noChangeArrowheads="1"/>
          </p:cNvSpPr>
          <p:nvPr/>
        </p:nvSpPr>
        <p:spPr bwMode="auto">
          <a:xfrm>
            <a:off x="6872288" y="4006850"/>
            <a:ext cx="1897062" cy="573088"/>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135302" name="Rectangle 134"/>
          <p:cNvSpPr>
            <a:spLocks noChangeArrowheads="1"/>
          </p:cNvSpPr>
          <p:nvPr/>
        </p:nvSpPr>
        <p:spPr bwMode="auto">
          <a:xfrm>
            <a:off x="7051675" y="4405313"/>
            <a:ext cx="1706563" cy="500062"/>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135303" name="Rectangle 135"/>
          <p:cNvSpPr>
            <a:spLocks noChangeArrowheads="1"/>
          </p:cNvSpPr>
          <p:nvPr/>
        </p:nvSpPr>
        <p:spPr bwMode="auto">
          <a:xfrm>
            <a:off x="1766888" y="4881563"/>
            <a:ext cx="1739900" cy="573087"/>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135304" name="Rectangle 136"/>
          <p:cNvSpPr>
            <a:spLocks noChangeArrowheads="1"/>
          </p:cNvSpPr>
          <p:nvPr/>
        </p:nvSpPr>
        <p:spPr bwMode="auto">
          <a:xfrm>
            <a:off x="2005013" y="5283200"/>
            <a:ext cx="1528762" cy="428625"/>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135305" name="Rectangle 137"/>
          <p:cNvSpPr>
            <a:spLocks noChangeArrowheads="1"/>
          </p:cNvSpPr>
          <p:nvPr/>
        </p:nvSpPr>
        <p:spPr bwMode="auto">
          <a:xfrm>
            <a:off x="3565525" y="4865688"/>
            <a:ext cx="1422400" cy="573087"/>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135306" name="Rectangle 138"/>
          <p:cNvSpPr>
            <a:spLocks noChangeArrowheads="1"/>
          </p:cNvSpPr>
          <p:nvPr/>
        </p:nvSpPr>
        <p:spPr bwMode="auto">
          <a:xfrm>
            <a:off x="3790950" y="5299075"/>
            <a:ext cx="1176338" cy="414338"/>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135307" name="Rectangle 139"/>
          <p:cNvSpPr>
            <a:spLocks noChangeArrowheads="1"/>
          </p:cNvSpPr>
          <p:nvPr/>
        </p:nvSpPr>
        <p:spPr bwMode="auto">
          <a:xfrm>
            <a:off x="4994275" y="4911725"/>
            <a:ext cx="1897063" cy="573088"/>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135308" name="Rectangle 140"/>
          <p:cNvSpPr>
            <a:spLocks noChangeArrowheads="1"/>
          </p:cNvSpPr>
          <p:nvPr/>
        </p:nvSpPr>
        <p:spPr bwMode="auto">
          <a:xfrm>
            <a:off x="5219700" y="5292725"/>
            <a:ext cx="1706563" cy="463550"/>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135309" name="Rectangle 141"/>
          <p:cNvSpPr>
            <a:spLocks noChangeArrowheads="1"/>
          </p:cNvSpPr>
          <p:nvPr/>
        </p:nvSpPr>
        <p:spPr bwMode="auto">
          <a:xfrm>
            <a:off x="6937375" y="4881563"/>
            <a:ext cx="1897063" cy="573087"/>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135310" name="Rectangle 142"/>
          <p:cNvSpPr>
            <a:spLocks noChangeArrowheads="1"/>
          </p:cNvSpPr>
          <p:nvPr/>
        </p:nvSpPr>
        <p:spPr bwMode="auto">
          <a:xfrm>
            <a:off x="7146925" y="5280025"/>
            <a:ext cx="1706563" cy="463550"/>
          </a:xfrm>
          <a:prstGeom prst="rect">
            <a:avLst/>
          </a:prstGeom>
          <a:solidFill>
            <a:srgbClr val="FFFFFF"/>
          </a:solidFill>
          <a:ln w="12700">
            <a:noFill/>
            <a:miter lim="800000"/>
            <a:headEnd/>
            <a:tailEnd/>
          </a:ln>
          <a:effectLst/>
        </p:spPr>
        <p:txBody>
          <a:bodyPr wrap="none" anchor="ctr"/>
          <a:lstStyle/>
          <a:p>
            <a:pPr>
              <a:defRPr/>
            </a:pP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529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526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3525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35296"/>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35297"/>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35298"/>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35299"/>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135300"/>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135301"/>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135302"/>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135303"/>
                                        </p:tgtEl>
                                        <p:attrNameLst>
                                          <p:attrName>style.visibility</p:attrName>
                                        </p:attrNameLst>
                                      </p:cBhvr>
                                      <p:to>
                                        <p:strVal val="hidden"/>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135304"/>
                                        </p:tgtEl>
                                        <p:attrNameLst>
                                          <p:attrName>style.visibility</p:attrName>
                                        </p:attrNameLst>
                                      </p:cBhvr>
                                      <p:to>
                                        <p:strVal val="hidden"/>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135305"/>
                                        </p:tgtEl>
                                        <p:attrNameLst>
                                          <p:attrName>style.visibility</p:attrName>
                                        </p:attrNameLst>
                                      </p:cBhvr>
                                      <p:to>
                                        <p:strVal val="hidden"/>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135306"/>
                                        </p:tgtEl>
                                        <p:attrNameLst>
                                          <p:attrName>style.visibility</p:attrName>
                                        </p:attrNameLst>
                                      </p:cBhvr>
                                      <p:to>
                                        <p:strVal val="hidden"/>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xit" presetSubtype="0" fill="hold" grpId="0" nodeType="clickEffect">
                                  <p:stCondLst>
                                    <p:cond delay="0"/>
                                  </p:stCondLst>
                                  <p:childTnLst>
                                    <p:set>
                                      <p:cBhvr>
                                        <p:cTn id="62" dur="1" fill="hold">
                                          <p:stCondLst>
                                            <p:cond delay="0"/>
                                          </p:stCondLst>
                                        </p:cTn>
                                        <p:tgtEl>
                                          <p:spTgt spid="135307"/>
                                        </p:tgtEl>
                                        <p:attrNameLst>
                                          <p:attrName>style.visibility</p:attrName>
                                        </p:attrNameLst>
                                      </p:cBhvr>
                                      <p:to>
                                        <p:strVal val="hidden"/>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xit" presetSubtype="0" fill="hold" grpId="0" nodeType="clickEffect">
                                  <p:stCondLst>
                                    <p:cond delay="0"/>
                                  </p:stCondLst>
                                  <p:childTnLst>
                                    <p:set>
                                      <p:cBhvr>
                                        <p:cTn id="66" dur="1" fill="hold">
                                          <p:stCondLst>
                                            <p:cond delay="0"/>
                                          </p:stCondLst>
                                        </p:cTn>
                                        <p:tgtEl>
                                          <p:spTgt spid="135308"/>
                                        </p:tgtEl>
                                        <p:attrNameLst>
                                          <p:attrName>style.visibility</p:attrName>
                                        </p:attrNameLst>
                                      </p:cBhvr>
                                      <p:to>
                                        <p:strVal val="hidden"/>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xit" presetSubtype="0" fill="hold" grpId="0" nodeType="clickEffect">
                                  <p:stCondLst>
                                    <p:cond delay="0"/>
                                  </p:stCondLst>
                                  <p:childTnLst>
                                    <p:set>
                                      <p:cBhvr>
                                        <p:cTn id="70" dur="1" fill="hold">
                                          <p:stCondLst>
                                            <p:cond delay="0"/>
                                          </p:stCondLst>
                                        </p:cTn>
                                        <p:tgtEl>
                                          <p:spTgt spid="135309"/>
                                        </p:tgtEl>
                                        <p:attrNameLst>
                                          <p:attrName>style.visibility</p:attrName>
                                        </p:attrNameLst>
                                      </p:cBhvr>
                                      <p:to>
                                        <p:strVal val="hidden"/>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xit" presetSubtype="0" fill="hold" grpId="0" nodeType="clickEffect">
                                  <p:stCondLst>
                                    <p:cond delay="0"/>
                                  </p:stCondLst>
                                  <p:childTnLst>
                                    <p:set>
                                      <p:cBhvr>
                                        <p:cTn id="74" dur="1" fill="hold">
                                          <p:stCondLst>
                                            <p:cond delay="0"/>
                                          </p:stCondLst>
                                        </p:cTn>
                                        <p:tgtEl>
                                          <p:spTgt spid="135310"/>
                                        </p:tgtEl>
                                        <p:attrNameLst>
                                          <p:attrName>style.visibility</p:attrName>
                                        </p:attrNameLst>
                                      </p:cBhvr>
                                      <p:to>
                                        <p:strVal val="hidden"/>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nodeType="clickEffect">
                                  <p:stCondLst>
                                    <p:cond delay="0"/>
                                  </p:stCondLst>
                                  <p:childTnLst>
                                    <p:set>
                                      <p:cBhvr>
                                        <p:cTn id="78" dur="1" fill="hold">
                                          <p:stCondLst>
                                            <p:cond delay="0"/>
                                          </p:stCondLst>
                                        </p:cTn>
                                        <p:tgtEl>
                                          <p:spTgt spid="1352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263" grpId="0"/>
      <p:bldP spid="135291" grpId="0" autoUpdateAnimBg="0"/>
      <p:bldP spid="135296" grpId="0" animBg="1"/>
      <p:bldP spid="135297" grpId="0" animBg="1"/>
      <p:bldP spid="135298" grpId="0" animBg="1"/>
      <p:bldP spid="135299" grpId="0" animBg="1"/>
      <p:bldP spid="135300" grpId="0" animBg="1"/>
      <p:bldP spid="135301" grpId="0" animBg="1"/>
      <p:bldP spid="135302" grpId="0" animBg="1"/>
      <p:bldP spid="135303" grpId="0" animBg="1"/>
      <p:bldP spid="135304" grpId="0" animBg="1"/>
      <p:bldP spid="135305" grpId="0" animBg="1"/>
      <p:bldP spid="135306" grpId="0" animBg="1"/>
      <p:bldP spid="135307" grpId="0" animBg="1"/>
      <p:bldP spid="135308" grpId="0" animBg="1"/>
      <p:bldP spid="135309" grpId="0" animBg="1"/>
      <p:bldP spid="1353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5" name="Freeform 3"/>
          <p:cNvSpPr>
            <a:spLocks/>
          </p:cNvSpPr>
          <p:nvPr/>
        </p:nvSpPr>
        <p:spPr bwMode="auto">
          <a:xfrm>
            <a:off x="5386388" y="4459288"/>
            <a:ext cx="1336675" cy="495300"/>
          </a:xfrm>
          <a:custGeom>
            <a:avLst/>
            <a:gdLst/>
            <a:ahLst/>
            <a:cxnLst>
              <a:cxn ang="0">
                <a:pos x="0" y="0"/>
              </a:cxn>
              <a:cxn ang="0">
                <a:pos x="0" y="309"/>
              </a:cxn>
              <a:cxn ang="0">
                <a:pos x="842" y="312"/>
              </a:cxn>
              <a:cxn ang="0">
                <a:pos x="827" y="306"/>
              </a:cxn>
              <a:cxn ang="0">
                <a:pos x="796" y="300"/>
              </a:cxn>
              <a:cxn ang="0">
                <a:pos x="768" y="294"/>
              </a:cxn>
              <a:cxn ang="0">
                <a:pos x="732" y="288"/>
              </a:cxn>
              <a:cxn ang="0">
                <a:pos x="694" y="279"/>
              </a:cxn>
              <a:cxn ang="0">
                <a:pos x="659" y="272"/>
              </a:cxn>
              <a:cxn ang="0">
                <a:pos x="624" y="266"/>
              </a:cxn>
              <a:cxn ang="0">
                <a:pos x="582" y="254"/>
              </a:cxn>
              <a:cxn ang="0">
                <a:pos x="546" y="246"/>
              </a:cxn>
              <a:cxn ang="0">
                <a:pos x="513" y="237"/>
              </a:cxn>
              <a:cxn ang="0">
                <a:pos x="485" y="227"/>
              </a:cxn>
              <a:cxn ang="0">
                <a:pos x="447" y="218"/>
              </a:cxn>
              <a:cxn ang="0">
                <a:pos x="414" y="207"/>
              </a:cxn>
              <a:cxn ang="0">
                <a:pos x="384" y="200"/>
              </a:cxn>
              <a:cxn ang="0">
                <a:pos x="352" y="188"/>
              </a:cxn>
              <a:cxn ang="0">
                <a:pos x="321" y="176"/>
              </a:cxn>
              <a:cxn ang="0">
                <a:pos x="284" y="164"/>
              </a:cxn>
              <a:cxn ang="0">
                <a:pos x="248" y="148"/>
              </a:cxn>
              <a:cxn ang="0">
                <a:pos x="208" y="132"/>
              </a:cxn>
              <a:cxn ang="0">
                <a:pos x="174" y="114"/>
              </a:cxn>
              <a:cxn ang="0">
                <a:pos x="144" y="100"/>
              </a:cxn>
              <a:cxn ang="0">
                <a:pos x="113" y="80"/>
              </a:cxn>
              <a:cxn ang="0">
                <a:pos x="72" y="54"/>
              </a:cxn>
              <a:cxn ang="0">
                <a:pos x="40" y="32"/>
              </a:cxn>
              <a:cxn ang="0">
                <a:pos x="17" y="14"/>
              </a:cxn>
              <a:cxn ang="0">
                <a:pos x="0" y="6"/>
              </a:cxn>
            </a:cxnLst>
            <a:rect l="0" t="0" r="r" b="b"/>
            <a:pathLst>
              <a:path w="842" h="312">
                <a:moveTo>
                  <a:pt x="0" y="0"/>
                </a:moveTo>
                <a:lnTo>
                  <a:pt x="0" y="309"/>
                </a:lnTo>
                <a:lnTo>
                  <a:pt x="842" y="312"/>
                </a:lnTo>
                <a:lnTo>
                  <a:pt x="827" y="306"/>
                </a:lnTo>
                <a:lnTo>
                  <a:pt x="796" y="300"/>
                </a:lnTo>
                <a:lnTo>
                  <a:pt x="768" y="294"/>
                </a:lnTo>
                <a:lnTo>
                  <a:pt x="732" y="288"/>
                </a:lnTo>
                <a:lnTo>
                  <a:pt x="694" y="279"/>
                </a:lnTo>
                <a:lnTo>
                  <a:pt x="659" y="272"/>
                </a:lnTo>
                <a:lnTo>
                  <a:pt x="624" y="266"/>
                </a:lnTo>
                <a:lnTo>
                  <a:pt x="582" y="254"/>
                </a:lnTo>
                <a:lnTo>
                  <a:pt x="546" y="246"/>
                </a:lnTo>
                <a:lnTo>
                  <a:pt x="513" y="237"/>
                </a:lnTo>
                <a:lnTo>
                  <a:pt x="485" y="227"/>
                </a:lnTo>
                <a:lnTo>
                  <a:pt x="447" y="218"/>
                </a:lnTo>
                <a:lnTo>
                  <a:pt x="414" y="207"/>
                </a:lnTo>
                <a:lnTo>
                  <a:pt x="384" y="200"/>
                </a:lnTo>
                <a:lnTo>
                  <a:pt x="352" y="188"/>
                </a:lnTo>
                <a:lnTo>
                  <a:pt x="321" y="176"/>
                </a:lnTo>
                <a:lnTo>
                  <a:pt x="284" y="164"/>
                </a:lnTo>
                <a:lnTo>
                  <a:pt x="248" y="148"/>
                </a:lnTo>
                <a:lnTo>
                  <a:pt x="208" y="132"/>
                </a:lnTo>
                <a:lnTo>
                  <a:pt x="174" y="114"/>
                </a:lnTo>
                <a:lnTo>
                  <a:pt x="144" y="100"/>
                </a:lnTo>
                <a:lnTo>
                  <a:pt x="113" y="80"/>
                </a:lnTo>
                <a:lnTo>
                  <a:pt x="72" y="54"/>
                </a:lnTo>
                <a:lnTo>
                  <a:pt x="40" y="32"/>
                </a:lnTo>
                <a:lnTo>
                  <a:pt x="17" y="14"/>
                </a:lnTo>
                <a:lnTo>
                  <a:pt x="0" y="6"/>
                </a:lnTo>
              </a:path>
            </a:pathLst>
          </a:custGeom>
          <a:solidFill>
            <a:srgbClr val="FF0000"/>
          </a:solidFill>
          <a:ln w="38100" cap="rnd" cmpd="sng">
            <a:noFill/>
            <a:prstDash val="solid"/>
            <a:round/>
            <a:headEnd type="none" w="med" len="med"/>
            <a:tailEnd type="none" w="med" len="med"/>
          </a:ln>
          <a:effectLst/>
        </p:spPr>
        <p:txBody>
          <a:bodyPr/>
          <a:lstStyle/>
          <a:p>
            <a:pPr>
              <a:defRPr/>
            </a:pPr>
            <a:endParaRPr lang="en-US"/>
          </a:p>
        </p:txBody>
      </p:sp>
      <p:sp>
        <p:nvSpPr>
          <p:cNvPr id="207876" name="Line 4"/>
          <p:cNvSpPr>
            <a:spLocks noChangeShapeType="1"/>
          </p:cNvSpPr>
          <p:nvPr/>
        </p:nvSpPr>
        <p:spPr bwMode="auto">
          <a:xfrm>
            <a:off x="1730375" y="4964113"/>
            <a:ext cx="5640388" cy="1587"/>
          </a:xfrm>
          <a:prstGeom prst="line">
            <a:avLst/>
          </a:prstGeom>
          <a:noFill/>
          <a:ln w="38100">
            <a:solidFill>
              <a:srgbClr val="000000"/>
            </a:solidFill>
            <a:round/>
            <a:headEnd/>
            <a:tailEnd/>
          </a:ln>
          <a:effectLst>
            <a:outerShdw dist="17961" dir="2700000" algn="ctr" rotWithShape="0">
              <a:srgbClr val="000000"/>
            </a:outerShdw>
          </a:effectLst>
        </p:spPr>
        <p:txBody>
          <a:bodyPr wrap="none" anchor="ctr"/>
          <a:lstStyle/>
          <a:p>
            <a:pPr>
              <a:defRPr/>
            </a:pPr>
            <a:endParaRPr lang="en-US"/>
          </a:p>
        </p:txBody>
      </p:sp>
      <p:grpSp>
        <p:nvGrpSpPr>
          <p:cNvPr id="6151" name="Group 5"/>
          <p:cNvGrpSpPr>
            <a:grpSpLocks/>
          </p:cNvGrpSpPr>
          <p:nvPr/>
        </p:nvGrpSpPr>
        <p:grpSpPr bwMode="auto">
          <a:xfrm>
            <a:off x="1706563" y="2136775"/>
            <a:ext cx="5064125" cy="2784475"/>
            <a:chOff x="1075" y="1634"/>
            <a:chExt cx="3190" cy="1754"/>
          </a:xfrm>
        </p:grpSpPr>
        <p:sp>
          <p:nvSpPr>
            <p:cNvPr id="207878" name="Arc 6"/>
            <p:cNvSpPr>
              <a:spLocks/>
            </p:cNvSpPr>
            <p:nvPr/>
          </p:nvSpPr>
          <p:spPr bwMode="auto">
            <a:xfrm rot="3423864">
              <a:off x="2802" y="2630"/>
              <a:ext cx="866" cy="285"/>
            </a:xfrm>
            <a:custGeom>
              <a:avLst/>
              <a:gdLst>
                <a:gd name="G0" fmla="+- 21 0 0"/>
                <a:gd name="G1" fmla="+- 0 0 0"/>
                <a:gd name="G2" fmla="+- 21600 0 0"/>
                <a:gd name="T0" fmla="*/ 17867 w 17867"/>
                <a:gd name="T1" fmla="*/ 12169 h 21600"/>
                <a:gd name="T2" fmla="*/ 0 w 17867"/>
                <a:gd name="T3" fmla="*/ 21600 h 21600"/>
                <a:gd name="T4" fmla="*/ 21 w 17867"/>
                <a:gd name="T5" fmla="*/ 0 h 21600"/>
              </a:gdLst>
              <a:ahLst/>
              <a:cxnLst>
                <a:cxn ang="0">
                  <a:pos x="T0" y="T1"/>
                </a:cxn>
                <a:cxn ang="0">
                  <a:pos x="T2" y="T3"/>
                </a:cxn>
                <a:cxn ang="0">
                  <a:pos x="T4" y="T5"/>
                </a:cxn>
              </a:cxnLst>
              <a:rect l="0" t="0" r="r" b="b"/>
              <a:pathLst>
                <a:path w="17867" h="21600" fill="none" extrusionOk="0">
                  <a:moveTo>
                    <a:pt x="17866" y="12168"/>
                  </a:moveTo>
                  <a:cubicBezTo>
                    <a:pt x="13843" y="18069"/>
                    <a:pt x="7162" y="21599"/>
                    <a:pt x="21" y="21600"/>
                  </a:cubicBezTo>
                  <a:cubicBezTo>
                    <a:pt x="14" y="21600"/>
                    <a:pt x="7" y="21599"/>
                    <a:pt x="0" y="21599"/>
                  </a:cubicBezTo>
                </a:path>
                <a:path w="17867" h="21600" stroke="0" extrusionOk="0">
                  <a:moveTo>
                    <a:pt x="17866" y="12168"/>
                  </a:moveTo>
                  <a:cubicBezTo>
                    <a:pt x="13843" y="18069"/>
                    <a:pt x="7162" y="21599"/>
                    <a:pt x="21" y="21600"/>
                  </a:cubicBezTo>
                  <a:cubicBezTo>
                    <a:pt x="14" y="21600"/>
                    <a:pt x="7" y="21599"/>
                    <a:pt x="0" y="21599"/>
                  </a:cubicBezTo>
                  <a:lnTo>
                    <a:pt x="21" y="0"/>
                  </a:lnTo>
                  <a:close/>
                </a:path>
              </a:pathLst>
            </a:custGeom>
            <a:noFill/>
            <a:ln w="38100" cap="rnd">
              <a:solidFill>
                <a:srgbClr val="000000"/>
              </a:solidFill>
              <a:round/>
              <a:headEnd/>
              <a:tailEnd/>
            </a:ln>
            <a:effectLst/>
          </p:spPr>
          <p:txBody>
            <a:bodyPr wrap="none" anchor="ctr"/>
            <a:lstStyle/>
            <a:p>
              <a:pPr>
                <a:defRPr/>
              </a:pPr>
              <a:endParaRPr lang="en-US"/>
            </a:p>
          </p:txBody>
        </p:sp>
        <p:sp>
          <p:nvSpPr>
            <p:cNvPr id="207879" name="Arc 7"/>
            <p:cNvSpPr>
              <a:spLocks/>
            </p:cNvSpPr>
            <p:nvPr/>
          </p:nvSpPr>
          <p:spPr bwMode="auto">
            <a:xfrm rot="623505">
              <a:off x="3449" y="3150"/>
              <a:ext cx="816" cy="178"/>
            </a:xfrm>
            <a:custGeom>
              <a:avLst/>
              <a:gdLst>
                <a:gd name="G0" fmla="+- 19809 0 0"/>
                <a:gd name="G1" fmla="+- 0 0 0"/>
                <a:gd name="G2" fmla="+- 21600 0 0"/>
                <a:gd name="T0" fmla="*/ 20642 w 20642"/>
                <a:gd name="T1" fmla="*/ 21584 h 21600"/>
                <a:gd name="T2" fmla="*/ 0 w 20642"/>
                <a:gd name="T3" fmla="*/ 8612 h 21600"/>
                <a:gd name="T4" fmla="*/ 19809 w 20642"/>
                <a:gd name="T5" fmla="*/ 0 h 21600"/>
              </a:gdLst>
              <a:ahLst/>
              <a:cxnLst>
                <a:cxn ang="0">
                  <a:pos x="T0" y="T1"/>
                </a:cxn>
                <a:cxn ang="0">
                  <a:pos x="T2" y="T3"/>
                </a:cxn>
                <a:cxn ang="0">
                  <a:pos x="T4" y="T5"/>
                </a:cxn>
              </a:cxnLst>
              <a:rect l="0" t="0" r="r" b="b"/>
              <a:pathLst>
                <a:path w="20642" h="21600" fill="none" extrusionOk="0">
                  <a:moveTo>
                    <a:pt x="20641" y="21583"/>
                  </a:moveTo>
                  <a:cubicBezTo>
                    <a:pt x="20364" y="21594"/>
                    <a:pt x="20086" y="21599"/>
                    <a:pt x="19809" y="21600"/>
                  </a:cubicBezTo>
                  <a:cubicBezTo>
                    <a:pt x="11209" y="21600"/>
                    <a:pt x="3428" y="16498"/>
                    <a:pt x="0" y="8611"/>
                  </a:cubicBezTo>
                </a:path>
                <a:path w="20642" h="21600" stroke="0" extrusionOk="0">
                  <a:moveTo>
                    <a:pt x="20641" y="21583"/>
                  </a:moveTo>
                  <a:cubicBezTo>
                    <a:pt x="20364" y="21594"/>
                    <a:pt x="20086" y="21599"/>
                    <a:pt x="19809" y="21600"/>
                  </a:cubicBezTo>
                  <a:cubicBezTo>
                    <a:pt x="11209" y="21600"/>
                    <a:pt x="3428" y="16498"/>
                    <a:pt x="0" y="8611"/>
                  </a:cubicBezTo>
                  <a:lnTo>
                    <a:pt x="19809" y="0"/>
                  </a:lnTo>
                  <a:close/>
                </a:path>
              </a:pathLst>
            </a:custGeom>
            <a:noFill/>
            <a:ln w="38100" cap="rnd">
              <a:solidFill>
                <a:srgbClr val="000000"/>
              </a:solidFill>
              <a:round/>
              <a:headEnd/>
              <a:tailEnd/>
            </a:ln>
            <a:effectLst/>
          </p:spPr>
          <p:txBody>
            <a:bodyPr wrap="none" anchor="ctr"/>
            <a:lstStyle/>
            <a:p>
              <a:pPr>
                <a:defRPr/>
              </a:pPr>
              <a:endParaRPr lang="en-US"/>
            </a:p>
          </p:txBody>
        </p:sp>
        <p:sp>
          <p:nvSpPr>
            <p:cNvPr id="207880" name="Arc 8"/>
            <p:cNvSpPr>
              <a:spLocks/>
            </p:cNvSpPr>
            <p:nvPr/>
          </p:nvSpPr>
          <p:spPr bwMode="auto">
            <a:xfrm rot="6485904">
              <a:off x="1449" y="1976"/>
              <a:ext cx="994" cy="373"/>
            </a:xfrm>
            <a:custGeom>
              <a:avLst/>
              <a:gdLst>
                <a:gd name="G0" fmla="+- 21520 0 0"/>
                <a:gd name="G1" fmla="+- 0 0 0"/>
                <a:gd name="G2" fmla="+- 21600 0 0"/>
                <a:gd name="T0" fmla="*/ 21520 w 21520"/>
                <a:gd name="T1" fmla="*/ 21600 h 21600"/>
                <a:gd name="T2" fmla="*/ 0 w 21520"/>
                <a:gd name="T3" fmla="*/ 1856 h 21600"/>
                <a:gd name="T4" fmla="*/ 21520 w 21520"/>
                <a:gd name="T5" fmla="*/ 0 h 21600"/>
              </a:gdLst>
              <a:ahLst/>
              <a:cxnLst>
                <a:cxn ang="0">
                  <a:pos x="T0" y="T1"/>
                </a:cxn>
                <a:cxn ang="0">
                  <a:pos x="T2" y="T3"/>
                </a:cxn>
                <a:cxn ang="0">
                  <a:pos x="T4" y="T5"/>
                </a:cxn>
              </a:cxnLst>
              <a:rect l="0" t="0" r="r" b="b"/>
              <a:pathLst>
                <a:path w="21520" h="21600" fill="none" extrusionOk="0">
                  <a:moveTo>
                    <a:pt x="21520" y="21600"/>
                  </a:moveTo>
                  <a:cubicBezTo>
                    <a:pt x="10310" y="21600"/>
                    <a:pt x="963" y="13024"/>
                    <a:pt x="-1" y="1856"/>
                  </a:cubicBezTo>
                </a:path>
                <a:path w="21520" h="21600" stroke="0" extrusionOk="0">
                  <a:moveTo>
                    <a:pt x="21520" y="21600"/>
                  </a:moveTo>
                  <a:cubicBezTo>
                    <a:pt x="10310" y="21600"/>
                    <a:pt x="963" y="13024"/>
                    <a:pt x="-1" y="1856"/>
                  </a:cubicBezTo>
                  <a:lnTo>
                    <a:pt x="21520" y="0"/>
                  </a:lnTo>
                  <a:close/>
                </a:path>
              </a:pathLst>
            </a:custGeom>
            <a:noFill/>
            <a:ln w="38100" cap="rnd">
              <a:solidFill>
                <a:srgbClr val="000000"/>
              </a:solidFill>
              <a:round/>
              <a:headEnd/>
              <a:tailEnd/>
            </a:ln>
            <a:effectLst/>
          </p:spPr>
          <p:txBody>
            <a:bodyPr wrap="none" anchor="ctr"/>
            <a:lstStyle/>
            <a:p>
              <a:pPr>
                <a:defRPr/>
              </a:pPr>
              <a:endParaRPr lang="en-US"/>
            </a:p>
          </p:txBody>
        </p:sp>
        <p:sp>
          <p:nvSpPr>
            <p:cNvPr id="207881" name="Arc 9"/>
            <p:cNvSpPr>
              <a:spLocks/>
            </p:cNvSpPr>
            <p:nvPr/>
          </p:nvSpPr>
          <p:spPr bwMode="auto">
            <a:xfrm rot="14520000">
              <a:off x="2072" y="2013"/>
              <a:ext cx="981" cy="224"/>
            </a:xfrm>
            <a:custGeom>
              <a:avLst/>
              <a:gdLst>
                <a:gd name="G0" fmla="+- 0 0 0"/>
                <a:gd name="G1" fmla="+- 0 0 0"/>
                <a:gd name="G2" fmla="+- 21600 0 0"/>
                <a:gd name="T0" fmla="*/ 21595 w 21595"/>
                <a:gd name="T1" fmla="*/ 462 h 21600"/>
                <a:gd name="T2" fmla="*/ 0 w 21595"/>
                <a:gd name="T3" fmla="*/ 21600 h 21600"/>
                <a:gd name="T4" fmla="*/ 0 w 21595"/>
                <a:gd name="T5" fmla="*/ 0 h 21600"/>
              </a:gdLst>
              <a:ahLst/>
              <a:cxnLst>
                <a:cxn ang="0">
                  <a:pos x="T0" y="T1"/>
                </a:cxn>
                <a:cxn ang="0">
                  <a:pos x="T2" y="T3"/>
                </a:cxn>
                <a:cxn ang="0">
                  <a:pos x="T4" y="T5"/>
                </a:cxn>
              </a:cxnLst>
              <a:rect l="0" t="0" r="r" b="b"/>
              <a:pathLst>
                <a:path w="21595" h="21600" fill="none" extrusionOk="0">
                  <a:moveTo>
                    <a:pt x="21595" y="462"/>
                  </a:moveTo>
                  <a:cubicBezTo>
                    <a:pt x="21343" y="12208"/>
                    <a:pt x="11749" y="21599"/>
                    <a:pt x="0" y="21600"/>
                  </a:cubicBezTo>
                </a:path>
                <a:path w="21595" h="21600" stroke="0" extrusionOk="0">
                  <a:moveTo>
                    <a:pt x="21595" y="462"/>
                  </a:moveTo>
                  <a:cubicBezTo>
                    <a:pt x="21343" y="12208"/>
                    <a:pt x="11749" y="21599"/>
                    <a:pt x="0" y="21600"/>
                  </a:cubicBezTo>
                  <a:lnTo>
                    <a:pt x="0" y="0"/>
                  </a:lnTo>
                  <a:close/>
                </a:path>
              </a:pathLst>
            </a:custGeom>
            <a:noFill/>
            <a:ln w="38100" cap="rnd">
              <a:solidFill>
                <a:srgbClr val="000000"/>
              </a:solidFill>
              <a:round/>
              <a:headEnd/>
              <a:tailEnd/>
            </a:ln>
            <a:effectLst/>
          </p:spPr>
          <p:txBody>
            <a:bodyPr wrap="none" anchor="ctr"/>
            <a:lstStyle/>
            <a:p>
              <a:pPr>
                <a:defRPr/>
              </a:pPr>
              <a:endParaRPr lang="en-US"/>
            </a:p>
          </p:txBody>
        </p:sp>
        <p:sp>
          <p:nvSpPr>
            <p:cNvPr id="207882" name="Freeform 10"/>
            <p:cNvSpPr>
              <a:spLocks/>
            </p:cNvSpPr>
            <p:nvPr/>
          </p:nvSpPr>
          <p:spPr bwMode="auto">
            <a:xfrm rot="-100623">
              <a:off x="1075" y="2576"/>
              <a:ext cx="556" cy="812"/>
            </a:xfrm>
            <a:custGeom>
              <a:avLst/>
              <a:gdLst/>
              <a:ahLst/>
              <a:cxnLst>
                <a:cxn ang="0">
                  <a:pos x="0" y="812"/>
                </a:cxn>
                <a:cxn ang="0">
                  <a:pos x="268" y="544"/>
                </a:cxn>
                <a:cxn ang="0">
                  <a:pos x="448" y="248"/>
                </a:cxn>
                <a:cxn ang="0">
                  <a:pos x="556" y="0"/>
                </a:cxn>
              </a:cxnLst>
              <a:rect l="0" t="0" r="r" b="b"/>
              <a:pathLst>
                <a:path w="556" h="812">
                  <a:moveTo>
                    <a:pt x="0" y="812"/>
                  </a:moveTo>
                  <a:cubicBezTo>
                    <a:pt x="96" y="725"/>
                    <a:pt x="193" y="638"/>
                    <a:pt x="268" y="544"/>
                  </a:cubicBezTo>
                  <a:cubicBezTo>
                    <a:pt x="343" y="450"/>
                    <a:pt x="400" y="339"/>
                    <a:pt x="448" y="248"/>
                  </a:cubicBezTo>
                  <a:cubicBezTo>
                    <a:pt x="496" y="157"/>
                    <a:pt x="538" y="41"/>
                    <a:pt x="556" y="0"/>
                  </a:cubicBezTo>
                </a:path>
              </a:pathLst>
            </a:custGeom>
            <a:noFill/>
            <a:ln w="38100" cap="flat" cmpd="sng">
              <a:solidFill>
                <a:srgbClr val="000000"/>
              </a:solidFill>
              <a:prstDash val="solid"/>
              <a:round/>
              <a:headEnd type="none" w="med" len="med"/>
              <a:tailEnd type="none" w="med" len="med"/>
            </a:ln>
            <a:effectLst/>
          </p:spPr>
          <p:txBody>
            <a:bodyPr wrap="none" anchor="ctr"/>
            <a:lstStyle/>
            <a:p>
              <a:pPr>
                <a:defRPr/>
              </a:pPr>
              <a:endParaRPr lang="en-US"/>
            </a:p>
          </p:txBody>
        </p:sp>
      </p:grpSp>
      <p:sp>
        <p:nvSpPr>
          <p:cNvPr id="207884" name="Rectangle 12"/>
          <p:cNvSpPr>
            <a:spLocks noChangeArrowheads="1"/>
          </p:cNvSpPr>
          <p:nvPr/>
        </p:nvSpPr>
        <p:spPr bwMode="auto">
          <a:xfrm>
            <a:off x="4230688" y="1068388"/>
            <a:ext cx="1925637"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spcBef>
                <a:spcPct val="20000"/>
              </a:spcBef>
              <a:buClr>
                <a:srgbClr val="66FFFF"/>
              </a:buClr>
              <a:buSzPct val="75000"/>
              <a:buFont typeface="Monotype Sorts" pitchFamily="2" charset="2"/>
              <a:buNone/>
            </a:pPr>
            <a:r>
              <a:rPr lang="en-US" i="1">
                <a:solidFill>
                  <a:srgbClr val="F51201"/>
                </a:solidFill>
                <a:effectLst/>
                <a:latin typeface="Symbol" pitchFamily="18" charset="2"/>
              </a:rPr>
              <a:t></a:t>
            </a:r>
            <a:r>
              <a:rPr lang="en-US">
                <a:solidFill>
                  <a:srgbClr val="F51201"/>
                </a:solidFill>
                <a:effectLst/>
              </a:rPr>
              <a:t> = .05 (column)</a:t>
            </a:r>
          </a:p>
        </p:txBody>
      </p:sp>
      <p:sp>
        <p:nvSpPr>
          <p:cNvPr id="207885" name="Text Box 13"/>
          <p:cNvSpPr txBox="1">
            <a:spLocks noChangeArrowheads="1"/>
          </p:cNvSpPr>
          <p:nvPr/>
        </p:nvSpPr>
        <p:spPr bwMode="auto">
          <a:xfrm>
            <a:off x="4968875" y="5078413"/>
            <a:ext cx="812800"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a:r>
              <a:rPr lang="en-US" sz="2200">
                <a:solidFill>
                  <a:srgbClr val="07000C"/>
                </a:solidFill>
                <a:effectLst/>
              </a:rPr>
              <a:t>7.815</a:t>
            </a:r>
          </a:p>
        </p:txBody>
      </p:sp>
      <p:sp>
        <p:nvSpPr>
          <p:cNvPr id="207886" name="Rectangle 14"/>
          <p:cNvSpPr>
            <a:spLocks noChangeArrowheads="1"/>
          </p:cNvSpPr>
          <p:nvPr/>
        </p:nvSpPr>
        <p:spPr bwMode="auto">
          <a:xfrm>
            <a:off x="2781300" y="3889375"/>
            <a:ext cx="60245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pPr marL="457200" indent="-457200"/>
            <a:r>
              <a:rPr lang="en-US" sz="2000">
                <a:solidFill>
                  <a:srgbClr val="07000C"/>
                </a:solidFill>
                <a:effectLst/>
              </a:rPr>
              <a:t>Do Not Reject </a:t>
            </a:r>
            <a:r>
              <a:rPr lang="en-US" sz="2000" i="1">
                <a:solidFill>
                  <a:srgbClr val="07000C"/>
                </a:solidFill>
                <a:effectLst/>
              </a:rPr>
              <a:t>H</a:t>
            </a:r>
            <a:r>
              <a:rPr lang="en-US" sz="2000" baseline="-25000">
                <a:solidFill>
                  <a:srgbClr val="07000C"/>
                </a:solidFill>
                <a:effectLst/>
              </a:rPr>
              <a:t>0</a:t>
            </a:r>
            <a:r>
              <a:rPr lang="en-US" sz="2000">
                <a:solidFill>
                  <a:srgbClr val="07000C"/>
                </a:solidFill>
                <a:effectLst/>
              </a:rPr>
              <a:t>               Reject </a:t>
            </a:r>
            <a:r>
              <a:rPr lang="en-US" sz="2000" i="1">
                <a:solidFill>
                  <a:srgbClr val="07000C"/>
                </a:solidFill>
                <a:effectLst/>
              </a:rPr>
              <a:t>H</a:t>
            </a:r>
            <a:r>
              <a:rPr lang="en-US" sz="2000" baseline="-25000">
                <a:solidFill>
                  <a:srgbClr val="07000C"/>
                </a:solidFill>
                <a:effectLst/>
              </a:rPr>
              <a:t>0</a:t>
            </a:r>
          </a:p>
        </p:txBody>
      </p:sp>
      <p:sp>
        <p:nvSpPr>
          <p:cNvPr id="207887" name="Line 15"/>
          <p:cNvSpPr>
            <a:spLocks noChangeShapeType="1"/>
          </p:cNvSpPr>
          <p:nvPr/>
        </p:nvSpPr>
        <p:spPr bwMode="auto">
          <a:xfrm flipV="1">
            <a:off x="5370513" y="2125663"/>
            <a:ext cx="0" cy="2801937"/>
          </a:xfrm>
          <a:prstGeom prst="line">
            <a:avLst/>
          </a:prstGeom>
          <a:noFill/>
          <a:ln w="38100">
            <a:solidFill>
              <a:srgbClr val="000000"/>
            </a:solidFill>
            <a:prstDash val="dash"/>
            <a:round/>
            <a:headEnd/>
            <a:tailEnd/>
          </a:ln>
          <a:effectLst/>
        </p:spPr>
        <p:txBody>
          <a:bodyPr/>
          <a:lstStyle/>
          <a:p>
            <a:pPr>
              <a:defRPr/>
            </a:pPr>
            <a:endParaRPr lang="en-US"/>
          </a:p>
        </p:txBody>
      </p:sp>
      <p:graphicFrame>
        <p:nvGraphicFramePr>
          <p:cNvPr id="207888" name="Object 16"/>
          <p:cNvGraphicFramePr>
            <a:graphicFrameLocks noChangeAspect="1"/>
          </p:cNvGraphicFramePr>
          <p:nvPr/>
        </p:nvGraphicFramePr>
        <p:xfrm>
          <a:off x="7378700" y="1147763"/>
          <a:ext cx="1604963" cy="517525"/>
        </p:xfrm>
        <a:graphic>
          <a:graphicData uri="http://schemas.openxmlformats.org/presentationml/2006/ole">
            <mc:AlternateContent xmlns:mc="http://schemas.openxmlformats.org/markup-compatibility/2006">
              <mc:Choice xmlns:v="urn:schemas-microsoft-com:vml" Requires="v">
                <p:oleObj spid="_x0000_s6196" name="Equation" r:id="rId4" imgW="749160" imgH="241200" progId="Equation.DSMT4">
                  <p:embed/>
                </p:oleObj>
              </mc:Choice>
              <mc:Fallback>
                <p:oleObj name="Equation" r:id="rId4" imgW="749160" imgH="241200" progId="Equation.DSMT4">
                  <p:embed/>
                  <p:pic>
                    <p:nvPicPr>
                      <p:cNvPr id="0"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78700" y="1147763"/>
                        <a:ext cx="1604963"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56" name="Rectangle 17"/>
          <p:cNvSpPr>
            <a:spLocks noChangeArrowheads="1"/>
          </p:cNvSpPr>
          <p:nvPr/>
        </p:nvSpPr>
        <p:spPr bwMode="auto">
          <a:xfrm>
            <a:off x="5353050" y="4625975"/>
            <a:ext cx="4699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marL="457200" indent="-457200"/>
            <a:r>
              <a:rPr lang="en-US" sz="1800" b="1">
                <a:solidFill>
                  <a:srgbClr val="FFFFFF"/>
                </a:solidFill>
                <a:effectLst/>
              </a:rPr>
              <a:t>.05</a:t>
            </a:r>
          </a:p>
        </p:txBody>
      </p:sp>
      <p:sp>
        <p:nvSpPr>
          <p:cNvPr id="6157" name="Rectangle 18"/>
          <p:cNvSpPr>
            <a:spLocks noChangeArrowheads="1"/>
          </p:cNvSpPr>
          <p:nvPr/>
        </p:nvSpPr>
        <p:spPr bwMode="auto">
          <a:xfrm>
            <a:off x="7469188" y="4930775"/>
            <a:ext cx="5032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i="1">
                <a:solidFill>
                  <a:srgbClr val="000000"/>
                </a:solidFill>
                <a:effectLst/>
                <a:latin typeface="Symbol" pitchFamily="18" charset="2"/>
              </a:rPr>
              <a:t></a:t>
            </a:r>
            <a:r>
              <a:rPr lang="en-US" baseline="30000">
                <a:solidFill>
                  <a:srgbClr val="000000"/>
                </a:solidFill>
                <a:effectLst/>
              </a:rPr>
              <a:t> 2</a:t>
            </a:r>
          </a:p>
        </p:txBody>
      </p:sp>
      <p:sp>
        <p:nvSpPr>
          <p:cNvPr id="207891" name="Rectangle 19"/>
          <p:cNvSpPr>
            <a:spLocks noChangeArrowheads="1"/>
          </p:cNvSpPr>
          <p:nvPr/>
        </p:nvSpPr>
        <p:spPr bwMode="auto">
          <a:xfrm>
            <a:off x="690563" y="6048512"/>
            <a:ext cx="7772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p>
            <a:pPr algn="ctr"/>
            <a:r>
              <a:rPr lang="en-US" sz="2000" i="1" dirty="0" smtClean="0">
                <a:solidFill>
                  <a:srgbClr val="000000"/>
                </a:solidFill>
                <a:effectLst/>
                <a:latin typeface="Times New Roman" pitchFamily="18" charset="0"/>
                <a:cs typeface="Times New Roman" pitchFamily="18" charset="0"/>
              </a:rPr>
              <a:t>At </a:t>
            </a:r>
            <a:r>
              <a:rPr lang="en-US" sz="2000" i="1" dirty="0">
                <a:solidFill>
                  <a:srgbClr val="000000"/>
                </a:solidFill>
                <a:effectLst/>
                <a:latin typeface="Times New Roman" pitchFamily="18" charset="0"/>
                <a:cs typeface="Times New Roman" pitchFamily="18" charset="0"/>
              </a:rPr>
              <a:t>5% </a:t>
            </a:r>
            <a:r>
              <a:rPr lang="en-US" sz="2000" i="1" dirty="0" smtClean="0">
                <a:solidFill>
                  <a:srgbClr val="000000"/>
                </a:solidFill>
                <a:effectLst/>
                <a:latin typeface="Times New Roman" pitchFamily="18" charset="0"/>
                <a:cs typeface="Times New Roman" pitchFamily="18" charset="0"/>
              </a:rPr>
              <a:t>significance</a:t>
            </a:r>
            <a:r>
              <a:rPr lang="en-US" sz="2000" i="1" dirty="0">
                <a:solidFill>
                  <a:srgbClr val="000000"/>
                </a:solidFill>
                <a:effectLst/>
                <a:latin typeface="Times New Roman" pitchFamily="18" charset="0"/>
                <a:cs typeface="Times New Roman" pitchFamily="18" charset="0"/>
              </a:rPr>
              <a:t>, we reject the assumption that the price of the home is independent of the style of home that is purchased.</a:t>
            </a:r>
          </a:p>
        </p:txBody>
      </p:sp>
      <p:graphicFrame>
        <p:nvGraphicFramePr>
          <p:cNvPr id="207892" name="Object 20"/>
          <p:cNvGraphicFramePr>
            <a:graphicFrameLocks noChangeAspect="1"/>
          </p:cNvGraphicFramePr>
          <p:nvPr/>
        </p:nvGraphicFramePr>
        <p:xfrm>
          <a:off x="5972175" y="5372100"/>
          <a:ext cx="746125" cy="354013"/>
        </p:xfrm>
        <a:graphic>
          <a:graphicData uri="http://schemas.openxmlformats.org/presentationml/2006/ole">
            <mc:AlternateContent xmlns:mc="http://schemas.openxmlformats.org/markup-compatibility/2006">
              <mc:Choice xmlns:v="urn:schemas-microsoft-com:vml" Requires="v">
                <p:oleObj spid="_x0000_s6197" name="Equation" r:id="rId6" imgW="482400" imgH="228600" progId="Equation.DSMT4">
                  <p:embed/>
                </p:oleObj>
              </mc:Choice>
              <mc:Fallback>
                <p:oleObj name="Equation" r:id="rId6" imgW="482400" imgH="228600" progId="Equation.DSMT4">
                  <p:embed/>
                  <p:pic>
                    <p:nvPicPr>
                      <p:cNvPr id="0" name="Object 2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72175" y="5372100"/>
                        <a:ext cx="746125" cy="35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7894" name="Rectangle 22"/>
          <p:cNvSpPr>
            <a:spLocks noChangeArrowheads="1"/>
          </p:cNvSpPr>
          <p:nvPr/>
        </p:nvSpPr>
        <p:spPr bwMode="auto">
          <a:xfrm>
            <a:off x="539750" y="1044575"/>
            <a:ext cx="3235325"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spcBef>
                <a:spcPct val="20000"/>
              </a:spcBef>
              <a:buClr>
                <a:srgbClr val="66FFFF"/>
              </a:buClr>
              <a:buSzPct val="75000"/>
              <a:buFont typeface="Monotype Sorts" pitchFamily="2" charset="2"/>
              <a:buNone/>
            </a:pPr>
            <a:r>
              <a:rPr lang="en-US" i="1">
                <a:solidFill>
                  <a:srgbClr val="07000C"/>
                </a:solidFill>
                <a:effectLst/>
              </a:rPr>
              <a:t>df</a:t>
            </a:r>
            <a:r>
              <a:rPr lang="en-US">
                <a:solidFill>
                  <a:srgbClr val="07000C"/>
                </a:solidFill>
                <a:effectLst/>
              </a:rPr>
              <a:t> = (4 – 1)(2 – 1) = 3 (row)</a:t>
            </a:r>
          </a:p>
        </p:txBody>
      </p:sp>
      <p:sp>
        <p:nvSpPr>
          <p:cNvPr id="207895" name="Line 23"/>
          <p:cNvSpPr>
            <a:spLocks noChangeShapeType="1"/>
          </p:cNvSpPr>
          <p:nvPr/>
        </p:nvSpPr>
        <p:spPr bwMode="auto">
          <a:xfrm>
            <a:off x="1716088" y="4964113"/>
            <a:ext cx="5640387" cy="1587"/>
          </a:xfrm>
          <a:prstGeom prst="line">
            <a:avLst/>
          </a:prstGeom>
          <a:noFill/>
          <a:ln w="38100">
            <a:solidFill>
              <a:srgbClr val="000000"/>
            </a:solidFill>
            <a:round/>
            <a:headEnd/>
            <a:tailEnd/>
          </a:ln>
          <a:effectLst>
            <a:outerShdw dist="17961" dir="2700000" algn="ctr" rotWithShape="0">
              <a:srgbClr val="000000"/>
            </a:outerShdw>
          </a:effectLst>
        </p:spPr>
        <p:txBody>
          <a:bodyPr wrap="none" anchor="ctr"/>
          <a:lstStyle/>
          <a:p>
            <a:pPr>
              <a:defRPr/>
            </a:pPr>
            <a:endParaRPr lang="en-US"/>
          </a:p>
        </p:txBody>
      </p:sp>
      <p:sp>
        <p:nvSpPr>
          <p:cNvPr id="207896" name="AutoShape 24"/>
          <p:cNvSpPr>
            <a:spLocks noChangeArrowheads="1"/>
          </p:cNvSpPr>
          <p:nvPr/>
        </p:nvSpPr>
        <p:spPr bwMode="auto">
          <a:xfrm>
            <a:off x="6762750" y="1296988"/>
            <a:ext cx="579438" cy="217487"/>
          </a:xfrm>
          <a:prstGeom prst="rightArrow">
            <a:avLst>
              <a:gd name="adj1" fmla="val 50000"/>
              <a:gd name="adj2" fmla="val 66606"/>
            </a:avLst>
          </a:prstGeom>
          <a:solidFill>
            <a:schemeClr val="accent1"/>
          </a:solidFill>
          <a:ln w="12700">
            <a:solidFill>
              <a:schemeClr val="tx1"/>
            </a:solidFill>
            <a:miter lim="800000"/>
            <a:headEnd/>
            <a:tailEnd/>
          </a:ln>
          <a:effectLst/>
        </p:spPr>
        <p:txBody>
          <a:bodyPr wrap="none" anchor="ctr"/>
          <a:lstStyle/>
          <a:p>
            <a:pPr>
              <a:defRPr/>
            </a:pPr>
            <a:endParaRPr lang="en-US"/>
          </a:p>
        </p:txBody>
      </p:sp>
      <p:graphicFrame>
        <p:nvGraphicFramePr>
          <p:cNvPr id="207899" name="Object 27"/>
          <p:cNvGraphicFramePr>
            <a:graphicFrameLocks noChangeAspect="1"/>
          </p:cNvGraphicFramePr>
          <p:nvPr/>
        </p:nvGraphicFramePr>
        <p:xfrm>
          <a:off x="5992813" y="5114925"/>
          <a:ext cx="739775" cy="346075"/>
        </p:xfrm>
        <a:graphic>
          <a:graphicData uri="http://schemas.openxmlformats.org/presentationml/2006/ole">
            <mc:AlternateContent xmlns:mc="http://schemas.openxmlformats.org/markup-compatibility/2006">
              <mc:Choice xmlns:v="urn:schemas-microsoft-com:vml" Requires="v">
                <p:oleObj spid="_x0000_s6198" name="Equation" r:id="rId8" imgW="380880" imgH="177480" progId="Equation.DSMT4">
                  <p:embed/>
                </p:oleObj>
              </mc:Choice>
              <mc:Fallback>
                <p:oleObj name="Equation" r:id="rId8" imgW="380880" imgH="177480" progId="Equation.DSMT4">
                  <p:embed/>
                  <p:pic>
                    <p:nvPicPr>
                      <p:cNvPr id="0" name="Object 2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92813" y="5114925"/>
                        <a:ext cx="739775" cy="34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7900" name="Line 28"/>
          <p:cNvSpPr>
            <a:spLocks noChangeShapeType="1"/>
          </p:cNvSpPr>
          <p:nvPr/>
        </p:nvSpPr>
        <p:spPr bwMode="auto">
          <a:xfrm>
            <a:off x="6281738" y="4891088"/>
            <a:ext cx="0" cy="182562"/>
          </a:xfrm>
          <a:prstGeom prst="line">
            <a:avLst/>
          </a:prstGeom>
          <a:noFill/>
          <a:ln w="28575">
            <a:solidFill>
              <a:srgbClr val="020004"/>
            </a:solidFill>
            <a:round/>
            <a:headEnd/>
            <a:tailEnd/>
          </a:ln>
          <a:effectLst/>
        </p:spPr>
        <p:txBody>
          <a:bodyPr/>
          <a:lstStyle/>
          <a:p>
            <a:pPr>
              <a:defRPr/>
            </a:pPr>
            <a:endParaRPr lang="en-US"/>
          </a:p>
        </p:txBody>
      </p:sp>
      <p:sp>
        <p:nvSpPr>
          <p:cNvPr id="207905" name="Line 33"/>
          <p:cNvSpPr>
            <a:spLocks noChangeShapeType="1"/>
          </p:cNvSpPr>
          <p:nvPr/>
        </p:nvSpPr>
        <p:spPr bwMode="auto">
          <a:xfrm>
            <a:off x="3730625" y="2379663"/>
            <a:ext cx="0" cy="2555875"/>
          </a:xfrm>
          <a:prstGeom prst="line">
            <a:avLst/>
          </a:prstGeom>
          <a:noFill/>
          <a:ln w="12700">
            <a:solidFill>
              <a:schemeClr val="hlink"/>
            </a:solidFill>
            <a:prstDash val="dash"/>
            <a:round/>
            <a:headEnd/>
            <a:tailEnd/>
          </a:ln>
          <a:effectLst/>
        </p:spPr>
        <p:txBody>
          <a:bodyPr/>
          <a:lstStyle/>
          <a:p>
            <a:pPr>
              <a:defRPr/>
            </a:pPr>
            <a:endParaRPr lang="en-US"/>
          </a:p>
        </p:txBody>
      </p:sp>
      <p:sp>
        <p:nvSpPr>
          <p:cNvPr id="207906" name="Rectangle 34"/>
          <p:cNvSpPr>
            <a:spLocks noChangeArrowheads="1"/>
          </p:cNvSpPr>
          <p:nvPr/>
        </p:nvSpPr>
        <p:spPr bwMode="auto">
          <a:xfrm>
            <a:off x="3322638" y="5119688"/>
            <a:ext cx="952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spcBef>
                <a:spcPct val="20000"/>
              </a:spcBef>
              <a:buClr>
                <a:srgbClr val="66FFFF"/>
              </a:buClr>
              <a:buSzPct val="75000"/>
              <a:buFont typeface="Monotype Sorts" pitchFamily="2" charset="2"/>
              <a:buNone/>
            </a:pPr>
            <a:r>
              <a:rPr lang="en-US" i="1">
                <a:solidFill>
                  <a:schemeClr val="hlink"/>
                </a:solidFill>
                <a:effectLst/>
                <a:latin typeface="Symbol" pitchFamily="18" charset="2"/>
              </a:rPr>
              <a:t>m</a:t>
            </a:r>
            <a:r>
              <a:rPr lang="en-US">
                <a:solidFill>
                  <a:schemeClr val="hlink"/>
                </a:solidFill>
                <a:effectLst/>
              </a:rPr>
              <a:t> = 3</a:t>
            </a:r>
          </a:p>
        </p:txBody>
      </p:sp>
      <p:sp>
        <p:nvSpPr>
          <p:cNvPr id="6165" name="Rectangle 35"/>
          <p:cNvSpPr>
            <a:spLocks noChangeArrowheads="1"/>
          </p:cNvSpPr>
          <p:nvPr/>
        </p:nvSpPr>
        <p:spPr bwMode="auto">
          <a:xfrm>
            <a:off x="690563" y="209550"/>
            <a:ext cx="77724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a:solidFill>
                  <a:srgbClr val="07000C"/>
                </a:solidFill>
                <a:effectLst/>
              </a:rPr>
              <a:t>Independence </a:t>
            </a:r>
            <a:r>
              <a:rPr lang="en-US" sz="2800" dirty="0" smtClean="0">
                <a:solidFill>
                  <a:srgbClr val="07000C"/>
                </a:solidFill>
                <a:effectLst/>
              </a:rPr>
              <a:t>Test</a:t>
            </a:r>
            <a:endParaRPr lang="en-US" sz="2800" dirty="0">
              <a:solidFill>
                <a:srgbClr val="07000C"/>
              </a:solidFill>
              <a:effectLst/>
            </a:endParaRPr>
          </a:p>
        </p:txBody>
      </p:sp>
      <p:sp>
        <p:nvSpPr>
          <p:cNvPr id="207908" name="Line 36"/>
          <p:cNvSpPr>
            <a:spLocks noChangeShapeType="1"/>
          </p:cNvSpPr>
          <p:nvPr/>
        </p:nvSpPr>
        <p:spPr bwMode="auto">
          <a:xfrm flipH="1" flipV="1">
            <a:off x="1709738" y="2063750"/>
            <a:ext cx="0" cy="2922588"/>
          </a:xfrm>
          <a:prstGeom prst="line">
            <a:avLst/>
          </a:prstGeom>
          <a:noFill/>
          <a:ln w="38100">
            <a:solidFill>
              <a:srgbClr val="000000"/>
            </a:solidFill>
            <a:round/>
            <a:headEnd/>
            <a:tailEnd/>
          </a:ln>
          <a:effectLst>
            <a:outerShdw dist="17961" dir="2700000" algn="ctr" rotWithShape="0">
              <a:srgbClr val="000000"/>
            </a:outerShdw>
          </a:effectLst>
        </p:spPr>
        <p:txBody>
          <a:bodyPr wrap="none" anchor="ctr"/>
          <a:lstStyle/>
          <a:p>
            <a:pPr>
              <a:defRPr/>
            </a:pP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7906"/>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0"/>
                                  </p:stCondLst>
                                  <p:childTnLst>
                                    <p:set>
                                      <p:cBhvr>
                                        <p:cTn id="9" dur="1" fill="hold">
                                          <p:stCondLst>
                                            <p:cond delay="0"/>
                                          </p:stCondLst>
                                        </p:cTn>
                                        <p:tgtEl>
                                          <p:spTgt spid="207905"/>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07884"/>
                                        </p:tgtEl>
                                        <p:attrNameLst>
                                          <p:attrName>style.visibility</p:attrName>
                                        </p:attrNameLst>
                                      </p:cBhvr>
                                      <p:to>
                                        <p:strVal val="visible"/>
                                      </p:to>
                                    </p:set>
                                  </p:childTnLst>
                                </p:cTn>
                              </p:par>
                            </p:childTnLst>
                          </p:cTn>
                        </p:par>
                        <p:par>
                          <p:cTn id="14" fill="hold" nodeType="afterGroup">
                            <p:stCondLst>
                              <p:cond delay="0"/>
                            </p:stCondLst>
                            <p:childTnLst>
                              <p:par>
                                <p:cTn id="15" presetID="1" presetClass="entr" presetSubtype="0" fill="hold" nodeType="afterEffect">
                                  <p:stCondLst>
                                    <p:cond delay="0"/>
                                  </p:stCondLst>
                                  <p:childTnLst>
                                    <p:set>
                                      <p:cBhvr>
                                        <p:cTn id="16" dur="1" fill="hold">
                                          <p:stCondLst>
                                            <p:cond delay="0"/>
                                          </p:stCondLst>
                                        </p:cTn>
                                        <p:tgtEl>
                                          <p:spTgt spid="20787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7896"/>
                                        </p:tgtEl>
                                        <p:attrNameLst>
                                          <p:attrName>style.visibility</p:attrName>
                                        </p:attrNameLst>
                                      </p:cBhvr>
                                      <p:to>
                                        <p:strVal val="visible"/>
                                      </p:to>
                                    </p:set>
                                  </p:childTnLst>
                                </p:cTn>
                              </p:par>
                            </p:childTnLst>
                          </p:cTn>
                        </p:par>
                        <p:par>
                          <p:cTn id="21" fill="hold" nodeType="afterGroup">
                            <p:stCondLst>
                              <p:cond delay="0"/>
                            </p:stCondLst>
                            <p:childTnLst>
                              <p:par>
                                <p:cTn id="22" presetID="1" presetClass="entr" presetSubtype="0" fill="hold" nodeType="afterEffect">
                                  <p:stCondLst>
                                    <p:cond delay="0"/>
                                  </p:stCondLst>
                                  <p:childTnLst>
                                    <p:set>
                                      <p:cBhvr>
                                        <p:cTn id="23" dur="1" fill="hold">
                                          <p:stCondLst>
                                            <p:cond delay="0"/>
                                          </p:stCondLst>
                                        </p:cTn>
                                        <p:tgtEl>
                                          <p:spTgt spid="207888"/>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07885"/>
                                        </p:tgtEl>
                                        <p:attrNameLst>
                                          <p:attrName>style.visibility</p:attrName>
                                        </p:attrNameLst>
                                      </p:cBhvr>
                                      <p:to>
                                        <p:strVal val="visible"/>
                                      </p:to>
                                    </p:set>
                                  </p:childTnLst>
                                </p:cTn>
                              </p:par>
                            </p:childTnLst>
                          </p:cTn>
                        </p:par>
                        <p:par>
                          <p:cTn id="26" fill="hold" nodeType="afterGroup">
                            <p:stCondLst>
                              <p:cond delay="0"/>
                            </p:stCondLst>
                            <p:childTnLst>
                              <p:par>
                                <p:cTn id="27" presetID="1" presetClass="entr" presetSubtype="0" fill="hold" nodeType="afterEffect">
                                  <p:stCondLst>
                                    <p:cond delay="0"/>
                                  </p:stCondLst>
                                  <p:childTnLst>
                                    <p:set>
                                      <p:cBhvr>
                                        <p:cTn id="28" dur="1" fill="hold">
                                          <p:stCondLst>
                                            <p:cond delay="0"/>
                                          </p:stCondLst>
                                        </p:cTn>
                                        <p:tgtEl>
                                          <p:spTgt spid="207887"/>
                                        </p:tgtEl>
                                        <p:attrNameLst>
                                          <p:attrName>style.visibility</p:attrName>
                                        </p:attrNameLst>
                                      </p:cBhvr>
                                      <p:to>
                                        <p:strVal val="visible"/>
                                      </p:to>
                                    </p:set>
                                  </p:childTnLst>
                                </p:cTn>
                              </p:par>
                            </p:childTnLst>
                          </p:cTn>
                        </p:par>
                        <p:par>
                          <p:cTn id="29" fill="hold" nodeType="afterGroup">
                            <p:stCondLst>
                              <p:cond delay="0"/>
                            </p:stCondLst>
                            <p:childTnLst>
                              <p:par>
                                <p:cTn id="30" presetID="1" presetClass="entr" presetSubtype="0" fill="hold" grpId="0" nodeType="afterEffect">
                                  <p:stCondLst>
                                    <p:cond delay="0"/>
                                  </p:stCondLst>
                                  <p:childTnLst>
                                    <p:set>
                                      <p:cBhvr>
                                        <p:cTn id="31" dur="1" fill="hold">
                                          <p:stCondLst>
                                            <p:cond delay="0"/>
                                          </p:stCondLst>
                                        </p:cTn>
                                        <p:tgtEl>
                                          <p:spTgt spid="207886"/>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nodeType="clickEffect">
                                  <p:stCondLst>
                                    <p:cond delay="0"/>
                                  </p:stCondLst>
                                  <p:childTnLst>
                                    <p:set>
                                      <p:cBhvr>
                                        <p:cTn id="35" dur="1" fill="hold">
                                          <p:stCondLst>
                                            <p:cond delay="0"/>
                                          </p:stCondLst>
                                        </p:cTn>
                                        <p:tgtEl>
                                          <p:spTgt spid="207892"/>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207899"/>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207900"/>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2078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84" grpId="0"/>
      <p:bldP spid="207885" grpId="0"/>
      <p:bldP spid="207886" grpId="0"/>
      <p:bldP spid="207891" grpId="0"/>
      <p:bldP spid="207896" grpId="0" animBg="1"/>
      <p:bldP spid="207906"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3" name="Rectangle 3"/>
          <p:cNvSpPr>
            <a:spLocks noGrp="1" noChangeArrowheads="1"/>
          </p:cNvSpPr>
          <p:nvPr>
            <p:ph type="body" sz="half" idx="1"/>
          </p:nvPr>
        </p:nvSpPr>
        <p:spPr>
          <a:xfrm>
            <a:off x="644525" y="1033463"/>
            <a:ext cx="6931025" cy="652462"/>
          </a:xfrm>
          <a:noFill/>
        </p:spPr>
        <p:txBody>
          <a:bodyPr/>
          <a:lstStyle/>
          <a:p>
            <a:pPr>
              <a:buFont typeface="Monotype Sorts" pitchFamily="2" charset="2"/>
              <a:buNone/>
            </a:pPr>
            <a:r>
              <a:rPr lang="en-US" smtClean="0">
                <a:latin typeface="Times New Roman" pitchFamily="18" charset="0"/>
              </a:rPr>
              <a:t>1.   State the null and alternative hypotheses.</a:t>
            </a:r>
          </a:p>
        </p:txBody>
      </p:sp>
      <p:sp>
        <p:nvSpPr>
          <p:cNvPr id="38922" name="Text Box 10"/>
          <p:cNvSpPr txBox="1">
            <a:spLocks noChangeArrowheads="1"/>
          </p:cNvSpPr>
          <p:nvPr/>
        </p:nvSpPr>
        <p:spPr bwMode="auto">
          <a:xfrm>
            <a:off x="646113" y="3449638"/>
            <a:ext cx="4171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r>
              <a:rPr lang="en-US">
                <a:solidFill>
                  <a:srgbClr val="020004"/>
                </a:solidFill>
                <a:effectLst/>
                <a:latin typeface="Times New Roman" pitchFamily="18" charset="0"/>
              </a:rPr>
              <a:t>3.   Compute </a:t>
            </a:r>
            <a:r>
              <a:rPr lang="en-US" i="1">
                <a:solidFill>
                  <a:srgbClr val="009900"/>
                </a:solidFill>
                <a:effectLst/>
                <a:latin typeface="Times New Roman" pitchFamily="18" charset="0"/>
              </a:rPr>
              <a:t>e</a:t>
            </a:r>
            <a:r>
              <a:rPr lang="en-US" i="1" baseline="-25000">
                <a:solidFill>
                  <a:srgbClr val="009900"/>
                </a:solidFill>
                <a:effectLst/>
                <a:latin typeface="Times New Roman" pitchFamily="18" charset="0"/>
              </a:rPr>
              <a:t>i</a:t>
            </a:r>
            <a:r>
              <a:rPr lang="en-US">
                <a:solidFill>
                  <a:srgbClr val="00C400"/>
                </a:solidFill>
                <a:effectLst/>
                <a:latin typeface="Times New Roman" pitchFamily="18" charset="0"/>
              </a:rPr>
              <a:t> </a:t>
            </a:r>
            <a:r>
              <a:rPr lang="en-US">
                <a:solidFill>
                  <a:srgbClr val="020004"/>
                </a:solidFill>
                <a:effectLst/>
                <a:latin typeface="Times New Roman" pitchFamily="18" charset="0"/>
              </a:rPr>
              <a:t>for each interval.</a:t>
            </a:r>
          </a:p>
        </p:txBody>
      </p:sp>
      <p:sp>
        <p:nvSpPr>
          <p:cNvPr id="38923" name="Text Box 11"/>
          <p:cNvSpPr txBox="1">
            <a:spLocks noChangeArrowheads="1"/>
          </p:cNvSpPr>
          <p:nvPr/>
        </p:nvSpPr>
        <p:spPr bwMode="auto">
          <a:xfrm>
            <a:off x="631825" y="1631950"/>
            <a:ext cx="40560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a:solidFill>
                  <a:srgbClr val="020004"/>
                </a:solidFill>
                <a:effectLst/>
                <a:latin typeface="Times New Roman" pitchFamily="18" charset="0"/>
              </a:rPr>
              <a:t>2.   Select a random sample and</a:t>
            </a:r>
          </a:p>
        </p:txBody>
      </p:sp>
      <p:sp>
        <p:nvSpPr>
          <p:cNvPr id="38924" name="Text Box 12"/>
          <p:cNvSpPr txBox="1">
            <a:spLocks noChangeArrowheads="1"/>
          </p:cNvSpPr>
          <p:nvPr/>
        </p:nvSpPr>
        <p:spPr bwMode="auto">
          <a:xfrm>
            <a:off x="1147763" y="2058988"/>
            <a:ext cx="76755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a:solidFill>
                  <a:srgbClr val="020004"/>
                </a:solidFill>
                <a:effectLst/>
                <a:latin typeface="Times New Roman" pitchFamily="18" charset="0"/>
              </a:rPr>
              <a:t>a.  Compute the </a:t>
            </a:r>
            <a:r>
              <a:rPr lang="en-US" b="1" u="sng">
                <a:solidFill>
                  <a:srgbClr val="020004"/>
                </a:solidFill>
                <a:effectLst/>
                <a:latin typeface="Times New Roman" pitchFamily="18" charset="0"/>
              </a:rPr>
              <a:t>mean</a:t>
            </a:r>
            <a:r>
              <a:rPr lang="en-US">
                <a:solidFill>
                  <a:srgbClr val="020004"/>
                </a:solidFill>
                <a:effectLst/>
                <a:latin typeface="Times New Roman" pitchFamily="18" charset="0"/>
              </a:rPr>
              <a:t> and </a:t>
            </a:r>
            <a:r>
              <a:rPr lang="en-US" b="1" u="sng">
                <a:solidFill>
                  <a:srgbClr val="020004"/>
                </a:solidFill>
                <a:effectLst/>
                <a:latin typeface="Times New Roman" pitchFamily="18" charset="0"/>
              </a:rPr>
              <a:t>standard deviation</a:t>
            </a:r>
            <a:r>
              <a:rPr lang="en-US" b="1">
                <a:solidFill>
                  <a:srgbClr val="020004"/>
                </a:solidFill>
                <a:effectLst/>
                <a:latin typeface="Times New Roman" pitchFamily="18" charset="0"/>
              </a:rPr>
              <a:t> </a:t>
            </a:r>
            <a:r>
              <a:rPr lang="en-US">
                <a:solidFill>
                  <a:srgbClr val="020004"/>
                </a:solidFill>
                <a:effectLst/>
                <a:latin typeface="Times New Roman" pitchFamily="18" charset="0"/>
              </a:rPr>
              <a:t>(</a:t>
            </a:r>
            <a:r>
              <a:rPr lang="en-US" i="1">
                <a:solidFill>
                  <a:srgbClr val="020004"/>
                </a:solidFill>
                <a:effectLst/>
                <a:latin typeface="Times New Roman" pitchFamily="18" charset="0"/>
              </a:rPr>
              <a:t>p</a:t>
            </a:r>
            <a:r>
              <a:rPr lang="en-US">
                <a:solidFill>
                  <a:srgbClr val="020004"/>
                </a:solidFill>
                <a:effectLst/>
                <a:latin typeface="Times New Roman" pitchFamily="18" charset="0"/>
              </a:rPr>
              <a:t> = 2)</a:t>
            </a:r>
            <a:r>
              <a:rPr lang="en-US" i="1">
                <a:solidFill>
                  <a:srgbClr val="020004"/>
                </a:solidFill>
                <a:effectLst/>
                <a:latin typeface="Times New Roman" pitchFamily="18" charset="0"/>
              </a:rPr>
              <a:t>.</a:t>
            </a:r>
          </a:p>
        </p:txBody>
      </p:sp>
      <p:sp>
        <p:nvSpPr>
          <p:cNvPr id="38925" name="Text Box 13"/>
          <p:cNvSpPr txBox="1">
            <a:spLocks noChangeArrowheads="1"/>
          </p:cNvSpPr>
          <p:nvPr/>
        </p:nvSpPr>
        <p:spPr bwMode="auto">
          <a:xfrm>
            <a:off x="1130300" y="2443163"/>
            <a:ext cx="65071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a:solidFill>
                  <a:srgbClr val="020004"/>
                </a:solidFill>
                <a:effectLst/>
                <a:latin typeface="Times New Roman" pitchFamily="18" charset="0"/>
              </a:rPr>
              <a:t>b.  Define intervals so that </a:t>
            </a:r>
            <a:r>
              <a:rPr lang="en-US" b="1" i="1">
                <a:solidFill>
                  <a:srgbClr val="009900"/>
                </a:solidFill>
                <a:effectLst/>
                <a:latin typeface="Times New Roman" pitchFamily="18" charset="0"/>
              </a:rPr>
              <a:t>e</a:t>
            </a:r>
            <a:r>
              <a:rPr lang="en-US" b="1" i="1" baseline="-25000">
                <a:solidFill>
                  <a:srgbClr val="009900"/>
                </a:solidFill>
                <a:effectLst/>
                <a:latin typeface="Times New Roman" pitchFamily="18" charset="0"/>
              </a:rPr>
              <a:t>i</a:t>
            </a:r>
            <a:r>
              <a:rPr lang="en-US" b="1">
                <a:solidFill>
                  <a:srgbClr val="009900"/>
                </a:solidFill>
                <a:effectLst/>
                <a:latin typeface="Times New Roman" pitchFamily="18" charset="0"/>
              </a:rPr>
              <a:t> </a:t>
            </a:r>
            <a:r>
              <a:rPr lang="en-US" b="1" u="sng">
                <a:solidFill>
                  <a:srgbClr val="009900"/>
                </a:solidFill>
                <a:effectLst/>
                <a:latin typeface="Times New Roman" pitchFamily="18" charset="0"/>
              </a:rPr>
              <a:t>&gt;</a:t>
            </a:r>
            <a:r>
              <a:rPr lang="en-US" b="1">
                <a:solidFill>
                  <a:srgbClr val="009900"/>
                </a:solidFill>
                <a:effectLst/>
                <a:latin typeface="Times New Roman" pitchFamily="18" charset="0"/>
              </a:rPr>
              <a:t> 5</a:t>
            </a:r>
            <a:r>
              <a:rPr lang="en-US">
                <a:solidFill>
                  <a:srgbClr val="020004"/>
                </a:solidFill>
                <a:effectLst/>
                <a:latin typeface="Times New Roman" pitchFamily="18" charset="0"/>
              </a:rPr>
              <a:t> is in the </a:t>
            </a:r>
            <a:r>
              <a:rPr lang="en-US" i="1">
                <a:solidFill>
                  <a:srgbClr val="020004"/>
                </a:solidFill>
                <a:effectLst/>
                <a:latin typeface="Times New Roman" pitchFamily="18" charset="0"/>
              </a:rPr>
              <a:t>i</a:t>
            </a:r>
            <a:r>
              <a:rPr lang="en-US" i="1" baseline="30000">
                <a:solidFill>
                  <a:srgbClr val="020004"/>
                </a:solidFill>
                <a:effectLst/>
                <a:latin typeface="Times New Roman" pitchFamily="18" charset="0"/>
              </a:rPr>
              <a:t>th</a:t>
            </a:r>
            <a:r>
              <a:rPr lang="en-US">
                <a:solidFill>
                  <a:srgbClr val="020004"/>
                </a:solidFill>
                <a:effectLst/>
                <a:latin typeface="Times New Roman" pitchFamily="18" charset="0"/>
              </a:rPr>
              <a:t> interval</a:t>
            </a:r>
          </a:p>
        </p:txBody>
      </p:sp>
      <p:sp>
        <p:nvSpPr>
          <p:cNvPr id="38926" name="Text Box 14"/>
          <p:cNvSpPr txBox="1">
            <a:spLocks noChangeArrowheads="1"/>
          </p:cNvSpPr>
          <p:nvPr/>
        </p:nvSpPr>
        <p:spPr bwMode="auto">
          <a:xfrm>
            <a:off x="1150938" y="2832100"/>
            <a:ext cx="6413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a:solidFill>
                  <a:srgbClr val="020004"/>
                </a:solidFill>
                <a:effectLst/>
                <a:latin typeface="Times New Roman" pitchFamily="18" charset="0"/>
              </a:rPr>
              <a:t>c.  For each interval, record </a:t>
            </a:r>
            <a:r>
              <a:rPr lang="en-US">
                <a:solidFill>
                  <a:srgbClr val="EB2415"/>
                </a:solidFill>
                <a:effectLst/>
                <a:latin typeface="Times New Roman" pitchFamily="18" charset="0"/>
              </a:rPr>
              <a:t>observed frequencies </a:t>
            </a:r>
            <a:r>
              <a:rPr lang="en-US" i="1">
                <a:solidFill>
                  <a:srgbClr val="EB2415"/>
                </a:solidFill>
                <a:effectLst/>
                <a:latin typeface="Times New Roman" pitchFamily="18" charset="0"/>
              </a:rPr>
              <a:t>f</a:t>
            </a:r>
            <a:r>
              <a:rPr lang="en-US" i="1" baseline="-25000">
                <a:solidFill>
                  <a:srgbClr val="EB2415"/>
                </a:solidFill>
                <a:effectLst/>
                <a:latin typeface="Times New Roman" pitchFamily="18" charset="0"/>
              </a:rPr>
              <a:t>i</a:t>
            </a:r>
          </a:p>
        </p:txBody>
      </p:sp>
      <p:graphicFrame>
        <p:nvGraphicFramePr>
          <p:cNvPr id="38927" name="Object 15"/>
          <p:cNvGraphicFramePr>
            <a:graphicFrameLocks noGrp="1" noChangeAspect="1"/>
          </p:cNvGraphicFramePr>
          <p:nvPr>
            <p:ph sz="half" idx="2"/>
          </p:nvPr>
        </p:nvGraphicFramePr>
        <p:xfrm>
          <a:off x="3213100" y="4584700"/>
          <a:ext cx="2765425" cy="896938"/>
        </p:xfrm>
        <a:graphic>
          <a:graphicData uri="http://schemas.openxmlformats.org/presentationml/2006/ole">
            <mc:AlternateContent xmlns:mc="http://schemas.openxmlformats.org/markup-compatibility/2006">
              <mc:Choice xmlns:v="urn:schemas-microsoft-com:vml" Requires="v">
                <p:oleObj spid="_x0000_s7201" name="Equation" r:id="rId4" imgW="1409400" imgH="457200" progId="Equation.DSMT4">
                  <p:embed/>
                </p:oleObj>
              </mc:Choice>
              <mc:Fallback>
                <p:oleObj name="Equation" r:id="rId4" imgW="1409400" imgH="457200" progId="Equation.DSMT4">
                  <p:embed/>
                  <p:pic>
                    <p:nvPicPr>
                      <p:cNvPr id="0" name="Object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3100" y="4584700"/>
                        <a:ext cx="2765425" cy="896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8929" name="Rectangle 17"/>
          <p:cNvSpPr>
            <a:spLocks noChangeArrowheads="1"/>
          </p:cNvSpPr>
          <p:nvPr/>
        </p:nvSpPr>
        <p:spPr bwMode="auto">
          <a:xfrm>
            <a:off x="657225" y="4044950"/>
            <a:ext cx="7118350"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buClr>
                <a:schemeClr val="bg1"/>
              </a:buClr>
              <a:buFont typeface="Monotype Sorts" pitchFamily="2" charset="2"/>
              <a:buNone/>
            </a:pPr>
            <a:r>
              <a:rPr lang="en-US">
                <a:solidFill>
                  <a:srgbClr val="020004"/>
                </a:solidFill>
                <a:effectLst/>
                <a:latin typeface="Times New Roman" pitchFamily="18" charset="0"/>
              </a:rPr>
              <a:t>4.   Compute the value of the test statistic.</a:t>
            </a:r>
          </a:p>
        </p:txBody>
      </p:sp>
      <p:graphicFrame>
        <p:nvGraphicFramePr>
          <p:cNvPr id="38932" name="Object 20"/>
          <p:cNvGraphicFramePr>
            <a:graphicFrameLocks noGrp="1" noChangeAspect="1"/>
          </p:cNvGraphicFramePr>
          <p:nvPr>
            <p:ph sz="half" idx="1"/>
          </p:nvPr>
        </p:nvGraphicFramePr>
        <p:xfrm>
          <a:off x="2730500" y="6073775"/>
          <a:ext cx="1566863" cy="458788"/>
        </p:xfrm>
        <a:graphic>
          <a:graphicData uri="http://schemas.openxmlformats.org/presentationml/2006/ole">
            <mc:AlternateContent xmlns:mc="http://schemas.openxmlformats.org/markup-compatibility/2006">
              <mc:Choice xmlns:v="urn:schemas-microsoft-com:vml" Requires="v">
                <p:oleObj spid="_x0000_s7202" name="Equation" r:id="rId6" imgW="825480" imgH="241200" progId="Equation.DSMT4">
                  <p:embed/>
                </p:oleObj>
              </mc:Choice>
              <mc:Fallback>
                <p:oleObj name="Equation" r:id="rId6" imgW="825480" imgH="241200" progId="Equation.DSMT4">
                  <p:embed/>
                  <p:pic>
                    <p:nvPicPr>
                      <p:cNvPr id="0" name="Object 2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30500" y="6073775"/>
                        <a:ext cx="156686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8933" name="Text Box 21"/>
          <p:cNvSpPr txBox="1">
            <a:spLocks noChangeArrowheads="1"/>
          </p:cNvSpPr>
          <p:nvPr/>
        </p:nvSpPr>
        <p:spPr bwMode="auto">
          <a:xfrm>
            <a:off x="671513" y="6037263"/>
            <a:ext cx="20780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a:solidFill>
                  <a:srgbClr val="020004"/>
                </a:solidFill>
                <a:effectLst/>
                <a:latin typeface="Times New Roman" pitchFamily="18" charset="0"/>
              </a:rPr>
              <a:t>5.   Reject </a:t>
            </a:r>
            <a:r>
              <a:rPr lang="en-US" i="1">
                <a:solidFill>
                  <a:srgbClr val="020004"/>
                </a:solidFill>
                <a:effectLst/>
                <a:latin typeface="Times New Roman" pitchFamily="18" charset="0"/>
              </a:rPr>
              <a:t>H</a:t>
            </a:r>
            <a:r>
              <a:rPr lang="en-US" baseline="-25000">
                <a:solidFill>
                  <a:srgbClr val="020004"/>
                </a:solidFill>
                <a:effectLst/>
                <a:latin typeface="Times New Roman" pitchFamily="18" charset="0"/>
              </a:rPr>
              <a:t>0</a:t>
            </a:r>
            <a:r>
              <a:rPr lang="en-US">
                <a:solidFill>
                  <a:srgbClr val="020004"/>
                </a:solidFill>
                <a:effectLst/>
                <a:latin typeface="Times New Roman" pitchFamily="18" charset="0"/>
              </a:rPr>
              <a:t> if</a:t>
            </a:r>
          </a:p>
        </p:txBody>
      </p:sp>
      <p:sp>
        <p:nvSpPr>
          <p:cNvPr id="38934" name="Text Box 22"/>
          <p:cNvSpPr txBox="1">
            <a:spLocks noChangeArrowheads="1"/>
          </p:cNvSpPr>
          <p:nvPr/>
        </p:nvSpPr>
        <p:spPr bwMode="auto">
          <a:xfrm>
            <a:off x="4651375" y="6091238"/>
            <a:ext cx="4108450"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nSpc>
                <a:spcPct val="90000"/>
              </a:lnSpc>
              <a:spcBef>
                <a:spcPct val="20000"/>
              </a:spcBef>
              <a:buClr>
                <a:srgbClr val="66FFFF"/>
              </a:buClr>
              <a:buSzPct val="75000"/>
              <a:buFont typeface="Monotype Sorts" pitchFamily="2" charset="2"/>
              <a:buNone/>
            </a:pPr>
            <a:r>
              <a:rPr lang="en-US" i="1">
                <a:solidFill>
                  <a:srgbClr val="07000C"/>
                </a:solidFill>
                <a:effectLst/>
              </a:rPr>
              <a:t>df </a:t>
            </a:r>
            <a:r>
              <a:rPr lang="en-US">
                <a:solidFill>
                  <a:srgbClr val="07000C"/>
                </a:solidFill>
                <a:effectLst/>
              </a:rPr>
              <a:t>= </a:t>
            </a:r>
            <a:r>
              <a:rPr lang="en-US" i="1">
                <a:solidFill>
                  <a:srgbClr val="07000C"/>
                </a:solidFill>
                <a:effectLst/>
              </a:rPr>
              <a:t>k</a:t>
            </a:r>
            <a:r>
              <a:rPr lang="en-US">
                <a:solidFill>
                  <a:srgbClr val="07000C"/>
                </a:solidFill>
                <a:effectLst/>
              </a:rPr>
              <a:t> – </a:t>
            </a:r>
            <a:r>
              <a:rPr lang="en-US" i="1">
                <a:solidFill>
                  <a:srgbClr val="07000C"/>
                </a:solidFill>
                <a:effectLst/>
              </a:rPr>
              <a:t>p</a:t>
            </a:r>
            <a:r>
              <a:rPr lang="en-US">
                <a:solidFill>
                  <a:srgbClr val="07000C"/>
                </a:solidFill>
                <a:effectLst/>
              </a:rPr>
              <a:t> – 1</a:t>
            </a:r>
          </a:p>
        </p:txBody>
      </p:sp>
      <p:sp>
        <p:nvSpPr>
          <p:cNvPr id="38935" name="Rectangle 23"/>
          <p:cNvSpPr>
            <a:spLocks noChangeArrowheads="1"/>
          </p:cNvSpPr>
          <p:nvPr/>
        </p:nvSpPr>
        <p:spPr bwMode="auto">
          <a:xfrm>
            <a:off x="1162050" y="5403850"/>
            <a:ext cx="56848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dirty="0">
                <a:solidFill>
                  <a:srgbClr val="07000C"/>
                </a:solidFill>
                <a:effectLst/>
              </a:rPr>
              <a:t>if </a:t>
            </a:r>
            <a:r>
              <a:rPr lang="en-US" i="1" dirty="0" err="1">
                <a:solidFill>
                  <a:srgbClr val="008000"/>
                </a:solidFill>
                <a:effectLst/>
              </a:rPr>
              <a:t>e</a:t>
            </a:r>
            <a:r>
              <a:rPr lang="en-US" i="1" baseline="-25000" dirty="0" err="1">
                <a:solidFill>
                  <a:srgbClr val="008000"/>
                </a:solidFill>
                <a:effectLst/>
              </a:rPr>
              <a:t>i</a:t>
            </a:r>
            <a:r>
              <a:rPr lang="en-US" dirty="0">
                <a:solidFill>
                  <a:srgbClr val="267847"/>
                </a:solidFill>
                <a:effectLst/>
              </a:rPr>
              <a:t> </a:t>
            </a:r>
            <a:r>
              <a:rPr lang="en-US" u="sng" dirty="0">
                <a:solidFill>
                  <a:srgbClr val="07000C"/>
                </a:solidFill>
                <a:effectLst/>
              </a:rPr>
              <a:t>&gt;</a:t>
            </a:r>
            <a:r>
              <a:rPr lang="en-US" dirty="0">
                <a:solidFill>
                  <a:srgbClr val="07000C"/>
                </a:solidFill>
                <a:effectLst/>
              </a:rPr>
              <a:t> 5, this has a chi-square distribution</a:t>
            </a:r>
          </a:p>
        </p:txBody>
      </p:sp>
      <p:sp>
        <p:nvSpPr>
          <p:cNvPr id="18" name="Rectangle 4"/>
          <p:cNvSpPr>
            <a:spLocks noChangeArrowheads="1"/>
          </p:cNvSpPr>
          <p:nvPr/>
        </p:nvSpPr>
        <p:spPr bwMode="auto">
          <a:xfrm>
            <a:off x="685800" y="52388"/>
            <a:ext cx="7772400" cy="81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a:solidFill>
                  <a:srgbClr val="020004"/>
                </a:solidFill>
                <a:effectLst/>
                <a:latin typeface="Times New Roman" pitchFamily="18" charset="0"/>
              </a:rPr>
              <a:t>Goodness of Fit Test:  </a:t>
            </a:r>
            <a:r>
              <a:rPr lang="en-US" sz="2800" dirty="0" smtClean="0">
                <a:solidFill>
                  <a:srgbClr val="020004"/>
                </a:solidFill>
                <a:effectLst/>
                <a:latin typeface="Times New Roman" pitchFamily="18" charset="0"/>
              </a:rPr>
              <a:t>Normal </a:t>
            </a:r>
            <a:r>
              <a:rPr lang="en-US" sz="2800" dirty="0">
                <a:solidFill>
                  <a:srgbClr val="020004"/>
                </a:solidFill>
                <a:effectLst/>
                <a:latin typeface="Times New Roman" pitchFamily="18" charset="0"/>
              </a:rPr>
              <a:t>Distribution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2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92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92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92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892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8929">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8927"/>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8935"/>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893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8932"/>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89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22" grpId="0" autoUpdateAnimBg="0"/>
      <p:bldP spid="38923" grpId="0" autoUpdateAnimBg="0"/>
      <p:bldP spid="38924" grpId="0" autoUpdateAnimBg="0"/>
      <p:bldP spid="38925" grpId="0" autoUpdateAnimBg="0"/>
      <p:bldP spid="38926" grpId="0" autoUpdateAnimBg="0"/>
      <p:bldP spid="38929" grpId="0" build="p" autoUpdateAnimBg="0"/>
      <p:bldP spid="38933" grpId="0"/>
      <p:bldP spid="38934" grpId="0"/>
      <p:bldP spid="389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body" idx="1"/>
          </p:nvPr>
        </p:nvSpPr>
        <p:spPr>
          <a:xfrm>
            <a:off x="681038" y="1119188"/>
            <a:ext cx="4210050" cy="546100"/>
          </a:xfrm>
          <a:noFill/>
        </p:spPr>
        <p:txBody>
          <a:bodyPr/>
          <a:lstStyle/>
          <a:p>
            <a:pPr>
              <a:buFont typeface="Monotype Sorts" pitchFamily="2" charset="2"/>
              <a:buNone/>
            </a:pPr>
            <a:r>
              <a:rPr lang="en-US" b="1" smtClean="0">
                <a:latin typeface="Times New Roman" pitchFamily="18" charset="0"/>
              </a:rPr>
              <a:t>Example:</a:t>
            </a:r>
            <a:r>
              <a:rPr lang="en-US" smtClean="0">
                <a:latin typeface="Times New Roman" pitchFamily="18" charset="0"/>
              </a:rPr>
              <a:t>  IQ Computers</a:t>
            </a:r>
          </a:p>
        </p:txBody>
      </p:sp>
      <p:sp>
        <p:nvSpPr>
          <p:cNvPr id="17411" name="Text Box 9"/>
          <p:cNvSpPr txBox="1">
            <a:spLocks noChangeArrowheads="1"/>
          </p:cNvSpPr>
          <p:nvPr/>
        </p:nvSpPr>
        <p:spPr bwMode="auto">
          <a:xfrm>
            <a:off x="1031875" y="1633538"/>
            <a:ext cx="76073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a:solidFill>
                  <a:srgbClr val="020004"/>
                </a:solidFill>
                <a:effectLst/>
                <a:latin typeface="Times New Roman" pitchFamily="18" charset="0"/>
              </a:rPr>
              <a:t>     IQ Computers (one better than HP?) manufactures and sells a general purpose microcomputer.  As part of a study to evaluate sales personnel, management wants to determine, at a 5% significance level, if the annual sales volume (number of units sold by a salesperson) follows a normal probability distribution.</a:t>
            </a:r>
          </a:p>
        </p:txBody>
      </p:sp>
      <p:sp>
        <p:nvSpPr>
          <p:cNvPr id="17412" name="Rectangle 11"/>
          <p:cNvSpPr>
            <a:spLocks noChangeArrowheads="1"/>
          </p:cNvSpPr>
          <p:nvPr/>
        </p:nvSpPr>
        <p:spPr bwMode="auto">
          <a:xfrm>
            <a:off x="1030288" y="3848100"/>
            <a:ext cx="7269162"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indent="465138">
              <a:spcBef>
                <a:spcPct val="20000"/>
              </a:spcBef>
              <a:buClr>
                <a:schemeClr val="bg1"/>
              </a:buClr>
              <a:buFont typeface="Monotype Sorts" pitchFamily="2" charset="2"/>
              <a:buNone/>
            </a:pPr>
            <a:r>
              <a:rPr lang="en-US">
                <a:solidFill>
                  <a:srgbClr val="020004"/>
                </a:solidFill>
                <a:effectLst/>
                <a:latin typeface="Times New Roman" pitchFamily="18" charset="0"/>
              </a:rPr>
              <a:t>A simple random sample of 33 of the salespeople was taken and their numbers of units sold are below.</a:t>
            </a:r>
          </a:p>
        </p:txBody>
      </p:sp>
      <p:sp>
        <p:nvSpPr>
          <p:cNvPr id="40973" name="Text Box 13"/>
          <p:cNvSpPr txBox="1">
            <a:spLocks noChangeArrowheads="1"/>
          </p:cNvSpPr>
          <p:nvPr/>
        </p:nvSpPr>
        <p:spPr bwMode="auto">
          <a:xfrm>
            <a:off x="1395413" y="4910138"/>
            <a:ext cx="6673850" cy="1127125"/>
          </a:xfrm>
          <a:prstGeom prst="rect">
            <a:avLst/>
          </a:prstGeom>
          <a:noFill/>
          <a:ln w="12700">
            <a:solidFill>
              <a:srgbClr val="020004"/>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nSpc>
                <a:spcPct val="80000"/>
              </a:lnSpc>
              <a:spcBef>
                <a:spcPct val="20000"/>
              </a:spcBef>
              <a:buClr>
                <a:srgbClr val="66FFFF"/>
              </a:buClr>
              <a:buSzPct val="75000"/>
              <a:buFont typeface="Monotype Sorts" pitchFamily="2" charset="2"/>
              <a:buNone/>
            </a:pPr>
            <a:r>
              <a:rPr lang="en-US">
                <a:solidFill>
                  <a:srgbClr val="020004"/>
                </a:solidFill>
                <a:effectLst/>
                <a:latin typeface="Times New Roman" pitchFamily="18" charset="0"/>
              </a:rPr>
              <a:t>33    43    44    45    52    52    56    58    63    63</a:t>
            </a:r>
            <a:r>
              <a:rPr lang="en-US">
                <a:solidFill>
                  <a:srgbClr val="000000"/>
                </a:solidFill>
                <a:effectLst/>
                <a:latin typeface="Times New Roman" pitchFamily="18" charset="0"/>
              </a:rPr>
              <a:t>    </a:t>
            </a:r>
            <a:r>
              <a:rPr lang="en-US">
                <a:solidFill>
                  <a:srgbClr val="020004"/>
                </a:solidFill>
                <a:effectLst/>
                <a:latin typeface="Times New Roman" pitchFamily="18" charset="0"/>
              </a:rPr>
              <a:t>64</a:t>
            </a:r>
          </a:p>
          <a:p>
            <a:pPr>
              <a:lnSpc>
                <a:spcPct val="80000"/>
              </a:lnSpc>
              <a:spcBef>
                <a:spcPct val="20000"/>
              </a:spcBef>
              <a:buClr>
                <a:srgbClr val="66FFFF"/>
              </a:buClr>
              <a:buSzPct val="75000"/>
              <a:buFont typeface="Monotype Sorts" pitchFamily="2" charset="2"/>
              <a:buNone/>
            </a:pPr>
            <a:r>
              <a:rPr lang="en-US">
                <a:solidFill>
                  <a:srgbClr val="020004"/>
                </a:solidFill>
                <a:effectLst/>
                <a:latin typeface="Times New Roman" pitchFamily="18" charset="0"/>
              </a:rPr>
              <a:t>64    65    66    68    70    72    73    73    74    74    75</a:t>
            </a:r>
          </a:p>
          <a:p>
            <a:pPr>
              <a:lnSpc>
                <a:spcPct val="80000"/>
              </a:lnSpc>
              <a:spcBef>
                <a:spcPct val="20000"/>
              </a:spcBef>
              <a:buClr>
                <a:srgbClr val="66FFFF"/>
              </a:buClr>
              <a:buSzPct val="75000"/>
              <a:buFont typeface="Monotype Sorts" pitchFamily="2" charset="2"/>
              <a:buNone/>
            </a:pPr>
            <a:r>
              <a:rPr lang="en-US">
                <a:solidFill>
                  <a:srgbClr val="020004"/>
                </a:solidFill>
                <a:effectLst/>
                <a:latin typeface="Times New Roman" pitchFamily="18" charset="0"/>
              </a:rPr>
              <a:t>83    84    85    86    91    92    94    98   101  102  105</a:t>
            </a:r>
          </a:p>
        </p:txBody>
      </p:sp>
      <p:grpSp>
        <p:nvGrpSpPr>
          <p:cNvPr id="2" name="Group 17"/>
          <p:cNvGrpSpPr>
            <a:grpSpLocks/>
          </p:cNvGrpSpPr>
          <p:nvPr/>
        </p:nvGrpSpPr>
        <p:grpSpPr bwMode="auto">
          <a:xfrm>
            <a:off x="4514850" y="6164263"/>
            <a:ext cx="3556000" cy="469900"/>
            <a:chOff x="3438" y="3883"/>
            <a:chExt cx="2240" cy="296"/>
          </a:xfrm>
        </p:grpSpPr>
        <p:sp>
          <p:nvSpPr>
            <p:cNvPr id="17421" name="Text Box 12"/>
            <p:cNvSpPr txBox="1">
              <a:spLocks noChangeArrowheads="1"/>
            </p:cNvSpPr>
            <p:nvPr/>
          </p:nvSpPr>
          <p:spPr bwMode="auto">
            <a:xfrm>
              <a:off x="3438" y="3883"/>
              <a:ext cx="2240" cy="296"/>
            </a:xfrm>
            <a:prstGeom prst="rect">
              <a:avLst/>
            </a:prstGeom>
            <a:noFill/>
            <a:ln w="12700">
              <a:solidFill>
                <a:srgbClr val="020004"/>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r>
                <a:rPr lang="en-US" i="1">
                  <a:solidFill>
                    <a:srgbClr val="020004"/>
                  </a:solidFill>
                  <a:effectLst/>
                  <a:latin typeface="Times New Roman" pitchFamily="18" charset="0"/>
                </a:rPr>
                <a:t>n</a:t>
              </a:r>
              <a:r>
                <a:rPr lang="en-US">
                  <a:solidFill>
                    <a:srgbClr val="020004"/>
                  </a:solidFill>
                  <a:effectLst/>
                  <a:latin typeface="Times New Roman" pitchFamily="18" charset="0"/>
                </a:rPr>
                <a:t> = 33, </a:t>
              </a:r>
              <a:r>
                <a:rPr lang="en-US" i="1">
                  <a:solidFill>
                    <a:srgbClr val="020004"/>
                  </a:solidFill>
                  <a:effectLst/>
                  <a:latin typeface="Times New Roman" pitchFamily="18" charset="0"/>
                </a:rPr>
                <a:t>x</a:t>
              </a:r>
              <a:r>
                <a:rPr lang="en-US">
                  <a:solidFill>
                    <a:srgbClr val="020004"/>
                  </a:solidFill>
                  <a:effectLst/>
                  <a:latin typeface="Times New Roman" pitchFamily="18" charset="0"/>
                </a:rPr>
                <a:t> = 71.76, </a:t>
              </a:r>
              <a:r>
                <a:rPr lang="en-US" i="1">
                  <a:solidFill>
                    <a:srgbClr val="020004"/>
                  </a:solidFill>
                  <a:effectLst/>
                  <a:latin typeface="Times New Roman" pitchFamily="18" charset="0"/>
                </a:rPr>
                <a:t>s</a:t>
              </a:r>
              <a:r>
                <a:rPr lang="en-US">
                  <a:solidFill>
                    <a:srgbClr val="020004"/>
                  </a:solidFill>
                  <a:effectLst/>
                  <a:latin typeface="Times New Roman" pitchFamily="18" charset="0"/>
                </a:rPr>
                <a:t> = 18.47</a:t>
              </a:r>
            </a:p>
          </p:txBody>
        </p:sp>
        <p:sp>
          <p:nvSpPr>
            <p:cNvPr id="40974" name="Line 14"/>
            <p:cNvSpPr>
              <a:spLocks noChangeShapeType="1"/>
            </p:cNvSpPr>
            <p:nvPr/>
          </p:nvSpPr>
          <p:spPr bwMode="auto">
            <a:xfrm>
              <a:off x="4089" y="3976"/>
              <a:ext cx="92" cy="0"/>
            </a:xfrm>
            <a:prstGeom prst="line">
              <a:avLst/>
            </a:prstGeom>
            <a:noFill/>
            <a:ln w="12700">
              <a:solidFill>
                <a:srgbClr val="020004"/>
              </a:solidFill>
              <a:round/>
              <a:headEnd/>
              <a:tailEnd/>
            </a:ln>
            <a:effectLst/>
          </p:spPr>
          <p:txBody>
            <a:bodyPr/>
            <a:lstStyle/>
            <a:p>
              <a:pPr>
                <a:defRPr/>
              </a:pPr>
              <a:endParaRPr lang="en-US"/>
            </a:p>
          </p:txBody>
        </p:sp>
      </p:grpSp>
      <p:sp>
        <p:nvSpPr>
          <p:cNvPr id="40978" name="Line 18"/>
          <p:cNvSpPr>
            <a:spLocks noChangeShapeType="1"/>
          </p:cNvSpPr>
          <p:nvPr/>
        </p:nvSpPr>
        <p:spPr bwMode="auto">
          <a:xfrm>
            <a:off x="5715000" y="3111500"/>
            <a:ext cx="1563688" cy="0"/>
          </a:xfrm>
          <a:prstGeom prst="line">
            <a:avLst/>
          </a:prstGeom>
          <a:noFill/>
          <a:ln w="28575">
            <a:solidFill>
              <a:srgbClr val="020004"/>
            </a:solidFill>
            <a:round/>
            <a:headEnd/>
            <a:tailEnd/>
          </a:ln>
          <a:effectLst/>
        </p:spPr>
        <p:txBody>
          <a:bodyPr/>
          <a:lstStyle/>
          <a:p>
            <a:pPr>
              <a:defRPr/>
            </a:pPr>
            <a:endParaRPr lang="en-US"/>
          </a:p>
        </p:txBody>
      </p:sp>
      <p:sp>
        <p:nvSpPr>
          <p:cNvPr id="40979" name="Oval 19"/>
          <p:cNvSpPr>
            <a:spLocks noChangeArrowheads="1"/>
          </p:cNvSpPr>
          <p:nvPr/>
        </p:nvSpPr>
        <p:spPr bwMode="auto">
          <a:xfrm>
            <a:off x="1247775" y="2741613"/>
            <a:ext cx="566738" cy="422275"/>
          </a:xfrm>
          <a:prstGeom prst="ellipse">
            <a:avLst/>
          </a:prstGeom>
          <a:noFill/>
          <a:ln w="28575">
            <a:solidFill>
              <a:srgbClr val="020004"/>
            </a:solidFill>
            <a:round/>
            <a:headEnd/>
            <a:tailEnd/>
          </a:ln>
          <a:effectLst/>
        </p:spPr>
        <p:txBody>
          <a:bodyPr wrap="none" anchor="ctr"/>
          <a:lstStyle/>
          <a:p>
            <a:pPr>
              <a:defRPr/>
            </a:pPr>
            <a:endParaRPr lang="en-US"/>
          </a:p>
        </p:txBody>
      </p:sp>
      <p:sp>
        <p:nvSpPr>
          <p:cNvPr id="40980" name="Line 20"/>
          <p:cNvSpPr>
            <a:spLocks noChangeShapeType="1"/>
          </p:cNvSpPr>
          <p:nvPr/>
        </p:nvSpPr>
        <p:spPr bwMode="auto">
          <a:xfrm>
            <a:off x="6042025" y="3481388"/>
            <a:ext cx="2317750" cy="0"/>
          </a:xfrm>
          <a:prstGeom prst="line">
            <a:avLst/>
          </a:prstGeom>
          <a:noFill/>
          <a:ln w="28575">
            <a:solidFill>
              <a:srgbClr val="020004"/>
            </a:solidFill>
            <a:round/>
            <a:headEnd/>
            <a:tailEnd/>
          </a:ln>
          <a:effectLst/>
        </p:spPr>
        <p:txBody>
          <a:bodyPr/>
          <a:lstStyle/>
          <a:p>
            <a:pPr>
              <a:defRPr/>
            </a:pPr>
            <a:endParaRPr lang="en-US"/>
          </a:p>
        </p:txBody>
      </p:sp>
      <p:sp>
        <p:nvSpPr>
          <p:cNvPr id="40981" name="Line 21"/>
          <p:cNvSpPr>
            <a:spLocks noChangeShapeType="1"/>
          </p:cNvSpPr>
          <p:nvPr/>
        </p:nvSpPr>
        <p:spPr bwMode="auto">
          <a:xfrm>
            <a:off x="1143000" y="3881438"/>
            <a:ext cx="1403350" cy="0"/>
          </a:xfrm>
          <a:prstGeom prst="line">
            <a:avLst/>
          </a:prstGeom>
          <a:noFill/>
          <a:ln w="28575">
            <a:solidFill>
              <a:srgbClr val="020004"/>
            </a:solidFill>
            <a:round/>
            <a:headEnd/>
            <a:tailEnd/>
          </a:ln>
          <a:effectLst/>
        </p:spPr>
        <p:txBody>
          <a:bodyPr/>
          <a:lstStyle/>
          <a:p>
            <a:pPr>
              <a:defRPr/>
            </a:pPr>
            <a:endParaRPr lang="en-US"/>
          </a:p>
        </p:txBody>
      </p:sp>
      <p:sp>
        <p:nvSpPr>
          <p:cNvPr id="40982" name="Oval 22"/>
          <p:cNvSpPr>
            <a:spLocks noChangeArrowheads="1"/>
          </p:cNvSpPr>
          <p:nvPr/>
        </p:nvSpPr>
        <p:spPr bwMode="auto">
          <a:xfrm>
            <a:off x="4956175" y="3867150"/>
            <a:ext cx="495300" cy="422275"/>
          </a:xfrm>
          <a:prstGeom prst="ellipse">
            <a:avLst/>
          </a:prstGeom>
          <a:noFill/>
          <a:ln w="28575">
            <a:solidFill>
              <a:srgbClr val="020004"/>
            </a:solidFill>
            <a:round/>
            <a:headEnd/>
            <a:tailEnd/>
          </a:ln>
          <a:effectLst/>
        </p:spPr>
        <p:txBody>
          <a:bodyPr wrap="none" anchor="ctr"/>
          <a:lstStyle/>
          <a:p>
            <a:pPr>
              <a:defRPr/>
            </a:pPr>
            <a:endParaRPr lang="en-US"/>
          </a:p>
        </p:txBody>
      </p:sp>
      <p:sp>
        <p:nvSpPr>
          <p:cNvPr id="17" name="Rectangle 4"/>
          <p:cNvSpPr>
            <a:spLocks noChangeArrowheads="1"/>
          </p:cNvSpPr>
          <p:nvPr/>
        </p:nvSpPr>
        <p:spPr bwMode="auto">
          <a:xfrm>
            <a:off x="685800" y="52388"/>
            <a:ext cx="7772400" cy="81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a:solidFill>
                  <a:srgbClr val="020004"/>
                </a:solidFill>
                <a:effectLst/>
                <a:latin typeface="Times New Roman" pitchFamily="18" charset="0"/>
              </a:rPr>
              <a:t>Goodness of Fit Test:  </a:t>
            </a:r>
            <a:r>
              <a:rPr lang="en-US" sz="2800" dirty="0" smtClean="0">
                <a:solidFill>
                  <a:srgbClr val="020004"/>
                </a:solidFill>
                <a:effectLst/>
                <a:latin typeface="Times New Roman" pitchFamily="18" charset="0"/>
              </a:rPr>
              <a:t>Normal </a:t>
            </a:r>
            <a:r>
              <a:rPr lang="en-US" sz="2800" dirty="0">
                <a:solidFill>
                  <a:srgbClr val="020004"/>
                </a:solidFill>
                <a:effectLst/>
                <a:latin typeface="Times New Roman" pitchFamily="18" charset="0"/>
              </a:rPr>
              <a:t>Distribution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7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097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0980"/>
                                        </p:tgtEl>
                                        <p:attrNameLst>
                                          <p:attrName>style.visibility</p:attrName>
                                        </p:attrNameLst>
                                      </p:cBhvr>
                                      <p:to>
                                        <p:strVal val="visible"/>
                                      </p:to>
                                    </p:set>
                                  </p:childTnLst>
                                </p:cTn>
                              </p:par>
                            </p:childTnLst>
                          </p:cTn>
                        </p:par>
                        <p:par>
                          <p:cTn id="15" fill="hold" nodeType="afterGroup">
                            <p:stCondLst>
                              <p:cond delay="0"/>
                            </p:stCondLst>
                            <p:childTnLst>
                              <p:par>
                                <p:cTn id="16" presetID="1" presetClass="entr" presetSubtype="0" fill="hold" nodeType="afterEffect">
                                  <p:stCondLst>
                                    <p:cond delay="0"/>
                                  </p:stCondLst>
                                  <p:childTnLst>
                                    <p:set>
                                      <p:cBhvr>
                                        <p:cTn id="17" dur="1" fill="hold">
                                          <p:stCondLst>
                                            <p:cond delay="0"/>
                                          </p:stCondLst>
                                        </p:cTn>
                                        <p:tgtEl>
                                          <p:spTgt spid="40981"/>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40982"/>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0973"/>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73" grpId="0" animBg="1" autoUpdateAnimBg="0"/>
      <p:bldP spid="40979" grpId="0" animBg="1"/>
      <p:bldP spid="4098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036387" y="3022600"/>
            <a:ext cx="5186362" cy="3438525"/>
            <a:chOff x="2036387" y="3022600"/>
            <a:chExt cx="5186362" cy="3438525"/>
          </a:xfrm>
        </p:grpSpPr>
        <p:sp>
          <p:nvSpPr>
            <p:cNvPr id="18" name="Freeform 51"/>
            <p:cNvSpPr>
              <a:spLocks/>
            </p:cNvSpPr>
            <p:nvPr/>
          </p:nvSpPr>
          <p:spPr bwMode="auto">
            <a:xfrm>
              <a:off x="2272924" y="3071813"/>
              <a:ext cx="4483100" cy="3035300"/>
            </a:xfrm>
            <a:custGeom>
              <a:avLst/>
              <a:gdLst/>
              <a:ahLst/>
              <a:cxnLst>
                <a:cxn ang="0">
                  <a:pos x="1344" y="15"/>
                </a:cxn>
                <a:cxn ang="0">
                  <a:pos x="1266" y="87"/>
                </a:cxn>
                <a:cxn ang="0">
                  <a:pos x="1203" y="192"/>
                </a:cxn>
                <a:cxn ang="0">
                  <a:pos x="1136" y="305"/>
                </a:cxn>
                <a:cxn ang="0">
                  <a:pos x="1094" y="413"/>
                </a:cxn>
                <a:cxn ang="0">
                  <a:pos x="1063" y="513"/>
                </a:cxn>
                <a:cxn ang="0">
                  <a:pos x="1014" y="630"/>
                </a:cxn>
                <a:cxn ang="0">
                  <a:pos x="987" y="737"/>
                </a:cxn>
                <a:cxn ang="0">
                  <a:pos x="951" y="843"/>
                </a:cxn>
                <a:cxn ang="0">
                  <a:pos x="924" y="951"/>
                </a:cxn>
                <a:cxn ang="0">
                  <a:pos x="891" y="1062"/>
                </a:cxn>
                <a:cxn ang="0">
                  <a:pos x="855" y="1173"/>
                </a:cxn>
                <a:cxn ang="0">
                  <a:pos x="810" y="1278"/>
                </a:cxn>
                <a:cxn ang="0">
                  <a:pos x="756" y="1395"/>
                </a:cxn>
                <a:cxn ang="0">
                  <a:pos x="681" y="1518"/>
                </a:cxn>
                <a:cxn ang="0">
                  <a:pos x="603" y="1611"/>
                </a:cxn>
                <a:cxn ang="0">
                  <a:pos x="498" y="1683"/>
                </a:cxn>
                <a:cxn ang="0">
                  <a:pos x="389" y="1735"/>
                </a:cxn>
                <a:cxn ang="0">
                  <a:pos x="285" y="1773"/>
                </a:cxn>
                <a:cxn ang="0">
                  <a:pos x="180" y="1809"/>
                </a:cxn>
                <a:cxn ang="0">
                  <a:pos x="66" y="1847"/>
                </a:cxn>
                <a:cxn ang="0">
                  <a:pos x="3" y="1869"/>
                </a:cxn>
                <a:cxn ang="0">
                  <a:pos x="2820" y="1911"/>
                </a:cxn>
                <a:cxn ang="0">
                  <a:pos x="2766" y="1854"/>
                </a:cxn>
                <a:cxn ang="0">
                  <a:pos x="2676" y="1827"/>
                </a:cxn>
                <a:cxn ang="0">
                  <a:pos x="2560" y="1791"/>
                </a:cxn>
                <a:cxn ang="0">
                  <a:pos x="2424" y="1743"/>
                </a:cxn>
                <a:cxn ang="0">
                  <a:pos x="2310" y="1692"/>
                </a:cxn>
                <a:cxn ang="0">
                  <a:pos x="2244" y="1647"/>
                </a:cxn>
                <a:cxn ang="0">
                  <a:pos x="2175" y="1578"/>
                </a:cxn>
                <a:cxn ang="0">
                  <a:pos x="2106" y="1485"/>
                </a:cxn>
                <a:cxn ang="0">
                  <a:pos x="2040" y="1374"/>
                </a:cxn>
                <a:cxn ang="0">
                  <a:pos x="1992" y="1278"/>
                </a:cxn>
                <a:cxn ang="0">
                  <a:pos x="1953" y="1194"/>
                </a:cxn>
                <a:cxn ang="0">
                  <a:pos x="1917" y="1104"/>
                </a:cxn>
                <a:cxn ang="0">
                  <a:pos x="1881" y="996"/>
                </a:cxn>
                <a:cxn ang="0">
                  <a:pos x="1851" y="879"/>
                </a:cxn>
                <a:cxn ang="0">
                  <a:pos x="1821" y="765"/>
                </a:cxn>
                <a:cxn ang="0">
                  <a:pos x="1776" y="633"/>
                </a:cxn>
                <a:cxn ang="0">
                  <a:pos x="1734" y="505"/>
                </a:cxn>
                <a:cxn ang="0">
                  <a:pos x="1686" y="396"/>
                </a:cxn>
                <a:cxn ang="0">
                  <a:pos x="1653" y="318"/>
                </a:cxn>
                <a:cxn ang="0">
                  <a:pos x="1614" y="237"/>
                </a:cxn>
                <a:cxn ang="0">
                  <a:pos x="1593" y="195"/>
                </a:cxn>
                <a:cxn ang="0">
                  <a:pos x="1515" y="84"/>
                </a:cxn>
                <a:cxn ang="0">
                  <a:pos x="1536" y="105"/>
                </a:cxn>
                <a:cxn ang="0">
                  <a:pos x="1467" y="33"/>
                </a:cxn>
                <a:cxn ang="0">
                  <a:pos x="1419" y="0"/>
                </a:cxn>
              </a:cxnLst>
              <a:rect l="0" t="0" r="r" b="b"/>
              <a:pathLst>
                <a:path w="2824" h="1912">
                  <a:moveTo>
                    <a:pt x="1404" y="3"/>
                  </a:moveTo>
                  <a:lnTo>
                    <a:pt x="1371" y="3"/>
                  </a:lnTo>
                  <a:lnTo>
                    <a:pt x="1344" y="15"/>
                  </a:lnTo>
                  <a:lnTo>
                    <a:pt x="1320" y="30"/>
                  </a:lnTo>
                  <a:lnTo>
                    <a:pt x="1293" y="57"/>
                  </a:lnTo>
                  <a:lnTo>
                    <a:pt x="1266" y="87"/>
                  </a:lnTo>
                  <a:lnTo>
                    <a:pt x="1248" y="120"/>
                  </a:lnTo>
                  <a:lnTo>
                    <a:pt x="1221" y="153"/>
                  </a:lnTo>
                  <a:lnTo>
                    <a:pt x="1203" y="192"/>
                  </a:lnTo>
                  <a:lnTo>
                    <a:pt x="1176" y="234"/>
                  </a:lnTo>
                  <a:lnTo>
                    <a:pt x="1154" y="268"/>
                  </a:lnTo>
                  <a:lnTo>
                    <a:pt x="1136" y="305"/>
                  </a:lnTo>
                  <a:lnTo>
                    <a:pt x="1118" y="349"/>
                  </a:lnTo>
                  <a:lnTo>
                    <a:pt x="1106" y="377"/>
                  </a:lnTo>
                  <a:lnTo>
                    <a:pt x="1094" y="413"/>
                  </a:lnTo>
                  <a:lnTo>
                    <a:pt x="1083" y="449"/>
                  </a:lnTo>
                  <a:lnTo>
                    <a:pt x="1071" y="485"/>
                  </a:lnTo>
                  <a:lnTo>
                    <a:pt x="1063" y="513"/>
                  </a:lnTo>
                  <a:lnTo>
                    <a:pt x="1047" y="549"/>
                  </a:lnTo>
                  <a:lnTo>
                    <a:pt x="1029" y="591"/>
                  </a:lnTo>
                  <a:lnTo>
                    <a:pt x="1014" y="630"/>
                  </a:lnTo>
                  <a:lnTo>
                    <a:pt x="1005" y="666"/>
                  </a:lnTo>
                  <a:lnTo>
                    <a:pt x="993" y="702"/>
                  </a:lnTo>
                  <a:lnTo>
                    <a:pt x="987" y="737"/>
                  </a:lnTo>
                  <a:lnTo>
                    <a:pt x="975" y="773"/>
                  </a:lnTo>
                  <a:lnTo>
                    <a:pt x="963" y="817"/>
                  </a:lnTo>
                  <a:lnTo>
                    <a:pt x="951" y="843"/>
                  </a:lnTo>
                  <a:lnTo>
                    <a:pt x="939" y="881"/>
                  </a:lnTo>
                  <a:lnTo>
                    <a:pt x="927" y="917"/>
                  </a:lnTo>
                  <a:lnTo>
                    <a:pt x="924" y="951"/>
                  </a:lnTo>
                  <a:lnTo>
                    <a:pt x="912" y="990"/>
                  </a:lnTo>
                  <a:lnTo>
                    <a:pt x="903" y="1026"/>
                  </a:lnTo>
                  <a:lnTo>
                    <a:pt x="891" y="1062"/>
                  </a:lnTo>
                  <a:lnTo>
                    <a:pt x="879" y="1101"/>
                  </a:lnTo>
                  <a:lnTo>
                    <a:pt x="864" y="1140"/>
                  </a:lnTo>
                  <a:lnTo>
                    <a:pt x="855" y="1173"/>
                  </a:lnTo>
                  <a:lnTo>
                    <a:pt x="843" y="1206"/>
                  </a:lnTo>
                  <a:lnTo>
                    <a:pt x="825" y="1248"/>
                  </a:lnTo>
                  <a:lnTo>
                    <a:pt x="810" y="1278"/>
                  </a:lnTo>
                  <a:lnTo>
                    <a:pt x="795" y="1314"/>
                  </a:lnTo>
                  <a:lnTo>
                    <a:pt x="783" y="1347"/>
                  </a:lnTo>
                  <a:lnTo>
                    <a:pt x="756" y="1395"/>
                  </a:lnTo>
                  <a:lnTo>
                    <a:pt x="732" y="1437"/>
                  </a:lnTo>
                  <a:lnTo>
                    <a:pt x="711" y="1476"/>
                  </a:lnTo>
                  <a:lnTo>
                    <a:pt x="681" y="1518"/>
                  </a:lnTo>
                  <a:lnTo>
                    <a:pt x="657" y="1551"/>
                  </a:lnTo>
                  <a:lnTo>
                    <a:pt x="633" y="1578"/>
                  </a:lnTo>
                  <a:lnTo>
                    <a:pt x="603" y="1611"/>
                  </a:lnTo>
                  <a:lnTo>
                    <a:pt x="573" y="1635"/>
                  </a:lnTo>
                  <a:lnTo>
                    <a:pt x="540" y="1659"/>
                  </a:lnTo>
                  <a:lnTo>
                    <a:pt x="498" y="1683"/>
                  </a:lnTo>
                  <a:lnTo>
                    <a:pt x="449" y="1703"/>
                  </a:lnTo>
                  <a:lnTo>
                    <a:pt x="417" y="1719"/>
                  </a:lnTo>
                  <a:lnTo>
                    <a:pt x="389" y="1735"/>
                  </a:lnTo>
                  <a:lnTo>
                    <a:pt x="353" y="1747"/>
                  </a:lnTo>
                  <a:lnTo>
                    <a:pt x="315" y="1764"/>
                  </a:lnTo>
                  <a:lnTo>
                    <a:pt x="285" y="1773"/>
                  </a:lnTo>
                  <a:lnTo>
                    <a:pt x="258" y="1788"/>
                  </a:lnTo>
                  <a:lnTo>
                    <a:pt x="216" y="1800"/>
                  </a:lnTo>
                  <a:lnTo>
                    <a:pt x="180" y="1809"/>
                  </a:lnTo>
                  <a:lnTo>
                    <a:pt x="147" y="1824"/>
                  </a:lnTo>
                  <a:lnTo>
                    <a:pt x="102" y="1839"/>
                  </a:lnTo>
                  <a:lnTo>
                    <a:pt x="66" y="1847"/>
                  </a:lnTo>
                  <a:lnTo>
                    <a:pt x="33" y="1857"/>
                  </a:lnTo>
                  <a:lnTo>
                    <a:pt x="18" y="1863"/>
                  </a:lnTo>
                  <a:lnTo>
                    <a:pt x="3" y="1869"/>
                  </a:lnTo>
                  <a:lnTo>
                    <a:pt x="0" y="1887"/>
                  </a:lnTo>
                  <a:lnTo>
                    <a:pt x="3" y="1908"/>
                  </a:lnTo>
                  <a:lnTo>
                    <a:pt x="2820" y="1911"/>
                  </a:lnTo>
                  <a:lnTo>
                    <a:pt x="2823" y="1873"/>
                  </a:lnTo>
                  <a:lnTo>
                    <a:pt x="2799" y="1860"/>
                  </a:lnTo>
                  <a:lnTo>
                    <a:pt x="2766" y="1854"/>
                  </a:lnTo>
                  <a:lnTo>
                    <a:pt x="2739" y="1851"/>
                  </a:lnTo>
                  <a:lnTo>
                    <a:pt x="2703" y="1839"/>
                  </a:lnTo>
                  <a:lnTo>
                    <a:pt x="2676" y="1827"/>
                  </a:lnTo>
                  <a:lnTo>
                    <a:pt x="2643" y="1818"/>
                  </a:lnTo>
                  <a:lnTo>
                    <a:pt x="2604" y="1809"/>
                  </a:lnTo>
                  <a:lnTo>
                    <a:pt x="2560" y="1791"/>
                  </a:lnTo>
                  <a:lnTo>
                    <a:pt x="2514" y="1776"/>
                  </a:lnTo>
                  <a:lnTo>
                    <a:pt x="2472" y="1761"/>
                  </a:lnTo>
                  <a:lnTo>
                    <a:pt x="2424" y="1743"/>
                  </a:lnTo>
                  <a:lnTo>
                    <a:pt x="2379" y="1728"/>
                  </a:lnTo>
                  <a:lnTo>
                    <a:pt x="2343" y="1710"/>
                  </a:lnTo>
                  <a:lnTo>
                    <a:pt x="2310" y="1692"/>
                  </a:lnTo>
                  <a:lnTo>
                    <a:pt x="2286" y="1674"/>
                  </a:lnTo>
                  <a:lnTo>
                    <a:pt x="2265" y="1662"/>
                  </a:lnTo>
                  <a:lnTo>
                    <a:pt x="2244" y="1647"/>
                  </a:lnTo>
                  <a:lnTo>
                    <a:pt x="2223" y="1629"/>
                  </a:lnTo>
                  <a:lnTo>
                    <a:pt x="2199" y="1605"/>
                  </a:lnTo>
                  <a:lnTo>
                    <a:pt x="2175" y="1578"/>
                  </a:lnTo>
                  <a:lnTo>
                    <a:pt x="2148" y="1551"/>
                  </a:lnTo>
                  <a:lnTo>
                    <a:pt x="2127" y="1515"/>
                  </a:lnTo>
                  <a:lnTo>
                    <a:pt x="2106" y="1485"/>
                  </a:lnTo>
                  <a:lnTo>
                    <a:pt x="2082" y="1446"/>
                  </a:lnTo>
                  <a:lnTo>
                    <a:pt x="2061" y="1413"/>
                  </a:lnTo>
                  <a:lnTo>
                    <a:pt x="2040" y="1374"/>
                  </a:lnTo>
                  <a:lnTo>
                    <a:pt x="2022" y="1344"/>
                  </a:lnTo>
                  <a:lnTo>
                    <a:pt x="2004" y="1308"/>
                  </a:lnTo>
                  <a:lnTo>
                    <a:pt x="1992" y="1278"/>
                  </a:lnTo>
                  <a:lnTo>
                    <a:pt x="1980" y="1257"/>
                  </a:lnTo>
                  <a:lnTo>
                    <a:pt x="1968" y="1227"/>
                  </a:lnTo>
                  <a:lnTo>
                    <a:pt x="1953" y="1194"/>
                  </a:lnTo>
                  <a:lnTo>
                    <a:pt x="1941" y="1161"/>
                  </a:lnTo>
                  <a:lnTo>
                    <a:pt x="1929" y="1134"/>
                  </a:lnTo>
                  <a:lnTo>
                    <a:pt x="1917" y="1104"/>
                  </a:lnTo>
                  <a:lnTo>
                    <a:pt x="1911" y="1077"/>
                  </a:lnTo>
                  <a:lnTo>
                    <a:pt x="1899" y="1041"/>
                  </a:lnTo>
                  <a:lnTo>
                    <a:pt x="1881" y="996"/>
                  </a:lnTo>
                  <a:lnTo>
                    <a:pt x="1872" y="957"/>
                  </a:lnTo>
                  <a:lnTo>
                    <a:pt x="1863" y="921"/>
                  </a:lnTo>
                  <a:lnTo>
                    <a:pt x="1851" y="879"/>
                  </a:lnTo>
                  <a:lnTo>
                    <a:pt x="1839" y="837"/>
                  </a:lnTo>
                  <a:lnTo>
                    <a:pt x="1830" y="801"/>
                  </a:lnTo>
                  <a:lnTo>
                    <a:pt x="1821" y="765"/>
                  </a:lnTo>
                  <a:lnTo>
                    <a:pt x="1803" y="726"/>
                  </a:lnTo>
                  <a:lnTo>
                    <a:pt x="1791" y="678"/>
                  </a:lnTo>
                  <a:lnTo>
                    <a:pt x="1776" y="633"/>
                  </a:lnTo>
                  <a:lnTo>
                    <a:pt x="1764" y="591"/>
                  </a:lnTo>
                  <a:lnTo>
                    <a:pt x="1749" y="552"/>
                  </a:lnTo>
                  <a:lnTo>
                    <a:pt x="1734" y="505"/>
                  </a:lnTo>
                  <a:lnTo>
                    <a:pt x="1716" y="456"/>
                  </a:lnTo>
                  <a:lnTo>
                    <a:pt x="1698" y="423"/>
                  </a:lnTo>
                  <a:lnTo>
                    <a:pt x="1686" y="396"/>
                  </a:lnTo>
                  <a:lnTo>
                    <a:pt x="1681" y="365"/>
                  </a:lnTo>
                  <a:lnTo>
                    <a:pt x="1677" y="361"/>
                  </a:lnTo>
                  <a:lnTo>
                    <a:pt x="1653" y="318"/>
                  </a:lnTo>
                  <a:lnTo>
                    <a:pt x="1635" y="285"/>
                  </a:lnTo>
                  <a:lnTo>
                    <a:pt x="1623" y="261"/>
                  </a:lnTo>
                  <a:lnTo>
                    <a:pt x="1614" y="237"/>
                  </a:lnTo>
                  <a:lnTo>
                    <a:pt x="1605" y="219"/>
                  </a:lnTo>
                  <a:lnTo>
                    <a:pt x="1578" y="171"/>
                  </a:lnTo>
                  <a:lnTo>
                    <a:pt x="1593" y="195"/>
                  </a:lnTo>
                  <a:lnTo>
                    <a:pt x="1560" y="141"/>
                  </a:lnTo>
                  <a:lnTo>
                    <a:pt x="1521" y="87"/>
                  </a:lnTo>
                  <a:lnTo>
                    <a:pt x="1515" y="84"/>
                  </a:lnTo>
                  <a:lnTo>
                    <a:pt x="1533" y="102"/>
                  </a:lnTo>
                  <a:lnTo>
                    <a:pt x="1545" y="120"/>
                  </a:lnTo>
                  <a:lnTo>
                    <a:pt x="1536" y="105"/>
                  </a:lnTo>
                  <a:lnTo>
                    <a:pt x="1500" y="63"/>
                  </a:lnTo>
                  <a:lnTo>
                    <a:pt x="1485" y="45"/>
                  </a:lnTo>
                  <a:lnTo>
                    <a:pt x="1467" y="33"/>
                  </a:lnTo>
                  <a:lnTo>
                    <a:pt x="1452" y="18"/>
                  </a:lnTo>
                  <a:lnTo>
                    <a:pt x="1437" y="9"/>
                  </a:lnTo>
                  <a:lnTo>
                    <a:pt x="1419" y="0"/>
                  </a:lnTo>
                </a:path>
              </a:pathLst>
            </a:custGeom>
            <a:solidFill>
              <a:srgbClr val="C0C0C0"/>
            </a:solidFill>
            <a:ln w="12700" cap="rnd" cmpd="sng">
              <a:noFill/>
              <a:prstDash val="solid"/>
              <a:round/>
              <a:headEnd type="none" w="med" len="med"/>
              <a:tailEnd type="none" w="med" len="med"/>
            </a:ln>
            <a:effectLst/>
          </p:spPr>
          <p:txBody>
            <a:bodyPr/>
            <a:lstStyle/>
            <a:p>
              <a:pPr>
                <a:defRPr/>
              </a:pPr>
              <a:endParaRPr lang="en-US"/>
            </a:p>
          </p:txBody>
        </p:sp>
        <p:sp>
          <p:nvSpPr>
            <p:cNvPr id="25" name="Line 67"/>
            <p:cNvSpPr>
              <a:spLocks noChangeShapeType="1"/>
            </p:cNvSpPr>
            <p:nvPr/>
          </p:nvSpPr>
          <p:spPr bwMode="auto">
            <a:xfrm>
              <a:off x="2036387" y="6100763"/>
              <a:ext cx="4959350" cy="0"/>
            </a:xfrm>
            <a:prstGeom prst="line">
              <a:avLst/>
            </a:prstGeom>
            <a:noFill/>
            <a:ln w="38100">
              <a:solidFill>
                <a:srgbClr val="020004"/>
              </a:solidFill>
              <a:round/>
              <a:headEnd/>
              <a:tailEnd/>
            </a:ln>
            <a:effectLst/>
          </p:spPr>
          <p:txBody>
            <a:bodyPr wrap="none" anchor="ctr"/>
            <a:lstStyle/>
            <a:p>
              <a:pPr>
                <a:defRPr/>
              </a:pPr>
              <a:endParaRPr lang="en-US"/>
            </a:p>
          </p:txBody>
        </p:sp>
        <p:grpSp>
          <p:nvGrpSpPr>
            <p:cNvPr id="26" name="Group 68"/>
            <p:cNvGrpSpPr>
              <a:grpSpLocks/>
            </p:cNvGrpSpPr>
            <p:nvPr/>
          </p:nvGrpSpPr>
          <p:grpSpPr bwMode="auto">
            <a:xfrm>
              <a:off x="2184024" y="3022600"/>
              <a:ext cx="4727575" cy="2922588"/>
              <a:chOff x="1264" y="1166"/>
              <a:chExt cx="2978" cy="1841"/>
            </a:xfrm>
          </p:grpSpPr>
          <p:sp>
            <p:nvSpPr>
              <p:cNvPr id="27" name="Arc 69"/>
              <p:cNvSpPr>
                <a:spLocks/>
              </p:cNvSpPr>
              <p:nvPr/>
            </p:nvSpPr>
            <p:spPr bwMode="auto">
              <a:xfrm rot="4404038">
                <a:off x="3025" y="2254"/>
                <a:ext cx="833" cy="333"/>
              </a:xfrm>
              <a:custGeom>
                <a:avLst/>
                <a:gdLst>
                  <a:gd name="G0" fmla="+- 1012 0 0"/>
                  <a:gd name="G1" fmla="+- 0 0 0"/>
                  <a:gd name="G2" fmla="+- 21600 0 0"/>
                  <a:gd name="T0" fmla="*/ 18589 w 18589"/>
                  <a:gd name="T1" fmla="*/ 12554 h 21600"/>
                  <a:gd name="T2" fmla="*/ 0 w 18589"/>
                  <a:gd name="T3" fmla="*/ 21576 h 21600"/>
                  <a:gd name="T4" fmla="*/ 1012 w 18589"/>
                  <a:gd name="T5" fmla="*/ 0 h 21600"/>
                </a:gdLst>
                <a:ahLst/>
                <a:cxnLst>
                  <a:cxn ang="0">
                    <a:pos x="T0" y="T1"/>
                  </a:cxn>
                  <a:cxn ang="0">
                    <a:pos x="T2" y="T3"/>
                  </a:cxn>
                  <a:cxn ang="0">
                    <a:pos x="T4" y="T5"/>
                  </a:cxn>
                </a:cxnLst>
                <a:rect l="0" t="0" r="r" b="b"/>
                <a:pathLst>
                  <a:path w="18589" h="21600" fill="none" extrusionOk="0">
                    <a:moveTo>
                      <a:pt x="18589" y="12554"/>
                    </a:moveTo>
                    <a:cubicBezTo>
                      <a:pt x="14534" y="18230"/>
                      <a:pt x="7988" y="21599"/>
                      <a:pt x="1012" y="21600"/>
                    </a:cubicBezTo>
                    <a:cubicBezTo>
                      <a:pt x="674" y="21600"/>
                      <a:pt x="337" y="21592"/>
                      <a:pt x="-1" y="21576"/>
                    </a:cubicBezTo>
                  </a:path>
                  <a:path w="18589" h="21600" stroke="0" extrusionOk="0">
                    <a:moveTo>
                      <a:pt x="18589" y="12554"/>
                    </a:moveTo>
                    <a:cubicBezTo>
                      <a:pt x="14534" y="18230"/>
                      <a:pt x="7988" y="21599"/>
                      <a:pt x="1012" y="21600"/>
                    </a:cubicBezTo>
                    <a:cubicBezTo>
                      <a:pt x="674" y="21600"/>
                      <a:pt x="337" y="21592"/>
                      <a:pt x="-1" y="21576"/>
                    </a:cubicBezTo>
                    <a:lnTo>
                      <a:pt x="1012" y="0"/>
                    </a:lnTo>
                    <a:close/>
                  </a:path>
                </a:pathLst>
              </a:custGeom>
              <a:noFill/>
              <a:ln w="57150" cap="rnd">
                <a:solidFill>
                  <a:srgbClr val="020004"/>
                </a:solidFill>
                <a:round/>
                <a:headEnd/>
                <a:tailEnd/>
              </a:ln>
              <a:effectLst/>
            </p:spPr>
            <p:txBody>
              <a:bodyPr wrap="none" anchor="ctr"/>
              <a:lstStyle/>
              <a:p>
                <a:pPr>
                  <a:defRPr/>
                </a:pPr>
                <a:endParaRPr lang="en-US"/>
              </a:p>
            </p:txBody>
          </p:sp>
          <p:sp>
            <p:nvSpPr>
              <p:cNvPr id="28" name="Arc 70"/>
              <p:cNvSpPr>
                <a:spLocks/>
              </p:cNvSpPr>
              <p:nvPr/>
            </p:nvSpPr>
            <p:spPr bwMode="auto">
              <a:xfrm rot="720000">
                <a:off x="3517" y="2856"/>
                <a:ext cx="725" cy="151"/>
              </a:xfrm>
              <a:custGeom>
                <a:avLst/>
                <a:gdLst>
                  <a:gd name="G0" fmla="+- 20797 0 0"/>
                  <a:gd name="G1" fmla="+- 0 0 0"/>
                  <a:gd name="G2" fmla="+- 21600 0 0"/>
                  <a:gd name="T0" fmla="*/ 18557 w 20797"/>
                  <a:gd name="T1" fmla="*/ 21484 h 21484"/>
                  <a:gd name="T2" fmla="*/ 0 w 20797"/>
                  <a:gd name="T3" fmla="*/ 5834 h 21484"/>
                  <a:gd name="T4" fmla="*/ 20797 w 20797"/>
                  <a:gd name="T5" fmla="*/ 0 h 21484"/>
                </a:gdLst>
                <a:ahLst/>
                <a:cxnLst>
                  <a:cxn ang="0">
                    <a:pos x="T0" y="T1"/>
                  </a:cxn>
                  <a:cxn ang="0">
                    <a:pos x="T2" y="T3"/>
                  </a:cxn>
                  <a:cxn ang="0">
                    <a:pos x="T4" y="T5"/>
                  </a:cxn>
                </a:cxnLst>
                <a:rect l="0" t="0" r="r" b="b"/>
                <a:pathLst>
                  <a:path w="20797" h="21484" fill="none" extrusionOk="0">
                    <a:moveTo>
                      <a:pt x="18557" y="21483"/>
                    </a:moveTo>
                    <a:cubicBezTo>
                      <a:pt x="9747" y="20565"/>
                      <a:pt x="2392" y="14361"/>
                      <a:pt x="-1" y="5834"/>
                    </a:cubicBezTo>
                  </a:path>
                  <a:path w="20797" h="21484" stroke="0" extrusionOk="0">
                    <a:moveTo>
                      <a:pt x="18557" y="21483"/>
                    </a:moveTo>
                    <a:cubicBezTo>
                      <a:pt x="9747" y="20565"/>
                      <a:pt x="2392" y="14361"/>
                      <a:pt x="-1" y="5834"/>
                    </a:cubicBezTo>
                    <a:lnTo>
                      <a:pt x="20797" y="0"/>
                    </a:lnTo>
                    <a:close/>
                  </a:path>
                </a:pathLst>
              </a:custGeom>
              <a:noFill/>
              <a:ln w="57150" cap="rnd">
                <a:solidFill>
                  <a:srgbClr val="020004"/>
                </a:solidFill>
                <a:round/>
                <a:headEnd/>
                <a:tailEnd/>
              </a:ln>
              <a:effectLst/>
            </p:spPr>
            <p:txBody>
              <a:bodyPr wrap="none" anchor="ctr"/>
              <a:lstStyle/>
              <a:p>
                <a:pPr>
                  <a:defRPr/>
                </a:pPr>
                <a:endParaRPr lang="en-US"/>
              </a:p>
            </p:txBody>
          </p:sp>
          <p:sp>
            <p:nvSpPr>
              <p:cNvPr id="29" name="Arc 71"/>
              <p:cNvSpPr>
                <a:spLocks/>
              </p:cNvSpPr>
              <p:nvPr/>
            </p:nvSpPr>
            <p:spPr bwMode="auto">
              <a:xfrm rot="6300000">
                <a:off x="2023" y="1532"/>
                <a:ext cx="944" cy="212"/>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57150" cap="rnd">
                <a:solidFill>
                  <a:srgbClr val="020004"/>
                </a:solidFill>
                <a:round/>
                <a:headEnd/>
                <a:tailEnd/>
              </a:ln>
              <a:effectLst/>
            </p:spPr>
            <p:txBody>
              <a:bodyPr wrap="none" anchor="ctr"/>
              <a:lstStyle/>
              <a:p>
                <a:pPr>
                  <a:defRPr/>
                </a:pPr>
                <a:endParaRPr lang="en-US"/>
              </a:p>
            </p:txBody>
          </p:sp>
          <p:sp>
            <p:nvSpPr>
              <p:cNvPr id="30" name="Arc 72"/>
              <p:cNvSpPr>
                <a:spLocks/>
              </p:cNvSpPr>
              <p:nvPr/>
            </p:nvSpPr>
            <p:spPr bwMode="auto">
              <a:xfrm rot="16980000">
                <a:off x="1645" y="2280"/>
                <a:ext cx="794" cy="285"/>
              </a:xfrm>
              <a:custGeom>
                <a:avLst/>
                <a:gdLst>
                  <a:gd name="G0" fmla="+- 19465 0 0"/>
                  <a:gd name="G1" fmla="+- 0 0 0"/>
                  <a:gd name="G2" fmla="+- 21600 0 0"/>
                  <a:gd name="T0" fmla="*/ 19767 w 19767"/>
                  <a:gd name="T1" fmla="*/ 21598 h 21600"/>
                  <a:gd name="T2" fmla="*/ 0 w 19767"/>
                  <a:gd name="T3" fmla="*/ 9363 h 21600"/>
                  <a:gd name="T4" fmla="*/ 19465 w 19767"/>
                  <a:gd name="T5" fmla="*/ 0 h 21600"/>
                </a:gdLst>
                <a:ahLst/>
                <a:cxnLst>
                  <a:cxn ang="0">
                    <a:pos x="T0" y="T1"/>
                  </a:cxn>
                  <a:cxn ang="0">
                    <a:pos x="T2" y="T3"/>
                  </a:cxn>
                  <a:cxn ang="0">
                    <a:pos x="T4" y="T5"/>
                  </a:cxn>
                </a:cxnLst>
                <a:rect l="0" t="0" r="r" b="b"/>
                <a:pathLst>
                  <a:path w="19767" h="21600" fill="none" extrusionOk="0">
                    <a:moveTo>
                      <a:pt x="19766" y="21597"/>
                    </a:moveTo>
                    <a:cubicBezTo>
                      <a:pt x="19666" y="21599"/>
                      <a:pt x="19565" y="21599"/>
                      <a:pt x="19465" y="21600"/>
                    </a:cubicBezTo>
                    <a:cubicBezTo>
                      <a:pt x="11164" y="21600"/>
                      <a:pt x="3597" y="16843"/>
                      <a:pt x="-1" y="9363"/>
                    </a:cubicBezTo>
                  </a:path>
                  <a:path w="19767" h="21600" stroke="0" extrusionOk="0">
                    <a:moveTo>
                      <a:pt x="19766" y="21597"/>
                    </a:moveTo>
                    <a:cubicBezTo>
                      <a:pt x="19666" y="21599"/>
                      <a:pt x="19565" y="21599"/>
                      <a:pt x="19465" y="21600"/>
                    </a:cubicBezTo>
                    <a:cubicBezTo>
                      <a:pt x="11164" y="21600"/>
                      <a:pt x="3597" y="16843"/>
                      <a:pt x="-1" y="9363"/>
                    </a:cubicBezTo>
                    <a:lnTo>
                      <a:pt x="19465" y="0"/>
                    </a:lnTo>
                    <a:close/>
                  </a:path>
                </a:pathLst>
              </a:custGeom>
              <a:noFill/>
              <a:ln w="57150" cap="rnd">
                <a:solidFill>
                  <a:srgbClr val="020004"/>
                </a:solidFill>
                <a:round/>
                <a:headEnd/>
                <a:tailEnd/>
              </a:ln>
              <a:effectLst/>
            </p:spPr>
            <p:txBody>
              <a:bodyPr wrap="none" anchor="ctr"/>
              <a:lstStyle/>
              <a:p>
                <a:pPr>
                  <a:defRPr/>
                </a:pPr>
                <a:endParaRPr lang="en-US"/>
              </a:p>
            </p:txBody>
          </p:sp>
          <p:sp>
            <p:nvSpPr>
              <p:cNvPr id="31" name="Arc 73"/>
              <p:cNvSpPr>
                <a:spLocks/>
              </p:cNvSpPr>
              <p:nvPr/>
            </p:nvSpPr>
            <p:spPr bwMode="auto">
              <a:xfrm rot="20760000">
                <a:off x="1264" y="2840"/>
                <a:ext cx="694" cy="152"/>
              </a:xfrm>
              <a:custGeom>
                <a:avLst/>
                <a:gdLst>
                  <a:gd name="G0" fmla="+- 0 0 0"/>
                  <a:gd name="G1" fmla="+- 0 0 0"/>
                  <a:gd name="G2" fmla="+- 21600 0 0"/>
                  <a:gd name="T0" fmla="*/ 20674 w 20674"/>
                  <a:gd name="T1" fmla="*/ 6256 h 21580"/>
                  <a:gd name="T2" fmla="*/ 940 w 20674"/>
                  <a:gd name="T3" fmla="*/ 21580 h 21580"/>
                  <a:gd name="T4" fmla="*/ 0 w 20674"/>
                  <a:gd name="T5" fmla="*/ 0 h 21580"/>
                </a:gdLst>
                <a:ahLst/>
                <a:cxnLst>
                  <a:cxn ang="0">
                    <a:pos x="T0" y="T1"/>
                  </a:cxn>
                  <a:cxn ang="0">
                    <a:pos x="T2" y="T3"/>
                  </a:cxn>
                  <a:cxn ang="0">
                    <a:pos x="T4" y="T5"/>
                  </a:cxn>
                </a:cxnLst>
                <a:rect l="0" t="0" r="r" b="b"/>
                <a:pathLst>
                  <a:path w="20674" h="21580" fill="none" extrusionOk="0">
                    <a:moveTo>
                      <a:pt x="20674" y="6256"/>
                    </a:moveTo>
                    <a:cubicBezTo>
                      <a:pt x="18017" y="15036"/>
                      <a:pt x="10104" y="21180"/>
                      <a:pt x="939" y="21579"/>
                    </a:cubicBezTo>
                  </a:path>
                  <a:path w="20674" h="21580" stroke="0" extrusionOk="0">
                    <a:moveTo>
                      <a:pt x="20674" y="6256"/>
                    </a:moveTo>
                    <a:cubicBezTo>
                      <a:pt x="18017" y="15036"/>
                      <a:pt x="10104" y="21180"/>
                      <a:pt x="939" y="21579"/>
                    </a:cubicBezTo>
                    <a:lnTo>
                      <a:pt x="0" y="0"/>
                    </a:lnTo>
                    <a:close/>
                  </a:path>
                </a:pathLst>
              </a:custGeom>
              <a:noFill/>
              <a:ln w="57150" cap="rnd">
                <a:solidFill>
                  <a:srgbClr val="020004"/>
                </a:solidFill>
                <a:round/>
                <a:headEnd/>
                <a:tailEnd/>
              </a:ln>
              <a:effectLst/>
            </p:spPr>
            <p:txBody>
              <a:bodyPr wrap="none" anchor="ctr"/>
              <a:lstStyle/>
              <a:p>
                <a:pPr>
                  <a:defRPr/>
                </a:pPr>
                <a:endParaRPr lang="en-US"/>
              </a:p>
            </p:txBody>
          </p:sp>
          <p:sp>
            <p:nvSpPr>
              <p:cNvPr id="32" name="Arc 74"/>
              <p:cNvSpPr>
                <a:spLocks/>
              </p:cNvSpPr>
              <p:nvPr/>
            </p:nvSpPr>
            <p:spPr bwMode="auto">
              <a:xfrm rot="15300000">
                <a:off x="2466" y="1533"/>
                <a:ext cx="945" cy="213"/>
              </a:xfrm>
              <a:custGeom>
                <a:avLst/>
                <a:gdLst>
                  <a:gd name="G0" fmla="+- 0 0 0"/>
                  <a:gd name="G1" fmla="+- 102 0 0"/>
                  <a:gd name="G2" fmla="+- 21600 0 0"/>
                  <a:gd name="T0" fmla="*/ 21600 w 21600"/>
                  <a:gd name="T1" fmla="*/ 0 h 21702"/>
                  <a:gd name="T2" fmla="*/ 0 w 21600"/>
                  <a:gd name="T3" fmla="*/ 21702 h 21702"/>
                  <a:gd name="T4" fmla="*/ 0 w 21600"/>
                  <a:gd name="T5" fmla="*/ 102 h 21702"/>
                </a:gdLst>
                <a:ahLst/>
                <a:cxnLst>
                  <a:cxn ang="0">
                    <a:pos x="T0" y="T1"/>
                  </a:cxn>
                  <a:cxn ang="0">
                    <a:pos x="T2" y="T3"/>
                  </a:cxn>
                  <a:cxn ang="0">
                    <a:pos x="T4" y="T5"/>
                  </a:cxn>
                </a:cxnLst>
                <a:rect l="0" t="0" r="r" b="b"/>
                <a:pathLst>
                  <a:path w="21600" h="21702" fill="none" extrusionOk="0">
                    <a:moveTo>
                      <a:pt x="21599" y="0"/>
                    </a:moveTo>
                    <a:cubicBezTo>
                      <a:pt x="21599" y="34"/>
                      <a:pt x="21600" y="68"/>
                      <a:pt x="21600" y="102"/>
                    </a:cubicBezTo>
                    <a:cubicBezTo>
                      <a:pt x="21600" y="12031"/>
                      <a:pt x="11929" y="21701"/>
                      <a:pt x="0" y="21702"/>
                    </a:cubicBezTo>
                  </a:path>
                  <a:path w="21600" h="21702" stroke="0" extrusionOk="0">
                    <a:moveTo>
                      <a:pt x="21599" y="0"/>
                    </a:moveTo>
                    <a:cubicBezTo>
                      <a:pt x="21599" y="34"/>
                      <a:pt x="21600" y="68"/>
                      <a:pt x="21600" y="102"/>
                    </a:cubicBezTo>
                    <a:cubicBezTo>
                      <a:pt x="21600" y="12031"/>
                      <a:pt x="11929" y="21701"/>
                      <a:pt x="0" y="21702"/>
                    </a:cubicBezTo>
                    <a:lnTo>
                      <a:pt x="0" y="102"/>
                    </a:lnTo>
                    <a:close/>
                  </a:path>
                </a:pathLst>
              </a:custGeom>
              <a:noFill/>
              <a:ln w="57150" cap="rnd">
                <a:solidFill>
                  <a:srgbClr val="020004"/>
                </a:solidFill>
                <a:round/>
                <a:headEnd/>
                <a:tailEnd/>
              </a:ln>
              <a:effectLst/>
            </p:spPr>
            <p:txBody>
              <a:bodyPr wrap="none" anchor="ctr"/>
              <a:lstStyle/>
              <a:p>
                <a:pPr>
                  <a:defRPr/>
                </a:pPr>
                <a:endParaRPr lang="en-US"/>
              </a:p>
            </p:txBody>
          </p:sp>
        </p:grpSp>
        <p:sp>
          <p:nvSpPr>
            <p:cNvPr id="33" name="Rectangle 11"/>
            <p:cNvSpPr>
              <a:spLocks noChangeArrowheads="1"/>
            </p:cNvSpPr>
            <p:nvPr/>
          </p:nvSpPr>
          <p:spPr bwMode="auto">
            <a:xfrm>
              <a:off x="6898899" y="6064250"/>
              <a:ext cx="323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sz="2000" i="1">
                  <a:solidFill>
                    <a:srgbClr val="020004"/>
                  </a:solidFill>
                  <a:effectLst/>
                  <a:latin typeface="Times New Roman" pitchFamily="18" charset="0"/>
                </a:rPr>
                <a:t>z</a:t>
              </a:r>
              <a:r>
                <a:rPr lang="en-US" sz="2000" baseline="-25000">
                  <a:solidFill>
                    <a:srgbClr val="EB2415"/>
                  </a:solidFill>
                  <a:effectLst/>
                  <a:latin typeface="Times New Roman" pitchFamily="18" charset="0"/>
                </a:rPr>
                <a:t>.</a:t>
              </a:r>
              <a:endParaRPr lang="en-US" sz="2000">
                <a:solidFill>
                  <a:srgbClr val="020004"/>
                </a:solidFill>
                <a:effectLst/>
                <a:latin typeface="Times New Roman" pitchFamily="18" charset="0"/>
              </a:endParaRPr>
            </a:p>
          </p:txBody>
        </p:sp>
      </p:grpSp>
      <p:sp>
        <p:nvSpPr>
          <p:cNvPr id="43022" name="Rectangle 14"/>
          <p:cNvSpPr>
            <a:spLocks noChangeArrowheads="1"/>
          </p:cNvSpPr>
          <p:nvPr/>
        </p:nvSpPr>
        <p:spPr bwMode="auto">
          <a:xfrm>
            <a:off x="3561402" y="1943698"/>
            <a:ext cx="1965325" cy="457200"/>
          </a:xfrm>
          <a:prstGeom prst="rect">
            <a:avLst/>
          </a:prstGeom>
          <a:noFill/>
          <a:ln w="12700">
            <a:noFill/>
            <a:miter lim="800000"/>
            <a:headEnd/>
            <a:tailEnd/>
          </a:ln>
          <a:effectLst/>
        </p:spPr>
        <p:txBody>
          <a:bodyPr wrap="none">
            <a:spAutoFit/>
          </a:bodyPr>
          <a:lstStyle/>
          <a:p>
            <a:pPr marL="457200" indent="-457200">
              <a:defRPr/>
            </a:pPr>
            <a:r>
              <a:rPr lang="en-US">
                <a:effectLst>
                  <a:outerShdw blurRad="38100" dist="38100" dir="2700000" algn="tl">
                    <a:srgbClr val="C0C0C0"/>
                  </a:outerShdw>
                </a:effectLst>
                <a:latin typeface="Times New Roman" pitchFamily="18" charset="0"/>
              </a:rPr>
              <a:t> </a:t>
            </a:r>
            <a:r>
              <a:rPr lang="en-US" i="1">
                <a:solidFill>
                  <a:srgbClr val="000000"/>
                </a:solidFill>
                <a:effectLst/>
                <a:latin typeface="Times New Roman" pitchFamily="18" charset="0"/>
              </a:rPr>
              <a:t>k</a:t>
            </a:r>
            <a:r>
              <a:rPr lang="en-US">
                <a:solidFill>
                  <a:srgbClr val="000000"/>
                </a:solidFill>
                <a:effectLst/>
                <a:latin typeface="Times New Roman" pitchFamily="18" charset="0"/>
              </a:rPr>
              <a:t> = 33</a:t>
            </a:r>
            <a:r>
              <a:rPr lang="en-US">
                <a:solidFill>
                  <a:srgbClr val="020004"/>
                </a:solidFill>
                <a:effectLst/>
                <a:latin typeface="Times New Roman" pitchFamily="18" charset="0"/>
              </a:rPr>
              <a:t>/</a:t>
            </a:r>
            <a:r>
              <a:rPr lang="en-US">
                <a:solidFill>
                  <a:srgbClr val="009900"/>
                </a:solidFill>
                <a:effectLst/>
                <a:latin typeface="Times New Roman" pitchFamily="18" charset="0"/>
              </a:rPr>
              <a:t>5</a:t>
            </a:r>
            <a:r>
              <a:rPr lang="en-US" i="1">
                <a:solidFill>
                  <a:srgbClr val="020004"/>
                </a:solidFill>
                <a:effectLst/>
                <a:latin typeface="Times New Roman" pitchFamily="18" charset="0"/>
              </a:rPr>
              <a:t> </a:t>
            </a:r>
            <a:r>
              <a:rPr lang="en-US">
                <a:solidFill>
                  <a:srgbClr val="020004"/>
                </a:solidFill>
                <a:effectLst/>
                <a:latin typeface="Times New Roman" pitchFamily="18" charset="0"/>
              </a:rPr>
              <a:t>= 6.6</a:t>
            </a:r>
            <a:endParaRPr lang="en-US">
              <a:solidFill>
                <a:srgbClr val="020004"/>
              </a:solidFill>
              <a:effectLst/>
              <a:latin typeface="Times New Roman" pitchFamily="18" charset="0"/>
              <a:cs typeface="Times New Roman" pitchFamily="18" charset="0"/>
            </a:endParaRPr>
          </a:p>
        </p:txBody>
      </p:sp>
      <p:sp>
        <p:nvSpPr>
          <p:cNvPr id="43023" name="Rectangle 15"/>
          <p:cNvSpPr>
            <a:spLocks noChangeArrowheads="1"/>
          </p:cNvSpPr>
          <p:nvPr/>
        </p:nvSpPr>
        <p:spPr bwMode="auto">
          <a:xfrm>
            <a:off x="6187127" y="1932586"/>
            <a:ext cx="22717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a:solidFill>
                  <a:srgbClr val="020004"/>
                </a:solidFill>
                <a:effectLst/>
                <a:latin typeface="Times New Roman" pitchFamily="18" charset="0"/>
              </a:rPr>
              <a:t>6 equal intervals.</a:t>
            </a:r>
          </a:p>
        </p:txBody>
      </p:sp>
      <p:sp>
        <p:nvSpPr>
          <p:cNvPr id="43024" name="Text Box 16"/>
          <p:cNvSpPr txBox="1">
            <a:spLocks noChangeArrowheads="1"/>
          </p:cNvSpPr>
          <p:nvPr/>
        </p:nvSpPr>
        <p:spPr bwMode="auto">
          <a:xfrm>
            <a:off x="705490" y="1156449"/>
            <a:ext cx="7943850" cy="830997"/>
          </a:xfrm>
          <a:prstGeom prst="rect">
            <a:avLst/>
          </a:prstGeom>
          <a:noFill/>
          <a:ln w="12700">
            <a:solidFill>
              <a:schemeClr val="tx1"/>
            </a:solidFill>
            <a:miter lim="800000"/>
            <a:headEnd/>
            <a:tailEnd/>
          </a:ln>
          <a:effectLst/>
        </p:spPr>
        <p:txBody>
          <a:bodyPr>
            <a:spAutoFit/>
          </a:bodyPr>
          <a:lstStyle/>
          <a:p>
            <a:pPr>
              <a:defRPr/>
            </a:pPr>
            <a:r>
              <a:rPr lang="en-US" dirty="0" smtClean="0">
                <a:solidFill>
                  <a:srgbClr val="07000C"/>
                </a:solidFill>
                <a:effectLst/>
                <a:latin typeface="Times New Roman" pitchFamily="18" charset="0"/>
              </a:rPr>
              <a:t>To ensure the test statistic has </a:t>
            </a:r>
            <a:r>
              <a:rPr lang="en-US" dirty="0">
                <a:solidFill>
                  <a:srgbClr val="07000C"/>
                </a:solidFill>
                <a:effectLst/>
                <a:latin typeface="Times New Roman" pitchFamily="18" charset="0"/>
              </a:rPr>
              <a:t>a chi-square </a:t>
            </a:r>
            <a:r>
              <a:rPr lang="en-US" dirty="0" smtClean="0">
                <a:solidFill>
                  <a:srgbClr val="07000C"/>
                </a:solidFill>
                <a:effectLst/>
                <a:latin typeface="Times New Roman" pitchFamily="18" charset="0"/>
              </a:rPr>
              <a:t>distribution, </a:t>
            </a:r>
            <a:r>
              <a:rPr lang="en-US" dirty="0" smtClean="0">
                <a:solidFill>
                  <a:srgbClr val="020004"/>
                </a:solidFill>
                <a:effectLst/>
                <a:latin typeface="Times New Roman" pitchFamily="18" charset="0"/>
              </a:rPr>
              <a:t>the </a:t>
            </a:r>
            <a:r>
              <a:rPr lang="en-US" dirty="0">
                <a:solidFill>
                  <a:srgbClr val="020004"/>
                </a:solidFill>
                <a:effectLst/>
                <a:latin typeface="Times New Roman" pitchFamily="18" charset="0"/>
              </a:rPr>
              <a:t>normal distribution </a:t>
            </a:r>
            <a:r>
              <a:rPr lang="en-US" dirty="0" smtClean="0">
                <a:solidFill>
                  <a:srgbClr val="020004"/>
                </a:solidFill>
                <a:effectLst/>
                <a:latin typeface="Times New Roman" pitchFamily="18" charset="0"/>
              </a:rPr>
              <a:t>is divided into </a:t>
            </a:r>
            <a:r>
              <a:rPr lang="en-US" i="1" dirty="0">
                <a:solidFill>
                  <a:srgbClr val="020004"/>
                </a:solidFill>
                <a:effectLst/>
                <a:latin typeface="Times New Roman" pitchFamily="18" charset="0"/>
              </a:rPr>
              <a:t>k</a:t>
            </a:r>
            <a:r>
              <a:rPr lang="en-US" dirty="0">
                <a:solidFill>
                  <a:srgbClr val="020004"/>
                </a:solidFill>
                <a:effectLst/>
                <a:latin typeface="Times New Roman" pitchFamily="18" charset="0"/>
              </a:rPr>
              <a:t> </a:t>
            </a:r>
            <a:r>
              <a:rPr lang="en-US" dirty="0" smtClean="0">
                <a:solidFill>
                  <a:srgbClr val="020004"/>
                </a:solidFill>
                <a:effectLst/>
                <a:latin typeface="Times New Roman" pitchFamily="18" charset="0"/>
              </a:rPr>
              <a:t>intervals.</a:t>
            </a:r>
            <a:endParaRPr lang="en-US" dirty="0">
              <a:solidFill>
                <a:srgbClr val="07000C"/>
              </a:solidFill>
              <a:effectLst/>
              <a:latin typeface="Times New Roman" pitchFamily="18" charset="0"/>
            </a:endParaRPr>
          </a:p>
        </p:txBody>
      </p:sp>
      <p:sp>
        <p:nvSpPr>
          <p:cNvPr id="43029" name="Text Box 21"/>
          <p:cNvSpPr txBox="1">
            <a:spLocks noChangeArrowheads="1"/>
          </p:cNvSpPr>
          <p:nvPr/>
        </p:nvSpPr>
        <p:spPr bwMode="auto">
          <a:xfrm>
            <a:off x="715963" y="2483448"/>
            <a:ext cx="71834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nSpc>
                <a:spcPct val="90000"/>
              </a:lnSpc>
              <a:spcBef>
                <a:spcPct val="20000"/>
              </a:spcBef>
              <a:buClr>
                <a:srgbClr val="66FFFF"/>
              </a:buClr>
              <a:buSzPct val="75000"/>
              <a:buFont typeface="Monotype Sorts" pitchFamily="2" charset="2"/>
              <a:buNone/>
            </a:pPr>
            <a:r>
              <a:rPr lang="en-US" dirty="0">
                <a:solidFill>
                  <a:srgbClr val="020004"/>
                </a:solidFill>
                <a:effectLst/>
                <a:latin typeface="Times New Roman" pitchFamily="18" charset="0"/>
              </a:rPr>
              <a:t>E</a:t>
            </a:r>
            <a:r>
              <a:rPr lang="en-US" dirty="0" smtClean="0">
                <a:solidFill>
                  <a:srgbClr val="020004"/>
                </a:solidFill>
                <a:effectLst/>
                <a:latin typeface="Times New Roman" pitchFamily="18" charset="0"/>
              </a:rPr>
              <a:t>xpected </a:t>
            </a:r>
            <a:r>
              <a:rPr lang="en-US" dirty="0">
                <a:solidFill>
                  <a:srgbClr val="020004"/>
                </a:solidFill>
                <a:effectLst/>
                <a:latin typeface="Times New Roman" pitchFamily="18" charset="0"/>
              </a:rPr>
              <a:t>frequency: </a:t>
            </a:r>
          </a:p>
        </p:txBody>
      </p:sp>
      <p:sp>
        <p:nvSpPr>
          <p:cNvPr id="43030" name="Rectangle 22"/>
          <p:cNvSpPr>
            <a:spLocks noChangeArrowheads="1"/>
          </p:cNvSpPr>
          <p:nvPr/>
        </p:nvSpPr>
        <p:spPr bwMode="auto">
          <a:xfrm>
            <a:off x="3537130" y="2448523"/>
            <a:ext cx="2022475" cy="457200"/>
          </a:xfrm>
          <a:prstGeom prst="rect">
            <a:avLst/>
          </a:prstGeom>
          <a:noFill/>
          <a:ln w="12700">
            <a:noFill/>
            <a:miter lim="800000"/>
            <a:headEnd/>
            <a:tailEnd/>
          </a:ln>
          <a:effectLst/>
        </p:spPr>
        <p:txBody>
          <a:bodyPr wrap="none">
            <a:spAutoFit/>
          </a:bodyPr>
          <a:lstStyle/>
          <a:p>
            <a:pPr marL="457200" indent="-457200">
              <a:defRPr/>
            </a:pPr>
            <a:r>
              <a:rPr lang="en-US" dirty="0">
                <a:solidFill>
                  <a:srgbClr val="000000"/>
                </a:solidFill>
                <a:effectLst/>
                <a:latin typeface="Times New Roman" pitchFamily="18" charset="0"/>
              </a:rPr>
              <a:t> </a:t>
            </a:r>
            <a:r>
              <a:rPr lang="en-US" i="1" dirty="0" err="1">
                <a:solidFill>
                  <a:srgbClr val="009900"/>
                </a:solidFill>
                <a:effectLst/>
                <a:latin typeface="Times New Roman" pitchFamily="18" charset="0"/>
              </a:rPr>
              <a:t>e</a:t>
            </a:r>
            <a:r>
              <a:rPr lang="en-US" i="1" baseline="-25000" dirty="0" err="1">
                <a:solidFill>
                  <a:srgbClr val="009900"/>
                </a:solidFill>
                <a:effectLst/>
                <a:latin typeface="Times New Roman" pitchFamily="18" charset="0"/>
              </a:rPr>
              <a:t>i</a:t>
            </a:r>
            <a:r>
              <a:rPr lang="en-US" dirty="0">
                <a:solidFill>
                  <a:srgbClr val="000000"/>
                </a:solidFill>
                <a:effectLst/>
                <a:latin typeface="Times New Roman" pitchFamily="18" charset="0"/>
              </a:rPr>
              <a:t> =</a:t>
            </a:r>
            <a:r>
              <a:rPr lang="en-US" dirty="0">
                <a:solidFill>
                  <a:srgbClr val="000000"/>
                </a:solidFill>
                <a:effectLst>
                  <a:outerShdw blurRad="38100" dist="38100" dir="2700000" algn="tl">
                    <a:srgbClr val="C0C0C0"/>
                  </a:outerShdw>
                </a:effectLst>
                <a:latin typeface="Times New Roman" pitchFamily="18" charset="0"/>
              </a:rPr>
              <a:t> </a:t>
            </a:r>
            <a:r>
              <a:rPr lang="en-US" dirty="0">
                <a:solidFill>
                  <a:srgbClr val="000000"/>
                </a:solidFill>
                <a:effectLst/>
                <a:latin typeface="Times New Roman" pitchFamily="18" charset="0"/>
              </a:rPr>
              <a:t>33/6 =</a:t>
            </a:r>
            <a:r>
              <a:rPr lang="en-US" dirty="0">
                <a:solidFill>
                  <a:srgbClr val="020004"/>
                </a:solidFill>
                <a:effectLst/>
                <a:latin typeface="Times New Roman" pitchFamily="18" charset="0"/>
              </a:rPr>
              <a:t> </a:t>
            </a:r>
            <a:r>
              <a:rPr lang="en-US" dirty="0">
                <a:solidFill>
                  <a:srgbClr val="009900"/>
                </a:solidFill>
                <a:effectLst/>
                <a:latin typeface="Times New Roman" pitchFamily="18" charset="0"/>
              </a:rPr>
              <a:t>5.5</a:t>
            </a:r>
            <a:endParaRPr lang="en-US" dirty="0">
              <a:solidFill>
                <a:srgbClr val="009900"/>
              </a:solidFill>
              <a:effectLst/>
              <a:latin typeface="Times New Roman" pitchFamily="18" charset="0"/>
              <a:cs typeface="Times New Roman" pitchFamily="18" charset="0"/>
            </a:endParaRPr>
          </a:p>
        </p:txBody>
      </p:sp>
      <p:sp>
        <p:nvSpPr>
          <p:cNvPr id="43031" name="Rectangle 23"/>
          <p:cNvSpPr>
            <a:spLocks noChangeArrowheads="1"/>
          </p:cNvSpPr>
          <p:nvPr/>
        </p:nvSpPr>
        <p:spPr bwMode="auto">
          <a:xfrm>
            <a:off x="4793302" y="1996086"/>
            <a:ext cx="755650" cy="346075"/>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43033" name="Rectangle 25"/>
          <p:cNvSpPr>
            <a:spLocks noChangeArrowheads="1"/>
          </p:cNvSpPr>
          <p:nvPr/>
        </p:nvSpPr>
        <p:spPr bwMode="auto">
          <a:xfrm>
            <a:off x="4842055" y="2539011"/>
            <a:ext cx="755650" cy="346075"/>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43034" name="Rectangle 26"/>
          <p:cNvSpPr>
            <a:spLocks noChangeArrowheads="1"/>
          </p:cNvSpPr>
          <p:nvPr/>
        </p:nvSpPr>
        <p:spPr bwMode="auto">
          <a:xfrm>
            <a:off x="4188005" y="2539011"/>
            <a:ext cx="755650" cy="346075"/>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19" name="Line 55"/>
          <p:cNvSpPr>
            <a:spLocks noChangeShapeType="1"/>
          </p:cNvSpPr>
          <p:nvPr/>
        </p:nvSpPr>
        <p:spPr bwMode="auto">
          <a:xfrm>
            <a:off x="4481137" y="3068638"/>
            <a:ext cx="3175" cy="3025775"/>
          </a:xfrm>
          <a:prstGeom prst="line">
            <a:avLst/>
          </a:prstGeom>
          <a:noFill/>
          <a:ln w="28575">
            <a:solidFill>
              <a:srgbClr val="020004"/>
            </a:solidFill>
            <a:round/>
            <a:headEnd/>
            <a:tailEnd/>
          </a:ln>
          <a:effectLst/>
        </p:spPr>
        <p:txBody>
          <a:bodyPr wrap="none" anchor="ctr"/>
          <a:lstStyle/>
          <a:p>
            <a:pPr>
              <a:defRPr/>
            </a:pPr>
            <a:endParaRPr lang="en-US"/>
          </a:p>
        </p:txBody>
      </p:sp>
      <p:sp>
        <p:nvSpPr>
          <p:cNvPr id="20" name="Line 56"/>
          <p:cNvSpPr>
            <a:spLocks noChangeShapeType="1"/>
          </p:cNvSpPr>
          <p:nvPr/>
        </p:nvSpPr>
        <p:spPr bwMode="auto">
          <a:xfrm flipV="1">
            <a:off x="5006599" y="3829050"/>
            <a:ext cx="0" cy="2279650"/>
          </a:xfrm>
          <a:prstGeom prst="line">
            <a:avLst/>
          </a:prstGeom>
          <a:noFill/>
          <a:ln w="28575">
            <a:solidFill>
              <a:srgbClr val="020004"/>
            </a:solidFill>
            <a:round/>
            <a:headEnd/>
            <a:tailEnd/>
          </a:ln>
          <a:effectLst/>
        </p:spPr>
        <p:txBody>
          <a:bodyPr wrap="none" anchor="ctr"/>
          <a:lstStyle/>
          <a:p>
            <a:pPr>
              <a:defRPr/>
            </a:pPr>
            <a:endParaRPr lang="en-US"/>
          </a:p>
        </p:txBody>
      </p:sp>
      <p:sp>
        <p:nvSpPr>
          <p:cNvPr id="21" name="Rectangle 57"/>
          <p:cNvSpPr>
            <a:spLocks noChangeArrowheads="1"/>
          </p:cNvSpPr>
          <p:nvPr/>
        </p:nvSpPr>
        <p:spPr bwMode="auto">
          <a:xfrm>
            <a:off x="1529974" y="4953000"/>
            <a:ext cx="333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solidFill>
                  <a:srgbClr val="020004"/>
                </a:solidFill>
                <a:effectLst/>
                <a:latin typeface="Times New Roman" pitchFamily="18" charset="0"/>
              </a:rPr>
              <a:t>  </a:t>
            </a:r>
          </a:p>
        </p:txBody>
      </p:sp>
      <p:sp>
        <p:nvSpPr>
          <p:cNvPr id="22" name="Line 58"/>
          <p:cNvSpPr>
            <a:spLocks noChangeShapeType="1"/>
          </p:cNvSpPr>
          <p:nvPr/>
        </p:nvSpPr>
        <p:spPr bwMode="auto">
          <a:xfrm>
            <a:off x="5538412" y="5303838"/>
            <a:ext cx="0" cy="800100"/>
          </a:xfrm>
          <a:prstGeom prst="line">
            <a:avLst/>
          </a:prstGeom>
          <a:noFill/>
          <a:ln w="28575">
            <a:solidFill>
              <a:srgbClr val="020004"/>
            </a:solidFill>
            <a:round/>
            <a:headEnd/>
            <a:tailEnd/>
          </a:ln>
          <a:effectLst/>
        </p:spPr>
        <p:txBody>
          <a:bodyPr/>
          <a:lstStyle/>
          <a:p>
            <a:pPr>
              <a:defRPr/>
            </a:pPr>
            <a:endParaRPr lang="en-US"/>
          </a:p>
        </p:txBody>
      </p:sp>
      <p:sp>
        <p:nvSpPr>
          <p:cNvPr id="23" name="Line 59"/>
          <p:cNvSpPr>
            <a:spLocks noChangeShapeType="1"/>
          </p:cNvSpPr>
          <p:nvPr/>
        </p:nvSpPr>
        <p:spPr bwMode="auto">
          <a:xfrm>
            <a:off x="3481012" y="5281613"/>
            <a:ext cx="0" cy="830262"/>
          </a:xfrm>
          <a:prstGeom prst="line">
            <a:avLst/>
          </a:prstGeom>
          <a:noFill/>
          <a:ln w="28575">
            <a:solidFill>
              <a:srgbClr val="020004"/>
            </a:solidFill>
            <a:round/>
            <a:headEnd/>
            <a:tailEnd/>
          </a:ln>
          <a:effectLst/>
        </p:spPr>
        <p:txBody>
          <a:bodyPr/>
          <a:lstStyle/>
          <a:p>
            <a:pPr>
              <a:defRPr/>
            </a:pPr>
            <a:endParaRPr lang="en-US"/>
          </a:p>
        </p:txBody>
      </p:sp>
      <p:sp>
        <p:nvSpPr>
          <p:cNvPr id="24" name="Line 60"/>
          <p:cNvSpPr>
            <a:spLocks noChangeShapeType="1"/>
          </p:cNvSpPr>
          <p:nvPr/>
        </p:nvSpPr>
        <p:spPr bwMode="auto">
          <a:xfrm flipV="1">
            <a:off x="3987424" y="3814763"/>
            <a:ext cx="0" cy="2293937"/>
          </a:xfrm>
          <a:prstGeom prst="line">
            <a:avLst/>
          </a:prstGeom>
          <a:noFill/>
          <a:ln w="28575">
            <a:solidFill>
              <a:srgbClr val="020004"/>
            </a:solidFill>
            <a:round/>
            <a:headEnd/>
            <a:tailEnd/>
          </a:ln>
          <a:effectLst/>
        </p:spPr>
        <p:txBody>
          <a:bodyPr wrap="none" anchor="ctr"/>
          <a:lstStyle/>
          <a:p>
            <a:pPr>
              <a:defRPr/>
            </a:pPr>
            <a:endParaRPr lang="en-US"/>
          </a:p>
        </p:txBody>
      </p:sp>
      <p:sp>
        <p:nvSpPr>
          <p:cNvPr id="34" name="Rectangle 41"/>
          <p:cNvSpPr>
            <a:spLocks noChangeArrowheads="1"/>
          </p:cNvSpPr>
          <p:nvPr/>
        </p:nvSpPr>
        <p:spPr bwMode="auto">
          <a:xfrm>
            <a:off x="860049" y="4559300"/>
            <a:ext cx="190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pPr marL="457200" indent="-457200"/>
            <a:r>
              <a:rPr lang="en-US" sz="2000">
                <a:solidFill>
                  <a:srgbClr val="020004"/>
                </a:solidFill>
                <a:effectLst/>
                <a:latin typeface="Times New Roman" pitchFamily="18" charset="0"/>
              </a:rPr>
              <a:t>1/6 = .1667</a:t>
            </a:r>
          </a:p>
        </p:txBody>
      </p:sp>
      <p:sp>
        <p:nvSpPr>
          <p:cNvPr id="35" name="Rectangle 42"/>
          <p:cNvSpPr>
            <a:spLocks noChangeArrowheads="1"/>
          </p:cNvSpPr>
          <p:nvPr/>
        </p:nvSpPr>
        <p:spPr bwMode="auto">
          <a:xfrm>
            <a:off x="642562" y="3408363"/>
            <a:ext cx="24066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lgn="ctr"/>
            <a:r>
              <a:rPr lang="en-US" sz="2000">
                <a:solidFill>
                  <a:srgbClr val="020004"/>
                </a:solidFill>
                <a:effectLst/>
                <a:latin typeface="Arial" charset="0"/>
              </a:rPr>
              <a:t>The probability of being in each interval is equal to</a:t>
            </a:r>
            <a:r>
              <a:rPr lang="en-US" sz="2000">
                <a:effectLst/>
                <a:latin typeface="Arial" charset="0"/>
              </a:rPr>
              <a:t> </a:t>
            </a:r>
          </a:p>
        </p:txBody>
      </p:sp>
      <p:sp>
        <p:nvSpPr>
          <p:cNvPr id="36" name="Line 43"/>
          <p:cNvSpPr>
            <a:spLocks noChangeShapeType="1"/>
          </p:cNvSpPr>
          <p:nvPr/>
        </p:nvSpPr>
        <p:spPr bwMode="auto">
          <a:xfrm>
            <a:off x="2296737" y="4824413"/>
            <a:ext cx="885825" cy="1046162"/>
          </a:xfrm>
          <a:prstGeom prst="line">
            <a:avLst/>
          </a:prstGeom>
          <a:noFill/>
          <a:ln w="12700">
            <a:solidFill>
              <a:srgbClr val="000000"/>
            </a:solidFill>
            <a:round/>
            <a:headEnd/>
            <a:tailEnd type="triangle" w="med" len="med"/>
          </a:ln>
          <a:effectLst/>
        </p:spPr>
        <p:txBody>
          <a:bodyPr/>
          <a:lstStyle/>
          <a:p>
            <a:pPr>
              <a:defRPr/>
            </a:pPr>
            <a:endParaRPr lang="en-US"/>
          </a:p>
        </p:txBody>
      </p:sp>
      <p:sp>
        <p:nvSpPr>
          <p:cNvPr id="37" name="Line 44"/>
          <p:cNvSpPr>
            <a:spLocks noChangeShapeType="1"/>
          </p:cNvSpPr>
          <p:nvPr/>
        </p:nvSpPr>
        <p:spPr bwMode="auto">
          <a:xfrm>
            <a:off x="2290387" y="4805363"/>
            <a:ext cx="1439862" cy="800100"/>
          </a:xfrm>
          <a:prstGeom prst="line">
            <a:avLst/>
          </a:prstGeom>
          <a:noFill/>
          <a:ln w="12700">
            <a:solidFill>
              <a:srgbClr val="000000"/>
            </a:solidFill>
            <a:round/>
            <a:headEnd/>
            <a:tailEnd type="triangle" w="med" len="med"/>
          </a:ln>
          <a:effectLst/>
        </p:spPr>
        <p:txBody>
          <a:bodyPr/>
          <a:lstStyle/>
          <a:p>
            <a:pPr>
              <a:defRPr/>
            </a:pPr>
            <a:endParaRPr lang="en-US"/>
          </a:p>
        </p:txBody>
      </p:sp>
      <p:sp>
        <p:nvSpPr>
          <p:cNvPr id="38" name="Line 45"/>
          <p:cNvSpPr>
            <a:spLocks noChangeShapeType="1"/>
          </p:cNvSpPr>
          <p:nvPr/>
        </p:nvSpPr>
        <p:spPr bwMode="auto">
          <a:xfrm>
            <a:off x="2277687" y="4791075"/>
            <a:ext cx="1976437" cy="481013"/>
          </a:xfrm>
          <a:prstGeom prst="line">
            <a:avLst/>
          </a:prstGeom>
          <a:noFill/>
          <a:ln w="12700">
            <a:solidFill>
              <a:srgbClr val="000000"/>
            </a:solidFill>
            <a:round/>
            <a:headEnd/>
            <a:tailEnd type="triangle" w="med" len="med"/>
          </a:ln>
          <a:effectLst/>
        </p:spPr>
        <p:txBody>
          <a:bodyPr/>
          <a:lstStyle/>
          <a:p>
            <a:pPr>
              <a:defRPr/>
            </a:pPr>
            <a:endParaRPr lang="en-US"/>
          </a:p>
        </p:txBody>
      </p:sp>
      <p:sp>
        <p:nvSpPr>
          <p:cNvPr id="39" name="Line 46"/>
          <p:cNvSpPr>
            <a:spLocks noChangeShapeType="1"/>
          </p:cNvSpPr>
          <p:nvPr/>
        </p:nvSpPr>
        <p:spPr bwMode="auto">
          <a:xfrm>
            <a:off x="2314199" y="4787900"/>
            <a:ext cx="2498725" cy="466725"/>
          </a:xfrm>
          <a:prstGeom prst="line">
            <a:avLst/>
          </a:prstGeom>
          <a:noFill/>
          <a:ln w="12700">
            <a:solidFill>
              <a:srgbClr val="000000"/>
            </a:solidFill>
            <a:round/>
            <a:headEnd/>
            <a:tailEnd type="triangle" w="med" len="med"/>
          </a:ln>
          <a:effectLst/>
        </p:spPr>
        <p:txBody>
          <a:bodyPr/>
          <a:lstStyle/>
          <a:p>
            <a:pPr>
              <a:defRPr/>
            </a:pPr>
            <a:endParaRPr lang="en-US"/>
          </a:p>
        </p:txBody>
      </p:sp>
      <p:sp>
        <p:nvSpPr>
          <p:cNvPr id="40" name="Line 47"/>
          <p:cNvSpPr>
            <a:spLocks noChangeShapeType="1"/>
          </p:cNvSpPr>
          <p:nvPr/>
        </p:nvSpPr>
        <p:spPr bwMode="auto">
          <a:xfrm>
            <a:off x="2333249" y="4822825"/>
            <a:ext cx="2976563" cy="830263"/>
          </a:xfrm>
          <a:prstGeom prst="line">
            <a:avLst/>
          </a:prstGeom>
          <a:noFill/>
          <a:ln w="12700">
            <a:solidFill>
              <a:srgbClr val="000000"/>
            </a:solidFill>
            <a:round/>
            <a:headEnd/>
            <a:tailEnd type="triangle" w="med" len="med"/>
          </a:ln>
          <a:effectLst/>
        </p:spPr>
        <p:txBody>
          <a:bodyPr/>
          <a:lstStyle/>
          <a:p>
            <a:pPr>
              <a:defRPr/>
            </a:pPr>
            <a:endParaRPr lang="en-US"/>
          </a:p>
        </p:txBody>
      </p:sp>
      <p:sp>
        <p:nvSpPr>
          <p:cNvPr id="41" name="Line 48"/>
          <p:cNvSpPr>
            <a:spLocks noChangeShapeType="1"/>
          </p:cNvSpPr>
          <p:nvPr/>
        </p:nvSpPr>
        <p:spPr bwMode="auto">
          <a:xfrm>
            <a:off x="2290387" y="4768850"/>
            <a:ext cx="3484562" cy="1076325"/>
          </a:xfrm>
          <a:prstGeom prst="line">
            <a:avLst/>
          </a:prstGeom>
          <a:noFill/>
          <a:ln w="12700">
            <a:solidFill>
              <a:srgbClr val="000000"/>
            </a:solidFill>
            <a:round/>
            <a:headEnd/>
            <a:tailEnd type="triangle" w="med" len="med"/>
          </a:ln>
          <a:effectLst/>
        </p:spPr>
        <p:txBody>
          <a:bodyPr/>
          <a:lstStyle/>
          <a:p>
            <a:pPr>
              <a:defRPr/>
            </a:pPr>
            <a:endParaRPr lang="en-US"/>
          </a:p>
        </p:txBody>
      </p:sp>
      <p:sp>
        <p:nvSpPr>
          <p:cNvPr id="43" name="Rectangle 4"/>
          <p:cNvSpPr>
            <a:spLocks noChangeArrowheads="1"/>
          </p:cNvSpPr>
          <p:nvPr/>
        </p:nvSpPr>
        <p:spPr bwMode="auto">
          <a:xfrm>
            <a:off x="685800" y="52388"/>
            <a:ext cx="7772400" cy="81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a:solidFill>
                  <a:srgbClr val="020004"/>
                </a:solidFill>
                <a:effectLst/>
                <a:latin typeface="Times New Roman" pitchFamily="18" charset="0"/>
              </a:rPr>
              <a:t>Goodness of Fit Test:  </a:t>
            </a:r>
            <a:r>
              <a:rPr lang="en-US" sz="2800" dirty="0" smtClean="0">
                <a:solidFill>
                  <a:srgbClr val="020004"/>
                </a:solidFill>
                <a:effectLst/>
                <a:latin typeface="Times New Roman" pitchFamily="18" charset="0"/>
              </a:rPr>
              <a:t>Normal </a:t>
            </a:r>
            <a:r>
              <a:rPr lang="en-US" sz="2800" dirty="0">
                <a:solidFill>
                  <a:srgbClr val="020004"/>
                </a:solidFill>
                <a:effectLst/>
                <a:latin typeface="Times New Roman" pitchFamily="18" charset="0"/>
              </a:rPr>
              <a:t>Distribution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02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43031"/>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30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302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3030"/>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43034"/>
                                        </p:tgtEl>
                                        <p:attrNameLst>
                                          <p:attrName>style.visibility</p:attrName>
                                        </p:attrNameLst>
                                      </p:cBhvr>
                                      <p:to>
                                        <p:strVal val="hidden"/>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43033"/>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nodeType="clickEffect">
                                  <p:stCondLst>
                                    <p:cond delay="0"/>
                                  </p:stCondLst>
                                  <p:childTnLst>
                                    <p:animEffect transition="out" filter="dissolve">
                                      <p:cBhvr>
                                        <p:cTn id="56" dur="500"/>
                                        <p:tgtEl>
                                          <p:spTgt spid="36"/>
                                        </p:tgtEl>
                                      </p:cBhvr>
                                    </p:animEffect>
                                    <p:set>
                                      <p:cBhvr>
                                        <p:cTn id="57" dur="1" fill="hold">
                                          <p:stCondLst>
                                            <p:cond delay="499"/>
                                          </p:stCondLst>
                                        </p:cTn>
                                        <p:tgtEl>
                                          <p:spTgt spid="36"/>
                                        </p:tgtEl>
                                        <p:attrNameLst>
                                          <p:attrName>style.visibility</p:attrName>
                                        </p:attrNameLst>
                                      </p:cBhvr>
                                      <p:to>
                                        <p:strVal val="hidden"/>
                                      </p:to>
                                    </p:set>
                                  </p:childTnLst>
                                </p:cTn>
                              </p:par>
                            </p:childTnLst>
                          </p:cTn>
                        </p:par>
                        <p:par>
                          <p:cTn id="58" fill="hold">
                            <p:stCondLst>
                              <p:cond delay="500"/>
                            </p:stCondLst>
                            <p:childTnLst>
                              <p:par>
                                <p:cTn id="59" presetID="1" presetClass="entr" presetSubtype="0" fill="hold" nodeType="afterEffect">
                                  <p:stCondLst>
                                    <p:cond delay="0"/>
                                  </p:stCondLst>
                                  <p:childTnLst>
                                    <p:set>
                                      <p:cBhvr>
                                        <p:cTn id="60" dur="1" fill="hold">
                                          <p:stCondLst>
                                            <p:cond delay="0"/>
                                          </p:stCondLst>
                                        </p:cTn>
                                        <p:tgtEl>
                                          <p:spTgt spid="37"/>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9" presetClass="exit" presetSubtype="0" fill="hold" nodeType="clickEffect">
                                  <p:stCondLst>
                                    <p:cond delay="0"/>
                                  </p:stCondLst>
                                  <p:childTnLst>
                                    <p:animEffect transition="out" filter="dissolve">
                                      <p:cBhvr>
                                        <p:cTn id="64" dur="500"/>
                                        <p:tgtEl>
                                          <p:spTgt spid="37"/>
                                        </p:tgtEl>
                                      </p:cBhvr>
                                    </p:animEffect>
                                    <p:set>
                                      <p:cBhvr>
                                        <p:cTn id="65" dur="1" fill="hold">
                                          <p:stCondLst>
                                            <p:cond delay="499"/>
                                          </p:stCondLst>
                                        </p:cTn>
                                        <p:tgtEl>
                                          <p:spTgt spid="37"/>
                                        </p:tgtEl>
                                        <p:attrNameLst>
                                          <p:attrName>style.visibility</p:attrName>
                                        </p:attrNameLst>
                                      </p:cBhvr>
                                      <p:to>
                                        <p:strVal val="hidden"/>
                                      </p:to>
                                    </p:set>
                                  </p:childTnLst>
                                </p:cTn>
                              </p:par>
                            </p:childTnLst>
                          </p:cTn>
                        </p:par>
                        <p:par>
                          <p:cTn id="66" fill="hold">
                            <p:stCondLst>
                              <p:cond delay="500"/>
                            </p:stCondLst>
                            <p:childTnLst>
                              <p:par>
                                <p:cTn id="67" presetID="1" presetClass="entr" presetSubtype="0" fill="hold" nodeType="afterEffect">
                                  <p:stCondLst>
                                    <p:cond delay="0"/>
                                  </p:stCondLst>
                                  <p:childTnLst>
                                    <p:set>
                                      <p:cBhvr>
                                        <p:cTn id="68" dur="1" fill="hold">
                                          <p:stCondLst>
                                            <p:cond delay="0"/>
                                          </p:stCondLst>
                                        </p:cTn>
                                        <p:tgtEl>
                                          <p:spTgt spid="38"/>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9" presetClass="exit" presetSubtype="0" fill="hold" nodeType="clickEffect">
                                  <p:stCondLst>
                                    <p:cond delay="0"/>
                                  </p:stCondLst>
                                  <p:childTnLst>
                                    <p:animEffect transition="out" filter="dissolve">
                                      <p:cBhvr>
                                        <p:cTn id="72" dur="500"/>
                                        <p:tgtEl>
                                          <p:spTgt spid="38"/>
                                        </p:tgtEl>
                                      </p:cBhvr>
                                    </p:animEffect>
                                    <p:set>
                                      <p:cBhvr>
                                        <p:cTn id="73" dur="1" fill="hold">
                                          <p:stCondLst>
                                            <p:cond delay="499"/>
                                          </p:stCondLst>
                                        </p:cTn>
                                        <p:tgtEl>
                                          <p:spTgt spid="38"/>
                                        </p:tgtEl>
                                        <p:attrNameLst>
                                          <p:attrName>style.visibility</p:attrName>
                                        </p:attrNameLst>
                                      </p:cBhvr>
                                      <p:to>
                                        <p:strVal val="hidden"/>
                                      </p:to>
                                    </p:set>
                                  </p:childTnLst>
                                </p:cTn>
                              </p:par>
                            </p:childTnLst>
                          </p:cTn>
                        </p:par>
                        <p:par>
                          <p:cTn id="74" fill="hold">
                            <p:stCondLst>
                              <p:cond delay="500"/>
                            </p:stCondLst>
                            <p:childTnLst>
                              <p:par>
                                <p:cTn id="75" presetID="1" presetClass="entr" presetSubtype="0" fill="hold" nodeType="afterEffect">
                                  <p:stCondLst>
                                    <p:cond delay="0"/>
                                  </p:stCondLst>
                                  <p:childTnLst>
                                    <p:set>
                                      <p:cBhvr>
                                        <p:cTn id="76" dur="1" fill="hold">
                                          <p:stCondLst>
                                            <p:cond delay="0"/>
                                          </p:stCondLst>
                                        </p:cTn>
                                        <p:tgtEl>
                                          <p:spTgt spid="39"/>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9" presetClass="exit" presetSubtype="0" fill="hold" nodeType="clickEffect">
                                  <p:stCondLst>
                                    <p:cond delay="0"/>
                                  </p:stCondLst>
                                  <p:childTnLst>
                                    <p:animEffect transition="out" filter="dissolve">
                                      <p:cBhvr>
                                        <p:cTn id="80" dur="500"/>
                                        <p:tgtEl>
                                          <p:spTgt spid="39"/>
                                        </p:tgtEl>
                                      </p:cBhvr>
                                    </p:animEffect>
                                    <p:set>
                                      <p:cBhvr>
                                        <p:cTn id="81" dur="1" fill="hold">
                                          <p:stCondLst>
                                            <p:cond delay="499"/>
                                          </p:stCondLst>
                                        </p:cTn>
                                        <p:tgtEl>
                                          <p:spTgt spid="39"/>
                                        </p:tgtEl>
                                        <p:attrNameLst>
                                          <p:attrName>style.visibility</p:attrName>
                                        </p:attrNameLst>
                                      </p:cBhvr>
                                      <p:to>
                                        <p:strVal val="hidden"/>
                                      </p:to>
                                    </p:set>
                                  </p:childTnLst>
                                </p:cTn>
                              </p:par>
                            </p:childTnLst>
                          </p:cTn>
                        </p:par>
                        <p:par>
                          <p:cTn id="82" fill="hold">
                            <p:stCondLst>
                              <p:cond delay="500"/>
                            </p:stCondLst>
                            <p:childTnLst>
                              <p:par>
                                <p:cTn id="83" presetID="1" presetClass="entr" presetSubtype="0" fill="hold" nodeType="afterEffect">
                                  <p:stCondLst>
                                    <p:cond delay="0"/>
                                  </p:stCondLst>
                                  <p:childTnLst>
                                    <p:set>
                                      <p:cBhvr>
                                        <p:cTn id="84" dur="1" fill="hold">
                                          <p:stCondLst>
                                            <p:cond delay="0"/>
                                          </p:stCondLst>
                                        </p:cTn>
                                        <p:tgtEl>
                                          <p:spTgt spid="40"/>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9" presetClass="exit" presetSubtype="0" fill="hold" nodeType="clickEffect">
                                  <p:stCondLst>
                                    <p:cond delay="0"/>
                                  </p:stCondLst>
                                  <p:childTnLst>
                                    <p:animEffect transition="out" filter="dissolve">
                                      <p:cBhvr>
                                        <p:cTn id="88" dur="500"/>
                                        <p:tgtEl>
                                          <p:spTgt spid="40"/>
                                        </p:tgtEl>
                                      </p:cBhvr>
                                    </p:animEffect>
                                    <p:set>
                                      <p:cBhvr>
                                        <p:cTn id="89" dur="1" fill="hold">
                                          <p:stCondLst>
                                            <p:cond delay="499"/>
                                          </p:stCondLst>
                                        </p:cTn>
                                        <p:tgtEl>
                                          <p:spTgt spid="40"/>
                                        </p:tgtEl>
                                        <p:attrNameLst>
                                          <p:attrName>style.visibility</p:attrName>
                                        </p:attrNameLst>
                                      </p:cBhvr>
                                      <p:to>
                                        <p:strVal val="hidden"/>
                                      </p:to>
                                    </p:set>
                                  </p:childTnLst>
                                </p:cTn>
                              </p:par>
                            </p:childTnLst>
                          </p:cTn>
                        </p:par>
                        <p:par>
                          <p:cTn id="90" fill="hold">
                            <p:stCondLst>
                              <p:cond delay="500"/>
                            </p:stCondLst>
                            <p:childTnLst>
                              <p:par>
                                <p:cTn id="91" presetID="1" presetClass="entr" presetSubtype="0" fill="hold" nodeType="afterEffect">
                                  <p:stCondLst>
                                    <p:cond delay="0"/>
                                  </p:stCondLst>
                                  <p:childTnLst>
                                    <p:set>
                                      <p:cBhvr>
                                        <p:cTn id="92"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22" grpId="0"/>
      <p:bldP spid="43023" grpId="0"/>
      <p:bldP spid="43029" grpId="0"/>
      <p:bldP spid="43030" grpId="0"/>
      <p:bldP spid="43031" grpId="0" animBg="1"/>
      <p:bldP spid="43033" grpId="0" animBg="1"/>
      <p:bldP spid="43034" grpId="0" animBg="1"/>
      <p:bldP spid="34"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Freeform 2"/>
          <p:cNvSpPr>
            <a:spLocks/>
          </p:cNvSpPr>
          <p:nvPr/>
        </p:nvSpPr>
        <p:spPr bwMode="auto">
          <a:xfrm>
            <a:off x="2272924" y="3071813"/>
            <a:ext cx="4483100" cy="3035300"/>
          </a:xfrm>
          <a:custGeom>
            <a:avLst/>
            <a:gdLst/>
            <a:ahLst/>
            <a:cxnLst>
              <a:cxn ang="0">
                <a:pos x="1344" y="15"/>
              </a:cxn>
              <a:cxn ang="0">
                <a:pos x="1266" y="87"/>
              </a:cxn>
              <a:cxn ang="0">
                <a:pos x="1203" y="192"/>
              </a:cxn>
              <a:cxn ang="0">
                <a:pos x="1136" y="305"/>
              </a:cxn>
              <a:cxn ang="0">
                <a:pos x="1094" y="413"/>
              </a:cxn>
              <a:cxn ang="0">
                <a:pos x="1063" y="513"/>
              </a:cxn>
              <a:cxn ang="0">
                <a:pos x="1014" y="630"/>
              </a:cxn>
              <a:cxn ang="0">
                <a:pos x="987" y="737"/>
              </a:cxn>
              <a:cxn ang="0">
                <a:pos x="951" y="843"/>
              </a:cxn>
              <a:cxn ang="0">
                <a:pos x="924" y="951"/>
              </a:cxn>
              <a:cxn ang="0">
                <a:pos x="891" y="1062"/>
              </a:cxn>
              <a:cxn ang="0">
                <a:pos x="855" y="1173"/>
              </a:cxn>
              <a:cxn ang="0">
                <a:pos x="810" y="1278"/>
              </a:cxn>
              <a:cxn ang="0">
                <a:pos x="756" y="1395"/>
              </a:cxn>
              <a:cxn ang="0">
                <a:pos x="681" y="1518"/>
              </a:cxn>
              <a:cxn ang="0">
                <a:pos x="603" y="1611"/>
              </a:cxn>
              <a:cxn ang="0">
                <a:pos x="498" y="1683"/>
              </a:cxn>
              <a:cxn ang="0">
                <a:pos x="389" y="1735"/>
              </a:cxn>
              <a:cxn ang="0">
                <a:pos x="285" y="1773"/>
              </a:cxn>
              <a:cxn ang="0">
                <a:pos x="180" y="1809"/>
              </a:cxn>
              <a:cxn ang="0">
                <a:pos x="66" y="1847"/>
              </a:cxn>
              <a:cxn ang="0">
                <a:pos x="3" y="1869"/>
              </a:cxn>
              <a:cxn ang="0">
                <a:pos x="2820" y="1911"/>
              </a:cxn>
              <a:cxn ang="0">
                <a:pos x="2766" y="1854"/>
              </a:cxn>
              <a:cxn ang="0">
                <a:pos x="2676" y="1827"/>
              </a:cxn>
              <a:cxn ang="0">
                <a:pos x="2560" y="1791"/>
              </a:cxn>
              <a:cxn ang="0">
                <a:pos x="2424" y="1743"/>
              </a:cxn>
              <a:cxn ang="0">
                <a:pos x="2310" y="1692"/>
              </a:cxn>
              <a:cxn ang="0">
                <a:pos x="2244" y="1647"/>
              </a:cxn>
              <a:cxn ang="0">
                <a:pos x="2175" y="1578"/>
              </a:cxn>
              <a:cxn ang="0">
                <a:pos x="2106" y="1485"/>
              </a:cxn>
              <a:cxn ang="0">
                <a:pos x="2040" y="1374"/>
              </a:cxn>
              <a:cxn ang="0">
                <a:pos x="1992" y="1278"/>
              </a:cxn>
              <a:cxn ang="0">
                <a:pos x="1953" y="1194"/>
              </a:cxn>
              <a:cxn ang="0">
                <a:pos x="1917" y="1104"/>
              </a:cxn>
              <a:cxn ang="0">
                <a:pos x="1881" y="996"/>
              </a:cxn>
              <a:cxn ang="0">
                <a:pos x="1851" y="879"/>
              </a:cxn>
              <a:cxn ang="0">
                <a:pos x="1821" y="765"/>
              </a:cxn>
              <a:cxn ang="0">
                <a:pos x="1776" y="633"/>
              </a:cxn>
              <a:cxn ang="0">
                <a:pos x="1734" y="505"/>
              </a:cxn>
              <a:cxn ang="0">
                <a:pos x="1686" y="396"/>
              </a:cxn>
              <a:cxn ang="0">
                <a:pos x="1653" y="318"/>
              </a:cxn>
              <a:cxn ang="0">
                <a:pos x="1614" y="237"/>
              </a:cxn>
              <a:cxn ang="0">
                <a:pos x="1593" y="195"/>
              </a:cxn>
              <a:cxn ang="0">
                <a:pos x="1515" y="84"/>
              </a:cxn>
              <a:cxn ang="0">
                <a:pos x="1536" y="105"/>
              </a:cxn>
              <a:cxn ang="0">
                <a:pos x="1467" y="33"/>
              </a:cxn>
              <a:cxn ang="0">
                <a:pos x="1419" y="0"/>
              </a:cxn>
            </a:cxnLst>
            <a:rect l="0" t="0" r="r" b="b"/>
            <a:pathLst>
              <a:path w="2824" h="1912">
                <a:moveTo>
                  <a:pt x="1404" y="3"/>
                </a:moveTo>
                <a:lnTo>
                  <a:pt x="1371" y="3"/>
                </a:lnTo>
                <a:lnTo>
                  <a:pt x="1344" y="15"/>
                </a:lnTo>
                <a:lnTo>
                  <a:pt x="1320" y="30"/>
                </a:lnTo>
                <a:lnTo>
                  <a:pt x="1293" y="57"/>
                </a:lnTo>
                <a:lnTo>
                  <a:pt x="1266" y="87"/>
                </a:lnTo>
                <a:lnTo>
                  <a:pt x="1248" y="120"/>
                </a:lnTo>
                <a:lnTo>
                  <a:pt x="1221" y="153"/>
                </a:lnTo>
                <a:lnTo>
                  <a:pt x="1203" y="192"/>
                </a:lnTo>
                <a:lnTo>
                  <a:pt x="1176" y="234"/>
                </a:lnTo>
                <a:lnTo>
                  <a:pt x="1154" y="268"/>
                </a:lnTo>
                <a:lnTo>
                  <a:pt x="1136" y="305"/>
                </a:lnTo>
                <a:lnTo>
                  <a:pt x="1118" y="349"/>
                </a:lnTo>
                <a:lnTo>
                  <a:pt x="1106" y="377"/>
                </a:lnTo>
                <a:lnTo>
                  <a:pt x="1094" y="413"/>
                </a:lnTo>
                <a:lnTo>
                  <a:pt x="1083" y="449"/>
                </a:lnTo>
                <a:lnTo>
                  <a:pt x="1071" y="485"/>
                </a:lnTo>
                <a:lnTo>
                  <a:pt x="1063" y="513"/>
                </a:lnTo>
                <a:lnTo>
                  <a:pt x="1047" y="549"/>
                </a:lnTo>
                <a:lnTo>
                  <a:pt x="1029" y="591"/>
                </a:lnTo>
                <a:lnTo>
                  <a:pt x="1014" y="630"/>
                </a:lnTo>
                <a:lnTo>
                  <a:pt x="1005" y="666"/>
                </a:lnTo>
                <a:lnTo>
                  <a:pt x="993" y="702"/>
                </a:lnTo>
                <a:lnTo>
                  <a:pt x="987" y="737"/>
                </a:lnTo>
                <a:lnTo>
                  <a:pt x="975" y="773"/>
                </a:lnTo>
                <a:lnTo>
                  <a:pt x="963" y="817"/>
                </a:lnTo>
                <a:lnTo>
                  <a:pt x="951" y="843"/>
                </a:lnTo>
                <a:lnTo>
                  <a:pt x="939" y="881"/>
                </a:lnTo>
                <a:lnTo>
                  <a:pt x="927" y="917"/>
                </a:lnTo>
                <a:lnTo>
                  <a:pt x="924" y="951"/>
                </a:lnTo>
                <a:lnTo>
                  <a:pt x="912" y="990"/>
                </a:lnTo>
                <a:lnTo>
                  <a:pt x="903" y="1026"/>
                </a:lnTo>
                <a:lnTo>
                  <a:pt x="891" y="1062"/>
                </a:lnTo>
                <a:lnTo>
                  <a:pt x="879" y="1101"/>
                </a:lnTo>
                <a:lnTo>
                  <a:pt x="864" y="1140"/>
                </a:lnTo>
                <a:lnTo>
                  <a:pt x="855" y="1173"/>
                </a:lnTo>
                <a:lnTo>
                  <a:pt x="843" y="1206"/>
                </a:lnTo>
                <a:lnTo>
                  <a:pt x="825" y="1248"/>
                </a:lnTo>
                <a:lnTo>
                  <a:pt x="810" y="1278"/>
                </a:lnTo>
                <a:lnTo>
                  <a:pt x="795" y="1314"/>
                </a:lnTo>
                <a:lnTo>
                  <a:pt x="783" y="1347"/>
                </a:lnTo>
                <a:lnTo>
                  <a:pt x="756" y="1395"/>
                </a:lnTo>
                <a:lnTo>
                  <a:pt x="732" y="1437"/>
                </a:lnTo>
                <a:lnTo>
                  <a:pt x="711" y="1476"/>
                </a:lnTo>
                <a:lnTo>
                  <a:pt x="681" y="1518"/>
                </a:lnTo>
                <a:lnTo>
                  <a:pt x="657" y="1551"/>
                </a:lnTo>
                <a:lnTo>
                  <a:pt x="633" y="1578"/>
                </a:lnTo>
                <a:lnTo>
                  <a:pt x="603" y="1611"/>
                </a:lnTo>
                <a:lnTo>
                  <a:pt x="573" y="1635"/>
                </a:lnTo>
                <a:lnTo>
                  <a:pt x="540" y="1659"/>
                </a:lnTo>
                <a:lnTo>
                  <a:pt x="498" y="1683"/>
                </a:lnTo>
                <a:lnTo>
                  <a:pt x="449" y="1703"/>
                </a:lnTo>
                <a:lnTo>
                  <a:pt x="417" y="1719"/>
                </a:lnTo>
                <a:lnTo>
                  <a:pt x="389" y="1735"/>
                </a:lnTo>
                <a:lnTo>
                  <a:pt x="353" y="1747"/>
                </a:lnTo>
                <a:lnTo>
                  <a:pt x="315" y="1764"/>
                </a:lnTo>
                <a:lnTo>
                  <a:pt x="285" y="1773"/>
                </a:lnTo>
                <a:lnTo>
                  <a:pt x="258" y="1788"/>
                </a:lnTo>
                <a:lnTo>
                  <a:pt x="216" y="1800"/>
                </a:lnTo>
                <a:lnTo>
                  <a:pt x="180" y="1809"/>
                </a:lnTo>
                <a:lnTo>
                  <a:pt x="147" y="1824"/>
                </a:lnTo>
                <a:lnTo>
                  <a:pt x="102" y="1839"/>
                </a:lnTo>
                <a:lnTo>
                  <a:pt x="66" y="1847"/>
                </a:lnTo>
                <a:lnTo>
                  <a:pt x="33" y="1857"/>
                </a:lnTo>
                <a:lnTo>
                  <a:pt x="18" y="1863"/>
                </a:lnTo>
                <a:lnTo>
                  <a:pt x="3" y="1869"/>
                </a:lnTo>
                <a:lnTo>
                  <a:pt x="0" y="1887"/>
                </a:lnTo>
                <a:lnTo>
                  <a:pt x="3" y="1908"/>
                </a:lnTo>
                <a:lnTo>
                  <a:pt x="2820" y="1911"/>
                </a:lnTo>
                <a:lnTo>
                  <a:pt x="2823" y="1873"/>
                </a:lnTo>
                <a:lnTo>
                  <a:pt x="2799" y="1860"/>
                </a:lnTo>
                <a:lnTo>
                  <a:pt x="2766" y="1854"/>
                </a:lnTo>
                <a:lnTo>
                  <a:pt x="2739" y="1851"/>
                </a:lnTo>
                <a:lnTo>
                  <a:pt x="2703" y="1839"/>
                </a:lnTo>
                <a:lnTo>
                  <a:pt x="2676" y="1827"/>
                </a:lnTo>
                <a:lnTo>
                  <a:pt x="2643" y="1818"/>
                </a:lnTo>
                <a:lnTo>
                  <a:pt x="2604" y="1809"/>
                </a:lnTo>
                <a:lnTo>
                  <a:pt x="2560" y="1791"/>
                </a:lnTo>
                <a:lnTo>
                  <a:pt x="2514" y="1776"/>
                </a:lnTo>
                <a:lnTo>
                  <a:pt x="2472" y="1761"/>
                </a:lnTo>
                <a:lnTo>
                  <a:pt x="2424" y="1743"/>
                </a:lnTo>
                <a:lnTo>
                  <a:pt x="2379" y="1728"/>
                </a:lnTo>
                <a:lnTo>
                  <a:pt x="2343" y="1710"/>
                </a:lnTo>
                <a:lnTo>
                  <a:pt x="2310" y="1692"/>
                </a:lnTo>
                <a:lnTo>
                  <a:pt x="2286" y="1674"/>
                </a:lnTo>
                <a:lnTo>
                  <a:pt x="2265" y="1662"/>
                </a:lnTo>
                <a:lnTo>
                  <a:pt x="2244" y="1647"/>
                </a:lnTo>
                <a:lnTo>
                  <a:pt x="2223" y="1629"/>
                </a:lnTo>
                <a:lnTo>
                  <a:pt x="2199" y="1605"/>
                </a:lnTo>
                <a:lnTo>
                  <a:pt x="2175" y="1578"/>
                </a:lnTo>
                <a:lnTo>
                  <a:pt x="2148" y="1551"/>
                </a:lnTo>
                <a:lnTo>
                  <a:pt x="2127" y="1515"/>
                </a:lnTo>
                <a:lnTo>
                  <a:pt x="2106" y="1485"/>
                </a:lnTo>
                <a:lnTo>
                  <a:pt x="2082" y="1446"/>
                </a:lnTo>
                <a:lnTo>
                  <a:pt x="2061" y="1413"/>
                </a:lnTo>
                <a:lnTo>
                  <a:pt x="2040" y="1374"/>
                </a:lnTo>
                <a:lnTo>
                  <a:pt x="2022" y="1344"/>
                </a:lnTo>
                <a:lnTo>
                  <a:pt x="2004" y="1308"/>
                </a:lnTo>
                <a:lnTo>
                  <a:pt x="1992" y="1278"/>
                </a:lnTo>
                <a:lnTo>
                  <a:pt x="1980" y="1257"/>
                </a:lnTo>
                <a:lnTo>
                  <a:pt x="1968" y="1227"/>
                </a:lnTo>
                <a:lnTo>
                  <a:pt x="1953" y="1194"/>
                </a:lnTo>
                <a:lnTo>
                  <a:pt x="1941" y="1161"/>
                </a:lnTo>
                <a:lnTo>
                  <a:pt x="1929" y="1134"/>
                </a:lnTo>
                <a:lnTo>
                  <a:pt x="1917" y="1104"/>
                </a:lnTo>
                <a:lnTo>
                  <a:pt x="1911" y="1077"/>
                </a:lnTo>
                <a:lnTo>
                  <a:pt x="1899" y="1041"/>
                </a:lnTo>
                <a:lnTo>
                  <a:pt x="1881" y="996"/>
                </a:lnTo>
                <a:lnTo>
                  <a:pt x="1872" y="957"/>
                </a:lnTo>
                <a:lnTo>
                  <a:pt x="1863" y="921"/>
                </a:lnTo>
                <a:lnTo>
                  <a:pt x="1851" y="879"/>
                </a:lnTo>
                <a:lnTo>
                  <a:pt x="1839" y="837"/>
                </a:lnTo>
                <a:lnTo>
                  <a:pt x="1830" y="801"/>
                </a:lnTo>
                <a:lnTo>
                  <a:pt x="1821" y="765"/>
                </a:lnTo>
                <a:lnTo>
                  <a:pt x="1803" y="726"/>
                </a:lnTo>
                <a:lnTo>
                  <a:pt x="1791" y="678"/>
                </a:lnTo>
                <a:lnTo>
                  <a:pt x="1776" y="633"/>
                </a:lnTo>
                <a:lnTo>
                  <a:pt x="1764" y="591"/>
                </a:lnTo>
                <a:lnTo>
                  <a:pt x="1749" y="552"/>
                </a:lnTo>
                <a:lnTo>
                  <a:pt x="1734" y="505"/>
                </a:lnTo>
                <a:lnTo>
                  <a:pt x="1716" y="456"/>
                </a:lnTo>
                <a:lnTo>
                  <a:pt x="1698" y="423"/>
                </a:lnTo>
                <a:lnTo>
                  <a:pt x="1686" y="396"/>
                </a:lnTo>
                <a:lnTo>
                  <a:pt x="1681" y="365"/>
                </a:lnTo>
                <a:lnTo>
                  <a:pt x="1677" y="361"/>
                </a:lnTo>
                <a:lnTo>
                  <a:pt x="1653" y="318"/>
                </a:lnTo>
                <a:lnTo>
                  <a:pt x="1635" y="285"/>
                </a:lnTo>
                <a:lnTo>
                  <a:pt x="1623" y="261"/>
                </a:lnTo>
                <a:lnTo>
                  <a:pt x="1614" y="237"/>
                </a:lnTo>
                <a:lnTo>
                  <a:pt x="1605" y="219"/>
                </a:lnTo>
                <a:lnTo>
                  <a:pt x="1578" y="171"/>
                </a:lnTo>
                <a:lnTo>
                  <a:pt x="1593" y="195"/>
                </a:lnTo>
                <a:lnTo>
                  <a:pt x="1560" y="141"/>
                </a:lnTo>
                <a:lnTo>
                  <a:pt x="1521" y="87"/>
                </a:lnTo>
                <a:lnTo>
                  <a:pt x="1515" y="84"/>
                </a:lnTo>
                <a:lnTo>
                  <a:pt x="1533" y="102"/>
                </a:lnTo>
                <a:lnTo>
                  <a:pt x="1545" y="120"/>
                </a:lnTo>
                <a:lnTo>
                  <a:pt x="1536" y="105"/>
                </a:lnTo>
                <a:lnTo>
                  <a:pt x="1500" y="63"/>
                </a:lnTo>
                <a:lnTo>
                  <a:pt x="1485" y="45"/>
                </a:lnTo>
                <a:lnTo>
                  <a:pt x="1467" y="33"/>
                </a:lnTo>
                <a:lnTo>
                  <a:pt x="1452" y="18"/>
                </a:lnTo>
                <a:lnTo>
                  <a:pt x="1437" y="9"/>
                </a:lnTo>
                <a:lnTo>
                  <a:pt x="1419" y="0"/>
                </a:lnTo>
              </a:path>
            </a:pathLst>
          </a:custGeom>
          <a:solidFill>
            <a:srgbClr val="C0C0C0"/>
          </a:solidFill>
          <a:ln w="12700" cap="rnd" cmpd="sng">
            <a:noFill/>
            <a:prstDash val="solid"/>
            <a:round/>
            <a:headEnd type="none" w="med" len="med"/>
            <a:tailEnd type="none" w="med" len="med"/>
          </a:ln>
          <a:effectLst/>
        </p:spPr>
        <p:txBody>
          <a:bodyPr/>
          <a:lstStyle/>
          <a:p>
            <a:pPr>
              <a:defRPr/>
            </a:pPr>
            <a:endParaRPr lang="en-US"/>
          </a:p>
        </p:txBody>
      </p:sp>
      <p:sp>
        <p:nvSpPr>
          <p:cNvPr id="256003" name="Freeform 3"/>
          <p:cNvSpPr>
            <a:spLocks/>
          </p:cNvSpPr>
          <p:nvPr/>
        </p:nvSpPr>
        <p:spPr bwMode="auto">
          <a:xfrm>
            <a:off x="2279274" y="5392738"/>
            <a:ext cx="1216025" cy="725487"/>
          </a:xfrm>
          <a:custGeom>
            <a:avLst/>
            <a:gdLst/>
            <a:ahLst/>
            <a:cxnLst>
              <a:cxn ang="0">
                <a:pos x="0" y="394"/>
              </a:cxn>
              <a:cxn ang="0">
                <a:pos x="557" y="192"/>
              </a:cxn>
              <a:cxn ang="0">
                <a:pos x="731" y="0"/>
              </a:cxn>
              <a:cxn ang="0">
                <a:pos x="749" y="439"/>
              </a:cxn>
              <a:cxn ang="0">
                <a:pos x="0" y="448"/>
              </a:cxn>
              <a:cxn ang="0">
                <a:pos x="0" y="394"/>
              </a:cxn>
            </a:cxnLst>
            <a:rect l="0" t="0" r="r" b="b"/>
            <a:pathLst>
              <a:path w="749" h="448">
                <a:moveTo>
                  <a:pt x="0" y="394"/>
                </a:moveTo>
                <a:lnTo>
                  <a:pt x="557" y="192"/>
                </a:lnTo>
                <a:lnTo>
                  <a:pt x="731" y="0"/>
                </a:lnTo>
                <a:lnTo>
                  <a:pt x="749" y="439"/>
                </a:lnTo>
                <a:lnTo>
                  <a:pt x="0" y="448"/>
                </a:lnTo>
                <a:lnTo>
                  <a:pt x="0" y="394"/>
                </a:lnTo>
                <a:close/>
              </a:path>
            </a:pathLst>
          </a:custGeom>
          <a:solidFill>
            <a:srgbClr val="EB2415"/>
          </a:solidFill>
          <a:ln w="12700" cap="flat" cmpd="sng">
            <a:solidFill>
              <a:srgbClr val="EB2415"/>
            </a:solidFill>
            <a:prstDash val="solid"/>
            <a:round/>
            <a:headEnd/>
            <a:tailEnd/>
          </a:ln>
          <a:effectLst/>
        </p:spPr>
        <p:txBody>
          <a:bodyPr/>
          <a:lstStyle/>
          <a:p>
            <a:pPr>
              <a:defRPr/>
            </a:pPr>
            <a:endParaRPr lang="en-US"/>
          </a:p>
        </p:txBody>
      </p:sp>
      <p:sp>
        <p:nvSpPr>
          <p:cNvPr id="256004" name="Line 4"/>
          <p:cNvSpPr>
            <a:spLocks noChangeShapeType="1"/>
          </p:cNvSpPr>
          <p:nvPr/>
        </p:nvSpPr>
        <p:spPr bwMode="auto">
          <a:xfrm>
            <a:off x="4481137" y="3068638"/>
            <a:ext cx="3175" cy="3025775"/>
          </a:xfrm>
          <a:prstGeom prst="line">
            <a:avLst/>
          </a:prstGeom>
          <a:noFill/>
          <a:ln w="28575">
            <a:solidFill>
              <a:srgbClr val="020004"/>
            </a:solidFill>
            <a:round/>
            <a:headEnd/>
            <a:tailEnd/>
          </a:ln>
          <a:effectLst/>
        </p:spPr>
        <p:txBody>
          <a:bodyPr wrap="none" anchor="ctr"/>
          <a:lstStyle/>
          <a:p>
            <a:pPr>
              <a:defRPr/>
            </a:pPr>
            <a:endParaRPr lang="en-US"/>
          </a:p>
        </p:txBody>
      </p:sp>
      <p:sp>
        <p:nvSpPr>
          <p:cNvPr id="256005" name="Line 5"/>
          <p:cNvSpPr>
            <a:spLocks noChangeShapeType="1"/>
          </p:cNvSpPr>
          <p:nvPr/>
        </p:nvSpPr>
        <p:spPr bwMode="auto">
          <a:xfrm flipV="1">
            <a:off x="5006599" y="3829050"/>
            <a:ext cx="0" cy="2279650"/>
          </a:xfrm>
          <a:prstGeom prst="line">
            <a:avLst/>
          </a:prstGeom>
          <a:noFill/>
          <a:ln w="28575">
            <a:solidFill>
              <a:srgbClr val="020004"/>
            </a:solidFill>
            <a:round/>
            <a:headEnd/>
            <a:tailEnd/>
          </a:ln>
          <a:effectLst/>
        </p:spPr>
        <p:txBody>
          <a:bodyPr wrap="none" anchor="ctr"/>
          <a:lstStyle/>
          <a:p>
            <a:pPr>
              <a:defRPr/>
            </a:pPr>
            <a:endParaRPr lang="en-US"/>
          </a:p>
        </p:txBody>
      </p:sp>
      <p:sp>
        <p:nvSpPr>
          <p:cNvPr id="19462" name="Rectangle 6"/>
          <p:cNvSpPr>
            <a:spLocks noChangeArrowheads="1"/>
          </p:cNvSpPr>
          <p:nvPr/>
        </p:nvSpPr>
        <p:spPr bwMode="auto">
          <a:xfrm>
            <a:off x="1529974" y="4953000"/>
            <a:ext cx="333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solidFill>
                  <a:srgbClr val="020004"/>
                </a:solidFill>
                <a:effectLst/>
                <a:latin typeface="Times New Roman" pitchFamily="18" charset="0"/>
              </a:rPr>
              <a:t>  </a:t>
            </a:r>
          </a:p>
        </p:txBody>
      </p:sp>
      <p:sp>
        <p:nvSpPr>
          <p:cNvPr id="256007" name="Line 7"/>
          <p:cNvSpPr>
            <a:spLocks noChangeShapeType="1"/>
          </p:cNvSpPr>
          <p:nvPr/>
        </p:nvSpPr>
        <p:spPr bwMode="auto">
          <a:xfrm>
            <a:off x="5538412" y="5303838"/>
            <a:ext cx="0" cy="800100"/>
          </a:xfrm>
          <a:prstGeom prst="line">
            <a:avLst/>
          </a:prstGeom>
          <a:noFill/>
          <a:ln w="28575">
            <a:solidFill>
              <a:srgbClr val="020004"/>
            </a:solidFill>
            <a:round/>
            <a:headEnd/>
            <a:tailEnd/>
          </a:ln>
          <a:effectLst/>
        </p:spPr>
        <p:txBody>
          <a:bodyPr/>
          <a:lstStyle/>
          <a:p>
            <a:pPr>
              <a:defRPr/>
            </a:pPr>
            <a:endParaRPr lang="en-US"/>
          </a:p>
        </p:txBody>
      </p:sp>
      <p:sp>
        <p:nvSpPr>
          <p:cNvPr id="256008" name="Line 8"/>
          <p:cNvSpPr>
            <a:spLocks noChangeShapeType="1"/>
          </p:cNvSpPr>
          <p:nvPr/>
        </p:nvSpPr>
        <p:spPr bwMode="auto">
          <a:xfrm>
            <a:off x="3481012" y="5281613"/>
            <a:ext cx="0" cy="830262"/>
          </a:xfrm>
          <a:prstGeom prst="line">
            <a:avLst/>
          </a:prstGeom>
          <a:noFill/>
          <a:ln w="28575">
            <a:solidFill>
              <a:srgbClr val="020004"/>
            </a:solidFill>
            <a:round/>
            <a:headEnd/>
            <a:tailEnd/>
          </a:ln>
          <a:effectLst/>
        </p:spPr>
        <p:txBody>
          <a:bodyPr/>
          <a:lstStyle/>
          <a:p>
            <a:pPr>
              <a:defRPr/>
            </a:pPr>
            <a:endParaRPr lang="en-US"/>
          </a:p>
        </p:txBody>
      </p:sp>
      <p:sp>
        <p:nvSpPr>
          <p:cNvPr id="256009" name="Line 9"/>
          <p:cNvSpPr>
            <a:spLocks noChangeShapeType="1"/>
          </p:cNvSpPr>
          <p:nvPr/>
        </p:nvSpPr>
        <p:spPr bwMode="auto">
          <a:xfrm flipV="1">
            <a:off x="3987424" y="3814763"/>
            <a:ext cx="0" cy="2293937"/>
          </a:xfrm>
          <a:prstGeom prst="line">
            <a:avLst/>
          </a:prstGeom>
          <a:noFill/>
          <a:ln w="28575">
            <a:solidFill>
              <a:srgbClr val="020004"/>
            </a:solidFill>
            <a:round/>
            <a:headEnd/>
            <a:tailEnd/>
          </a:ln>
          <a:effectLst/>
        </p:spPr>
        <p:txBody>
          <a:bodyPr wrap="none" anchor="ctr"/>
          <a:lstStyle/>
          <a:p>
            <a:pPr>
              <a:defRPr/>
            </a:pPr>
            <a:endParaRPr lang="en-US"/>
          </a:p>
        </p:txBody>
      </p:sp>
      <p:sp>
        <p:nvSpPr>
          <p:cNvPr id="256010" name="Line 10"/>
          <p:cNvSpPr>
            <a:spLocks noChangeShapeType="1"/>
          </p:cNvSpPr>
          <p:nvPr/>
        </p:nvSpPr>
        <p:spPr bwMode="auto">
          <a:xfrm>
            <a:off x="2036387" y="6100763"/>
            <a:ext cx="4959350" cy="0"/>
          </a:xfrm>
          <a:prstGeom prst="line">
            <a:avLst/>
          </a:prstGeom>
          <a:noFill/>
          <a:ln w="38100">
            <a:solidFill>
              <a:srgbClr val="020004"/>
            </a:solidFill>
            <a:round/>
            <a:headEnd/>
            <a:tailEnd/>
          </a:ln>
          <a:effectLst/>
        </p:spPr>
        <p:txBody>
          <a:bodyPr wrap="none" anchor="ctr"/>
          <a:lstStyle/>
          <a:p>
            <a:pPr>
              <a:defRPr/>
            </a:pPr>
            <a:endParaRPr lang="en-US"/>
          </a:p>
        </p:txBody>
      </p:sp>
      <p:grpSp>
        <p:nvGrpSpPr>
          <p:cNvPr id="19467" name="Group 11"/>
          <p:cNvGrpSpPr>
            <a:grpSpLocks/>
          </p:cNvGrpSpPr>
          <p:nvPr/>
        </p:nvGrpSpPr>
        <p:grpSpPr bwMode="auto">
          <a:xfrm>
            <a:off x="2184024" y="3022600"/>
            <a:ext cx="4727575" cy="2922588"/>
            <a:chOff x="1264" y="1166"/>
            <a:chExt cx="2978" cy="1841"/>
          </a:xfrm>
        </p:grpSpPr>
        <p:sp>
          <p:nvSpPr>
            <p:cNvPr id="256012" name="Arc 12"/>
            <p:cNvSpPr>
              <a:spLocks/>
            </p:cNvSpPr>
            <p:nvPr/>
          </p:nvSpPr>
          <p:spPr bwMode="auto">
            <a:xfrm rot="4404038">
              <a:off x="3025" y="2254"/>
              <a:ext cx="833" cy="333"/>
            </a:xfrm>
            <a:custGeom>
              <a:avLst/>
              <a:gdLst>
                <a:gd name="G0" fmla="+- 1012 0 0"/>
                <a:gd name="G1" fmla="+- 0 0 0"/>
                <a:gd name="G2" fmla="+- 21600 0 0"/>
                <a:gd name="T0" fmla="*/ 18589 w 18589"/>
                <a:gd name="T1" fmla="*/ 12554 h 21600"/>
                <a:gd name="T2" fmla="*/ 0 w 18589"/>
                <a:gd name="T3" fmla="*/ 21576 h 21600"/>
                <a:gd name="T4" fmla="*/ 1012 w 18589"/>
                <a:gd name="T5" fmla="*/ 0 h 21600"/>
              </a:gdLst>
              <a:ahLst/>
              <a:cxnLst>
                <a:cxn ang="0">
                  <a:pos x="T0" y="T1"/>
                </a:cxn>
                <a:cxn ang="0">
                  <a:pos x="T2" y="T3"/>
                </a:cxn>
                <a:cxn ang="0">
                  <a:pos x="T4" y="T5"/>
                </a:cxn>
              </a:cxnLst>
              <a:rect l="0" t="0" r="r" b="b"/>
              <a:pathLst>
                <a:path w="18589" h="21600" fill="none" extrusionOk="0">
                  <a:moveTo>
                    <a:pt x="18589" y="12554"/>
                  </a:moveTo>
                  <a:cubicBezTo>
                    <a:pt x="14534" y="18230"/>
                    <a:pt x="7988" y="21599"/>
                    <a:pt x="1012" y="21600"/>
                  </a:cubicBezTo>
                  <a:cubicBezTo>
                    <a:pt x="674" y="21600"/>
                    <a:pt x="337" y="21592"/>
                    <a:pt x="-1" y="21576"/>
                  </a:cubicBezTo>
                </a:path>
                <a:path w="18589" h="21600" stroke="0" extrusionOk="0">
                  <a:moveTo>
                    <a:pt x="18589" y="12554"/>
                  </a:moveTo>
                  <a:cubicBezTo>
                    <a:pt x="14534" y="18230"/>
                    <a:pt x="7988" y="21599"/>
                    <a:pt x="1012" y="21600"/>
                  </a:cubicBezTo>
                  <a:cubicBezTo>
                    <a:pt x="674" y="21600"/>
                    <a:pt x="337" y="21592"/>
                    <a:pt x="-1" y="21576"/>
                  </a:cubicBezTo>
                  <a:lnTo>
                    <a:pt x="1012" y="0"/>
                  </a:lnTo>
                  <a:close/>
                </a:path>
              </a:pathLst>
            </a:custGeom>
            <a:noFill/>
            <a:ln w="57150" cap="rnd">
              <a:solidFill>
                <a:srgbClr val="020004"/>
              </a:solidFill>
              <a:round/>
              <a:headEnd/>
              <a:tailEnd/>
            </a:ln>
            <a:effectLst/>
          </p:spPr>
          <p:txBody>
            <a:bodyPr wrap="none" anchor="ctr"/>
            <a:lstStyle/>
            <a:p>
              <a:pPr>
                <a:defRPr/>
              </a:pPr>
              <a:endParaRPr lang="en-US"/>
            </a:p>
          </p:txBody>
        </p:sp>
        <p:sp>
          <p:nvSpPr>
            <p:cNvPr id="256013" name="Arc 13"/>
            <p:cNvSpPr>
              <a:spLocks/>
            </p:cNvSpPr>
            <p:nvPr/>
          </p:nvSpPr>
          <p:spPr bwMode="auto">
            <a:xfrm rot="720000">
              <a:off x="3517" y="2856"/>
              <a:ext cx="725" cy="151"/>
            </a:xfrm>
            <a:custGeom>
              <a:avLst/>
              <a:gdLst>
                <a:gd name="G0" fmla="+- 20797 0 0"/>
                <a:gd name="G1" fmla="+- 0 0 0"/>
                <a:gd name="G2" fmla="+- 21600 0 0"/>
                <a:gd name="T0" fmla="*/ 18557 w 20797"/>
                <a:gd name="T1" fmla="*/ 21484 h 21484"/>
                <a:gd name="T2" fmla="*/ 0 w 20797"/>
                <a:gd name="T3" fmla="*/ 5834 h 21484"/>
                <a:gd name="T4" fmla="*/ 20797 w 20797"/>
                <a:gd name="T5" fmla="*/ 0 h 21484"/>
              </a:gdLst>
              <a:ahLst/>
              <a:cxnLst>
                <a:cxn ang="0">
                  <a:pos x="T0" y="T1"/>
                </a:cxn>
                <a:cxn ang="0">
                  <a:pos x="T2" y="T3"/>
                </a:cxn>
                <a:cxn ang="0">
                  <a:pos x="T4" y="T5"/>
                </a:cxn>
              </a:cxnLst>
              <a:rect l="0" t="0" r="r" b="b"/>
              <a:pathLst>
                <a:path w="20797" h="21484" fill="none" extrusionOk="0">
                  <a:moveTo>
                    <a:pt x="18557" y="21483"/>
                  </a:moveTo>
                  <a:cubicBezTo>
                    <a:pt x="9747" y="20565"/>
                    <a:pt x="2392" y="14361"/>
                    <a:pt x="-1" y="5834"/>
                  </a:cubicBezTo>
                </a:path>
                <a:path w="20797" h="21484" stroke="0" extrusionOk="0">
                  <a:moveTo>
                    <a:pt x="18557" y="21483"/>
                  </a:moveTo>
                  <a:cubicBezTo>
                    <a:pt x="9747" y="20565"/>
                    <a:pt x="2392" y="14361"/>
                    <a:pt x="-1" y="5834"/>
                  </a:cubicBezTo>
                  <a:lnTo>
                    <a:pt x="20797" y="0"/>
                  </a:lnTo>
                  <a:close/>
                </a:path>
              </a:pathLst>
            </a:custGeom>
            <a:noFill/>
            <a:ln w="57150" cap="rnd">
              <a:solidFill>
                <a:srgbClr val="020004"/>
              </a:solidFill>
              <a:round/>
              <a:headEnd/>
              <a:tailEnd/>
            </a:ln>
            <a:effectLst/>
          </p:spPr>
          <p:txBody>
            <a:bodyPr wrap="none" anchor="ctr"/>
            <a:lstStyle/>
            <a:p>
              <a:pPr>
                <a:defRPr/>
              </a:pPr>
              <a:endParaRPr lang="en-US"/>
            </a:p>
          </p:txBody>
        </p:sp>
        <p:sp>
          <p:nvSpPr>
            <p:cNvPr id="256014" name="Arc 14"/>
            <p:cNvSpPr>
              <a:spLocks/>
            </p:cNvSpPr>
            <p:nvPr/>
          </p:nvSpPr>
          <p:spPr bwMode="auto">
            <a:xfrm rot="6300000">
              <a:off x="2023" y="1532"/>
              <a:ext cx="944" cy="212"/>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57150" cap="rnd">
              <a:solidFill>
                <a:srgbClr val="020004"/>
              </a:solidFill>
              <a:round/>
              <a:headEnd/>
              <a:tailEnd/>
            </a:ln>
            <a:effectLst/>
          </p:spPr>
          <p:txBody>
            <a:bodyPr wrap="none" anchor="ctr"/>
            <a:lstStyle/>
            <a:p>
              <a:pPr>
                <a:defRPr/>
              </a:pPr>
              <a:endParaRPr lang="en-US"/>
            </a:p>
          </p:txBody>
        </p:sp>
        <p:sp>
          <p:nvSpPr>
            <p:cNvPr id="256015" name="Arc 15"/>
            <p:cNvSpPr>
              <a:spLocks/>
            </p:cNvSpPr>
            <p:nvPr/>
          </p:nvSpPr>
          <p:spPr bwMode="auto">
            <a:xfrm rot="16980000">
              <a:off x="1645" y="2280"/>
              <a:ext cx="794" cy="285"/>
            </a:xfrm>
            <a:custGeom>
              <a:avLst/>
              <a:gdLst>
                <a:gd name="G0" fmla="+- 19465 0 0"/>
                <a:gd name="G1" fmla="+- 0 0 0"/>
                <a:gd name="G2" fmla="+- 21600 0 0"/>
                <a:gd name="T0" fmla="*/ 19767 w 19767"/>
                <a:gd name="T1" fmla="*/ 21598 h 21600"/>
                <a:gd name="T2" fmla="*/ 0 w 19767"/>
                <a:gd name="T3" fmla="*/ 9363 h 21600"/>
                <a:gd name="T4" fmla="*/ 19465 w 19767"/>
                <a:gd name="T5" fmla="*/ 0 h 21600"/>
              </a:gdLst>
              <a:ahLst/>
              <a:cxnLst>
                <a:cxn ang="0">
                  <a:pos x="T0" y="T1"/>
                </a:cxn>
                <a:cxn ang="0">
                  <a:pos x="T2" y="T3"/>
                </a:cxn>
                <a:cxn ang="0">
                  <a:pos x="T4" y="T5"/>
                </a:cxn>
              </a:cxnLst>
              <a:rect l="0" t="0" r="r" b="b"/>
              <a:pathLst>
                <a:path w="19767" h="21600" fill="none" extrusionOk="0">
                  <a:moveTo>
                    <a:pt x="19766" y="21597"/>
                  </a:moveTo>
                  <a:cubicBezTo>
                    <a:pt x="19666" y="21599"/>
                    <a:pt x="19565" y="21599"/>
                    <a:pt x="19465" y="21600"/>
                  </a:cubicBezTo>
                  <a:cubicBezTo>
                    <a:pt x="11164" y="21600"/>
                    <a:pt x="3597" y="16843"/>
                    <a:pt x="-1" y="9363"/>
                  </a:cubicBezTo>
                </a:path>
                <a:path w="19767" h="21600" stroke="0" extrusionOk="0">
                  <a:moveTo>
                    <a:pt x="19766" y="21597"/>
                  </a:moveTo>
                  <a:cubicBezTo>
                    <a:pt x="19666" y="21599"/>
                    <a:pt x="19565" y="21599"/>
                    <a:pt x="19465" y="21600"/>
                  </a:cubicBezTo>
                  <a:cubicBezTo>
                    <a:pt x="11164" y="21600"/>
                    <a:pt x="3597" y="16843"/>
                    <a:pt x="-1" y="9363"/>
                  </a:cubicBezTo>
                  <a:lnTo>
                    <a:pt x="19465" y="0"/>
                  </a:lnTo>
                  <a:close/>
                </a:path>
              </a:pathLst>
            </a:custGeom>
            <a:noFill/>
            <a:ln w="57150" cap="rnd">
              <a:solidFill>
                <a:srgbClr val="020004"/>
              </a:solidFill>
              <a:round/>
              <a:headEnd/>
              <a:tailEnd/>
            </a:ln>
            <a:effectLst/>
          </p:spPr>
          <p:txBody>
            <a:bodyPr wrap="none" anchor="ctr"/>
            <a:lstStyle/>
            <a:p>
              <a:pPr>
                <a:defRPr/>
              </a:pPr>
              <a:endParaRPr lang="en-US"/>
            </a:p>
          </p:txBody>
        </p:sp>
        <p:sp>
          <p:nvSpPr>
            <p:cNvPr id="256016" name="Arc 16"/>
            <p:cNvSpPr>
              <a:spLocks/>
            </p:cNvSpPr>
            <p:nvPr/>
          </p:nvSpPr>
          <p:spPr bwMode="auto">
            <a:xfrm rot="20760000">
              <a:off x="1264" y="2840"/>
              <a:ext cx="694" cy="152"/>
            </a:xfrm>
            <a:custGeom>
              <a:avLst/>
              <a:gdLst>
                <a:gd name="G0" fmla="+- 0 0 0"/>
                <a:gd name="G1" fmla="+- 0 0 0"/>
                <a:gd name="G2" fmla="+- 21600 0 0"/>
                <a:gd name="T0" fmla="*/ 20674 w 20674"/>
                <a:gd name="T1" fmla="*/ 6256 h 21580"/>
                <a:gd name="T2" fmla="*/ 940 w 20674"/>
                <a:gd name="T3" fmla="*/ 21580 h 21580"/>
                <a:gd name="T4" fmla="*/ 0 w 20674"/>
                <a:gd name="T5" fmla="*/ 0 h 21580"/>
              </a:gdLst>
              <a:ahLst/>
              <a:cxnLst>
                <a:cxn ang="0">
                  <a:pos x="T0" y="T1"/>
                </a:cxn>
                <a:cxn ang="0">
                  <a:pos x="T2" y="T3"/>
                </a:cxn>
                <a:cxn ang="0">
                  <a:pos x="T4" y="T5"/>
                </a:cxn>
              </a:cxnLst>
              <a:rect l="0" t="0" r="r" b="b"/>
              <a:pathLst>
                <a:path w="20674" h="21580" fill="none" extrusionOk="0">
                  <a:moveTo>
                    <a:pt x="20674" y="6256"/>
                  </a:moveTo>
                  <a:cubicBezTo>
                    <a:pt x="18017" y="15036"/>
                    <a:pt x="10104" y="21180"/>
                    <a:pt x="939" y="21579"/>
                  </a:cubicBezTo>
                </a:path>
                <a:path w="20674" h="21580" stroke="0" extrusionOk="0">
                  <a:moveTo>
                    <a:pt x="20674" y="6256"/>
                  </a:moveTo>
                  <a:cubicBezTo>
                    <a:pt x="18017" y="15036"/>
                    <a:pt x="10104" y="21180"/>
                    <a:pt x="939" y="21579"/>
                  </a:cubicBezTo>
                  <a:lnTo>
                    <a:pt x="0" y="0"/>
                  </a:lnTo>
                  <a:close/>
                </a:path>
              </a:pathLst>
            </a:custGeom>
            <a:noFill/>
            <a:ln w="57150" cap="rnd">
              <a:solidFill>
                <a:srgbClr val="020004"/>
              </a:solidFill>
              <a:round/>
              <a:headEnd/>
              <a:tailEnd/>
            </a:ln>
            <a:effectLst/>
          </p:spPr>
          <p:txBody>
            <a:bodyPr wrap="none" anchor="ctr"/>
            <a:lstStyle/>
            <a:p>
              <a:pPr>
                <a:defRPr/>
              </a:pPr>
              <a:endParaRPr lang="en-US"/>
            </a:p>
          </p:txBody>
        </p:sp>
        <p:sp>
          <p:nvSpPr>
            <p:cNvPr id="256017" name="Arc 17"/>
            <p:cNvSpPr>
              <a:spLocks/>
            </p:cNvSpPr>
            <p:nvPr/>
          </p:nvSpPr>
          <p:spPr bwMode="auto">
            <a:xfrm rot="15300000">
              <a:off x="2466" y="1533"/>
              <a:ext cx="945" cy="213"/>
            </a:xfrm>
            <a:custGeom>
              <a:avLst/>
              <a:gdLst>
                <a:gd name="G0" fmla="+- 0 0 0"/>
                <a:gd name="G1" fmla="+- 102 0 0"/>
                <a:gd name="G2" fmla="+- 21600 0 0"/>
                <a:gd name="T0" fmla="*/ 21600 w 21600"/>
                <a:gd name="T1" fmla="*/ 0 h 21702"/>
                <a:gd name="T2" fmla="*/ 0 w 21600"/>
                <a:gd name="T3" fmla="*/ 21702 h 21702"/>
                <a:gd name="T4" fmla="*/ 0 w 21600"/>
                <a:gd name="T5" fmla="*/ 102 h 21702"/>
              </a:gdLst>
              <a:ahLst/>
              <a:cxnLst>
                <a:cxn ang="0">
                  <a:pos x="T0" y="T1"/>
                </a:cxn>
                <a:cxn ang="0">
                  <a:pos x="T2" y="T3"/>
                </a:cxn>
                <a:cxn ang="0">
                  <a:pos x="T4" y="T5"/>
                </a:cxn>
              </a:cxnLst>
              <a:rect l="0" t="0" r="r" b="b"/>
              <a:pathLst>
                <a:path w="21600" h="21702" fill="none" extrusionOk="0">
                  <a:moveTo>
                    <a:pt x="21599" y="0"/>
                  </a:moveTo>
                  <a:cubicBezTo>
                    <a:pt x="21599" y="34"/>
                    <a:pt x="21600" y="68"/>
                    <a:pt x="21600" y="102"/>
                  </a:cubicBezTo>
                  <a:cubicBezTo>
                    <a:pt x="21600" y="12031"/>
                    <a:pt x="11929" y="21701"/>
                    <a:pt x="0" y="21702"/>
                  </a:cubicBezTo>
                </a:path>
                <a:path w="21600" h="21702" stroke="0" extrusionOk="0">
                  <a:moveTo>
                    <a:pt x="21599" y="0"/>
                  </a:moveTo>
                  <a:cubicBezTo>
                    <a:pt x="21599" y="34"/>
                    <a:pt x="21600" y="68"/>
                    <a:pt x="21600" y="102"/>
                  </a:cubicBezTo>
                  <a:cubicBezTo>
                    <a:pt x="21600" y="12031"/>
                    <a:pt x="11929" y="21701"/>
                    <a:pt x="0" y="21702"/>
                  </a:cubicBezTo>
                  <a:lnTo>
                    <a:pt x="0" y="102"/>
                  </a:lnTo>
                  <a:close/>
                </a:path>
              </a:pathLst>
            </a:custGeom>
            <a:noFill/>
            <a:ln w="57150" cap="rnd">
              <a:solidFill>
                <a:srgbClr val="020004"/>
              </a:solidFill>
              <a:round/>
              <a:headEnd/>
              <a:tailEnd/>
            </a:ln>
            <a:effectLst/>
          </p:spPr>
          <p:txBody>
            <a:bodyPr wrap="none" anchor="ctr"/>
            <a:lstStyle/>
            <a:p>
              <a:pPr>
                <a:defRPr/>
              </a:pPr>
              <a:endParaRPr lang="en-US"/>
            </a:p>
          </p:txBody>
        </p:sp>
      </p:grpSp>
      <p:sp>
        <p:nvSpPr>
          <p:cNvPr id="256020" name="Rectangle 20"/>
          <p:cNvSpPr>
            <a:spLocks noChangeArrowheads="1"/>
          </p:cNvSpPr>
          <p:nvPr/>
        </p:nvSpPr>
        <p:spPr bwMode="auto">
          <a:xfrm>
            <a:off x="2832454" y="1915608"/>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dirty="0">
                <a:solidFill>
                  <a:srgbClr val="020004"/>
                </a:solidFill>
                <a:effectLst/>
                <a:latin typeface="Times New Roman" pitchFamily="18" charset="0"/>
              </a:rPr>
              <a:t>= (1)(.1667)</a:t>
            </a:r>
          </a:p>
        </p:txBody>
      </p:sp>
      <p:sp>
        <p:nvSpPr>
          <p:cNvPr id="256021" name="Rectangle 21"/>
          <p:cNvSpPr>
            <a:spLocks noChangeArrowheads="1"/>
          </p:cNvSpPr>
          <p:nvPr/>
        </p:nvSpPr>
        <p:spPr bwMode="auto">
          <a:xfrm>
            <a:off x="4398391" y="1923546"/>
            <a:ext cx="1117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a:solidFill>
                  <a:srgbClr val="020004"/>
                </a:solidFill>
                <a:effectLst/>
                <a:latin typeface="Times New Roman" pitchFamily="18" charset="0"/>
              </a:rPr>
              <a:t>= </a:t>
            </a:r>
            <a:r>
              <a:rPr lang="en-US">
                <a:solidFill>
                  <a:srgbClr val="EB2415"/>
                </a:solidFill>
                <a:effectLst/>
                <a:latin typeface="Times New Roman" pitchFamily="18" charset="0"/>
              </a:rPr>
              <a:t>.1667</a:t>
            </a:r>
          </a:p>
        </p:txBody>
      </p:sp>
      <p:sp>
        <p:nvSpPr>
          <p:cNvPr id="19471" name="Rectangle 22"/>
          <p:cNvSpPr>
            <a:spLocks noChangeArrowheads="1"/>
          </p:cNvSpPr>
          <p:nvPr/>
        </p:nvSpPr>
        <p:spPr bwMode="auto">
          <a:xfrm>
            <a:off x="6898899" y="6064250"/>
            <a:ext cx="323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sz="2000" i="1">
                <a:solidFill>
                  <a:srgbClr val="020004"/>
                </a:solidFill>
                <a:effectLst/>
                <a:latin typeface="Times New Roman" pitchFamily="18" charset="0"/>
              </a:rPr>
              <a:t>z</a:t>
            </a:r>
            <a:r>
              <a:rPr lang="en-US" sz="2000" baseline="-25000">
                <a:solidFill>
                  <a:srgbClr val="EB2415"/>
                </a:solidFill>
                <a:effectLst/>
                <a:latin typeface="Times New Roman" pitchFamily="18" charset="0"/>
              </a:rPr>
              <a:t>.</a:t>
            </a:r>
            <a:endParaRPr lang="en-US" sz="2000">
              <a:solidFill>
                <a:srgbClr val="020004"/>
              </a:solidFill>
              <a:effectLst/>
              <a:latin typeface="Times New Roman" pitchFamily="18" charset="0"/>
            </a:endParaRPr>
          </a:p>
        </p:txBody>
      </p:sp>
      <p:sp>
        <p:nvSpPr>
          <p:cNvPr id="256023" name="Rectangle 23"/>
          <p:cNvSpPr>
            <a:spLocks noChangeArrowheads="1"/>
          </p:cNvSpPr>
          <p:nvPr/>
        </p:nvSpPr>
        <p:spPr bwMode="auto">
          <a:xfrm>
            <a:off x="3023812" y="6083300"/>
            <a:ext cx="7556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sz="2000" b="1">
                <a:solidFill>
                  <a:srgbClr val="EB2415"/>
                </a:solidFill>
                <a:effectLst/>
                <a:latin typeface="Times New Roman" pitchFamily="18" charset="0"/>
              </a:rPr>
              <a:t>– .97 </a:t>
            </a:r>
          </a:p>
        </p:txBody>
      </p:sp>
      <p:sp>
        <p:nvSpPr>
          <p:cNvPr id="256024" name="Rectangle 24"/>
          <p:cNvSpPr>
            <a:spLocks noChangeArrowheads="1"/>
          </p:cNvSpPr>
          <p:nvPr/>
        </p:nvSpPr>
        <p:spPr bwMode="auto">
          <a:xfrm>
            <a:off x="2574549" y="5751513"/>
            <a:ext cx="1335088"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r>
              <a:rPr lang="en-US" sz="2000" b="1">
                <a:effectLst/>
                <a:latin typeface="Arial" charset="0"/>
              </a:rPr>
              <a:t>  .1667</a:t>
            </a:r>
          </a:p>
        </p:txBody>
      </p:sp>
      <p:sp>
        <p:nvSpPr>
          <p:cNvPr id="19475" name="Rectangle 34"/>
          <p:cNvSpPr>
            <a:spLocks noChangeArrowheads="1"/>
          </p:cNvSpPr>
          <p:nvPr/>
        </p:nvSpPr>
        <p:spPr bwMode="auto">
          <a:xfrm>
            <a:off x="726548" y="1159078"/>
            <a:ext cx="68659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r>
              <a:rPr lang="en-US" dirty="0">
                <a:solidFill>
                  <a:srgbClr val="020004"/>
                </a:solidFill>
                <a:effectLst/>
                <a:latin typeface="Times New Roman" pitchFamily="18" charset="0"/>
              </a:rPr>
              <a:t>Find the z that corresponds to the red tail probability</a:t>
            </a:r>
          </a:p>
        </p:txBody>
      </p:sp>
      <p:sp>
        <p:nvSpPr>
          <p:cNvPr id="27" name="Rectangle 4"/>
          <p:cNvSpPr>
            <a:spLocks noChangeArrowheads="1"/>
          </p:cNvSpPr>
          <p:nvPr/>
        </p:nvSpPr>
        <p:spPr bwMode="auto">
          <a:xfrm>
            <a:off x="685800" y="52388"/>
            <a:ext cx="7772400" cy="81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a:solidFill>
                  <a:srgbClr val="020004"/>
                </a:solidFill>
                <a:effectLst/>
                <a:latin typeface="Times New Roman" pitchFamily="18" charset="0"/>
              </a:rPr>
              <a:t>Goodness of Fit Test:  </a:t>
            </a:r>
            <a:r>
              <a:rPr lang="en-US" sz="2800" dirty="0" smtClean="0">
                <a:solidFill>
                  <a:srgbClr val="020004"/>
                </a:solidFill>
                <a:effectLst/>
                <a:latin typeface="Times New Roman" pitchFamily="18" charset="0"/>
              </a:rPr>
              <a:t>Normal </a:t>
            </a:r>
            <a:r>
              <a:rPr lang="en-US" sz="2800" dirty="0">
                <a:solidFill>
                  <a:srgbClr val="020004"/>
                </a:solidFill>
                <a:effectLst/>
                <a:latin typeface="Times New Roman" pitchFamily="18" charset="0"/>
              </a:rPr>
              <a:t>Distribution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02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60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6024"/>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60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0" grpId="0"/>
      <p:bldP spid="256021" grpId="0"/>
      <p:bldP spid="256023" grpId="0"/>
      <p:bldP spid="2560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530" name="Freeform 34"/>
          <p:cNvSpPr>
            <a:spLocks/>
          </p:cNvSpPr>
          <p:nvPr/>
        </p:nvSpPr>
        <p:spPr bwMode="auto">
          <a:xfrm>
            <a:off x="2272924" y="3071813"/>
            <a:ext cx="4483100" cy="3035300"/>
          </a:xfrm>
          <a:custGeom>
            <a:avLst/>
            <a:gdLst/>
            <a:ahLst/>
            <a:cxnLst>
              <a:cxn ang="0">
                <a:pos x="1344" y="15"/>
              </a:cxn>
              <a:cxn ang="0">
                <a:pos x="1266" y="87"/>
              </a:cxn>
              <a:cxn ang="0">
                <a:pos x="1203" y="192"/>
              </a:cxn>
              <a:cxn ang="0">
                <a:pos x="1136" y="305"/>
              </a:cxn>
              <a:cxn ang="0">
                <a:pos x="1094" y="413"/>
              </a:cxn>
              <a:cxn ang="0">
                <a:pos x="1063" y="513"/>
              </a:cxn>
              <a:cxn ang="0">
                <a:pos x="1014" y="630"/>
              </a:cxn>
              <a:cxn ang="0">
                <a:pos x="987" y="737"/>
              </a:cxn>
              <a:cxn ang="0">
                <a:pos x="951" y="843"/>
              </a:cxn>
              <a:cxn ang="0">
                <a:pos x="924" y="951"/>
              </a:cxn>
              <a:cxn ang="0">
                <a:pos x="891" y="1062"/>
              </a:cxn>
              <a:cxn ang="0">
                <a:pos x="855" y="1173"/>
              </a:cxn>
              <a:cxn ang="0">
                <a:pos x="810" y="1278"/>
              </a:cxn>
              <a:cxn ang="0">
                <a:pos x="756" y="1395"/>
              </a:cxn>
              <a:cxn ang="0">
                <a:pos x="681" y="1518"/>
              </a:cxn>
              <a:cxn ang="0">
                <a:pos x="603" y="1611"/>
              </a:cxn>
              <a:cxn ang="0">
                <a:pos x="498" y="1683"/>
              </a:cxn>
              <a:cxn ang="0">
                <a:pos x="389" y="1735"/>
              </a:cxn>
              <a:cxn ang="0">
                <a:pos x="285" y="1773"/>
              </a:cxn>
              <a:cxn ang="0">
                <a:pos x="180" y="1809"/>
              </a:cxn>
              <a:cxn ang="0">
                <a:pos x="66" y="1847"/>
              </a:cxn>
              <a:cxn ang="0">
                <a:pos x="3" y="1869"/>
              </a:cxn>
              <a:cxn ang="0">
                <a:pos x="2820" y="1911"/>
              </a:cxn>
              <a:cxn ang="0">
                <a:pos x="2766" y="1854"/>
              </a:cxn>
              <a:cxn ang="0">
                <a:pos x="2676" y="1827"/>
              </a:cxn>
              <a:cxn ang="0">
                <a:pos x="2560" y="1791"/>
              </a:cxn>
              <a:cxn ang="0">
                <a:pos x="2424" y="1743"/>
              </a:cxn>
              <a:cxn ang="0">
                <a:pos x="2310" y="1692"/>
              </a:cxn>
              <a:cxn ang="0">
                <a:pos x="2244" y="1647"/>
              </a:cxn>
              <a:cxn ang="0">
                <a:pos x="2175" y="1578"/>
              </a:cxn>
              <a:cxn ang="0">
                <a:pos x="2106" y="1485"/>
              </a:cxn>
              <a:cxn ang="0">
                <a:pos x="2040" y="1374"/>
              </a:cxn>
              <a:cxn ang="0">
                <a:pos x="1992" y="1278"/>
              </a:cxn>
              <a:cxn ang="0">
                <a:pos x="1953" y="1194"/>
              </a:cxn>
              <a:cxn ang="0">
                <a:pos x="1917" y="1104"/>
              </a:cxn>
              <a:cxn ang="0">
                <a:pos x="1881" y="996"/>
              </a:cxn>
              <a:cxn ang="0">
                <a:pos x="1851" y="879"/>
              </a:cxn>
              <a:cxn ang="0">
                <a:pos x="1821" y="765"/>
              </a:cxn>
              <a:cxn ang="0">
                <a:pos x="1776" y="633"/>
              </a:cxn>
              <a:cxn ang="0">
                <a:pos x="1734" y="505"/>
              </a:cxn>
              <a:cxn ang="0">
                <a:pos x="1686" y="396"/>
              </a:cxn>
              <a:cxn ang="0">
                <a:pos x="1653" y="318"/>
              </a:cxn>
              <a:cxn ang="0">
                <a:pos x="1614" y="237"/>
              </a:cxn>
              <a:cxn ang="0">
                <a:pos x="1593" y="195"/>
              </a:cxn>
              <a:cxn ang="0">
                <a:pos x="1515" y="84"/>
              </a:cxn>
              <a:cxn ang="0">
                <a:pos x="1536" y="105"/>
              </a:cxn>
              <a:cxn ang="0">
                <a:pos x="1467" y="33"/>
              </a:cxn>
              <a:cxn ang="0">
                <a:pos x="1419" y="0"/>
              </a:cxn>
            </a:cxnLst>
            <a:rect l="0" t="0" r="r" b="b"/>
            <a:pathLst>
              <a:path w="2824" h="1912">
                <a:moveTo>
                  <a:pt x="1404" y="3"/>
                </a:moveTo>
                <a:lnTo>
                  <a:pt x="1371" y="3"/>
                </a:lnTo>
                <a:lnTo>
                  <a:pt x="1344" y="15"/>
                </a:lnTo>
                <a:lnTo>
                  <a:pt x="1320" y="30"/>
                </a:lnTo>
                <a:lnTo>
                  <a:pt x="1293" y="57"/>
                </a:lnTo>
                <a:lnTo>
                  <a:pt x="1266" y="87"/>
                </a:lnTo>
                <a:lnTo>
                  <a:pt x="1248" y="120"/>
                </a:lnTo>
                <a:lnTo>
                  <a:pt x="1221" y="153"/>
                </a:lnTo>
                <a:lnTo>
                  <a:pt x="1203" y="192"/>
                </a:lnTo>
                <a:lnTo>
                  <a:pt x="1176" y="234"/>
                </a:lnTo>
                <a:lnTo>
                  <a:pt x="1154" y="268"/>
                </a:lnTo>
                <a:lnTo>
                  <a:pt x="1136" y="305"/>
                </a:lnTo>
                <a:lnTo>
                  <a:pt x="1118" y="349"/>
                </a:lnTo>
                <a:lnTo>
                  <a:pt x="1106" y="377"/>
                </a:lnTo>
                <a:lnTo>
                  <a:pt x="1094" y="413"/>
                </a:lnTo>
                <a:lnTo>
                  <a:pt x="1083" y="449"/>
                </a:lnTo>
                <a:lnTo>
                  <a:pt x="1071" y="485"/>
                </a:lnTo>
                <a:lnTo>
                  <a:pt x="1063" y="513"/>
                </a:lnTo>
                <a:lnTo>
                  <a:pt x="1047" y="549"/>
                </a:lnTo>
                <a:lnTo>
                  <a:pt x="1029" y="591"/>
                </a:lnTo>
                <a:lnTo>
                  <a:pt x="1014" y="630"/>
                </a:lnTo>
                <a:lnTo>
                  <a:pt x="1005" y="666"/>
                </a:lnTo>
                <a:lnTo>
                  <a:pt x="993" y="702"/>
                </a:lnTo>
                <a:lnTo>
                  <a:pt x="987" y="737"/>
                </a:lnTo>
                <a:lnTo>
                  <a:pt x="975" y="773"/>
                </a:lnTo>
                <a:lnTo>
                  <a:pt x="963" y="817"/>
                </a:lnTo>
                <a:lnTo>
                  <a:pt x="951" y="843"/>
                </a:lnTo>
                <a:lnTo>
                  <a:pt x="939" y="881"/>
                </a:lnTo>
                <a:lnTo>
                  <a:pt x="927" y="917"/>
                </a:lnTo>
                <a:lnTo>
                  <a:pt x="924" y="951"/>
                </a:lnTo>
                <a:lnTo>
                  <a:pt x="912" y="990"/>
                </a:lnTo>
                <a:lnTo>
                  <a:pt x="903" y="1026"/>
                </a:lnTo>
                <a:lnTo>
                  <a:pt x="891" y="1062"/>
                </a:lnTo>
                <a:lnTo>
                  <a:pt x="879" y="1101"/>
                </a:lnTo>
                <a:lnTo>
                  <a:pt x="864" y="1140"/>
                </a:lnTo>
                <a:lnTo>
                  <a:pt x="855" y="1173"/>
                </a:lnTo>
                <a:lnTo>
                  <a:pt x="843" y="1206"/>
                </a:lnTo>
                <a:lnTo>
                  <a:pt x="825" y="1248"/>
                </a:lnTo>
                <a:lnTo>
                  <a:pt x="810" y="1278"/>
                </a:lnTo>
                <a:lnTo>
                  <a:pt x="795" y="1314"/>
                </a:lnTo>
                <a:lnTo>
                  <a:pt x="783" y="1347"/>
                </a:lnTo>
                <a:lnTo>
                  <a:pt x="756" y="1395"/>
                </a:lnTo>
                <a:lnTo>
                  <a:pt x="732" y="1437"/>
                </a:lnTo>
                <a:lnTo>
                  <a:pt x="711" y="1476"/>
                </a:lnTo>
                <a:lnTo>
                  <a:pt x="681" y="1518"/>
                </a:lnTo>
                <a:lnTo>
                  <a:pt x="657" y="1551"/>
                </a:lnTo>
                <a:lnTo>
                  <a:pt x="633" y="1578"/>
                </a:lnTo>
                <a:lnTo>
                  <a:pt x="603" y="1611"/>
                </a:lnTo>
                <a:lnTo>
                  <a:pt x="573" y="1635"/>
                </a:lnTo>
                <a:lnTo>
                  <a:pt x="540" y="1659"/>
                </a:lnTo>
                <a:lnTo>
                  <a:pt x="498" y="1683"/>
                </a:lnTo>
                <a:lnTo>
                  <a:pt x="449" y="1703"/>
                </a:lnTo>
                <a:lnTo>
                  <a:pt x="417" y="1719"/>
                </a:lnTo>
                <a:lnTo>
                  <a:pt x="389" y="1735"/>
                </a:lnTo>
                <a:lnTo>
                  <a:pt x="353" y="1747"/>
                </a:lnTo>
                <a:lnTo>
                  <a:pt x="315" y="1764"/>
                </a:lnTo>
                <a:lnTo>
                  <a:pt x="285" y="1773"/>
                </a:lnTo>
                <a:lnTo>
                  <a:pt x="258" y="1788"/>
                </a:lnTo>
                <a:lnTo>
                  <a:pt x="216" y="1800"/>
                </a:lnTo>
                <a:lnTo>
                  <a:pt x="180" y="1809"/>
                </a:lnTo>
                <a:lnTo>
                  <a:pt x="147" y="1824"/>
                </a:lnTo>
                <a:lnTo>
                  <a:pt x="102" y="1839"/>
                </a:lnTo>
                <a:lnTo>
                  <a:pt x="66" y="1847"/>
                </a:lnTo>
                <a:lnTo>
                  <a:pt x="33" y="1857"/>
                </a:lnTo>
                <a:lnTo>
                  <a:pt x="18" y="1863"/>
                </a:lnTo>
                <a:lnTo>
                  <a:pt x="3" y="1869"/>
                </a:lnTo>
                <a:lnTo>
                  <a:pt x="0" y="1887"/>
                </a:lnTo>
                <a:lnTo>
                  <a:pt x="3" y="1908"/>
                </a:lnTo>
                <a:lnTo>
                  <a:pt x="2820" y="1911"/>
                </a:lnTo>
                <a:lnTo>
                  <a:pt x="2823" y="1873"/>
                </a:lnTo>
                <a:lnTo>
                  <a:pt x="2799" y="1860"/>
                </a:lnTo>
                <a:lnTo>
                  <a:pt x="2766" y="1854"/>
                </a:lnTo>
                <a:lnTo>
                  <a:pt x="2739" y="1851"/>
                </a:lnTo>
                <a:lnTo>
                  <a:pt x="2703" y="1839"/>
                </a:lnTo>
                <a:lnTo>
                  <a:pt x="2676" y="1827"/>
                </a:lnTo>
                <a:lnTo>
                  <a:pt x="2643" y="1818"/>
                </a:lnTo>
                <a:lnTo>
                  <a:pt x="2604" y="1809"/>
                </a:lnTo>
                <a:lnTo>
                  <a:pt x="2560" y="1791"/>
                </a:lnTo>
                <a:lnTo>
                  <a:pt x="2514" y="1776"/>
                </a:lnTo>
                <a:lnTo>
                  <a:pt x="2472" y="1761"/>
                </a:lnTo>
                <a:lnTo>
                  <a:pt x="2424" y="1743"/>
                </a:lnTo>
                <a:lnTo>
                  <a:pt x="2379" y="1728"/>
                </a:lnTo>
                <a:lnTo>
                  <a:pt x="2343" y="1710"/>
                </a:lnTo>
                <a:lnTo>
                  <a:pt x="2310" y="1692"/>
                </a:lnTo>
                <a:lnTo>
                  <a:pt x="2286" y="1674"/>
                </a:lnTo>
                <a:lnTo>
                  <a:pt x="2265" y="1662"/>
                </a:lnTo>
                <a:lnTo>
                  <a:pt x="2244" y="1647"/>
                </a:lnTo>
                <a:lnTo>
                  <a:pt x="2223" y="1629"/>
                </a:lnTo>
                <a:lnTo>
                  <a:pt x="2199" y="1605"/>
                </a:lnTo>
                <a:lnTo>
                  <a:pt x="2175" y="1578"/>
                </a:lnTo>
                <a:lnTo>
                  <a:pt x="2148" y="1551"/>
                </a:lnTo>
                <a:lnTo>
                  <a:pt x="2127" y="1515"/>
                </a:lnTo>
                <a:lnTo>
                  <a:pt x="2106" y="1485"/>
                </a:lnTo>
                <a:lnTo>
                  <a:pt x="2082" y="1446"/>
                </a:lnTo>
                <a:lnTo>
                  <a:pt x="2061" y="1413"/>
                </a:lnTo>
                <a:lnTo>
                  <a:pt x="2040" y="1374"/>
                </a:lnTo>
                <a:lnTo>
                  <a:pt x="2022" y="1344"/>
                </a:lnTo>
                <a:lnTo>
                  <a:pt x="2004" y="1308"/>
                </a:lnTo>
                <a:lnTo>
                  <a:pt x="1992" y="1278"/>
                </a:lnTo>
                <a:lnTo>
                  <a:pt x="1980" y="1257"/>
                </a:lnTo>
                <a:lnTo>
                  <a:pt x="1968" y="1227"/>
                </a:lnTo>
                <a:lnTo>
                  <a:pt x="1953" y="1194"/>
                </a:lnTo>
                <a:lnTo>
                  <a:pt x="1941" y="1161"/>
                </a:lnTo>
                <a:lnTo>
                  <a:pt x="1929" y="1134"/>
                </a:lnTo>
                <a:lnTo>
                  <a:pt x="1917" y="1104"/>
                </a:lnTo>
                <a:lnTo>
                  <a:pt x="1911" y="1077"/>
                </a:lnTo>
                <a:lnTo>
                  <a:pt x="1899" y="1041"/>
                </a:lnTo>
                <a:lnTo>
                  <a:pt x="1881" y="996"/>
                </a:lnTo>
                <a:lnTo>
                  <a:pt x="1872" y="957"/>
                </a:lnTo>
                <a:lnTo>
                  <a:pt x="1863" y="921"/>
                </a:lnTo>
                <a:lnTo>
                  <a:pt x="1851" y="879"/>
                </a:lnTo>
                <a:lnTo>
                  <a:pt x="1839" y="837"/>
                </a:lnTo>
                <a:lnTo>
                  <a:pt x="1830" y="801"/>
                </a:lnTo>
                <a:lnTo>
                  <a:pt x="1821" y="765"/>
                </a:lnTo>
                <a:lnTo>
                  <a:pt x="1803" y="726"/>
                </a:lnTo>
                <a:lnTo>
                  <a:pt x="1791" y="678"/>
                </a:lnTo>
                <a:lnTo>
                  <a:pt x="1776" y="633"/>
                </a:lnTo>
                <a:lnTo>
                  <a:pt x="1764" y="591"/>
                </a:lnTo>
                <a:lnTo>
                  <a:pt x="1749" y="552"/>
                </a:lnTo>
                <a:lnTo>
                  <a:pt x="1734" y="505"/>
                </a:lnTo>
                <a:lnTo>
                  <a:pt x="1716" y="456"/>
                </a:lnTo>
                <a:lnTo>
                  <a:pt x="1698" y="423"/>
                </a:lnTo>
                <a:lnTo>
                  <a:pt x="1686" y="396"/>
                </a:lnTo>
                <a:lnTo>
                  <a:pt x="1681" y="365"/>
                </a:lnTo>
                <a:lnTo>
                  <a:pt x="1677" y="361"/>
                </a:lnTo>
                <a:lnTo>
                  <a:pt x="1653" y="318"/>
                </a:lnTo>
                <a:lnTo>
                  <a:pt x="1635" y="285"/>
                </a:lnTo>
                <a:lnTo>
                  <a:pt x="1623" y="261"/>
                </a:lnTo>
                <a:lnTo>
                  <a:pt x="1614" y="237"/>
                </a:lnTo>
                <a:lnTo>
                  <a:pt x="1605" y="219"/>
                </a:lnTo>
                <a:lnTo>
                  <a:pt x="1578" y="171"/>
                </a:lnTo>
                <a:lnTo>
                  <a:pt x="1593" y="195"/>
                </a:lnTo>
                <a:lnTo>
                  <a:pt x="1560" y="141"/>
                </a:lnTo>
                <a:lnTo>
                  <a:pt x="1521" y="87"/>
                </a:lnTo>
                <a:lnTo>
                  <a:pt x="1515" y="84"/>
                </a:lnTo>
                <a:lnTo>
                  <a:pt x="1533" y="102"/>
                </a:lnTo>
                <a:lnTo>
                  <a:pt x="1545" y="120"/>
                </a:lnTo>
                <a:lnTo>
                  <a:pt x="1536" y="105"/>
                </a:lnTo>
                <a:lnTo>
                  <a:pt x="1500" y="63"/>
                </a:lnTo>
                <a:lnTo>
                  <a:pt x="1485" y="45"/>
                </a:lnTo>
                <a:lnTo>
                  <a:pt x="1467" y="33"/>
                </a:lnTo>
                <a:lnTo>
                  <a:pt x="1452" y="18"/>
                </a:lnTo>
                <a:lnTo>
                  <a:pt x="1437" y="9"/>
                </a:lnTo>
                <a:lnTo>
                  <a:pt x="1419" y="0"/>
                </a:lnTo>
              </a:path>
            </a:pathLst>
          </a:custGeom>
          <a:solidFill>
            <a:srgbClr val="C0C0C0"/>
          </a:solidFill>
          <a:ln w="12700" cap="rnd" cmpd="sng">
            <a:noFill/>
            <a:prstDash val="solid"/>
            <a:round/>
            <a:headEnd type="none" w="med" len="med"/>
            <a:tailEnd type="none" w="med" len="med"/>
          </a:ln>
          <a:effectLst/>
        </p:spPr>
        <p:txBody>
          <a:bodyPr/>
          <a:lstStyle/>
          <a:p>
            <a:pPr>
              <a:defRPr/>
            </a:pPr>
            <a:endParaRPr lang="en-US"/>
          </a:p>
        </p:txBody>
      </p:sp>
      <p:sp>
        <p:nvSpPr>
          <p:cNvPr id="234531" name="Freeform 35"/>
          <p:cNvSpPr>
            <a:spLocks/>
          </p:cNvSpPr>
          <p:nvPr/>
        </p:nvSpPr>
        <p:spPr bwMode="auto">
          <a:xfrm>
            <a:off x="2282449" y="5407025"/>
            <a:ext cx="1216025" cy="711200"/>
          </a:xfrm>
          <a:custGeom>
            <a:avLst/>
            <a:gdLst/>
            <a:ahLst/>
            <a:cxnLst>
              <a:cxn ang="0">
                <a:pos x="0" y="394"/>
              </a:cxn>
              <a:cxn ang="0">
                <a:pos x="557" y="192"/>
              </a:cxn>
              <a:cxn ang="0">
                <a:pos x="731" y="0"/>
              </a:cxn>
              <a:cxn ang="0">
                <a:pos x="749" y="439"/>
              </a:cxn>
              <a:cxn ang="0">
                <a:pos x="0" y="448"/>
              </a:cxn>
              <a:cxn ang="0">
                <a:pos x="0" y="394"/>
              </a:cxn>
            </a:cxnLst>
            <a:rect l="0" t="0" r="r" b="b"/>
            <a:pathLst>
              <a:path w="749" h="448">
                <a:moveTo>
                  <a:pt x="0" y="394"/>
                </a:moveTo>
                <a:lnTo>
                  <a:pt x="557" y="192"/>
                </a:lnTo>
                <a:lnTo>
                  <a:pt x="731" y="0"/>
                </a:lnTo>
                <a:lnTo>
                  <a:pt x="749" y="439"/>
                </a:lnTo>
                <a:lnTo>
                  <a:pt x="0" y="448"/>
                </a:lnTo>
                <a:lnTo>
                  <a:pt x="0" y="394"/>
                </a:lnTo>
                <a:close/>
              </a:path>
            </a:pathLst>
          </a:custGeom>
          <a:solidFill>
            <a:srgbClr val="EB2415"/>
          </a:solidFill>
          <a:ln w="12700" cap="flat" cmpd="sng">
            <a:solidFill>
              <a:schemeClr val="tx1"/>
            </a:solidFill>
            <a:prstDash val="solid"/>
            <a:round/>
            <a:headEnd/>
            <a:tailEnd/>
          </a:ln>
          <a:effectLst/>
        </p:spPr>
        <p:txBody>
          <a:bodyPr/>
          <a:lstStyle/>
          <a:p>
            <a:pPr>
              <a:defRPr/>
            </a:pPr>
            <a:endParaRPr lang="en-US"/>
          </a:p>
        </p:txBody>
      </p:sp>
      <p:sp>
        <p:nvSpPr>
          <p:cNvPr id="234532" name="Freeform 36"/>
          <p:cNvSpPr>
            <a:spLocks/>
          </p:cNvSpPr>
          <p:nvPr/>
        </p:nvSpPr>
        <p:spPr bwMode="auto">
          <a:xfrm>
            <a:off x="3428624" y="3852863"/>
            <a:ext cx="547688" cy="2251075"/>
          </a:xfrm>
          <a:custGeom>
            <a:avLst/>
            <a:gdLst/>
            <a:ahLst/>
            <a:cxnLst>
              <a:cxn ang="0">
                <a:pos x="0" y="1408"/>
              </a:cxn>
              <a:cxn ang="0">
                <a:pos x="0" y="979"/>
              </a:cxn>
              <a:cxn ang="0">
                <a:pos x="174" y="522"/>
              </a:cxn>
              <a:cxn ang="0">
                <a:pos x="256" y="202"/>
              </a:cxn>
              <a:cxn ang="0">
                <a:pos x="320" y="0"/>
              </a:cxn>
              <a:cxn ang="0">
                <a:pos x="320" y="1418"/>
              </a:cxn>
              <a:cxn ang="0">
                <a:pos x="0" y="1408"/>
              </a:cxn>
            </a:cxnLst>
            <a:rect l="0" t="0" r="r" b="b"/>
            <a:pathLst>
              <a:path w="320" h="1418">
                <a:moveTo>
                  <a:pt x="0" y="1408"/>
                </a:moveTo>
                <a:cubicBezTo>
                  <a:pt x="0" y="1265"/>
                  <a:pt x="0" y="1122"/>
                  <a:pt x="0" y="979"/>
                </a:cubicBezTo>
                <a:lnTo>
                  <a:pt x="174" y="522"/>
                </a:lnTo>
                <a:lnTo>
                  <a:pt x="256" y="202"/>
                </a:lnTo>
                <a:lnTo>
                  <a:pt x="320" y="0"/>
                </a:lnTo>
                <a:lnTo>
                  <a:pt x="320" y="1418"/>
                </a:lnTo>
                <a:lnTo>
                  <a:pt x="0" y="1408"/>
                </a:lnTo>
                <a:close/>
              </a:path>
            </a:pathLst>
          </a:custGeom>
          <a:solidFill>
            <a:srgbClr val="EB2415"/>
          </a:solidFill>
          <a:ln w="28575" cap="flat" cmpd="sng">
            <a:solidFill>
              <a:srgbClr val="EB2415"/>
            </a:solidFill>
            <a:prstDash val="solid"/>
            <a:round/>
            <a:headEnd/>
            <a:tailEnd/>
          </a:ln>
          <a:effectLst/>
        </p:spPr>
        <p:txBody>
          <a:bodyPr/>
          <a:lstStyle/>
          <a:p>
            <a:pPr>
              <a:defRPr/>
            </a:pPr>
            <a:endParaRPr lang="en-US"/>
          </a:p>
        </p:txBody>
      </p:sp>
      <p:sp>
        <p:nvSpPr>
          <p:cNvPr id="234534" name="Line 38"/>
          <p:cNvSpPr>
            <a:spLocks noChangeShapeType="1"/>
          </p:cNvSpPr>
          <p:nvPr/>
        </p:nvSpPr>
        <p:spPr bwMode="auto">
          <a:xfrm>
            <a:off x="4481137" y="3068638"/>
            <a:ext cx="3175" cy="3025775"/>
          </a:xfrm>
          <a:prstGeom prst="line">
            <a:avLst/>
          </a:prstGeom>
          <a:noFill/>
          <a:ln w="28575">
            <a:solidFill>
              <a:srgbClr val="020004"/>
            </a:solidFill>
            <a:round/>
            <a:headEnd/>
            <a:tailEnd/>
          </a:ln>
          <a:effectLst/>
        </p:spPr>
        <p:txBody>
          <a:bodyPr wrap="none" anchor="ctr"/>
          <a:lstStyle/>
          <a:p>
            <a:pPr>
              <a:defRPr/>
            </a:pPr>
            <a:endParaRPr lang="en-US"/>
          </a:p>
        </p:txBody>
      </p:sp>
      <p:sp>
        <p:nvSpPr>
          <p:cNvPr id="234535" name="Line 39"/>
          <p:cNvSpPr>
            <a:spLocks noChangeShapeType="1"/>
          </p:cNvSpPr>
          <p:nvPr/>
        </p:nvSpPr>
        <p:spPr bwMode="auto">
          <a:xfrm flipV="1">
            <a:off x="5006599" y="3829050"/>
            <a:ext cx="0" cy="2279650"/>
          </a:xfrm>
          <a:prstGeom prst="line">
            <a:avLst/>
          </a:prstGeom>
          <a:noFill/>
          <a:ln w="28575">
            <a:solidFill>
              <a:srgbClr val="020004"/>
            </a:solidFill>
            <a:round/>
            <a:headEnd/>
            <a:tailEnd/>
          </a:ln>
          <a:effectLst/>
        </p:spPr>
        <p:txBody>
          <a:bodyPr wrap="none" anchor="ctr"/>
          <a:lstStyle/>
          <a:p>
            <a:pPr>
              <a:defRPr/>
            </a:pPr>
            <a:endParaRPr lang="en-US"/>
          </a:p>
        </p:txBody>
      </p:sp>
      <p:sp>
        <p:nvSpPr>
          <p:cNvPr id="20487" name="Rectangle 40"/>
          <p:cNvSpPr>
            <a:spLocks noChangeArrowheads="1"/>
          </p:cNvSpPr>
          <p:nvPr/>
        </p:nvSpPr>
        <p:spPr bwMode="auto">
          <a:xfrm>
            <a:off x="1529974" y="4953000"/>
            <a:ext cx="333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solidFill>
                  <a:srgbClr val="020004"/>
                </a:solidFill>
                <a:effectLst/>
                <a:latin typeface="Times New Roman" pitchFamily="18" charset="0"/>
              </a:rPr>
              <a:t>  </a:t>
            </a:r>
          </a:p>
        </p:txBody>
      </p:sp>
      <p:sp>
        <p:nvSpPr>
          <p:cNvPr id="234537" name="Line 41"/>
          <p:cNvSpPr>
            <a:spLocks noChangeShapeType="1"/>
          </p:cNvSpPr>
          <p:nvPr/>
        </p:nvSpPr>
        <p:spPr bwMode="auto">
          <a:xfrm>
            <a:off x="5538412" y="5303838"/>
            <a:ext cx="0" cy="800100"/>
          </a:xfrm>
          <a:prstGeom prst="line">
            <a:avLst/>
          </a:prstGeom>
          <a:noFill/>
          <a:ln w="28575">
            <a:solidFill>
              <a:srgbClr val="020004"/>
            </a:solidFill>
            <a:round/>
            <a:headEnd/>
            <a:tailEnd/>
          </a:ln>
          <a:effectLst/>
        </p:spPr>
        <p:txBody>
          <a:bodyPr/>
          <a:lstStyle/>
          <a:p>
            <a:pPr>
              <a:defRPr/>
            </a:pPr>
            <a:endParaRPr lang="en-US"/>
          </a:p>
        </p:txBody>
      </p:sp>
      <p:sp>
        <p:nvSpPr>
          <p:cNvPr id="234538" name="Line 42"/>
          <p:cNvSpPr>
            <a:spLocks noChangeShapeType="1"/>
          </p:cNvSpPr>
          <p:nvPr/>
        </p:nvSpPr>
        <p:spPr bwMode="auto">
          <a:xfrm>
            <a:off x="3481012" y="5281613"/>
            <a:ext cx="0" cy="830262"/>
          </a:xfrm>
          <a:prstGeom prst="line">
            <a:avLst/>
          </a:prstGeom>
          <a:noFill/>
          <a:ln w="28575">
            <a:solidFill>
              <a:srgbClr val="020004"/>
            </a:solidFill>
            <a:round/>
            <a:headEnd/>
            <a:tailEnd/>
          </a:ln>
          <a:effectLst/>
        </p:spPr>
        <p:txBody>
          <a:bodyPr/>
          <a:lstStyle/>
          <a:p>
            <a:pPr>
              <a:defRPr/>
            </a:pPr>
            <a:endParaRPr lang="en-US"/>
          </a:p>
        </p:txBody>
      </p:sp>
      <p:sp>
        <p:nvSpPr>
          <p:cNvPr id="234539" name="Line 43"/>
          <p:cNvSpPr>
            <a:spLocks noChangeShapeType="1"/>
          </p:cNvSpPr>
          <p:nvPr/>
        </p:nvSpPr>
        <p:spPr bwMode="auto">
          <a:xfrm flipV="1">
            <a:off x="3987424" y="3814763"/>
            <a:ext cx="0" cy="2293937"/>
          </a:xfrm>
          <a:prstGeom prst="line">
            <a:avLst/>
          </a:prstGeom>
          <a:noFill/>
          <a:ln w="28575">
            <a:solidFill>
              <a:srgbClr val="020004"/>
            </a:solidFill>
            <a:round/>
            <a:headEnd/>
            <a:tailEnd/>
          </a:ln>
          <a:effectLst/>
        </p:spPr>
        <p:txBody>
          <a:bodyPr wrap="none" anchor="ctr"/>
          <a:lstStyle/>
          <a:p>
            <a:pPr>
              <a:defRPr/>
            </a:pPr>
            <a:endParaRPr lang="en-US"/>
          </a:p>
        </p:txBody>
      </p:sp>
      <p:sp>
        <p:nvSpPr>
          <p:cNvPr id="234546" name="Line 50"/>
          <p:cNvSpPr>
            <a:spLocks noChangeShapeType="1"/>
          </p:cNvSpPr>
          <p:nvPr/>
        </p:nvSpPr>
        <p:spPr bwMode="auto">
          <a:xfrm>
            <a:off x="2036387" y="6100763"/>
            <a:ext cx="4959350" cy="0"/>
          </a:xfrm>
          <a:prstGeom prst="line">
            <a:avLst/>
          </a:prstGeom>
          <a:noFill/>
          <a:ln w="38100">
            <a:solidFill>
              <a:srgbClr val="020004"/>
            </a:solidFill>
            <a:round/>
            <a:headEnd/>
            <a:tailEnd/>
          </a:ln>
          <a:effectLst/>
        </p:spPr>
        <p:txBody>
          <a:bodyPr wrap="none" anchor="ctr"/>
          <a:lstStyle/>
          <a:p>
            <a:pPr>
              <a:defRPr/>
            </a:pPr>
            <a:endParaRPr lang="en-US"/>
          </a:p>
        </p:txBody>
      </p:sp>
      <p:grpSp>
        <p:nvGrpSpPr>
          <p:cNvPr id="20492" name="Group 51"/>
          <p:cNvGrpSpPr>
            <a:grpSpLocks/>
          </p:cNvGrpSpPr>
          <p:nvPr/>
        </p:nvGrpSpPr>
        <p:grpSpPr bwMode="auto">
          <a:xfrm>
            <a:off x="2184024" y="3022600"/>
            <a:ext cx="4727575" cy="2922588"/>
            <a:chOff x="1264" y="1166"/>
            <a:chExt cx="2978" cy="1841"/>
          </a:xfrm>
        </p:grpSpPr>
        <p:sp>
          <p:nvSpPr>
            <p:cNvPr id="234548" name="Arc 52"/>
            <p:cNvSpPr>
              <a:spLocks/>
            </p:cNvSpPr>
            <p:nvPr/>
          </p:nvSpPr>
          <p:spPr bwMode="auto">
            <a:xfrm rot="4404038">
              <a:off x="3025" y="2254"/>
              <a:ext cx="833" cy="333"/>
            </a:xfrm>
            <a:custGeom>
              <a:avLst/>
              <a:gdLst>
                <a:gd name="G0" fmla="+- 1012 0 0"/>
                <a:gd name="G1" fmla="+- 0 0 0"/>
                <a:gd name="G2" fmla="+- 21600 0 0"/>
                <a:gd name="T0" fmla="*/ 18589 w 18589"/>
                <a:gd name="T1" fmla="*/ 12554 h 21600"/>
                <a:gd name="T2" fmla="*/ 0 w 18589"/>
                <a:gd name="T3" fmla="*/ 21576 h 21600"/>
                <a:gd name="T4" fmla="*/ 1012 w 18589"/>
                <a:gd name="T5" fmla="*/ 0 h 21600"/>
              </a:gdLst>
              <a:ahLst/>
              <a:cxnLst>
                <a:cxn ang="0">
                  <a:pos x="T0" y="T1"/>
                </a:cxn>
                <a:cxn ang="0">
                  <a:pos x="T2" y="T3"/>
                </a:cxn>
                <a:cxn ang="0">
                  <a:pos x="T4" y="T5"/>
                </a:cxn>
              </a:cxnLst>
              <a:rect l="0" t="0" r="r" b="b"/>
              <a:pathLst>
                <a:path w="18589" h="21600" fill="none" extrusionOk="0">
                  <a:moveTo>
                    <a:pt x="18589" y="12554"/>
                  </a:moveTo>
                  <a:cubicBezTo>
                    <a:pt x="14534" y="18230"/>
                    <a:pt x="7988" y="21599"/>
                    <a:pt x="1012" y="21600"/>
                  </a:cubicBezTo>
                  <a:cubicBezTo>
                    <a:pt x="674" y="21600"/>
                    <a:pt x="337" y="21592"/>
                    <a:pt x="-1" y="21576"/>
                  </a:cubicBezTo>
                </a:path>
                <a:path w="18589" h="21600" stroke="0" extrusionOk="0">
                  <a:moveTo>
                    <a:pt x="18589" y="12554"/>
                  </a:moveTo>
                  <a:cubicBezTo>
                    <a:pt x="14534" y="18230"/>
                    <a:pt x="7988" y="21599"/>
                    <a:pt x="1012" y="21600"/>
                  </a:cubicBezTo>
                  <a:cubicBezTo>
                    <a:pt x="674" y="21600"/>
                    <a:pt x="337" y="21592"/>
                    <a:pt x="-1" y="21576"/>
                  </a:cubicBezTo>
                  <a:lnTo>
                    <a:pt x="1012" y="0"/>
                  </a:lnTo>
                  <a:close/>
                </a:path>
              </a:pathLst>
            </a:custGeom>
            <a:noFill/>
            <a:ln w="57150" cap="rnd">
              <a:solidFill>
                <a:srgbClr val="020004"/>
              </a:solidFill>
              <a:round/>
              <a:headEnd/>
              <a:tailEnd/>
            </a:ln>
            <a:effectLst/>
          </p:spPr>
          <p:txBody>
            <a:bodyPr wrap="none" anchor="ctr"/>
            <a:lstStyle/>
            <a:p>
              <a:pPr>
                <a:defRPr/>
              </a:pPr>
              <a:endParaRPr lang="en-US"/>
            </a:p>
          </p:txBody>
        </p:sp>
        <p:sp>
          <p:nvSpPr>
            <p:cNvPr id="234549" name="Arc 53"/>
            <p:cNvSpPr>
              <a:spLocks/>
            </p:cNvSpPr>
            <p:nvPr/>
          </p:nvSpPr>
          <p:spPr bwMode="auto">
            <a:xfrm rot="720000">
              <a:off x="3517" y="2856"/>
              <a:ext cx="725" cy="151"/>
            </a:xfrm>
            <a:custGeom>
              <a:avLst/>
              <a:gdLst>
                <a:gd name="G0" fmla="+- 20797 0 0"/>
                <a:gd name="G1" fmla="+- 0 0 0"/>
                <a:gd name="G2" fmla="+- 21600 0 0"/>
                <a:gd name="T0" fmla="*/ 18557 w 20797"/>
                <a:gd name="T1" fmla="*/ 21484 h 21484"/>
                <a:gd name="T2" fmla="*/ 0 w 20797"/>
                <a:gd name="T3" fmla="*/ 5834 h 21484"/>
                <a:gd name="T4" fmla="*/ 20797 w 20797"/>
                <a:gd name="T5" fmla="*/ 0 h 21484"/>
              </a:gdLst>
              <a:ahLst/>
              <a:cxnLst>
                <a:cxn ang="0">
                  <a:pos x="T0" y="T1"/>
                </a:cxn>
                <a:cxn ang="0">
                  <a:pos x="T2" y="T3"/>
                </a:cxn>
                <a:cxn ang="0">
                  <a:pos x="T4" y="T5"/>
                </a:cxn>
              </a:cxnLst>
              <a:rect l="0" t="0" r="r" b="b"/>
              <a:pathLst>
                <a:path w="20797" h="21484" fill="none" extrusionOk="0">
                  <a:moveTo>
                    <a:pt x="18557" y="21483"/>
                  </a:moveTo>
                  <a:cubicBezTo>
                    <a:pt x="9747" y="20565"/>
                    <a:pt x="2392" y="14361"/>
                    <a:pt x="-1" y="5834"/>
                  </a:cubicBezTo>
                </a:path>
                <a:path w="20797" h="21484" stroke="0" extrusionOk="0">
                  <a:moveTo>
                    <a:pt x="18557" y="21483"/>
                  </a:moveTo>
                  <a:cubicBezTo>
                    <a:pt x="9747" y="20565"/>
                    <a:pt x="2392" y="14361"/>
                    <a:pt x="-1" y="5834"/>
                  </a:cubicBezTo>
                  <a:lnTo>
                    <a:pt x="20797" y="0"/>
                  </a:lnTo>
                  <a:close/>
                </a:path>
              </a:pathLst>
            </a:custGeom>
            <a:noFill/>
            <a:ln w="57150" cap="rnd">
              <a:solidFill>
                <a:srgbClr val="020004"/>
              </a:solidFill>
              <a:round/>
              <a:headEnd/>
              <a:tailEnd/>
            </a:ln>
            <a:effectLst/>
          </p:spPr>
          <p:txBody>
            <a:bodyPr wrap="none" anchor="ctr"/>
            <a:lstStyle/>
            <a:p>
              <a:pPr>
                <a:defRPr/>
              </a:pPr>
              <a:endParaRPr lang="en-US"/>
            </a:p>
          </p:txBody>
        </p:sp>
        <p:sp>
          <p:nvSpPr>
            <p:cNvPr id="234550" name="Arc 54"/>
            <p:cNvSpPr>
              <a:spLocks/>
            </p:cNvSpPr>
            <p:nvPr/>
          </p:nvSpPr>
          <p:spPr bwMode="auto">
            <a:xfrm rot="6300000">
              <a:off x="2023" y="1532"/>
              <a:ext cx="944" cy="212"/>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57150" cap="rnd">
              <a:solidFill>
                <a:srgbClr val="020004"/>
              </a:solidFill>
              <a:round/>
              <a:headEnd/>
              <a:tailEnd/>
            </a:ln>
            <a:effectLst/>
          </p:spPr>
          <p:txBody>
            <a:bodyPr wrap="none" anchor="ctr"/>
            <a:lstStyle/>
            <a:p>
              <a:pPr>
                <a:defRPr/>
              </a:pPr>
              <a:endParaRPr lang="en-US"/>
            </a:p>
          </p:txBody>
        </p:sp>
        <p:sp>
          <p:nvSpPr>
            <p:cNvPr id="234551" name="Arc 55"/>
            <p:cNvSpPr>
              <a:spLocks/>
            </p:cNvSpPr>
            <p:nvPr/>
          </p:nvSpPr>
          <p:spPr bwMode="auto">
            <a:xfrm rot="16980000">
              <a:off x="1645" y="2280"/>
              <a:ext cx="794" cy="285"/>
            </a:xfrm>
            <a:custGeom>
              <a:avLst/>
              <a:gdLst>
                <a:gd name="G0" fmla="+- 19465 0 0"/>
                <a:gd name="G1" fmla="+- 0 0 0"/>
                <a:gd name="G2" fmla="+- 21600 0 0"/>
                <a:gd name="T0" fmla="*/ 19767 w 19767"/>
                <a:gd name="T1" fmla="*/ 21598 h 21600"/>
                <a:gd name="T2" fmla="*/ 0 w 19767"/>
                <a:gd name="T3" fmla="*/ 9363 h 21600"/>
                <a:gd name="T4" fmla="*/ 19465 w 19767"/>
                <a:gd name="T5" fmla="*/ 0 h 21600"/>
              </a:gdLst>
              <a:ahLst/>
              <a:cxnLst>
                <a:cxn ang="0">
                  <a:pos x="T0" y="T1"/>
                </a:cxn>
                <a:cxn ang="0">
                  <a:pos x="T2" y="T3"/>
                </a:cxn>
                <a:cxn ang="0">
                  <a:pos x="T4" y="T5"/>
                </a:cxn>
              </a:cxnLst>
              <a:rect l="0" t="0" r="r" b="b"/>
              <a:pathLst>
                <a:path w="19767" h="21600" fill="none" extrusionOk="0">
                  <a:moveTo>
                    <a:pt x="19766" y="21597"/>
                  </a:moveTo>
                  <a:cubicBezTo>
                    <a:pt x="19666" y="21599"/>
                    <a:pt x="19565" y="21599"/>
                    <a:pt x="19465" y="21600"/>
                  </a:cubicBezTo>
                  <a:cubicBezTo>
                    <a:pt x="11164" y="21600"/>
                    <a:pt x="3597" y="16843"/>
                    <a:pt x="-1" y="9363"/>
                  </a:cubicBezTo>
                </a:path>
                <a:path w="19767" h="21600" stroke="0" extrusionOk="0">
                  <a:moveTo>
                    <a:pt x="19766" y="21597"/>
                  </a:moveTo>
                  <a:cubicBezTo>
                    <a:pt x="19666" y="21599"/>
                    <a:pt x="19565" y="21599"/>
                    <a:pt x="19465" y="21600"/>
                  </a:cubicBezTo>
                  <a:cubicBezTo>
                    <a:pt x="11164" y="21600"/>
                    <a:pt x="3597" y="16843"/>
                    <a:pt x="-1" y="9363"/>
                  </a:cubicBezTo>
                  <a:lnTo>
                    <a:pt x="19465" y="0"/>
                  </a:lnTo>
                  <a:close/>
                </a:path>
              </a:pathLst>
            </a:custGeom>
            <a:noFill/>
            <a:ln w="57150" cap="rnd">
              <a:solidFill>
                <a:srgbClr val="020004"/>
              </a:solidFill>
              <a:round/>
              <a:headEnd/>
              <a:tailEnd/>
            </a:ln>
            <a:effectLst/>
          </p:spPr>
          <p:txBody>
            <a:bodyPr wrap="none" anchor="ctr"/>
            <a:lstStyle/>
            <a:p>
              <a:pPr>
                <a:defRPr/>
              </a:pPr>
              <a:endParaRPr lang="en-US"/>
            </a:p>
          </p:txBody>
        </p:sp>
        <p:sp>
          <p:nvSpPr>
            <p:cNvPr id="234552" name="Arc 56"/>
            <p:cNvSpPr>
              <a:spLocks/>
            </p:cNvSpPr>
            <p:nvPr/>
          </p:nvSpPr>
          <p:spPr bwMode="auto">
            <a:xfrm rot="20760000">
              <a:off x="1264" y="2840"/>
              <a:ext cx="694" cy="152"/>
            </a:xfrm>
            <a:custGeom>
              <a:avLst/>
              <a:gdLst>
                <a:gd name="G0" fmla="+- 0 0 0"/>
                <a:gd name="G1" fmla="+- 0 0 0"/>
                <a:gd name="G2" fmla="+- 21600 0 0"/>
                <a:gd name="T0" fmla="*/ 20674 w 20674"/>
                <a:gd name="T1" fmla="*/ 6256 h 21580"/>
                <a:gd name="T2" fmla="*/ 940 w 20674"/>
                <a:gd name="T3" fmla="*/ 21580 h 21580"/>
                <a:gd name="T4" fmla="*/ 0 w 20674"/>
                <a:gd name="T5" fmla="*/ 0 h 21580"/>
              </a:gdLst>
              <a:ahLst/>
              <a:cxnLst>
                <a:cxn ang="0">
                  <a:pos x="T0" y="T1"/>
                </a:cxn>
                <a:cxn ang="0">
                  <a:pos x="T2" y="T3"/>
                </a:cxn>
                <a:cxn ang="0">
                  <a:pos x="T4" y="T5"/>
                </a:cxn>
              </a:cxnLst>
              <a:rect l="0" t="0" r="r" b="b"/>
              <a:pathLst>
                <a:path w="20674" h="21580" fill="none" extrusionOk="0">
                  <a:moveTo>
                    <a:pt x="20674" y="6256"/>
                  </a:moveTo>
                  <a:cubicBezTo>
                    <a:pt x="18017" y="15036"/>
                    <a:pt x="10104" y="21180"/>
                    <a:pt x="939" y="21579"/>
                  </a:cubicBezTo>
                </a:path>
                <a:path w="20674" h="21580" stroke="0" extrusionOk="0">
                  <a:moveTo>
                    <a:pt x="20674" y="6256"/>
                  </a:moveTo>
                  <a:cubicBezTo>
                    <a:pt x="18017" y="15036"/>
                    <a:pt x="10104" y="21180"/>
                    <a:pt x="939" y="21579"/>
                  </a:cubicBezTo>
                  <a:lnTo>
                    <a:pt x="0" y="0"/>
                  </a:lnTo>
                  <a:close/>
                </a:path>
              </a:pathLst>
            </a:custGeom>
            <a:noFill/>
            <a:ln w="57150" cap="rnd">
              <a:solidFill>
                <a:srgbClr val="020004"/>
              </a:solidFill>
              <a:round/>
              <a:headEnd/>
              <a:tailEnd/>
            </a:ln>
            <a:effectLst/>
          </p:spPr>
          <p:txBody>
            <a:bodyPr wrap="none" anchor="ctr"/>
            <a:lstStyle/>
            <a:p>
              <a:pPr>
                <a:defRPr/>
              </a:pPr>
              <a:endParaRPr lang="en-US"/>
            </a:p>
          </p:txBody>
        </p:sp>
        <p:sp>
          <p:nvSpPr>
            <p:cNvPr id="234553" name="Arc 57"/>
            <p:cNvSpPr>
              <a:spLocks/>
            </p:cNvSpPr>
            <p:nvPr/>
          </p:nvSpPr>
          <p:spPr bwMode="auto">
            <a:xfrm rot="15300000">
              <a:off x="2466" y="1533"/>
              <a:ext cx="945" cy="213"/>
            </a:xfrm>
            <a:custGeom>
              <a:avLst/>
              <a:gdLst>
                <a:gd name="G0" fmla="+- 0 0 0"/>
                <a:gd name="G1" fmla="+- 102 0 0"/>
                <a:gd name="G2" fmla="+- 21600 0 0"/>
                <a:gd name="T0" fmla="*/ 21600 w 21600"/>
                <a:gd name="T1" fmla="*/ 0 h 21702"/>
                <a:gd name="T2" fmla="*/ 0 w 21600"/>
                <a:gd name="T3" fmla="*/ 21702 h 21702"/>
                <a:gd name="T4" fmla="*/ 0 w 21600"/>
                <a:gd name="T5" fmla="*/ 102 h 21702"/>
              </a:gdLst>
              <a:ahLst/>
              <a:cxnLst>
                <a:cxn ang="0">
                  <a:pos x="T0" y="T1"/>
                </a:cxn>
                <a:cxn ang="0">
                  <a:pos x="T2" y="T3"/>
                </a:cxn>
                <a:cxn ang="0">
                  <a:pos x="T4" y="T5"/>
                </a:cxn>
              </a:cxnLst>
              <a:rect l="0" t="0" r="r" b="b"/>
              <a:pathLst>
                <a:path w="21600" h="21702" fill="none" extrusionOk="0">
                  <a:moveTo>
                    <a:pt x="21599" y="0"/>
                  </a:moveTo>
                  <a:cubicBezTo>
                    <a:pt x="21599" y="34"/>
                    <a:pt x="21600" y="68"/>
                    <a:pt x="21600" y="102"/>
                  </a:cubicBezTo>
                  <a:cubicBezTo>
                    <a:pt x="21600" y="12031"/>
                    <a:pt x="11929" y="21701"/>
                    <a:pt x="0" y="21702"/>
                  </a:cubicBezTo>
                </a:path>
                <a:path w="21600" h="21702" stroke="0" extrusionOk="0">
                  <a:moveTo>
                    <a:pt x="21599" y="0"/>
                  </a:moveTo>
                  <a:cubicBezTo>
                    <a:pt x="21599" y="34"/>
                    <a:pt x="21600" y="68"/>
                    <a:pt x="21600" y="102"/>
                  </a:cubicBezTo>
                  <a:cubicBezTo>
                    <a:pt x="21600" y="12031"/>
                    <a:pt x="11929" y="21701"/>
                    <a:pt x="0" y="21702"/>
                  </a:cubicBezTo>
                  <a:lnTo>
                    <a:pt x="0" y="102"/>
                  </a:lnTo>
                  <a:close/>
                </a:path>
              </a:pathLst>
            </a:custGeom>
            <a:noFill/>
            <a:ln w="57150" cap="rnd">
              <a:solidFill>
                <a:srgbClr val="020004"/>
              </a:solidFill>
              <a:round/>
              <a:headEnd/>
              <a:tailEnd/>
            </a:ln>
            <a:effectLst/>
          </p:spPr>
          <p:txBody>
            <a:bodyPr wrap="none" anchor="ctr"/>
            <a:lstStyle/>
            <a:p>
              <a:pPr>
                <a:defRPr/>
              </a:pPr>
              <a:endParaRPr lang="en-US"/>
            </a:p>
          </p:txBody>
        </p:sp>
      </p:grpSp>
      <p:sp>
        <p:nvSpPr>
          <p:cNvPr id="234502" name="Rectangle 6"/>
          <p:cNvSpPr>
            <a:spLocks noChangeArrowheads="1"/>
          </p:cNvSpPr>
          <p:nvPr/>
        </p:nvSpPr>
        <p:spPr bwMode="auto">
          <a:xfrm>
            <a:off x="4398391" y="1923546"/>
            <a:ext cx="1117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dirty="0">
                <a:solidFill>
                  <a:srgbClr val="020004"/>
                </a:solidFill>
                <a:effectLst/>
                <a:latin typeface="Times New Roman" pitchFamily="18" charset="0"/>
              </a:rPr>
              <a:t>= </a:t>
            </a:r>
            <a:r>
              <a:rPr lang="en-US" dirty="0">
                <a:solidFill>
                  <a:srgbClr val="EB2415"/>
                </a:solidFill>
                <a:effectLst/>
                <a:latin typeface="Times New Roman" pitchFamily="18" charset="0"/>
              </a:rPr>
              <a:t>.3333</a:t>
            </a:r>
          </a:p>
        </p:txBody>
      </p:sp>
      <p:sp>
        <p:nvSpPr>
          <p:cNvPr id="234525" name="Rectangle 29"/>
          <p:cNvSpPr>
            <a:spLocks noChangeArrowheads="1"/>
          </p:cNvSpPr>
          <p:nvPr/>
        </p:nvSpPr>
        <p:spPr bwMode="auto">
          <a:xfrm>
            <a:off x="3552449" y="6091238"/>
            <a:ext cx="692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sz="2000" b="1">
                <a:solidFill>
                  <a:srgbClr val="EB2415"/>
                </a:solidFill>
                <a:effectLst/>
                <a:latin typeface="Times New Roman" pitchFamily="18" charset="0"/>
              </a:rPr>
              <a:t> –.43</a:t>
            </a:r>
          </a:p>
        </p:txBody>
      </p:sp>
      <p:sp>
        <p:nvSpPr>
          <p:cNvPr id="234526" name="Rectangle 30"/>
          <p:cNvSpPr>
            <a:spLocks noChangeArrowheads="1"/>
          </p:cNvSpPr>
          <p:nvPr/>
        </p:nvSpPr>
        <p:spPr bwMode="auto">
          <a:xfrm>
            <a:off x="2971424" y="5549900"/>
            <a:ext cx="1335088"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r>
              <a:rPr lang="en-US" sz="2000" b="1">
                <a:effectLst/>
                <a:latin typeface="Arial" charset="0"/>
              </a:rPr>
              <a:t>  .3333</a:t>
            </a:r>
          </a:p>
        </p:txBody>
      </p:sp>
      <p:sp>
        <p:nvSpPr>
          <p:cNvPr id="20500" name="Rectangle 33"/>
          <p:cNvSpPr>
            <a:spLocks noChangeArrowheads="1"/>
          </p:cNvSpPr>
          <p:nvPr/>
        </p:nvSpPr>
        <p:spPr bwMode="auto">
          <a:xfrm>
            <a:off x="6898899" y="6064250"/>
            <a:ext cx="323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sz="2000" i="1">
                <a:solidFill>
                  <a:srgbClr val="020004"/>
                </a:solidFill>
                <a:effectLst/>
                <a:latin typeface="Times New Roman" pitchFamily="18" charset="0"/>
              </a:rPr>
              <a:t>z</a:t>
            </a:r>
            <a:r>
              <a:rPr lang="en-US" sz="2000" baseline="-25000">
                <a:solidFill>
                  <a:srgbClr val="EB2415"/>
                </a:solidFill>
                <a:effectLst/>
                <a:latin typeface="Times New Roman" pitchFamily="18" charset="0"/>
              </a:rPr>
              <a:t>.</a:t>
            </a:r>
            <a:endParaRPr lang="en-US" sz="2000">
              <a:solidFill>
                <a:srgbClr val="020004"/>
              </a:solidFill>
              <a:effectLst/>
              <a:latin typeface="Times New Roman" pitchFamily="18" charset="0"/>
            </a:endParaRPr>
          </a:p>
        </p:txBody>
      </p:sp>
      <p:sp>
        <p:nvSpPr>
          <p:cNvPr id="28" name="Rectangle 4"/>
          <p:cNvSpPr>
            <a:spLocks noChangeArrowheads="1"/>
          </p:cNvSpPr>
          <p:nvPr/>
        </p:nvSpPr>
        <p:spPr bwMode="auto">
          <a:xfrm>
            <a:off x="685800" y="52388"/>
            <a:ext cx="7772400" cy="81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a:solidFill>
                  <a:srgbClr val="020004"/>
                </a:solidFill>
                <a:effectLst/>
                <a:latin typeface="Times New Roman" pitchFamily="18" charset="0"/>
              </a:rPr>
              <a:t>Goodness of Fit Test:  </a:t>
            </a:r>
            <a:r>
              <a:rPr lang="en-US" sz="2800" dirty="0" smtClean="0">
                <a:solidFill>
                  <a:srgbClr val="020004"/>
                </a:solidFill>
                <a:effectLst/>
                <a:latin typeface="Times New Roman" pitchFamily="18" charset="0"/>
              </a:rPr>
              <a:t>Normal </a:t>
            </a:r>
            <a:r>
              <a:rPr lang="en-US" sz="2800" dirty="0">
                <a:solidFill>
                  <a:srgbClr val="020004"/>
                </a:solidFill>
                <a:effectLst/>
                <a:latin typeface="Times New Roman" pitchFamily="18" charset="0"/>
              </a:rPr>
              <a:t>Distribution</a:t>
            </a:r>
          </a:p>
        </p:txBody>
      </p:sp>
      <p:sp>
        <p:nvSpPr>
          <p:cNvPr id="31" name="Rectangle 34"/>
          <p:cNvSpPr>
            <a:spLocks noChangeArrowheads="1"/>
          </p:cNvSpPr>
          <p:nvPr/>
        </p:nvSpPr>
        <p:spPr bwMode="auto">
          <a:xfrm>
            <a:off x="726548" y="1159078"/>
            <a:ext cx="68659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r>
              <a:rPr lang="en-US" dirty="0">
                <a:solidFill>
                  <a:srgbClr val="020004"/>
                </a:solidFill>
                <a:effectLst/>
                <a:latin typeface="Times New Roman" pitchFamily="18" charset="0"/>
              </a:rPr>
              <a:t>Find the z that corresponds to the red tail probability</a:t>
            </a:r>
          </a:p>
        </p:txBody>
      </p:sp>
      <p:sp>
        <p:nvSpPr>
          <p:cNvPr id="33" name="Rectangle 20"/>
          <p:cNvSpPr>
            <a:spLocks noChangeArrowheads="1"/>
          </p:cNvSpPr>
          <p:nvPr/>
        </p:nvSpPr>
        <p:spPr bwMode="auto">
          <a:xfrm>
            <a:off x="2832454" y="1915608"/>
            <a:ext cx="16914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dirty="0">
                <a:solidFill>
                  <a:srgbClr val="020004"/>
                </a:solidFill>
                <a:effectLst/>
                <a:latin typeface="Times New Roman" pitchFamily="18" charset="0"/>
              </a:rPr>
              <a:t>= </a:t>
            </a:r>
            <a:r>
              <a:rPr lang="en-US" dirty="0" smtClean="0">
                <a:solidFill>
                  <a:srgbClr val="020004"/>
                </a:solidFill>
                <a:effectLst/>
                <a:latin typeface="Times New Roman" pitchFamily="18" charset="0"/>
              </a:rPr>
              <a:t>(2)(.</a:t>
            </a:r>
            <a:r>
              <a:rPr lang="en-US" dirty="0">
                <a:solidFill>
                  <a:srgbClr val="020004"/>
                </a:solidFill>
                <a:effectLst/>
                <a:latin typeface="Times New Roman" pitchFamily="18" charset="0"/>
              </a:rPr>
              <a:t>1667)</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4502"/>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234526"/>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345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502" grpId="0"/>
      <p:bldP spid="234525" grpId="0"/>
      <p:bldP spid="23452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77" name="Freeform 33"/>
          <p:cNvSpPr>
            <a:spLocks/>
          </p:cNvSpPr>
          <p:nvPr/>
        </p:nvSpPr>
        <p:spPr bwMode="auto">
          <a:xfrm>
            <a:off x="2272924" y="3071813"/>
            <a:ext cx="4483100" cy="3035300"/>
          </a:xfrm>
          <a:custGeom>
            <a:avLst/>
            <a:gdLst/>
            <a:ahLst/>
            <a:cxnLst>
              <a:cxn ang="0">
                <a:pos x="1344" y="15"/>
              </a:cxn>
              <a:cxn ang="0">
                <a:pos x="1266" y="87"/>
              </a:cxn>
              <a:cxn ang="0">
                <a:pos x="1203" y="192"/>
              </a:cxn>
              <a:cxn ang="0">
                <a:pos x="1136" y="305"/>
              </a:cxn>
              <a:cxn ang="0">
                <a:pos x="1094" y="413"/>
              </a:cxn>
              <a:cxn ang="0">
                <a:pos x="1063" y="513"/>
              </a:cxn>
              <a:cxn ang="0">
                <a:pos x="1014" y="630"/>
              </a:cxn>
              <a:cxn ang="0">
                <a:pos x="987" y="737"/>
              </a:cxn>
              <a:cxn ang="0">
                <a:pos x="951" y="843"/>
              </a:cxn>
              <a:cxn ang="0">
                <a:pos x="924" y="951"/>
              </a:cxn>
              <a:cxn ang="0">
                <a:pos x="891" y="1062"/>
              </a:cxn>
              <a:cxn ang="0">
                <a:pos x="855" y="1173"/>
              </a:cxn>
              <a:cxn ang="0">
                <a:pos x="810" y="1278"/>
              </a:cxn>
              <a:cxn ang="0">
                <a:pos x="756" y="1395"/>
              </a:cxn>
              <a:cxn ang="0">
                <a:pos x="681" y="1518"/>
              </a:cxn>
              <a:cxn ang="0">
                <a:pos x="603" y="1611"/>
              </a:cxn>
              <a:cxn ang="0">
                <a:pos x="498" y="1683"/>
              </a:cxn>
              <a:cxn ang="0">
                <a:pos x="389" y="1735"/>
              </a:cxn>
              <a:cxn ang="0">
                <a:pos x="285" y="1773"/>
              </a:cxn>
              <a:cxn ang="0">
                <a:pos x="180" y="1809"/>
              </a:cxn>
              <a:cxn ang="0">
                <a:pos x="66" y="1847"/>
              </a:cxn>
              <a:cxn ang="0">
                <a:pos x="3" y="1869"/>
              </a:cxn>
              <a:cxn ang="0">
                <a:pos x="2820" y="1911"/>
              </a:cxn>
              <a:cxn ang="0">
                <a:pos x="2766" y="1854"/>
              </a:cxn>
              <a:cxn ang="0">
                <a:pos x="2676" y="1827"/>
              </a:cxn>
              <a:cxn ang="0">
                <a:pos x="2560" y="1791"/>
              </a:cxn>
              <a:cxn ang="0">
                <a:pos x="2424" y="1743"/>
              </a:cxn>
              <a:cxn ang="0">
                <a:pos x="2310" y="1692"/>
              </a:cxn>
              <a:cxn ang="0">
                <a:pos x="2244" y="1647"/>
              </a:cxn>
              <a:cxn ang="0">
                <a:pos x="2175" y="1578"/>
              </a:cxn>
              <a:cxn ang="0">
                <a:pos x="2106" y="1485"/>
              </a:cxn>
              <a:cxn ang="0">
                <a:pos x="2040" y="1374"/>
              </a:cxn>
              <a:cxn ang="0">
                <a:pos x="1992" y="1278"/>
              </a:cxn>
              <a:cxn ang="0">
                <a:pos x="1953" y="1194"/>
              </a:cxn>
              <a:cxn ang="0">
                <a:pos x="1917" y="1104"/>
              </a:cxn>
              <a:cxn ang="0">
                <a:pos x="1881" y="996"/>
              </a:cxn>
              <a:cxn ang="0">
                <a:pos x="1851" y="879"/>
              </a:cxn>
              <a:cxn ang="0">
                <a:pos x="1821" y="765"/>
              </a:cxn>
              <a:cxn ang="0">
                <a:pos x="1776" y="633"/>
              </a:cxn>
              <a:cxn ang="0">
                <a:pos x="1734" y="505"/>
              </a:cxn>
              <a:cxn ang="0">
                <a:pos x="1686" y="396"/>
              </a:cxn>
              <a:cxn ang="0">
                <a:pos x="1653" y="318"/>
              </a:cxn>
              <a:cxn ang="0">
                <a:pos x="1614" y="237"/>
              </a:cxn>
              <a:cxn ang="0">
                <a:pos x="1593" y="195"/>
              </a:cxn>
              <a:cxn ang="0">
                <a:pos x="1515" y="84"/>
              </a:cxn>
              <a:cxn ang="0">
                <a:pos x="1536" y="105"/>
              </a:cxn>
              <a:cxn ang="0">
                <a:pos x="1467" y="33"/>
              </a:cxn>
              <a:cxn ang="0">
                <a:pos x="1419" y="0"/>
              </a:cxn>
            </a:cxnLst>
            <a:rect l="0" t="0" r="r" b="b"/>
            <a:pathLst>
              <a:path w="2824" h="1912">
                <a:moveTo>
                  <a:pt x="1404" y="3"/>
                </a:moveTo>
                <a:lnTo>
                  <a:pt x="1371" y="3"/>
                </a:lnTo>
                <a:lnTo>
                  <a:pt x="1344" y="15"/>
                </a:lnTo>
                <a:lnTo>
                  <a:pt x="1320" y="30"/>
                </a:lnTo>
                <a:lnTo>
                  <a:pt x="1293" y="57"/>
                </a:lnTo>
                <a:lnTo>
                  <a:pt x="1266" y="87"/>
                </a:lnTo>
                <a:lnTo>
                  <a:pt x="1248" y="120"/>
                </a:lnTo>
                <a:lnTo>
                  <a:pt x="1221" y="153"/>
                </a:lnTo>
                <a:lnTo>
                  <a:pt x="1203" y="192"/>
                </a:lnTo>
                <a:lnTo>
                  <a:pt x="1176" y="234"/>
                </a:lnTo>
                <a:lnTo>
                  <a:pt x="1154" y="268"/>
                </a:lnTo>
                <a:lnTo>
                  <a:pt x="1136" y="305"/>
                </a:lnTo>
                <a:lnTo>
                  <a:pt x="1118" y="349"/>
                </a:lnTo>
                <a:lnTo>
                  <a:pt x="1106" y="377"/>
                </a:lnTo>
                <a:lnTo>
                  <a:pt x="1094" y="413"/>
                </a:lnTo>
                <a:lnTo>
                  <a:pt x="1083" y="449"/>
                </a:lnTo>
                <a:lnTo>
                  <a:pt x="1071" y="485"/>
                </a:lnTo>
                <a:lnTo>
                  <a:pt x="1063" y="513"/>
                </a:lnTo>
                <a:lnTo>
                  <a:pt x="1047" y="549"/>
                </a:lnTo>
                <a:lnTo>
                  <a:pt x="1029" y="591"/>
                </a:lnTo>
                <a:lnTo>
                  <a:pt x="1014" y="630"/>
                </a:lnTo>
                <a:lnTo>
                  <a:pt x="1005" y="666"/>
                </a:lnTo>
                <a:lnTo>
                  <a:pt x="993" y="702"/>
                </a:lnTo>
                <a:lnTo>
                  <a:pt x="987" y="737"/>
                </a:lnTo>
                <a:lnTo>
                  <a:pt x="975" y="773"/>
                </a:lnTo>
                <a:lnTo>
                  <a:pt x="963" y="817"/>
                </a:lnTo>
                <a:lnTo>
                  <a:pt x="951" y="843"/>
                </a:lnTo>
                <a:lnTo>
                  <a:pt x="939" y="881"/>
                </a:lnTo>
                <a:lnTo>
                  <a:pt x="927" y="917"/>
                </a:lnTo>
                <a:lnTo>
                  <a:pt x="924" y="951"/>
                </a:lnTo>
                <a:lnTo>
                  <a:pt x="912" y="990"/>
                </a:lnTo>
                <a:lnTo>
                  <a:pt x="903" y="1026"/>
                </a:lnTo>
                <a:lnTo>
                  <a:pt x="891" y="1062"/>
                </a:lnTo>
                <a:lnTo>
                  <a:pt x="879" y="1101"/>
                </a:lnTo>
                <a:lnTo>
                  <a:pt x="864" y="1140"/>
                </a:lnTo>
                <a:lnTo>
                  <a:pt x="855" y="1173"/>
                </a:lnTo>
                <a:lnTo>
                  <a:pt x="843" y="1206"/>
                </a:lnTo>
                <a:lnTo>
                  <a:pt x="825" y="1248"/>
                </a:lnTo>
                <a:lnTo>
                  <a:pt x="810" y="1278"/>
                </a:lnTo>
                <a:lnTo>
                  <a:pt x="795" y="1314"/>
                </a:lnTo>
                <a:lnTo>
                  <a:pt x="783" y="1347"/>
                </a:lnTo>
                <a:lnTo>
                  <a:pt x="756" y="1395"/>
                </a:lnTo>
                <a:lnTo>
                  <a:pt x="732" y="1437"/>
                </a:lnTo>
                <a:lnTo>
                  <a:pt x="711" y="1476"/>
                </a:lnTo>
                <a:lnTo>
                  <a:pt x="681" y="1518"/>
                </a:lnTo>
                <a:lnTo>
                  <a:pt x="657" y="1551"/>
                </a:lnTo>
                <a:lnTo>
                  <a:pt x="633" y="1578"/>
                </a:lnTo>
                <a:lnTo>
                  <a:pt x="603" y="1611"/>
                </a:lnTo>
                <a:lnTo>
                  <a:pt x="573" y="1635"/>
                </a:lnTo>
                <a:lnTo>
                  <a:pt x="540" y="1659"/>
                </a:lnTo>
                <a:lnTo>
                  <a:pt x="498" y="1683"/>
                </a:lnTo>
                <a:lnTo>
                  <a:pt x="449" y="1703"/>
                </a:lnTo>
                <a:lnTo>
                  <a:pt x="417" y="1719"/>
                </a:lnTo>
                <a:lnTo>
                  <a:pt x="389" y="1735"/>
                </a:lnTo>
                <a:lnTo>
                  <a:pt x="353" y="1747"/>
                </a:lnTo>
                <a:lnTo>
                  <a:pt x="315" y="1764"/>
                </a:lnTo>
                <a:lnTo>
                  <a:pt x="285" y="1773"/>
                </a:lnTo>
                <a:lnTo>
                  <a:pt x="258" y="1788"/>
                </a:lnTo>
                <a:lnTo>
                  <a:pt x="216" y="1800"/>
                </a:lnTo>
                <a:lnTo>
                  <a:pt x="180" y="1809"/>
                </a:lnTo>
                <a:lnTo>
                  <a:pt x="147" y="1824"/>
                </a:lnTo>
                <a:lnTo>
                  <a:pt x="102" y="1839"/>
                </a:lnTo>
                <a:lnTo>
                  <a:pt x="66" y="1847"/>
                </a:lnTo>
                <a:lnTo>
                  <a:pt x="33" y="1857"/>
                </a:lnTo>
                <a:lnTo>
                  <a:pt x="18" y="1863"/>
                </a:lnTo>
                <a:lnTo>
                  <a:pt x="3" y="1869"/>
                </a:lnTo>
                <a:lnTo>
                  <a:pt x="0" y="1887"/>
                </a:lnTo>
                <a:lnTo>
                  <a:pt x="3" y="1908"/>
                </a:lnTo>
                <a:lnTo>
                  <a:pt x="2820" y="1911"/>
                </a:lnTo>
                <a:lnTo>
                  <a:pt x="2823" y="1873"/>
                </a:lnTo>
                <a:lnTo>
                  <a:pt x="2799" y="1860"/>
                </a:lnTo>
                <a:lnTo>
                  <a:pt x="2766" y="1854"/>
                </a:lnTo>
                <a:lnTo>
                  <a:pt x="2739" y="1851"/>
                </a:lnTo>
                <a:lnTo>
                  <a:pt x="2703" y="1839"/>
                </a:lnTo>
                <a:lnTo>
                  <a:pt x="2676" y="1827"/>
                </a:lnTo>
                <a:lnTo>
                  <a:pt x="2643" y="1818"/>
                </a:lnTo>
                <a:lnTo>
                  <a:pt x="2604" y="1809"/>
                </a:lnTo>
                <a:lnTo>
                  <a:pt x="2560" y="1791"/>
                </a:lnTo>
                <a:lnTo>
                  <a:pt x="2514" y="1776"/>
                </a:lnTo>
                <a:lnTo>
                  <a:pt x="2472" y="1761"/>
                </a:lnTo>
                <a:lnTo>
                  <a:pt x="2424" y="1743"/>
                </a:lnTo>
                <a:lnTo>
                  <a:pt x="2379" y="1728"/>
                </a:lnTo>
                <a:lnTo>
                  <a:pt x="2343" y="1710"/>
                </a:lnTo>
                <a:lnTo>
                  <a:pt x="2310" y="1692"/>
                </a:lnTo>
                <a:lnTo>
                  <a:pt x="2286" y="1674"/>
                </a:lnTo>
                <a:lnTo>
                  <a:pt x="2265" y="1662"/>
                </a:lnTo>
                <a:lnTo>
                  <a:pt x="2244" y="1647"/>
                </a:lnTo>
                <a:lnTo>
                  <a:pt x="2223" y="1629"/>
                </a:lnTo>
                <a:lnTo>
                  <a:pt x="2199" y="1605"/>
                </a:lnTo>
                <a:lnTo>
                  <a:pt x="2175" y="1578"/>
                </a:lnTo>
                <a:lnTo>
                  <a:pt x="2148" y="1551"/>
                </a:lnTo>
                <a:lnTo>
                  <a:pt x="2127" y="1515"/>
                </a:lnTo>
                <a:lnTo>
                  <a:pt x="2106" y="1485"/>
                </a:lnTo>
                <a:lnTo>
                  <a:pt x="2082" y="1446"/>
                </a:lnTo>
                <a:lnTo>
                  <a:pt x="2061" y="1413"/>
                </a:lnTo>
                <a:lnTo>
                  <a:pt x="2040" y="1374"/>
                </a:lnTo>
                <a:lnTo>
                  <a:pt x="2022" y="1344"/>
                </a:lnTo>
                <a:lnTo>
                  <a:pt x="2004" y="1308"/>
                </a:lnTo>
                <a:lnTo>
                  <a:pt x="1992" y="1278"/>
                </a:lnTo>
                <a:lnTo>
                  <a:pt x="1980" y="1257"/>
                </a:lnTo>
                <a:lnTo>
                  <a:pt x="1968" y="1227"/>
                </a:lnTo>
                <a:lnTo>
                  <a:pt x="1953" y="1194"/>
                </a:lnTo>
                <a:lnTo>
                  <a:pt x="1941" y="1161"/>
                </a:lnTo>
                <a:lnTo>
                  <a:pt x="1929" y="1134"/>
                </a:lnTo>
                <a:lnTo>
                  <a:pt x="1917" y="1104"/>
                </a:lnTo>
                <a:lnTo>
                  <a:pt x="1911" y="1077"/>
                </a:lnTo>
                <a:lnTo>
                  <a:pt x="1899" y="1041"/>
                </a:lnTo>
                <a:lnTo>
                  <a:pt x="1881" y="996"/>
                </a:lnTo>
                <a:lnTo>
                  <a:pt x="1872" y="957"/>
                </a:lnTo>
                <a:lnTo>
                  <a:pt x="1863" y="921"/>
                </a:lnTo>
                <a:lnTo>
                  <a:pt x="1851" y="879"/>
                </a:lnTo>
                <a:lnTo>
                  <a:pt x="1839" y="837"/>
                </a:lnTo>
                <a:lnTo>
                  <a:pt x="1830" y="801"/>
                </a:lnTo>
                <a:lnTo>
                  <a:pt x="1821" y="765"/>
                </a:lnTo>
                <a:lnTo>
                  <a:pt x="1803" y="726"/>
                </a:lnTo>
                <a:lnTo>
                  <a:pt x="1791" y="678"/>
                </a:lnTo>
                <a:lnTo>
                  <a:pt x="1776" y="633"/>
                </a:lnTo>
                <a:lnTo>
                  <a:pt x="1764" y="591"/>
                </a:lnTo>
                <a:lnTo>
                  <a:pt x="1749" y="552"/>
                </a:lnTo>
                <a:lnTo>
                  <a:pt x="1734" y="505"/>
                </a:lnTo>
                <a:lnTo>
                  <a:pt x="1716" y="456"/>
                </a:lnTo>
                <a:lnTo>
                  <a:pt x="1698" y="423"/>
                </a:lnTo>
                <a:lnTo>
                  <a:pt x="1686" y="396"/>
                </a:lnTo>
                <a:lnTo>
                  <a:pt x="1681" y="365"/>
                </a:lnTo>
                <a:lnTo>
                  <a:pt x="1677" y="361"/>
                </a:lnTo>
                <a:lnTo>
                  <a:pt x="1653" y="318"/>
                </a:lnTo>
                <a:lnTo>
                  <a:pt x="1635" y="285"/>
                </a:lnTo>
                <a:lnTo>
                  <a:pt x="1623" y="261"/>
                </a:lnTo>
                <a:lnTo>
                  <a:pt x="1614" y="237"/>
                </a:lnTo>
                <a:lnTo>
                  <a:pt x="1605" y="219"/>
                </a:lnTo>
                <a:lnTo>
                  <a:pt x="1578" y="171"/>
                </a:lnTo>
                <a:lnTo>
                  <a:pt x="1593" y="195"/>
                </a:lnTo>
                <a:lnTo>
                  <a:pt x="1560" y="141"/>
                </a:lnTo>
                <a:lnTo>
                  <a:pt x="1521" y="87"/>
                </a:lnTo>
                <a:lnTo>
                  <a:pt x="1515" y="84"/>
                </a:lnTo>
                <a:lnTo>
                  <a:pt x="1533" y="102"/>
                </a:lnTo>
                <a:lnTo>
                  <a:pt x="1545" y="120"/>
                </a:lnTo>
                <a:lnTo>
                  <a:pt x="1536" y="105"/>
                </a:lnTo>
                <a:lnTo>
                  <a:pt x="1500" y="63"/>
                </a:lnTo>
                <a:lnTo>
                  <a:pt x="1485" y="45"/>
                </a:lnTo>
                <a:lnTo>
                  <a:pt x="1467" y="33"/>
                </a:lnTo>
                <a:lnTo>
                  <a:pt x="1452" y="18"/>
                </a:lnTo>
                <a:lnTo>
                  <a:pt x="1437" y="9"/>
                </a:lnTo>
                <a:lnTo>
                  <a:pt x="1419" y="0"/>
                </a:lnTo>
              </a:path>
            </a:pathLst>
          </a:custGeom>
          <a:solidFill>
            <a:srgbClr val="C0C0C0"/>
          </a:solidFill>
          <a:ln w="12700" cap="rnd" cmpd="sng">
            <a:noFill/>
            <a:prstDash val="solid"/>
            <a:round/>
            <a:headEnd type="none" w="med" len="med"/>
            <a:tailEnd type="none" w="med" len="med"/>
          </a:ln>
          <a:effectLst/>
        </p:spPr>
        <p:txBody>
          <a:bodyPr/>
          <a:lstStyle/>
          <a:p>
            <a:pPr>
              <a:defRPr/>
            </a:pPr>
            <a:endParaRPr lang="en-US"/>
          </a:p>
        </p:txBody>
      </p:sp>
      <p:sp>
        <p:nvSpPr>
          <p:cNvPr id="236578" name="Freeform 34"/>
          <p:cNvSpPr>
            <a:spLocks/>
          </p:cNvSpPr>
          <p:nvPr/>
        </p:nvSpPr>
        <p:spPr bwMode="auto">
          <a:xfrm>
            <a:off x="2282449" y="5407025"/>
            <a:ext cx="1216025" cy="711200"/>
          </a:xfrm>
          <a:custGeom>
            <a:avLst/>
            <a:gdLst/>
            <a:ahLst/>
            <a:cxnLst>
              <a:cxn ang="0">
                <a:pos x="0" y="394"/>
              </a:cxn>
              <a:cxn ang="0">
                <a:pos x="557" y="192"/>
              </a:cxn>
              <a:cxn ang="0">
                <a:pos x="731" y="0"/>
              </a:cxn>
              <a:cxn ang="0">
                <a:pos x="749" y="439"/>
              </a:cxn>
              <a:cxn ang="0">
                <a:pos x="0" y="448"/>
              </a:cxn>
              <a:cxn ang="0">
                <a:pos x="0" y="394"/>
              </a:cxn>
            </a:cxnLst>
            <a:rect l="0" t="0" r="r" b="b"/>
            <a:pathLst>
              <a:path w="749" h="448">
                <a:moveTo>
                  <a:pt x="0" y="394"/>
                </a:moveTo>
                <a:lnTo>
                  <a:pt x="557" y="192"/>
                </a:lnTo>
                <a:lnTo>
                  <a:pt x="731" y="0"/>
                </a:lnTo>
                <a:lnTo>
                  <a:pt x="749" y="439"/>
                </a:lnTo>
                <a:lnTo>
                  <a:pt x="0" y="448"/>
                </a:lnTo>
                <a:lnTo>
                  <a:pt x="0" y="394"/>
                </a:lnTo>
                <a:close/>
              </a:path>
            </a:pathLst>
          </a:custGeom>
          <a:solidFill>
            <a:srgbClr val="EB2415"/>
          </a:solidFill>
          <a:ln w="12700" cap="flat" cmpd="sng">
            <a:solidFill>
              <a:srgbClr val="EB2415"/>
            </a:solidFill>
            <a:prstDash val="solid"/>
            <a:round/>
            <a:headEnd/>
            <a:tailEnd/>
          </a:ln>
          <a:effectLst/>
        </p:spPr>
        <p:txBody>
          <a:bodyPr/>
          <a:lstStyle/>
          <a:p>
            <a:pPr>
              <a:defRPr/>
            </a:pPr>
            <a:endParaRPr lang="en-US"/>
          </a:p>
        </p:txBody>
      </p:sp>
      <p:sp>
        <p:nvSpPr>
          <p:cNvPr id="236579" name="Freeform 35"/>
          <p:cNvSpPr>
            <a:spLocks/>
          </p:cNvSpPr>
          <p:nvPr/>
        </p:nvSpPr>
        <p:spPr bwMode="auto">
          <a:xfrm>
            <a:off x="3428624" y="3852863"/>
            <a:ext cx="547688" cy="2251075"/>
          </a:xfrm>
          <a:custGeom>
            <a:avLst/>
            <a:gdLst/>
            <a:ahLst/>
            <a:cxnLst>
              <a:cxn ang="0">
                <a:pos x="0" y="1408"/>
              </a:cxn>
              <a:cxn ang="0">
                <a:pos x="0" y="979"/>
              </a:cxn>
              <a:cxn ang="0">
                <a:pos x="174" y="522"/>
              </a:cxn>
              <a:cxn ang="0">
                <a:pos x="256" y="202"/>
              </a:cxn>
              <a:cxn ang="0">
                <a:pos x="320" y="0"/>
              </a:cxn>
              <a:cxn ang="0">
                <a:pos x="320" y="1418"/>
              </a:cxn>
              <a:cxn ang="0">
                <a:pos x="0" y="1408"/>
              </a:cxn>
            </a:cxnLst>
            <a:rect l="0" t="0" r="r" b="b"/>
            <a:pathLst>
              <a:path w="320" h="1418">
                <a:moveTo>
                  <a:pt x="0" y="1408"/>
                </a:moveTo>
                <a:cubicBezTo>
                  <a:pt x="0" y="1265"/>
                  <a:pt x="0" y="1122"/>
                  <a:pt x="0" y="979"/>
                </a:cubicBezTo>
                <a:lnTo>
                  <a:pt x="174" y="522"/>
                </a:lnTo>
                <a:lnTo>
                  <a:pt x="256" y="202"/>
                </a:lnTo>
                <a:lnTo>
                  <a:pt x="320" y="0"/>
                </a:lnTo>
                <a:lnTo>
                  <a:pt x="320" y="1418"/>
                </a:lnTo>
                <a:lnTo>
                  <a:pt x="0" y="1408"/>
                </a:lnTo>
                <a:close/>
              </a:path>
            </a:pathLst>
          </a:custGeom>
          <a:solidFill>
            <a:srgbClr val="EB2415"/>
          </a:solidFill>
          <a:ln w="28575" cap="flat" cmpd="sng">
            <a:solidFill>
              <a:srgbClr val="EB2415"/>
            </a:solidFill>
            <a:prstDash val="solid"/>
            <a:round/>
            <a:headEnd/>
            <a:tailEnd/>
          </a:ln>
          <a:effectLst/>
        </p:spPr>
        <p:txBody>
          <a:bodyPr/>
          <a:lstStyle/>
          <a:p>
            <a:pPr>
              <a:defRPr/>
            </a:pPr>
            <a:endParaRPr lang="en-US"/>
          </a:p>
        </p:txBody>
      </p:sp>
      <p:sp>
        <p:nvSpPr>
          <p:cNvPr id="236580" name="Freeform 36"/>
          <p:cNvSpPr>
            <a:spLocks/>
          </p:cNvSpPr>
          <p:nvPr/>
        </p:nvSpPr>
        <p:spPr bwMode="auto">
          <a:xfrm>
            <a:off x="3981074" y="3067050"/>
            <a:ext cx="484188" cy="3033713"/>
          </a:xfrm>
          <a:custGeom>
            <a:avLst/>
            <a:gdLst/>
            <a:ahLst/>
            <a:cxnLst>
              <a:cxn ang="0">
                <a:pos x="0" y="1920"/>
              </a:cxn>
              <a:cxn ang="0">
                <a:pos x="0" y="1782"/>
              </a:cxn>
              <a:cxn ang="0">
                <a:pos x="0" y="484"/>
              </a:cxn>
              <a:cxn ang="0">
                <a:pos x="137" y="173"/>
              </a:cxn>
              <a:cxn ang="0">
                <a:pos x="256" y="27"/>
              </a:cxn>
              <a:cxn ang="0">
                <a:pos x="301" y="0"/>
              </a:cxn>
              <a:cxn ang="0">
                <a:pos x="311" y="1929"/>
              </a:cxn>
              <a:cxn ang="0">
                <a:pos x="0" y="1920"/>
              </a:cxn>
            </a:cxnLst>
            <a:rect l="0" t="0" r="r" b="b"/>
            <a:pathLst>
              <a:path w="311" h="1929">
                <a:moveTo>
                  <a:pt x="0" y="1920"/>
                </a:moveTo>
                <a:cubicBezTo>
                  <a:pt x="0" y="1874"/>
                  <a:pt x="0" y="1828"/>
                  <a:pt x="0" y="1782"/>
                </a:cubicBezTo>
                <a:lnTo>
                  <a:pt x="0" y="484"/>
                </a:lnTo>
                <a:lnTo>
                  <a:pt x="137" y="173"/>
                </a:lnTo>
                <a:lnTo>
                  <a:pt x="256" y="27"/>
                </a:lnTo>
                <a:lnTo>
                  <a:pt x="301" y="0"/>
                </a:lnTo>
                <a:lnTo>
                  <a:pt x="311" y="1929"/>
                </a:lnTo>
                <a:lnTo>
                  <a:pt x="0" y="1920"/>
                </a:lnTo>
                <a:close/>
              </a:path>
            </a:pathLst>
          </a:custGeom>
          <a:solidFill>
            <a:srgbClr val="EB2415"/>
          </a:solidFill>
          <a:ln w="28575" cap="flat" cmpd="sng">
            <a:solidFill>
              <a:srgbClr val="EB2415"/>
            </a:solidFill>
            <a:prstDash val="solid"/>
            <a:round/>
            <a:headEnd/>
            <a:tailEnd/>
          </a:ln>
          <a:effectLst/>
        </p:spPr>
        <p:txBody>
          <a:bodyPr/>
          <a:lstStyle/>
          <a:p>
            <a:pPr>
              <a:defRPr/>
            </a:pPr>
            <a:endParaRPr lang="en-US"/>
          </a:p>
        </p:txBody>
      </p:sp>
      <p:sp>
        <p:nvSpPr>
          <p:cNvPr id="236581" name="Line 37"/>
          <p:cNvSpPr>
            <a:spLocks noChangeShapeType="1"/>
          </p:cNvSpPr>
          <p:nvPr/>
        </p:nvSpPr>
        <p:spPr bwMode="auto">
          <a:xfrm>
            <a:off x="4481137" y="3068638"/>
            <a:ext cx="3175" cy="3025775"/>
          </a:xfrm>
          <a:prstGeom prst="line">
            <a:avLst/>
          </a:prstGeom>
          <a:noFill/>
          <a:ln w="28575">
            <a:solidFill>
              <a:srgbClr val="020004"/>
            </a:solidFill>
            <a:round/>
            <a:headEnd/>
            <a:tailEnd/>
          </a:ln>
          <a:effectLst/>
        </p:spPr>
        <p:txBody>
          <a:bodyPr wrap="none" anchor="ctr"/>
          <a:lstStyle/>
          <a:p>
            <a:pPr>
              <a:defRPr/>
            </a:pPr>
            <a:endParaRPr lang="en-US"/>
          </a:p>
        </p:txBody>
      </p:sp>
      <p:sp>
        <p:nvSpPr>
          <p:cNvPr id="236582" name="Line 38"/>
          <p:cNvSpPr>
            <a:spLocks noChangeShapeType="1"/>
          </p:cNvSpPr>
          <p:nvPr/>
        </p:nvSpPr>
        <p:spPr bwMode="auto">
          <a:xfrm flipV="1">
            <a:off x="5006599" y="3829050"/>
            <a:ext cx="0" cy="2279650"/>
          </a:xfrm>
          <a:prstGeom prst="line">
            <a:avLst/>
          </a:prstGeom>
          <a:noFill/>
          <a:ln w="28575">
            <a:solidFill>
              <a:srgbClr val="020004"/>
            </a:solidFill>
            <a:round/>
            <a:headEnd/>
            <a:tailEnd/>
          </a:ln>
          <a:effectLst/>
        </p:spPr>
        <p:txBody>
          <a:bodyPr wrap="none" anchor="ctr"/>
          <a:lstStyle/>
          <a:p>
            <a:pPr>
              <a:defRPr/>
            </a:pPr>
            <a:endParaRPr lang="en-US"/>
          </a:p>
        </p:txBody>
      </p:sp>
      <p:sp>
        <p:nvSpPr>
          <p:cNvPr id="21512" name="Rectangle 39"/>
          <p:cNvSpPr>
            <a:spLocks noChangeArrowheads="1"/>
          </p:cNvSpPr>
          <p:nvPr/>
        </p:nvSpPr>
        <p:spPr bwMode="auto">
          <a:xfrm>
            <a:off x="1529974" y="4953000"/>
            <a:ext cx="333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solidFill>
                  <a:srgbClr val="020004"/>
                </a:solidFill>
                <a:effectLst/>
                <a:latin typeface="Times New Roman" pitchFamily="18" charset="0"/>
              </a:rPr>
              <a:t>  </a:t>
            </a:r>
          </a:p>
        </p:txBody>
      </p:sp>
      <p:sp>
        <p:nvSpPr>
          <p:cNvPr id="236584" name="Line 40"/>
          <p:cNvSpPr>
            <a:spLocks noChangeShapeType="1"/>
          </p:cNvSpPr>
          <p:nvPr/>
        </p:nvSpPr>
        <p:spPr bwMode="auto">
          <a:xfrm>
            <a:off x="5538412" y="5303838"/>
            <a:ext cx="0" cy="800100"/>
          </a:xfrm>
          <a:prstGeom prst="line">
            <a:avLst/>
          </a:prstGeom>
          <a:noFill/>
          <a:ln w="28575">
            <a:solidFill>
              <a:srgbClr val="020004"/>
            </a:solidFill>
            <a:round/>
            <a:headEnd/>
            <a:tailEnd/>
          </a:ln>
          <a:effectLst/>
        </p:spPr>
        <p:txBody>
          <a:bodyPr/>
          <a:lstStyle/>
          <a:p>
            <a:pPr>
              <a:defRPr/>
            </a:pPr>
            <a:endParaRPr lang="en-US"/>
          </a:p>
        </p:txBody>
      </p:sp>
      <p:sp>
        <p:nvSpPr>
          <p:cNvPr id="236585" name="Line 41"/>
          <p:cNvSpPr>
            <a:spLocks noChangeShapeType="1"/>
          </p:cNvSpPr>
          <p:nvPr/>
        </p:nvSpPr>
        <p:spPr bwMode="auto">
          <a:xfrm>
            <a:off x="3481012" y="5281613"/>
            <a:ext cx="0" cy="830262"/>
          </a:xfrm>
          <a:prstGeom prst="line">
            <a:avLst/>
          </a:prstGeom>
          <a:noFill/>
          <a:ln w="28575">
            <a:solidFill>
              <a:srgbClr val="020004"/>
            </a:solidFill>
            <a:round/>
            <a:headEnd/>
            <a:tailEnd/>
          </a:ln>
          <a:effectLst/>
        </p:spPr>
        <p:txBody>
          <a:bodyPr/>
          <a:lstStyle/>
          <a:p>
            <a:pPr>
              <a:defRPr/>
            </a:pPr>
            <a:endParaRPr lang="en-US"/>
          </a:p>
        </p:txBody>
      </p:sp>
      <p:sp>
        <p:nvSpPr>
          <p:cNvPr id="236586" name="Line 42"/>
          <p:cNvSpPr>
            <a:spLocks noChangeShapeType="1"/>
          </p:cNvSpPr>
          <p:nvPr/>
        </p:nvSpPr>
        <p:spPr bwMode="auto">
          <a:xfrm flipV="1">
            <a:off x="3987424" y="3814763"/>
            <a:ext cx="0" cy="2293937"/>
          </a:xfrm>
          <a:prstGeom prst="line">
            <a:avLst/>
          </a:prstGeom>
          <a:noFill/>
          <a:ln w="28575">
            <a:solidFill>
              <a:srgbClr val="020004"/>
            </a:solidFill>
            <a:round/>
            <a:headEnd/>
            <a:tailEnd/>
          </a:ln>
          <a:effectLst/>
        </p:spPr>
        <p:txBody>
          <a:bodyPr wrap="none" anchor="ctr"/>
          <a:lstStyle/>
          <a:p>
            <a:pPr>
              <a:defRPr/>
            </a:pPr>
            <a:endParaRPr lang="en-US"/>
          </a:p>
        </p:txBody>
      </p:sp>
      <p:sp>
        <p:nvSpPr>
          <p:cNvPr id="236593" name="Line 49"/>
          <p:cNvSpPr>
            <a:spLocks noChangeShapeType="1"/>
          </p:cNvSpPr>
          <p:nvPr/>
        </p:nvSpPr>
        <p:spPr bwMode="auto">
          <a:xfrm>
            <a:off x="2036387" y="6100763"/>
            <a:ext cx="4959350" cy="0"/>
          </a:xfrm>
          <a:prstGeom prst="line">
            <a:avLst/>
          </a:prstGeom>
          <a:noFill/>
          <a:ln w="38100">
            <a:solidFill>
              <a:srgbClr val="020004"/>
            </a:solidFill>
            <a:round/>
            <a:headEnd/>
            <a:tailEnd/>
          </a:ln>
          <a:effectLst/>
        </p:spPr>
        <p:txBody>
          <a:bodyPr wrap="none" anchor="ctr"/>
          <a:lstStyle/>
          <a:p>
            <a:pPr>
              <a:defRPr/>
            </a:pPr>
            <a:endParaRPr lang="en-US"/>
          </a:p>
        </p:txBody>
      </p:sp>
      <p:grpSp>
        <p:nvGrpSpPr>
          <p:cNvPr id="21517" name="Group 50"/>
          <p:cNvGrpSpPr>
            <a:grpSpLocks/>
          </p:cNvGrpSpPr>
          <p:nvPr/>
        </p:nvGrpSpPr>
        <p:grpSpPr bwMode="auto">
          <a:xfrm>
            <a:off x="2184024" y="3022600"/>
            <a:ext cx="4727575" cy="2922588"/>
            <a:chOff x="1264" y="1166"/>
            <a:chExt cx="2978" cy="1841"/>
          </a:xfrm>
        </p:grpSpPr>
        <p:sp>
          <p:nvSpPr>
            <p:cNvPr id="236595" name="Arc 51"/>
            <p:cNvSpPr>
              <a:spLocks/>
            </p:cNvSpPr>
            <p:nvPr/>
          </p:nvSpPr>
          <p:spPr bwMode="auto">
            <a:xfrm rot="4404038">
              <a:off x="3025" y="2254"/>
              <a:ext cx="833" cy="333"/>
            </a:xfrm>
            <a:custGeom>
              <a:avLst/>
              <a:gdLst>
                <a:gd name="G0" fmla="+- 1012 0 0"/>
                <a:gd name="G1" fmla="+- 0 0 0"/>
                <a:gd name="G2" fmla="+- 21600 0 0"/>
                <a:gd name="T0" fmla="*/ 18589 w 18589"/>
                <a:gd name="T1" fmla="*/ 12554 h 21600"/>
                <a:gd name="T2" fmla="*/ 0 w 18589"/>
                <a:gd name="T3" fmla="*/ 21576 h 21600"/>
                <a:gd name="T4" fmla="*/ 1012 w 18589"/>
                <a:gd name="T5" fmla="*/ 0 h 21600"/>
              </a:gdLst>
              <a:ahLst/>
              <a:cxnLst>
                <a:cxn ang="0">
                  <a:pos x="T0" y="T1"/>
                </a:cxn>
                <a:cxn ang="0">
                  <a:pos x="T2" y="T3"/>
                </a:cxn>
                <a:cxn ang="0">
                  <a:pos x="T4" y="T5"/>
                </a:cxn>
              </a:cxnLst>
              <a:rect l="0" t="0" r="r" b="b"/>
              <a:pathLst>
                <a:path w="18589" h="21600" fill="none" extrusionOk="0">
                  <a:moveTo>
                    <a:pt x="18589" y="12554"/>
                  </a:moveTo>
                  <a:cubicBezTo>
                    <a:pt x="14534" y="18230"/>
                    <a:pt x="7988" y="21599"/>
                    <a:pt x="1012" y="21600"/>
                  </a:cubicBezTo>
                  <a:cubicBezTo>
                    <a:pt x="674" y="21600"/>
                    <a:pt x="337" y="21592"/>
                    <a:pt x="-1" y="21576"/>
                  </a:cubicBezTo>
                </a:path>
                <a:path w="18589" h="21600" stroke="0" extrusionOk="0">
                  <a:moveTo>
                    <a:pt x="18589" y="12554"/>
                  </a:moveTo>
                  <a:cubicBezTo>
                    <a:pt x="14534" y="18230"/>
                    <a:pt x="7988" y="21599"/>
                    <a:pt x="1012" y="21600"/>
                  </a:cubicBezTo>
                  <a:cubicBezTo>
                    <a:pt x="674" y="21600"/>
                    <a:pt x="337" y="21592"/>
                    <a:pt x="-1" y="21576"/>
                  </a:cubicBezTo>
                  <a:lnTo>
                    <a:pt x="1012" y="0"/>
                  </a:lnTo>
                  <a:close/>
                </a:path>
              </a:pathLst>
            </a:custGeom>
            <a:noFill/>
            <a:ln w="57150" cap="rnd">
              <a:solidFill>
                <a:srgbClr val="020004"/>
              </a:solidFill>
              <a:round/>
              <a:headEnd/>
              <a:tailEnd/>
            </a:ln>
            <a:effectLst/>
          </p:spPr>
          <p:txBody>
            <a:bodyPr wrap="none" anchor="ctr"/>
            <a:lstStyle/>
            <a:p>
              <a:pPr>
                <a:defRPr/>
              </a:pPr>
              <a:endParaRPr lang="en-US"/>
            </a:p>
          </p:txBody>
        </p:sp>
        <p:sp>
          <p:nvSpPr>
            <p:cNvPr id="236596" name="Arc 52"/>
            <p:cNvSpPr>
              <a:spLocks/>
            </p:cNvSpPr>
            <p:nvPr/>
          </p:nvSpPr>
          <p:spPr bwMode="auto">
            <a:xfrm rot="720000">
              <a:off x="3517" y="2856"/>
              <a:ext cx="725" cy="151"/>
            </a:xfrm>
            <a:custGeom>
              <a:avLst/>
              <a:gdLst>
                <a:gd name="G0" fmla="+- 20797 0 0"/>
                <a:gd name="G1" fmla="+- 0 0 0"/>
                <a:gd name="G2" fmla="+- 21600 0 0"/>
                <a:gd name="T0" fmla="*/ 18557 w 20797"/>
                <a:gd name="T1" fmla="*/ 21484 h 21484"/>
                <a:gd name="T2" fmla="*/ 0 w 20797"/>
                <a:gd name="T3" fmla="*/ 5834 h 21484"/>
                <a:gd name="T4" fmla="*/ 20797 w 20797"/>
                <a:gd name="T5" fmla="*/ 0 h 21484"/>
              </a:gdLst>
              <a:ahLst/>
              <a:cxnLst>
                <a:cxn ang="0">
                  <a:pos x="T0" y="T1"/>
                </a:cxn>
                <a:cxn ang="0">
                  <a:pos x="T2" y="T3"/>
                </a:cxn>
                <a:cxn ang="0">
                  <a:pos x="T4" y="T5"/>
                </a:cxn>
              </a:cxnLst>
              <a:rect l="0" t="0" r="r" b="b"/>
              <a:pathLst>
                <a:path w="20797" h="21484" fill="none" extrusionOk="0">
                  <a:moveTo>
                    <a:pt x="18557" y="21483"/>
                  </a:moveTo>
                  <a:cubicBezTo>
                    <a:pt x="9747" y="20565"/>
                    <a:pt x="2392" y="14361"/>
                    <a:pt x="-1" y="5834"/>
                  </a:cubicBezTo>
                </a:path>
                <a:path w="20797" h="21484" stroke="0" extrusionOk="0">
                  <a:moveTo>
                    <a:pt x="18557" y="21483"/>
                  </a:moveTo>
                  <a:cubicBezTo>
                    <a:pt x="9747" y="20565"/>
                    <a:pt x="2392" y="14361"/>
                    <a:pt x="-1" y="5834"/>
                  </a:cubicBezTo>
                  <a:lnTo>
                    <a:pt x="20797" y="0"/>
                  </a:lnTo>
                  <a:close/>
                </a:path>
              </a:pathLst>
            </a:custGeom>
            <a:noFill/>
            <a:ln w="57150" cap="rnd">
              <a:solidFill>
                <a:srgbClr val="020004"/>
              </a:solidFill>
              <a:round/>
              <a:headEnd/>
              <a:tailEnd/>
            </a:ln>
            <a:effectLst/>
          </p:spPr>
          <p:txBody>
            <a:bodyPr wrap="none" anchor="ctr"/>
            <a:lstStyle/>
            <a:p>
              <a:pPr>
                <a:defRPr/>
              </a:pPr>
              <a:endParaRPr lang="en-US"/>
            </a:p>
          </p:txBody>
        </p:sp>
        <p:sp>
          <p:nvSpPr>
            <p:cNvPr id="236597" name="Arc 53"/>
            <p:cNvSpPr>
              <a:spLocks/>
            </p:cNvSpPr>
            <p:nvPr/>
          </p:nvSpPr>
          <p:spPr bwMode="auto">
            <a:xfrm rot="6300000">
              <a:off x="2023" y="1532"/>
              <a:ext cx="944" cy="212"/>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57150" cap="rnd">
              <a:solidFill>
                <a:srgbClr val="020004"/>
              </a:solidFill>
              <a:round/>
              <a:headEnd/>
              <a:tailEnd/>
            </a:ln>
            <a:effectLst/>
          </p:spPr>
          <p:txBody>
            <a:bodyPr wrap="none" anchor="ctr"/>
            <a:lstStyle/>
            <a:p>
              <a:pPr>
                <a:defRPr/>
              </a:pPr>
              <a:endParaRPr lang="en-US"/>
            </a:p>
          </p:txBody>
        </p:sp>
        <p:sp>
          <p:nvSpPr>
            <p:cNvPr id="236598" name="Arc 54"/>
            <p:cNvSpPr>
              <a:spLocks/>
            </p:cNvSpPr>
            <p:nvPr/>
          </p:nvSpPr>
          <p:spPr bwMode="auto">
            <a:xfrm rot="16980000">
              <a:off x="1645" y="2280"/>
              <a:ext cx="794" cy="285"/>
            </a:xfrm>
            <a:custGeom>
              <a:avLst/>
              <a:gdLst>
                <a:gd name="G0" fmla="+- 19465 0 0"/>
                <a:gd name="G1" fmla="+- 0 0 0"/>
                <a:gd name="G2" fmla="+- 21600 0 0"/>
                <a:gd name="T0" fmla="*/ 19767 w 19767"/>
                <a:gd name="T1" fmla="*/ 21598 h 21600"/>
                <a:gd name="T2" fmla="*/ 0 w 19767"/>
                <a:gd name="T3" fmla="*/ 9363 h 21600"/>
                <a:gd name="T4" fmla="*/ 19465 w 19767"/>
                <a:gd name="T5" fmla="*/ 0 h 21600"/>
              </a:gdLst>
              <a:ahLst/>
              <a:cxnLst>
                <a:cxn ang="0">
                  <a:pos x="T0" y="T1"/>
                </a:cxn>
                <a:cxn ang="0">
                  <a:pos x="T2" y="T3"/>
                </a:cxn>
                <a:cxn ang="0">
                  <a:pos x="T4" y="T5"/>
                </a:cxn>
              </a:cxnLst>
              <a:rect l="0" t="0" r="r" b="b"/>
              <a:pathLst>
                <a:path w="19767" h="21600" fill="none" extrusionOk="0">
                  <a:moveTo>
                    <a:pt x="19766" y="21597"/>
                  </a:moveTo>
                  <a:cubicBezTo>
                    <a:pt x="19666" y="21599"/>
                    <a:pt x="19565" y="21599"/>
                    <a:pt x="19465" y="21600"/>
                  </a:cubicBezTo>
                  <a:cubicBezTo>
                    <a:pt x="11164" y="21600"/>
                    <a:pt x="3597" y="16843"/>
                    <a:pt x="-1" y="9363"/>
                  </a:cubicBezTo>
                </a:path>
                <a:path w="19767" h="21600" stroke="0" extrusionOk="0">
                  <a:moveTo>
                    <a:pt x="19766" y="21597"/>
                  </a:moveTo>
                  <a:cubicBezTo>
                    <a:pt x="19666" y="21599"/>
                    <a:pt x="19565" y="21599"/>
                    <a:pt x="19465" y="21600"/>
                  </a:cubicBezTo>
                  <a:cubicBezTo>
                    <a:pt x="11164" y="21600"/>
                    <a:pt x="3597" y="16843"/>
                    <a:pt x="-1" y="9363"/>
                  </a:cubicBezTo>
                  <a:lnTo>
                    <a:pt x="19465" y="0"/>
                  </a:lnTo>
                  <a:close/>
                </a:path>
              </a:pathLst>
            </a:custGeom>
            <a:noFill/>
            <a:ln w="57150" cap="rnd">
              <a:solidFill>
                <a:srgbClr val="020004"/>
              </a:solidFill>
              <a:round/>
              <a:headEnd/>
              <a:tailEnd/>
            </a:ln>
            <a:effectLst/>
          </p:spPr>
          <p:txBody>
            <a:bodyPr wrap="none" anchor="ctr"/>
            <a:lstStyle/>
            <a:p>
              <a:pPr>
                <a:defRPr/>
              </a:pPr>
              <a:endParaRPr lang="en-US"/>
            </a:p>
          </p:txBody>
        </p:sp>
        <p:sp>
          <p:nvSpPr>
            <p:cNvPr id="236599" name="Arc 55"/>
            <p:cNvSpPr>
              <a:spLocks/>
            </p:cNvSpPr>
            <p:nvPr/>
          </p:nvSpPr>
          <p:spPr bwMode="auto">
            <a:xfrm rot="20760000">
              <a:off x="1264" y="2840"/>
              <a:ext cx="694" cy="152"/>
            </a:xfrm>
            <a:custGeom>
              <a:avLst/>
              <a:gdLst>
                <a:gd name="G0" fmla="+- 0 0 0"/>
                <a:gd name="G1" fmla="+- 0 0 0"/>
                <a:gd name="G2" fmla="+- 21600 0 0"/>
                <a:gd name="T0" fmla="*/ 20674 w 20674"/>
                <a:gd name="T1" fmla="*/ 6256 h 21580"/>
                <a:gd name="T2" fmla="*/ 940 w 20674"/>
                <a:gd name="T3" fmla="*/ 21580 h 21580"/>
                <a:gd name="T4" fmla="*/ 0 w 20674"/>
                <a:gd name="T5" fmla="*/ 0 h 21580"/>
              </a:gdLst>
              <a:ahLst/>
              <a:cxnLst>
                <a:cxn ang="0">
                  <a:pos x="T0" y="T1"/>
                </a:cxn>
                <a:cxn ang="0">
                  <a:pos x="T2" y="T3"/>
                </a:cxn>
                <a:cxn ang="0">
                  <a:pos x="T4" y="T5"/>
                </a:cxn>
              </a:cxnLst>
              <a:rect l="0" t="0" r="r" b="b"/>
              <a:pathLst>
                <a:path w="20674" h="21580" fill="none" extrusionOk="0">
                  <a:moveTo>
                    <a:pt x="20674" y="6256"/>
                  </a:moveTo>
                  <a:cubicBezTo>
                    <a:pt x="18017" y="15036"/>
                    <a:pt x="10104" y="21180"/>
                    <a:pt x="939" y="21579"/>
                  </a:cubicBezTo>
                </a:path>
                <a:path w="20674" h="21580" stroke="0" extrusionOk="0">
                  <a:moveTo>
                    <a:pt x="20674" y="6256"/>
                  </a:moveTo>
                  <a:cubicBezTo>
                    <a:pt x="18017" y="15036"/>
                    <a:pt x="10104" y="21180"/>
                    <a:pt x="939" y="21579"/>
                  </a:cubicBezTo>
                  <a:lnTo>
                    <a:pt x="0" y="0"/>
                  </a:lnTo>
                  <a:close/>
                </a:path>
              </a:pathLst>
            </a:custGeom>
            <a:noFill/>
            <a:ln w="57150" cap="rnd">
              <a:solidFill>
                <a:srgbClr val="020004"/>
              </a:solidFill>
              <a:round/>
              <a:headEnd/>
              <a:tailEnd/>
            </a:ln>
            <a:effectLst/>
          </p:spPr>
          <p:txBody>
            <a:bodyPr wrap="none" anchor="ctr"/>
            <a:lstStyle/>
            <a:p>
              <a:pPr>
                <a:defRPr/>
              </a:pPr>
              <a:endParaRPr lang="en-US"/>
            </a:p>
          </p:txBody>
        </p:sp>
        <p:sp>
          <p:nvSpPr>
            <p:cNvPr id="236600" name="Arc 56"/>
            <p:cNvSpPr>
              <a:spLocks/>
            </p:cNvSpPr>
            <p:nvPr/>
          </p:nvSpPr>
          <p:spPr bwMode="auto">
            <a:xfrm rot="15300000">
              <a:off x="2466" y="1533"/>
              <a:ext cx="945" cy="213"/>
            </a:xfrm>
            <a:custGeom>
              <a:avLst/>
              <a:gdLst>
                <a:gd name="G0" fmla="+- 0 0 0"/>
                <a:gd name="G1" fmla="+- 102 0 0"/>
                <a:gd name="G2" fmla="+- 21600 0 0"/>
                <a:gd name="T0" fmla="*/ 21600 w 21600"/>
                <a:gd name="T1" fmla="*/ 0 h 21702"/>
                <a:gd name="T2" fmla="*/ 0 w 21600"/>
                <a:gd name="T3" fmla="*/ 21702 h 21702"/>
                <a:gd name="T4" fmla="*/ 0 w 21600"/>
                <a:gd name="T5" fmla="*/ 102 h 21702"/>
              </a:gdLst>
              <a:ahLst/>
              <a:cxnLst>
                <a:cxn ang="0">
                  <a:pos x="T0" y="T1"/>
                </a:cxn>
                <a:cxn ang="0">
                  <a:pos x="T2" y="T3"/>
                </a:cxn>
                <a:cxn ang="0">
                  <a:pos x="T4" y="T5"/>
                </a:cxn>
              </a:cxnLst>
              <a:rect l="0" t="0" r="r" b="b"/>
              <a:pathLst>
                <a:path w="21600" h="21702" fill="none" extrusionOk="0">
                  <a:moveTo>
                    <a:pt x="21599" y="0"/>
                  </a:moveTo>
                  <a:cubicBezTo>
                    <a:pt x="21599" y="34"/>
                    <a:pt x="21600" y="68"/>
                    <a:pt x="21600" y="102"/>
                  </a:cubicBezTo>
                  <a:cubicBezTo>
                    <a:pt x="21600" y="12031"/>
                    <a:pt x="11929" y="21701"/>
                    <a:pt x="0" y="21702"/>
                  </a:cubicBezTo>
                </a:path>
                <a:path w="21600" h="21702" stroke="0" extrusionOk="0">
                  <a:moveTo>
                    <a:pt x="21599" y="0"/>
                  </a:moveTo>
                  <a:cubicBezTo>
                    <a:pt x="21599" y="34"/>
                    <a:pt x="21600" y="68"/>
                    <a:pt x="21600" y="102"/>
                  </a:cubicBezTo>
                  <a:cubicBezTo>
                    <a:pt x="21600" y="12031"/>
                    <a:pt x="11929" y="21701"/>
                    <a:pt x="0" y="21702"/>
                  </a:cubicBezTo>
                  <a:lnTo>
                    <a:pt x="0" y="102"/>
                  </a:lnTo>
                  <a:close/>
                </a:path>
              </a:pathLst>
            </a:custGeom>
            <a:noFill/>
            <a:ln w="57150" cap="rnd">
              <a:solidFill>
                <a:srgbClr val="020004"/>
              </a:solidFill>
              <a:round/>
              <a:headEnd/>
              <a:tailEnd/>
            </a:ln>
            <a:effectLst/>
          </p:spPr>
          <p:txBody>
            <a:bodyPr wrap="none" anchor="ctr"/>
            <a:lstStyle/>
            <a:p>
              <a:pPr>
                <a:defRPr/>
              </a:pPr>
              <a:endParaRPr lang="en-US"/>
            </a:p>
          </p:txBody>
        </p:sp>
      </p:grpSp>
      <p:sp>
        <p:nvSpPr>
          <p:cNvPr id="236550" name="Rectangle 6"/>
          <p:cNvSpPr>
            <a:spLocks noChangeArrowheads="1"/>
          </p:cNvSpPr>
          <p:nvPr/>
        </p:nvSpPr>
        <p:spPr bwMode="auto">
          <a:xfrm>
            <a:off x="4398391" y="1923546"/>
            <a:ext cx="1117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dirty="0">
                <a:solidFill>
                  <a:srgbClr val="020004"/>
                </a:solidFill>
                <a:effectLst/>
                <a:latin typeface="Times New Roman" pitchFamily="18" charset="0"/>
              </a:rPr>
              <a:t>= </a:t>
            </a:r>
            <a:r>
              <a:rPr lang="en-US" dirty="0">
                <a:solidFill>
                  <a:srgbClr val="EB2415"/>
                </a:solidFill>
                <a:effectLst/>
                <a:latin typeface="Times New Roman" pitchFamily="18" charset="0"/>
              </a:rPr>
              <a:t>.5000</a:t>
            </a:r>
          </a:p>
        </p:txBody>
      </p:sp>
      <p:sp>
        <p:nvSpPr>
          <p:cNvPr id="236570" name="Rectangle 26"/>
          <p:cNvSpPr>
            <a:spLocks noChangeArrowheads="1"/>
          </p:cNvSpPr>
          <p:nvPr/>
        </p:nvSpPr>
        <p:spPr bwMode="auto">
          <a:xfrm>
            <a:off x="4255712" y="6099175"/>
            <a:ext cx="3746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sz="2000" b="1">
                <a:solidFill>
                  <a:srgbClr val="EB2415"/>
                </a:solidFill>
                <a:effectLst/>
                <a:latin typeface="Times New Roman" pitchFamily="18" charset="0"/>
              </a:rPr>
              <a:t> 0</a:t>
            </a:r>
          </a:p>
        </p:txBody>
      </p:sp>
      <p:sp>
        <p:nvSpPr>
          <p:cNvPr id="236571" name="Rectangle 27"/>
          <p:cNvSpPr>
            <a:spLocks noChangeArrowheads="1"/>
          </p:cNvSpPr>
          <p:nvPr/>
        </p:nvSpPr>
        <p:spPr bwMode="auto">
          <a:xfrm>
            <a:off x="3144462" y="5435600"/>
            <a:ext cx="1335087"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90488" tIns="44450" rIns="90488" bIns="44450">
            <a:spAutoFit/>
          </a:bodyPr>
          <a:lstStyle/>
          <a:p>
            <a:r>
              <a:rPr lang="en-US" sz="2000" b="1">
                <a:effectLst/>
                <a:latin typeface="Arial" charset="0"/>
              </a:rPr>
              <a:t>  .5000</a:t>
            </a:r>
          </a:p>
        </p:txBody>
      </p:sp>
      <p:sp>
        <p:nvSpPr>
          <p:cNvPr id="21524" name="Rectangle 32"/>
          <p:cNvSpPr>
            <a:spLocks noChangeArrowheads="1"/>
          </p:cNvSpPr>
          <p:nvPr/>
        </p:nvSpPr>
        <p:spPr bwMode="auto">
          <a:xfrm>
            <a:off x="6898899" y="6064250"/>
            <a:ext cx="323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sz="2000" i="1">
                <a:solidFill>
                  <a:srgbClr val="020004"/>
                </a:solidFill>
                <a:effectLst/>
                <a:latin typeface="Times New Roman" pitchFamily="18" charset="0"/>
              </a:rPr>
              <a:t>z</a:t>
            </a:r>
            <a:r>
              <a:rPr lang="en-US" sz="2000" baseline="-25000">
                <a:solidFill>
                  <a:srgbClr val="EB2415"/>
                </a:solidFill>
                <a:effectLst/>
                <a:latin typeface="Times New Roman" pitchFamily="18" charset="0"/>
              </a:rPr>
              <a:t>.</a:t>
            </a:r>
            <a:endParaRPr lang="en-US" sz="2000">
              <a:solidFill>
                <a:srgbClr val="020004"/>
              </a:solidFill>
              <a:effectLst/>
              <a:latin typeface="Times New Roman" pitchFamily="18" charset="0"/>
            </a:endParaRPr>
          </a:p>
        </p:txBody>
      </p:sp>
      <p:sp>
        <p:nvSpPr>
          <p:cNvPr id="29" name="Rectangle 4"/>
          <p:cNvSpPr>
            <a:spLocks noChangeArrowheads="1"/>
          </p:cNvSpPr>
          <p:nvPr/>
        </p:nvSpPr>
        <p:spPr bwMode="auto">
          <a:xfrm>
            <a:off x="685800" y="52388"/>
            <a:ext cx="7772400" cy="81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a:solidFill>
                  <a:srgbClr val="020004"/>
                </a:solidFill>
                <a:effectLst/>
                <a:latin typeface="Times New Roman" pitchFamily="18" charset="0"/>
              </a:rPr>
              <a:t>Goodness of Fit Test:  </a:t>
            </a:r>
            <a:r>
              <a:rPr lang="en-US" sz="2800" dirty="0" smtClean="0">
                <a:solidFill>
                  <a:srgbClr val="020004"/>
                </a:solidFill>
                <a:effectLst/>
                <a:latin typeface="Times New Roman" pitchFamily="18" charset="0"/>
              </a:rPr>
              <a:t>Normal </a:t>
            </a:r>
            <a:r>
              <a:rPr lang="en-US" sz="2800" dirty="0">
                <a:solidFill>
                  <a:srgbClr val="020004"/>
                </a:solidFill>
                <a:effectLst/>
                <a:latin typeface="Times New Roman" pitchFamily="18" charset="0"/>
              </a:rPr>
              <a:t>Distribution</a:t>
            </a:r>
          </a:p>
        </p:txBody>
      </p:sp>
      <p:sp>
        <p:nvSpPr>
          <p:cNvPr id="30" name="Rectangle 20"/>
          <p:cNvSpPr>
            <a:spLocks noChangeArrowheads="1"/>
          </p:cNvSpPr>
          <p:nvPr/>
        </p:nvSpPr>
        <p:spPr bwMode="auto">
          <a:xfrm>
            <a:off x="2832454" y="1915608"/>
            <a:ext cx="16914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dirty="0">
                <a:solidFill>
                  <a:srgbClr val="020004"/>
                </a:solidFill>
                <a:effectLst/>
                <a:latin typeface="Times New Roman" pitchFamily="18" charset="0"/>
              </a:rPr>
              <a:t>= </a:t>
            </a:r>
            <a:r>
              <a:rPr lang="en-US" dirty="0" smtClean="0">
                <a:solidFill>
                  <a:srgbClr val="020004"/>
                </a:solidFill>
                <a:effectLst/>
                <a:latin typeface="Times New Roman" pitchFamily="18" charset="0"/>
              </a:rPr>
              <a:t>(3)(.</a:t>
            </a:r>
            <a:r>
              <a:rPr lang="en-US" dirty="0">
                <a:solidFill>
                  <a:srgbClr val="020004"/>
                </a:solidFill>
                <a:effectLst/>
                <a:latin typeface="Times New Roman" pitchFamily="18" charset="0"/>
              </a:rPr>
              <a:t>1667)</a:t>
            </a:r>
          </a:p>
        </p:txBody>
      </p:sp>
      <p:sp>
        <p:nvSpPr>
          <p:cNvPr id="32" name="Rectangle 34"/>
          <p:cNvSpPr>
            <a:spLocks noChangeArrowheads="1"/>
          </p:cNvSpPr>
          <p:nvPr/>
        </p:nvSpPr>
        <p:spPr bwMode="auto">
          <a:xfrm>
            <a:off x="726548" y="1159078"/>
            <a:ext cx="68659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r>
              <a:rPr lang="en-US" dirty="0">
                <a:solidFill>
                  <a:srgbClr val="020004"/>
                </a:solidFill>
                <a:effectLst/>
                <a:latin typeface="Times New Roman" pitchFamily="18" charset="0"/>
              </a:rPr>
              <a:t>Find the z that corresponds to the red tail probability</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6550"/>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236571"/>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365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550" grpId="0"/>
      <p:bldP spid="236570" grpId="0"/>
      <p:bldP spid="23657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10" name="Freeform 10"/>
          <p:cNvSpPr>
            <a:spLocks/>
          </p:cNvSpPr>
          <p:nvPr/>
        </p:nvSpPr>
        <p:spPr bwMode="auto">
          <a:xfrm>
            <a:off x="2272924" y="3071813"/>
            <a:ext cx="4483100" cy="3035300"/>
          </a:xfrm>
          <a:custGeom>
            <a:avLst/>
            <a:gdLst/>
            <a:ahLst/>
            <a:cxnLst>
              <a:cxn ang="0">
                <a:pos x="1344" y="15"/>
              </a:cxn>
              <a:cxn ang="0">
                <a:pos x="1266" y="87"/>
              </a:cxn>
              <a:cxn ang="0">
                <a:pos x="1203" y="192"/>
              </a:cxn>
              <a:cxn ang="0">
                <a:pos x="1136" y="305"/>
              </a:cxn>
              <a:cxn ang="0">
                <a:pos x="1094" y="413"/>
              </a:cxn>
              <a:cxn ang="0">
                <a:pos x="1063" y="513"/>
              </a:cxn>
              <a:cxn ang="0">
                <a:pos x="1014" y="630"/>
              </a:cxn>
              <a:cxn ang="0">
                <a:pos x="987" y="737"/>
              </a:cxn>
              <a:cxn ang="0">
                <a:pos x="951" y="843"/>
              </a:cxn>
              <a:cxn ang="0">
                <a:pos x="924" y="951"/>
              </a:cxn>
              <a:cxn ang="0">
                <a:pos x="891" y="1062"/>
              </a:cxn>
              <a:cxn ang="0">
                <a:pos x="855" y="1173"/>
              </a:cxn>
              <a:cxn ang="0">
                <a:pos x="810" y="1278"/>
              </a:cxn>
              <a:cxn ang="0">
                <a:pos x="756" y="1395"/>
              </a:cxn>
              <a:cxn ang="0">
                <a:pos x="681" y="1518"/>
              </a:cxn>
              <a:cxn ang="0">
                <a:pos x="603" y="1611"/>
              </a:cxn>
              <a:cxn ang="0">
                <a:pos x="498" y="1683"/>
              </a:cxn>
              <a:cxn ang="0">
                <a:pos x="389" y="1735"/>
              </a:cxn>
              <a:cxn ang="0">
                <a:pos x="285" y="1773"/>
              </a:cxn>
              <a:cxn ang="0">
                <a:pos x="180" y="1809"/>
              </a:cxn>
              <a:cxn ang="0">
                <a:pos x="66" y="1847"/>
              </a:cxn>
              <a:cxn ang="0">
                <a:pos x="3" y="1869"/>
              </a:cxn>
              <a:cxn ang="0">
                <a:pos x="2820" y="1911"/>
              </a:cxn>
              <a:cxn ang="0">
                <a:pos x="2766" y="1854"/>
              </a:cxn>
              <a:cxn ang="0">
                <a:pos x="2676" y="1827"/>
              </a:cxn>
              <a:cxn ang="0">
                <a:pos x="2560" y="1791"/>
              </a:cxn>
              <a:cxn ang="0">
                <a:pos x="2424" y="1743"/>
              </a:cxn>
              <a:cxn ang="0">
                <a:pos x="2310" y="1692"/>
              </a:cxn>
              <a:cxn ang="0">
                <a:pos x="2244" y="1647"/>
              </a:cxn>
              <a:cxn ang="0">
                <a:pos x="2175" y="1578"/>
              </a:cxn>
              <a:cxn ang="0">
                <a:pos x="2106" y="1485"/>
              </a:cxn>
              <a:cxn ang="0">
                <a:pos x="2040" y="1374"/>
              </a:cxn>
              <a:cxn ang="0">
                <a:pos x="1992" y="1278"/>
              </a:cxn>
              <a:cxn ang="0">
                <a:pos x="1953" y="1194"/>
              </a:cxn>
              <a:cxn ang="0">
                <a:pos x="1917" y="1104"/>
              </a:cxn>
              <a:cxn ang="0">
                <a:pos x="1881" y="996"/>
              </a:cxn>
              <a:cxn ang="0">
                <a:pos x="1851" y="879"/>
              </a:cxn>
              <a:cxn ang="0">
                <a:pos x="1821" y="765"/>
              </a:cxn>
              <a:cxn ang="0">
                <a:pos x="1776" y="633"/>
              </a:cxn>
              <a:cxn ang="0">
                <a:pos x="1734" y="505"/>
              </a:cxn>
              <a:cxn ang="0">
                <a:pos x="1686" y="396"/>
              </a:cxn>
              <a:cxn ang="0">
                <a:pos x="1653" y="318"/>
              </a:cxn>
              <a:cxn ang="0">
                <a:pos x="1614" y="237"/>
              </a:cxn>
              <a:cxn ang="0">
                <a:pos x="1593" y="195"/>
              </a:cxn>
              <a:cxn ang="0">
                <a:pos x="1515" y="84"/>
              </a:cxn>
              <a:cxn ang="0">
                <a:pos x="1536" y="105"/>
              </a:cxn>
              <a:cxn ang="0">
                <a:pos x="1467" y="33"/>
              </a:cxn>
              <a:cxn ang="0">
                <a:pos x="1419" y="0"/>
              </a:cxn>
            </a:cxnLst>
            <a:rect l="0" t="0" r="r" b="b"/>
            <a:pathLst>
              <a:path w="2824" h="1912">
                <a:moveTo>
                  <a:pt x="1404" y="3"/>
                </a:moveTo>
                <a:lnTo>
                  <a:pt x="1371" y="3"/>
                </a:lnTo>
                <a:lnTo>
                  <a:pt x="1344" y="15"/>
                </a:lnTo>
                <a:lnTo>
                  <a:pt x="1320" y="30"/>
                </a:lnTo>
                <a:lnTo>
                  <a:pt x="1293" y="57"/>
                </a:lnTo>
                <a:lnTo>
                  <a:pt x="1266" y="87"/>
                </a:lnTo>
                <a:lnTo>
                  <a:pt x="1248" y="120"/>
                </a:lnTo>
                <a:lnTo>
                  <a:pt x="1221" y="153"/>
                </a:lnTo>
                <a:lnTo>
                  <a:pt x="1203" y="192"/>
                </a:lnTo>
                <a:lnTo>
                  <a:pt x="1176" y="234"/>
                </a:lnTo>
                <a:lnTo>
                  <a:pt x="1154" y="268"/>
                </a:lnTo>
                <a:lnTo>
                  <a:pt x="1136" y="305"/>
                </a:lnTo>
                <a:lnTo>
                  <a:pt x="1118" y="349"/>
                </a:lnTo>
                <a:lnTo>
                  <a:pt x="1106" y="377"/>
                </a:lnTo>
                <a:lnTo>
                  <a:pt x="1094" y="413"/>
                </a:lnTo>
                <a:lnTo>
                  <a:pt x="1083" y="449"/>
                </a:lnTo>
                <a:lnTo>
                  <a:pt x="1071" y="485"/>
                </a:lnTo>
                <a:lnTo>
                  <a:pt x="1063" y="513"/>
                </a:lnTo>
                <a:lnTo>
                  <a:pt x="1047" y="549"/>
                </a:lnTo>
                <a:lnTo>
                  <a:pt x="1029" y="591"/>
                </a:lnTo>
                <a:lnTo>
                  <a:pt x="1014" y="630"/>
                </a:lnTo>
                <a:lnTo>
                  <a:pt x="1005" y="666"/>
                </a:lnTo>
                <a:lnTo>
                  <a:pt x="993" y="702"/>
                </a:lnTo>
                <a:lnTo>
                  <a:pt x="987" y="737"/>
                </a:lnTo>
                <a:lnTo>
                  <a:pt x="975" y="773"/>
                </a:lnTo>
                <a:lnTo>
                  <a:pt x="963" y="817"/>
                </a:lnTo>
                <a:lnTo>
                  <a:pt x="951" y="843"/>
                </a:lnTo>
                <a:lnTo>
                  <a:pt x="939" y="881"/>
                </a:lnTo>
                <a:lnTo>
                  <a:pt x="927" y="917"/>
                </a:lnTo>
                <a:lnTo>
                  <a:pt x="924" y="951"/>
                </a:lnTo>
                <a:lnTo>
                  <a:pt x="912" y="990"/>
                </a:lnTo>
                <a:lnTo>
                  <a:pt x="903" y="1026"/>
                </a:lnTo>
                <a:lnTo>
                  <a:pt x="891" y="1062"/>
                </a:lnTo>
                <a:lnTo>
                  <a:pt x="879" y="1101"/>
                </a:lnTo>
                <a:lnTo>
                  <a:pt x="864" y="1140"/>
                </a:lnTo>
                <a:lnTo>
                  <a:pt x="855" y="1173"/>
                </a:lnTo>
                <a:lnTo>
                  <a:pt x="843" y="1206"/>
                </a:lnTo>
                <a:lnTo>
                  <a:pt x="825" y="1248"/>
                </a:lnTo>
                <a:lnTo>
                  <a:pt x="810" y="1278"/>
                </a:lnTo>
                <a:lnTo>
                  <a:pt x="795" y="1314"/>
                </a:lnTo>
                <a:lnTo>
                  <a:pt x="783" y="1347"/>
                </a:lnTo>
                <a:lnTo>
                  <a:pt x="756" y="1395"/>
                </a:lnTo>
                <a:lnTo>
                  <a:pt x="732" y="1437"/>
                </a:lnTo>
                <a:lnTo>
                  <a:pt x="711" y="1476"/>
                </a:lnTo>
                <a:lnTo>
                  <a:pt x="681" y="1518"/>
                </a:lnTo>
                <a:lnTo>
                  <a:pt x="657" y="1551"/>
                </a:lnTo>
                <a:lnTo>
                  <a:pt x="633" y="1578"/>
                </a:lnTo>
                <a:lnTo>
                  <a:pt x="603" y="1611"/>
                </a:lnTo>
                <a:lnTo>
                  <a:pt x="573" y="1635"/>
                </a:lnTo>
                <a:lnTo>
                  <a:pt x="540" y="1659"/>
                </a:lnTo>
                <a:lnTo>
                  <a:pt x="498" y="1683"/>
                </a:lnTo>
                <a:lnTo>
                  <a:pt x="449" y="1703"/>
                </a:lnTo>
                <a:lnTo>
                  <a:pt x="417" y="1719"/>
                </a:lnTo>
                <a:lnTo>
                  <a:pt x="389" y="1735"/>
                </a:lnTo>
                <a:lnTo>
                  <a:pt x="353" y="1747"/>
                </a:lnTo>
                <a:lnTo>
                  <a:pt x="315" y="1764"/>
                </a:lnTo>
                <a:lnTo>
                  <a:pt x="285" y="1773"/>
                </a:lnTo>
                <a:lnTo>
                  <a:pt x="258" y="1788"/>
                </a:lnTo>
                <a:lnTo>
                  <a:pt x="216" y="1800"/>
                </a:lnTo>
                <a:lnTo>
                  <a:pt x="180" y="1809"/>
                </a:lnTo>
                <a:lnTo>
                  <a:pt x="147" y="1824"/>
                </a:lnTo>
                <a:lnTo>
                  <a:pt x="102" y="1839"/>
                </a:lnTo>
                <a:lnTo>
                  <a:pt x="66" y="1847"/>
                </a:lnTo>
                <a:lnTo>
                  <a:pt x="33" y="1857"/>
                </a:lnTo>
                <a:lnTo>
                  <a:pt x="18" y="1863"/>
                </a:lnTo>
                <a:lnTo>
                  <a:pt x="3" y="1869"/>
                </a:lnTo>
                <a:lnTo>
                  <a:pt x="0" y="1887"/>
                </a:lnTo>
                <a:lnTo>
                  <a:pt x="3" y="1908"/>
                </a:lnTo>
                <a:lnTo>
                  <a:pt x="2820" y="1911"/>
                </a:lnTo>
                <a:lnTo>
                  <a:pt x="2823" y="1873"/>
                </a:lnTo>
                <a:lnTo>
                  <a:pt x="2799" y="1860"/>
                </a:lnTo>
                <a:lnTo>
                  <a:pt x="2766" y="1854"/>
                </a:lnTo>
                <a:lnTo>
                  <a:pt x="2739" y="1851"/>
                </a:lnTo>
                <a:lnTo>
                  <a:pt x="2703" y="1839"/>
                </a:lnTo>
                <a:lnTo>
                  <a:pt x="2676" y="1827"/>
                </a:lnTo>
                <a:lnTo>
                  <a:pt x="2643" y="1818"/>
                </a:lnTo>
                <a:lnTo>
                  <a:pt x="2604" y="1809"/>
                </a:lnTo>
                <a:lnTo>
                  <a:pt x="2560" y="1791"/>
                </a:lnTo>
                <a:lnTo>
                  <a:pt x="2514" y="1776"/>
                </a:lnTo>
                <a:lnTo>
                  <a:pt x="2472" y="1761"/>
                </a:lnTo>
                <a:lnTo>
                  <a:pt x="2424" y="1743"/>
                </a:lnTo>
                <a:lnTo>
                  <a:pt x="2379" y="1728"/>
                </a:lnTo>
                <a:lnTo>
                  <a:pt x="2343" y="1710"/>
                </a:lnTo>
                <a:lnTo>
                  <a:pt x="2310" y="1692"/>
                </a:lnTo>
                <a:lnTo>
                  <a:pt x="2286" y="1674"/>
                </a:lnTo>
                <a:lnTo>
                  <a:pt x="2265" y="1662"/>
                </a:lnTo>
                <a:lnTo>
                  <a:pt x="2244" y="1647"/>
                </a:lnTo>
                <a:lnTo>
                  <a:pt x="2223" y="1629"/>
                </a:lnTo>
                <a:lnTo>
                  <a:pt x="2199" y="1605"/>
                </a:lnTo>
                <a:lnTo>
                  <a:pt x="2175" y="1578"/>
                </a:lnTo>
                <a:lnTo>
                  <a:pt x="2148" y="1551"/>
                </a:lnTo>
                <a:lnTo>
                  <a:pt x="2127" y="1515"/>
                </a:lnTo>
                <a:lnTo>
                  <a:pt x="2106" y="1485"/>
                </a:lnTo>
                <a:lnTo>
                  <a:pt x="2082" y="1446"/>
                </a:lnTo>
                <a:lnTo>
                  <a:pt x="2061" y="1413"/>
                </a:lnTo>
                <a:lnTo>
                  <a:pt x="2040" y="1374"/>
                </a:lnTo>
                <a:lnTo>
                  <a:pt x="2022" y="1344"/>
                </a:lnTo>
                <a:lnTo>
                  <a:pt x="2004" y="1308"/>
                </a:lnTo>
                <a:lnTo>
                  <a:pt x="1992" y="1278"/>
                </a:lnTo>
                <a:lnTo>
                  <a:pt x="1980" y="1257"/>
                </a:lnTo>
                <a:lnTo>
                  <a:pt x="1968" y="1227"/>
                </a:lnTo>
                <a:lnTo>
                  <a:pt x="1953" y="1194"/>
                </a:lnTo>
                <a:lnTo>
                  <a:pt x="1941" y="1161"/>
                </a:lnTo>
                <a:lnTo>
                  <a:pt x="1929" y="1134"/>
                </a:lnTo>
                <a:lnTo>
                  <a:pt x="1917" y="1104"/>
                </a:lnTo>
                <a:lnTo>
                  <a:pt x="1911" y="1077"/>
                </a:lnTo>
                <a:lnTo>
                  <a:pt x="1899" y="1041"/>
                </a:lnTo>
                <a:lnTo>
                  <a:pt x="1881" y="996"/>
                </a:lnTo>
                <a:lnTo>
                  <a:pt x="1872" y="957"/>
                </a:lnTo>
                <a:lnTo>
                  <a:pt x="1863" y="921"/>
                </a:lnTo>
                <a:lnTo>
                  <a:pt x="1851" y="879"/>
                </a:lnTo>
                <a:lnTo>
                  <a:pt x="1839" y="837"/>
                </a:lnTo>
                <a:lnTo>
                  <a:pt x="1830" y="801"/>
                </a:lnTo>
                <a:lnTo>
                  <a:pt x="1821" y="765"/>
                </a:lnTo>
                <a:lnTo>
                  <a:pt x="1803" y="726"/>
                </a:lnTo>
                <a:lnTo>
                  <a:pt x="1791" y="678"/>
                </a:lnTo>
                <a:lnTo>
                  <a:pt x="1776" y="633"/>
                </a:lnTo>
                <a:lnTo>
                  <a:pt x="1764" y="591"/>
                </a:lnTo>
                <a:lnTo>
                  <a:pt x="1749" y="552"/>
                </a:lnTo>
                <a:lnTo>
                  <a:pt x="1734" y="505"/>
                </a:lnTo>
                <a:lnTo>
                  <a:pt x="1716" y="456"/>
                </a:lnTo>
                <a:lnTo>
                  <a:pt x="1698" y="423"/>
                </a:lnTo>
                <a:lnTo>
                  <a:pt x="1686" y="396"/>
                </a:lnTo>
                <a:lnTo>
                  <a:pt x="1681" y="365"/>
                </a:lnTo>
                <a:lnTo>
                  <a:pt x="1677" y="361"/>
                </a:lnTo>
                <a:lnTo>
                  <a:pt x="1653" y="318"/>
                </a:lnTo>
                <a:lnTo>
                  <a:pt x="1635" y="285"/>
                </a:lnTo>
                <a:lnTo>
                  <a:pt x="1623" y="261"/>
                </a:lnTo>
                <a:lnTo>
                  <a:pt x="1614" y="237"/>
                </a:lnTo>
                <a:lnTo>
                  <a:pt x="1605" y="219"/>
                </a:lnTo>
                <a:lnTo>
                  <a:pt x="1578" y="171"/>
                </a:lnTo>
                <a:lnTo>
                  <a:pt x="1593" y="195"/>
                </a:lnTo>
                <a:lnTo>
                  <a:pt x="1560" y="141"/>
                </a:lnTo>
                <a:lnTo>
                  <a:pt x="1521" y="87"/>
                </a:lnTo>
                <a:lnTo>
                  <a:pt x="1515" y="84"/>
                </a:lnTo>
                <a:lnTo>
                  <a:pt x="1533" y="102"/>
                </a:lnTo>
                <a:lnTo>
                  <a:pt x="1545" y="120"/>
                </a:lnTo>
                <a:lnTo>
                  <a:pt x="1536" y="105"/>
                </a:lnTo>
                <a:lnTo>
                  <a:pt x="1500" y="63"/>
                </a:lnTo>
                <a:lnTo>
                  <a:pt x="1485" y="45"/>
                </a:lnTo>
                <a:lnTo>
                  <a:pt x="1467" y="33"/>
                </a:lnTo>
                <a:lnTo>
                  <a:pt x="1452" y="18"/>
                </a:lnTo>
                <a:lnTo>
                  <a:pt x="1437" y="9"/>
                </a:lnTo>
                <a:lnTo>
                  <a:pt x="1419" y="0"/>
                </a:lnTo>
              </a:path>
            </a:pathLst>
          </a:custGeom>
          <a:solidFill>
            <a:srgbClr val="C0C0C0"/>
          </a:solidFill>
          <a:ln w="12700" cap="rnd" cmpd="sng">
            <a:noFill/>
            <a:prstDash val="solid"/>
            <a:round/>
            <a:headEnd type="none" w="med" len="med"/>
            <a:tailEnd type="none" w="med" len="med"/>
          </a:ln>
          <a:effectLst/>
        </p:spPr>
        <p:txBody>
          <a:bodyPr/>
          <a:lstStyle/>
          <a:p>
            <a:pPr>
              <a:defRPr/>
            </a:pPr>
            <a:endParaRPr lang="en-US"/>
          </a:p>
        </p:txBody>
      </p:sp>
      <p:sp>
        <p:nvSpPr>
          <p:cNvPr id="230470" name="Freeform 70"/>
          <p:cNvSpPr>
            <a:spLocks/>
          </p:cNvSpPr>
          <p:nvPr/>
        </p:nvSpPr>
        <p:spPr bwMode="auto">
          <a:xfrm>
            <a:off x="2282449" y="5407025"/>
            <a:ext cx="1216025" cy="711200"/>
          </a:xfrm>
          <a:custGeom>
            <a:avLst/>
            <a:gdLst/>
            <a:ahLst/>
            <a:cxnLst>
              <a:cxn ang="0">
                <a:pos x="0" y="394"/>
              </a:cxn>
              <a:cxn ang="0">
                <a:pos x="557" y="192"/>
              </a:cxn>
              <a:cxn ang="0">
                <a:pos x="731" y="0"/>
              </a:cxn>
              <a:cxn ang="0">
                <a:pos x="749" y="439"/>
              </a:cxn>
              <a:cxn ang="0">
                <a:pos x="0" y="448"/>
              </a:cxn>
              <a:cxn ang="0">
                <a:pos x="0" y="394"/>
              </a:cxn>
            </a:cxnLst>
            <a:rect l="0" t="0" r="r" b="b"/>
            <a:pathLst>
              <a:path w="749" h="448">
                <a:moveTo>
                  <a:pt x="0" y="394"/>
                </a:moveTo>
                <a:lnTo>
                  <a:pt x="557" y="192"/>
                </a:lnTo>
                <a:lnTo>
                  <a:pt x="731" y="0"/>
                </a:lnTo>
                <a:lnTo>
                  <a:pt x="749" y="439"/>
                </a:lnTo>
                <a:lnTo>
                  <a:pt x="0" y="448"/>
                </a:lnTo>
                <a:lnTo>
                  <a:pt x="0" y="394"/>
                </a:lnTo>
                <a:close/>
              </a:path>
            </a:pathLst>
          </a:custGeom>
          <a:solidFill>
            <a:srgbClr val="EB2415"/>
          </a:solidFill>
          <a:ln w="12700" cap="flat" cmpd="sng">
            <a:solidFill>
              <a:srgbClr val="EB2415"/>
            </a:solidFill>
            <a:prstDash val="solid"/>
            <a:round/>
            <a:headEnd/>
            <a:tailEnd/>
          </a:ln>
          <a:effectLst/>
        </p:spPr>
        <p:txBody>
          <a:bodyPr/>
          <a:lstStyle/>
          <a:p>
            <a:pPr>
              <a:defRPr/>
            </a:pPr>
            <a:endParaRPr lang="en-US"/>
          </a:p>
        </p:txBody>
      </p:sp>
      <p:sp>
        <p:nvSpPr>
          <p:cNvPr id="230471" name="Freeform 71"/>
          <p:cNvSpPr>
            <a:spLocks/>
          </p:cNvSpPr>
          <p:nvPr/>
        </p:nvSpPr>
        <p:spPr bwMode="auto">
          <a:xfrm>
            <a:off x="3428624" y="3852863"/>
            <a:ext cx="547688" cy="2251075"/>
          </a:xfrm>
          <a:custGeom>
            <a:avLst/>
            <a:gdLst/>
            <a:ahLst/>
            <a:cxnLst>
              <a:cxn ang="0">
                <a:pos x="0" y="1408"/>
              </a:cxn>
              <a:cxn ang="0">
                <a:pos x="0" y="979"/>
              </a:cxn>
              <a:cxn ang="0">
                <a:pos x="174" y="522"/>
              </a:cxn>
              <a:cxn ang="0">
                <a:pos x="256" y="202"/>
              </a:cxn>
              <a:cxn ang="0">
                <a:pos x="320" y="0"/>
              </a:cxn>
              <a:cxn ang="0">
                <a:pos x="320" y="1418"/>
              </a:cxn>
              <a:cxn ang="0">
                <a:pos x="0" y="1408"/>
              </a:cxn>
            </a:cxnLst>
            <a:rect l="0" t="0" r="r" b="b"/>
            <a:pathLst>
              <a:path w="320" h="1418">
                <a:moveTo>
                  <a:pt x="0" y="1408"/>
                </a:moveTo>
                <a:cubicBezTo>
                  <a:pt x="0" y="1265"/>
                  <a:pt x="0" y="1122"/>
                  <a:pt x="0" y="979"/>
                </a:cubicBezTo>
                <a:lnTo>
                  <a:pt x="174" y="522"/>
                </a:lnTo>
                <a:lnTo>
                  <a:pt x="256" y="202"/>
                </a:lnTo>
                <a:lnTo>
                  <a:pt x="320" y="0"/>
                </a:lnTo>
                <a:lnTo>
                  <a:pt x="320" y="1418"/>
                </a:lnTo>
                <a:lnTo>
                  <a:pt x="0" y="1408"/>
                </a:lnTo>
                <a:close/>
              </a:path>
            </a:pathLst>
          </a:custGeom>
          <a:solidFill>
            <a:srgbClr val="EB2415"/>
          </a:solidFill>
          <a:ln w="28575" cap="flat" cmpd="sng">
            <a:solidFill>
              <a:srgbClr val="EB2415"/>
            </a:solidFill>
            <a:prstDash val="solid"/>
            <a:round/>
            <a:headEnd/>
            <a:tailEnd/>
          </a:ln>
          <a:effectLst/>
        </p:spPr>
        <p:txBody>
          <a:bodyPr/>
          <a:lstStyle/>
          <a:p>
            <a:pPr>
              <a:defRPr/>
            </a:pPr>
            <a:endParaRPr lang="en-US"/>
          </a:p>
        </p:txBody>
      </p:sp>
      <p:sp>
        <p:nvSpPr>
          <p:cNvPr id="230472" name="Freeform 72"/>
          <p:cNvSpPr>
            <a:spLocks/>
          </p:cNvSpPr>
          <p:nvPr/>
        </p:nvSpPr>
        <p:spPr bwMode="auto">
          <a:xfrm>
            <a:off x="3981074" y="3067050"/>
            <a:ext cx="484188" cy="3033713"/>
          </a:xfrm>
          <a:custGeom>
            <a:avLst/>
            <a:gdLst/>
            <a:ahLst/>
            <a:cxnLst>
              <a:cxn ang="0">
                <a:pos x="0" y="1920"/>
              </a:cxn>
              <a:cxn ang="0">
                <a:pos x="0" y="1782"/>
              </a:cxn>
              <a:cxn ang="0">
                <a:pos x="0" y="484"/>
              </a:cxn>
              <a:cxn ang="0">
                <a:pos x="137" y="173"/>
              </a:cxn>
              <a:cxn ang="0">
                <a:pos x="256" y="27"/>
              </a:cxn>
              <a:cxn ang="0">
                <a:pos x="301" y="0"/>
              </a:cxn>
              <a:cxn ang="0">
                <a:pos x="311" y="1929"/>
              </a:cxn>
              <a:cxn ang="0">
                <a:pos x="0" y="1920"/>
              </a:cxn>
            </a:cxnLst>
            <a:rect l="0" t="0" r="r" b="b"/>
            <a:pathLst>
              <a:path w="311" h="1929">
                <a:moveTo>
                  <a:pt x="0" y="1920"/>
                </a:moveTo>
                <a:cubicBezTo>
                  <a:pt x="0" y="1874"/>
                  <a:pt x="0" y="1828"/>
                  <a:pt x="0" y="1782"/>
                </a:cubicBezTo>
                <a:lnTo>
                  <a:pt x="0" y="484"/>
                </a:lnTo>
                <a:lnTo>
                  <a:pt x="137" y="173"/>
                </a:lnTo>
                <a:lnTo>
                  <a:pt x="256" y="27"/>
                </a:lnTo>
                <a:lnTo>
                  <a:pt x="301" y="0"/>
                </a:lnTo>
                <a:lnTo>
                  <a:pt x="311" y="1929"/>
                </a:lnTo>
                <a:lnTo>
                  <a:pt x="0" y="1920"/>
                </a:lnTo>
                <a:close/>
              </a:path>
            </a:pathLst>
          </a:custGeom>
          <a:solidFill>
            <a:srgbClr val="EB2415"/>
          </a:solidFill>
          <a:ln w="28575" cap="flat" cmpd="sng">
            <a:solidFill>
              <a:srgbClr val="EB2415"/>
            </a:solidFill>
            <a:prstDash val="solid"/>
            <a:round/>
            <a:headEnd/>
            <a:tailEnd/>
          </a:ln>
          <a:effectLst/>
        </p:spPr>
        <p:txBody>
          <a:bodyPr/>
          <a:lstStyle/>
          <a:p>
            <a:pPr>
              <a:defRPr/>
            </a:pPr>
            <a:endParaRPr lang="en-US"/>
          </a:p>
        </p:txBody>
      </p:sp>
      <p:sp>
        <p:nvSpPr>
          <p:cNvPr id="230473" name="Line 73"/>
          <p:cNvSpPr>
            <a:spLocks noChangeShapeType="1"/>
          </p:cNvSpPr>
          <p:nvPr/>
        </p:nvSpPr>
        <p:spPr bwMode="auto">
          <a:xfrm>
            <a:off x="4481137" y="3068638"/>
            <a:ext cx="3175" cy="3025775"/>
          </a:xfrm>
          <a:prstGeom prst="line">
            <a:avLst/>
          </a:prstGeom>
          <a:noFill/>
          <a:ln w="28575">
            <a:solidFill>
              <a:srgbClr val="020004"/>
            </a:solidFill>
            <a:round/>
            <a:headEnd/>
            <a:tailEnd/>
          </a:ln>
          <a:effectLst/>
        </p:spPr>
        <p:txBody>
          <a:bodyPr wrap="none" anchor="ctr"/>
          <a:lstStyle/>
          <a:p>
            <a:pPr>
              <a:defRPr/>
            </a:pPr>
            <a:endParaRPr lang="en-US"/>
          </a:p>
        </p:txBody>
      </p:sp>
      <p:sp>
        <p:nvSpPr>
          <p:cNvPr id="230474" name="Line 74"/>
          <p:cNvSpPr>
            <a:spLocks noChangeShapeType="1"/>
          </p:cNvSpPr>
          <p:nvPr/>
        </p:nvSpPr>
        <p:spPr bwMode="auto">
          <a:xfrm>
            <a:off x="3481012" y="5281613"/>
            <a:ext cx="0" cy="830262"/>
          </a:xfrm>
          <a:prstGeom prst="line">
            <a:avLst/>
          </a:prstGeom>
          <a:noFill/>
          <a:ln w="28575">
            <a:solidFill>
              <a:srgbClr val="020004"/>
            </a:solidFill>
            <a:round/>
            <a:headEnd/>
            <a:tailEnd/>
          </a:ln>
          <a:effectLst/>
        </p:spPr>
        <p:txBody>
          <a:bodyPr/>
          <a:lstStyle/>
          <a:p>
            <a:pPr>
              <a:defRPr/>
            </a:pPr>
            <a:endParaRPr lang="en-US"/>
          </a:p>
        </p:txBody>
      </p:sp>
      <p:sp>
        <p:nvSpPr>
          <p:cNvPr id="230475" name="Line 75"/>
          <p:cNvSpPr>
            <a:spLocks noChangeShapeType="1"/>
          </p:cNvSpPr>
          <p:nvPr/>
        </p:nvSpPr>
        <p:spPr bwMode="auto">
          <a:xfrm flipV="1">
            <a:off x="3987424" y="3814763"/>
            <a:ext cx="0" cy="2293937"/>
          </a:xfrm>
          <a:prstGeom prst="line">
            <a:avLst/>
          </a:prstGeom>
          <a:noFill/>
          <a:ln w="28575">
            <a:solidFill>
              <a:srgbClr val="020004"/>
            </a:solidFill>
            <a:round/>
            <a:headEnd/>
            <a:tailEnd/>
          </a:ln>
          <a:effectLst/>
        </p:spPr>
        <p:txBody>
          <a:bodyPr wrap="none" anchor="ctr"/>
          <a:lstStyle/>
          <a:p>
            <a:pPr>
              <a:defRPr/>
            </a:pPr>
            <a:endParaRPr lang="en-US"/>
          </a:p>
        </p:txBody>
      </p:sp>
      <p:sp>
        <p:nvSpPr>
          <p:cNvPr id="22538" name="Rectangle 76"/>
          <p:cNvSpPr>
            <a:spLocks noChangeArrowheads="1"/>
          </p:cNvSpPr>
          <p:nvPr/>
        </p:nvSpPr>
        <p:spPr bwMode="auto">
          <a:xfrm>
            <a:off x="4255712" y="6099175"/>
            <a:ext cx="3746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sz="2000" b="1">
                <a:solidFill>
                  <a:srgbClr val="EB2415"/>
                </a:solidFill>
                <a:effectLst/>
                <a:latin typeface="Times New Roman" pitchFamily="18" charset="0"/>
              </a:rPr>
              <a:t> 0</a:t>
            </a:r>
          </a:p>
        </p:txBody>
      </p:sp>
      <p:sp>
        <p:nvSpPr>
          <p:cNvPr id="230420" name="Line 20"/>
          <p:cNvSpPr>
            <a:spLocks noChangeShapeType="1"/>
          </p:cNvSpPr>
          <p:nvPr/>
        </p:nvSpPr>
        <p:spPr bwMode="auto">
          <a:xfrm flipV="1">
            <a:off x="5006599" y="3829050"/>
            <a:ext cx="0" cy="2279650"/>
          </a:xfrm>
          <a:prstGeom prst="line">
            <a:avLst/>
          </a:prstGeom>
          <a:noFill/>
          <a:ln w="28575">
            <a:solidFill>
              <a:srgbClr val="020004"/>
            </a:solidFill>
            <a:round/>
            <a:headEnd/>
            <a:tailEnd/>
          </a:ln>
          <a:effectLst/>
        </p:spPr>
        <p:txBody>
          <a:bodyPr wrap="none" anchor="ctr"/>
          <a:lstStyle/>
          <a:p>
            <a:pPr>
              <a:defRPr/>
            </a:pPr>
            <a:endParaRPr lang="en-US"/>
          </a:p>
        </p:txBody>
      </p:sp>
      <p:sp>
        <p:nvSpPr>
          <p:cNvPr id="22542" name="Rectangle 21"/>
          <p:cNvSpPr>
            <a:spLocks noChangeArrowheads="1"/>
          </p:cNvSpPr>
          <p:nvPr/>
        </p:nvSpPr>
        <p:spPr bwMode="auto">
          <a:xfrm>
            <a:off x="1529974" y="4953000"/>
            <a:ext cx="333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solidFill>
                  <a:srgbClr val="020004"/>
                </a:solidFill>
                <a:effectLst/>
                <a:latin typeface="Times New Roman" pitchFamily="18" charset="0"/>
              </a:rPr>
              <a:t>  </a:t>
            </a:r>
          </a:p>
        </p:txBody>
      </p:sp>
      <p:sp>
        <p:nvSpPr>
          <p:cNvPr id="230422" name="Line 22"/>
          <p:cNvSpPr>
            <a:spLocks noChangeShapeType="1"/>
          </p:cNvSpPr>
          <p:nvPr/>
        </p:nvSpPr>
        <p:spPr bwMode="auto">
          <a:xfrm>
            <a:off x="5538412" y="5303838"/>
            <a:ext cx="0" cy="800100"/>
          </a:xfrm>
          <a:prstGeom prst="line">
            <a:avLst/>
          </a:prstGeom>
          <a:noFill/>
          <a:ln w="28575">
            <a:solidFill>
              <a:srgbClr val="020004"/>
            </a:solidFill>
            <a:round/>
            <a:headEnd/>
            <a:tailEnd/>
          </a:ln>
          <a:effectLst/>
        </p:spPr>
        <p:txBody>
          <a:bodyPr/>
          <a:lstStyle/>
          <a:p>
            <a:pPr>
              <a:defRPr/>
            </a:pPr>
            <a:endParaRPr lang="en-US"/>
          </a:p>
        </p:txBody>
      </p:sp>
      <p:sp>
        <p:nvSpPr>
          <p:cNvPr id="230425" name="Rectangle 25"/>
          <p:cNvSpPr>
            <a:spLocks noChangeArrowheads="1"/>
          </p:cNvSpPr>
          <p:nvPr/>
        </p:nvSpPr>
        <p:spPr bwMode="auto">
          <a:xfrm>
            <a:off x="5271712" y="6110288"/>
            <a:ext cx="565150" cy="396875"/>
          </a:xfrm>
          <a:prstGeom prst="rect">
            <a:avLst/>
          </a:prstGeom>
          <a:noFill/>
          <a:ln w="12700">
            <a:noFill/>
            <a:miter lim="800000"/>
            <a:headEnd/>
            <a:tailEnd/>
          </a:ln>
          <a:effectLst/>
        </p:spPr>
        <p:txBody>
          <a:bodyPr wrap="none">
            <a:spAutoFit/>
          </a:bodyPr>
          <a:lstStyle/>
          <a:p>
            <a:pPr marL="457200" indent="-457200">
              <a:defRPr/>
            </a:pPr>
            <a:r>
              <a:rPr lang="en-US" sz="2000" b="1">
                <a:solidFill>
                  <a:srgbClr val="EB2415"/>
                </a:solidFill>
                <a:effectLst/>
                <a:latin typeface="Times New Roman" pitchFamily="18" charset="0"/>
              </a:rPr>
              <a:t>.97</a:t>
            </a:r>
            <a:r>
              <a:rPr lang="en-US" sz="2000" b="1">
                <a:solidFill>
                  <a:srgbClr val="EB2415"/>
                </a:solidFill>
                <a:effectLst>
                  <a:outerShdw blurRad="38100" dist="38100" dir="2700000" algn="tl">
                    <a:srgbClr val="C0C0C0"/>
                  </a:outerShdw>
                </a:effectLst>
                <a:latin typeface="Times New Roman" pitchFamily="18" charset="0"/>
              </a:rPr>
              <a:t> </a:t>
            </a:r>
          </a:p>
        </p:txBody>
      </p:sp>
      <p:sp>
        <p:nvSpPr>
          <p:cNvPr id="230426" name="Rectangle 26"/>
          <p:cNvSpPr>
            <a:spLocks noChangeArrowheads="1"/>
          </p:cNvSpPr>
          <p:nvPr/>
        </p:nvSpPr>
        <p:spPr bwMode="auto">
          <a:xfrm>
            <a:off x="4758949" y="6105525"/>
            <a:ext cx="5016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sz="2000" b="1">
                <a:solidFill>
                  <a:srgbClr val="EB2415"/>
                </a:solidFill>
                <a:effectLst/>
                <a:latin typeface="Times New Roman" pitchFamily="18" charset="0"/>
              </a:rPr>
              <a:t>.43</a:t>
            </a:r>
          </a:p>
        </p:txBody>
      </p:sp>
      <p:sp>
        <p:nvSpPr>
          <p:cNvPr id="230411" name="Line 11"/>
          <p:cNvSpPr>
            <a:spLocks noChangeShapeType="1"/>
          </p:cNvSpPr>
          <p:nvPr/>
        </p:nvSpPr>
        <p:spPr bwMode="auto">
          <a:xfrm>
            <a:off x="2036387" y="6102350"/>
            <a:ext cx="4959350" cy="0"/>
          </a:xfrm>
          <a:prstGeom prst="line">
            <a:avLst/>
          </a:prstGeom>
          <a:noFill/>
          <a:ln w="38100">
            <a:solidFill>
              <a:srgbClr val="020004"/>
            </a:solidFill>
            <a:round/>
            <a:headEnd/>
            <a:tailEnd/>
          </a:ln>
          <a:effectLst/>
        </p:spPr>
        <p:txBody>
          <a:bodyPr wrap="none" anchor="ctr"/>
          <a:lstStyle/>
          <a:p>
            <a:pPr>
              <a:defRPr/>
            </a:pPr>
            <a:endParaRPr lang="en-US"/>
          </a:p>
        </p:txBody>
      </p:sp>
      <p:grpSp>
        <p:nvGrpSpPr>
          <p:cNvPr id="22547" name="Group 13"/>
          <p:cNvGrpSpPr>
            <a:grpSpLocks/>
          </p:cNvGrpSpPr>
          <p:nvPr/>
        </p:nvGrpSpPr>
        <p:grpSpPr bwMode="auto">
          <a:xfrm>
            <a:off x="2184024" y="3022600"/>
            <a:ext cx="4727575" cy="2922588"/>
            <a:chOff x="1264" y="1166"/>
            <a:chExt cx="2978" cy="1841"/>
          </a:xfrm>
        </p:grpSpPr>
        <p:sp>
          <p:nvSpPr>
            <p:cNvPr id="230414" name="Arc 14"/>
            <p:cNvSpPr>
              <a:spLocks/>
            </p:cNvSpPr>
            <p:nvPr/>
          </p:nvSpPr>
          <p:spPr bwMode="auto">
            <a:xfrm rot="4404038">
              <a:off x="3025" y="2254"/>
              <a:ext cx="833" cy="333"/>
            </a:xfrm>
            <a:custGeom>
              <a:avLst/>
              <a:gdLst>
                <a:gd name="G0" fmla="+- 1012 0 0"/>
                <a:gd name="G1" fmla="+- 0 0 0"/>
                <a:gd name="G2" fmla="+- 21600 0 0"/>
                <a:gd name="T0" fmla="*/ 18589 w 18589"/>
                <a:gd name="T1" fmla="*/ 12554 h 21600"/>
                <a:gd name="T2" fmla="*/ 0 w 18589"/>
                <a:gd name="T3" fmla="*/ 21576 h 21600"/>
                <a:gd name="T4" fmla="*/ 1012 w 18589"/>
                <a:gd name="T5" fmla="*/ 0 h 21600"/>
              </a:gdLst>
              <a:ahLst/>
              <a:cxnLst>
                <a:cxn ang="0">
                  <a:pos x="T0" y="T1"/>
                </a:cxn>
                <a:cxn ang="0">
                  <a:pos x="T2" y="T3"/>
                </a:cxn>
                <a:cxn ang="0">
                  <a:pos x="T4" y="T5"/>
                </a:cxn>
              </a:cxnLst>
              <a:rect l="0" t="0" r="r" b="b"/>
              <a:pathLst>
                <a:path w="18589" h="21600" fill="none" extrusionOk="0">
                  <a:moveTo>
                    <a:pt x="18589" y="12554"/>
                  </a:moveTo>
                  <a:cubicBezTo>
                    <a:pt x="14534" y="18230"/>
                    <a:pt x="7988" y="21599"/>
                    <a:pt x="1012" y="21600"/>
                  </a:cubicBezTo>
                  <a:cubicBezTo>
                    <a:pt x="674" y="21600"/>
                    <a:pt x="337" y="21592"/>
                    <a:pt x="-1" y="21576"/>
                  </a:cubicBezTo>
                </a:path>
                <a:path w="18589" h="21600" stroke="0" extrusionOk="0">
                  <a:moveTo>
                    <a:pt x="18589" y="12554"/>
                  </a:moveTo>
                  <a:cubicBezTo>
                    <a:pt x="14534" y="18230"/>
                    <a:pt x="7988" y="21599"/>
                    <a:pt x="1012" y="21600"/>
                  </a:cubicBezTo>
                  <a:cubicBezTo>
                    <a:pt x="674" y="21600"/>
                    <a:pt x="337" y="21592"/>
                    <a:pt x="-1" y="21576"/>
                  </a:cubicBezTo>
                  <a:lnTo>
                    <a:pt x="1012" y="0"/>
                  </a:lnTo>
                  <a:close/>
                </a:path>
              </a:pathLst>
            </a:custGeom>
            <a:noFill/>
            <a:ln w="57150" cap="rnd">
              <a:solidFill>
                <a:srgbClr val="020004"/>
              </a:solidFill>
              <a:round/>
              <a:headEnd/>
              <a:tailEnd/>
            </a:ln>
            <a:effectLst/>
          </p:spPr>
          <p:txBody>
            <a:bodyPr wrap="none" anchor="ctr"/>
            <a:lstStyle/>
            <a:p>
              <a:pPr>
                <a:defRPr/>
              </a:pPr>
              <a:endParaRPr lang="en-US"/>
            </a:p>
          </p:txBody>
        </p:sp>
        <p:sp>
          <p:nvSpPr>
            <p:cNvPr id="230415" name="Arc 15"/>
            <p:cNvSpPr>
              <a:spLocks/>
            </p:cNvSpPr>
            <p:nvPr/>
          </p:nvSpPr>
          <p:spPr bwMode="auto">
            <a:xfrm rot="720000">
              <a:off x="3517" y="2856"/>
              <a:ext cx="725" cy="151"/>
            </a:xfrm>
            <a:custGeom>
              <a:avLst/>
              <a:gdLst>
                <a:gd name="G0" fmla="+- 20797 0 0"/>
                <a:gd name="G1" fmla="+- 0 0 0"/>
                <a:gd name="G2" fmla="+- 21600 0 0"/>
                <a:gd name="T0" fmla="*/ 18557 w 20797"/>
                <a:gd name="T1" fmla="*/ 21484 h 21484"/>
                <a:gd name="T2" fmla="*/ 0 w 20797"/>
                <a:gd name="T3" fmla="*/ 5834 h 21484"/>
                <a:gd name="T4" fmla="*/ 20797 w 20797"/>
                <a:gd name="T5" fmla="*/ 0 h 21484"/>
              </a:gdLst>
              <a:ahLst/>
              <a:cxnLst>
                <a:cxn ang="0">
                  <a:pos x="T0" y="T1"/>
                </a:cxn>
                <a:cxn ang="0">
                  <a:pos x="T2" y="T3"/>
                </a:cxn>
                <a:cxn ang="0">
                  <a:pos x="T4" y="T5"/>
                </a:cxn>
              </a:cxnLst>
              <a:rect l="0" t="0" r="r" b="b"/>
              <a:pathLst>
                <a:path w="20797" h="21484" fill="none" extrusionOk="0">
                  <a:moveTo>
                    <a:pt x="18557" y="21483"/>
                  </a:moveTo>
                  <a:cubicBezTo>
                    <a:pt x="9747" y="20565"/>
                    <a:pt x="2392" y="14361"/>
                    <a:pt x="-1" y="5834"/>
                  </a:cubicBezTo>
                </a:path>
                <a:path w="20797" h="21484" stroke="0" extrusionOk="0">
                  <a:moveTo>
                    <a:pt x="18557" y="21483"/>
                  </a:moveTo>
                  <a:cubicBezTo>
                    <a:pt x="9747" y="20565"/>
                    <a:pt x="2392" y="14361"/>
                    <a:pt x="-1" y="5834"/>
                  </a:cubicBezTo>
                  <a:lnTo>
                    <a:pt x="20797" y="0"/>
                  </a:lnTo>
                  <a:close/>
                </a:path>
              </a:pathLst>
            </a:custGeom>
            <a:noFill/>
            <a:ln w="57150" cap="rnd">
              <a:solidFill>
                <a:srgbClr val="020004"/>
              </a:solidFill>
              <a:round/>
              <a:headEnd/>
              <a:tailEnd/>
            </a:ln>
            <a:effectLst/>
          </p:spPr>
          <p:txBody>
            <a:bodyPr wrap="none" anchor="ctr"/>
            <a:lstStyle/>
            <a:p>
              <a:pPr>
                <a:defRPr/>
              </a:pPr>
              <a:endParaRPr lang="en-US"/>
            </a:p>
          </p:txBody>
        </p:sp>
        <p:sp>
          <p:nvSpPr>
            <p:cNvPr id="230416" name="Arc 16"/>
            <p:cNvSpPr>
              <a:spLocks/>
            </p:cNvSpPr>
            <p:nvPr/>
          </p:nvSpPr>
          <p:spPr bwMode="auto">
            <a:xfrm rot="6300000">
              <a:off x="2023" y="1532"/>
              <a:ext cx="944" cy="212"/>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57150" cap="rnd">
              <a:solidFill>
                <a:srgbClr val="020004"/>
              </a:solidFill>
              <a:round/>
              <a:headEnd/>
              <a:tailEnd/>
            </a:ln>
            <a:effectLst/>
          </p:spPr>
          <p:txBody>
            <a:bodyPr wrap="none" anchor="ctr"/>
            <a:lstStyle/>
            <a:p>
              <a:pPr>
                <a:defRPr/>
              </a:pPr>
              <a:endParaRPr lang="en-US"/>
            </a:p>
          </p:txBody>
        </p:sp>
        <p:sp>
          <p:nvSpPr>
            <p:cNvPr id="230417" name="Arc 17"/>
            <p:cNvSpPr>
              <a:spLocks/>
            </p:cNvSpPr>
            <p:nvPr/>
          </p:nvSpPr>
          <p:spPr bwMode="auto">
            <a:xfrm rot="16980000">
              <a:off x="1645" y="2280"/>
              <a:ext cx="794" cy="285"/>
            </a:xfrm>
            <a:custGeom>
              <a:avLst/>
              <a:gdLst>
                <a:gd name="G0" fmla="+- 19465 0 0"/>
                <a:gd name="G1" fmla="+- 0 0 0"/>
                <a:gd name="G2" fmla="+- 21600 0 0"/>
                <a:gd name="T0" fmla="*/ 19767 w 19767"/>
                <a:gd name="T1" fmla="*/ 21598 h 21600"/>
                <a:gd name="T2" fmla="*/ 0 w 19767"/>
                <a:gd name="T3" fmla="*/ 9363 h 21600"/>
                <a:gd name="T4" fmla="*/ 19465 w 19767"/>
                <a:gd name="T5" fmla="*/ 0 h 21600"/>
              </a:gdLst>
              <a:ahLst/>
              <a:cxnLst>
                <a:cxn ang="0">
                  <a:pos x="T0" y="T1"/>
                </a:cxn>
                <a:cxn ang="0">
                  <a:pos x="T2" y="T3"/>
                </a:cxn>
                <a:cxn ang="0">
                  <a:pos x="T4" y="T5"/>
                </a:cxn>
              </a:cxnLst>
              <a:rect l="0" t="0" r="r" b="b"/>
              <a:pathLst>
                <a:path w="19767" h="21600" fill="none" extrusionOk="0">
                  <a:moveTo>
                    <a:pt x="19766" y="21597"/>
                  </a:moveTo>
                  <a:cubicBezTo>
                    <a:pt x="19666" y="21599"/>
                    <a:pt x="19565" y="21599"/>
                    <a:pt x="19465" y="21600"/>
                  </a:cubicBezTo>
                  <a:cubicBezTo>
                    <a:pt x="11164" y="21600"/>
                    <a:pt x="3597" y="16843"/>
                    <a:pt x="-1" y="9363"/>
                  </a:cubicBezTo>
                </a:path>
                <a:path w="19767" h="21600" stroke="0" extrusionOk="0">
                  <a:moveTo>
                    <a:pt x="19766" y="21597"/>
                  </a:moveTo>
                  <a:cubicBezTo>
                    <a:pt x="19666" y="21599"/>
                    <a:pt x="19565" y="21599"/>
                    <a:pt x="19465" y="21600"/>
                  </a:cubicBezTo>
                  <a:cubicBezTo>
                    <a:pt x="11164" y="21600"/>
                    <a:pt x="3597" y="16843"/>
                    <a:pt x="-1" y="9363"/>
                  </a:cubicBezTo>
                  <a:lnTo>
                    <a:pt x="19465" y="0"/>
                  </a:lnTo>
                  <a:close/>
                </a:path>
              </a:pathLst>
            </a:custGeom>
            <a:noFill/>
            <a:ln w="57150" cap="rnd">
              <a:solidFill>
                <a:srgbClr val="020004"/>
              </a:solidFill>
              <a:round/>
              <a:headEnd/>
              <a:tailEnd/>
            </a:ln>
            <a:effectLst/>
          </p:spPr>
          <p:txBody>
            <a:bodyPr wrap="none" anchor="ctr"/>
            <a:lstStyle/>
            <a:p>
              <a:pPr>
                <a:defRPr/>
              </a:pPr>
              <a:endParaRPr lang="en-US"/>
            </a:p>
          </p:txBody>
        </p:sp>
        <p:sp>
          <p:nvSpPr>
            <p:cNvPr id="230418" name="Arc 18"/>
            <p:cNvSpPr>
              <a:spLocks/>
            </p:cNvSpPr>
            <p:nvPr/>
          </p:nvSpPr>
          <p:spPr bwMode="auto">
            <a:xfrm rot="20760000">
              <a:off x="1264" y="2840"/>
              <a:ext cx="694" cy="152"/>
            </a:xfrm>
            <a:custGeom>
              <a:avLst/>
              <a:gdLst>
                <a:gd name="G0" fmla="+- 0 0 0"/>
                <a:gd name="G1" fmla="+- 0 0 0"/>
                <a:gd name="G2" fmla="+- 21600 0 0"/>
                <a:gd name="T0" fmla="*/ 20674 w 20674"/>
                <a:gd name="T1" fmla="*/ 6256 h 21580"/>
                <a:gd name="T2" fmla="*/ 940 w 20674"/>
                <a:gd name="T3" fmla="*/ 21580 h 21580"/>
                <a:gd name="T4" fmla="*/ 0 w 20674"/>
                <a:gd name="T5" fmla="*/ 0 h 21580"/>
              </a:gdLst>
              <a:ahLst/>
              <a:cxnLst>
                <a:cxn ang="0">
                  <a:pos x="T0" y="T1"/>
                </a:cxn>
                <a:cxn ang="0">
                  <a:pos x="T2" y="T3"/>
                </a:cxn>
                <a:cxn ang="0">
                  <a:pos x="T4" y="T5"/>
                </a:cxn>
              </a:cxnLst>
              <a:rect l="0" t="0" r="r" b="b"/>
              <a:pathLst>
                <a:path w="20674" h="21580" fill="none" extrusionOk="0">
                  <a:moveTo>
                    <a:pt x="20674" y="6256"/>
                  </a:moveTo>
                  <a:cubicBezTo>
                    <a:pt x="18017" y="15036"/>
                    <a:pt x="10104" y="21180"/>
                    <a:pt x="939" y="21579"/>
                  </a:cubicBezTo>
                </a:path>
                <a:path w="20674" h="21580" stroke="0" extrusionOk="0">
                  <a:moveTo>
                    <a:pt x="20674" y="6256"/>
                  </a:moveTo>
                  <a:cubicBezTo>
                    <a:pt x="18017" y="15036"/>
                    <a:pt x="10104" y="21180"/>
                    <a:pt x="939" y="21579"/>
                  </a:cubicBezTo>
                  <a:lnTo>
                    <a:pt x="0" y="0"/>
                  </a:lnTo>
                  <a:close/>
                </a:path>
              </a:pathLst>
            </a:custGeom>
            <a:noFill/>
            <a:ln w="57150" cap="rnd">
              <a:solidFill>
                <a:srgbClr val="020004"/>
              </a:solidFill>
              <a:round/>
              <a:headEnd/>
              <a:tailEnd/>
            </a:ln>
            <a:effectLst/>
          </p:spPr>
          <p:txBody>
            <a:bodyPr wrap="none" anchor="ctr"/>
            <a:lstStyle/>
            <a:p>
              <a:pPr>
                <a:defRPr/>
              </a:pPr>
              <a:endParaRPr lang="en-US"/>
            </a:p>
          </p:txBody>
        </p:sp>
        <p:sp>
          <p:nvSpPr>
            <p:cNvPr id="230419" name="Arc 19"/>
            <p:cNvSpPr>
              <a:spLocks/>
            </p:cNvSpPr>
            <p:nvPr/>
          </p:nvSpPr>
          <p:spPr bwMode="auto">
            <a:xfrm rot="15300000">
              <a:off x="2466" y="1533"/>
              <a:ext cx="945" cy="213"/>
            </a:xfrm>
            <a:custGeom>
              <a:avLst/>
              <a:gdLst>
                <a:gd name="G0" fmla="+- 0 0 0"/>
                <a:gd name="G1" fmla="+- 102 0 0"/>
                <a:gd name="G2" fmla="+- 21600 0 0"/>
                <a:gd name="T0" fmla="*/ 21600 w 21600"/>
                <a:gd name="T1" fmla="*/ 0 h 21702"/>
                <a:gd name="T2" fmla="*/ 0 w 21600"/>
                <a:gd name="T3" fmla="*/ 21702 h 21702"/>
                <a:gd name="T4" fmla="*/ 0 w 21600"/>
                <a:gd name="T5" fmla="*/ 102 h 21702"/>
              </a:gdLst>
              <a:ahLst/>
              <a:cxnLst>
                <a:cxn ang="0">
                  <a:pos x="T0" y="T1"/>
                </a:cxn>
                <a:cxn ang="0">
                  <a:pos x="T2" y="T3"/>
                </a:cxn>
                <a:cxn ang="0">
                  <a:pos x="T4" y="T5"/>
                </a:cxn>
              </a:cxnLst>
              <a:rect l="0" t="0" r="r" b="b"/>
              <a:pathLst>
                <a:path w="21600" h="21702" fill="none" extrusionOk="0">
                  <a:moveTo>
                    <a:pt x="21599" y="0"/>
                  </a:moveTo>
                  <a:cubicBezTo>
                    <a:pt x="21599" y="34"/>
                    <a:pt x="21600" y="68"/>
                    <a:pt x="21600" y="102"/>
                  </a:cubicBezTo>
                  <a:cubicBezTo>
                    <a:pt x="21600" y="12031"/>
                    <a:pt x="11929" y="21701"/>
                    <a:pt x="0" y="21702"/>
                  </a:cubicBezTo>
                </a:path>
                <a:path w="21600" h="21702" stroke="0" extrusionOk="0">
                  <a:moveTo>
                    <a:pt x="21599" y="0"/>
                  </a:moveTo>
                  <a:cubicBezTo>
                    <a:pt x="21599" y="34"/>
                    <a:pt x="21600" y="68"/>
                    <a:pt x="21600" y="102"/>
                  </a:cubicBezTo>
                  <a:cubicBezTo>
                    <a:pt x="21600" y="12031"/>
                    <a:pt x="11929" y="21701"/>
                    <a:pt x="0" y="21702"/>
                  </a:cubicBezTo>
                  <a:lnTo>
                    <a:pt x="0" y="102"/>
                  </a:lnTo>
                  <a:close/>
                </a:path>
              </a:pathLst>
            </a:custGeom>
            <a:noFill/>
            <a:ln w="57150" cap="rnd">
              <a:solidFill>
                <a:srgbClr val="020004"/>
              </a:solidFill>
              <a:round/>
              <a:headEnd/>
              <a:tailEnd/>
            </a:ln>
            <a:effectLst/>
          </p:spPr>
          <p:txBody>
            <a:bodyPr wrap="none" anchor="ctr"/>
            <a:lstStyle/>
            <a:p>
              <a:pPr>
                <a:defRPr/>
              </a:pPr>
              <a:endParaRPr lang="en-US"/>
            </a:p>
          </p:txBody>
        </p:sp>
      </p:grpSp>
      <p:sp>
        <p:nvSpPr>
          <p:cNvPr id="22549" name="Rectangle 67"/>
          <p:cNvSpPr>
            <a:spLocks noChangeArrowheads="1"/>
          </p:cNvSpPr>
          <p:nvPr/>
        </p:nvSpPr>
        <p:spPr bwMode="auto">
          <a:xfrm>
            <a:off x="6898899" y="6064250"/>
            <a:ext cx="323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sz="2000" i="1">
                <a:solidFill>
                  <a:srgbClr val="020004"/>
                </a:solidFill>
                <a:effectLst/>
                <a:latin typeface="Times New Roman" pitchFamily="18" charset="0"/>
              </a:rPr>
              <a:t>z</a:t>
            </a:r>
            <a:r>
              <a:rPr lang="en-US" sz="2000" baseline="-25000">
                <a:solidFill>
                  <a:srgbClr val="EB2415"/>
                </a:solidFill>
                <a:effectLst/>
                <a:latin typeface="Times New Roman" pitchFamily="18" charset="0"/>
              </a:rPr>
              <a:t>.</a:t>
            </a:r>
            <a:endParaRPr lang="en-US" sz="2000">
              <a:solidFill>
                <a:srgbClr val="020004"/>
              </a:solidFill>
              <a:effectLst/>
              <a:latin typeface="Times New Roman" pitchFamily="18" charset="0"/>
            </a:endParaRPr>
          </a:p>
        </p:txBody>
      </p:sp>
      <p:sp>
        <p:nvSpPr>
          <p:cNvPr id="230479" name="Rectangle 79"/>
          <p:cNvSpPr>
            <a:spLocks noChangeArrowheads="1"/>
          </p:cNvSpPr>
          <p:nvPr/>
        </p:nvSpPr>
        <p:spPr bwMode="auto">
          <a:xfrm>
            <a:off x="3055562" y="6094413"/>
            <a:ext cx="1517650" cy="396875"/>
          </a:xfrm>
          <a:prstGeom prst="rect">
            <a:avLst/>
          </a:prstGeom>
          <a:noFill/>
          <a:ln w="12700">
            <a:noFill/>
            <a:miter lim="800000"/>
            <a:headEnd/>
            <a:tailEnd/>
          </a:ln>
          <a:effectLst/>
        </p:spPr>
        <p:txBody>
          <a:bodyPr wrap="none">
            <a:spAutoFit/>
          </a:bodyPr>
          <a:lstStyle/>
          <a:p>
            <a:pPr marL="457200" indent="-457200">
              <a:defRPr/>
            </a:pPr>
            <a:r>
              <a:rPr lang="en-US" sz="2000" b="1">
                <a:solidFill>
                  <a:srgbClr val="EB2415"/>
                </a:solidFill>
                <a:effectLst/>
                <a:latin typeface="Times New Roman" pitchFamily="18" charset="0"/>
              </a:rPr>
              <a:t>–.97 –.43     </a:t>
            </a:r>
            <a:r>
              <a:rPr lang="en-US" sz="2000" b="1">
                <a:solidFill>
                  <a:srgbClr val="EB2415"/>
                </a:solidFill>
                <a:effectLst>
                  <a:outerShdw blurRad="38100" dist="38100" dir="2700000" algn="tl">
                    <a:srgbClr val="C0C0C0"/>
                  </a:outerShdw>
                </a:effectLst>
                <a:latin typeface="Times New Roman" pitchFamily="18" charset="0"/>
              </a:rPr>
              <a:t> </a:t>
            </a:r>
          </a:p>
        </p:txBody>
      </p:sp>
      <p:sp>
        <p:nvSpPr>
          <p:cNvPr id="30" name="Rectangle 4"/>
          <p:cNvSpPr>
            <a:spLocks noChangeArrowheads="1"/>
          </p:cNvSpPr>
          <p:nvPr/>
        </p:nvSpPr>
        <p:spPr bwMode="auto">
          <a:xfrm>
            <a:off x="685800" y="52388"/>
            <a:ext cx="7772400" cy="81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a:solidFill>
                  <a:srgbClr val="020004"/>
                </a:solidFill>
                <a:effectLst/>
                <a:latin typeface="Times New Roman" pitchFamily="18" charset="0"/>
              </a:rPr>
              <a:t>Goodness of Fit Test:  </a:t>
            </a:r>
            <a:r>
              <a:rPr lang="en-US" sz="2800" dirty="0" smtClean="0">
                <a:solidFill>
                  <a:srgbClr val="020004"/>
                </a:solidFill>
                <a:effectLst/>
                <a:latin typeface="Times New Roman" pitchFamily="18" charset="0"/>
              </a:rPr>
              <a:t>Normal </a:t>
            </a:r>
            <a:r>
              <a:rPr lang="en-US" sz="2800" dirty="0">
                <a:solidFill>
                  <a:srgbClr val="020004"/>
                </a:solidFill>
                <a:effectLst/>
                <a:latin typeface="Times New Roman" pitchFamily="18" charset="0"/>
              </a:rPr>
              <a:t>Distribution</a:t>
            </a:r>
          </a:p>
        </p:txBody>
      </p:sp>
      <p:sp>
        <p:nvSpPr>
          <p:cNvPr id="32" name="Rectangle 34"/>
          <p:cNvSpPr>
            <a:spLocks noChangeArrowheads="1"/>
          </p:cNvSpPr>
          <p:nvPr/>
        </p:nvSpPr>
        <p:spPr bwMode="auto">
          <a:xfrm>
            <a:off x="726548" y="1159078"/>
            <a:ext cx="68659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r>
              <a:rPr lang="en-US" dirty="0">
                <a:solidFill>
                  <a:srgbClr val="020004"/>
                </a:solidFill>
                <a:effectLst/>
                <a:latin typeface="Times New Roman" pitchFamily="18" charset="0"/>
              </a:rPr>
              <a:t>Find the </a:t>
            </a:r>
            <a:r>
              <a:rPr lang="en-US" dirty="0" smtClean="0">
                <a:solidFill>
                  <a:srgbClr val="020004"/>
                </a:solidFill>
                <a:effectLst/>
                <a:latin typeface="Times New Roman" pitchFamily="18" charset="0"/>
              </a:rPr>
              <a:t>remaining z values using symmetry </a:t>
            </a:r>
            <a:endParaRPr lang="en-US" dirty="0">
              <a:solidFill>
                <a:srgbClr val="020004"/>
              </a:solidFill>
              <a:effectLst/>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047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30470"/>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30471"/>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30472"/>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2304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04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25" grpId="0"/>
      <p:bldP spid="230426" grpId="0"/>
      <p:bldP spid="23047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8050" name="Object 2"/>
          <p:cNvGraphicFramePr>
            <a:graphicFrameLocks noChangeAspect="1"/>
          </p:cNvGraphicFramePr>
          <p:nvPr>
            <p:extLst>
              <p:ext uri="{D42A27DB-BD31-4B8C-83A1-F6EECF244321}">
                <p14:modId xmlns:p14="http://schemas.microsoft.com/office/powerpoint/2010/main" val="3694217511"/>
              </p:ext>
            </p:extLst>
          </p:nvPr>
        </p:nvGraphicFramePr>
        <p:xfrm>
          <a:off x="5568574" y="4059238"/>
          <a:ext cx="3074988" cy="396875"/>
        </p:xfrm>
        <a:graphic>
          <a:graphicData uri="http://schemas.openxmlformats.org/presentationml/2006/ole">
            <mc:AlternateContent xmlns:mc="http://schemas.openxmlformats.org/markup-compatibility/2006">
              <mc:Choice xmlns:v="urn:schemas-microsoft-com:vml" Requires="v">
                <p:oleObj spid="_x0000_s9353" name="Equation" r:id="rId4" imgW="1574640" imgH="203040" progId="Equation.DSMT4">
                  <p:embed/>
                </p:oleObj>
              </mc:Choice>
              <mc:Fallback>
                <p:oleObj name="Equation" r:id="rId4" imgW="1574640" imgH="20304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8574" y="4059238"/>
                        <a:ext cx="3074988"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8051" name="Object 3"/>
          <p:cNvGraphicFramePr>
            <a:graphicFrameLocks noChangeAspect="1"/>
          </p:cNvGraphicFramePr>
          <p:nvPr>
            <p:extLst>
              <p:ext uri="{D42A27DB-BD31-4B8C-83A1-F6EECF244321}">
                <p14:modId xmlns:p14="http://schemas.microsoft.com/office/powerpoint/2010/main" val="3558106986"/>
              </p:ext>
            </p:extLst>
          </p:nvPr>
        </p:nvGraphicFramePr>
        <p:xfrm>
          <a:off x="5565399" y="4046538"/>
          <a:ext cx="2701925" cy="396875"/>
        </p:xfrm>
        <a:graphic>
          <a:graphicData uri="http://schemas.openxmlformats.org/presentationml/2006/ole">
            <mc:AlternateContent xmlns:mc="http://schemas.openxmlformats.org/markup-compatibility/2006">
              <mc:Choice xmlns:v="urn:schemas-microsoft-com:vml" Requires="v">
                <p:oleObj spid="_x0000_s9354" name="Equation" r:id="rId6" imgW="1384200" imgH="203040" progId="Equation.DSMT4">
                  <p:embed/>
                </p:oleObj>
              </mc:Choice>
              <mc:Fallback>
                <p:oleObj name="Equation" r:id="rId6" imgW="1384200" imgH="203040"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65399" y="4046538"/>
                        <a:ext cx="270192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8052" name="Object 4"/>
          <p:cNvGraphicFramePr>
            <a:graphicFrameLocks noChangeAspect="1"/>
          </p:cNvGraphicFramePr>
          <p:nvPr>
            <p:extLst>
              <p:ext uri="{D42A27DB-BD31-4B8C-83A1-F6EECF244321}">
                <p14:modId xmlns:p14="http://schemas.microsoft.com/office/powerpoint/2010/main" val="2000945594"/>
              </p:ext>
            </p:extLst>
          </p:nvPr>
        </p:nvGraphicFramePr>
        <p:xfrm>
          <a:off x="5563812" y="4056063"/>
          <a:ext cx="2924175" cy="396875"/>
        </p:xfrm>
        <a:graphic>
          <a:graphicData uri="http://schemas.openxmlformats.org/presentationml/2006/ole">
            <mc:AlternateContent xmlns:mc="http://schemas.openxmlformats.org/markup-compatibility/2006">
              <mc:Choice xmlns:v="urn:schemas-microsoft-com:vml" Requires="v">
                <p:oleObj spid="_x0000_s9355" name="Equation" r:id="rId8" imgW="1498320" imgH="203040" progId="Equation.DSMT4">
                  <p:embed/>
                </p:oleObj>
              </mc:Choice>
              <mc:Fallback>
                <p:oleObj name="Equation" r:id="rId8" imgW="1498320" imgH="203040" progId="Equation.DSMT4">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63812" y="4056063"/>
                        <a:ext cx="29241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8053" name="Object 5"/>
          <p:cNvGraphicFramePr>
            <a:graphicFrameLocks noChangeAspect="1"/>
          </p:cNvGraphicFramePr>
          <p:nvPr>
            <p:extLst>
              <p:ext uri="{D42A27DB-BD31-4B8C-83A1-F6EECF244321}">
                <p14:modId xmlns:p14="http://schemas.microsoft.com/office/powerpoint/2010/main" val="2475169088"/>
              </p:ext>
            </p:extLst>
          </p:nvPr>
        </p:nvGraphicFramePr>
        <p:xfrm>
          <a:off x="5559049" y="4057650"/>
          <a:ext cx="2924175" cy="396875"/>
        </p:xfrm>
        <a:graphic>
          <a:graphicData uri="http://schemas.openxmlformats.org/presentationml/2006/ole">
            <mc:AlternateContent xmlns:mc="http://schemas.openxmlformats.org/markup-compatibility/2006">
              <mc:Choice xmlns:v="urn:schemas-microsoft-com:vml" Requires="v">
                <p:oleObj spid="_x0000_s9356" name="Equation" r:id="rId10" imgW="1498320" imgH="203040" progId="Equation.DSMT4">
                  <p:embed/>
                </p:oleObj>
              </mc:Choice>
              <mc:Fallback>
                <p:oleObj name="Equation" r:id="rId10" imgW="1498320" imgH="203040" progId="Equation.DSMT4">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59049" y="4057650"/>
                        <a:ext cx="29241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8054" name="Object 6"/>
          <p:cNvGraphicFramePr>
            <a:graphicFrameLocks noGrp="1" noChangeAspect="1"/>
          </p:cNvGraphicFramePr>
          <p:nvPr>
            <p:ph sz="quarter" idx="3"/>
            <p:extLst>
              <p:ext uri="{D42A27DB-BD31-4B8C-83A1-F6EECF244321}">
                <p14:modId xmlns:p14="http://schemas.microsoft.com/office/powerpoint/2010/main" val="1025694201"/>
              </p:ext>
            </p:extLst>
          </p:nvPr>
        </p:nvGraphicFramePr>
        <p:xfrm>
          <a:off x="6336924" y="3357563"/>
          <a:ext cx="1655763" cy="395287"/>
        </p:xfrm>
        <a:graphic>
          <a:graphicData uri="http://schemas.openxmlformats.org/presentationml/2006/ole">
            <mc:AlternateContent xmlns:mc="http://schemas.openxmlformats.org/markup-compatibility/2006">
              <mc:Choice xmlns:v="urn:schemas-microsoft-com:vml" Requires="v">
                <p:oleObj spid="_x0000_s9357" name="Equation" r:id="rId12" imgW="850680" imgH="203040" progId="Equation.DSMT4">
                  <p:embed/>
                </p:oleObj>
              </mc:Choice>
              <mc:Fallback>
                <p:oleObj name="Equation" r:id="rId12" imgW="850680" imgH="203040" progId="Equation.DSMT4">
                  <p:embed/>
                  <p:pic>
                    <p:nvPicPr>
                      <p:cNvPr id="0"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336924" y="3357563"/>
                        <a:ext cx="1655763" cy="395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8055" name="Object 7"/>
          <p:cNvGraphicFramePr>
            <a:graphicFrameLocks noChangeAspect="1"/>
          </p:cNvGraphicFramePr>
          <p:nvPr>
            <p:extLst>
              <p:ext uri="{D42A27DB-BD31-4B8C-83A1-F6EECF244321}">
                <p14:modId xmlns:p14="http://schemas.microsoft.com/office/powerpoint/2010/main" val="354582062"/>
              </p:ext>
            </p:extLst>
          </p:nvPr>
        </p:nvGraphicFramePr>
        <p:xfrm>
          <a:off x="6333749" y="3371850"/>
          <a:ext cx="1662113" cy="395288"/>
        </p:xfrm>
        <a:graphic>
          <a:graphicData uri="http://schemas.openxmlformats.org/presentationml/2006/ole">
            <mc:AlternateContent xmlns:mc="http://schemas.openxmlformats.org/markup-compatibility/2006">
              <mc:Choice xmlns:v="urn:schemas-microsoft-com:vml" Requires="v">
                <p:oleObj spid="_x0000_s9358" name="Equation" r:id="rId14" imgW="850680" imgH="203040" progId="Equation.DSMT4">
                  <p:embed/>
                </p:oleObj>
              </mc:Choice>
              <mc:Fallback>
                <p:oleObj name="Equation" r:id="rId14" imgW="850680" imgH="203040" progId="Equation.DSMT4">
                  <p:embed/>
                  <p:pic>
                    <p:nvPicPr>
                      <p:cNvPr id="0" name="Object 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333749" y="3371850"/>
                        <a:ext cx="1662113" cy="395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8056" name="Object 8"/>
          <p:cNvGraphicFramePr>
            <a:graphicFrameLocks noChangeAspect="1"/>
          </p:cNvGraphicFramePr>
          <p:nvPr>
            <p:extLst>
              <p:ext uri="{D42A27DB-BD31-4B8C-83A1-F6EECF244321}">
                <p14:modId xmlns:p14="http://schemas.microsoft.com/office/powerpoint/2010/main" val="2628231034"/>
              </p:ext>
            </p:extLst>
          </p:nvPr>
        </p:nvGraphicFramePr>
        <p:xfrm>
          <a:off x="5563812" y="4054475"/>
          <a:ext cx="3098800" cy="396875"/>
        </p:xfrm>
        <a:graphic>
          <a:graphicData uri="http://schemas.openxmlformats.org/presentationml/2006/ole">
            <mc:AlternateContent xmlns:mc="http://schemas.openxmlformats.org/markup-compatibility/2006">
              <mc:Choice xmlns:v="urn:schemas-microsoft-com:vml" Requires="v">
                <p:oleObj spid="_x0000_s9359" name="Equation" r:id="rId16" imgW="1587240" imgH="203040" progId="Equation.DSMT4">
                  <p:embed/>
                </p:oleObj>
              </mc:Choice>
              <mc:Fallback>
                <p:oleObj name="Equation" r:id="rId16" imgW="1587240" imgH="203040" progId="Equation.DSMT4">
                  <p:embed/>
                  <p:pic>
                    <p:nvPicPr>
                      <p:cNvPr id="0" name="Object 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563812" y="4054475"/>
                        <a:ext cx="3098800"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8057" name="Freeform 9"/>
          <p:cNvSpPr>
            <a:spLocks/>
          </p:cNvSpPr>
          <p:nvPr/>
        </p:nvSpPr>
        <p:spPr bwMode="auto">
          <a:xfrm>
            <a:off x="2272924" y="3071813"/>
            <a:ext cx="4483100" cy="3035300"/>
          </a:xfrm>
          <a:custGeom>
            <a:avLst/>
            <a:gdLst/>
            <a:ahLst/>
            <a:cxnLst>
              <a:cxn ang="0">
                <a:pos x="1344" y="15"/>
              </a:cxn>
              <a:cxn ang="0">
                <a:pos x="1266" y="87"/>
              </a:cxn>
              <a:cxn ang="0">
                <a:pos x="1203" y="192"/>
              </a:cxn>
              <a:cxn ang="0">
                <a:pos x="1136" y="305"/>
              </a:cxn>
              <a:cxn ang="0">
                <a:pos x="1094" y="413"/>
              </a:cxn>
              <a:cxn ang="0">
                <a:pos x="1063" y="513"/>
              </a:cxn>
              <a:cxn ang="0">
                <a:pos x="1014" y="630"/>
              </a:cxn>
              <a:cxn ang="0">
                <a:pos x="987" y="737"/>
              </a:cxn>
              <a:cxn ang="0">
                <a:pos x="951" y="843"/>
              </a:cxn>
              <a:cxn ang="0">
                <a:pos x="924" y="951"/>
              </a:cxn>
              <a:cxn ang="0">
                <a:pos x="891" y="1062"/>
              </a:cxn>
              <a:cxn ang="0">
                <a:pos x="855" y="1173"/>
              </a:cxn>
              <a:cxn ang="0">
                <a:pos x="810" y="1278"/>
              </a:cxn>
              <a:cxn ang="0">
                <a:pos x="756" y="1395"/>
              </a:cxn>
              <a:cxn ang="0">
                <a:pos x="681" y="1518"/>
              </a:cxn>
              <a:cxn ang="0">
                <a:pos x="603" y="1611"/>
              </a:cxn>
              <a:cxn ang="0">
                <a:pos x="498" y="1683"/>
              </a:cxn>
              <a:cxn ang="0">
                <a:pos x="389" y="1735"/>
              </a:cxn>
              <a:cxn ang="0">
                <a:pos x="285" y="1773"/>
              </a:cxn>
              <a:cxn ang="0">
                <a:pos x="180" y="1809"/>
              </a:cxn>
              <a:cxn ang="0">
                <a:pos x="66" y="1847"/>
              </a:cxn>
              <a:cxn ang="0">
                <a:pos x="3" y="1869"/>
              </a:cxn>
              <a:cxn ang="0">
                <a:pos x="2820" y="1911"/>
              </a:cxn>
              <a:cxn ang="0">
                <a:pos x="2766" y="1854"/>
              </a:cxn>
              <a:cxn ang="0">
                <a:pos x="2676" y="1827"/>
              </a:cxn>
              <a:cxn ang="0">
                <a:pos x="2560" y="1791"/>
              </a:cxn>
              <a:cxn ang="0">
                <a:pos x="2424" y="1743"/>
              </a:cxn>
              <a:cxn ang="0">
                <a:pos x="2310" y="1692"/>
              </a:cxn>
              <a:cxn ang="0">
                <a:pos x="2244" y="1647"/>
              </a:cxn>
              <a:cxn ang="0">
                <a:pos x="2175" y="1578"/>
              </a:cxn>
              <a:cxn ang="0">
                <a:pos x="2106" y="1485"/>
              </a:cxn>
              <a:cxn ang="0">
                <a:pos x="2040" y="1374"/>
              </a:cxn>
              <a:cxn ang="0">
                <a:pos x="1992" y="1278"/>
              </a:cxn>
              <a:cxn ang="0">
                <a:pos x="1953" y="1194"/>
              </a:cxn>
              <a:cxn ang="0">
                <a:pos x="1917" y="1104"/>
              </a:cxn>
              <a:cxn ang="0">
                <a:pos x="1881" y="996"/>
              </a:cxn>
              <a:cxn ang="0">
                <a:pos x="1851" y="879"/>
              </a:cxn>
              <a:cxn ang="0">
                <a:pos x="1821" y="765"/>
              </a:cxn>
              <a:cxn ang="0">
                <a:pos x="1776" y="633"/>
              </a:cxn>
              <a:cxn ang="0">
                <a:pos x="1734" y="505"/>
              </a:cxn>
              <a:cxn ang="0">
                <a:pos x="1686" y="396"/>
              </a:cxn>
              <a:cxn ang="0">
                <a:pos x="1653" y="318"/>
              </a:cxn>
              <a:cxn ang="0">
                <a:pos x="1614" y="237"/>
              </a:cxn>
              <a:cxn ang="0">
                <a:pos x="1593" y="195"/>
              </a:cxn>
              <a:cxn ang="0">
                <a:pos x="1515" y="84"/>
              </a:cxn>
              <a:cxn ang="0">
                <a:pos x="1536" y="105"/>
              </a:cxn>
              <a:cxn ang="0">
                <a:pos x="1467" y="33"/>
              </a:cxn>
              <a:cxn ang="0">
                <a:pos x="1419" y="0"/>
              </a:cxn>
            </a:cxnLst>
            <a:rect l="0" t="0" r="r" b="b"/>
            <a:pathLst>
              <a:path w="2824" h="1912">
                <a:moveTo>
                  <a:pt x="1404" y="3"/>
                </a:moveTo>
                <a:lnTo>
                  <a:pt x="1371" y="3"/>
                </a:lnTo>
                <a:lnTo>
                  <a:pt x="1344" y="15"/>
                </a:lnTo>
                <a:lnTo>
                  <a:pt x="1320" y="30"/>
                </a:lnTo>
                <a:lnTo>
                  <a:pt x="1293" y="57"/>
                </a:lnTo>
                <a:lnTo>
                  <a:pt x="1266" y="87"/>
                </a:lnTo>
                <a:lnTo>
                  <a:pt x="1248" y="120"/>
                </a:lnTo>
                <a:lnTo>
                  <a:pt x="1221" y="153"/>
                </a:lnTo>
                <a:lnTo>
                  <a:pt x="1203" y="192"/>
                </a:lnTo>
                <a:lnTo>
                  <a:pt x="1176" y="234"/>
                </a:lnTo>
                <a:lnTo>
                  <a:pt x="1154" y="268"/>
                </a:lnTo>
                <a:lnTo>
                  <a:pt x="1136" y="305"/>
                </a:lnTo>
                <a:lnTo>
                  <a:pt x="1118" y="349"/>
                </a:lnTo>
                <a:lnTo>
                  <a:pt x="1106" y="377"/>
                </a:lnTo>
                <a:lnTo>
                  <a:pt x="1094" y="413"/>
                </a:lnTo>
                <a:lnTo>
                  <a:pt x="1083" y="449"/>
                </a:lnTo>
                <a:lnTo>
                  <a:pt x="1071" y="485"/>
                </a:lnTo>
                <a:lnTo>
                  <a:pt x="1063" y="513"/>
                </a:lnTo>
                <a:lnTo>
                  <a:pt x="1047" y="549"/>
                </a:lnTo>
                <a:lnTo>
                  <a:pt x="1029" y="591"/>
                </a:lnTo>
                <a:lnTo>
                  <a:pt x="1014" y="630"/>
                </a:lnTo>
                <a:lnTo>
                  <a:pt x="1005" y="666"/>
                </a:lnTo>
                <a:lnTo>
                  <a:pt x="993" y="702"/>
                </a:lnTo>
                <a:lnTo>
                  <a:pt x="987" y="737"/>
                </a:lnTo>
                <a:lnTo>
                  <a:pt x="975" y="773"/>
                </a:lnTo>
                <a:lnTo>
                  <a:pt x="963" y="817"/>
                </a:lnTo>
                <a:lnTo>
                  <a:pt x="951" y="843"/>
                </a:lnTo>
                <a:lnTo>
                  <a:pt x="939" y="881"/>
                </a:lnTo>
                <a:lnTo>
                  <a:pt x="927" y="917"/>
                </a:lnTo>
                <a:lnTo>
                  <a:pt x="924" y="951"/>
                </a:lnTo>
                <a:lnTo>
                  <a:pt x="912" y="990"/>
                </a:lnTo>
                <a:lnTo>
                  <a:pt x="903" y="1026"/>
                </a:lnTo>
                <a:lnTo>
                  <a:pt x="891" y="1062"/>
                </a:lnTo>
                <a:lnTo>
                  <a:pt x="879" y="1101"/>
                </a:lnTo>
                <a:lnTo>
                  <a:pt x="864" y="1140"/>
                </a:lnTo>
                <a:lnTo>
                  <a:pt x="855" y="1173"/>
                </a:lnTo>
                <a:lnTo>
                  <a:pt x="843" y="1206"/>
                </a:lnTo>
                <a:lnTo>
                  <a:pt x="825" y="1248"/>
                </a:lnTo>
                <a:lnTo>
                  <a:pt x="810" y="1278"/>
                </a:lnTo>
                <a:lnTo>
                  <a:pt x="795" y="1314"/>
                </a:lnTo>
                <a:lnTo>
                  <a:pt x="783" y="1347"/>
                </a:lnTo>
                <a:lnTo>
                  <a:pt x="756" y="1395"/>
                </a:lnTo>
                <a:lnTo>
                  <a:pt x="732" y="1437"/>
                </a:lnTo>
                <a:lnTo>
                  <a:pt x="711" y="1476"/>
                </a:lnTo>
                <a:lnTo>
                  <a:pt x="681" y="1518"/>
                </a:lnTo>
                <a:lnTo>
                  <a:pt x="657" y="1551"/>
                </a:lnTo>
                <a:lnTo>
                  <a:pt x="633" y="1578"/>
                </a:lnTo>
                <a:lnTo>
                  <a:pt x="603" y="1611"/>
                </a:lnTo>
                <a:lnTo>
                  <a:pt x="573" y="1635"/>
                </a:lnTo>
                <a:lnTo>
                  <a:pt x="540" y="1659"/>
                </a:lnTo>
                <a:lnTo>
                  <a:pt x="498" y="1683"/>
                </a:lnTo>
                <a:lnTo>
                  <a:pt x="449" y="1703"/>
                </a:lnTo>
                <a:lnTo>
                  <a:pt x="417" y="1719"/>
                </a:lnTo>
                <a:lnTo>
                  <a:pt x="389" y="1735"/>
                </a:lnTo>
                <a:lnTo>
                  <a:pt x="353" y="1747"/>
                </a:lnTo>
                <a:lnTo>
                  <a:pt x="315" y="1764"/>
                </a:lnTo>
                <a:lnTo>
                  <a:pt x="285" y="1773"/>
                </a:lnTo>
                <a:lnTo>
                  <a:pt x="258" y="1788"/>
                </a:lnTo>
                <a:lnTo>
                  <a:pt x="216" y="1800"/>
                </a:lnTo>
                <a:lnTo>
                  <a:pt x="180" y="1809"/>
                </a:lnTo>
                <a:lnTo>
                  <a:pt x="147" y="1824"/>
                </a:lnTo>
                <a:lnTo>
                  <a:pt x="102" y="1839"/>
                </a:lnTo>
                <a:lnTo>
                  <a:pt x="66" y="1847"/>
                </a:lnTo>
                <a:lnTo>
                  <a:pt x="33" y="1857"/>
                </a:lnTo>
                <a:lnTo>
                  <a:pt x="18" y="1863"/>
                </a:lnTo>
                <a:lnTo>
                  <a:pt x="3" y="1869"/>
                </a:lnTo>
                <a:lnTo>
                  <a:pt x="0" y="1887"/>
                </a:lnTo>
                <a:lnTo>
                  <a:pt x="3" y="1908"/>
                </a:lnTo>
                <a:lnTo>
                  <a:pt x="2820" y="1911"/>
                </a:lnTo>
                <a:lnTo>
                  <a:pt x="2823" y="1873"/>
                </a:lnTo>
                <a:lnTo>
                  <a:pt x="2799" y="1860"/>
                </a:lnTo>
                <a:lnTo>
                  <a:pt x="2766" y="1854"/>
                </a:lnTo>
                <a:lnTo>
                  <a:pt x="2739" y="1851"/>
                </a:lnTo>
                <a:lnTo>
                  <a:pt x="2703" y="1839"/>
                </a:lnTo>
                <a:lnTo>
                  <a:pt x="2676" y="1827"/>
                </a:lnTo>
                <a:lnTo>
                  <a:pt x="2643" y="1818"/>
                </a:lnTo>
                <a:lnTo>
                  <a:pt x="2604" y="1809"/>
                </a:lnTo>
                <a:lnTo>
                  <a:pt x="2560" y="1791"/>
                </a:lnTo>
                <a:lnTo>
                  <a:pt x="2514" y="1776"/>
                </a:lnTo>
                <a:lnTo>
                  <a:pt x="2472" y="1761"/>
                </a:lnTo>
                <a:lnTo>
                  <a:pt x="2424" y="1743"/>
                </a:lnTo>
                <a:lnTo>
                  <a:pt x="2379" y="1728"/>
                </a:lnTo>
                <a:lnTo>
                  <a:pt x="2343" y="1710"/>
                </a:lnTo>
                <a:lnTo>
                  <a:pt x="2310" y="1692"/>
                </a:lnTo>
                <a:lnTo>
                  <a:pt x="2286" y="1674"/>
                </a:lnTo>
                <a:lnTo>
                  <a:pt x="2265" y="1662"/>
                </a:lnTo>
                <a:lnTo>
                  <a:pt x="2244" y="1647"/>
                </a:lnTo>
                <a:lnTo>
                  <a:pt x="2223" y="1629"/>
                </a:lnTo>
                <a:lnTo>
                  <a:pt x="2199" y="1605"/>
                </a:lnTo>
                <a:lnTo>
                  <a:pt x="2175" y="1578"/>
                </a:lnTo>
                <a:lnTo>
                  <a:pt x="2148" y="1551"/>
                </a:lnTo>
                <a:lnTo>
                  <a:pt x="2127" y="1515"/>
                </a:lnTo>
                <a:lnTo>
                  <a:pt x="2106" y="1485"/>
                </a:lnTo>
                <a:lnTo>
                  <a:pt x="2082" y="1446"/>
                </a:lnTo>
                <a:lnTo>
                  <a:pt x="2061" y="1413"/>
                </a:lnTo>
                <a:lnTo>
                  <a:pt x="2040" y="1374"/>
                </a:lnTo>
                <a:lnTo>
                  <a:pt x="2022" y="1344"/>
                </a:lnTo>
                <a:lnTo>
                  <a:pt x="2004" y="1308"/>
                </a:lnTo>
                <a:lnTo>
                  <a:pt x="1992" y="1278"/>
                </a:lnTo>
                <a:lnTo>
                  <a:pt x="1980" y="1257"/>
                </a:lnTo>
                <a:lnTo>
                  <a:pt x="1968" y="1227"/>
                </a:lnTo>
                <a:lnTo>
                  <a:pt x="1953" y="1194"/>
                </a:lnTo>
                <a:lnTo>
                  <a:pt x="1941" y="1161"/>
                </a:lnTo>
                <a:lnTo>
                  <a:pt x="1929" y="1134"/>
                </a:lnTo>
                <a:lnTo>
                  <a:pt x="1917" y="1104"/>
                </a:lnTo>
                <a:lnTo>
                  <a:pt x="1911" y="1077"/>
                </a:lnTo>
                <a:lnTo>
                  <a:pt x="1899" y="1041"/>
                </a:lnTo>
                <a:lnTo>
                  <a:pt x="1881" y="996"/>
                </a:lnTo>
                <a:lnTo>
                  <a:pt x="1872" y="957"/>
                </a:lnTo>
                <a:lnTo>
                  <a:pt x="1863" y="921"/>
                </a:lnTo>
                <a:lnTo>
                  <a:pt x="1851" y="879"/>
                </a:lnTo>
                <a:lnTo>
                  <a:pt x="1839" y="837"/>
                </a:lnTo>
                <a:lnTo>
                  <a:pt x="1830" y="801"/>
                </a:lnTo>
                <a:lnTo>
                  <a:pt x="1821" y="765"/>
                </a:lnTo>
                <a:lnTo>
                  <a:pt x="1803" y="726"/>
                </a:lnTo>
                <a:lnTo>
                  <a:pt x="1791" y="678"/>
                </a:lnTo>
                <a:lnTo>
                  <a:pt x="1776" y="633"/>
                </a:lnTo>
                <a:lnTo>
                  <a:pt x="1764" y="591"/>
                </a:lnTo>
                <a:lnTo>
                  <a:pt x="1749" y="552"/>
                </a:lnTo>
                <a:lnTo>
                  <a:pt x="1734" y="505"/>
                </a:lnTo>
                <a:lnTo>
                  <a:pt x="1716" y="456"/>
                </a:lnTo>
                <a:lnTo>
                  <a:pt x="1698" y="423"/>
                </a:lnTo>
                <a:lnTo>
                  <a:pt x="1686" y="396"/>
                </a:lnTo>
                <a:lnTo>
                  <a:pt x="1681" y="365"/>
                </a:lnTo>
                <a:lnTo>
                  <a:pt x="1677" y="361"/>
                </a:lnTo>
                <a:lnTo>
                  <a:pt x="1653" y="318"/>
                </a:lnTo>
                <a:lnTo>
                  <a:pt x="1635" y="285"/>
                </a:lnTo>
                <a:lnTo>
                  <a:pt x="1623" y="261"/>
                </a:lnTo>
                <a:lnTo>
                  <a:pt x="1614" y="237"/>
                </a:lnTo>
                <a:lnTo>
                  <a:pt x="1605" y="219"/>
                </a:lnTo>
                <a:lnTo>
                  <a:pt x="1578" y="171"/>
                </a:lnTo>
                <a:lnTo>
                  <a:pt x="1593" y="195"/>
                </a:lnTo>
                <a:lnTo>
                  <a:pt x="1560" y="141"/>
                </a:lnTo>
                <a:lnTo>
                  <a:pt x="1521" y="87"/>
                </a:lnTo>
                <a:lnTo>
                  <a:pt x="1515" y="84"/>
                </a:lnTo>
                <a:lnTo>
                  <a:pt x="1533" y="102"/>
                </a:lnTo>
                <a:lnTo>
                  <a:pt x="1545" y="120"/>
                </a:lnTo>
                <a:lnTo>
                  <a:pt x="1536" y="105"/>
                </a:lnTo>
                <a:lnTo>
                  <a:pt x="1500" y="63"/>
                </a:lnTo>
                <a:lnTo>
                  <a:pt x="1485" y="45"/>
                </a:lnTo>
                <a:lnTo>
                  <a:pt x="1467" y="33"/>
                </a:lnTo>
                <a:lnTo>
                  <a:pt x="1452" y="18"/>
                </a:lnTo>
                <a:lnTo>
                  <a:pt x="1437" y="9"/>
                </a:lnTo>
                <a:lnTo>
                  <a:pt x="1419" y="0"/>
                </a:lnTo>
              </a:path>
            </a:pathLst>
          </a:custGeom>
          <a:solidFill>
            <a:srgbClr val="C0C0C0"/>
          </a:solidFill>
          <a:ln w="12700" cap="rnd" cmpd="sng">
            <a:noFill/>
            <a:prstDash val="solid"/>
            <a:round/>
            <a:headEnd type="none" w="med" len="med"/>
            <a:tailEnd type="none" w="med" len="med"/>
          </a:ln>
          <a:effectLst/>
        </p:spPr>
        <p:txBody>
          <a:bodyPr/>
          <a:lstStyle/>
          <a:p>
            <a:pPr>
              <a:defRPr/>
            </a:pPr>
            <a:endParaRPr lang="en-US"/>
          </a:p>
        </p:txBody>
      </p:sp>
      <p:graphicFrame>
        <p:nvGraphicFramePr>
          <p:cNvPr id="258059" name="Object 11"/>
          <p:cNvGraphicFramePr>
            <a:graphicFrameLocks noGrp="1" noChangeAspect="1"/>
          </p:cNvGraphicFramePr>
          <p:nvPr>
            <p:ph sz="quarter" idx="2"/>
            <p:extLst>
              <p:ext uri="{D42A27DB-BD31-4B8C-83A1-F6EECF244321}">
                <p14:modId xmlns:p14="http://schemas.microsoft.com/office/powerpoint/2010/main" val="769969866"/>
              </p:ext>
            </p:extLst>
          </p:nvPr>
        </p:nvGraphicFramePr>
        <p:xfrm>
          <a:off x="6433762" y="3073400"/>
          <a:ext cx="1389062" cy="915988"/>
        </p:xfrm>
        <a:graphic>
          <a:graphicData uri="http://schemas.openxmlformats.org/presentationml/2006/ole">
            <mc:AlternateContent xmlns:mc="http://schemas.openxmlformats.org/markup-compatibility/2006">
              <mc:Choice xmlns:v="urn:schemas-microsoft-com:vml" Requires="v">
                <p:oleObj spid="_x0000_s9360" name="Equation" r:id="rId18" imgW="596880" imgH="393480" progId="Equation.DSMT4">
                  <p:embed/>
                </p:oleObj>
              </mc:Choice>
              <mc:Fallback>
                <p:oleObj name="Equation" r:id="rId18" imgW="596880" imgH="393480" progId="Equation.DSMT4">
                  <p:embed/>
                  <p:pic>
                    <p:nvPicPr>
                      <p:cNvPr id="0" name="Object 1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433762" y="3073400"/>
                        <a:ext cx="1389062" cy="915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8061" name="Line 13"/>
          <p:cNvSpPr>
            <a:spLocks noChangeShapeType="1"/>
          </p:cNvSpPr>
          <p:nvPr/>
        </p:nvSpPr>
        <p:spPr bwMode="auto">
          <a:xfrm>
            <a:off x="4481137" y="3068638"/>
            <a:ext cx="3175" cy="3025775"/>
          </a:xfrm>
          <a:prstGeom prst="line">
            <a:avLst/>
          </a:prstGeom>
          <a:noFill/>
          <a:ln w="28575">
            <a:solidFill>
              <a:srgbClr val="020004"/>
            </a:solidFill>
            <a:round/>
            <a:headEnd/>
            <a:tailEnd/>
          </a:ln>
          <a:effectLst/>
        </p:spPr>
        <p:txBody>
          <a:bodyPr wrap="none" anchor="ctr"/>
          <a:lstStyle/>
          <a:p>
            <a:pPr>
              <a:defRPr/>
            </a:pPr>
            <a:endParaRPr lang="en-US"/>
          </a:p>
        </p:txBody>
      </p:sp>
      <p:sp>
        <p:nvSpPr>
          <p:cNvPr id="258062" name="Line 14"/>
          <p:cNvSpPr>
            <a:spLocks noChangeShapeType="1"/>
          </p:cNvSpPr>
          <p:nvPr/>
        </p:nvSpPr>
        <p:spPr bwMode="auto">
          <a:xfrm flipV="1">
            <a:off x="5006599" y="3829050"/>
            <a:ext cx="0" cy="2279650"/>
          </a:xfrm>
          <a:prstGeom prst="line">
            <a:avLst/>
          </a:prstGeom>
          <a:noFill/>
          <a:ln w="28575">
            <a:solidFill>
              <a:srgbClr val="020004"/>
            </a:solidFill>
            <a:round/>
            <a:headEnd/>
            <a:tailEnd/>
          </a:ln>
          <a:effectLst/>
        </p:spPr>
        <p:txBody>
          <a:bodyPr wrap="none" anchor="ctr"/>
          <a:lstStyle/>
          <a:p>
            <a:pPr>
              <a:defRPr/>
            </a:pPr>
            <a:endParaRPr lang="en-US"/>
          </a:p>
        </p:txBody>
      </p:sp>
      <p:sp>
        <p:nvSpPr>
          <p:cNvPr id="9235" name="Rectangle 15"/>
          <p:cNvSpPr>
            <a:spLocks noChangeArrowheads="1"/>
          </p:cNvSpPr>
          <p:nvPr/>
        </p:nvSpPr>
        <p:spPr bwMode="auto">
          <a:xfrm>
            <a:off x="1529974" y="4953000"/>
            <a:ext cx="333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solidFill>
                  <a:srgbClr val="020004"/>
                </a:solidFill>
                <a:effectLst/>
                <a:latin typeface="Times New Roman" pitchFamily="18" charset="0"/>
              </a:rPr>
              <a:t>  </a:t>
            </a:r>
          </a:p>
        </p:txBody>
      </p:sp>
      <p:sp>
        <p:nvSpPr>
          <p:cNvPr id="258064" name="Line 16"/>
          <p:cNvSpPr>
            <a:spLocks noChangeShapeType="1"/>
          </p:cNvSpPr>
          <p:nvPr/>
        </p:nvSpPr>
        <p:spPr bwMode="auto">
          <a:xfrm>
            <a:off x="5538412" y="5303838"/>
            <a:ext cx="0" cy="800100"/>
          </a:xfrm>
          <a:prstGeom prst="line">
            <a:avLst/>
          </a:prstGeom>
          <a:noFill/>
          <a:ln w="28575">
            <a:solidFill>
              <a:srgbClr val="020004"/>
            </a:solidFill>
            <a:round/>
            <a:headEnd/>
            <a:tailEnd/>
          </a:ln>
          <a:effectLst/>
        </p:spPr>
        <p:txBody>
          <a:bodyPr/>
          <a:lstStyle/>
          <a:p>
            <a:pPr>
              <a:defRPr/>
            </a:pPr>
            <a:endParaRPr lang="en-US"/>
          </a:p>
        </p:txBody>
      </p:sp>
      <p:sp>
        <p:nvSpPr>
          <p:cNvPr id="258065" name="Line 17"/>
          <p:cNvSpPr>
            <a:spLocks noChangeShapeType="1"/>
          </p:cNvSpPr>
          <p:nvPr/>
        </p:nvSpPr>
        <p:spPr bwMode="auto">
          <a:xfrm>
            <a:off x="3481012" y="5281613"/>
            <a:ext cx="0" cy="830262"/>
          </a:xfrm>
          <a:prstGeom prst="line">
            <a:avLst/>
          </a:prstGeom>
          <a:noFill/>
          <a:ln w="28575">
            <a:solidFill>
              <a:srgbClr val="020004"/>
            </a:solidFill>
            <a:round/>
            <a:headEnd/>
            <a:tailEnd/>
          </a:ln>
          <a:effectLst/>
        </p:spPr>
        <p:txBody>
          <a:bodyPr/>
          <a:lstStyle/>
          <a:p>
            <a:pPr>
              <a:defRPr/>
            </a:pPr>
            <a:endParaRPr lang="en-US"/>
          </a:p>
        </p:txBody>
      </p:sp>
      <p:sp>
        <p:nvSpPr>
          <p:cNvPr id="258066" name="Line 18"/>
          <p:cNvSpPr>
            <a:spLocks noChangeShapeType="1"/>
          </p:cNvSpPr>
          <p:nvPr/>
        </p:nvSpPr>
        <p:spPr bwMode="auto">
          <a:xfrm flipV="1">
            <a:off x="3987424" y="3814763"/>
            <a:ext cx="0" cy="2293937"/>
          </a:xfrm>
          <a:prstGeom prst="line">
            <a:avLst/>
          </a:prstGeom>
          <a:noFill/>
          <a:ln w="28575">
            <a:solidFill>
              <a:srgbClr val="020004"/>
            </a:solidFill>
            <a:round/>
            <a:headEnd/>
            <a:tailEnd/>
          </a:ln>
          <a:effectLst/>
        </p:spPr>
        <p:txBody>
          <a:bodyPr wrap="none" anchor="ctr"/>
          <a:lstStyle/>
          <a:p>
            <a:pPr>
              <a:defRPr/>
            </a:pPr>
            <a:endParaRPr lang="en-US"/>
          </a:p>
        </p:txBody>
      </p:sp>
      <p:graphicFrame>
        <p:nvGraphicFramePr>
          <p:cNvPr id="258070" name="Object 22"/>
          <p:cNvGraphicFramePr>
            <a:graphicFrameLocks noChangeAspect="1"/>
          </p:cNvGraphicFramePr>
          <p:nvPr>
            <p:extLst>
              <p:ext uri="{D42A27DB-BD31-4B8C-83A1-F6EECF244321}">
                <p14:modId xmlns:p14="http://schemas.microsoft.com/office/powerpoint/2010/main" val="1671526598"/>
              </p:ext>
            </p:extLst>
          </p:nvPr>
        </p:nvGraphicFramePr>
        <p:xfrm>
          <a:off x="3080962" y="6523038"/>
          <a:ext cx="493712" cy="230187"/>
        </p:xfrm>
        <a:graphic>
          <a:graphicData uri="http://schemas.openxmlformats.org/presentationml/2006/ole">
            <mc:AlternateContent xmlns:mc="http://schemas.openxmlformats.org/markup-compatibility/2006">
              <mc:Choice xmlns:v="urn:schemas-microsoft-com:vml" Requires="v">
                <p:oleObj spid="_x0000_s9361" name="Equation" r:id="rId20" imgW="380880" imgH="177480" progId="Equation.DSMT4">
                  <p:embed/>
                </p:oleObj>
              </mc:Choice>
              <mc:Fallback>
                <p:oleObj name="Equation" r:id="rId20" imgW="380880" imgH="177480" progId="Equation.DSMT4">
                  <p:embed/>
                  <p:pic>
                    <p:nvPicPr>
                      <p:cNvPr id="0" name="Object 22"/>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080962" y="6523038"/>
                        <a:ext cx="493712" cy="230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8071" name="Object 23"/>
          <p:cNvGraphicFramePr>
            <a:graphicFrameLocks noChangeAspect="1"/>
          </p:cNvGraphicFramePr>
          <p:nvPr>
            <p:extLst>
              <p:ext uri="{D42A27DB-BD31-4B8C-83A1-F6EECF244321}">
                <p14:modId xmlns:p14="http://schemas.microsoft.com/office/powerpoint/2010/main" val="1877598672"/>
              </p:ext>
            </p:extLst>
          </p:nvPr>
        </p:nvGraphicFramePr>
        <p:xfrm>
          <a:off x="3704849" y="6532563"/>
          <a:ext cx="484188" cy="227012"/>
        </p:xfrm>
        <a:graphic>
          <a:graphicData uri="http://schemas.openxmlformats.org/presentationml/2006/ole">
            <mc:AlternateContent xmlns:mc="http://schemas.openxmlformats.org/markup-compatibility/2006">
              <mc:Choice xmlns:v="urn:schemas-microsoft-com:vml" Requires="v">
                <p:oleObj spid="_x0000_s9362" name="Equation" r:id="rId22" imgW="380880" imgH="177480" progId="Equation.DSMT4">
                  <p:embed/>
                </p:oleObj>
              </mc:Choice>
              <mc:Fallback>
                <p:oleObj name="Equation" r:id="rId22" imgW="380880" imgH="177480" progId="Equation.DSMT4">
                  <p:embed/>
                  <p:pic>
                    <p:nvPicPr>
                      <p:cNvPr id="0" name="Object 23"/>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704849" y="6532563"/>
                        <a:ext cx="484188" cy="227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8072" name="Object 24"/>
          <p:cNvGraphicFramePr>
            <a:graphicFrameLocks noChangeAspect="1"/>
          </p:cNvGraphicFramePr>
          <p:nvPr>
            <p:extLst>
              <p:ext uri="{D42A27DB-BD31-4B8C-83A1-F6EECF244321}">
                <p14:modId xmlns:p14="http://schemas.microsoft.com/office/powerpoint/2010/main" val="2422261424"/>
              </p:ext>
            </p:extLst>
          </p:nvPr>
        </p:nvGraphicFramePr>
        <p:xfrm>
          <a:off x="4231899" y="6510338"/>
          <a:ext cx="509588" cy="228600"/>
        </p:xfrm>
        <a:graphic>
          <a:graphicData uri="http://schemas.openxmlformats.org/presentationml/2006/ole">
            <mc:AlternateContent xmlns:mc="http://schemas.openxmlformats.org/markup-compatibility/2006">
              <mc:Choice xmlns:v="urn:schemas-microsoft-com:vml" Requires="v">
                <p:oleObj spid="_x0000_s9363" name="Equation" r:id="rId24" imgW="393480" imgH="177480" progId="Equation.DSMT4">
                  <p:embed/>
                </p:oleObj>
              </mc:Choice>
              <mc:Fallback>
                <p:oleObj name="Equation" r:id="rId24" imgW="393480" imgH="177480" progId="Equation.DSMT4">
                  <p:embed/>
                  <p:pic>
                    <p:nvPicPr>
                      <p:cNvPr id="0" name="Object 24"/>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231899" y="6510338"/>
                        <a:ext cx="509588"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8073" name="Object 25"/>
          <p:cNvGraphicFramePr>
            <a:graphicFrameLocks noChangeAspect="1"/>
          </p:cNvGraphicFramePr>
          <p:nvPr>
            <p:extLst>
              <p:ext uri="{D42A27DB-BD31-4B8C-83A1-F6EECF244321}">
                <p14:modId xmlns:p14="http://schemas.microsoft.com/office/powerpoint/2010/main" val="3574428796"/>
              </p:ext>
            </p:extLst>
          </p:nvPr>
        </p:nvGraphicFramePr>
        <p:xfrm>
          <a:off x="4822449" y="6519863"/>
          <a:ext cx="508000" cy="228600"/>
        </p:xfrm>
        <a:graphic>
          <a:graphicData uri="http://schemas.openxmlformats.org/presentationml/2006/ole">
            <mc:AlternateContent xmlns:mc="http://schemas.openxmlformats.org/markup-compatibility/2006">
              <mc:Choice xmlns:v="urn:schemas-microsoft-com:vml" Requires="v">
                <p:oleObj spid="_x0000_s9364" name="Equation" r:id="rId26" imgW="393480" imgH="177480" progId="Equation.DSMT4">
                  <p:embed/>
                </p:oleObj>
              </mc:Choice>
              <mc:Fallback>
                <p:oleObj name="Equation" r:id="rId26" imgW="393480" imgH="177480" progId="Equation.DSMT4">
                  <p:embed/>
                  <p:pic>
                    <p:nvPicPr>
                      <p:cNvPr id="0" name="Object 25"/>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822449" y="6519863"/>
                        <a:ext cx="50800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8074" name="Object 26"/>
          <p:cNvGraphicFramePr>
            <a:graphicFrameLocks noChangeAspect="1"/>
          </p:cNvGraphicFramePr>
          <p:nvPr>
            <p:extLst>
              <p:ext uri="{D42A27DB-BD31-4B8C-83A1-F6EECF244321}">
                <p14:modId xmlns:p14="http://schemas.microsoft.com/office/powerpoint/2010/main" val="2156078826"/>
              </p:ext>
            </p:extLst>
          </p:nvPr>
        </p:nvGraphicFramePr>
        <p:xfrm>
          <a:off x="5436812" y="6513513"/>
          <a:ext cx="492125" cy="228600"/>
        </p:xfrm>
        <a:graphic>
          <a:graphicData uri="http://schemas.openxmlformats.org/presentationml/2006/ole">
            <mc:AlternateContent xmlns:mc="http://schemas.openxmlformats.org/markup-compatibility/2006">
              <mc:Choice xmlns:v="urn:schemas-microsoft-com:vml" Requires="v">
                <p:oleObj spid="_x0000_s9365" name="Equation" r:id="rId28" imgW="380880" imgH="177480" progId="Equation.DSMT4">
                  <p:embed/>
                </p:oleObj>
              </mc:Choice>
              <mc:Fallback>
                <p:oleObj name="Equation" r:id="rId28" imgW="380880" imgH="177480" progId="Equation.DSMT4">
                  <p:embed/>
                  <p:pic>
                    <p:nvPicPr>
                      <p:cNvPr id="0" name="Object 26"/>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5436812" y="6513513"/>
                        <a:ext cx="492125"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8075" name="Line 27"/>
          <p:cNvSpPr>
            <a:spLocks noChangeShapeType="1"/>
          </p:cNvSpPr>
          <p:nvPr/>
        </p:nvSpPr>
        <p:spPr bwMode="auto">
          <a:xfrm flipH="1">
            <a:off x="6636962" y="3752850"/>
            <a:ext cx="231775" cy="319088"/>
          </a:xfrm>
          <a:prstGeom prst="line">
            <a:avLst/>
          </a:prstGeom>
          <a:noFill/>
          <a:ln w="12700">
            <a:solidFill>
              <a:srgbClr val="020004"/>
            </a:solidFill>
            <a:round/>
            <a:headEnd/>
            <a:tailEnd type="triangle" w="med" len="med"/>
          </a:ln>
          <a:effectLst/>
        </p:spPr>
        <p:txBody>
          <a:bodyPr/>
          <a:lstStyle/>
          <a:p>
            <a:pPr>
              <a:defRPr/>
            </a:pPr>
            <a:endParaRPr lang="en-US"/>
          </a:p>
        </p:txBody>
      </p:sp>
      <p:sp>
        <p:nvSpPr>
          <p:cNvPr id="258076" name="Line 28"/>
          <p:cNvSpPr>
            <a:spLocks noChangeShapeType="1"/>
          </p:cNvSpPr>
          <p:nvPr/>
        </p:nvSpPr>
        <p:spPr bwMode="auto">
          <a:xfrm>
            <a:off x="7805362" y="3716338"/>
            <a:ext cx="85725" cy="349250"/>
          </a:xfrm>
          <a:prstGeom prst="line">
            <a:avLst/>
          </a:prstGeom>
          <a:noFill/>
          <a:ln w="12700">
            <a:solidFill>
              <a:srgbClr val="020004"/>
            </a:solidFill>
            <a:round/>
            <a:headEnd/>
            <a:tailEnd type="triangle" w="med" len="med"/>
          </a:ln>
          <a:effectLst/>
        </p:spPr>
        <p:txBody>
          <a:bodyPr/>
          <a:lstStyle/>
          <a:p>
            <a:pPr>
              <a:defRPr/>
            </a:pPr>
            <a:endParaRPr lang="en-US"/>
          </a:p>
        </p:txBody>
      </p:sp>
      <p:sp>
        <p:nvSpPr>
          <p:cNvPr id="9241" name="Rectangle 29"/>
          <p:cNvSpPr>
            <a:spLocks noChangeArrowheads="1"/>
          </p:cNvSpPr>
          <p:nvPr/>
        </p:nvSpPr>
        <p:spPr bwMode="auto">
          <a:xfrm>
            <a:off x="1060450" y="1972247"/>
            <a:ext cx="68659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lgn="ctr"/>
            <a:r>
              <a:rPr lang="en-US" dirty="0">
                <a:solidFill>
                  <a:srgbClr val="020004"/>
                </a:solidFill>
                <a:effectLst/>
                <a:latin typeface="Times New Roman" pitchFamily="18" charset="0"/>
              </a:rPr>
              <a:t>Convert the </a:t>
            </a:r>
            <a:r>
              <a:rPr lang="en-US" i="1" dirty="0">
                <a:solidFill>
                  <a:srgbClr val="EB2415"/>
                </a:solidFill>
                <a:effectLst/>
                <a:latin typeface="Times New Roman" pitchFamily="18" charset="0"/>
              </a:rPr>
              <a:t>z</a:t>
            </a:r>
            <a:r>
              <a:rPr lang="en-US" dirty="0">
                <a:solidFill>
                  <a:srgbClr val="020004"/>
                </a:solidFill>
                <a:effectLst/>
                <a:latin typeface="Times New Roman" pitchFamily="18" charset="0"/>
              </a:rPr>
              <a:t>’s to </a:t>
            </a:r>
            <a:r>
              <a:rPr lang="en-US" i="1" dirty="0">
                <a:solidFill>
                  <a:srgbClr val="020004"/>
                </a:solidFill>
                <a:effectLst/>
                <a:latin typeface="Times New Roman" pitchFamily="18" charset="0"/>
              </a:rPr>
              <a:t>x</a:t>
            </a:r>
            <a:r>
              <a:rPr lang="en-US" dirty="0">
                <a:solidFill>
                  <a:srgbClr val="020004"/>
                </a:solidFill>
                <a:effectLst/>
                <a:latin typeface="Times New Roman" pitchFamily="18" charset="0"/>
              </a:rPr>
              <a:t>’s</a:t>
            </a:r>
          </a:p>
        </p:txBody>
      </p:sp>
      <p:sp>
        <p:nvSpPr>
          <p:cNvPr id="258078" name="Line 30"/>
          <p:cNvSpPr>
            <a:spLocks noChangeShapeType="1"/>
          </p:cNvSpPr>
          <p:nvPr/>
        </p:nvSpPr>
        <p:spPr bwMode="auto">
          <a:xfrm flipV="1">
            <a:off x="3573087" y="4349750"/>
            <a:ext cx="3484562" cy="1843088"/>
          </a:xfrm>
          <a:prstGeom prst="line">
            <a:avLst/>
          </a:prstGeom>
          <a:noFill/>
          <a:ln w="12700">
            <a:solidFill>
              <a:srgbClr val="EB2415"/>
            </a:solidFill>
            <a:round/>
            <a:headEnd/>
            <a:tailEnd type="triangle" w="med" len="med"/>
          </a:ln>
          <a:effectLst/>
        </p:spPr>
        <p:txBody>
          <a:bodyPr/>
          <a:lstStyle/>
          <a:p>
            <a:pPr>
              <a:defRPr/>
            </a:pPr>
            <a:endParaRPr lang="en-US"/>
          </a:p>
        </p:txBody>
      </p:sp>
      <p:sp>
        <p:nvSpPr>
          <p:cNvPr id="258079" name="Line 31"/>
          <p:cNvSpPr>
            <a:spLocks noChangeShapeType="1"/>
          </p:cNvSpPr>
          <p:nvPr/>
        </p:nvSpPr>
        <p:spPr bwMode="auto">
          <a:xfrm flipV="1">
            <a:off x="4047749" y="4344988"/>
            <a:ext cx="3005138" cy="1843087"/>
          </a:xfrm>
          <a:prstGeom prst="line">
            <a:avLst/>
          </a:prstGeom>
          <a:noFill/>
          <a:ln w="12700">
            <a:solidFill>
              <a:srgbClr val="EB2415"/>
            </a:solidFill>
            <a:round/>
            <a:headEnd/>
            <a:tailEnd type="triangle" w="med" len="med"/>
          </a:ln>
          <a:effectLst/>
        </p:spPr>
        <p:txBody>
          <a:bodyPr/>
          <a:lstStyle/>
          <a:p>
            <a:pPr>
              <a:defRPr/>
            </a:pPr>
            <a:endParaRPr lang="en-US"/>
          </a:p>
        </p:txBody>
      </p:sp>
      <p:sp>
        <p:nvSpPr>
          <p:cNvPr id="258080" name="Line 32"/>
          <p:cNvSpPr>
            <a:spLocks noChangeShapeType="1"/>
          </p:cNvSpPr>
          <p:nvPr/>
        </p:nvSpPr>
        <p:spPr bwMode="auto">
          <a:xfrm flipV="1">
            <a:off x="4635124" y="4381500"/>
            <a:ext cx="2411413" cy="1814513"/>
          </a:xfrm>
          <a:prstGeom prst="line">
            <a:avLst/>
          </a:prstGeom>
          <a:noFill/>
          <a:ln w="12700">
            <a:solidFill>
              <a:srgbClr val="EB2415"/>
            </a:solidFill>
            <a:round/>
            <a:headEnd/>
            <a:tailEnd type="triangle" w="med" len="med"/>
          </a:ln>
          <a:effectLst/>
        </p:spPr>
        <p:txBody>
          <a:bodyPr/>
          <a:lstStyle/>
          <a:p>
            <a:pPr>
              <a:defRPr/>
            </a:pPr>
            <a:endParaRPr lang="en-US"/>
          </a:p>
        </p:txBody>
      </p:sp>
      <p:sp>
        <p:nvSpPr>
          <p:cNvPr id="258081" name="Line 33"/>
          <p:cNvSpPr>
            <a:spLocks noChangeShapeType="1"/>
          </p:cNvSpPr>
          <p:nvPr/>
        </p:nvSpPr>
        <p:spPr bwMode="auto">
          <a:xfrm flipV="1">
            <a:off x="5655887" y="4360863"/>
            <a:ext cx="1412875" cy="1857375"/>
          </a:xfrm>
          <a:prstGeom prst="line">
            <a:avLst/>
          </a:prstGeom>
          <a:noFill/>
          <a:ln w="12700">
            <a:solidFill>
              <a:srgbClr val="EB2415"/>
            </a:solidFill>
            <a:round/>
            <a:headEnd/>
            <a:tailEnd type="triangle" w="med" len="med"/>
          </a:ln>
          <a:effectLst/>
        </p:spPr>
        <p:txBody>
          <a:bodyPr/>
          <a:lstStyle/>
          <a:p>
            <a:pPr>
              <a:defRPr/>
            </a:pPr>
            <a:endParaRPr lang="en-US"/>
          </a:p>
        </p:txBody>
      </p:sp>
      <p:sp>
        <p:nvSpPr>
          <p:cNvPr id="258082" name="Line 34"/>
          <p:cNvSpPr>
            <a:spLocks noChangeShapeType="1"/>
          </p:cNvSpPr>
          <p:nvPr/>
        </p:nvSpPr>
        <p:spPr bwMode="auto">
          <a:xfrm flipV="1">
            <a:off x="5125662" y="4383088"/>
            <a:ext cx="1892300" cy="1814512"/>
          </a:xfrm>
          <a:prstGeom prst="line">
            <a:avLst/>
          </a:prstGeom>
          <a:noFill/>
          <a:ln w="12700">
            <a:solidFill>
              <a:srgbClr val="EB2415"/>
            </a:solidFill>
            <a:round/>
            <a:headEnd/>
            <a:tailEnd type="triangle" w="med" len="med"/>
          </a:ln>
          <a:effectLst/>
        </p:spPr>
        <p:txBody>
          <a:bodyPr/>
          <a:lstStyle/>
          <a:p>
            <a:pPr>
              <a:defRPr/>
            </a:pPr>
            <a:endParaRPr lang="en-US"/>
          </a:p>
        </p:txBody>
      </p:sp>
      <p:sp>
        <p:nvSpPr>
          <p:cNvPr id="258083" name="Line 35"/>
          <p:cNvSpPr>
            <a:spLocks noChangeShapeType="1"/>
          </p:cNvSpPr>
          <p:nvPr/>
        </p:nvSpPr>
        <p:spPr bwMode="auto">
          <a:xfrm>
            <a:off x="2036387" y="6102350"/>
            <a:ext cx="4959350" cy="0"/>
          </a:xfrm>
          <a:prstGeom prst="line">
            <a:avLst/>
          </a:prstGeom>
          <a:noFill/>
          <a:ln w="38100">
            <a:solidFill>
              <a:srgbClr val="020004"/>
            </a:solidFill>
            <a:round/>
            <a:headEnd/>
            <a:tailEnd/>
          </a:ln>
          <a:effectLst/>
        </p:spPr>
        <p:txBody>
          <a:bodyPr wrap="none" anchor="ctr"/>
          <a:lstStyle/>
          <a:p>
            <a:pPr>
              <a:defRPr/>
            </a:pPr>
            <a:endParaRPr lang="en-US"/>
          </a:p>
        </p:txBody>
      </p:sp>
      <p:grpSp>
        <p:nvGrpSpPr>
          <p:cNvPr id="9248" name="Group 36"/>
          <p:cNvGrpSpPr>
            <a:grpSpLocks/>
          </p:cNvGrpSpPr>
          <p:nvPr/>
        </p:nvGrpSpPr>
        <p:grpSpPr bwMode="auto">
          <a:xfrm>
            <a:off x="2184024" y="3022600"/>
            <a:ext cx="4727575" cy="2922588"/>
            <a:chOff x="1264" y="1166"/>
            <a:chExt cx="2978" cy="1841"/>
          </a:xfrm>
        </p:grpSpPr>
        <p:sp>
          <p:nvSpPr>
            <p:cNvPr id="258085" name="Arc 37"/>
            <p:cNvSpPr>
              <a:spLocks/>
            </p:cNvSpPr>
            <p:nvPr/>
          </p:nvSpPr>
          <p:spPr bwMode="auto">
            <a:xfrm rot="4404038">
              <a:off x="3025" y="2254"/>
              <a:ext cx="833" cy="333"/>
            </a:xfrm>
            <a:custGeom>
              <a:avLst/>
              <a:gdLst>
                <a:gd name="G0" fmla="+- 1012 0 0"/>
                <a:gd name="G1" fmla="+- 0 0 0"/>
                <a:gd name="G2" fmla="+- 21600 0 0"/>
                <a:gd name="T0" fmla="*/ 18589 w 18589"/>
                <a:gd name="T1" fmla="*/ 12554 h 21600"/>
                <a:gd name="T2" fmla="*/ 0 w 18589"/>
                <a:gd name="T3" fmla="*/ 21576 h 21600"/>
                <a:gd name="T4" fmla="*/ 1012 w 18589"/>
                <a:gd name="T5" fmla="*/ 0 h 21600"/>
              </a:gdLst>
              <a:ahLst/>
              <a:cxnLst>
                <a:cxn ang="0">
                  <a:pos x="T0" y="T1"/>
                </a:cxn>
                <a:cxn ang="0">
                  <a:pos x="T2" y="T3"/>
                </a:cxn>
                <a:cxn ang="0">
                  <a:pos x="T4" y="T5"/>
                </a:cxn>
              </a:cxnLst>
              <a:rect l="0" t="0" r="r" b="b"/>
              <a:pathLst>
                <a:path w="18589" h="21600" fill="none" extrusionOk="0">
                  <a:moveTo>
                    <a:pt x="18589" y="12554"/>
                  </a:moveTo>
                  <a:cubicBezTo>
                    <a:pt x="14534" y="18230"/>
                    <a:pt x="7988" y="21599"/>
                    <a:pt x="1012" y="21600"/>
                  </a:cubicBezTo>
                  <a:cubicBezTo>
                    <a:pt x="674" y="21600"/>
                    <a:pt x="337" y="21592"/>
                    <a:pt x="-1" y="21576"/>
                  </a:cubicBezTo>
                </a:path>
                <a:path w="18589" h="21600" stroke="0" extrusionOk="0">
                  <a:moveTo>
                    <a:pt x="18589" y="12554"/>
                  </a:moveTo>
                  <a:cubicBezTo>
                    <a:pt x="14534" y="18230"/>
                    <a:pt x="7988" y="21599"/>
                    <a:pt x="1012" y="21600"/>
                  </a:cubicBezTo>
                  <a:cubicBezTo>
                    <a:pt x="674" y="21600"/>
                    <a:pt x="337" y="21592"/>
                    <a:pt x="-1" y="21576"/>
                  </a:cubicBezTo>
                  <a:lnTo>
                    <a:pt x="1012" y="0"/>
                  </a:lnTo>
                  <a:close/>
                </a:path>
              </a:pathLst>
            </a:custGeom>
            <a:noFill/>
            <a:ln w="57150" cap="rnd">
              <a:solidFill>
                <a:srgbClr val="020004"/>
              </a:solidFill>
              <a:round/>
              <a:headEnd/>
              <a:tailEnd/>
            </a:ln>
            <a:effectLst/>
          </p:spPr>
          <p:txBody>
            <a:bodyPr wrap="none" anchor="ctr"/>
            <a:lstStyle/>
            <a:p>
              <a:pPr>
                <a:defRPr/>
              </a:pPr>
              <a:endParaRPr lang="en-US"/>
            </a:p>
          </p:txBody>
        </p:sp>
        <p:sp>
          <p:nvSpPr>
            <p:cNvPr id="258086" name="Arc 38"/>
            <p:cNvSpPr>
              <a:spLocks/>
            </p:cNvSpPr>
            <p:nvPr/>
          </p:nvSpPr>
          <p:spPr bwMode="auto">
            <a:xfrm rot="720000">
              <a:off x="3517" y="2856"/>
              <a:ext cx="725" cy="151"/>
            </a:xfrm>
            <a:custGeom>
              <a:avLst/>
              <a:gdLst>
                <a:gd name="G0" fmla="+- 20797 0 0"/>
                <a:gd name="G1" fmla="+- 0 0 0"/>
                <a:gd name="G2" fmla="+- 21600 0 0"/>
                <a:gd name="T0" fmla="*/ 18557 w 20797"/>
                <a:gd name="T1" fmla="*/ 21484 h 21484"/>
                <a:gd name="T2" fmla="*/ 0 w 20797"/>
                <a:gd name="T3" fmla="*/ 5834 h 21484"/>
                <a:gd name="T4" fmla="*/ 20797 w 20797"/>
                <a:gd name="T5" fmla="*/ 0 h 21484"/>
              </a:gdLst>
              <a:ahLst/>
              <a:cxnLst>
                <a:cxn ang="0">
                  <a:pos x="T0" y="T1"/>
                </a:cxn>
                <a:cxn ang="0">
                  <a:pos x="T2" y="T3"/>
                </a:cxn>
                <a:cxn ang="0">
                  <a:pos x="T4" y="T5"/>
                </a:cxn>
              </a:cxnLst>
              <a:rect l="0" t="0" r="r" b="b"/>
              <a:pathLst>
                <a:path w="20797" h="21484" fill="none" extrusionOk="0">
                  <a:moveTo>
                    <a:pt x="18557" y="21483"/>
                  </a:moveTo>
                  <a:cubicBezTo>
                    <a:pt x="9747" y="20565"/>
                    <a:pt x="2392" y="14361"/>
                    <a:pt x="-1" y="5834"/>
                  </a:cubicBezTo>
                </a:path>
                <a:path w="20797" h="21484" stroke="0" extrusionOk="0">
                  <a:moveTo>
                    <a:pt x="18557" y="21483"/>
                  </a:moveTo>
                  <a:cubicBezTo>
                    <a:pt x="9747" y="20565"/>
                    <a:pt x="2392" y="14361"/>
                    <a:pt x="-1" y="5834"/>
                  </a:cubicBezTo>
                  <a:lnTo>
                    <a:pt x="20797" y="0"/>
                  </a:lnTo>
                  <a:close/>
                </a:path>
              </a:pathLst>
            </a:custGeom>
            <a:noFill/>
            <a:ln w="57150" cap="rnd">
              <a:solidFill>
                <a:srgbClr val="020004"/>
              </a:solidFill>
              <a:round/>
              <a:headEnd/>
              <a:tailEnd/>
            </a:ln>
            <a:effectLst/>
          </p:spPr>
          <p:txBody>
            <a:bodyPr wrap="none" anchor="ctr"/>
            <a:lstStyle/>
            <a:p>
              <a:pPr>
                <a:defRPr/>
              </a:pPr>
              <a:endParaRPr lang="en-US"/>
            </a:p>
          </p:txBody>
        </p:sp>
        <p:sp>
          <p:nvSpPr>
            <p:cNvPr id="258087" name="Arc 39"/>
            <p:cNvSpPr>
              <a:spLocks/>
            </p:cNvSpPr>
            <p:nvPr/>
          </p:nvSpPr>
          <p:spPr bwMode="auto">
            <a:xfrm rot="6300000">
              <a:off x="2023" y="1532"/>
              <a:ext cx="944" cy="212"/>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57150" cap="rnd">
              <a:solidFill>
                <a:srgbClr val="020004"/>
              </a:solidFill>
              <a:round/>
              <a:headEnd/>
              <a:tailEnd/>
            </a:ln>
            <a:effectLst/>
          </p:spPr>
          <p:txBody>
            <a:bodyPr wrap="none" anchor="ctr"/>
            <a:lstStyle/>
            <a:p>
              <a:pPr>
                <a:defRPr/>
              </a:pPr>
              <a:endParaRPr lang="en-US"/>
            </a:p>
          </p:txBody>
        </p:sp>
        <p:sp>
          <p:nvSpPr>
            <p:cNvPr id="258088" name="Arc 40"/>
            <p:cNvSpPr>
              <a:spLocks/>
            </p:cNvSpPr>
            <p:nvPr/>
          </p:nvSpPr>
          <p:spPr bwMode="auto">
            <a:xfrm rot="16980000">
              <a:off x="1645" y="2280"/>
              <a:ext cx="794" cy="285"/>
            </a:xfrm>
            <a:custGeom>
              <a:avLst/>
              <a:gdLst>
                <a:gd name="G0" fmla="+- 19465 0 0"/>
                <a:gd name="G1" fmla="+- 0 0 0"/>
                <a:gd name="G2" fmla="+- 21600 0 0"/>
                <a:gd name="T0" fmla="*/ 19767 w 19767"/>
                <a:gd name="T1" fmla="*/ 21598 h 21600"/>
                <a:gd name="T2" fmla="*/ 0 w 19767"/>
                <a:gd name="T3" fmla="*/ 9363 h 21600"/>
                <a:gd name="T4" fmla="*/ 19465 w 19767"/>
                <a:gd name="T5" fmla="*/ 0 h 21600"/>
              </a:gdLst>
              <a:ahLst/>
              <a:cxnLst>
                <a:cxn ang="0">
                  <a:pos x="T0" y="T1"/>
                </a:cxn>
                <a:cxn ang="0">
                  <a:pos x="T2" y="T3"/>
                </a:cxn>
                <a:cxn ang="0">
                  <a:pos x="T4" y="T5"/>
                </a:cxn>
              </a:cxnLst>
              <a:rect l="0" t="0" r="r" b="b"/>
              <a:pathLst>
                <a:path w="19767" h="21600" fill="none" extrusionOk="0">
                  <a:moveTo>
                    <a:pt x="19766" y="21597"/>
                  </a:moveTo>
                  <a:cubicBezTo>
                    <a:pt x="19666" y="21599"/>
                    <a:pt x="19565" y="21599"/>
                    <a:pt x="19465" y="21600"/>
                  </a:cubicBezTo>
                  <a:cubicBezTo>
                    <a:pt x="11164" y="21600"/>
                    <a:pt x="3597" y="16843"/>
                    <a:pt x="-1" y="9363"/>
                  </a:cubicBezTo>
                </a:path>
                <a:path w="19767" h="21600" stroke="0" extrusionOk="0">
                  <a:moveTo>
                    <a:pt x="19766" y="21597"/>
                  </a:moveTo>
                  <a:cubicBezTo>
                    <a:pt x="19666" y="21599"/>
                    <a:pt x="19565" y="21599"/>
                    <a:pt x="19465" y="21600"/>
                  </a:cubicBezTo>
                  <a:cubicBezTo>
                    <a:pt x="11164" y="21600"/>
                    <a:pt x="3597" y="16843"/>
                    <a:pt x="-1" y="9363"/>
                  </a:cubicBezTo>
                  <a:lnTo>
                    <a:pt x="19465" y="0"/>
                  </a:lnTo>
                  <a:close/>
                </a:path>
              </a:pathLst>
            </a:custGeom>
            <a:noFill/>
            <a:ln w="57150" cap="rnd">
              <a:solidFill>
                <a:srgbClr val="020004"/>
              </a:solidFill>
              <a:round/>
              <a:headEnd/>
              <a:tailEnd/>
            </a:ln>
            <a:effectLst/>
          </p:spPr>
          <p:txBody>
            <a:bodyPr wrap="none" anchor="ctr"/>
            <a:lstStyle/>
            <a:p>
              <a:pPr>
                <a:defRPr/>
              </a:pPr>
              <a:endParaRPr lang="en-US"/>
            </a:p>
          </p:txBody>
        </p:sp>
        <p:sp>
          <p:nvSpPr>
            <p:cNvPr id="258089" name="Arc 41"/>
            <p:cNvSpPr>
              <a:spLocks/>
            </p:cNvSpPr>
            <p:nvPr/>
          </p:nvSpPr>
          <p:spPr bwMode="auto">
            <a:xfrm rot="20760000">
              <a:off x="1264" y="2840"/>
              <a:ext cx="694" cy="152"/>
            </a:xfrm>
            <a:custGeom>
              <a:avLst/>
              <a:gdLst>
                <a:gd name="G0" fmla="+- 0 0 0"/>
                <a:gd name="G1" fmla="+- 0 0 0"/>
                <a:gd name="G2" fmla="+- 21600 0 0"/>
                <a:gd name="T0" fmla="*/ 20674 w 20674"/>
                <a:gd name="T1" fmla="*/ 6256 h 21580"/>
                <a:gd name="T2" fmla="*/ 940 w 20674"/>
                <a:gd name="T3" fmla="*/ 21580 h 21580"/>
                <a:gd name="T4" fmla="*/ 0 w 20674"/>
                <a:gd name="T5" fmla="*/ 0 h 21580"/>
              </a:gdLst>
              <a:ahLst/>
              <a:cxnLst>
                <a:cxn ang="0">
                  <a:pos x="T0" y="T1"/>
                </a:cxn>
                <a:cxn ang="0">
                  <a:pos x="T2" y="T3"/>
                </a:cxn>
                <a:cxn ang="0">
                  <a:pos x="T4" y="T5"/>
                </a:cxn>
              </a:cxnLst>
              <a:rect l="0" t="0" r="r" b="b"/>
              <a:pathLst>
                <a:path w="20674" h="21580" fill="none" extrusionOk="0">
                  <a:moveTo>
                    <a:pt x="20674" y="6256"/>
                  </a:moveTo>
                  <a:cubicBezTo>
                    <a:pt x="18017" y="15036"/>
                    <a:pt x="10104" y="21180"/>
                    <a:pt x="939" y="21579"/>
                  </a:cubicBezTo>
                </a:path>
                <a:path w="20674" h="21580" stroke="0" extrusionOk="0">
                  <a:moveTo>
                    <a:pt x="20674" y="6256"/>
                  </a:moveTo>
                  <a:cubicBezTo>
                    <a:pt x="18017" y="15036"/>
                    <a:pt x="10104" y="21180"/>
                    <a:pt x="939" y="21579"/>
                  </a:cubicBezTo>
                  <a:lnTo>
                    <a:pt x="0" y="0"/>
                  </a:lnTo>
                  <a:close/>
                </a:path>
              </a:pathLst>
            </a:custGeom>
            <a:noFill/>
            <a:ln w="57150" cap="rnd">
              <a:solidFill>
                <a:srgbClr val="020004"/>
              </a:solidFill>
              <a:round/>
              <a:headEnd/>
              <a:tailEnd/>
            </a:ln>
            <a:effectLst/>
          </p:spPr>
          <p:txBody>
            <a:bodyPr wrap="none" anchor="ctr"/>
            <a:lstStyle/>
            <a:p>
              <a:pPr>
                <a:defRPr/>
              </a:pPr>
              <a:endParaRPr lang="en-US"/>
            </a:p>
          </p:txBody>
        </p:sp>
        <p:sp>
          <p:nvSpPr>
            <p:cNvPr id="258090" name="Arc 42"/>
            <p:cNvSpPr>
              <a:spLocks/>
            </p:cNvSpPr>
            <p:nvPr/>
          </p:nvSpPr>
          <p:spPr bwMode="auto">
            <a:xfrm rot="15300000">
              <a:off x="2466" y="1533"/>
              <a:ext cx="945" cy="213"/>
            </a:xfrm>
            <a:custGeom>
              <a:avLst/>
              <a:gdLst>
                <a:gd name="G0" fmla="+- 0 0 0"/>
                <a:gd name="G1" fmla="+- 102 0 0"/>
                <a:gd name="G2" fmla="+- 21600 0 0"/>
                <a:gd name="T0" fmla="*/ 21600 w 21600"/>
                <a:gd name="T1" fmla="*/ 0 h 21702"/>
                <a:gd name="T2" fmla="*/ 0 w 21600"/>
                <a:gd name="T3" fmla="*/ 21702 h 21702"/>
                <a:gd name="T4" fmla="*/ 0 w 21600"/>
                <a:gd name="T5" fmla="*/ 102 h 21702"/>
              </a:gdLst>
              <a:ahLst/>
              <a:cxnLst>
                <a:cxn ang="0">
                  <a:pos x="T0" y="T1"/>
                </a:cxn>
                <a:cxn ang="0">
                  <a:pos x="T2" y="T3"/>
                </a:cxn>
                <a:cxn ang="0">
                  <a:pos x="T4" y="T5"/>
                </a:cxn>
              </a:cxnLst>
              <a:rect l="0" t="0" r="r" b="b"/>
              <a:pathLst>
                <a:path w="21600" h="21702" fill="none" extrusionOk="0">
                  <a:moveTo>
                    <a:pt x="21599" y="0"/>
                  </a:moveTo>
                  <a:cubicBezTo>
                    <a:pt x="21599" y="34"/>
                    <a:pt x="21600" y="68"/>
                    <a:pt x="21600" y="102"/>
                  </a:cubicBezTo>
                  <a:cubicBezTo>
                    <a:pt x="21600" y="12031"/>
                    <a:pt x="11929" y="21701"/>
                    <a:pt x="0" y="21702"/>
                  </a:cubicBezTo>
                </a:path>
                <a:path w="21600" h="21702" stroke="0" extrusionOk="0">
                  <a:moveTo>
                    <a:pt x="21599" y="0"/>
                  </a:moveTo>
                  <a:cubicBezTo>
                    <a:pt x="21599" y="34"/>
                    <a:pt x="21600" y="68"/>
                    <a:pt x="21600" y="102"/>
                  </a:cubicBezTo>
                  <a:cubicBezTo>
                    <a:pt x="21600" y="12031"/>
                    <a:pt x="11929" y="21701"/>
                    <a:pt x="0" y="21702"/>
                  </a:cubicBezTo>
                  <a:lnTo>
                    <a:pt x="0" y="102"/>
                  </a:lnTo>
                  <a:close/>
                </a:path>
              </a:pathLst>
            </a:custGeom>
            <a:noFill/>
            <a:ln w="57150" cap="rnd">
              <a:solidFill>
                <a:srgbClr val="020004"/>
              </a:solidFill>
              <a:round/>
              <a:headEnd/>
              <a:tailEnd/>
            </a:ln>
            <a:effectLst/>
          </p:spPr>
          <p:txBody>
            <a:bodyPr wrap="none" anchor="ctr"/>
            <a:lstStyle/>
            <a:p>
              <a:pPr>
                <a:defRPr/>
              </a:pPr>
              <a:endParaRPr lang="en-US"/>
            </a:p>
          </p:txBody>
        </p:sp>
      </p:grpSp>
      <p:sp>
        <p:nvSpPr>
          <p:cNvPr id="258091" name="Rectangle 43"/>
          <p:cNvSpPr>
            <a:spLocks noChangeArrowheads="1"/>
          </p:cNvSpPr>
          <p:nvPr/>
        </p:nvSpPr>
        <p:spPr bwMode="auto">
          <a:xfrm>
            <a:off x="6889374" y="6405563"/>
            <a:ext cx="296863" cy="396875"/>
          </a:xfrm>
          <a:prstGeom prst="rect">
            <a:avLst/>
          </a:prstGeom>
          <a:noFill/>
          <a:ln w="12700">
            <a:noFill/>
            <a:miter lim="800000"/>
            <a:headEnd/>
            <a:tailEnd/>
          </a:ln>
          <a:effectLst/>
        </p:spPr>
        <p:txBody>
          <a:bodyPr wrap="none">
            <a:spAutoFit/>
          </a:bodyPr>
          <a:lstStyle/>
          <a:p>
            <a:pPr marL="457200" indent="-457200">
              <a:defRPr/>
            </a:pPr>
            <a:r>
              <a:rPr lang="en-US" sz="2000" i="1">
                <a:solidFill>
                  <a:srgbClr val="000000"/>
                </a:solidFill>
                <a:effectLst/>
                <a:latin typeface="Times New Roman" pitchFamily="18" charset="0"/>
              </a:rPr>
              <a:t>x</a:t>
            </a:r>
            <a:endParaRPr lang="en-US" sz="2000" i="1">
              <a:solidFill>
                <a:srgbClr val="000000"/>
              </a:solidFill>
              <a:effectLst>
                <a:outerShdw blurRad="38100" dist="38100" dir="2700000" algn="tl">
                  <a:srgbClr val="C0C0C0"/>
                </a:outerShdw>
              </a:effectLst>
              <a:latin typeface="Times New Roman" pitchFamily="18" charset="0"/>
            </a:endParaRPr>
          </a:p>
        </p:txBody>
      </p:sp>
      <p:sp>
        <p:nvSpPr>
          <p:cNvPr id="258093" name="Rectangle 45"/>
          <p:cNvSpPr>
            <a:spLocks noChangeArrowheads="1"/>
          </p:cNvSpPr>
          <p:nvPr/>
        </p:nvSpPr>
        <p:spPr bwMode="auto">
          <a:xfrm>
            <a:off x="6898899" y="6064250"/>
            <a:ext cx="323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sz="2000" i="1">
                <a:solidFill>
                  <a:srgbClr val="020004"/>
                </a:solidFill>
                <a:effectLst/>
                <a:latin typeface="Times New Roman" pitchFamily="18" charset="0"/>
              </a:rPr>
              <a:t>z</a:t>
            </a:r>
            <a:r>
              <a:rPr lang="en-US" sz="2000" baseline="-25000">
                <a:solidFill>
                  <a:srgbClr val="EB2415"/>
                </a:solidFill>
                <a:effectLst/>
                <a:latin typeface="Times New Roman" pitchFamily="18" charset="0"/>
              </a:rPr>
              <a:t>.</a:t>
            </a:r>
            <a:endParaRPr lang="en-US" sz="2000">
              <a:solidFill>
                <a:srgbClr val="020004"/>
              </a:solidFill>
              <a:effectLst/>
              <a:latin typeface="Times New Roman" pitchFamily="18" charset="0"/>
            </a:endParaRPr>
          </a:p>
        </p:txBody>
      </p:sp>
      <p:sp>
        <p:nvSpPr>
          <p:cNvPr id="258094" name="Rectangle 46"/>
          <p:cNvSpPr>
            <a:spLocks noChangeArrowheads="1"/>
          </p:cNvSpPr>
          <p:nvPr/>
        </p:nvSpPr>
        <p:spPr bwMode="auto">
          <a:xfrm>
            <a:off x="4255712" y="6099175"/>
            <a:ext cx="3746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sz="2000" b="1">
                <a:solidFill>
                  <a:srgbClr val="EB2415"/>
                </a:solidFill>
                <a:effectLst/>
                <a:latin typeface="Times New Roman" pitchFamily="18" charset="0"/>
              </a:rPr>
              <a:t> 0</a:t>
            </a:r>
          </a:p>
        </p:txBody>
      </p:sp>
      <p:sp>
        <p:nvSpPr>
          <p:cNvPr id="258095" name="Rectangle 47"/>
          <p:cNvSpPr>
            <a:spLocks noChangeArrowheads="1"/>
          </p:cNvSpPr>
          <p:nvPr/>
        </p:nvSpPr>
        <p:spPr bwMode="auto">
          <a:xfrm>
            <a:off x="5271712" y="6110288"/>
            <a:ext cx="565150" cy="396875"/>
          </a:xfrm>
          <a:prstGeom prst="rect">
            <a:avLst/>
          </a:prstGeom>
          <a:noFill/>
          <a:ln w="12700">
            <a:noFill/>
            <a:miter lim="800000"/>
            <a:headEnd/>
            <a:tailEnd/>
          </a:ln>
          <a:effectLst/>
        </p:spPr>
        <p:txBody>
          <a:bodyPr wrap="none">
            <a:spAutoFit/>
          </a:bodyPr>
          <a:lstStyle/>
          <a:p>
            <a:pPr marL="457200" indent="-457200">
              <a:defRPr/>
            </a:pPr>
            <a:r>
              <a:rPr lang="en-US" sz="2000" b="1">
                <a:solidFill>
                  <a:srgbClr val="EB2415"/>
                </a:solidFill>
                <a:effectLst/>
                <a:latin typeface="Times New Roman" pitchFamily="18" charset="0"/>
              </a:rPr>
              <a:t>.97</a:t>
            </a:r>
            <a:r>
              <a:rPr lang="en-US" sz="2000" b="1">
                <a:solidFill>
                  <a:srgbClr val="EB2415"/>
                </a:solidFill>
                <a:effectLst>
                  <a:outerShdw blurRad="38100" dist="38100" dir="2700000" algn="tl">
                    <a:srgbClr val="C0C0C0"/>
                  </a:outerShdw>
                </a:effectLst>
                <a:latin typeface="Times New Roman" pitchFamily="18" charset="0"/>
              </a:rPr>
              <a:t> </a:t>
            </a:r>
          </a:p>
        </p:txBody>
      </p:sp>
      <p:sp>
        <p:nvSpPr>
          <p:cNvPr id="258096" name="Rectangle 48"/>
          <p:cNvSpPr>
            <a:spLocks noChangeArrowheads="1"/>
          </p:cNvSpPr>
          <p:nvPr/>
        </p:nvSpPr>
        <p:spPr bwMode="auto">
          <a:xfrm>
            <a:off x="4758949" y="6105525"/>
            <a:ext cx="5016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sz="2000" b="1">
                <a:solidFill>
                  <a:srgbClr val="EB2415"/>
                </a:solidFill>
                <a:effectLst/>
                <a:latin typeface="Times New Roman" pitchFamily="18" charset="0"/>
              </a:rPr>
              <a:t>.43</a:t>
            </a:r>
          </a:p>
        </p:txBody>
      </p:sp>
      <p:sp>
        <p:nvSpPr>
          <p:cNvPr id="258097" name="Rectangle 49"/>
          <p:cNvSpPr>
            <a:spLocks noChangeArrowheads="1"/>
          </p:cNvSpPr>
          <p:nvPr/>
        </p:nvSpPr>
        <p:spPr bwMode="auto">
          <a:xfrm>
            <a:off x="3055562" y="6094413"/>
            <a:ext cx="1517650" cy="396875"/>
          </a:xfrm>
          <a:prstGeom prst="rect">
            <a:avLst/>
          </a:prstGeom>
          <a:noFill/>
          <a:ln w="12700">
            <a:noFill/>
            <a:miter lim="800000"/>
            <a:headEnd/>
            <a:tailEnd/>
          </a:ln>
          <a:effectLst/>
        </p:spPr>
        <p:txBody>
          <a:bodyPr wrap="none">
            <a:spAutoFit/>
          </a:bodyPr>
          <a:lstStyle/>
          <a:p>
            <a:pPr marL="457200" indent="-457200">
              <a:defRPr/>
            </a:pPr>
            <a:r>
              <a:rPr lang="en-US" sz="2000" b="1">
                <a:solidFill>
                  <a:srgbClr val="EB2415"/>
                </a:solidFill>
                <a:effectLst/>
                <a:latin typeface="Times New Roman" pitchFamily="18" charset="0"/>
              </a:rPr>
              <a:t>–.97 –.43     </a:t>
            </a:r>
            <a:r>
              <a:rPr lang="en-US" sz="2000" b="1">
                <a:solidFill>
                  <a:srgbClr val="EB2415"/>
                </a:solidFill>
                <a:effectLst>
                  <a:outerShdw blurRad="38100" dist="38100" dir="2700000" algn="tl">
                    <a:srgbClr val="C0C0C0"/>
                  </a:outerShdw>
                </a:effectLst>
                <a:latin typeface="Times New Roman" pitchFamily="18" charset="0"/>
              </a:rPr>
              <a:t> </a:t>
            </a:r>
          </a:p>
        </p:txBody>
      </p:sp>
      <p:sp>
        <p:nvSpPr>
          <p:cNvPr id="47" name="Rectangle 4"/>
          <p:cNvSpPr>
            <a:spLocks noChangeArrowheads="1"/>
          </p:cNvSpPr>
          <p:nvPr/>
        </p:nvSpPr>
        <p:spPr bwMode="auto">
          <a:xfrm>
            <a:off x="685800" y="52388"/>
            <a:ext cx="7772400" cy="81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a:solidFill>
                  <a:srgbClr val="020004"/>
                </a:solidFill>
                <a:effectLst/>
                <a:latin typeface="Times New Roman" pitchFamily="18" charset="0"/>
              </a:rPr>
              <a:t>Goodness of Fit Test:  </a:t>
            </a:r>
            <a:r>
              <a:rPr lang="en-US" sz="2800" dirty="0" smtClean="0">
                <a:solidFill>
                  <a:srgbClr val="020004"/>
                </a:solidFill>
                <a:effectLst/>
                <a:latin typeface="Times New Roman" pitchFamily="18" charset="0"/>
              </a:rPr>
              <a:t>Normal </a:t>
            </a:r>
            <a:r>
              <a:rPr lang="en-US" sz="2800" dirty="0">
                <a:solidFill>
                  <a:srgbClr val="020004"/>
                </a:solidFill>
                <a:effectLst/>
                <a:latin typeface="Times New Roman" pitchFamily="18" charset="0"/>
              </a:rPr>
              <a:t>Distribution</a:t>
            </a:r>
          </a:p>
        </p:txBody>
      </p:sp>
      <p:sp>
        <p:nvSpPr>
          <p:cNvPr id="49" name="Rectangle 34"/>
          <p:cNvSpPr>
            <a:spLocks noChangeArrowheads="1"/>
          </p:cNvSpPr>
          <p:nvPr/>
        </p:nvSpPr>
        <p:spPr bwMode="auto">
          <a:xfrm>
            <a:off x="726548" y="1159078"/>
            <a:ext cx="68659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r>
              <a:rPr lang="en-US" dirty="0">
                <a:solidFill>
                  <a:srgbClr val="020004"/>
                </a:solidFill>
                <a:effectLst/>
                <a:latin typeface="Times New Roman" pitchFamily="18" charset="0"/>
              </a:rPr>
              <a:t>Find the z that corresponds to the red tail probability</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805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nodeType="clickEffect">
                                  <p:stCondLst>
                                    <p:cond delay="0"/>
                                  </p:stCondLst>
                                  <p:childTnLst>
                                    <p:set>
                                      <p:cBhvr>
                                        <p:cTn id="10" dur="1" fill="hold">
                                          <p:stCondLst>
                                            <p:cond delay="0"/>
                                          </p:stCondLst>
                                        </p:cTn>
                                        <p:tgtEl>
                                          <p:spTgt spid="258059"/>
                                        </p:tgtEl>
                                        <p:attrNameLst>
                                          <p:attrName>style.visibility</p:attrName>
                                        </p:attrNameLst>
                                      </p:cBhvr>
                                      <p:to>
                                        <p:strVal val="hidden"/>
                                      </p:to>
                                    </p:set>
                                  </p:childTnLst>
                                </p:cTn>
                              </p:par>
                            </p:childTnLst>
                          </p:cTn>
                        </p:par>
                        <p:par>
                          <p:cTn id="11" fill="hold" nodeType="afterGroup">
                            <p:stCondLst>
                              <p:cond delay="0"/>
                            </p:stCondLst>
                            <p:childTnLst>
                              <p:par>
                                <p:cTn id="12" presetID="1" presetClass="entr" presetSubtype="0" fill="hold" nodeType="afterEffect">
                                  <p:stCondLst>
                                    <p:cond delay="0"/>
                                  </p:stCondLst>
                                  <p:childTnLst>
                                    <p:set>
                                      <p:cBhvr>
                                        <p:cTn id="13" dur="1" fill="hold">
                                          <p:stCondLst>
                                            <p:cond delay="0"/>
                                          </p:stCondLst>
                                        </p:cTn>
                                        <p:tgtEl>
                                          <p:spTgt spid="258054"/>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xit" presetSubtype="0" fill="hold" nodeType="clickEffect">
                                  <p:stCondLst>
                                    <p:cond delay="0"/>
                                  </p:stCondLst>
                                  <p:childTnLst>
                                    <p:set>
                                      <p:cBhvr>
                                        <p:cTn id="17" dur="1" fill="hold">
                                          <p:stCondLst>
                                            <p:cond delay="0"/>
                                          </p:stCondLst>
                                        </p:cTn>
                                        <p:tgtEl>
                                          <p:spTgt spid="258054"/>
                                        </p:tgtEl>
                                        <p:attrNameLst>
                                          <p:attrName>style.visibility</p:attrName>
                                        </p:attrNameLst>
                                      </p:cBhvr>
                                      <p:to>
                                        <p:strVal val="hidden"/>
                                      </p:to>
                                    </p:set>
                                  </p:childTnLst>
                                </p:cTn>
                              </p:par>
                            </p:childTnLst>
                          </p:cTn>
                        </p:par>
                        <p:par>
                          <p:cTn id="18" fill="hold" nodeType="afterGroup">
                            <p:stCondLst>
                              <p:cond delay="0"/>
                            </p:stCondLst>
                            <p:childTnLst>
                              <p:par>
                                <p:cTn id="19" presetID="1" presetClass="entr" presetSubtype="0" fill="hold" nodeType="afterEffect">
                                  <p:stCondLst>
                                    <p:cond delay="0"/>
                                  </p:stCondLst>
                                  <p:childTnLst>
                                    <p:set>
                                      <p:cBhvr>
                                        <p:cTn id="20" dur="1" fill="hold">
                                          <p:stCondLst>
                                            <p:cond delay="0"/>
                                          </p:stCondLst>
                                        </p:cTn>
                                        <p:tgtEl>
                                          <p:spTgt spid="25805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25805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807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5807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5807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xit" presetSubtype="0" fill="hold" nodeType="clickEffect">
                                  <p:stCondLst>
                                    <p:cond delay="0"/>
                                  </p:stCondLst>
                                  <p:childTnLst>
                                    <p:set>
                                      <p:cBhvr>
                                        <p:cTn id="34" dur="1" fill="hold">
                                          <p:stCondLst>
                                            <p:cond delay="0"/>
                                          </p:stCondLst>
                                        </p:cTn>
                                        <p:tgtEl>
                                          <p:spTgt spid="258078"/>
                                        </p:tgtEl>
                                        <p:attrNameLst>
                                          <p:attrName>style.visibility</p:attrName>
                                        </p:attrNameLst>
                                      </p:cBhvr>
                                      <p:to>
                                        <p:strVal val="hidden"/>
                                      </p:to>
                                    </p:set>
                                  </p:childTnLst>
                                </p:cTn>
                              </p:par>
                            </p:childTnLst>
                          </p:cTn>
                        </p:par>
                        <p:par>
                          <p:cTn id="35" fill="hold" nodeType="afterGroup">
                            <p:stCondLst>
                              <p:cond delay="0"/>
                            </p:stCondLst>
                            <p:childTnLst>
                              <p:par>
                                <p:cTn id="36" presetID="1" presetClass="entr" presetSubtype="0" fill="hold" nodeType="afterEffect">
                                  <p:stCondLst>
                                    <p:cond delay="0"/>
                                  </p:stCondLst>
                                  <p:childTnLst>
                                    <p:set>
                                      <p:cBhvr>
                                        <p:cTn id="37" dur="1" fill="hold">
                                          <p:stCondLst>
                                            <p:cond delay="0"/>
                                          </p:stCondLst>
                                        </p:cTn>
                                        <p:tgtEl>
                                          <p:spTgt spid="25807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58091"/>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xit" presetSubtype="0" fill="hold" nodeType="clickEffect">
                                  <p:stCondLst>
                                    <p:cond delay="0"/>
                                  </p:stCondLst>
                                  <p:childTnLst>
                                    <p:set>
                                      <p:cBhvr>
                                        <p:cTn id="43" dur="1" fill="hold">
                                          <p:stCondLst>
                                            <p:cond delay="0"/>
                                          </p:stCondLst>
                                        </p:cTn>
                                        <p:tgtEl>
                                          <p:spTgt spid="258056"/>
                                        </p:tgtEl>
                                        <p:attrNameLst>
                                          <p:attrName>style.visibility</p:attrName>
                                        </p:attrNameLst>
                                      </p:cBhvr>
                                      <p:to>
                                        <p:strVal val="hidden"/>
                                      </p:to>
                                    </p:set>
                                  </p:childTnLst>
                                </p:cTn>
                              </p:par>
                            </p:childTnLst>
                          </p:cTn>
                        </p:par>
                        <p:par>
                          <p:cTn id="44" fill="hold" nodeType="afterGroup">
                            <p:stCondLst>
                              <p:cond delay="0"/>
                            </p:stCondLst>
                            <p:childTnLst>
                              <p:par>
                                <p:cTn id="45" presetID="1" presetClass="entr" presetSubtype="0" fill="hold" nodeType="afterEffect">
                                  <p:stCondLst>
                                    <p:cond delay="0"/>
                                  </p:stCondLst>
                                  <p:childTnLst>
                                    <p:set>
                                      <p:cBhvr>
                                        <p:cTn id="46" dur="1" fill="hold">
                                          <p:stCondLst>
                                            <p:cond delay="0"/>
                                          </p:stCondLst>
                                        </p:cTn>
                                        <p:tgtEl>
                                          <p:spTgt spid="258050"/>
                                        </p:tgtEl>
                                        <p:attrNameLst>
                                          <p:attrName>style.visibility</p:attrName>
                                        </p:attrNameLst>
                                      </p:cBhvr>
                                      <p:to>
                                        <p:strVal val="visible"/>
                                      </p:to>
                                    </p:set>
                                  </p:childTnLst>
                                </p:cTn>
                              </p:par>
                            </p:childTnLst>
                          </p:cTn>
                        </p:par>
                        <p:par>
                          <p:cTn id="47" fill="hold" nodeType="afterGroup">
                            <p:stCondLst>
                              <p:cond delay="0"/>
                            </p:stCondLst>
                            <p:childTnLst>
                              <p:par>
                                <p:cTn id="48" presetID="1" presetClass="entr" presetSubtype="0" fill="hold" nodeType="afterEffect">
                                  <p:stCondLst>
                                    <p:cond delay="0"/>
                                  </p:stCondLst>
                                  <p:childTnLst>
                                    <p:set>
                                      <p:cBhvr>
                                        <p:cTn id="49" dur="1" fill="hold">
                                          <p:stCondLst>
                                            <p:cond delay="0"/>
                                          </p:stCondLst>
                                        </p:cTn>
                                        <p:tgtEl>
                                          <p:spTgt spid="258079"/>
                                        </p:tgtEl>
                                        <p:attrNameLst>
                                          <p:attrName>style.visibility</p:attrName>
                                        </p:attrNameLst>
                                      </p:cBhvr>
                                      <p:to>
                                        <p:strVal val="visible"/>
                                      </p:to>
                                    </p:set>
                                  </p:childTnLst>
                                </p:cTn>
                              </p:par>
                            </p:childTnLst>
                          </p:cTn>
                        </p:par>
                      </p:childTnLst>
                    </p:cTn>
                  </p:par>
                  <p:par>
                    <p:cTn id="50" fill="hold" nodeType="clickPar">
                      <p:stCondLst>
                        <p:cond delay="indefinite"/>
                      </p:stCondLst>
                      <p:childTnLst>
                        <p:par>
                          <p:cTn id="51" fill="hold" nodeType="withGroup">
                            <p:stCondLst>
                              <p:cond delay="0"/>
                            </p:stCondLst>
                            <p:childTnLst>
                              <p:par>
                                <p:cTn id="52" presetID="1" presetClass="exit" presetSubtype="0" fill="hold" nodeType="clickEffect">
                                  <p:stCondLst>
                                    <p:cond delay="0"/>
                                  </p:stCondLst>
                                  <p:childTnLst>
                                    <p:set>
                                      <p:cBhvr>
                                        <p:cTn id="53" dur="1" fill="hold">
                                          <p:stCondLst>
                                            <p:cond delay="0"/>
                                          </p:stCondLst>
                                        </p:cTn>
                                        <p:tgtEl>
                                          <p:spTgt spid="258079"/>
                                        </p:tgtEl>
                                        <p:attrNameLst>
                                          <p:attrName>style.visibility</p:attrName>
                                        </p:attrNameLst>
                                      </p:cBhvr>
                                      <p:to>
                                        <p:strVal val="hidden"/>
                                      </p:to>
                                    </p:set>
                                  </p:childTnLst>
                                </p:cTn>
                              </p:par>
                            </p:childTnLst>
                          </p:cTn>
                        </p:par>
                        <p:par>
                          <p:cTn id="54" fill="hold" nodeType="afterGroup">
                            <p:stCondLst>
                              <p:cond delay="0"/>
                            </p:stCondLst>
                            <p:childTnLst>
                              <p:par>
                                <p:cTn id="55" presetID="1" presetClass="entr" presetSubtype="0" fill="hold" nodeType="afterEffect">
                                  <p:stCondLst>
                                    <p:cond delay="0"/>
                                  </p:stCondLst>
                                  <p:childTnLst>
                                    <p:set>
                                      <p:cBhvr>
                                        <p:cTn id="56" dur="1" fill="hold">
                                          <p:stCondLst>
                                            <p:cond delay="0"/>
                                          </p:stCondLst>
                                        </p:cTn>
                                        <p:tgtEl>
                                          <p:spTgt spid="258071"/>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xit" presetSubtype="0" fill="hold" nodeType="clickEffect">
                                  <p:stCondLst>
                                    <p:cond delay="0"/>
                                  </p:stCondLst>
                                  <p:childTnLst>
                                    <p:set>
                                      <p:cBhvr>
                                        <p:cTn id="60" dur="1" fill="hold">
                                          <p:stCondLst>
                                            <p:cond delay="0"/>
                                          </p:stCondLst>
                                        </p:cTn>
                                        <p:tgtEl>
                                          <p:spTgt spid="258050"/>
                                        </p:tgtEl>
                                        <p:attrNameLst>
                                          <p:attrName>style.visibility</p:attrName>
                                        </p:attrNameLst>
                                      </p:cBhvr>
                                      <p:to>
                                        <p:strVal val="hidden"/>
                                      </p:to>
                                    </p:set>
                                  </p:childTnLst>
                                </p:cTn>
                              </p:par>
                            </p:childTnLst>
                          </p:cTn>
                        </p:par>
                        <p:par>
                          <p:cTn id="61" fill="hold" nodeType="afterGroup">
                            <p:stCondLst>
                              <p:cond delay="0"/>
                            </p:stCondLst>
                            <p:childTnLst>
                              <p:par>
                                <p:cTn id="62" presetID="1" presetClass="entr" presetSubtype="0" fill="hold" nodeType="afterEffect">
                                  <p:stCondLst>
                                    <p:cond delay="0"/>
                                  </p:stCondLst>
                                  <p:childTnLst>
                                    <p:set>
                                      <p:cBhvr>
                                        <p:cTn id="63" dur="1" fill="hold">
                                          <p:stCondLst>
                                            <p:cond delay="0"/>
                                          </p:stCondLst>
                                        </p:cTn>
                                        <p:tgtEl>
                                          <p:spTgt spid="258051"/>
                                        </p:tgtEl>
                                        <p:attrNameLst>
                                          <p:attrName>style.visibility</p:attrName>
                                        </p:attrNameLst>
                                      </p:cBhvr>
                                      <p:to>
                                        <p:strVal val="visible"/>
                                      </p:to>
                                    </p:set>
                                  </p:childTnLst>
                                </p:cTn>
                              </p:par>
                            </p:childTnLst>
                          </p:cTn>
                        </p:par>
                        <p:par>
                          <p:cTn id="64" fill="hold" nodeType="afterGroup">
                            <p:stCondLst>
                              <p:cond delay="0"/>
                            </p:stCondLst>
                            <p:childTnLst>
                              <p:par>
                                <p:cTn id="65" presetID="1" presetClass="entr" presetSubtype="0" fill="hold" nodeType="afterEffect">
                                  <p:stCondLst>
                                    <p:cond delay="0"/>
                                  </p:stCondLst>
                                  <p:childTnLst>
                                    <p:set>
                                      <p:cBhvr>
                                        <p:cTn id="66" dur="1" fill="hold">
                                          <p:stCondLst>
                                            <p:cond delay="0"/>
                                          </p:stCondLst>
                                        </p:cTn>
                                        <p:tgtEl>
                                          <p:spTgt spid="258080"/>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xit" presetSubtype="0" fill="hold" nodeType="clickEffect">
                                  <p:stCondLst>
                                    <p:cond delay="0"/>
                                  </p:stCondLst>
                                  <p:childTnLst>
                                    <p:set>
                                      <p:cBhvr>
                                        <p:cTn id="70" dur="1" fill="hold">
                                          <p:stCondLst>
                                            <p:cond delay="0"/>
                                          </p:stCondLst>
                                        </p:cTn>
                                        <p:tgtEl>
                                          <p:spTgt spid="258080"/>
                                        </p:tgtEl>
                                        <p:attrNameLst>
                                          <p:attrName>style.visibility</p:attrName>
                                        </p:attrNameLst>
                                      </p:cBhvr>
                                      <p:to>
                                        <p:strVal val="hidden"/>
                                      </p:to>
                                    </p:set>
                                  </p:childTnLst>
                                </p:cTn>
                              </p:par>
                            </p:childTnLst>
                          </p:cTn>
                        </p:par>
                        <p:par>
                          <p:cTn id="71" fill="hold" nodeType="afterGroup">
                            <p:stCondLst>
                              <p:cond delay="0"/>
                            </p:stCondLst>
                            <p:childTnLst>
                              <p:par>
                                <p:cTn id="72" presetID="1" presetClass="entr" presetSubtype="0" fill="hold" nodeType="afterEffect">
                                  <p:stCondLst>
                                    <p:cond delay="0"/>
                                  </p:stCondLst>
                                  <p:childTnLst>
                                    <p:set>
                                      <p:cBhvr>
                                        <p:cTn id="73" dur="1" fill="hold">
                                          <p:stCondLst>
                                            <p:cond delay="0"/>
                                          </p:stCondLst>
                                        </p:cTn>
                                        <p:tgtEl>
                                          <p:spTgt spid="258072"/>
                                        </p:tgtEl>
                                        <p:attrNameLst>
                                          <p:attrName>style.visibility</p:attrName>
                                        </p:attrNameLst>
                                      </p:cBhvr>
                                      <p:to>
                                        <p:strVal val="visible"/>
                                      </p:to>
                                    </p:set>
                                  </p:childTnLst>
                                </p:cTn>
                              </p:par>
                            </p:childTnLst>
                          </p:cTn>
                        </p:par>
                      </p:childTnLst>
                    </p:cTn>
                  </p:par>
                  <p:par>
                    <p:cTn id="74" fill="hold" nodeType="clickPar">
                      <p:stCondLst>
                        <p:cond delay="indefinite"/>
                      </p:stCondLst>
                      <p:childTnLst>
                        <p:par>
                          <p:cTn id="75" fill="hold" nodeType="withGroup">
                            <p:stCondLst>
                              <p:cond delay="0"/>
                            </p:stCondLst>
                            <p:childTnLst>
                              <p:par>
                                <p:cTn id="76" presetID="1" presetClass="exit" presetSubtype="0" fill="hold" nodeType="clickEffect">
                                  <p:stCondLst>
                                    <p:cond delay="0"/>
                                  </p:stCondLst>
                                  <p:childTnLst>
                                    <p:set>
                                      <p:cBhvr>
                                        <p:cTn id="77" dur="1" fill="hold">
                                          <p:stCondLst>
                                            <p:cond delay="0"/>
                                          </p:stCondLst>
                                        </p:cTn>
                                        <p:tgtEl>
                                          <p:spTgt spid="258051"/>
                                        </p:tgtEl>
                                        <p:attrNameLst>
                                          <p:attrName>style.visibility</p:attrName>
                                        </p:attrNameLst>
                                      </p:cBhvr>
                                      <p:to>
                                        <p:strVal val="hidden"/>
                                      </p:to>
                                    </p:set>
                                  </p:childTnLst>
                                </p:cTn>
                              </p:par>
                            </p:childTnLst>
                          </p:cTn>
                        </p:par>
                        <p:par>
                          <p:cTn id="78" fill="hold" nodeType="afterGroup">
                            <p:stCondLst>
                              <p:cond delay="0"/>
                            </p:stCondLst>
                            <p:childTnLst>
                              <p:par>
                                <p:cTn id="79" presetID="1" presetClass="entr" presetSubtype="0" fill="hold" nodeType="afterEffect">
                                  <p:stCondLst>
                                    <p:cond delay="0"/>
                                  </p:stCondLst>
                                  <p:childTnLst>
                                    <p:set>
                                      <p:cBhvr>
                                        <p:cTn id="80" dur="1" fill="hold">
                                          <p:stCondLst>
                                            <p:cond delay="0"/>
                                          </p:stCondLst>
                                        </p:cTn>
                                        <p:tgtEl>
                                          <p:spTgt spid="258052"/>
                                        </p:tgtEl>
                                        <p:attrNameLst>
                                          <p:attrName>style.visibility</p:attrName>
                                        </p:attrNameLst>
                                      </p:cBhvr>
                                      <p:to>
                                        <p:strVal val="visible"/>
                                      </p:to>
                                    </p:set>
                                  </p:childTnLst>
                                </p:cTn>
                              </p:par>
                            </p:childTnLst>
                          </p:cTn>
                        </p:par>
                        <p:par>
                          <p:cTn id="81" fill="hold" nodeType="afterGroup">
                            <p:stCondLst>
                              <p:cond delay="0"/>
                            </p:stCondLst>
                            <p:childTnLst>
                              <p:par>
                                <p:cTn id="82" presetID="1" presetClass="entr" presetSubtype="0" fill="hold" nodeType="afterEffect">
                                  <p:stCondLst>
                                    <p:cond delay="0"/>
                                  </p:stCondLst>
                                  <p:childTnLst>
                                    <p:set>
                                      <p:cBhvr>
                                        <p:cTn id="83" dur="1" fill="hold">
                                          <p:stCondLst>
                                            <p:cond delay="0"/>
                                          </p:stCondLst>
                                        </p:cTn>
                                        <p:tgtEl>
                                          <p:spTgt spid="258082"/>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xit" presetSubtype="0" fill="hold" nodeType="clickEffect">
                                  <p:stCondLst>
                                    <p:cond delay="0"/>
                                  </p:stCondLst>
                                  <p:childTnLst>
                                    <p:set>
                                      <p:cBhvr>
                                        <p:cTn id="87" dur="1" fill="hold">
                                          <p:stCondLst>
                                            <p:cond delay="0"/>
                                          </p:stCondLst>
                                        </p:cTn>
                                        <p:tgtEl>
                                          <p:spTgt spid="258082"/>
                                        </p:tgtEl>
                                        <p:attrNameLst>
                                          <p:attrName>style.visibility</p:attrName>
                                        </p:attrNameLst>
                                      </p:cBhvr>
                                      <p:to>
                                        <p:strVal val="hidden"/>
                                      </p:to>
                                    </p:set>
                                  </p:childTnLst>
                                </p:cTn>
                              </p:par>
                            </p:childTnLst>
                          </p:cTn>
                        </p:par>
                        <p:par>
                          <p:cTn id="88" fill="hold" nodeType="afterGroup">
                            <p:stCondLst>
                              <p:cond delay="0"/>
                            </p:stCondLst>
                            <p:childTnLst>
                              <p:par>
                                <p:cTn id="89" presetID="1" presetClass="entr" presetSubtype="0" fill="hold" nodeType="afterEffect">
                                  <p:stCondLst>
                                    <p:cond delay="0"/>
                                  </p:stCondLst>
                                  <p:childTnLst>
                                    <p:set>
                                      <p:cBhvr>
                                        <p:cTn id="90" dur="1" fill="hold">
                                          <p:stCondLst>
                                            <p:cond delay="0"/>
                                          </p:stCondLst>
                                        </p:cTn>
                                        <p:tgtEl>
                                          <p:spTgt spid="258073"/>
                                        </p:tgtEl>
                                        <p:attrNameLst>
                                          <p:attrName>style.visibility</p:attrName>
                                        </p:attrNameLst>
                                      </p:cBhvr>
                                      <p:to>
                                        <p:strVal val="visibl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xit" presetSubtype="0" fill="hold" nodeType="clickEffect">
                                  <p:stCondLst>
                                    <p:cond delay="0"/>
                                  </p:stCondLst>
                                  <p:childTnLst>
                                    <p:set>
                                      <p:cBhvr>
                                        <p:cTn id="94" dur="1" fill="hold">
                                          <p:stCondLst>
                                            <p:cond delay="0"/>
                                          </p:stCondLst>
                                        </p:cTn>
                                        <p:tgtEl>
                                          <p:spTgt spid="258052"/>
                                        </p:tgtEl>
                                        <p:attrNameLst>
                                          <p:attrName>style.visibility</p:attrName>
                                        </p:attrNameLst>
                                      </p:cBhvr>
                                      <p:to>
                                        <p:strVal val="hidden"/>
                                      </p:to>
                                    </p:set>
                                  </p:childTnLst>
                                </p:cTn>
                              </p:par>
                            </p:childTnLst>
                          </p:cTn>
                        </p:par>
                        <p:par>
                          <p:cTn id="95" fill="hold" nodeType="afterGroup">
                            <p:stCondLst>
                              <p:cond delay="0"/>
                            </p:stCondLst>
                            <p:childTnLst>
                              <p:par>
                                <p:cTn id="96" presetID="1" presetClass="entr" presetSubtype="0" fill="hold" nodeType="afterEffect">
                                  <p:stCondLst>
                                    <p:cond delay="0"/>
                                  </p:stCondLst>
                                  <p:childTnLst>
                                    <p:set>
                                      <p:cBhvr>
                                        <p:cTn id="97" dur="1" fill="hold">
                                          <p:stCondLst>
                                            <p:cond delay="0"/>
                                          </p:stCondLst>
                                        </p:cTn>
                                        <p:tgtEl>
                                          <p:spTgt spid="258053"/>
                                        </p:tgtEl>
                                        <p:attrNameLst>
                                          <p:attrName>style.visibility</p:attrName>
                                        </p:attrNameLst>
                                      </p:cBhvr>
                                      <p:to>
                                        <p:strVal val="visible"/>
                                      </p:to>
                                    </p:set>
                                  </p:childTnLst>
                                </p:cTn>
                              </p:par>
                            </p:childTnLst>
                          </p:cTn>
                        </p:par>
                        <p:par>
                          <p:cTn id="98" fill="hold" nodeType="afterGroup">
                            <p:stCondLst>
                              <p:cond delay="0"/>
                            </p:stCondLst>
                            <p:childTnLst>
                              <p:par>
                                <p:cTn id="99" presetID="1" presetClass="entr" presetSubtype="0" fill="hold" nodeType="afterEffect">
                                  <p:stCondLst>
                                    <p:cond delay="0"/>
                                  </p:stCondLst>
                                  <p:childTnLst>
                                    <p:set>
                                      <p:cBhvr>
                                        <p:cTn id="100" dur="1" fill="hold">
                                          <p:stCondLst>
                                            <p:cond delay="0"/>
                                          </p:stCondLst>
                                        </p:cTn>
                                        <p:tgtEl>
                                          <p:spTgt spid="258081"/>
                                        </p:tgtEl>
                                        <p:attrNameLst>
                                          <p:attrName>style.visibility</p:attrName>
                                        </p:attrNameLst>
                                      </p:cBhvr>
                                      <p:to>
                                        <p:strVal val="visible"/>
                                      </p:to>
                                    </p:se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1" presetClass="exit" presetSubtype="0" fill="hold" nodeType="clickEffect">
                                  <p:stCondLst>
                                    <p:cond delay="0"/>
                                  </p:stCondLst>
                                  <p:childTnLst>
                                    <p:set>
                                      <p:cBhvr>
                                        <p:cTn id="104" dur="1" fill="hold">
                                          <p:stCondLst>
                                            <p:cond delay="0"/>
                                          </p:stCondLst>
                                        </p:cTn>
                                        <p:tgtEl>
                                          <p:spTgt spid="258081"/>
                                        </p:tgtEl>
                                        <p:attrNameLst>
                                          <p:attrName>style.visibility</p:attrName>
                                        </p:attrNameLst>
                                      </p:cBhvr>
                                      <p:to>
                                        <p:strVal val="hidden"/>
                                      </p:to>
                                    </p:set>
                                  </p:childTnLst>
                                </p:cTn>
                              </p:par>
                            </p:childTnLst>
                          </p:cTn>
                        </p:par>
                        <p:par>
                          <p:cTn id="105" fill="hold" nodeType="afterGroup">
                            <p:stCondLst>
                              <p:cond delay="0"/>
                            </p:stCondLst>
                            <p:childTnLst>
                              <p:par>
                                <p:cTn id="106" presetID="1" presetClass="entr" presetSubtype="0" fill="hold" nodeType="afterEffect">
                                  <p:stCondLst>
                                    <p:cond delay="0"/>
                                  </p:stCondLst>
                                  <p:childTnLst>
                                    <p:set>
                                      <p:cBhvr>
                                        <p:cTn id="107" dur="1" fill="hold">
                                          <p:stCondLst>
                                            <p:cond delay="0"/>
                                          </p:stCondLst>
                                        </p:cTn>
                                        <p:tgtEl>
                                          <p:spTgt spid="258074"/>
                                        </p:tgtEl>
                                        <p:attrNameLst>
                                          <p:attrName>style.visibility</p:attrName>
                                        </p:attrNameLst>
                                      </p:cBhvr>
                                      <p:to>
                                        <p:strVal val="visible"/>
                                      </p:to>
                                    </p:se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1" presetClass="exit" presetSubtype="0" fill="hold" nodeType="clickEffect">
                                  <p:stCondLst>
                                    <p:cond delay="0"/>
                                  </p:stCondLst>
                                  <p:childTnLst>
                                    <p:set>
                                      <p:cBhvr>
                                        <p:cTn id="111" dur="1" fill="hold">
                                          <p:stCondLst>
                                            <p:cond delay="0"/>
                                          </p:stCondLst>
                                        </p:cTn>
                                        <p:tgtEl>
                                          <p:spTgt spid="258053"/>
                                        </p:tgtEl>
                                        <p:attrNameLst>
                                          <p:attrName>style.visibility</p:attrName>
                                        </p:attrNameLst>
                                      </p:cBhvr>
                                      <p:to>
                                        <p:strVal val="hidden"/>
                                      </p:to>
                                    </p:set>
                                  </p:childTnLst>
                                </p:cTn>
                              </p:par>
                              <p:par>
                                <p:cTn id="112" presetID="1" presetClass="exit" presetSubtype="0" fill="hold" nodeType="withEffect">
                                  <p:stCondLst>
                                    <p:cond delay="0"/>
                                  </p:stCondLst>
                                  <p:childTnLst>
                                    <p:set>
                                      <p:cBhvr>
                                        <p:cTn id="113" dur="1" fill="hold">
                                          <p:stCondLst>
                                            <p:cond delay="0"/>
                                          </p:stCondLst>
                                        </p:cTn>
                                        <p:tgtEl>
                                          <p:spTgt spid="258075"/>
                                        </p:tgtEl>
                                        <p:attrNameLst>
                                          <p:attrName>style.visibility</p:attrName>
                                        </p:attrNameLst>
                                      </p:cBhvr>
                                      <p:to>
                                        <p:strVal val="hidden"/>
                                      </p:to>
                                    </p:set>
                                  </p:childTnLst>
                                </p:cTn>
                              </p:par>
                              <p:par>
                                <p:cTn id="114" presetID="1" presetClass="exit" presetSubtype="0" fill="hold" nodeType="withEffect">
                                  <p:stCondLst>
                                    <p:cond delay="0"/>
                                  </p:stCondLst>
                                  <p:childTnLst>
                                    <p:set>
                                      <p:cBhvr>
                                        <p:cTn id="115" dur="1" fill="hold">
                                          <p:stCondLst>
                                            <p:cond delay="0"/>
                                          </p:stCondLst>
                                        </p:cTn>
                                        <p:tgtEl>
                                          <p:spTgt spid="258076"/>
                                        </p:tgtEl>
                                        <p:attrNameLst>
                                          <p:attrName>style.visibility</p:attrName>
                                        </p:attrNameLst>
                                      </p:cBhvr>
                                      <p:to>
                                        <p:strVal val="hidden"/>
                                      </p:to>
                                    </p:set>
                                  </p:childTnLst>
                                </p:cTn>
                              </p:par>
                              <p:par>
                                <p:cTn id="116" presetID="1" presetClass="exit" presetSubtype="0" fill="hold" nodeType="withEffect">
                                  <p:stCondLst>
                                    <p:cond delay="0"/>
                                  </p:stCondLst>
                                  <p:childTnLst>
                                    <p:set>
                                      <p:cBhvr>
                                        <p:cTn id="117" dur="1" fill="hold">
                                          <p:stCondLst>
                                            <p:cond delay="0"/>
                                          </p:stCondLst>
                                        </p:cTn>
                                        <p:tgtEl>
                                          <p:spTgt spid="258055"/>
                                        </p:tgtEl>
                                        <p:attrNameLst>
                                          <p:attrName>style.visibility</p:attrName>
                                        </p:attrNameLst>
                                      </p:cBhvr>
                                      <p:to>
                                        <p:strVal val="hidden"/>
                                      </p:to>
                                    </p:set>
                                  </p:childTnLst>
                                </p:cTn>
                              </p:par>
                              <p:par>
                                <p:cTn id="118" presetID="1" presetClass="exit" presetSubtype="0" fill="hold" nodeType="withEffect">
                                  <p:stCondLst>
                                    <p:cond delay="0"/>
                                  </p:stCondLst>
                                  <p:childTnLst>
                                    <p:set>
                                      <p:cBhvr>
                                        <p:cTn id="119" dur="1" fill="hold">
                                          <p:stCondLst>
                                            <p:cond delay="0"/>
                                          </p:stCondLst>
                                        </p:cTn>
                                        <p:tgtEl>
                                          <p:spTgt spid="258093">
                                            <p:txEl>
                                              <p:pRg st="0" end="0"/>
                                            </p:txEl>
                                          </p:spTgt>
                                        </p:tgtEl>
                                        <p:attrNameLst>
                                          <p:attrName>style.visibility</p:attrName>
                                        </p:attrNameLst>
                                      </p:cBhvr>
                                      <p:to>
                                        <p:strVal val="hidden"/>
                                      </p:to>
                                    </p:set>
                                  </p:childTnLst>
                                </p:cTn>
                              </p:par>
                              <p:par>
                                <p:cTn id="120" presetID="1" presetClass="exit" presetSubtype="0" fill="hold" grpId="0" nodeType="withEffect">
                                  <p:stCondLst>
                                    <p:cond delay="0"/>
                                  </p:stCondLst>
                                  <p:childTnLst>
                                    <p:set>
                                      <p:cBhvr>
                                        <p:cTn id="121" dur="1" fill="hold">
                                          <p:stCondLst>
                                            <p:cond delay="0"/>
                                          </p:stCondLst>
                                        </p:cTn>
                                        <p:tgtEl>
                                          <p:spTgt spid="258094"/>
                                        </p:tgtEl>
                                        <p:attrNameLst>
                                          <p:attrName>style.visibility</p:attrName>
                                        </p:attrNameLst>
                                      </p:cBhvr>
                                      <p:to>
                                        <p:strVal val="hidden"/>
                                      </p:to>
                                    </p:set>
                                  </p:childTnLst>
                                </p:cTn>
                              </p:par>
                              <p:par>
                                <p:cTn id="122" presetID="1" presetClass="exit" presetSubtype="0" fill="hold" grpId="0" nodeType="withEffect">
                                  <p:stCondLst>
                                    <p:cond delay="0"/>
                                  </p:stCondLst>
                                  <p:childTnLst>
                                    <p:set>
                                      <p:cBhvr>
                                        <p:cTn id="123" dur="1" fill="hold">
                                          <p:stCondLst>
                                            <p:cond delay="0"/>
                                          </p:stCondLst>
                                        </p:cTn>
                                        <p:tgtEl>
                                          <p:spTgt spid="258095"/>
                                        </p:tgtEl>
                                        <p:attrNameLst>
                                          <p:attrName>style.visibility</p:attrName>
                                        </p:attrNameLst>
                                      </p:cBhvr>
                                      <p:to>
                                        <p:strVal val="hidden"/>
                                      </p:to>
                                    </p:set>
                                  </p:childTnLst>
                                </p:cTn>
                              </p:par>
                              <p:par>
                                <p:cTn id="124" presetID="1" presetClass="exit" presetSubtype="0" fill="hold" grpId="0" nodeType="withEffect">
                                  <p:stCondLst>
                                    <p:cond delay="0"/>
                                  </p:stCondLst>
                                  <p:childTnLst>
                                    <p:set>
                                      <p:cBhvr>
                                        <p:cTn id="125" dur="1" fill="hold">
                                          <p:stCondLst>
                                            <p:cond delay="0"/>
                                          </p:stCondLst>
                                        </p:cTn>
                                        <p:tgtEl>
                                          <p:spTgt spid="258096"/>
                                        </p:tgtEl>
                                        <p:attrNameLst>
                                          <p:attrName>style.visibility</p:attrName>
                                        </p:attrNameLst>
                                      </p:cBhvr>
                                      <p:to>
                                        <p:strVal val="hidden"/>
                                      </p:to>
                                    </p:set>
                                  </p:childTnLst>
                                </p:cTn>
                              </p:par>
                              <p:par>
                                <p:cTn id="126" presetID="1" presetClass="exit" presetSubtype="0" fill="hold" grpId="0" nodeType="withEffect">
                                  <p:stCondLst>
                                    <p:cond delay="0"/>
                                  </p:stCondLst>
                                  <p:childTnLst>
                                    <p:set>
                                      <p:cBhvr>
                                        <p:cTn id="127" dur="1" fill="hold">
                                          <p:stCondLst>
                                            <p:cond delay="0"/>
                                          </p:stCondLst>
                                        </p:cTn>
                                        <p:tgtEl>
                                          <p:spTgt spid="25809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091" grpId="0"/>
      <p:bldP spid="258094" grpId="0"/>
      <p:bldP spid="258095" grpId="0"/>
      <p:bldP spid="258096" grpId="0"/>
      <p:bldP spid="25809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51" name="Text Box 47"/>
          <p:cNvSpPr txBox="1">
            <a:spLocks noChangeArrowheads="1"/>
          </p:cNvSpPr>
          <p:nvPr/>
        </p:nvSpPr>
        <p:spPr bwMode="auto">
          <a:xfrm>
            <a:off x="1284288" y="5576888"/>
            <a:ext cx="6673850" cy="1127125"/>
          </a:xfrm>
          <a:prstGeom prst="rect">
            <a:avLst/>
          </a:prstGeom>
          <a:noFill/>
          <a:ln w="12700">
            <a:solidFill>
              <a:srgbClr val="020004"/>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nSpc>
                <a:spcPct val="80000"/>
              </a:lnSpc>
              <a:spcBef>
                <a:spcPct val="20000"/>
              </a:spcBef>
              <a:buClr>
                <a:srgbClr val="66FFFF"/>
              </a:buClr>
              <a:buSzPct val="75000"/>
              <a:buFont typeface="Monotype Sorts" pitchFamily="2" charset="2"/>
              <a:buNone/>
            </a:pPr>
            <a:r>
              <a:rPr lang="en-US">
                <a:solidFill>
                  <a:srgbClr val="020004"/>
                </a:solidFill>
                <a:effectLst/>
                <a:latin typeface="Times New Roman" pitchFamily="18" charset="0"/>
              </a:rPr>
              <a:t>33    43    44    45    52    52    56    58    63    63</a:t>
            </a:r>
            <a:r>
              <a:rPr lang="en-US">
                <a:solidFill>
                  <a:srgbClr val="000000"/>
                </a:solidFill>
                <a:effectLst/>
                <a:latin typeface="Times New Roman" pitchFamily="18" charset="0"/>
              </a:rPr>
              <a:t>    </a:t>
            </a:r>
            <a:r>
              <a:rPr lang="en-US">
                <a:solidFill>
                  <a:srgbClr val="020004"/>
                </a:solidFill>
                <a:effectLst/>
                <a:latin typeface="Times New Roman" pitchFamily="18" charset="0"/>
              </a:rPr>
              <a:t>64</a:t>
            </a:r>
          </a:p>
          <a:p>
            <a:pPr>
              <a:lnSpc>
                <a:spcPct val="80000"/>
              </a:lnSpc>
              <a:spcBef>
                <a:spcPct val="20000"/>
              </a:spcBef>
              <a:buClr>
                <a:srgbClr val="66FFFF"/>
              </a:buClr>
              <a:buSzPct val="75000"/>
              <a:buFont typeface="Monotype Sorts" pitchFamily="2" charset="2"/>
              <a:buNone/>
            </a:pPr>
            <a:r>
              <a:rPr lang="en-US">
                <a:solidFill>
                  <a:srgbClr val="020004"/>
                </a:solidFill>
                <a:effectLst/>
                <a:latin typeface="Times New Roman" pitchFamily="18" charset="0"/>
              </a:rPr>
              <a:t>64    65    66    68    70    72    73    73    74    74    75</a:t>
            </a:r>
          </a:p>
          <a:p>
            <a:pPr>
              <a:lnSpc>
                <a:spcPct val="80000"/>
              </a:lnSpc>
              <a:spcBef>
                <a:spcPct val="20000"/>
              </a:spcBef>
              <a:buClr>
                <a:srgbClr val="66FFFF"/>
              </a:buClr>
              <a:buSzPct val="75000"/>
              <a:buFont typeface="Monotype Sorts" pitchFamily="2" charset="2"/>
              <a:buNone/>
            </a:pPr>
            <a:r>
              <a:rPr lang="en-US">
                <a:solidFill>
                  <a:srgbClr val="020004"/>
                </a:solidFill>
                <a:effectLst/>
                <a:latin typeface="Times New Roman" pitchFamily="18" charset="0"/>
              </a:rPr>
              <a:t>83    84    85    86    91    92    94    98   101  102  105</a:t>
            </a:r>
          </a:p>
        </p:txBody>
      </p:sp>
      <p:sp>
        <p:nvSpPr>
          <p:cNvPr id="10245" name="Rectangle 2"/>
          <p:cNvSpPr>
            <a:spLocks noGrp="1" noChangeArrowheads="1"/>
          </p:cNvSpPr>
          <p:nvPr>
            <p:ph type="body" sz="half" idx="1"/>
          </p:nvPr>
        </p:nvSpPr>
        <p:spPr>
          <a:xfrm>
            <a:off x="687388" y="1104900"/>
            <a:ext cx="7588250" cy="4643438"/>
          </a:xfrm>
          <a:noFill/>
        </p:spPr>
        <p:txBody>
          <a:bodyPr/>
          <a:lstStyle/>
          <a:p>
            <a:pPr marL="635000" indent="-404813" algn="ctr">
              <a:buFont typeface="Monotype Sorts" pitchFamily="2" charset="2"/>
              <a:buNone/>
              <a:tabLst>
                <a:tab pos="3824288" algn="r"/>
                <a:tab pos="5137150" algn="r"/>
                <a:tab pos="6292850" algn="r"/>
              </a:tabLst>
            </a:pPr>
            <a:r>
              <a:rPr lang="en-US" sz="2000" smtClean="0">
                <a:latin typeface="Times New Roman" pitchFamily="18" charset="0"/>
              </a:rPr>
              <a:t>Observed and Expected Frequencies</a:t>
            </a:r>
          </a:p>
        </p:txBody>
      </p:sp>
      <p:sp>
        <p:nvSpPr>
          <p:cNvPr id="47107" name="Line 3"/>
          <p:cNvSpPr>
            <a:spLocks noChangeShapeType="1"/>
          </p:cNvSpPr>
          <p:nvPr/>
        </p:nvSpPr>
        <p:spPr bwMode="auto">
          <a:xfrm>
            <a:off x="569913" y="1871663"/>
            <a:ext cx="7820025" cy="0"/>
          </a:xfrm>
          <a:prstGeom prst="line">
            <a:avLst/>
          </a:prstGeom>
          <a:noFill/>
          <a:ln w="12700">
            <a:solidFill>
              <a:schemeClr val="tx1"/>
            </a:solidFill>
            <a:round/>
            <a:headEnd/>
            <a:tailEnd/>
          </a:ln>
          <a:effectLst>
            <a:outerShdw dist="17961" dir="2700000" algn="ctr" rotWithShape="0">
              <a:srgbClr val="000000"/>
            </a:outerShdw>
          </a:effectLst>
        </p:spPr>
        <p:txBody>
          <a:bodyPr wrap="none" anchor="ctr"/>
          <a:lstStyle/>
          <a:p>
            <a:pPr>
              <a:defRPr/>
            </a:pPr>
            <a:endParaRPr lang="en-US"/>
          </a:p>
        </p:txBody>
      </p:sp>
      <p:sp>
        <p:nvSpPr>
          <p:cNvPr id="47115" name="Text Box 11"/>
          <p:cNvSpPr txBox="1">
            <a:spLocks noChangeArrowheads="1"/>
          </p:cNvSpPr>
          <p:nvPr/>
        </p:nvSpPr>
        <p:spPr bwMode="auto">
          <a:xfrm>
            <a:off x="5595938" y="1868488"/>
            <a:ext cx="666750" cy="272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nSpc>
                <a:spcPct val="120000"/>
              </a:lnSpc>
            </a:pPr>
            <a:r>
              <a:rPr lang="en-US">
                <a:solidFill>
                  <a:srgbClr val="020004"/>
                </a:solidFill>
                <a:effectLst/>
                <a:latin typeface="Times New Roman" pitchFamily="18" charset="0"/>
              </a:rPr>
              <a:t> 0.5</a:t>
            </a:r>
          </a:p>
          <a:p>
            <a:pPr>
              <a:lnSpc>
                <a:spcPct val="120000"/>
              </a:lnSpc>
            </a:pPr>
            <a:r>
              <a:rPr lang="en-US">
                <a:solidFill>
                  <a:srgbClr val="020004"/>
                </a:solidFill>
                <a:effectLst/>
                <a:latin typeface="Times New Roman" pitchFamily="18" charset="0"/>
              </a:rPr>
              <a:t>-1.5</a:t>
            </a:r>
          </a:p>
          <a:p>
            <a:pPr>
              <a:lnSpc>
                <a:spcPct val="120000"/>
              </a:lnSpc>
            </a:pPr>
            <a:r>
              <a:rPr lang="en-US">
                <a:solidFill>
                  <a:srgbClr val="020004"/>
                </a:solidFill>
                <a:effectLst/>
                <a:latin typeface="Times New Roman" pitchFamily="18" charset="0"/>
              </a:rPr>
              <a:t> 0.5</a:t>
            </a:r>
          </a:p>
          <a:p>
            <a:pPr>
              <a:lnSpc>
                <a:spcPct val="120000"/>
              </a:lnSpc>
            </a:pPr>
            <a:r>
              <a:rPr lang="en-US">
                <a:solidFill>
                  <a:srgbClr val="020004"/>
                </a:solidFill>
                <a:effectLst/>
                <a:latin typeface="Times New Roman" pitchFamily="18" charset="0"/>
              </a:rPr>
              <a:t> 0.5</a:t>
            </a:r>
          </a:p>
          <a:p>
            <a:pPr>
              <a:lnSpc>
                <a:spcPct val="120000"/>
              </a:lnSpc>
            </a:pPr>
            <a:r>
              <a:rPr lang="en-US">
                <a:solidFill>
                  <a:srgbClr val="020004"/>
                </a:solidFill>
                <a:effectLst/>
                <a:latin typeface="Times New Roman" pitchFamily="18" charset="0"/>
              </a:rPr>
              <a:t>-1.5</a:t>
            </a:r>
          </a:p>
          <a:p>
            <a:pPr>
              <a:lnSpc>
                <a:spcPct val="120000"/>
              </a:lnSpc>
            </a:pPr>
            <a:r>
              <a:rPr lang="en-US">
                <a:solidFill>
                  <a:srgbClr val="020004"/>
                </a:solidFill>
                <a:effectLst/>
                <a:latin typeface="Times New Roman" pitchFamily="18" charset="0"/>
              </a:rPr>
              <a:t> 1.5</a:t>
            </a:r>
          </a:p>
        </p:txBody>
      </p:sp>
      <p:sp>
        <p:nvSpPr>
          <p:cNvPr id="10248" name="Text Box 12"/>
          <p:cNvSpPr txBox="1">
            <a:spLocks noChangeArrowheads="1"/>
          </p:cNvSpPr>
          <p:nvPr/>
        </p:nvSpPr>
        <p:spPr bwMode="auto">
          <a:xfrm>
            <a:off x="4449763" y="1868488"/>
            <a:ext cx="565150"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r">
              <a:lnSpc>
                <a:spcPct val="120000"/>
              </a:lnSpc>
            </a:pPr>
            <a:r>
              <a:rPr lang="en-US">
                <a:solidFill>
                  <a:srgbClr val="267847"/>
                </a:solidFill>
                <a:effectLst/>
                <a:latin typeface="Times New Roman" pitchFamily="18" charset="0"/>
              </a:rPr>
              <a:t>5</a:t>
            </a:r>
            <a:r>
              <a:rPr lang="en-US">
                <a:solidFill>
                  <a:srgbClr val="009900"/>
                </a:solidFill>
                <a:effectLst/>
                <a:latin typeface="Times New Roman" pitchFamily="18" charset="0"/>
              </a:rPr>
              <a:t>.5</a:t>
            </a:r>
          </a:p>
          <a:p>
            <a:pPr algn="r">
              <a:lnSpc>
                <a:spcPct val="120000"/>
              </a:lnSpc>
            </a:pPr>
            <a:r>
              <a:rPr lang="en-US">
                <a:solidFill>
                  <a:srgbClr val="009900"/>
                </a:solidFill>
                <a:effectLst/>
                <a:latin typeface="Times New Roman" pitchFamily="18" charset="0"/>
              </a:rPr>
              <a:t>5.5</a:t>
            </a:r>
          </a:p>
          <a:p>
            <a:pPr algn="r">
              <a:lnSpc>
                <a:spcPct val="120000"/>
              </a:lnSpc>
            </a:pPr>
            <a:r>
              <a:rPr lang="en-US">
                <a:solidFill>
                  <a:srgbClr val="009900"/>
                </a:solidFill>
                <a:effectLst/>
                <a:latin typeface="Times New Roman" pitchFamily="18" charset="0"/>
              </a:rPr>
              <a:t>5.5</a:t>
            </a:r>
          </a:p>
          <a:p>
            <a:pPr algn="r">
              <a:lnSpc>
                <a:spcPct val="120000"/>
              </a:lnSpc>
            </a:pPr>
            <a:r>
              <a:rPr lang="en-US">
                <a:solidFill>
                  <a:srgbClr val="009900"/>
                </a:solidFill>
                <a:effectLst/>
                <a:latin typeface="Times New Roman" pitchFamily="18" charset="0"/>
              </a:rPr>
              <a:t>5.5</a:t>
            </a:r>
          </a:p>
          <a:p>
            <a:pPr algn="r">
              <a:lnSpc>
                <a:spcPct val="120000"/>
              </a:lnSpc>
            </a:pPr>
            <a:r>
              <a:rPr lang="en-US">
                <a:solidFill>
                  <a:srgbClr val="009900"/>
                </a:solidFill>
                <a:effectLst/>
                <a:latin typeface="Times New Roman" pitchFamily="18" charset="0"/>
              </a:rPr>
              <a:t>5.5</a:t>
            </a:r>
          </a:p>
          <a:p>
            <a:pPr algn="r">
              <a:lnSpc>
                <a:spcPct val="120000"/>
              </a:lnSpc>
            </a:pPr>
            <a:r>
              <a:rPr lang="en-US">
                <a:solidFill>
                  <a:srgbClr val="009900"/>
                </a:solidFill>
                <a:effectLst/>
                <a:latin typeface="Times New Roman" pitchFamily="18" charset="0"/>
              </a:rPr>
              <a:t>5.5</a:t>
            </a:r>
          </a:p>
          <a:p>
            <a:pPr algn="r">
              <a:lnSpc>
                <a:spcPct val="120000"/>
              </a:lnSpc>
            </a:pPr>
            <a:r>
              <a:rPr lang="en-US">
                <a:solidFill>
                  <a:srgbClr val="020004"/>
                </a:solidFill>
                <a:effectLst/>
                <a:latin typeface="Times New Roman" pitchFamily="18" charset="0"/>
              </a:rPr>
              <a:t>33 </a:t>
            </a:r>
          </a:p>
        </p:txBody>
      </p:sp>
      <p:sp>
        <p:nvSpPr>
          <p:cNvPr id="47117" name="Text Box 13"/>
          <p:cNvSpPr txBox="1">
            <a:spLocks noChangeArrowheads="1"/>
          </p:cNvSpPr>
          <p:nvPr/>
        </p:nvSpPr>
        <p:spPr bwMode="auto">
          <a:xfrm>
            <a:off x="3252788" y="1868488"/>
            <a:ext cx="33655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nSpc>
                <a:spcPct val="120000"/>
              </a:lnSpc>
            </a:pPr>
            <a:r>
              <a:rPr lang="en-US">
                <a:solidFill>
                  <a:srgbClr val="EB2415"/>
                </a:solidFill>
                <a:effectLst/>
                <a:latin typeface="Times New Roman" pitchFamily="18" charset="0"/>
              </a:rPr>
              <a:t>6</a:t>
            </a:r>
            <a:endParaRPr lang="en-US">
              <a:solidFill>
                <a:srgbClr val="020004"/>
              </a:solidFill>
              <a:effectLst/>
              <a:latin typeface="Times New Roman" pitchFamily="18" charset="0"/>
            </a:endParaRPr>
          </a:p>
        </p:txBody>
      </p:sp>
      <p:sp>
        <p:nvSpPr>
          <p:cNvPr id="10250" name="Text Box 15"/>
          <p:cNvSpPr txBox="1">
            <a:spLocks noChangeArrowheads="1"/>
          </p:cNvSpPr>
          <p:nvPr/>
        </p:nvSpPr>
        <p:spPr bwMode="auto">
          <a:xfrm>
            <a:off x="3205163" y="1450975"/>
            <a:ext cx="5153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a:solidFill>
                  <a:srgbClr val="020004"/>
                </a:solidFill>
                <a:effectLst/>
                <a:latin typeface="Times New Roman" pitchFamily="18" charset="0"/>
              </a:rPr>
              <a:t> </a:t>
            </a:r>
            <a:r>
              <a:rPr lang="en-US" i="1">
                <a:solidFill>
                  <a:srgbClr val="020004"/>
                </a:solidFill>
                <a:effectLst/>
                <a:latin typeface="Times New Roman" pitchFamily="18" charset="0"/>
              </a:rPr>
              <a:t>f</a:t>
            </a:r>
            <a:r>
              <a:rPr lang="en-US" i="1" baseline="-25000">
                <a:solidFill>
                  <a:srgbClr val="020004"/>
                </a:solidFill>
                <a:effectLst/>
                <a:latin typeface="Times New Roman" pitchFamily="18" charset="0"/>
              </a:rPr>
              <a:t>i</a:t>
            </a:r>
            <a:r>
              <a:rPr lang="en-US" baseline="-25000">
                <a:solidFill>
                  <a:srgbClr val="020004"/>
                </a:solidFill>
                <a:effectLst/>
                <a:latin typeface="Times New Roman" pitchFamily="18" charset="0"/>
              </a:rPr>
              <a:t>                   </a:t>
            </a:r>
            <a:r>
              <a:rPr lang="en-US">
                <a:solidFill>
                  <a:srgbClr val="020004"/>
                </a:solidFill>
                <a:effectLst/>
                <a:latin typeface="Times New Roman" pitchFamily="18" charset="0"/>
              </a:rPr>
              <a:t>  </a:t>
            </a:r>
            <a:r>
              <a:rPr lang="en-US" i="1">
                <a:solidFill>
                  <a:srgbClr val="020004"/>
                </a:solidFill>
                <a:effectLst/>
                <a:latin typeface="Times New Roman" pitchFamily="18" charset="0"/>
              </a:rPr>
              <a:t>e</a:t>
            </a:r>
            <a:r>
              <a:rPr lang="en-US" i="1" baseline="-25000">
                <a:solidFill>
                  <a:srgbClr val="020004"/>
                </a:solidFill>
                <a:effectLst/>
                <a:latin typeface="Times New Roman" pitchFamily="18" charset="0"/>
              </a:rPr>
              <a:t>i</a:t>
            </a:r>
            <a:r>
              <a:rPr lang="en-US">
                <a:solidFill>
                  <a:srgbClr val="020004"/>
                </a:solidFill>
                <a:effectLst/>
                <a:latin typeface="Times New Roman" pitchFamily="18" charset="0"/>
              </a:rPr>
              <a:t>          </a:t>
            </a:r>
            <a:r>
              <a:rPr lang="en-US" i="1">
                <a:solidFill>
                  <a:srgbClr val="020004"/>
                </a:solidFill>
                <a:effectLst/>
                <a:latin typeface="Times New Roman" pitchFamily="18" charset="0"/>
              </a:rPr>
              <a:t>f</a:t>
            </a:r>
            <a:r>
              <a:rPr lang="en-US" i="1" baseline="-25000">
                <a:solidFill>
                  <a:srgbClr val="020004"/>
                </a:solidFill>
                <a:effectLst/>
                <a:latin typeface="Times New Roman" pitchFamily="18" charset="0"/>
              </a:rPr>
              <a:t>i</a:t>
            </a:r>
            <a:r>
              <a:rPr lang="en-US">
                <a:solidFill>
                  <a:srgbClr val="020004"/>
                </a:solidFill>
                <a:effectLst/>
                <a:latin typeface="Times New Roman" pitchFamily="18" charset="0"/>
              </a:rPr>
              <a:t> – </a:t>
            </a:r>
            <a:r>
              <a:rPr lang="en-US" i="1">
                <a:solidFill>
                  <a:srgbClr val="020004"/>
                </a:solidFill>
                <a:effectLst/>
                <a:latin typeface="Times New Roman" pitchFamily="18" charset="0"/>
              </a:rPr>
              <a:t>e</a:t>
            </a:r>
            <a:r>
              <a:rPr lang="en-US" i="1" baseline="-25000">
                <a:solidFill>
                  <a:srgbClr val="020004"/>
                </a:solidFill>
                <a:effectLst/>
                <a:latin typeface="Times New Roman" pitchFamily="18" charset="0"/>
              </a:rPr>
              <a:t>i             </a:t>
            </a:r>
            <a:r>
              <a:rPr lang="en-US">
                <a:solidFill>
                  <a:srgbClr val="020004"/>
                </a:solidFill>
                <a:effectLst/>
                <a:latin typeface="Times New Roman" pitchFamily="18" charset="0"/>
              </a:rPr>
              <a:t>(</a:t>
            </a:r>
            <a:r>
              <a:rPr lang="en-US" i="1">
                <a:solidFill>
                  <a:srgbClr val="020004"/>
                </a:solidFill>
                <a:effectLst/>
                <a:latin typeface="Times New Roman" pitchFamily="18" charset="0"/>
              </a:rPr>
              <a:t>f</a:t>
            </a:r>
            <a:r>
              <a:rPr lang="en-US" i="1" baseline="-25000">
                <a:solidFill>
                  <a:srgbClr val="020004"/>
                </a:solidFill>
                <a:effectLst/>
                <a:latin typeface="Times New Roman" pitchFamily="18" charset="0"/>
              </a:rPr>
              <a:t>i</a:t>
            </a:r>
            <a:r>
              <a:rPr lang="en-US" i="1">
                <a:solidFill>
                  <a:srgbClr val="020004"/>
                </a:solidFill>
                <a:effectLst/>
                <a:latin typeface="Times New Roman" pitchFamily="18" charset="0"/>
              </a:rPr>
              <a:t> – e</a:t>
            </a:r>
            <a:r>
              <a:rPr lang="en-US" i="1" baseline="-25000">
                <a:solidFill>
                  <a:srgbClr val="020004"/>
                </a:solidFill>
                <a:effectLst/>
                <a:latin typeface="Times New Roman" pitchFamily="18" charset="0"/>
              </a:rPr>
              <a:t>i</a:t>
            </a:r>
            <a:r>
              <a:rPr lang="en-US">
                <a:solidFill>
                  <a:srgbClr val="020004"/>
                </a:solidFill>
                <a:effectLst/>
                <a:latin typeface="Times New Roman" pitchFamily="18" charset="0"/>
              </a:rPr>
              <a:t>)</a:t>
            </a:r>
            <a:r>
              <a:rPr lang="en-US" baseline="30000">
                <a:solidFill>
                  <a:srgbClr val="020004"/>
                </a:solidFill>
                <a:effectLst/>
                <a:latin typeface="Times New Roman" pitchFamily="18" charset="0"/>
              </a:rPr>
              <a:t>2</a:t>
            </a:r>
            <a:r>
              <a:rPr lang="en-US">
                <a:solidFill>
                  <a:srgbClr val="020004"/>
                </a:solidFill>
                <a:effectLst/>
                <a:latin typeface="Times New Roman" pitchFamily="18" charset="0"/>
              </a:rPr>
              <a:t>/</a:t>
            </a:r>
            <a:r>
              <a:rPr lang="en-US" i="1">
                <a:solidFill>
                  <a:srgbClr val="020004"/>
                </a:solidFill>
                <a:effectLst/>
                <a:latin typeface="Times New Roman" pitchFamily="18" charset="0"/>
              </a:rPr>
              <a:t>e</a:t>
            </a:r>
            <a:r>
              <a:rPr lang="en-US" i="1" baseline="-25000">
                <a:solidFill>
                  <a:srgbClr val="020004"/>
                </a:solidFill>
                <a:effectLst/>
                <a:latin typeface="Times New Roman" pitchFamily="18" charset="0"/>
              </a:rPr>
              <a:t>i</a:t>
            </a:r>
          </a:p>
        </p:txBody>
      </p:sp>
      <p:sp>
        <p:nvSpPr>
          <p:cNvPr id="10251" name="Text Box 17"/>
          <p:cNvSpPr txBox="1">
            <a:spLocks noChangeArrowheads="1"/>
          </p:cNvSpPr>
          <p:nvPr/>
        </p:nvSpPr>
        <p:spPr bwMode="auto">
          <a:xfrm>
            <a:off x="1890713" y="4503738"/>
            <a:ext cx="825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r>
              <a:rPr lang="en-US">
                <a:solidFill>
                  <a:srgbClr val="020004"/>
                </a:solidFill>
                <a:effectLst/>
                <a:latin typeface="Times New Roman" pitchFamily="18" charset="0"/>
              </a:rPr>
              <a:t>Total</a:t>
            </a:r>
          </a:p>
        </p:txBody>
      </p:sp>
      <p:sp>
        <p:nvSpPr>
          <p:cNvPr id="10252" name="Text Box 18"/>
          <p:cNvSpPr txBox="1">
            <a:spLocks noChangeArrowheads="1"/>
          </p:cNvSpPr>
          <p:nvPr/>
        </p:nvSpPr>
        <p:spPr bwMode="auto">
          <a:xfrm>
            <a:off x="962025" y="1498600"/>
            <a:ext cx="1647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a:solidFill>
                  <a:srgbClr val="020004"/>
                </a:solidFill>
                <a:effectLst/>
                <a:latin typeface="Times New Roman" pitchFamily="18" charset="0"/>
              </a:rPr>
              <a:t>LL         UL</a:t>
            </a:r>
          </a:p>
        </p:txBody>
      </p:sp>
      <p:sp>
        <p:nvSpPr>
          <p:cNvPr id="10253" name="Text Box 20"/>
          <p:cNvSpPr txBox="1">
            <a:spLocks noChangeArrowheads="1"/>
          </p:cNvSpPr>
          <p:nvPr/>
        </p:nvSpPr>
        <p:spPr bwMode="auto">
          <a:xfrm>
            <a:off x="1854200" y="1936750"/>
            <a:ext cx="869950"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a:solidFill>
                  <a:srgbClr val="020004"/>
                </a:solidFill>
                <a:effectLst/>
                <a:latin typeface="Times New Roman" pitchFamily="18" charset="0"/>
              </a:rPr>
              <a:t>53.84</a:t>
            </a:r>
          </a:p>
          <a:p>
            <a:pPr>
              <a:spcBef>
                <a:spcPct val="20000"/>
              </a:spcBef>
              <a:buClr>
                <a:srgbClr val="66FFFF"/>
              </a:buClr>
              <a:buSzPct val="75000"/>
              <a:buFont typeface="Monotype Sorts" pitchFamily="2" charset="2"/>
              <a:buNone/>
            </a:pPr>
            <a:r>
              <a:rPr lang="en-US">
                <a:solidFill>
                  <a:srgbClr val="020004"/>
                </a:solidFill>
                <a:effectLst/>
                <a:latin typeface="Times New Roman" pitchFamily="18" charset="0"/>
              </a:rPr>
              <a:t>63.81</a:t>
            </a:r>
          </a:p>
          <a:p>
            <a:pPr>
              <a:spcBef>
                <a:spcPct val="20000"/>
              </a:spcBef>
              <a:buClr>
                <a:srgbClr val="66FFFF"/>
              </a:buClr>
              <a:buSzPct val="75000"/>
              <a:buFont typeface="Monotype Sorts" pitchFamily="2" charset="2"/>
              <a:buNone/>
            </a:pPr>
            <a:r>
              <a:rPr lang="en-US">
                <a:solidFill>
                  <a:srgbClr val="020004"/>
                </a:solidFill>
                <a:effectLst/>
                <a:latin typeface="Times New Roman" pitchFamily="18" charset="0"/>
              </a:rPr>
              <a:t>71.76</a:t>
            </a:r>
          </a:p>
          <a:p>
            <a:pPr>
              <a:spcBef>
                <a:spcPct val="20000"/>
              </a:spcBef>
              <a:buClr>
                <a:srgbClr val="66FFFF"/>
              </a:buClr>
              <a:buSzPct val="75000"/>
              <a:buFont typeface="Monotype Sorts" pitchFamily="2" charset="2"/>
              <a:buNone/>
            </a:pPr>
            <a:r>
              <a:rPr lang="en-US">
                <a:solidFill>
                  <a:srgbClr val="020004"/>
                </a:solidFill>
                <a:effectLst/>
                <a:latin typeface="Times New Roman" pitchFamily="18" charset="0"/>
              </a:rPr>
              <a:t>79.70</a:t>
            </a:r>
          </a:p>
          <a:p>
            <a:pPr>
              <a:spcBef>
                <a:spcPct val="20000"/>
              </a:spcBef>
              <a:buClr>
                <a:srgbClr val="66FFFF"/>
              </a:buClr>
              <a:buSzPct val="75000"/>
              <a:buFont typeface="Monotype Sorts" pitchFamily="2" charset="2"/>
              <a:buNone/>
            </a:pPr>
            <a:r>
              <a:rPr lang="en-US">
                <a:solidFill>
                  <a:srgbClr val="020004"/>
                </a:solidFill>
                <a:effectLst/>
                <a:latin typeface="Times New Roman" pitchFamily="18" charset="0"/>
              </a:rPr>
              <a:t>89.68</a:t>
            </a:r>
          </a:p>
          <a:p>
            <a:pPr>
              <a:spcBef>
                <a:spcPct val="20000"/>
              </a:spcBef>
              <a:buClr>
                <a:srgbClr val="66FFFF"/>
              </a:buClr>
              <a:buSzPct val="75000"/>
              <a:buFont typeface="Monotype Sorts" pitchFamily="2" charset="2"/>
              <a:buNone/>
            </a:pPr>
            <a:r>
              <a:rPr lang="en-US">
                <a:solidFill>
                  <a:srgbClr val="020004"/>
                </a:solidFill>
                <a:effectLst/>
                <a:latin typeface="Times New Roman" pitchFamily="18" charset="0"/>
                <a:cs typeface="Times New Roman" pitchFamily="18" charset="0"/>
              </a:rPr>
              <a:t>   ∞</a:t>
            </a:r>
          </a:p>
        </p:txBody>
      </p:sp>
      <p:sp>
        <p:nvSpPr>
          <p:cNvPr id="47136" name="Rectangle 32"/>
          <p:cNvSpPr>
            <a:spLocks noChangeArrowheads="1"/>
          </p:cNvSpPr>
          <p:nvPr/>
        </p:nvSpPr>
        <p:spPr bwMode="auto">
          <a:xfrm>
            <a:off x="1331913" y="5618163"/>
            <a:ext cx="3495675" cy="317500"/>
          </a:xfrm>
          <a:prstGeom prst="rect">
            <a:avLst/>
          </a:prstGeom>
          <a:noFill/>
          <a:ln w="28575">
            <a:solidFill>
              <a:srgbClr val="EB2415"/>
            </a:solidFill>
            <a:miter lim="800000"/>
            <a:headEnd/>
            <a:tailEnd/>
          </a:ln>
          <a:effectLst/>
        </p:spPr>
        <p:txBody>
          <a:bodyPr wrap="none" anchor="ctr"/>
          <a:lstStyle/>
          <a:p>
            <a:pPr>
              <a:defRPr/>
            </a:pPr>
            <a:endParaRPr lang="en-US"/>
          </a:p>
        </p:txBody>
      </p:sp>
      <p:sp>
        <p:nvSpPr>
          <p:cNvPr id="47137" name="Text Box 33"/>
          <p:cNvSpPr txBox="1">
            <a:spLocks noChangeArrowheads="1"/>
          </p:cNvSpPr>
          <p:nvPr/>
        </p:nvSpPr>
        <p:spPr bwMode="auto">
          <a:xfrm>
            <a:off x="3270250" y="2303463"/>
            <a:ext cx="33655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nSpc>
                <a:spcPct val="120000"/>
              </a:lnSpc>
            </a:pPr>
            <a:r>
              <a:rPr lang="en-US">
                <a:solidFill>
                  <a:srgbClr val="EB2415"/>
                </a:solidFill>
                <a:effectLst/>
                <a:latin typeface="Times New Roman" pitchFamily="18" charset="0"/>
              </a:rPr>
              <a:t>4</a:t>
            </a:r>
            <a:endParaRPr lang="en-US">
              <a:solidFill>
                <a:srgbClr val="020004"/>
              </a:solidFill>
              <a:effectLst/>
              <a:latin typeface="Times New Roman" pitchFamily="18" charset="0"/>
            </a:endParaRPr>
          </a:p>
        </p:txBody>
      </p:sp>
      <p:sp>
        <p:nvSpPr>
          <p:cNvPr id="47139" name="Text Box 35"/>
          <p:cNvSpPr txBox="1">
            <a:spLocks noChangeArrowheads="1"/>
          </p:cNvSpPr>
          <p:nvPr/>
        </p:nvSpPr>
        <p:spPr bwMode="auto">
          <a:xfrm>
            <a:off x="3268663" y="2754313"/>
            <a:ext cx="33655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nSpc>
                <a:spcPct val="120000"/>
              </a:lnSpc>
            </a:pPr>
            <a:r>
              <a:rPr lang="en-US">
                <a:solidFill>
                  <a:srgbClr val="EB2415"/>
                </a:solidFill>
                <a:effectLst/>
                <a:latin typeface="Times New Roman" pitchFamily="18" charset="0"/>
              </a:rPr>
              <a:t>6</a:t>
            </a:r>
            <a:endParaRPr lang="en-US">
              <a:solidFill>
                <a:srgbClr val="020004"/>
              </a:solidFill>
              <a:effectLst/>
              <a:latin typeface="Times New Roman" pitchFamily="18" charset="0"/>
            </a:endParaRPr>
          </a:p>
        </p:txBody>
      </p:sp>
      <p:sp>
        <p:nvSpPr>
          <p:cNvPr id="47140" name="Text Box 36"/>
          <p:cNvSpPr txBox="1">
            <a:spLocks noChangeArrowheads="1"/>
          </p:cNvSpPr>
          <p:nvPr/>
        </p:nvSpPr>
        <p:spPr bwMode="auto">
          <a:xfrm>
            <a:off x="3268663" y="3189288"/>
            <a:ext cx="33655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nSpc>
                <a:spcPct val="120000"/>
              </a:lnSpc>
            </a:pPr>
            <a:r>
              <a:rPr lang="en-US">
                <a:solidFill>
                  <a:srgbClr val="EB2415"/>
                </a:solidFill>
                <a:effectLst/>
                <a:latin typeface="Times New Roman" pitchFamily="18" charset="0"/>
              </a:rPr>
              <a:t>6</a:t>
            </a:r>
            <a:endParaRPr lang="en-US">
              <a:solidFill>
                <a:srgbClr val="020004"/>
              </a:solidFill>
              <a:effectLst/>
              <a:latin typeface="Times New Roman" pitchFamily="18" charset="0"/>
            </a:endParaRPr>
          </a:p>
        </p:txBody>
      </p:sp>
      <p:sp>
        <p:nvSpPr>
          <p:cNvPr id="47141" name="Text Box 37"/>
          <p:cNvSpPr txBox="1">
            <a:spLocks noChangeArrowheads="1"/>
          </p:cNvSpPr>
          <p:nvPr/>
        </p:nvSpPr>
        <p:spPr bwMode="auto">
          <a:xfrm>
            <a:off x="3270250" y="3624263"/>
            <a:ext cx="33655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nSpc>
                <a:spcPct val="120000"/>
              </a:lnSpc>
            </a:pPr>
            <a:r>
              <a:rPr lang="en-US">
                <a:solidFill>
                  <a:srgbClr val="EB2415"/>
                </a:solidFill>
                <a:effectLst/>
                <a:latin typeface="Times New Roman" pitchFamily="18" charset="0"/>
              </a:rPr>
              <a:t>4</a:t>
            </a:r>
            <a:endParaRPr lang="en-US">
              <a:solidFill>
                <a:srgbClr val="020004"/>
              </a:solidFill>
              <a:effectLst/>
              <a:latin typeface="Times New Roman" pitchFamily="18" charset="0"/>
            </a:endParaRPr>
          </a:p>
        </p:txBody>
      </p:sp>
      <p:sp>
        <p:nvSpPr>
          <p:cNvPr id="47142" name="Text Box 38"/>
          <p:cNvSpPr txBox="1">
            <a:spLocks noChangeArrowheads="1"/>
          </p:cNvSpPr>
          <p:nvPr/>
        </p:nvSpPr>
        <p:spPr bwMode="auto">
          <a:xfrm>
            <a:off x="3255963" y="4059238"/>
            <a:ext cx="33655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nSpc>
                <a:spcPct val="120000"/>
              </a:lnSpc>
            </a:pPr>
            <a:r>
              <a:rPr lang="en-US">
                <a:solidFill>
                  <a:srgbClr val="EB2415"/>
                </a:solidFill>
                <a:effectLst/>
                <a:latin typeface="Times New Roman" pitchFamily="18" charset="0"/>
              </a:rPr>
              <a:t>7</a:t>
            </a:r>
            <a:endParaRPr lang="en-US">
              <a:solidFill>
                <a:srgbClr val="020004"/>
              </a:solidFill>
              <a:effectLst/>
              <a:latin typeface="Times New Roman" pitchFamily="18" charset="0"/>
            </a:endParaRPr>
          </a:p>
        </p:txBody>
      </p:sp>
      <p:sp>
        <p:nvSpPr>
          <p:cNvPr id="47143" name="Text Box 39"/>
          <p:cNvSpPr txBox="1">
            <a:spLocks noChangeArrowheads="1"/>
          </p:cNvSpPr>
          <p:nvPr/>
        </p:nvSpPr>
        <p:spPr bwMode="auto">
          <a:xfrm>
            <a:off x="3133725" y="4479925"/>
            <a:ext cx="48895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nSpc>
                <a:spcPct val="120000"/>
              </a:lnSpc>
            </a:pPr>
            <a:r>
              <a:rPr lang="en-US">
                <a:solidFill>
                  <a:srgbClr val="020004"/>
                </a:solidFill>
                <a:effectLst/>
                <a:latin typeface="Times New Roman" pitchFamily="18" charset="0"/>
              </a:rPr>
              <a:t>33</a:t>
            </a:r>
          </a:p>
        </p:txBody>
      </p:sp>
      <p:sp>
        <p:nvSpPr>
          <p:cNvPr id="47144" name="Rectangle 40"/>
          <p:cNvSpPr>
            <a:spLocks noChangeArrowheads="1"/>
          </p:cNvSpPr>
          <p:nvPr/>
        </p:nvSpPr>
        <p:spPr bwMode="auto">
          <a:xfrm>
            <a:off x="4908550" y="5610225"/>
            <a:ext cx="2393950" cy="317500"/>
          </a:xfrm>
          <a:prstGeom prst="rect">
            <a:avLst/>
          </a:prstGeom>
          <a:noFill/>
          <a:ln w="28575">
            <a:solidFill>
              <a:srgbClr val="EB2415"/>
            </a:solidFill>
            <a:miter lim="800000"/>
            <a:headEnd/>
            <a:tailEnd/>
          </a:ln>
          <a:effectLst/>
        </p:spPr>
        <p:txBody>
          <a:bodyPr wrap="none" anchor="ctr"/>
          <a:lstStyle/>
          <a:p>
            <a:pPr>
              <a:defRPr/>
            </a:pPr>
            <a:endParaRPr lang="en-US"/>
          </a:p>
        </p:txBody>
      </p:sp>
      <p:sp>
        <p:nvSpPr>
          <p:cNvPr id="47145" name="Rectangle 41"/>
          <p:cNvSpPr>
            <a:spLocks noChangeArrowheads="1"/>
          </p:cNvSpPr>
          <p:nvPr/>
        </p:nvSpPr>
        <p:spPr bwMode="auto">
          <a:xfrm>
            <a:off x="1327150" y="5984875"/>
            <a:ext cx="2900363" cy="317500"/>
          </a:xfrm>
          <a:prstGeom prst="rect">
            <a:avLst/>
          </a:prstGeom>
          <a:noFill/>
          <a:ln w="28575">
            <a:solidFill>
              <a:srgbClr val="EB2415"/>
            </a:solidFill>
            <a:miter lim="800000"/>
            <a:headEnd/>
            <a:tailEnd/>
          </a:ln>
          <a:effectLst/>
        </p:spPr>
        <p:txBody>
          <a:bodyPr wrap="none" anchor="ctr"/>
          <a:lstStyle/>
          <a:p>
            <a:pPr>
              <a:defRPr/>
            </a:pPr>
            <a:endParaRPr lang="en-US"/>
          </a:p>
        </p:txBody>
      </p:sp>
      <p:sp>
        <p:nvSpPr>
          <p:cNvPr id="47146" name="Rectangle 42"/>
          <p:cNvSpPr>
            <a:spLocks noChangeArrowheads="1"/>
          </p:cNvSpPr>
          <p:nvPr/>
        </p:nvSpPr>
        <p:spPr bwMode="auto">
          <a:xfrm>
            <a:off x="7369175" y="5616575"/>
            <a:ext cx="550863" cy="317500"/>
          </a:xfrm>
          <a:prstGeom prst="rect">
            <a:avLst/>
          </a:prstGeom>
          <a:noFill/>
          <a:ln w="28575">
            <a:solidFill>
              <a:srgbClr val="EB2415"/>
            </a:solidFill>
            <a:miter lim="800000"/>
            <a:headEnd/>
            <a:tailEnd/>
          </a:ln>
          <a:effectLst/>
        </p:spPr>
        <p:txBody>
          <a:bodyPr wrap="none" anchor="ctr"/>
          <a:lstStyle/>
          <a:p>
            <a:pPr>
              <a:defRPr/>
            </a:pPr>
            <a:endParaRPr lang="en-US"/>
          </a:p>
        </p:txBody>
      </p:sp>
      <p:sp>
        <p:nvSpPr>
          <p:cNvPr id="47147" name="Rectangle 43"/>
          <p:cNvSpPr>
            <a:spLocks noChangeArrowheads="1"/>
          </p:cNvSpPr>
          <p:nvPr/>
        </p:nvSpPr>
        <p:spPr bwMode="auto">
          <a:xfrm>
            <a:off x="4329113" y="5973763"/>
            <a:ext cx="3597275" cy="331787"/>
          </a:xfrm>
          <a:prstGeom prst="rect">
            <a:avLst/>
          </a:prstGeom>
          <a:noFill/>
          <a:ln w="28575">
            <a:solidFill>
              <a:srgbClr val="EB2415"/>
            </a:solidFill>
            <a:miter lim="800000"/>
            <a:headEnd/>
            <a:tailEnd/>
          </a:ln>
          <a:effectLst/>
        </p:spPr>
        <p:txBody>
          <a:bodyPr wrap="none" anchor="ctr"/>
          <a:lstStyle/>
          <a:p>
            <a:pPr>
              <a:defRPr/>
            </a:pPr>
            <a:endParaRPr lang="en-US"/>
          </a:p>
        </p:txBody>
      </p:sp>
      <p:sp>
        <p:nvSpPr>
          <p:cNvPr id="47148" name="Rectangle 44"/>
          <p:cNvSpPr>
            <a:spLocks noChangeArrowheads="1"/>
          </p:cNvSpPr>
          <p:nvPr/>
        </p:nvSpPr>
        <p:spPr bwMode="auto">
          <a:xfrm>
            <a:off x="1336675" y="6351588"/>
            <a:ext cx="2319338" cy="331787"/>
          </a:xfrm>
          <a:prstGeom prst="rect">
            <a:avLst/>
          </a:prstGeom>
          <a:noFill/>
          <a:ln w="28575">
            <a:solidFill>
              <a:srgbClr val="EB2415"/>
            </a:solidFill>
            <a:miter lim="800000"/>
            <a:headEnd/>
            <a:tailEnd/>
          </a:ln>
          <a:effectLst/>
        </p:spPr>
        <p:txBody>
          <a:bodyPr wrap="none" anchor="ctr"/>
          <a:lstStyle/>
          <a:p>
            <a:pPr>
              <a:defRPr/>
            </a:pPr>
            <a:endParaRPr lang="en-US"/>
          </a:p>
        </p:txBody>
      </p:sp>
      <p:sp>
        <p:nvSpPr>
          <p:cNvPr id="47149" name="Rectangle 45"/>
          <p:cNvSpPr>
            <a:spLocks noChangeArrowheads="1"/>
          </p:cNvSpPr>
          <p:nvPr/>
        </p:nvSpPr>
        <p:spPr bwMode="auto">
          <a:xfrm>
            <a:off x="3733800" y="6350000"/>
            <a:ext cx="4192588" cy="339725"/>
          </a:xfrm>
          <a:prstGeom prst="rect">
            <a:avLst/>
          </a:prstGeom>
          <a:noFill/>
          <a:ln w="28575">
            <a:solidFill>
              <a:srgbClr val="EB2415"/>
            </a:solidFill>
            <a:miter lim="800000"/>
            <a:headEnd/>
            <a:tailEnd/>
          </a:ln>
          <a:effectLst/>
        </p:spPr>
        <p:txBody>
          <a:bodyPr wrap="none" anchor="ctr"/>
          <a:lstStyle/>
          <a:p>
            <a:pPr>
              <a:defRPr/>
            </a:pPr>
            <a:endParaRPr lang="en-US"/>
          </a:p>
        </p:txBody>
      </p:sp>
      <p:sp>
        <p:nvSpPr>
          <p:cNvPr id="47150" name="Rectangle 46"/>
          <p:cNvSpPr>
            <a:spLocks noChangeArrowheads="1"/>
          </p:cNvSpPr>
          <p:nvPr/>
        </p:nvSpPr>
        <p:spPr bwMode="auto">
          <a:xfrm>
            <a:off x="3865563" y="5267325"/>
            <a:ext cx="1579562" cy="4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a:spcBef>
                <a:spcPct val="20000"/>
              </a:spcBef>
              <a:buClr>
                <a:schemeClr val="bg1"/>
              </a:buClr>
              <a:buFont typeface="Monotype Sorts" pitchFamily="2" charset="2"/>
              <a:buNone/>
            </a:pPr>
            <a:r>
              <a:rPr lang="en-US" sz="2000">
                <a:solidFill>
                  <a:srgbClr val="020004"/>
                </a:solidFill>
                <a:effectLst/>
                <a:latin typeface="Times New Roman" pitchFamily="18" charset="0"/>
              </a:rPr>
              <a:t>Data Table</a:t>
            </a:r>
          </a:p>
        </p:txBody>
      </p:sp>
      <p:sp>
        <p:nvSpPr>
          <p:cNvPr id="47152" name="Rectangle 48"/>
          <p:cNvSpPr>
            <a:spLocks noChangeArrowheads="1"/>
          </p:cNvSpPr>
          <p:nvPr/>
        </p:nvSpPr>
        <p:spPr bwMode="auto">
          <a:xfrm>
            <a:off x="4262438" y="4622800"/>
            <a:ext cx="868362" cy="381000"/>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10269" name="Text Box 49"/>
          <p:cNvSpPr txBox="1">
            <a:spLocks noChangeArrowheads="1"/>
          </p:cNvSpPr>
          <p:nvPr/>
        </p:nvSpPr>
        <p:spPr bwMode="auto">
          <a:xfrm>
            <a:off x="746125" y="1938338"/>
            <a:ext cx="869950"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spcBef>
                <a:spcPct val="20000"/>
              </a:spcBef>
              <a:buClr>
                <a:srgbClr val="66FFFF"/>
              </a:buClr>
              <a:buSzPct val="75000"/>
              <a:buFont typeface="Monotype Sorts" pitchFamily="2" charset="2"/>
              <a:buNone/>
            </a:pPr>
            <a:r>
              <a:rPr lang="en-US">
                <a:solidFill>
                  <a:srgbClr val="020004"/>
                </a:solidFill>
                <a:effectLst/>
                <a:latin typeface="Symbol" pitchFamily="18" charset="2"/>
              </a:rPr>
              <a:t> -</a:t>
            </a:r>
            <a:r>
              <a:rPr lang="en-US" sz="1000">
                <a:solidFill>
                  <a:srgbClr val="020004"/>
                </a:solidFill>
                <a:effectLst/>
                <a:latin typeface="Symbol" pitchFamily="18" charset="2"/>
              </a:rPr>
              <a:t> </a:t>
            </a:r>
            <a:r>
              <a:rPr lang="en-US">
                <a:solidFill>
                  <a:srgbClr val="020004"/>
                </a:solidFill>
                <a:effectLst/>
                <a:latin typeface="Times New Roman" pitchFamily="18" charset="0"/>
                <a:cs typeface="Times New Roman" pitchFamily="18" charset="0"/>
              </a:rPr>
              <a:t>∞</a:t>
            </a:r>
          </a:p>
          <a:p>
            <a:pPr>
              <a:spcBef>
                <a:spcPct val="20000"/>
              </a:spcBef>
              <a:buClr>
                <a:srgbClr val="66FFFF"/>
              </a:buClr>
              <a:buSzPct val="75000"/>
              <a:buFont typeface="Monotype Sorts" pitchFamily="2" charset="2"/>
              <a:buNone/>
            </a:pPr>
            <a:r>
              <a:rPr lang="en-US">
                <a:solidFill>
                  <a:srgbClr val="020004"/>
                </a:solidFill>
                <a:effectLst/>
                <a:latin typeface="Times New Roman" pitchFamily="18" charset="0"/>
              </a:rPr>
              <a:t>53.84</a:t>
            </a:r>
          </a:p>
          <a:p>
            <a:pPr>
              <a:spcBef>
                <a:spcPct val="20000"/>
              </a:spcBef>
              <a:buClr>
                <a:srgbClr val="66FFFF"/>
              </a:buClr>
              <a:buSzPct val="75000"/>
              <a:buFont typeface="Monotype Sorts" pitchFamily="2" charset="2"/>
              <a:buNone/>
            </a:pPr>
            <a:r>
              <a:rPr lang="en-US">
                <a:solidFill>
                  <a:srgbClr val="020004"/>
                </a:solidFill>
                <a:effectLst/>
                <a:latin typeface="Times New Roman" pitchFamily="18" charset="0"/>
              </a:rPr>
              <a:t>63.81</a:t>
            </a:r>
          </a:p>
          <a:p>
            <a:pPr>
              <a:spcBef>
                <a:spcPct val="20000"/>
              </a:spcBef>
              <a:buClr>
                <a:srgbClr val="66FFFF"/>
              </a:buClr>
              <a:buSzPct val="75000"/>
              <a:buFont typeface="Monotype Sorts" pitchFamily="2" charset="2"/>
              <a:buNone/>
            </a:pPr>
            <a:r>
              <a:rPr lang="en-US">
                <a:solidFill>
                  <a:srgbClr val="020004"/>
                </a:solidFill>
                <a:effectLst/>
                <a:latin typeface="Times New Roman" pitchFamily="18" charset="0"/>
              </a:rPr>
              <a:t>71.76</a:t>
            </a:r>
          </a:p>
          <a:p>
            <a:pPr>
              <a:spcBef>
                <a:spcPct val="20000"/>
              </a:spcBef>
              <a:buClr>
                <a:srgbClr val="66FFFF"/>
              </a:buClr>
              <a:buSzPct val="75000"/>
              <a:buFont typeface="Monotype Sorts" pitchFamily="2" charset="2"/>
              <a:buNone/>
            </a:pPr>
            <a:r>
              <a:rPr lang="en-US">
                <a:solidFill>
                  <a:srgbClr val="020004"/>
                </a:solidFill>
                <a:effectLst/>
                <a:latin typeface="Times New Roman" pitchFamily="18" charset="0"/>
              </a:rPr>
              <a:t>79.70</a:t>
            </a:r>
          </a:p>
          <a:p>
            <a:pPr>
              <a:spcBef>
                <a:spcPct val="20000"/>
              </a:spcBef>
              <a:buClr>
                <a:srgbClr val="66FFFF"/>
              </a:buClr>
              <a:buSzPct val="75000"/>
              <a:buFont typeface="Monotype Sorts" pitchFamily="2" charset="2"/>
              <a:buNone/>
            </a:pPr>
            <a:r>
              <a:rPr lang="en-US">
                <a:solidFill>
                  <a:srgbClr val="020004"/>
                </a:solidFill>
                <a:effectLst/>
                <a:latin typeface="Times New Roman" pitchFamily="18" charset="0"/>
              </a:rPr>
              <a:t>89.68</a:t>
            </a:r>
          </a:p>
        </p:txBody>
      </p:sp>
      <p:sp>
        <p:nvSpPr>
          <p:cNvPr id="47154" name="Rectangle 50"/>
          <p:cNvSpPr>
            <a:spLocks noChangeArrowheads="1"/>
          </p:cNvSpPr>
          <p:nvPr/>
        </p:nvSpPr>
        <p:spPr bwMode="auto">
          <a:xfrm>
            <a:off x="5256213" y="2427288"/>
            <a:ext cx="1219200" cy="334962"/>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47155" name="Rectangle 51"/>
          <p:cNvSpPr>
            <a:spLocks noChangeArrowheads="1"/>
          </p:cNvSpPr>
          <p:nvPr/>
        </p:nvSpPr>
        <p:spPr bwMode="auto">
          <a:xfrm>
            <a:off x="5218113" y="2862263"/>
            <a:ext cx="1219200" cy="334962"/>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47156" name="Rectangle 52"/>
          <p:cNvSpPr>
            <a:spLocks noChangeArrowheads="1"/>
          </p:cNvSpPr>
          <p:nvPr/>
        </p:nvSpPr>
        <p:spPr bwMode="auto">
          <a:xfrm>
            <a:off x="5303838" y="3344863"/>
            <a:ext cx="1203325" cy="355600"/>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47157" name="Text Box 53"/>
          <p:cNvSpPr txBox="1">
            <a:spLocks noChangeArrowheads="1"/>
          </p:cNvSpPr>
          <p:nvPr/>
        </p:nvSpPr>
        <p:spPr bwMode="auto">
          <a:xfrm>
            <a:off x="7145338" y="1862138"/>
            <a:ext cx="717550"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nSpc>
                <a:spcPct val="120000"/>
              </a:lnSpc>
            </a:pPr>
            <a:r>
              <a:rPr lang="en-US">
                <a:solidFill>
                  <a:srgbClr val="020004"/>
                </a:solidFill>
                <a:effectLst/>
                <a:latin typeface="Times New Roman" pitchFamily="18" charset="0"/>
              </a:rPr>
              <a:t>0.05</a:t>
            </a:r>
          </a:p>
          <a:p>
            <a:pPr>
              <a:lnSpc>
                <a:spcPct val="120000"/>
              </a:lnSpc>
            </a:pPr>
            <a:r>
              <a:rPr lang="en-US">
                <a:solidFill>
                  <a:srgbClr val="020004"/>
                </a:solidFill>
                <a:effectLst/>
                <a:latin typeface="Times New Roman" pitchFamily="18" charset="0"/>
              </a:rPr>
              <a:t>0.41</a:t>
            </a:r>
          </a:p>
          <a:p>
            <a:pPr>
              <a:lnSpc>
                <a:spcPct val="120000"/>
              </a:lnSpc>
            </a:pPr>
            <a:r>
              <a:rPr lang="en-US">
                <a:solidFill>
                  <a:srgbClr val="020004"/>
                </a:solidFill>
                <a:effectLst/>
                <a:latin typeface="Times New Roman" pitchFamily="18" charset="0"/>
              </a:rPr>
              <a:t>0.05</a:t>
            </a:r>
          </a:p>
          <a:p>
            <a:pPr>
              <a:lnSpc>
                <a:spcPct val="120000"/>
              </a:lnSpc>
            </a:pPr>
            <a:r>
              <a:rPr lang="en-US">
                <a:solidFill>
                  <a:srgbClr val="020004"/>
                </a:solidFill>
                <a:effectLst/>
                <a:latin typeface="Times New Roman" pitchFamily="18" charset="0"/>
              </a:rPr>
              <a:t>0.05</a:t>
            </a:r>
          </a:p>
          <a:p>
            <a:pPr>
              <a:lnSpc>
                <a:spcPct val="120000"/>
              </a:lnSpc>
            </a:pPr>
            <a:r>
              <a:rPr lang="en-US">
                <a:solidFill>
                  <a:srgbClr val="020004"/>
                </a:solidFill>
                <a:effectLst/>
                <a:latin typeface="Times New Roman" pitchFamily="18" charset="0"/>
              </a:rPr>
              <a:t>0.41</a:t>
            </a:r>
          </a:p>
          <a:p>
            <a:pPr>
              <a:lnSpc>
                <a:spcPct val="120000"/>
              </a:lnSpc>
            </a:pPr>
            <a:r>
              <a:rPr lang="en-US">
                <a:solidFill>
                  <a:srgbClr val="020004"/>
                </a:solidFill>
                <a:effectLst/>
                <a:latin typeface="Times New Roman" pitchFamily="18" charset="0"/>
              </a:rPr>
              <a:t>0.41</a:t>
            </a:r>
          </a:p>
          <a:p>
            <a:pPr>
              <a:lnSpc>
                <a:spcPct val="120000"/>
              </a:lnSpc>
            </a:pPr>
            <a:r>
              <a:rPr lang="en-US">
                <a:solidFill>
                  <a:srgbClr val="020004"/>
                </a:solidFill>
                <a:effectLst/>
                <a:latin typeface="Times New Roman" pitchFamily="18" charset="0"/>
              </a:rPr>
              <a:t>1.36</a:t>
            </a:r>
          </a:p>
        </p:txBody>
      </p:sp>
      <p:sp>
        <p:nvSpPr>
          <p:cNvPr id="47158" name="Rectangle 54"/>
          <p:cNvSpPr>
            <a:spLocks noChangeArrowheads="1"/>
          </p:cNvSpPr>
          <p:nvPr/>
        </p:nvSpPr>
        <p:spPr bwMode="auto">
          <a:xfrm>
            <a:off x="6757988" y="2420938"/>
            <a:ext cx="1219200" cy="334962"/>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47159" name="Rectangle 55"/>
          <p:cNvSpPr>
            <a:spLocks noChangeArrowheads="1"/>
          </p:cNvSpPr>
          <p:nvPr/>
        </p:nvSpPr>
        <p:spPr bwMode="auto">
          <a:xfrm>
            <a:off x="6719888" y="2855913"/>
            <a:ext cx="1219200" cy="334962"/>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47160" name="Rectangle 56"/>
          <p:cNvSpPr>
            <a:spLocks noChangeArrowheads="1"/>
          </p:cNvSpPr>
          <p:nvPr/>
        </p:nvSpPr>
        <p:spPr bwMode="auto">
          <a:xfrm>
            <a:off x="6805613" y="3338513"/>
            <a:ext cx="1203325" cy="392112"/>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47161" name="Rectangle 57"/>
          <p:cNvSpPr>
            <a:spLocks noChangeArrowheads="1"/>
          </p:cNvSpPr>
          <p:nvPr/>
        </p:nvSpPr>
        <p:spPr bwMode="auto">
          <a:xfrm>
            <a:off x="7088188" y="4623131"/>
            <a:ext cx="868362" cy="381000"/>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47162" name="Rectangle 58"/>
          <p:cNvSpPr>
            <a:spLocks noChangeArrowheads="1"/>
          </p:cNvSpPr>
          <p:nvPr/>
        </p:nvSpPr>
        <p:spPr bwMode="auto">
          <a:xfrm>
            <a:off x="6151563" y="4608513"/>
            <a:ext cx="1816100" cy="347662"/>
          </a:xfrm>
          <a:prstGeom prst="rect">
            <a:avLst/>
          </a:prstGeom>
          <a:noFill/>
          <a:ln w="28575">
            <a:solidFill>
              <a:srgbClr val="EB2415"/>
            </a:solidFill>
            <a:miter lim="800000"/>
            <a:headEnd/>
            <a:tailEnd/>
          </a:ln>
          <a:effectLst/>
        </p:spPr>
        <p:txBody>
          <a:bodyPr wrap="none" anchor="ctr"/>
          <a:lstStyle/>
          <a:p>
            <a:pPr>
              <a:defRPr/>
            </a:pPr>
            <a:endParaRPr lang="en-US"/>
          </a:p>
        </p:txBody>
      </p:sp>
      <p:graphicFrame>
        <p:nvGraphicFramePr>
          <p:cNvPr id="47163" name="Object 59"/>
          <p:cNvGraphicFramePr>
            <a:graphicFrameLocks noGrp="1" noChangeAspect="1"/>
          </p:cNvGraphicFramePr>
          <p:nvPr>
            <p:ph sz="half" idx="2"/>
          </p:nvPr>
        </p:nvGraphicFramePr>
        <p:xfrm>
          <a:off x="6191250" y="4602163"/>
          <a:ext cx="962025" cy="368300"/>
        </p:xfrm>
        <a:graphic>
          <a:graphicData uri="http://schemas.openxmlformats.org/presentationml/2006/ole">
            <mc:AlternateContent xmlns:mc="http://schemas.openxmlformats.org/markup-compatibility/2006">
              <mc:Choice xmlns:v="urn:schemas-microsoft-com:vml" Requires="v">
                <p:oleObj spid="_x0000_s10291" name="Equation" r:id="rId4" imgW="596880" imgH="228600" progId="Equation.DSMT4">
                  <p:embed/>
                </p:oleObj>
              </mc:Choice>
              <mc:Fallback>
                <p:oleObj name="Equation" r:id="rId4" imgW="596880" imgH="228600" progId="Equation.DSMT4">
                  <p:embed/>
                  <p:pic>
                    <p:nvPicPr>
                      <p:cNvPr id="0" name="Object 5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1250" y="4602163"/>
                        <a:ext cx="962025"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7165" name="Rectangle 61"/>
          <p:cNvSpPr>
            <a:spLocks noChangeArrowheads="1"/>
          </p:cNvSpPr>
          <p:nvPr/>
        </p:nvSpPr>
        <p:spPr bwMode="auto">
          <a:xfrm>
            <a:off x="5300663" y="3786188"/>
            <a:ext cx="1203325" cy="355600"/>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47166" name="Rectangle 62"/>
          <p:cNvSpPr>
            <a:spLocks noChangeArrowheads="1"/>
          </p:cNvSpPr>
          <p:nvPr/>
        </p:nvSpPr>
        <p:spPr bwMode="auto">
          <a:xfrm>
            <a:off x="6802438" y="3779838"/>
            <a:ext cx="1203325" cy="392112"/>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47167" name="Rectangle 63"/>
          <p:cNvSpPr>
            <a:spLocks noChangeArrowheads="1"/>
          </p:cNvSpPr>
          <p:nvPr/>
        </p:nvSpPr>
        <p:spPr bwMode="auto">
          <a:xfrm>
            <a:off x="5297488" y="4183063"/>
            <a:ext cx="1203325" cy="355600"/>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47168" name="Rectangle 64"/>
          <p:cNvSpPr>
            <a:spLocks noChangeArrowheads="1"/>
          </p:cNvSpPr>
          <p:nvPr/>
        </p:nvSpPr>
        <p:spPr bwMode="auto">
          <a:xfrm>
            <a:off x="6799263" y="4176713"/>
            <a:ext cx="1203325" cy="392112"/>
          </a:xfrm>
          <a:prstGeom prst="rect">
            <a:avLst/>
          </a:prstGeom>
          <a:solidFill>
            <a:srgbClr val="FFFFFF"/>
          </a:solidFill>
          <a:ln w="12700">
            <a:noFill/>
            <a:miter lim="800000"/>
            <a:headEnd/>
            <a:tailEnd/>
          </a:ln>
          <a:effectLst/>
        </p:spPr>
        <p:txBody>
          <a:bodyPr wrap="none" anchor="ctr"/>
          <a:lstStyle/>
          <a:p>
            <a:pPr>
              <a:defRPr/>
            </a:pPr>
            <a:endParaRPr lang="en-US"/>
          </a:p>
        </p:txBody>
      </p:sp>
      <p:sp>
        <p:nvSpPr>
          <p:cNvPr id="47108" name="Line 4"/>
          <p:cNvSpPr>
            <a:spLocks noChangeShapeType="1"/>
          </p:cNvSpPr>
          <p:nvPr/>
        </p:nvSpPr>
        <p:spPr bwMode="auto">
          <a:xfrm>
            <a:off x="560388" y="4552950"/>
            <a:ext cx="7761287" cy="0"/>
          </a:xfrm>
          <a:prstGeom prst="line">
            <a:avLst/>
          </a:prstGeom>
          <a:noFill/>
          <a:ln w="12700">
            <a:solidFill>
              <a:schemeClr val="tx1"/>
            </a:solidFill>
            <a:round/>
            <a:headEnd/>
            <a:tailEnd/>
          </a:ln>
          <a:effectLst>
            <a:outerShdw dist="17961" dir="2700000" algn="ctr" rotWithShape="0">
              <a:srgbClr val="000000"/>
            </a:outerShdw>
          </a:effectLst>
        </p:spPr>
        <p:txBody>
          <a:bodyPr wrap="none" anchor="ctr"/>
          <a:lstStyle/>
          <a:p>
            <a:pPr>
              <a:defRPr/>
            </a:pPr>
            <a:endParaRPr lang="en-US"/>
          </a:p>
        </p:txBody>
      </p:sp>
      <p:sp>
        <p:nvSpPr>
          <p:cNvPr id="45" name="Rectangle 4"/>
          <p:cNvSpPr>
            <a:spLocks noChangeArrowheads="1"/>
          </p:cNvSpPr>
          <p:nvPr/>
        </p:nvSpPr>
        <p:spPr bwMode="auto">
          <a:xfrm>
            <a:off x="685800" y="52388"/>
            <a:ext cx="7772400" cy="81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a:solidFill>
                  <a:srgbClr val="020004"/>
                </a:solidFill>
                <a:effectLst/>
                <a:latin typeface="Times New Roman" pitchFamily="18" charset="0"/>
              </a:rPr>
              <a:t>Goodness of Fit Test:  </a:t>
            </a:r>
            <a:r>
              <a:rPr lang="en-US" sz="2800" dirty="0" smtClean="0">
                <a:solidFill>
                  <a:srgbClr val="020004"/>
                </a:solidFill>
                <a:effectLst/>
                <a:latin typeface="Times New Roman" pitchFamily="18" charset="0"/>
              </a:rPr>
              <a:t>Normal </a:t>
            </a:r>
            <a:r>
              <a:rPr lang="en-US" sz="2800" dirty="0">
                <a:solidFill>
                  <a:srgbClr val="020004"/>
                </a:solidFill>
                <a:effectLst/>
                <a:latin typeface="Times New Roman" pitchFamily="18" charset="0"/>
              </a:rPr>
              <a:t>Distribution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7152"/>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15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7151"/>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7136"/>
                                        </p:tgtEl>
                                        <p:attrNameLst>
                                          <p:attrName>style.visibility</p:attrName>
                                        </p:attrNameLst>
                                      </p:cBhvr>
                                      <p:to>
                                        <p:strVal val="visible"/>
                                      </p:to>
                                    </p:set>
                                    <p:animEffect transition="in" filter="wipe(left)">
                                      <p:cBhvr>
                                        <p:cTn id="17" dur="500"/>
                                        <p:tgtEl>
                                          <p:spTgt spid="4713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47117"/>
                                        </p:tgtEl>
                                        <p:attrNameLst>
                                          <p:attrName>style.visibility</p:attrName>
                                        </p:attrNameLst>
                                      </p:cBhvr>
                                      <p:to>
                                        <p:strVal val="visible"/>
                                      </p:to>
                                    </p:set>
                                  </p:childTnLst>
                                </p:cTn>
                              </p:par>
                            </p:childTnLst>
                          </p:cTn>
                        </p:par>
                        <p:par>
                          <p:cTn id="22" fill="hold" nodeType="afterGroup">
                            <p:stCondLst>
                              <p:cond delay="0"/>
                            </p:stCondLst>
                            <p:childTnLst>
                              <p:par>
                                <p:cTn id="23" presetID="9" presetClass="exit" presetSubtype="0" fill="hold" grpId="1" nodeType="afterEffect">
                                  <p:stCondLst>
                                    <p:cond delay="0"/>
                                  </p:stCondLst>
                                  <p:childTnLst>
                                    <p:animEffect transition="out" filter="dissolve">
                                      <p:cBhvr>
                                        <p:cTn id="24" dur="500"/>
                                        <p:tgtEl>
                                          <p:spTgt spid="47136"/>
                                        </p:tgtEl>
                                      </p:cBhvr>
                                    </p:animEffect>
                                    <p:set>
                                      <p:cBhvr>
                                        <p:cTn id="25" dur="1" fill="hold">
                                          <p:stCondLst>
                                            <p:cond delay="499"/>
                                          </p:stCondLst>
                                        </p:cTn>
                                        <p:tgtEl>
                                          <p:spTgt spid="47136"/>
                                        </p:tgtEl>
                                        <p:attrNameLst>
                                          <p:attrName>style.visibility</p:attrName>
                                        </p:attrNameLst>
                                      </p:cBhvr>
                                      <p:to>
                                        <p:strVal val="hidden"/>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47144"/>
                                        </p:tgtEl>
                                        <p:attrNameLst>
                                          <p:attrName>style.visibility</p:attrName>
                                        </p:attrNameLst>
                                      </p:cBhvr>
                                      <p:to>
                                        <p:strVal val="visible"/>
                                      </p:to>
                                    </p:set>
                                    <p:animEffect transition="in" filter="wipe(left)">
                                      <p:cBhvr>
                                        <p:cTn id="30" dur="500"/>
                                        <p:tgtEl>
                                          <p:spTgt spid="47144"/>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7137"/>
                                        </p:tgtEl>
                                        <p:attrNameLst>
                                          <p:attrName>style.visibility</p:attrName>
                                        </p:attrNameLst>
                                      </p:cBhvr>
                                      <p:to>
                                        <p:strVal val="visible"/>
                                      </p:to>
                                    </p:set>
                                  </p:childTnLst>
                                </p:cTn>
                              </p:par>
                            </p:childTnLst>
                          </p:cTn>
                        </p:par>
                        <p:par>
                          <p:cTn id="35" fill="hold" nodeType="afterGroup">
                            <p:stCondLst>
                              <p:cond delay="0"/>
                            </p:stCondLst>
                            <p:childTnLst>
                              <p:par>
                                <p:cTn id="36" presetID="9" presetClass="exit" presetSubtype="0" fill="hold" grpId="1" nodeType="afterEffect">
                                  <p:stCondLst>
                                    <p:cond delay="0"/>
                                  </p:stCondLst>
                                  <p:childTnLst>
                                    <p:animEffect transition="out" filter="dissolve">
                                      <p:cBhvr>
                                        <p:cTn id="37" dur="500"/>
                                        <p:tgtEl>
                                          <p:spTgt spid="47144"/>
                                        </p:tgtEl>
                                      </p:cBhvr>
                                    </p:animEffect>
                                    <p:set>
                                      <p:cBhvr>
                                        <p:cTn id="38" dur="1" fill="hold">
                                          <p:stCondLst>
                                            <p:cond delay="499"/>
                                          </p:stCondLst>
                                        </p:cTn>
                                        <p:tgtEl>
                                          <p:spTgt spid="47144"/>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47146"/>
                                        </p:tgtEl>
                                        <p:attrNameLst>
                                          <p:attrName>style.visibility</p:attrName>
                                        </p:attrNameLst>
                                      </p:cBhvr>
                                      <p:to>
                                        <p:strVal val="visible"/>
                                      </p:to>
                                    </p:set>
                                    <p:animEffect transition="in" filter="wipe(left)">
                                      <p:cBhvr>
                                        <p:cTn id="43" dur="500"/>
                                        <p:tgtEl>
                                          <p:spTgt spid="47146"/>
                                        </p:tgtEl>
                                      </p:cBhvr>
                                    </p:animEffect>
                                  </p:childTnLst>
                                </p:cTn>
                              </p:par>
                            </p:childTnLst>
                          </p:cTn>
                        </p:par>
                        <p:par>
                          <p:cTn id="44" fill="hold" nodeType="afterGroup">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47145"/>
                                        </p:tgtEl>
                                        <p:attrNameLst>
                                          <p:attrName>style.visibility</p:attrName>
                                        </p:attrNameLst>
                                      </p:cBhvr>
                                      <p:to>
                                        <p:strVal val="visible"/>
                                      </p:to>
                                    </p:set>
                                    <p:animEffect transition="in" filter="wipe(left)">
                                      <p:cBhvr>
                                        <p:cTn id="47" dur="500"/>
                                        <p:tgtEl>
                                          <p:spTgt spid="47145"/>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47139"/>
                                        </p:tgtEl>
                                        <p:attrNameLst>
                                          <p:attrName>style.visibility</p:attrName>
                                        </p:attrNameLst>
                                      </p:cBhvr>
                                      <p:to>
                                        <p:strVal val="visible"/>
                                      </p:to>
                                    </p:set>
                                  </p:childTnLst>
                                </p:cTn>
                              </p:par>
                            </p:childTnLst>
                          </p:cTn>
                        </p:par>
                        <p:par>
                          <p:cTn id="52" fill="hold" nodeType="afterGroup">
                            <p:stCondLst>
                              <p:cond delay="0"/>
                            </p:stCondLst>
                            <p:childTnLst>
                              <p:par>
                                <p:cTn id="53" presetID="9" presetClass="exit" presetSubtype="0" fill="hold" grpId="1" nodeType="afterEffect">
                                  <p:stCondLst>
                                    <p:cond delay="0"/>
                                  </p:stCondLst>
                                  <p:childTnLst>
                                    <p:animEffect transition="out" filter="dissolve">
                                      <p:cBhvr>
                                        <p:cTn id="54" dur="500"/>
                                        <p:tgtEl>
                                          <p:spTgt spid="47146"/>
                                        </p:tgtEl>
                                      </p:cBhvr>
                                    </p:animEffect>
                                    <p:set>
                                      <p:cBhvr>
                                        <p:cTn id="55" dur="1" fill="hold">
                                          <p:stCondLst>
                                            <p:cond delay="499"/>
                                          </p:stCondLst>
                                        </p:cTn>
                                        <p:tgtEl>
                                          <p:spTgt spid="47146"/>
                                        </p:tgtEl>
                                        <p:attrNameLst>
                                          <p:attrName>style.visibility</p:attrName>
                                        </p:attrNameLst>
                                      </p:cBhvr>
                                      <p:to>
                                        <p:strVal val="hidden"/>
                                      </p:to>
                                    </p:set>
                                  </p:childTnLst>
                                </p:cTn>
                              </p:par>
                              <p:par>
                                <p:cTn id="56" presetID="9" presetClass="exit" presetSubtype="0" fill="hold" grpId="1" nodeType="withEffect">
                                  <p:stCondLst>
                                    <p:cond delay="0"/>
                                  </p:stCondLst>
                                  <p:childTnLst>
                                    <p:animEffect transition="out" filter="dissolve">
                                      <p:cBhvr>
                                        <p:cTn id="57" dur="500"/>
                                        <p:tgtEl>
                                          <p:spTgt spid="47145"/>
                                        </p:tgtEl>
                                      </p:cBhvr>
                                    </p:animEffect>
                                    <p:set>
                                      <p:cBhvr>
                                        <p:cTn id="58" dur="1" fill="hold">
                                          <p:stCondLst>
                                            <p:cond delay="499"/>
                                          </p:stCondLst>
                                        </p:cTn>
                                        <p:tgtEl>
                                          <p:spTgt spid="47145"/>
                                        </p:tgtEl>
                                        <p:attrNameLst>
                                          <p:attrName>style.visibility</p:attrName>
                                        </p:attrNameLst>
                                      </p:cBhvr>
                                      <p:to>
                                        <p:strVal val="hidden"/>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47147"/>
                                        </p:tgtEl>
                                        <p:attrNameLst>
                                          <p:attrName>style.visibility</p:attrName>
                                        </p:attrNameLst>
                                      </p:cBhvr>
                                      <p:to>
                                        <p:strVal val="visible"/>
                                      </p:to>
                                    </p:set>
                                    <p:animEffect transition="in" filter="wipe(left)">
                                      <p:cBhvr>
                                        <p:cTn id="63" dur="500"/>
                                        <p:tgtEl>
                                          <p:spTgt spid="47147"/>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47140"/>
                                        </p:tgtEl>
                                        <p:attrNameLst>
                                          <p:attrName>style.visibility</p:attrName>
                                        </p:attrNameLst>
                                      </p:cBhvr>
                                      <p:to>
                                        <p:strVal val="visible"/>
                                      </p:to>
                                    </p:set>
                                  </p:childTnLst>
                                </p:cTn>
                              </p:par>
                            </p:childTnLst>
                          </p:cTn>
                        </p:par>
                        <p:par>
                          <p:cTn id="68" fill="hold" nodeType="afterGroup">
                            <p:stCondLst>
                              <p:cond delay="0"/>
                            </p:stCondLst>
                            <p:childTnLst>
                              <p:par>
                                <p:cTn id="69" presetID="9" presetClass="exit" presetSubtype="0" fill="hold" grpId="1" nodeType="afterEffect">
                                  <p:stCondLst>
                                    <p:cond delay="0"/>
                                  </p:stCondLst>
                                  <p:childTnLst>
                                    <p:animEffect transition="out" filter="dissolve">
                                      <p:cBhvr>
                                        <p:cTn id="70" dur="500"/>
                                        <p:tgtEl>
                                          <p:spTgt spid="47147"/>
                                        </p:tgtEl>
                                      </p:cBhvr>
                                    </p:animEffect>
                                    <p:set>
                                      <p:cBhvr>
                                        <p:cTn id="71" dur="1" fill="hold">
                                          <p:stCondLst>
                                            <p:cond delay="499"/>
                                          </p:stCondLst>
                                        </p:cTn>
                                        <p:tgtEl>
                                          <p:spTgt spid="47147"/>
                                        </p:tgtEl>
                                        <p:attrNameLst>
                                          <p:attrName>style.visibility</p:attrName>
                                        </p:attrNameLst>
                                      </p:cBhvr>
                                      <p:to>
                                        <p:strVal val="hidden"/>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47148"/>
                                        </p:tgtEl>
                                        <p:attrNameLst>
                                          <p:attrName>style.visibility</p:attrName>
                                        </p:attrNameLst>
                                      </p:cBhvr>
                                      <p:to>
                                        <p:strVal val="visible"/>
                                      </p:to>
                                    </p:set>
                                    <p:animEffect transition="in" filter="wipe(left)">
                                      <p:cBhvr>
                                        <p:cTn id="76" dur="500"/>
                                        <p:tgtEl>
                                          <p:spTgt spid="47148"/>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47141"/>
                                        </p:tgtEl>
                                        <p:attrNameLst>
                                          <p:attrName>style.visibility</p:attrName>
                                        </p:attrNameLst>
                                      </p:cBhvr>
                                      <p:to>
                                        <p:strVal val="visible"/>
                                      </p:to>
                                    </p:set>
                                  </p:childTnLst>
                                </p:cTn>
                              </p:par>
                              <p:par>
                                <p:cTn id="81" presetID="9" presetClass="exit" presetSubtype="0" fill="hold" grpId="1" nodeType="withEffect">
                                  <p:stCondLst>
                                    <p:cond delay="0"/>
                                  </p:stCondLst>
                                  <p:childTnLst>
                                    <p:animEffect transition="out" filter="dissolve">
                                      <p:cBhvr>
                                        <p:cTn id="82" dur="500"/>
                                        <p:tgtEl>
                                          <p:spTgt spid="47148"/>
                                        </p:tgtEl>
                                      </p:cBhvr>
                                    </p:animEffect>
                                    <p:set>
                                      <p:cBhvr>
                                        <p:cTn id="83" dur="1" fill="hold">
                                          <p:stCondLst>
                                            <p:cond delay="499"/>
                                          </p:stCondLst>
                                        </p:cTn>
                                        <p:tgtEl>
                                          <p:spTgt spid="47148"/>
                                        </p:tgtEl>
                                        <p:attrNameLst>
                                          <p:attrName>style.visibility</p:attrName>
                                        </p:attrNameLst>
                                      </p:cBhvr>
                                      <p:to>
                                        <p:strVal val="hidden"/>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22" presetClass="entr" presetSubtype="8" fill="hold" grpId="0" nodeType="clickEffect">
                                  <p:stCondLst>
                                    <p:cond delay="0"/>
                                  </p:stCondLst>
                                  <p:childTnLst>
                                    <p:set>
                                      <p:cBhvr>
                                        <p:cTn id="87" dur="1" fill="hold">
                                          <p:stCondLst>
                                            <p:cond delay="0"/>
                                          </p:stCondLst>
                                        </p:cTn>
                                        <p:tgtEl>
                                          <p:spTgt spid="47149"/>
                                        </p:tgtEl>
                                        <p:attrNameLst>
                                          <p:attrName>style.visibility</p:attrName>
                                        </p:attrNameLst>
                                      </p:cBhvr>
                                      <p:to>
                                        <p:strVal val="visible"/>
                                      </p:to>
                                    </p:set>
                                    <p:animEffect transition="in" filter="wipe(left)">
                                      <p:cBhvr>
                                        <p:cTn id="88" dur="500"/>
                                        <p:tgtEl>
                                          <p:spTgt spid="47149"/>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47142"/>
                                        </p:tgtEl>
                                        <p:attrNameLst>
                                          <p:attrName>style.visibility</p:attrName>
                                        </p:attrNameLst>
                                      </p:cBhvr>
                                      <p:to>
                                        <p:strVal val="visible"/>
                                      </p:to>
                                    </p:set>
                                  </p:childTnLst>
                                </p:cTn>
                              </p:par>
                            </p:childTnLst>
                          </p:cTn>
                        </p:par>
                        <p:par>
                          <p:cTn id="93" fill="hold" nodeType="afterGroup">
                            <p:stCondLst>
                              <p:cond delay="0"/>
                            </p:stCondLst>
                            <p:childTnLst>
                              <p:par>
                                <p:cTn id="94" presetID="9" presetClass="exit" presetSubtype="0" fill="hold" grpId="1" nodeType="afterEffect">
                                  <p:stCondLst>
                                    <p:cond delay="0"/>
                                  </p:stCondLst>
                                  <p:childTnLst>
                                    <p:animEffect transition="out" filter="dissolve">
                                      <p:cBhvr>
                                        <p:cTn id="95" dur="500"/>
                                        <p:tgtEl>
                                          <p:spTgt spid="47149"/>
                                        </p:tgtEl>
                                      </p:cBhvr>
                                    </p:animEffect>
                                    <p:set>
                                      <p:cBhvr>
                                        <p:cTn id="96" dur="1" fill="hold">
                                          <p:stCondLst>
                                            <p:cond delay="499"/>
                                          </p:stCondLst>
                                        </p:cTn>
                                        <p:tgtEl>
                                          <p:spTgt spid="47149"/>
                                        </p:tgtEl>
                                        <p:attrNameLst>
                                          <p:attrName>style.visibility</p:attrName>
                                        </p:attrNameLst>
                                      </p:cBhvr>
                                      <p:to>
                                        <p:strVal val="hidden"/>
                                      </p:to>
                                    </p:set>
                                  </p:childTnLst>
                                </p:cTn>
                              </p:par>
                            </p:childTnLst>
                          </p:cTn>
                        </p:par>
                      </p:childTnLst>
                    </p:cTn>
                  </p:par>
                  <p:par>
                    <p:cTn id="97" fill="hold" nodeType="clickPar">
                      <p:stCondLst>
                        <p:cond delay="indefinite"/>
                      </p:stCondLst>
                      <p:childTnLst>
                        <p:par>
                          <p:cTn id="98" fill="hold" nodeType="withGroup">
                            <p:stCondLst>
                              <p:cond delay="0"/>
                            </p:stCondLst>
                            <p:childTnLst>
                              <p:par>
                                <p:cTn id="99" presetID="1" presetClass="entr" presetSubtype="0" fill="hold" grpId="0" nodeType="clickEffect">
                                  <p:stCondLst>
                                    <p:cond delay="0"/>
                                  </p:stCondLst>
                                  <p:iterate type="wd">
                                    <p:tmAbs val="0"/>
                                  </p:iterate>
                                  <p:childTnLst>
                                    <p:set>
                                      <p:cBhvr>
                                        <p:cTn id="100" dur="1" fill="hold">
                                          <p:stCondLst>
                                            <p:cond delay="0"/>
                                          </p:stCondLst>
                                        </p:cTn>
                                        <p:tgtEl>
                                          <p:spTgt spid="47143"/>
                                        </p:tgtEl>
                                        <p:attrNameLst>
                                          <p:attrName>style.visibility</p:attrName>
                                        </p:attrNameLst>
                                      </p:cBhvr>
                                      <p:to>
                                        <p:strVal val="visible"/>
                                      </p:to>
                                    </p:se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1" presetClass="entr" presetSubtype="0" fill="hold" grpId="0" nodeType="clickEffect">
                                  <p:stCondLst>
                                    <p:cond delay="0"/>
                                  </p:stCondLst>
                                  <p:iterate type="wd">
                                    <p:tmAbs val="0"/>
                                  </p:iterate>
                                  <p:childTnLst>
                                    <p:set>
                                      <p:cBhvr>
                                        <p:cTn id="104" dur="1" fill="hold">
                                          <p:stCondLst>
                                            <p:cond delay="0"/>
                                          </p:stCondLst>
                                        </p:cTn>
                                        <p:tgtEl>
                                          <p:spTgt spid="47115"/>
                                        </p:tgtEl>
                                        <p:attrNameLst>
                                          <p:attrName>style.visibility</p:attrName>
                                        </p:attrNameLst>
                                      </p:cBhvr>
                                      <p:to>
                                        <p:strVal val="visible"/>
                                      </p:to>
                                    </p:se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1" presetClass="entr" presetSubtype="0" fill="hold" grpId="0" nodeType="clickEffect">
                                  <p:stCondLst>
                                    <p:cond delay="0"/>
                                  </p:stCondLst>
                                  <p:iterate type="wd">
                                    <p:tmAbs val="0"/>
                                  </p:iterate>
                                  <p:childTnLst>
                                    <p:set>
                                      <p:cBhvr>
                                        <p:cTn id="108" dur="1" fill="hold">
                                          <p:stCondLst>
                                            <p:cond delay="0"/>
                                          </p:stCondLst>
                                        </p:cTn>
                                        <p:tgtEl>
                                          <p:spTgt spid="47157"/>
                                        </p:tgtEl>
                                        <p:attrNameLst>
                                          <p:attrName>style.visibility</p:attrName>
                                        </p:attrNameLst>
                                      </p:cBhvr>
                                      <p:to>
                                        <p:strVal val="visible"/>
                                      </p:to>
                                    </p:set>
                                  </p:childTnLst>
                                </p:cTn>
                              </p:par>
                            </p:childTnLst>
                          </p:cTn>
                        </p:par>
                      </p:childTnLst>
                    </p:cTn>
                  </p:par>
                  <p:par>
                    <p:cTn id="109" fill="hold" nodeType="clickPar">
                      <p:stCondLst>
                        <p:cond delay="indefinite"/>
                      </p:stCondLst>
                      <p:childTnLst>
                        <p:par>
                          <p:cTn id="110" fill="hold" nodeType="withGroup">
                            <p:stCondLst>
                              <p:cond delay="0"/>
                            </p:stCondLst>
                            <p:childTnLst>
                              <p:par>
                                <p:cTn id="111" presetID="1" presetClass="exit" presetSubtype="0" fill="hold" grpId="0" nodeType="clickEffect">
                                  <p:stCondLst>
                                    <p:cond delay="0"/>
                                  </p:stCondLst>
                                  <p:childTnLst>
                                    <p:set>
                                      <p:cBhvr>
                                        <p:cTn id="112" dur="1" fill="hold">
                                          <p:stCondLst>
                                            <p:cond delay="0"/>
                                          </p:stCondLst>
                                        </p:cTn>
                                        <p:tgtEl>
                                          <p:spTgt spid="47154"/>
                                        </p:tgtEl>
                                        <p:attrNameLst>
                                          <p:attrName>style.visibility</p:attrName>
                                        </p:attrNameLst>
                                      </p:cBhvr>
                                      <p:to>
                                        <p:strVal val="hidden"/>
                                      </p:to>
                                    </p:se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1" presetClass="exit" presetSubtype="0" fill="hold" grpId="0" nodeType="clickEffect">
                                  <p:stCondLst>
                                    <p:cond delay="0"/>
                                  </p:stCondLst>
                                  <p:childTnLst>
                                    <p:set>
                                      <p:cBhvr>
                                        <p:cTn id="116" dur="1" fill="hold">
                                          <p:stCondLst>
                                            <p:cond delay="0"/>
                                          </p:stCondLst>
                                        </p:cTn>
                                        <p:tgtEl>
                                          <p:spTgt spid="47158"/>
                                        </p:tgtEl>
                                        <p:attrNameLst>
                                          <p:attrName>style.visibility</p:attrName>
                                        </p:attrNameLst>
                                      </p:cBhvr>
                                      <p:to>
                                        <p:strVal val="hidden"/>
                                      </p:to>
                                    </p:set>
                                  </p:childTnLst>
                                </p:cTn>
                              </p:par>
                            </p:childTnLst>
                          </p:cTn>
                        </p:par>
                      </p:childTnLst>
                    </p:cTn>
                  </p:par>
                  <p:par>
                    <p:cTn id="117" fill="hold" nodeType="clickPar">
                      <p:stCondLst>
                        <p:cond delay="indefinite"/>
                      </p:stCondLst>
                      <p:childTnLst>
                        <p:par>
                          <p:cTn id="118" fill="hold" nodeType="withGroup">
                            <p:stCondLst>
                              <p:cond delay="0"/>
                            </p:stCondLst>
                            <p:childTnLst>
                              <p:par>
                                <p:cTn id="119" presetID="1" presetClass="exit" presetSubtype="0" fill="hold" grpId="0" nodeType="clickEffect">
                                  <p:stCondLst>
                                    <p:cond delay="0"/>
                                  </p:stCondLst>
                                  <p:childTnLst>
                                    <p:set>
                                      <p:cBhvr>
                                        <p:cTn id="120" dur="1" fill="hold">
                                          <p:stCondLst>
                                            <p:cond delay="0"/>
                                          </p:stCondLst>
                                        </p:cTn>
                                        <p:tgtEl>
                                          <p:spTgt spid="47155"/>
                                        </p:tgtEl>
                                        <p:attrNameLst>
                                          <p:attrName>style.visibility</p:attrName>
                                        </p:attrNameLst>
                                      </p:cBhvr>
                                      <p:to>
                                        <p:strVal val="hidden"/>
                                      </p:to>
                                    </p:set>
                                  </p:childTnLst>
                                </p:cTn>
                              </p:par>
                            </p:childTnLst>
                          </p:cTn>
                        </p:par>
                      </p:childTnLst>
                    </p:cTn>
                  </p:par>
                  <p:par>
                    <p:cTn id="121" fill="hold" nodeType="clickPar">
                      <p:stCondLst>
                        <p:cond delay="indefinite"/>
                      </p:stCondLst>
                      <p:childTnLst>
                        <p:par>
                          <p:cTn id="122" fill="hold" nodeType="withGroup">
                            <p:stCondLst>
                              <p:cond delay="0"/>
                            </p:stCondLst>
                            <p:childTnLst>
                              <p:par>
                                <p:cTn id="123" presetID="1" presetClass="exit" presetSubtype="0" fill="hold" grpId="0" nodeType="clickEffect">
                                  <p:stCondLst>
                                    <p:cond delay="0"/>
                                  </p:stCondLst>
                                  <p:childTnLst>
                                    <p:set>
                                      <p:cBhvr>
                                        <p:cTn id="124" dur="1" fill="hold">
                                          <p:stCondLst>
                                            <p:cond delay="0"/>
                                          </p:stCondLst>
                                        </p:cTn>
                                        <p:tgtEl>
                                          <p:spTgt spid="47159"/>
                                        </p:tgtEl>
                                        <p:attrNameLst>
                                          <p:attrName>style.visibility</p:attrName>
                                        </p:attrNameLst>
                                      </p:cBhvr>
                                      <p:to>
                                        <p:strVal val="hidden"/>
                                      </p:to>
                                    </p:set>
                                  </p:childTnLst>
                                </p:cTn>
                              </p:par>
                            </p:childTnLst>
                          </p:cTn>
                        </p:par>
                      </p:childTnLst>
                    </p:cTn>
                  </p:par>
                  <p:par>
                    <p:cTn id="125" fill="hold" nodeType="clickPar">
                      <p:stCondLst>
                        <p:cond delay="indefinite"/>
                      </p:stCondLst>
                      <p:childTnLst>
                        <p:par>
                          <p:cTn id="126" fill="hold" nodeType="withGroup">
                            <p:stCondLst>
                              <p:cond delay="0"/>
                            </p:stCondLst>
                            <p:childTnLst>
                              <p:par>
                                <p:cTn id="127" presetID="1" presetClass="exit" presetSubtype="0" fill="hold" grpId="0" nodeType="clickEffect">
                                  <p:stCondLst>
                                    <p:cond delay="0"/>
                                  </p:stCondLst>
                                  <p:childTnLst>
                                    <p:set>
                                      <p:cBhvr>
                                        <p:cTn id="128" dur="1" fill="hold">
                                          <p:stCondLst>
                                            <p:cond delay="0"/>
                                          </p:stCondLst>
                                        </p:cTn>
                                        <p:tgtEl>
                                          <p:spTgt spid="47156"/>
                                        </p:tgtEl>
                                        <p:attrNameLst>
                                          <p:attrName>style.visibility</p:attrName>
                                        </p:attrNameLst>
                                      </p:cBhvr>
                                      <p:to>
                                        <p:strVal val="hidden"/>
                                      </p:to>
                                    </p:set>
                                  </p:childTnLst>
                                </p:cTn>
                              </p:par>
                            </p:childTnLst>
                          </p:cTn>
                        </p:par>
                      </p:childTnLst>
                    </p:cTn>
                  </p:par>
                  <p:par>
                    <p:cTn id="129" fill="hold" nodeType="clickPar">
                      <p:stCondLst>
                        <p:cond delay="indefinite"/>
                      </p:stCondLst>
                      <p:childTnLst>
                        <p:par>
                          <p:cTn id="130" fill="hold" nodeType="withGroup">
                            <p:stCondLst>
                              <p:cond delay="0"/>
                            </p:stCondLst>
                            <p:childTnLst>
                              <p:par>
                                <p:cTn id="131" presetID="1" presetClass="exit" presetSubtype="0" fill="hold" grpId="0" nodeType="clickEffect">
                                  <p:stCondLst>
                                    <p:cond delay="0"/>
                                  </p:stCondLst>
                                  <p:childTnLst>
                                    <p:set>
                                      <p:cBhvr>
                                        <p:cTn id="132" dur="1" fill="hold">
                                          <p:stCondLst>
                                            <p:cond delay="0"/>
                                          </p:stCondLst>
                                        </p:cTn>
                                        <p:tgtEl>
                                          <p:spTgt spid="47160"/>
                                        </p:tgtEl>
                                        <p:attrNameLst>
                                          <p:attrName>style.visibility</p:attrName>
                                        </p:attrNameLst>
                                      </p:cBhvr>
                                      <p:to>
                                        <p:strVal val="hidden"/>
                                      </p:to>
                                    </p:set>
                                  </p:childTnLst>
                                </p:cTn>
                              </p:par>
                            </p:childTnLst>
                          </p:cTn>
                        </p:par>
                      </p:childTnLst>
                    </p:cTn>
                  </p:par>
                  <p:par>
                    <p:cTn id="133" fill="hold" nodeType="clickPar">
                      <p:stCondLst>
                        <p:cond delay="indefinite"/>
                      </p:stCondLst>
                      <p:childTnLst>
                        <p:par>
                          <p:cTn id="134" fill="hold" nodeType="withGroup">
                            <p:stCondLst>
                              <p:cond delay="0"/>
                            </p:stCondLst>
                            <p:childTnLst>
                              <p:par>
                                <p:cTn id="135" presetID="1" presetClass="exit" presetSubtype="0" fill="hold" grpId="0" nodeType="clickEffect">
                                  <p:stCondLst>
                                    <p:cond delay="0"/>
                                  </p:stCondLst>
                                  <p:childTnLst>
                                    <p:set>
                                      <p:cBhvr>
                                        <p:cTn id="136" dur="1" fill="hold">
                                          <p:stCondLst>
                                            <p:cond delay="0"/>
                                          </p:stCondLst>
                                        </p:cTn>
                                        <p:tgtEl>
                                          <p:spTgt spid="47165"/>
                                        </p:tgtEl>
                                        <p:attrNameLst>
                                          <p:attrName>style.visibility</p:attrName>
                                        </p:attrNameLst>
                                      </p:cBhvr>
                                      <p:to>
                                        <p:strVal val="hidden"/>
                                      </p:to>
                                    </p:set>
                                  </p:childTnLst>
                                </p:cTn>
                              </p:par>
                            </p:childTnLst>
                          </p:cTn>
                        </p:par>
                      </p:childTnLst>
                    </p:cTn>
                  </p:par>
                  <p:par>
                    <p:cTn id="137" fill="hold" nodeType="clickPar">
                      <p:stCondLst>
                        <p:cond delay="indefinite"/>
                      </p:stCondLst>
                      <p:childTnLst>
                        <p:par>
                          <p:cTn id="138" fill="hold" nodeType="withGroup">
                            <p:stCondLst>
                              <p:cond delay="0"/>
                            </p:stCondLst>
                            <p:childTnLst>
                              <p:par>
                                <p:cTn id="139" presetID="1" presetClass="exit" presetSubtype="0" fill="hold" grpId="0" nodeType="clickEffect">
                                  <p:stCondLst>
                                    <p:cond delay="0"/>
                                  </p:stCondLst>
                                  <p:childTnLst>
                                    <p:set>
                                      <p:cBhvr>
                                        <p:cTn id="140" dur="1" fill="hold">
                                          <p:stCondLst>
                                            <p:cond delay="0"/>
                                          </p:stCondLst>
                                        </p:cTn>
                                        <p:tgtEl>
                                          <p:spTgt spid="47166"/>
                                        </p:tgtEl>
                                        <p:attrNameLst>
                                          <p:attrName>style.visibility</p:attrName>
                                        </p:attrNameLst>
                                      </p:cBhvr>
                                      <p:to>
                                        <p:strVal val="hidden"/>
                                      </p:to>
                                    </p:set>
                                  </p:childTnLst>
                                </p:cTn>
                              </p:par>
                            </p:childTnLst>
                          </p:cTn>
                        </p:par>
                      </p:childTnLst>
                    </p:cTn>
                  </p:par>
                  <p:par>
                    <p:cTn id="141" fill="hold" nodeType="clickPar">
                      <p:stCondLst>
                        <p:cond delay="indefinite"/>
                      </p:stCondLst>
                      <p:childTnLst>
                        <p:par>
                          <p:cTn id="142" fill="hold" nodeType="withGroup">
                            <p:stCondLst>
                              <p:cond delay="0"/>
                            </p:stCondLst>
                            <p:childTnLst>
                              <p:par>
                                <p:cTn id="143" presetID="1" presetClass="exit" presetSubtype="0" fill="hold" grpId="0" nodeType="clickEffect">
                                  <p:stCondLst>
                                    <p:cond delay="0"/>
                                  </p:stCondLst>
                                  <p:childTnLst>
                                    <p:set>
                                      <p:cBhvr>
                                        <p:cTn id="144" dur="1" fill="hold">
                                          <p:stCondLst>
                                            <p:cond delay="0"/>
                                          </p:stCondLst>
                                        </p:cTn>
                                        <p:tgtEl>
                                          <p:spTgt spid="47167"/>
                                        </p:tgtEl>
                                        <p:attrNameLst>
                                          <p:attrName>style.visibility</p:attrName>
                                        </p:attrNameLst>
                                      </p:cBhvr>
                                      <p:to>
                                        <p:strVal val="hidden"/>
                                      </p:to>
                                    </p:set>
                                  </p:childTnLst>
                                </p:cTn>
                              </p:par>
                            </p:childTnLst>
                          </p:cTn>
                        </p:par>
                      </p:childTnLst>
                    </p:cTn>
                  </p:par>
                  <p:par>
                    <p:cTn id="145" fill="hold" nodeType="clickPar">
                      <p:stCondLst>
                        <p:cond delay="indefinite"/>
                      </p:stCondLst>
                      <p:childTnLst>
                        <p:par>
                          <p:cTn id="146" fill="hold" nodeType="withGroup">
                            <p:stCondLst>
                              <p:cond delay="0"/>
                            </p:stCondLst>
                            <p:childTnLst>
                              <p:par>
                                <p:cTn id="147" presetID="1" presetClass="exit" presetSubtype="0" fill="hold" grpId="0" nodeType="clickEffect">
                                  <p:stCondLst>
                                    <p:cond delay="0"/>
                                  </p:stCondLst>
                                  <p:childTnLst>
                                    <p:set>
                                      <p:cBhvr>
                                        <p:cTn id="148" dur="1" fill="hold">
                                          <p:stCondLst>
                                            <p:cond delay="0"/>
                                          </p:stCondLst>
                                        </p:cTn>
                                        <p:tgtEl>
                                          <p:spTgt spid="47168"/>
                                        </p:tgtEl>
                                        <p:attrNameLst>
                                          <p:attrName>style.visibility</p:attrName>
                                        </p:attrNameLst>
                                      </p:cBhvr>
                                      <p:to>
                                        <p:strVal val="hidden"/>
                                      </p:to>
                                    </p:set>
                                  </p:childTnLst>
                                </p:cTn>
                              </p:par>
                            </p:childTnLst>
                          </p:cTn>
                        </p:par>
                      </p:childTnLst>
                    </p:cTn>
                  </p:par>
                  <p:par>
                    <p:cTn id="149" fill="hold" nodeType="clickPar">
                      <p:stCondLst>
                        <p:cond delay="indefinite"/>
                      </p:stCondLst>
                      <p:childTnLst>
                        <p:par>
                          <p:cTn id="150" fill="hold" nodeType="withGroup">
                            <p:stCondLst>
                              <p:cond delay="0"/>
                            </p:stCondLst>
                            <p:childTnLst>
                              <p:par>
                                <p:cTn id="151" presetID="1" presetClass="exit" presetSubtype="0" fill="hold" grpId="0" nodeType="clickEffect">
                                  <p:stCondLst>
                                    <p:cond delay="0"/>
                                  </p:stCondLst>
                                  <p:childTnLst>
                                    <p:set>
                                      <p:cBhvr>
                                        <p:cTn id="152" dur="1" fill="hold">
                                          <p:stCondLst>
                                            <p:cond delay="0"/>
                                          </p:stCondLst>
                                        </p:cTn>
                                        <p:tgtEl>
                                          <p:spTgt spid="47161"/>
                                        </p:tgtEl>
                                        <p:attrNameLst>
                                          <p:attrName>style.visibility</p:attrName>
                                        </p:attrNameLst>
                                      </p:cBhvr>
                                      <p:to>
                                        <p:strVal val="hidden"/>
                                      </p:to>
                                    </p:set>
                                  </p:childTnLst>
                                </p:cTn>
                              </p:par>
                              <p:par>
                                <p:cTn id="153" presetID="1" presetClass="entr" presetSubtype="0" fill="hold" grpId="0" nodeType="withEffect">
                                  <p:stCondLst>
                                    <p:cond delay="0"/>
                                  </p:stCondLst>
                                  <p:childTnLst>
                                    <p:set>
                                      <p:cBhvr>
                                        <p:cTn id="154" dur="1" fill="hold">
                                          <p:stCondLst>
                                            <p:cond delay="0"/>
                                          </p:stCondLst>
                                        </p:cTn>
                                        <p:tgtEl>
                                          <p:spTgt spid="47162"/>
                                        </p:tgtEl>
                                        <p:attrNameLst>
                                          <p:attrName>style.visibility</p:attrName>
                                        </p:attrNameLst>
                                      </p:cBhvr>
                                      <p:to>
                                        <p:strVal val="visible"/>
                                      </p:to>
                                    </p:set>
                                  </p:childTnLst>
                                </p:cTn>
                              </p:par>
                              <p:par>
                                <p:cTn id="155" presetID="1" presetClass="entr" presetSubtype="0" fill="hold" nodeType="withEffect">
                                  <p:stCondLst>
                                    <p:cond delay="0"/>
                                  </p:stCondLst>
                                  <p:childTnLst>
                                    <p:set>
                                      <p:cBhvr>
                                        <p:cTn id="156" dur="1" fill="hold">
                                          <p:stCondLst>
                                            <p:cond delay="0"/>
                                          </p:stCondLst>
                                        </p:cTn>
                                        <p:tgtEl>
                                          <p:spTgt spid="471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51" grpId="0" animBg="1" autoUpdateAnimBg="0"/>
      <p:bldP spid="47115" grpId="0"/>
      <p:bldP spid="47117" grpId="0" autoUpdateAnimBg="0"/>
      <p:bldP spid="47136" grpId="0" animBg="1"/>
      <p:bldP spid="47136" grpId="1" animBg="1"/>
      <p:bldP spid="47137" grpId="0" autoUpdateAnimBg="0"/>
      <p:bldP spid="47139" grpId="0" autoUpdateAnimBg="0"/>
      <p:bldP spid="47140" grpId="0" autoUpdateAnimBg="0"/>
      <p:bldP spid="47141" grpId="0" autoUpdateAnimBg="0"/>
      <p:bldP spid="47142" grpId="0" autoUpdateAnimBg="0"/>
      <p:bldP spid="47143" grpId="0"/>
      <p:bldP spid="47144" grpId="0" animBg="1"/>
      <p:bldP spid="47144" grpId="1" animBg="1"/>
      <p:bldP spid="47145" grpId="0" animBg="1"/>
      <p:bldP spid="47145" grpId="1" animBg="1"/>
      <p:bldP spid="47146" grpId="0" animBg="1"/>
      <p:bldP spid="47146" grpId="1" animBg="1"/>
      <p:bldP spid="47147" grpId="0" animBg="1"/>
      <p:bldP spid="47147" grpId="1" animBg="1"/>
      <p:bldP spid="47148" grpId="0" animBg="1"/>
      <p:bldP spid="47148" grpId="1" animBg="1"/>
      <p:bldP spid="47149" grpId="0" animBg="1"/>
      <p:bldP spid="47149" grpId="1" animBg="1"/>
      <p:bldP spid="47150" grpId="0"/>
      <p:bldP spid="47152" grpId="0" animBg="1"/>
      <p:bldP spid="47154" grpId="0" animBg="1"/>
      <p:bldP spid="47155" grpId="0" animBg="1"/>
      <p:bldP spid="47156" grpId="0" animBg="1"/>
      <p:bldP spid="47157" grpId="0"/>
      <p:bldP spid="47158" grpId="0" animBg="1"/>
      <p:bldP spid="47159" grpId="0" animBg="1"/>
      <p:bldP spid="47160" grpId="0" animBg="1"/>
      <p:bldP spid="47161" grpId="0" animBg="1"/>
      <p:bldP spid="47162" grpId="0" animBg="1"/>
      <p:bldP spid="47165" grpId="0" animBg="1"/>
      <p:bldP spid="47166" grpId="0" animBg="1"/>
      <p:bldP spid="47167" grpId="0" animBg="1"/>
      <p:bldP spid="4716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Line 2"/>
          <p:cNvSpPr>
            <a:spLocks noChangeShapeType="1"/>
          </p:cNvSpPr>
          <p:nvPr/>
        </p:nvSpPr>
        <p:spPr bwMode="auto">
          <a:xfrm flipH="1" flipV="1">
            <a:off x="1430909" y="2251528"/>
            <a:ext cx="0" cy="2922588"/>
          </a:xfrm>
          <a:prstGeom prst="line">
            <a:avLst/>
          </a:prstGeom>
          <a:noFill/>
          <a:ln w="38100">
            <a:solidFill>
              <a:srgbClr val="000000"/>
            </a:solidFill>
            <a:round/>
            <a:headEnd/>
            <a:tailEnd/>
          </a:ln>
          <a:effectLst>
            <a:outerShdw dist="17961" dir="2700000" algn="ctr" rotWithShape="0">
              <a:srgbClr val="000000"/>
            </a:outerShdw>
          </a:effectLst>
        </p:spPr>
        <p:txBody>
          <a:bodyPr wrap="none" anchor="ctr"/>
          <a:lstStyle/>
          <a:p>
            <a:pPr>
              <a:defRPr/>
            </a:pPr>
            <a:endParaRPr lang="en-US"/>
          </a:p>
        </p:txBody>
      </p:sp>
      <p:sp>
        <p:nvSpPr>
          <p:cNvPr id="246787" name="Freeform 3"/>
          <p:cNvSpPr>
            <a:spLocks/>
          </p:cNvSpPr>
          <p:nvPr/>
        </p:nvSpPr>
        <p:spPr bwMode="auto">
          <a:xfrm>
            <a:off x="5107559" y="4647066"/>
            <a:ext cx="1336675" cy="495300"/>
          </a:xfrm>
          <a:custGeom>
            <a:avLst/>
            <a:gdLst/>
            <a:ahLst/>
            <a:cxnLst>
              <a:cxn ang="0">
                <a:pos x="0" y="0"/>
              </a:cxn>
              <a:cxn ang="0">
                <a:pos x="0" y="309"/>
              </a:cxn>
              <a:cxn ang="0">
                <a:pos x="842" y="312"/>
              </a:cxn>
              <a:cxn ang="0">
                <a:pos x="827" y="306"/>
              </a:cxn>
              <a:cxn ang="0">
                <a:pos x="796" y="300"/>
              </a:cxn>
              <a:cxn ang="0">
                <a:pos x="768" y="294"/>
              </a:cxn>
              <a:cxn ang="0">
                <a:pos x="732" y="288"/>
              </a:cxn>
              <a:cxn ang="0">
                <a:pos x="694" y="279"/>
              </a:cxn>
              <a:cxn ang="0">
                <a:pos x="659" y="272"/>
              </a:cxn>
              <a:cxn ang="0">
                <a:pos x="624" y="266"/>
              </a:cxn>
              <a:cxn ang="0">
                <a:pos x="582" y="254"/>
              </a:cxn>
              <a:cxn ang="0">
                <a:pos x="546" y="246"/>
              </a:cxn>
              <a:cxn ang="0">
                <a:pos x="513" y="237"/>
              </a:cxn>
              <a:cxn ang="0">
                <a:pos x="485" y="227"/>
              </a:cxn>
              <a:cxn ang="0">
                <a:pos x="447" y="218"/>
              </a:cxn>
              <a:cxn ang="0">
                <a:pos x="414" y="207"/>
              </a:cxn>
              <a:cxn ang="0">
                <a:pos x="384" y="200"/>
              </a:cxn>
              <a:cxn ang="0">
                <a:pos x="352" y="188"/>
              </a:cxn>
              <a:cxn ang="0">
                <a:pos x="321" y="176"/>
              </a:cxn>
              <a:cxn ang="0">
                <a:pos x="284" y="164"/>
              </a:cxn>
              <a:cxn ang="0">
                <a:pos x="248" y="148"/>
              </a:cxn>
              <a:cxn ang="0">
                <a:pos x="208" y="132"/>
              </a:cxn>
              <a:cxn ang="0">
                <a:pos x="174" y="114"/>
              </a:cxn>
              <a:cxn ang="0">
                <a:pos x="144" y="100"/>
              </a:cxn>
              <a:cxn ang="0">
                <a:pos x="113" y="80"/>
              </a:cxn>
              <a:cxn ang="0">
                <a:pos x="72" y="54"/>
              </a:cxn>
              <a:cxn ang="0">
                <a:pos x="40" y="32"/>
              </a:cxn>
              <a:cxn ang="0">
                <a:pos x="17" y="14"/>
              </a:cxn>
              <a:cxn ang="0">
                <a:pos x="0" y="6"/>
              </a:cxn>
            </a:cxnLst>
            <a:rect l="0" t="0" r="r" b="b"/>
            <a:pathLst>
              <a:path w="842" h="312">
                <a:moveTo>
                  <a:pt x="0" y="0"/>
                </a:moveTo>
                <a:lnTo>
                  <a:pt x="0" y="309"/>
                </a:lnTo>
                <a:lnTo>
                  <a:pt x="842" y="312"/>
                </a:lnTo>
                <a:lnTo>
                  <a:pt x="827" y="306"/>
                </a:lnTo>
                <a:lnTo>
                  <a:pt x="796" y="300"/>
                </a:lnTo>
                <a:lnTo>
                  <a:pt x="768" y="294"/>
                </a:lnTo>
                <a:lnTo>
                  <a:pt x="732" y="288"/>
                </a:lnTo>
                <a:lnTo>
                  <a:pt x="694" y="279"/>
                </a:lnTo>
                <a:lnTo>
                  <a:pt x="659" y="272"/>
                </a:lnTo>
                <a:lnTo>
                  <a:pt x="624" y="266"/>
                </a:lnTo>
                <a:lnTo>
                  <a:pt x="582" y="254"/>
                </a:lnTo>
                <a:lnTo>
                  <a:pt x="546" y="246"/>
                </a:lnTo>
                <a:lnTo>
                  <a:pt x="513" y="237"/>
                </a:lnTo>
                <a:lnTo>
                  <a:pt x="485" y="227"/>
                </a:lnTo>
                <a:lnTo>
                  <a:pt x="447" y="218"/>
                </a:lnTo>
                <a:lnTo>
                  <a:pt x="414" y="207"/>
                </a:lnTo>
                <a:lnTo>
                  <a:pt x="384" y="200"/>
                </a:lnTo>
                <a:lnTo>
                  <a:pt x="352" y="188"/>
                </a:lnTo>
                <a:lnTo>
                  <a:pt x="321" y="176"/>
                </a:lnTo>
                <a:lnTo>
                  <a:pt x="284" y="164"/>
                </a:lnTo>
                <a:lnTo>
                  <a:pt x="248" y="148"/>
                </a:lnTo>
                <a:lnTo>
                  <a:pt x="208" y="132"/>
                </a:lnTo>
                <a:lnTo>
                  <a:pt x="174" y="114"/>
                </a:lnTo>
                <a:lnTo>
                  <a:pt x="144" y="100"/>
                </a:lnTo>
                <a:lnTo>
                  <a:pt x="113" y="80"/>
                </a:lnTo>
                <a:lnTo>
                  <a:pt x="72" y="54"/>
                </a:lnTo>
                <a:lnTo>
                  <a:pt x="40" y="32"/>
                </a:lnTo>
                <a:lnTo>
                  <a:pt x="17" y="14"/>
                </a:lnTo>
                <a:lnTo>
                  <a:pt x="0" y="6"/>
                </a:lnTo>
              </a:path>
            </a:pathLst>
          </a:custGeom>
          <a:solidFill>
            <a:srgbClr val="FF0000"/>
          </a:solidFill>
          <a:ln w="38100" cap="rnd" cmpd="sng">
            <a:noFill/>
            <a:prstDash val="solid"/>
            <a:round/>
            <a:headEnd type="none" w="med" len="med"/>
            <a:tailEnd type="none" w="med" len="med"/>
          </a:ln>
          <a:effectLst/>
        </p:spPr>
        <p:txBody>
          <a:bodyPr/>
          <a:lstStyle/>
          <a:p>
            <a:pPr>
              <a:defRPr/>
            </a:pPr>
            <a:endParaRPr lang="en-US"/>
          </a:p>
        </p:txBody>
      </p:sp>
      <p:sp>
        <p:nvSpPr>
          <p:cNvPr id="246788" name="Line 4"/>
          <p:cNvSpPr>
            <a:spLocks noChangeShapeType="1"/>
          </p:cNvSpPr>
          <p:nvPr/>
        </p:nvSpPr>
        <p:spPr bwMode="auto">
          <a:xfrm>
            <a:off x="1451546" y="5151891"/>
            <a:ext cx="5640388" cy="1587"/>
          </a:xfrm>
          <a:prstGeom prst="line">
            <a:avLst/>
          </a:prstGeom>
          <a:noFill/>
          <a:ln w="38100">
            <a:solidFill>
              <a:srgbClr val="000000"/>
            </a:solidFill>
            <a:round/>
            <a:headEnd/>
            <a:tailEnd/>
          </a:ln>
          <a:effectLst>
            <a:outerShdw dist="17961" dir="2700000" algn="ctr" rotWithShape="0">
              <a:srgbClr val="000000"/>
            </a:outerShdw>
          </a:effectLst>
        </p:spPr>
        <p:txBody>
          <a:bodyPr wrap="none" anchor="ctr"/>
          <a:lstStyle/>
          <a:p>
            <a:pPr>
              <a:defRPr/>
            </a:pPr>
            <a:endParaRPr lang="en-US"/>
          </a:p>
        </p:txBody>
      </p:sp>
      <p:grpSp>
        <p:nvGrpSpPr>
          <p:cNvPr id="11272" name="Group 5"/>
          <p:cNvGrpSpPr>
            <a:grpSpLocks/>
          </p:cNvGrpSpPr>
          <p:nvPr/>
        </p:nvGrpSpPr>
        <p:grpSpPr bwMode="auto">
          <a:xfrm>
            <a:off x="1427734" y="2324553"/>
            <a:ext cx="5064125" cy="2784475"/>
            <a:chOff x="1075" y="1634"/>
            <a:chExt cx="3190" cy="1754"/>
          </a:xfrm>
        </p:grpSpPr>
        <p:sp>
          <p:nvSpPr>
            <p:cNvPr id="246790" name="Arc 6"/>
            <p:cNvSpPr>
              <a:spLocks/>
            </p:cNvSpPr>
            <p:nvPr/>
          </p:nvSpPr>
          <p:spPr bwMode="auto">
            <a:xfrm rot="3423864">
              <a:off x="2802" y="2630"/>
              <a:ext cx="866" cy="285"/>
            </a:xfrm>
            <a:custGeom>
              <a:avLst/>
              <a:gdLst>
                <a:gd name="G0" fmla="+- 21 0 0"/>
                <a:gd name="G1" fmla="+- 0 0 0"/>
                <a:gd name="G2" fmla="+- 21600 0 0"/>
                <a:gd name="T0" fmla="*/ 17867 w 17867"/>
                <a:gd name="T1" fmla="*/ 12169 h 21600"/>
                <a:gd name="T2" fmla="*/ 0 w 17867"/>
                <a:gd name="T3" fmla="*/ 21600 h 21600"/>
                <a:gd name="T4" fmla="*/ 21 w 17867"/>
                <a:gd name="T5" fmla="*/ 0 h 21600"/>
              </a:gdLst>
              <a:ahLst/>
              <a:cxnLst>
                <a:cxn ang="0">
                  <a:pos x="T0" y="T1"/>
                </a:cxn>
                <a:cxn ang="0">
                  <a:pos x="T2" y="T3"/>
                </a:cxn>
                <a:cxn ang="0">
                  <a:pos x="T4" y="T5"/>
                </a:cxn>
              </a:cxnLst>
              <a:rect l="0" t="0" r="r" b="b"/>
              <a:pathLst>
                <a:path w="17867" h="21600" fill="none" extrusionOk="0">
                  <a:moveTo>
                    <a:pt x="17866" y="12168"/>
                  </a:moveTo>
                  <a:cubicBezTo>
                    <a:pt x="13843" y="18069"/>
                    <a:pt x="7162" y="21599"/>
                    <a:pt x="21" y="21600"/>
                  </a:cubicBezTo>
                  <a:cubicBezTo>
                    <a:pt x="14" y="21600"/>
                    <a:pt x="7" y="21599"/>
                    <a:pt x="0" y="21599"/>
                  </a:cubicBezTo>
                </a:path>
                <a:path w="17867" h="21600" stroke="0" extrusionOk="0">
                  <a:moveTo>
                    <a:pt x="17866" y="12168"/>
                  </a:moveTo>
                  <a:cubicBezTo>
                    <a:pt x="13843" y="18069"/>
                    <a:pt x="7162" y="21599"/>
                    <a:pt x="21" y="21600"/>
                  </a:cubicBezTo>
                  <a:cubicBezTo>
                    <a:pt x="14" y="21600"/>
                    <a:pt x="7" y="21599"/>
                    <a:pt x="0" y="21599"/>
                  </a:cubicBezTo>
                  <a:lnTo>
                    <a:pt x="21" y="0"/>
                  </a:lnTo>
                  <a:close/>
                </a:path>
              </a:pathLst>
            </a:custGeom>
            <a:noFill/>
            <a:ln w="38100" cap="rnd">
              <a:solidFill>
                <a:srgbClr val="000000"/>
              </a:solidFill>
              <a:round/>
              <a:headEnd/>
              <a:tailEnd/>
            </a:ln>
            <a:effectLst/>
          </p:spPr>
          <p:txBody>
            <a:bodyPr wrap="none" anchor="ctr"/>
            <a:lstStyle/>
            <a:p>
              <a:pPr>
                <a:defRPr/>
              </a:pPr>
              <a:endParaRPr lang="en-US"/>
            </a:p>
          </p:txBody>
        </p:sp>
        <p:sp>
          <p:nvSpPr>
            <p:cNvPr id="246791" name="Arc 7"/>
            <p:cNvSpPr>
              <a:spLocks/>
            </p:cNvSpPr>
            <p:nvPr/>
          </p:nvSpPr>
          <p:spPr bwMode="auto">
            <a:xfrm rot="623505">
              <a:off x="3449" y="3150"/>
              <a:ext cx="816" cy="178"/>
            </a:xfrm>
            <a:custGeom>
              <a:avLst/>
              <a:gdLst>
                <a:gd name="G0" fmla="+- 19809 0 0"/>
                <a:gd name="G1" fmla="+- 0 0 0"/>
                <a:gd name="G2" fmla="+- 21600 0 0"/>
                <a:gd name="T0" fmla="*/ 20642 w 20642"/>
                <a:gd name="T1" fmla="*/ 21584 h 21600"/>
                <a:gd name="T2" fmla="*/ 0 w 20642"/>
                <a:gd name="T3" fmla="*/ 8612 h 21600"/>
                <a:gd name="T4" fmla="*/ 19809 w 20642"/>
                <a:gd name="T5" fmla="*/ 0 h 21600"/>
              </a:gdLst>
              <a:ahLst/>
              <a:cxnLst>
                <a:cxn ang="0">
                  <a:pos x="T0" y="T1"/>
                </a:cxn>
                <a:cxn ang="0">
                  <a:pos x="T2" y="T3"/>
                </a:cxn>
                <a:cxn ang="0">
                  <a:pos x="T4" y="T5"/>
                </a:cxn>
              </a:cxnLst>
              <a:rect l="0" t="0" r="r" b="b"/>
              <a:pathLst>
                <a:path w="20642" h="21600" fill="none" extrusionOk="0">
                  <a:moveTo>
                    <a:pt x="20641" y="21583"/>
                  </a:moveTo>
                  <a:cubicBezTo>
                    <a:pt x="20364" y="21594"/>
                    <a:pt x="20086" y="21599"/>
                    <a:pt x="19809" y="21600"/>
                  </a:cubicBezTo>
                  <a:cubicBezTo>
                    <a:pt x="11209" y="21600"/>
                    <a:pt x="3428" y="16498"/>
                    <a:pt x="0" y="8611"/>
                  </a:cubicBezTo>
                </a:path>
                <a:path w="20642" h="21600" stroke="0" extrusionOk="0">
                  <a:moveTo>
                    <a:pt x="20641" y="21583"/>
                  </a:moveTo>
                  <a:cubicBezTo>
                    <a:pt x="20364" y="21594"/>
                    <a:pt x="20086" y="21599"/>
                    <a:pt x="19809" y="21600"/>
                  </a:cubicBezTo>
                  <a:cubicBezTo>
                    <a:pt x="11209" y="21600"/>
                    <a:pt x="3428" y="16498"/>
                    <a:pt x="0" y="8611"/>
                  </a:cubicBezTo>
                  <a:lnTo>
                    <a:pt x="19809" y="0"/>
                  </a:lnTo>
                  <a:close/>
                </a:path>
              </a:pathLst>
            </a:custGeom>
            <a:noFill/>
            <a:ln w="38100" cap="rnd">
              <a:solidFill>
                <a:srgbClr val="000000"/>
              </a:solidFill>
              <a:round/>
              <a:headEnd/>
              <a:tailEnd/>
            </a:ln>
            <a:effectLst/>
          </p:spPr>
          <p:txBody>
            <a:bodyPr wrap="none" anchor="ctr"/>
            <a:lstStyle/>
            <a:p>
              <a:pPr>
                <a:defRPr/>
              </a:pPr>
              <a:endParaRPr lang="en-US"/>
            </a:p>
          </p:txBody>
        </p:sp>
        <p:sp>
          <p:nvSpPr>
            <p:cNvPr id="246792" name="Arc 8"/>
            <p:cNvSpPr>
              <a:spLocks/>
            </p:cNvSpPr>
            <p:nvPr/>
          </p:nvSpPr>
          <p:spPr bwMode="auto">
            <a:xfrm rot="6485904">
              <a:off x="1449" y="1976"/>
              <a:ext cx="994" cy="373"/>
            </a:xfrm>
            <a:custGeom>
              <a:avLst/>
              <a:gdLst>
                <a:gd name="G0" fmla="+- 21520 0 0"/>
                <a:gd name="G1" fmla="+- 0 0 0"/>
                <a:gd name="G2" fmla="+- 21600 0 0"/>
                <a:gd name="T0" fmla="*/ 21520 w 21520"/>
                <a:gd name="T1" fmla="*/ 21600 h 21600"/>
                <a:gd name="T2" fmla="*/ 0 w 21520"/>
                <a:gd name="T3" fmla="*/ 1856 h 21600"/>
                <a:gd name="T4" fmla="*/ 21520 w 21520"/>
                <a:gd name="T5" fmla="*/ 0 h 21600"/>
              </a:gdLst>
              <a:ahLst/>
              <a:cxnLst>
                <a:cxn ang="0">
                  <a:pos x="T0" y="T1"/>
                </a:cxn>
                <a:cxn ang="0">
                  <a:pos x="T2" y="T3"/>
                </a:cxn>
                <a:cxn ang="0">
                  <a:pos x="T4" y="T5"/>
                </a:cxn>
              </a:cxnLst>
              <a:rect l="0" t="0" r="r" b="b"/>
              <a:pathLst>
                <a:path w="21520" h="21600" fill="none" extrusionOk="0">
                  <a:moveTo>
                    <a:pt x="21520" y="21600"/>
                  </a:moveTo>
                  <a:cubicBezTo>
                    <a:pt x="10310" y="21600"/>
                    <a:pt x="963" y="13024"/>
                    <a:pt x="-1" y="1856"/>
                  </a:cubicBezTo>
                </a:path>
                <a:path w="21520" h="21600" stroke="0" extrusionOk="0">
                  <a:moveTo>
                    <a:pt x="21520" y="21600"/>
                  </a:moveTo>
                  <a:cubicBezTo>
                    <a:pt x="10310" y="21600"/>
                    <a:pt x="963" y="13024"/>
                    <a:pt x="-1" y="1856"/>
                  </a:cubicBezTo>
                  <a:lnTo>
                    <a:pt x="21520" y="0"/>
                  </a:lnTo>
                  <a:close/>
                </a:path>
              </a:pathLst>
            </a:custGeom>
            <a:noFill/>
            <a:ln w="38100" cap="rnd">
              <a:solidFill>
                <a:srgbClr val="000000"/>
              </a:solidFill>
              <a:round/>
              <a:headEnd/>
              <a:tailEnd/>
            </a:ln>
            <a:effectLst/>
          </p:spPr>
          <p:txBody>
            <a:bodyPr wrap="none" anchor="ctr"/>
            <a:lstStyle/>
            <a:p>
              <a:pPr>
                <a:defRPr/>
              </a:pPr>
              <a:endParaRPr lang="en-US"/>
            </a:p>
          </p:txBody>
        </p:sp>
        <p:sp>
          <p:nvSpPr>
            <p:cNvPr id="246793" name="Arc 9"/>
            <p:cNvSpPr>
              <a:spLocks/>
            </p:cNvSpPr>
            <p:nvPr/>
          </p:nvSpPr>
          <p:spPr bwMode="auto">
            <a:xfrm rot="14520000">
              <a:off x="2072" y="2013"/>
              <a:ext cx="981" cy="224"/>
            </a:xfrm>
            <a:custGeom>
              <a:avLst/>
              <a:gdLst>
                <a:gd name="G0" fmla="+- 0 0 0"/>
                <a:gd name="G1" fmla="+- 0 0 0"/>
                <a:gd name="G2" fmla="+- 21600 0 0"/>
                <a:gd name="T0" fmla="*/ 21595 w 21595"/>
                <a:gd name="T1" fmla="*/ 462 h 21600"/>
                <a:gd name="T2" fmla="*/ 0 w 21595"/>
                <a:gd name="T3" fmla="*/ 21600 h 21600"/>
                <a:gd name="T4" fmla="*/ 0 w 21595"/>
                <a:gd name="T5" fmla="*/ 0 h 21600"/>
              </a:gdLst>
              <a:ahLst/>
              <a:cxnLst>
                <a:cxn ang="0">
                  <a:pos x="T0" y="T1"/>
                </a:cxn>
                <a:cxn ang="0">
                  <a:pos x="T2" y="T3"/>
                </a:cxn>
                <a:cxn ang="0">
                  <a:pos x="T4" y="T5"/>
                </a:cxn>
              </a:cxnLst>
              <a:rect l="0" t="0" r="r" b="b"/>
              <a:pathLst>
                <a:path w="21595" h="21600" fill="none" extrusionOk="0">
                  <a:moveTo>
                    <a:pt x="21595" y="462"/>
                  </a:moveTo>
                  <a:cubicBezTo>
                    <a:pt x="21343" y="12208"/>
                    <a:pt x="11749" y="21599"/>
                    <a:pt x="0" y="21600"/>
                  </a:cubicBezTo>
                </a:path>
                <a:path w="21595" h="21600" stroke="0" extrusionOk="0">
                  <a:moveTo>
                    <a:pt x="21595" y="462"/>
                  </a:moveTo>
                  <a:cubicBezTo>
                    <a:pt x="21343" y="12208"/>
                    <a:pt x="11749" y="21599"/>
                    <a:pt x="0" y="21600"/>
                  </a:cubicBezTo>
                  <a:lnTo>
                    <a:pt x="0" y="0"/>
                  </a:lnTo>
                  <a:close/>
                </a:path>
              </a:pathLst>
            </a:custGeom>
            <a:noFill/>
            <a:ln w="38100" cap="rnd">
              <a:solidFill>
                <a:srgbClr val="000000"/>
              </a:solidFill>
              <a:round/>
              <a:headEnd/>
              <a:tailEnd/>
            </a:ln>
            <a:effectLst/>
          </p:spPr>
          <p:txBody>
            <a:bodyPr wrap="none" anchor="ctr"/>
            <a:lstStyle/>
            <a:p>
              <a:pPr>
                <a:defRPr/>
              </a:pPr>
              <a:endParaRPr lang="en-US"/>
            </a:p>
          </p:txBody>
        </p:sp>
        <p:sp>
          <p:nvSpPr>
            <p:cNvPr id="246794" name="Freeform 10"/>
            <p:cNvSpPr>
              <a:spLocks/>
            </p:cNvSpPr>
            <p:nvPr/>
          </p:nvSpPr>
          <p:spPr bwMode="auto">
            <a:xfrm rot="-100623">
              <a:off x="1075" y="2576"/>
              <a:ext cx="556" cy="812"/>
            </a:xfrm>
            <a:custGeom>
              <a:avLst/>
              <a:gdLst/>
              <a:ahLst/>
              <a:cxnLst>
                <a:cxn ang="0">
                  <a:pos x="0" y="812"/>
                </a:cxn>
                <a:cxn ang="0">
                  <a:pos x="268" y="544"/>
                </a:cxn>
                <a:cxn ang="0">
                  <a:pos x="448" y="248"/>
                </a:cxn>
                <a:cxn ang="0">
                  <a:pos x="556" y="0"/>
                </a:cxn>
              </a:cxnLst>
              <a:rect l="0" t="0" r="r" b="b"/>
              <a:pathLst>
                <a:path w="556" h="812">
                  <a:moveTo>
                    <a:pt x="0" y="812"/>
                  </a:moveTo>
                  <a:cubicBezTo>
                    <a:pt x="96" y="725"/>
                    <a:pt x="193" y="638"/>
                    <a:pt x="268" y="544"/>
                  </a:cubicBezTo>
                  <a:cubicBezTo>
                    <a:pt x="343" y="450"/>
                    <a:pt x="400" y="339"/>
                    <a:pt x="448" y="248"/>
                  </a:cubicBezTo>
                  <a:cubicBezTo>
                    <a:pt x="496" y="157"/>
                    <a:pt x="538" y="41"/>
                    <a:pt x="556" y="0"/>
                  </a:cubicBezTo>
                </a:path>
              </a:pathLst>
            </a:custGeom>
            <a:noFill/>
            <a:ln w="38100" cap="flat" cmpd="sng">
              <a:solidFill>
                <a:srgbClr val="000000"/>
              </a:solidFill>
              <a:prstDash val="solid"/>
              <a:round/>
              <a:headEnd type="none" w="med" len="med"/>
              <a:tailEnd type="none" w="med" len="med"/>
            </a:ln>
            <a:effectLst/>
          </p:spPr>
          <p:txBody>
            <a:bodyPr wrap="none" anchor="ctr"/>
            <a:lstStyle/>
            <a:p>
              <a:pPr>
                <a:defRPr/>
              </a:pPr>
              <a:endParaRPr lang="en-US"/>
            </a:p>
          </p:txBody>
        </p:sp>
      </p:grpSp>
      <p:sp>
        <p:nvSpPr>
          <p:cNvPr id="246795" name="Rectangle 11"/>
          <p:cNvSpPr>
            <a:spLocks noChangeArrowheads="1"/>
          </p:cNvSpPr>
          <p:nvPr/>
        </p:nvSpPr>
        <p:spPr bwMode="auto">
          <a:xfrm>
            <a:off x="3236913" y="1068388"/>
            <a:ext cx="2565400"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spcBef>
                <a:spcPct val="20000"/>
              </a:spcBef>
              <a:buClr>
                <a:srgbClr val="66FFFF"/>
              </a:buClr>
              <a:buSzPct val="75000"/>
              <a:buFont typeface="Monotype Sorts" pitchFamily="2" charset="2"/>
              <a:buNone/>
            </a:pPr>
            <a:r>
              <a:rPr lang="en-US" i="1">
                <a:solidFill>
                  <a:srgbClr val="F51201"/>
                </a:solidFill>
                <a:effectLst/>
                <a:latin typeface="Symbol" pitchFamily="18" charset="2"/>
              </a:rPr>
              <a:t></a:t>
            </a:r>
            <a:r>
              <a:rPr lang="en-US">
                <a:solidFill>
                  <a:srgbClr val="F51201"/>
                </a:solidFill>
                <a:effectLst/>
              </a:rPr>
              <a:t> = .05 (column)</a:t>
            </a:r>
          </a:p>
        </p:txBody>
      </p:sp>
      <p:sp>
        <p:nvSpPr>
          <p:cNvPr id="246796" name="Text Box 12"/>
          <p:cNvSpPr txBox="1">
            <a:spLocks noChangeArrowheads="1"/>
          </p:cNvSpPr>
          <p:nvPr/>
        </p:nvSpPr>
        <p:spPr bwMode="auto">
          <a:xfrm>
            <a:off x="4690046" y="5223328"/>
            <a:ext cx="812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Book Antiqua" pitchFamily="18" charset="0"/>
              </a:defRPr>
            </a:lvl1pPr>
            <a:lvl2pPr marL="742950" indent="-285750">
              <a:defRPr sz="2400">
                <a:solidFill>
                  <a:schemeClr val="tx1"/>
                </a:solidFill>
                <a:latin typeface="Book Antiqua" pitchFamily="18" charset="0"/>
              </a:defRPr>
            </a:lvl2pPr>
            <a:lvl3pPr marL="1143000" indent="-228600">
              <a:defRPr sz="2400">
                <a:solidFill>
                  <a:schemeClr val="tx1"/>
                </a:solidFill>
                <a:latin typeface="Book Antiqua" pitchFamily="18" charset="0"/>
              </a:defRPr>
            </a:lvl3pPr>
            <a:lvl4pPr marL="1600200" indent="-228600">
              <a:defRPr sz="2400">
                <a:solidFill>
                  <a:schemeClr val="tx1"/>
                </a:solidFill>
                <a:latin typeface="Book Antiqua" pitchFamily="18" charset="0"/>
              </a:defRPr>
            </a:lvl4pPr>
            <a:lvl5pPr marL="2057400" indent="-22860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a:r>
              <a:rPr lang="en-US" sz="2200">
                <a:solidFill>
                  <a:srgbClr val="07000C"/>
                </a:solidFill>
                <a:effectLst/>
              </a:rPr>
              <a:t>7.815</a:t>
            </a:r>
          </a:p>
        </p:txBody>
      </p:sp>
      <p:sp>
        <p:nvSpPr>
          <p:cNvPr id="246797" name="Rectangle 13"/>
          <p:cNvSpPr>
            <a:spLocks noChangeArrowheads="1"/>
          </p:cNvSpPr>
          <p:nvPr/>
        </p:nvSpPr>
        <p:spPr bwMode="auto">
          <a:xfrm>
            <a:off x="2325047" y="4077153"/>
            <a:ext cx="60245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pPr marL="457200" indent="-457200"/>
            <a:r>
              <a:rPr lang="en-US" sz="2000" dirty="0">
                <a:solidFill>
                  <a:srgbClr val="07000C"/>
                </a:solidFill>
                <a:effectLst/>
              </a:rPr>
              <a:t>Do Not Reject </a:t>
            </a:r>
            <a:r>
              <a:rPr lang="en-US" sz="2000" i="1" dirty="0">
                <a:solidFill>
                  <a:srgbClr val="07000C"/>
                </a:solidFill>
                <a:effectLst/>
              </a:rPr>
              <a:t>H</a:t>
            </a:r>
            <a:r>
              <a:rPr lang="en-US" sz="2000" baseline="-25000" dirty="0">
                <a:solidFill>
                  <a:srgbClr val="07000C"/>
                </a:solidFill>
                <a:effectLst/>
              </a:rPr>
              <a:t>0</a:t>
            </a:r>
            <a:r>
              <a:rPr lang="en-US" sz="2000" dirty="0">
                <a:solidFill>
                  <a:srgbClr val="07000C"/>
                </a:solidFill>
                <a:effectLst/>
              </a:rPr>
              <a:t>               Reject </a:t>
            </a:r>
            <a:r>
              <a:rPr lang="en-US" sz="2000" i="1" dirty="0">
                <a:solidFill>
                  <a:srgbClr val="07000C"/>
                </a:solidFill>
                <a:effectLst/>
              </a:rPr>
              <a:t>H</a:t>
            </a:r>
            <a:r>
              <a:rPr lang="en-US" sz="2000" baseline="-25000" dirty="0">
                <a:solidFill>
                  <a:srgbClr val="07000C"/>
                </a:solidFill>
                <a:effectLst/>
              </a:rPr>
              <a:t>0</a:t>
            </a:r>
          </a:p>
        </p:txBody>
      </p:sp>
      <p:sp>
        <p:nvSpPr>
          <p:cNvPr id="246798" name="Line 14"/>
          <p:cNvSpPr>
            <a:spLocks noChangeShapeType="1"/>
          </p:cNvSpPr>
          <p:nvPr/>
        </p:nvSpPr>
        <p:spPr bwMode="auto">
          <a:xfrm flipV="1">
            <a:off x="5091684" y="2313441"/>
            <a:ext cx="0" cy="2801937"/>
          </a:xfrm>
          <a:prstGeom prst="line">
            <a:avLst/>
          </a:prstGeom>
          <a:noFill/>
          <a:ln w="38100">
            <a:solidFill>
              <a:srgbClr val="000000"/>
            </a:solidFill>
            <a:prstDash val="dash"/>
            <a:round/>
            <a:headEnd/>
            <a:tailEnd/>
          </a:ln>
          <a:effectLst/>
        </p:spPr>
        <p:txBody>
          <a:bodyPr/>
          <a:lstStyle/>
          <a:p>
            <a:pPr>
              <a:defRPr/>
            </a:pPr>
            <a:endParaRPr lang="en-US"/>
          </a:p>
        </p:txBody>
      </p:sp>
      <p:sp>
        <p:nvSpPr>
          <p:cNvPr id="11277" name="Rectangle 16"/>
          <p:cNvSpPr>
            <a:spLocks noChangeArrowheads="1"/>
          </p:cNvSpPr>
          <p:nvPr/>
        </p:nvSpPr>
        <p:spPr bwMode="auto">
          <a:xfrm>
            <a:off x="5074221" y="4813753"/>
            <a:ext cx="4699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marL="457200" indent="-457200"/>
            <a:r>
              <a:rPr lang="en-US" sz="1800" b="1">
                <a:solidFill>
                  <a:srgbClr val="FFFFFF"/>
                </a:solidFill>
                <a:effectLst/>
              </a:rPr>
              <a:t>.05</a:t>
            </a:r>
          </a:p>
        </p:txBody>
      </p:sp>
      <p:sp>
        <p:nvSpPr>
          <p:cNvPr id="11278" name="Rectangle 17"/>
          <p:cNvSpPr>
            <a:spLocks noChangeArrowheads="1"/>
          </p:cNvSpPr>
          <p:nvPr/>
        </p:nvSpPr>
        <p:spPr bwMode="auto">
          <a:xfrm>
            <a:off x="7190359" y="5118553"/>
            <a:ext cx="5032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a:r>
              <a:rPr lang="en-US" i="1">
                <a:solidFill>
                  <a:srgbClr val="000000"/>
                </a:solidFill>
                <a:effectLst/>
                <a:latin typeface="Symbol" pitchFamily="18" charset="2"/>
              </a:rPr>
              <a:t></a:t>
            </a:r>
            <a:r>
              <a:rPr lang="en-US" baseline="30000">
                <a:solidFill>
                  <a:srgbClr val="000000"/>
                </a:solidFill>
                <a:effectLst/>
              </a:rPr>
              <a:t> 2</a:t>
            </a:r>
          </a:p>
        </p:txBody>
      </p:sp>
      <p:sp>
        <p:nvSpPr>
          <p:cNvPr id="246802" name="Rectangle 18"/>
          <p:cNvSpPr>
            <a:spLocks noChangeArrowheads="1"/>
          </p:cNvSpPr>
          <p:nvPr/>
        </p:nvSpPr>
        <p:spPr bwMode="auto">
          <a:xfrm>
            <a:off x="1392356" y="6013207"/>
            <a:ext cx="640267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p>
            <a:pPr algn="ctr"/>
            <a:r>
              <a:rPr lang="en-US" sz="2000" i="1" dirty="0" smtClean="0">
                <a:solidFill>
                  <a:srgbClr val="000000"/>
                </a:solidFill>
                <a:effectLst/>
                <a:latin typeface="Times New Roman" pitchFamily="18" charset="0"/>
                <a:cs typeface="Times New Roman" pitchFamily="18" charset="0"/>
              </a:rPr>
              <a:t>At 5% significance, there </a:t>
            </a:r>
            <a:r>
              <a:rPr lang="en-US" sz="2000" i="1" dirty="0">
                <a:solidFill>
                  <a:srgbClr val="000000"/>
                </a:solidFill>
                <a:effectLst/>
                <a:latin typeface="Times New Roman" pitchFamily="18" charset="0"/>
                <a:cs typeface="Times New Roman" pitchFamily="18" charset="0"/>
              </a:rPr>
              <a:t>is no reason to doubt the assumption that </a:t>
            </a:r>
            <a:r>
              <a:rPr lang="en-US" sz="2000" i="1" dirty="0">
                <a:solidFill>
                  <a:srgbClr val="020004"/>
                </a:solidFill>
                <a:effectLst/>
                <a:latin typeface="Times New Roman" pitchFamily="18" charset="0"/>
                <a:cs typeface="Times New Roman" pitchFamily="18" charset="0"/>
              </a:rPr>
              <a:t>the population is normally distributed.</a:t>
            </a:r>
          </a:p>
        </p:txBody>
      </p:sp>
      <p:graphicFrame>
        <p:nvGraphicFramePr>
          <p:cNvPr id="246803" name="Object 19"/>
          <p:cNvGraphicFramePr>
            <a:graphicFrameLocks noChangeAspect="1"/>
          </p:cNvGraphicFramePr>
          <p:nvPr>
            <p:extLst>
              <p:ext uri="{D42A27DB-BD31-4B8C-83A1-F6EECF244321}">
                <p14:modId xmlns:p14="http://schemas.microsoft.com/office/powerpoint/2010/main" val="534009327"/>
              </p:ext>
            </p:extLst>
          </p:nvPr>
        </p:nvGraphicFramePr>
        <p:xfrm>
          <a:off x="2000370" y="5624966"/>
          <a:ext cx="676275" cy="320675"/>
        </p:xfrm>
        <a:graphic>
          <a:graphicData uri="http://schemas.openxmlformats.org/presentationml/2006/ole">
            <mc:AlternateContent xmlns:mc="http://schemas.openxmlformats.org/markup-compatibility/2006">
              <mc:Choice xmlns:v="urn:schemas-microsoft-com:vml" Requires="v">
                <p:oleObj spid="_x0000_s11314" name="Equation" r:id="rId4" imgW="482400" imgH="228600" progId="Equation.DSMT4">
                  <p:embed/>
                </p:oleObj>
              </mc:Choice>
              <mc:Fallback>
                <p:oleObj name="Equation" r:id="rId4" imgW="482400" imgH="228600" progId="Equation.DSMT4">
                  <p:embed/>
                  <p:pic>
                    <p:nvPicPr>
                      <p:cNvPr id="0" name="Object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0370" y="5624966"/>
                        <a:ext cx="67627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6805" name="Rectangle 21"/>
          <p:cNvSpPr>
            <a:spLocks noChangeArrowheads="1"/>
          </p:cNvSpPr>
          <p:nvPr/>
        </p:nvSpPr>
        <p:spPr bwMode="auto">
          <a:xfrm>
            <a:off x="1258888" y="1068388"/>
            <a:ext cx="258445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spcBef>
                <a:spcPct val="20000"/>
              </a:spcBef>
              <a:buClr>
                <a:srgbClr val="66FFFF"/>
              </a:buClr>
              <a:buSzPct val="75000"/>
              <a:buFont typeface="Monotype Sorts" pitchFamily="2" charset="2"/>
              <a:buNone/>
            </a:pPr>
            <a:r>
              <a:rPr lang="en-US" i="1">
                <a:solidFill>
                  <a:srgbClr val="07000C"/>
                </a:solidFill>
                <a:effectLst/>
              </a:rPr>
              <a:t>df</a:t>
            </a:r>
            <a:r>
              <a:rPr lang="en-US">
                <a:solidFill>
                  <a:srgbClr val="07000C"/>
                </a:solidFill>
                <a:effectLst/>
              </a:rPr>
              <a:t> = 3 (row)</a:t>
            </a:r>
          </a:p>
        </p:txBody>
      </p:sp>
      <p:sp>
        <p:nvSpPr>
          <p:cNvPr id="246806" name="Line 22"/>
          <p:cNvSpPr>
            <a:spLocks noChangeShapeType="1"/>
          </p:cNvSpPr>
          <p:nvPr/>
        </p:nvSpPr>
        <p:spPr bwMode="auto">
          <a:xfrm>
            <a:off x="1437259" y="5151891"/>
            <a:ext cx="5640387" cy="1587"/>
          </a:xfrm>
          <a:prstGeom prst="line">
            <a:avLst/>
          </a:prstGeom>
          <a:noFill/>
          <a:ln w="38100">
            <a:solidFill>
              <a:srgbClr val="000000"/>
            </a:solidFill>
            <a:round/>
            <a:headEnd/>
            <a:tailEnd/>
          </a:ln>
          <a:effectLst>
            <a:outerShdw dist="17961" dir="2700000" algn="ctr" rotWithShape="0">
              <a:srgbClr val="000000"/>
            </a:outerShdw>
          </a:effectLst>
        </p:spPr>
        <p:txBody>
          <a:bodyPr wrap="none" anchor="ctr"/>
          <a:lstStyle/>
          <a:p>
            <a:pPr>
              <a:defRPr/>
            </a:pPr>
            <a:endParaRPr lang="en-US"/>
          </a:p>
        </p:txBody>
      </p:sp>
      <p:sp>
        <p:nvSpPr>
          <p:cNvPr id="246807" name="AutoShape 23"/>
          <p:cNvSpPr>
            <a:spLocks noChangeArrowheads="1"/>
          </p:cNvSpPr>
          <p:nvPr/>
        </p:nvSpPr>
        <p:spPr bwMode="auto">
          <a:xfrm>
            <a:off x="5954713" y="1306513"/>
            <a:ext cx="550862" cy="188912"/>
          </a:xfrm>
          <a:prstGeom prst="rightArrow">
            <a:avLst>
              <a:gd name="adj1" fmla="val 50000"/>
              <a:gd name="adj2" fmla="val 72899"/>
            </a:avLst>
          </a:prstGeom>
          <a:solidFill>
            <a:schemeClr val="accent1"/>
          </a:solidFill>
          <a:ln w="12700">
            <a:solidFill>
              <a:schemeClr val="tx1"/>
            </a:solidFill>
            <a:miter lim="800000"/>
            <a:headEnd/>
            <a:tailEnd/>
          </a:ln>
          <a:effectLst/>
        </p:spPr>
        <p:txBody>
          <a:bodyPr wrap="none" anchor="ctr"/>
          <a:lstStyle/>
          <a:p>
            <a:pPr>
              <a:defRPr/>
            </a:pPr>
            <a:endParaRPr lang="en-US"/>
          </a:p>
        </p:txBody>
      </p:sp>
      <p:graphicFrame>
        <p:nvGraphicFramePr>
          <p:cNvPr id="246809" name="Object 25"/>
          <p:cNvGraphicFramePr>
            <a:graphicFrameLocks noChangeAspect="1"/>
          </p:cNvGraphicFramePr>
          <p:nvPr/>
        </p:nvGraphicFramePr>
        <p:xfrm>
          <a:off x="6651625" y="1141413"/>
          <a:ext cx="1558925" cy="501650"/>
        </p:xfrm>
        <a:graphic>
          <a:graphicData uri="http://schemas.openxmlformats.org/presentationml/2006/ole">
            <mc:AlternateContent xmlns:mc="http://schemas.openxmlformats.org/markup-compatibility/2006">
              <mc:Choice xmlns:v="urn:schemas-microsoft-com:vml" Requires="v">
                <p:oleObj spid="_x0000_s11315" name="Equation" r:id="rId6" imgW="749160" imgH="241200" progId="Equation.DSMT4">
                  <p:embed/>
                </p:oleObj>
              </mc:Choice>
              <mc:Fallback>
                <p:oleObj name="Equation" r:id="rId6" imgW="749160" imgH="241200" progId="Equation.DSMT4">
                  <p:embed/>
                  <p:pic>
                    <p:nvPicPr>
                      <p:cNvPr id="0" name="Object 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51625" y="1141413"/>
                        <a:ext cx="1558925" cy="50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6812" name="Object 28"/>
          <p:cNvGraphicFramePr>
            <a:graphicFrameLocks noChangeAspect="1"/>
          </p:cNvGraphicFramePr>
          <p:nvPr>
            <p:extLst>
              <p:ext uri="{D42A27DB-BD31-4B8C-83A1-F6EECF244321}">
                <p14:modId xmlns:p14="http://schemas.microsoft.com/office/powerpoint/2010/main" val="4024159715"/>
              </p:ext>
            </p:extLst>
          </p:nvPr>
        </p:nvGraphicFramePr>
        <p:xfrm>
          <a:off x="2113534" y="5277303"/>
          <a:ext cx="609600" cy="371475"/>
        </p:xfrm>
        <a:graphic>
          <a:graphicData uri="http://schemas.openxmlformats.org/presentationml/2006/ole">
            <mc:AlternateContent xmlns:mc="http://schemas.openxmlformats.org/markup-compatibility/2006">
              <mc:Choice xmlns:v="urn:schemas-microsoft-com:vml" Requires="v">
                <p:oleObj spid="_x0000_s11316" name="Equation" r:id="rId8" imgW="291960" imgH="177480" progId="Equation.DSMT4">
                  <p:embed/>
                </p:oleObj>
              </mc:Choice>
              <mc:Fallback>
                <p:oleObj name="Equation" r:id="rId8" imgW="291960" imgH="177480" progId="Equation.DSMT4">
                  <p:embed/>
                  <p:pic>
                    <p:nvPicPr>
                      <p:cNvPr id="0" name="Object 2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13534" y="5277303"/>
                        <a:ext cx="609600"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6813" name="Line 29"/>
          <p:cNvSpPr>
            <a:spLocks noChangeShapeType="1"/>
          </p:cNvSpPr>
          <p:nvPr/>
        </p:nvSpPr>
        <p:spPr bwMode="auto">
          <a:xfrm>
            <a:off x="2429446" y="5050291"/>
            <a:ext cx="0" cy="217487"/>
          </a:xfrm>
          <a:prstGeom prst="line">
            <a:avLst/>
          </a:prstGeom>
          <a:noFill/>
          <a:ln w="28575">
            <a:solidFill>
              <a:schemeClr val="bg1"/>
            </a:solidFill>
            <a:round/>
            <a:headEnd/>
            <a:tailEnd/>
          </a:ln>
          <a:effectLst/>
        </p:spPr>
        <p:txBody>
          <a:bodyPr/>
          <a:lstStyle/>
          <a:p>
            <a:pPr>
              <a:defRPr/>
            </a:pPr>
            <a:endParaRPr lang="en-US"/>
          </a:p>
        </p:txBody>
      </p:sp>
      <p:sp>
        <p:nvSpPr>
          <p:cNvPr id="246814" name="Line 30"/>
          <p:cNvSpPr>
            <a:spLocks noChangeShapeType="1"/>
          </p:cNvSpPr>
          <p:nvPr/>
        </p:nvSpPr>
        <p:spPr bwMode="auto">
          <a:xfrm>
            <a:off x="3451796" y="2567441"/>
            <a:ext cx="0" cy="2555875"/>
          </a:xfrm>
          <a:prstGeom prst="line">
            <a:avLst/>
          </a:prstGeom>
          <a:noFill/>
          <a:ln w="12700">
            <a:solidFill>
              <a:schemeClr val="hlink"/>
            </a:solidFill>
            <a:prstDash val="dash"/>
            <a:round/>
            <a:headEnd/>
            <a:tailEnd/>
          </a:ln>
          <a:effectLst/>
        </p:spPr>
        <p:txBody>
          <a:bodyPr/>
          <a:lstStyle/>
          <a:p>
            <a:pPr>
              <a:defRPr/>
            </a:pPr>
            <a:endParaRPr lang="en-US"/>
          </a:p>
        </p:txBody>
      </p:sp>
      <p:sp>
        <p:nvSpPr>
          <p:cNvPr id="246815" name="Rectangle 31"/>
          <p:cNvSpPr>
            <a:spLocks noChangeArrowheads="1"/>
          </p:cNvSpPr>
          <p:nvPr/>
        </p:nvSpPr>
        <p:spPr bwMode="auto">
          <a:xfrm>
            <a:off x="3043809" y="5307466"/>
            <a:ext cx="952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spcBef>
                <a:spcPct val="20000"/>
              </a:spcBef>
              <a:buClr>
                <a:srgbClr val="66FFFF"/>
              </a:buClr>
              <a:buSzPct val="75000"/>
              <a:buFont typeface="Monotype Sorts" pitchFamily="2" charset="2"/>
              <a:buNone/>
            </a:pPr>
            <a:r>
              <a:rPr lang="en-US" i="1">
                <a:solidFill>
                  <a:schemeClr val="hlink"/>
                </a:solidFill>
                <a:effectLst/>
                <a:latin typeface="Symbol" pitchFamily="18" charset="2"/>
              </a:rPr>
              <a:t>m</a:t>
            </a:r>
            <a:r>
              <a:rPr lang="en-US">
                <a:solidFill>
                  <a:schemeClr val="hlink"/>
                </a:solidFill>
                <a:effectLst/>
              </a:rPr>
              <a:t> = 3</a:t>
            </a:r>
          </a:p>
        </p:txBody>
      </p:sp>
      <p:sp>
        <p:nvSpPr>
          <p:cNvPr id="30" name="Rectangle 4"/>
          <p:cNvSpPr>
            <a:spLocks noChangeArrowheads="1"/>
          </p:cNvSpPr>
          <p:nvPr/>
        </p:nvSpPr>
        <p:spPr bwMode="auto">
          <a:xfrm>
            <a:off x="685800" y="52388"/>
            <a:ext cx="7772400" cy="81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a:solidFill>
                  <a:srgbClr val="020004"/>
                </a:solidFill>
                <a:effectLst/>
                <a:latin typeface="Times New Roman" pitchFamily="18" charset="0"/>
              </a:rPr>
              <a:t>Goodness of Fit Test:  </a:t>
            </a:r>
            <a:r>
              <a:rPr lang="en-US" sz="2800" dirty="0" smtClean="0">
                <a:solidFill>
                  <a:srgbClr val="020004"/>
                </a:solidFill>
                <a:effectLst/>
                <a:latin typeface="Times New Roman" pitchFamily="18" charset="0"/>
              </a:rPr>
              <a:t>Normal </a:t>
            </a:r>
            <a:r>
              <a:rPr lang="en-US" sz="2800" dirty="0">
                <a:solidFill>
                  <a:srgbClr val="020004"/>
                </a:solidFill>
                <a:effectLst/>
                <a:latin typeface="Times New Roman" pitchFamily="18" charset="0"/>
              </a:rPr>
              <a:t>Distribution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6815"/>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0"/>
                                  </p:stCondLst>
                                  <p:childTnLst>
                                    <p:set>
                                      <p:cBhvr>
                                        <p:cTn id="9" dur="1" fill="hold">
                                          <p:stCondLst>
                                            <p:cond delay="0"/>
                                          </p:stCondLst>
                                        </p:cTn>
                                        <p:tgtEl>
                                          <p:spTgt spid="246814"/>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46795"/>
                                        </p:tgtEl>
                                        <p:attrNameLst>
                                          <p:attrName>style.visibility</p:attrName>
                                        </p:attrNameLst>
                                      </p:cBhvr>
                                      <p:to>
                                        <p:strVal val="visible"/>
                                      </p:to>
                                    </p:set>
                                  </p:childTnLst>
                                </p:cTn>
                              </p:par>
                            </p:childTnLst>
                          </p:cTn>
                        </p:par>
                        <p:par>
                          <p:cTn id="14" fill="hold" nodeType="afterGroup">
                            <p:stCondLst>
                              <p:cond delay="0"/>
                            </p:stCondLst>
                            <p:childTnLst>
                              <p:par>
                                <p:cTn id="15" presetID="1" presetClass="entr" presetSubtype="0" fill="hold" nodeType="afterEffect">
                                  <p:stCondLst>
                                    <p:cond delay="0"/>
                                  </p:stCondLst>
                                  <p:childTnLst>
                                    <p:set>
                                      <p:cBhvr>
                                        <p:cTn id="16" dur="1" fill="hold">
                                          <p:stCondLst>
                                            <p:cond delay="0"/>
                                          </p:stCondLst>
                                        </p:cTn>
                                        <p:tgtEl>
                                          <p:spTgt spid="246787"/>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46807"/>
                                        </p:tgtEl>
                                        <p:attrNameLst>
                                          <p:attrName>style.visibility</p:attrName>
                                        </p:attrNameLst>
                                      </p:cBhvr>
                                      <p:to>
                                        <p:strVal val="visible"/>
                                      </p:to>
                                    </p:set>
                                  </p:childTnLst>
                                </p:cTn>
                              </p:par>
                            </p:childTnLst>
                          </p:cTn>
                        </p:par>
                        <p:par>
                          <p:cTn id="21" fill="hold" nodeType="afterGroup">
                            <p:stCondLst>
                              <p:cond delay="0"/>
                            </p:stCondLst>
                            <p:childTnLst>
                              <p:par>
                                <p:cTn id="22" presetID="1" presetClass="entr" presetSubtype="0" fill="hold" nodeType="afterEffect">
                                  <p:stCondLst>
                                    <p:cond delay="0"/>
                                  </p:stCondLst>
                                  <p:childTnLst>
                                    <p:set>
                                      <p:cBhvr>
                                        <p:cTn id="23" dur="1" fill="hold">
                                          <p:stCondLst>
                                            <p:cond delay="0"/>
                                          </p:stCondLst>
                                        </p:cTn>
                                        <p:tgtEl>
                                          <p:spTgt spid="246809"/>
                                        </p:tgtEl>
                                        <p:attrNameLst>
                                          <p:attrName>style.visibility</p:attrName>
                                        </p:attrNameLst>
                                      </p:cBhvr>
                                      <p:to>
                                        <p:strVal val="visible"/>
                                      </p:to>
                                    </p:set>
                                  </p:childTnLst>
                                </p:cTn>
                              </p:par>
                            </p:childTnLst>
                          </p:cTn>
                        </p:par>
                        <p:par>
                          <p:cTn id="24" fill="hold" nodeType="afterGroup">
                            <p:stCondLst>
                              <p:cond delay="0"/>
                            </p:stCondLst>
                            <p:childTnLst>
                              <p:par>
                                <p:cTn id="25" presetID="1" presetClass="entr" presetSubtype="0" fill="hold" grpId="0" nodeType="afterEffect">
                                  <p:stCondLst>
                                    <p:cond delay="0"/>
                                  </p:stCondLst>
                                  <p:childTnLst>
                                    <p:set>
                                      <p:cBhvr>
                                        <p:cTn id="26" dur="1" fill="hold">
                                          <p:stCondLst>
                                            <p:cond delay="0"/>
                                          </p:stCondLst>
                                        </p:cTn>
                                        <p:tgtEl>
                                          <p:spTgt spid="246796"/>
                                        </p:tgtEl>
                                        <p:attrNameLst>
                                          <p:attrName>style.visibility</p:attrName>
                                        </p:attrNameLst>
                                      </p:cBhvr>
                                      <p:to>
                                        <p:strVal val="visible"/>
                                      </p:to>
                                    </p:set>
                                  </p:childTnLst>
                                </p:cTn>
                              </p:par>
                            </p:childTnLst>
                          </p:cTn>
                        </p:par>
                        <p:par>
                          <p:cTn id="27" fill="hold" nodeType="afterGroup">
                            <p:stCondLst>
                              <p:cond delay="0"/>
                            </p:stCondLst>
                            <p:childTnLst>
                              <p:par>
                                <p:cTn id="28" presetID="1" presetClass="entr" presetSubtype="0" fill="hold" nodeType="afterEffect">
                                  <p:stCondLst>
                                    <p:cond delay="0"/>
                                  </p:stCondLst>
                                  <p:childTnLst>
                                    <p:set>
                                      <p:cBhvr>
                                        <p:cTn id="29" dur="1" fill="hold">
                                          <p:stCondLst>
                                            <p:cond delay="0"/>
                                          </p:stCondLst>
                                        </p:cTn>
                                        <p:tgtEl>
                                          <p:spTgt spid="246798"/>
                                        </p:tgtEl>
                                        <p:attrNameLst>
                                          <p:attrName>style.visibility</p:attrName>
                                        </p:attrNameLst>
                                      </p:cBhvr>
                                      <p:to>
                                        <p:strVal val="visible"/>
                                      </p:to>
                                    </p:set>
                                  </p:childTnLst>
                                </p:cTn>
                              </p:par>
                            </p:childTnLst>
                          </p:cTn>
                        </p:par>
                        <p:par>
                          <p:cTn id="30" fill="hold" nodeType="afterGroup">
                            <p:stCondLst>
                              <p:cond delay="0"/>
                            </p:stCondLst>
                            <p:childTnLst>
                              <p:par>
                                <p:cTn id="31" presetID="1" presetClass="entr" presetSubtype="0" fill="hold" grpId="0" nodeType="afterEffect">
                                  <p:stCondLst>
                                    <p:cond delay="0"/>
                                  </p:stCondLst>
                                  <p:childTnLst>
                                    <p:set>
                                      <p:cBhvr>
                                        <p:cTn id="32" dur="1" fill="hold">
                                          <p:stCondLst>
                                            <p:cond delay="0"/>
                                          </p:stCondLst>
                                        </p:cTn>
                                        <p:tgtEl>
                                          <p:spTgt spid="246797"/>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24680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4681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46813"/>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468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795" grpId="0"/>
      <p:bldP spid="246796" grpId="0"/>
      <p:bldP spid="246797" grpId="0"/>
      <p:bldP spid="246802" grpId="0"/>
      <p:bldP spid="246807" grpId="0" animBg="1"/>
      <p:bldP spid="246815" grpId="0"/>
    </p:bldLst>
  </p:timing>
</p:sld>
</file>

<file path=ppt/theme/theme1.xml><?xml version="1.0" encoding="utf-8"?>
<a:theme xmlns:a="http://schemas.openxmlformats.org/drawingml/2006/main" name="SBE9ch01">
  <a:themeElements>
    <a:clrScheme name="">
      <a:dk1>
        <a:srgbClr val="3C0023"/>
      </a:dk1>
      <a:lt1>
        <a:srgbClr val="FFFFFF"/>
      </a:lt1>
      <a:dk2>
        <a:srgbClr val="300153"/>
      </a:dk2>
      <a:lt2>
        <a:srgbClr val="F6BF69"/>
      </a:lt2>
      <a:accent1>
        <a:srgbClr val="618FFD"/>
      </a:accent1>
      <a:accent2>
        <a:srgbClr val="B760F9"/>
      </a:accent2>
      <a:accent3>
        <a:srgbClr val="ADAAB3"/>
      </a:accent3>
      <a:accent4>
        <a:srgbClr val="DADADA"/>
      </a:accent4>
      <a:accent5>
        <a:srgbClr val="B7C6FE"/>
      </a:accent5>
      <a:accent6>
        <a:srgbClr val="A656E2"/>
      </a:accent6>
      <a:hlink>
        <a:srgbClr val="919191"/>
      </a:hlink>
      <a:folHlink>
        <a:srgbClr val="B50069"/>
      </a:folHlink>
    </a:clrScheme>
    <a:fontScheme name="SBE9ch01">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457200" marR="0" indent="-45720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Book Antiqua"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457200" marR="0" indent="-45720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Book Antiqua" pitchFamily="18" charset="0"/>
          </a:defRPr>
        </a:defPPr>
      </a:lstStyle>
    </a:lnDef>
  </a:objectDefaults>
  <a:extraClrSchemeLst>
    <a:extraClrScheme>
      <a:clrScheme name="SBE9ch0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BE9ch0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BE9ch0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BE9ch0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BE9ch0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BE9ch0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BE9ch0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C:\Slides\SBE9ppt\SBE9ch01.PPT</Template>
  <TotalTime>557785</TotalTime>
  <Pages>24</Pages>
  <Words>1294</Words>
  <Application>Microsoft Office PowerPoint</Application>
  <PresentationFormat>On-screen Show (4:3)</PresentationFormat>
  <Paragraphs>239</Paragraphs>
  <Slides>19</Slides>
  <Notes>19</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6" baseType="lpstr">
      <vt:lpstr>Arial</vt:lpstr>
      <vt:lpstr>Book Antiqua</vt:lpstr>
      <vt:lpstr>Monotype Sorts</vt:lpstr>
      <vt:lpstr>Symbol</vt:lpstr>
      <vt:lpstr>Times New Roman</vt:lpstr>
      <vt:lpstr>SBE9ch01</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snarr</dc:creator>
  <cp:lastModifiedBy>hsnarr</cp:lastModifiedBy>
  <cp:revision>110</cp:revision>
  <cp:lastPrinted>1601-01-01T00:00:00Z</cp:lastPrinted>
  <dcterms:created xsi:type="dcterms:W3CDTF">1996-04-25T17:10:56Z</dcterms:created>
  <dcterms:modified xsi:type="dcterms:W3CDTF">2016-01-18T07:28:29Z</dcterms:modified>
</cp:coreProperties>
</file>