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20"/>
  </p:notesMasterIdLst>
  <p:handoutMasterIdLst>
    <p:handoutMasterId r:id="rId21"/>
  </p:handoutMasterIdLst>
  <p:sldIdLst>
    <p:sldId id="258" r:id="rId2"/>
    <p:sldId id="364" r:id="rId3"/>
    <p:sldId id="366" r:id="rId4"/>
    <p:sldId id="365" r:id="rId5"/>
    <p:sldId id="262" r:id="rId6"/>
    <p:sldId id="369" r:id="rId7"/>
    <p:sldId id="380" r:id="rId8"/>
    <p:sldId id="355" r:id="rId9"/>
    <p:sldId id="356" r:id="rId10"/>
    <p:sldId id="373" r:id="rId11"/>
    <p:sldId id="381" r:id="rId12"/>
    <p:sldId id="377" r:id="rId13"/>
    <p:sldId id="378" r:id="rId14"/>
    <p:sldId id="379" r:id="rId15"/>
    <p:sldId id="267" r:id="rId16"/>
    <p:sldId id="357" r:id="rId17"/>
    <p:sldId id="310" r:id="rId18"/>
    <p:sldId id="358" r:id="rId19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89">
          <p15:clr>
            <a:srgbClr val="A4A3A4"/>
          </p15:clr>
        </p15:guide>
        <p15:guide id="2" pos="4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0000"/>
    <a:srgbClr val="FFFFFF"/>
    <a:srgbClr val="2CB4B1"/>
    <a:srgbClr val="FFAB03"/>
    <a:srgbClr val="2EBDBA"/>
    <a:srgbClr val="993366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11" autoAdjust="0"/>
  </p:normalViewPr>
  <p:slideViewPr>
    <p:cSldViewPr snapToGrid="0">
      <p:cViewPr>
        <p:scale>
          <a:sx n="66" d="100"/>
          <a:sy n="66" d="100"/>
        </p:scale>
        <p:origin x="652" y="204"/>
      </p:cViewPr>
      <p:guideLst>
        <p:guide orient="horz" pos="4189"/>
        <p:guide pos="485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5.xml"/><Relationship Id="rId2" Type="http://schemas.openxmlformats.org/officeDocument/2006/relationships/slide" Target="slides/slide9.xml"/><Relationship Id="rId1" Type="http://schemas.openxmlformats.org/officeDocument/2006/relationships/slide" Target="slides/slide8.xml"/><Relationship Id="rId4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image" Target="../media/image14.e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e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8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9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7.wmf"/><Relationship Id="rId7" Type="http://schemas.openxmlformats.org/officeDocument/2006/relationships/image" Target="../media/image32.wmf"/><Relationship Id="rId2" Type="http://schemas.openxmlformats.org/officeDocument/2006/relationships/image" Target="../media/image6.wmf"/><Relationship Id="rId1" Type="http://schemas.openxmlformats.org/officeDocument/2006/relationships/image" Target="../media/image11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8.wmf"/><Relationship Id="rId9" Type="http://schemas.openxmlformats.org/officeDocument/2006/relationships/image" Target="../media/image34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7" Type="http://schemas.openxmlformats.org/officeDocument/2006/relationships/image" Target="../media/image43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381750" y="8750300"/>
            <a:ext cx="40640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spAutoFit/>
          </a:bodyPr>
          <a:lstStyle/>
          <a:p>
            <a:pPr algn="r" eaLnBrk="0" hangingPunct="0">
              <a:defRPr/>
            </a:pPr>
            <a:fld id="{DEE499B8-3935-4802-A8F2-D6F925B52444}" type="slidenum">
              <a:rPr lang="en-US" sz="1400">
                <a:latin typeface="Book Antiqua" pitchFamily="18" charset="0"/>
              </a:rPr>
              <a:pPr algn="r" eaLnBrk="0" hangingPunct="0">
                <a:defRPr/>
              </a:pPr>
              <a:t>‹#›</a:t>
            </a:fld>
            <a:endParaRPr lang="en-US" sz="140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4746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813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381750" y="8750300"/>
            <a:ext cx="40640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spAutoFit/>
          </a:bodyPr>
          <a:lstStyle/>
          <a:p>
            <a:pPr algn="r" eaLnBrk="0" hangingPunct="0">
              <a:defRPr/>
            </a:pPr>
            <a:fld id="{8C93599C-0F64-4E00-870A-72940BB608DE}" type="slidenum">
              <a:rPr lang="en-US" sz="1400">
                <a:latin typeface="Book Antiqua" pitchFamily="18" charset="0"/>
              </a:rPr>
              <a:pPr algn="r" eaLnBrk="0" hangingPunct="0">
                <a:defRPr/>
              </a:pPr>
              <a:t>‹#›</a:t>
            </a:fld>
            <a:endParaRPr lang="en-US" sz="140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1747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97649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1633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69542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44572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17515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407852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16336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29933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494889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500361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101494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803354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582304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118034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901569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359441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841318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86503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03317-C3F8-40B2-998A-DBA1ED9C04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39340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50A0D-2AF7-45C5-BB6F-0E23D72C27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786142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CDBB12-ED2C-4957-B5BA-669A6BCCBC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717431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0B423-4D8C-487B-BE5C-CA2D1E63E0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75168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332D1-31AE-48FE-89BB-F110D18E8A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581710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46E7B-2846-4023-8F19-291F7FC0FF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671503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8DB3F-C1B7-45B3-AD74-00647902AC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066267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F87FF-0942-4979-9AA5-8F1EC21FC9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121334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7CDB5-F7B8-448E-B1CF-9D8F00DC2B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182455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D3E047-1C33-4CE4-8C3A-79891A2C2F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82393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FB27A-3BA4-4048-8C89-60748304F8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283116"/>
      </p:ext>
    </p:extLst>
  </p:cSld>
  <p:clrMapOvr>
    <a:masterClrMapping/>
  </p:clrMapOvr>
  <p:transition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E0956-0D6F-46D7-BD4A-AAE625B846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920548"/>
      </p:ext>
    </p:extLst>
  </p:cSld>
  <p:clrMapOvr>
    <a:masterClrMapping/>
  </p:clrMapOvr>
  <p:transition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1AAD8-6A41-4834-9DA7-4DF04FF91B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988879"/>
      </p:ext>
    </p:extLst>
  </p:cSld>
  <p:clrMapOvr>
    <a:masterClrMapping/>
  </p:clrMapOvr>
  <p:transition>
    <p:zo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30A13-E49A-41CB-AC0C-1728E6B90E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926150"/>
      </p:ext>
    </p:extLst>
  </p:cSld>
  <p:clrMapOvr>
    <a:masterClrMapping/>
  </p:clrMapOvr>
  <p:transition>
    <p:zo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C3949-B9D2-48E8-81B2-6211F2B7F4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804589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761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1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1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05B4378-C635-43E8-AE2D-4F32A09E68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10.wm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7.wmf"/><Relationship Id="rId12" Type="http://schemas.openxmlformats.org/officeDocument/2006/relationships/oleObject" Target="../embeddings/oleObject12.bin"/><Relationship Id="rId17" Type="http://schemas.openxmlformats.org/officeDocument/2006/relationships/image" Target="../media/image12.wmf"/><Relationship Id="rId2" Type="http://schemas.openxmlformats.org/officeDocument/2006/relationships/slideLayout" Target="../slideLayouts/slideLayout13.xml"/><Relationship Id="rId16" Type="http://schemas.openxmlformats.org/officeDocument/2006/relationships/oleObject" Target="../embeddings/oleObject14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9.wmf"/><Relationship Id="rId5" Type="http://schemas.openxmlformats.org/officeDocument/2006/relationships/image" Target="../media/image6.wmf"/><Relationship Id="rId15" Type="http://schemas.openxmlformats.org/officeDocument/2006/relationships/image" Target="../media/image11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8.wmf"/><Relationship Id="rId14" Type="http://schemas.openxmlformats.org/officeDocument/2006/relationships/oleObject" Target="../embeddings/oleObject13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17.w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4.emf"/><Relationship Id="rId12" Type="http://schemas.openxmlformats.org/officeDocument/2006/relationships/oleObject" Target="../embeddings/oleObject19.bin"/><Relationship Id="rId17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1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5" Type="http://schemas.openxmlformats.org/officeDocument/2006/relationships/image" Target="../media/image18.wmf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15.wmf"/><Relationship Id="rId14" Type="http://schemas.openxmlformats.org/officeDocument/2006/relationships/oleObject" Target="../embeddings/oleObject20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24.wmf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1.wmf"/><Relationship Id="rId12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23.wmf"/><Relationship Id="rId5" Type="http://schemas.openxmlformats.org/officeDocument/2006/relationships/image" Target="../media/image20.wmf"/><Relationship Id="rId15" Type="http://schemas.openxmlformats.org/officeDocument/2006/relationships/image" Target="../media/image25.emf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22.emf"/><Relationship Id="rId14" Type="http://schemas.openxmlformats.org/officeDocument/2006/relationships/oleObject" Target="../embeddings/oleObject2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2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29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30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3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29.wmf"/><Relationship Id="rId4" Type="http://schemas.openxmlformats.org/officeDocument/2006/relationships/oleObject" Target="../embeddings/oleObject33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13" Type="http://schemas.openxmlformats.org/officeDocument/2006/relationships/image" Target="../media/image30.wmf"/><Relationship Id="rId18" Type="http://schemas.openxmlformats.org/officeDocument/2006/relationships/oleObject" Target="../embeddings/oleObject42.bin"/><Relationship Id="rId3" Type="http://schemas.openxmlformats.org/officeDocument/2006/relationships/notesSlide" Target="../notesSlides/notesSlide16.xml"/><Relationship Id="rId21" Type="http://schemas.openxmlformats.org/officeDocument/2006/relationships/image" Target="../media/image34.wmf"/><Relationship Id="rId7" Type="http://schemas.openxmlformats.org/officeDocument/2006/relationships/image" Target="../media/image6.wmf"/><Relationship Id="rId12" Type="http://schemas.openxmlformats.org/officeDocument/2006/relationships/oleObject" Target="../embeddings/oleObject39.bin"/><Relationship Id="rId17" Type="http://schemas.openxmlformats.org/officeDocument/2006/relationships/image" Target="../media/image32.wmf"/><Relationship Id="rId2" Type="http://schemas.openxmlformats.org/officeDocument/2006/relationships/slideLayout" Target="../slideLayouts/slideLayout15.xml"/><Relationship Id="rId16" Type="http://schemas.openxmlformats.org/officeDocument/2006/relationships/oleObject" Target="../embeddings/oleObject41.bin"/><Relationship Id="rId20" Type="http://schemas.openxmlformats.org/officeDocument/2006/relationships/oleObject" Target="../embeddings/oleObject43.bin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6.bin"/><Relationship Id="rId11" Type="http://schemas.openxmlformats.org/officeDocument/2006/relationships/image" Target="../media/image8.wmf"/><Relationship Id="rId5" Type="http://schemas.openxmlformats.org/officeDocument/2006/relationships/image" Target="../media/image11.wmf"/><Relationship Id="rId15" Type="http://schemas.openxmlformats.org/officeDocument/2006/relationships/image" Target="../media/image31.wmf"/><Relationship Id="rId10" Type="http://schemas.openxmlformats.org/officeDocument/2006/relationships/oleObject" Target="../embeddings/oleObject38.bin"/><Relationship Id="rId19" Type="http://schemas.openxmlformats.org/officeDocument/2006/relationships/image" Target="../media/image33.wmf"/><Relationship Id="rId4" Type="http://schemas.openxmlformats.org/officeDocument/2006/relationships/oleObject" Target="../embeddings/oleObject35.bin"/><Relationship Id="rId9" Type="http://schemas.openxmlformats.org/officeDocument/2006/relationships/image" Target="../media/image7.wmf"/><Relationship Id="rId14" Type="http://schemas.openxmlformats.org/officeDocument/2006/relationships/oleObject" Target="../embeddings/oleObject40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5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44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13" Type="http://schemas.openxmlformats.org/officeDocument/2006/relationships/image" Target="../media/image41.wmf"/><Relationship Id="rId18" Type="http://schemas.openxmlformats.org/officeDocument/2006/relationships/oleObject" Target="../embeddings/oleObject53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38.wmf"/><Relationship Id="rId12" Type="http://schemas.openxmlformats.org/officeDocument/2006/relationships/oleObject" Target="../embeddings/oleObject50.bin"/><Relationship Id="rId17" Type="http://schemas.openxmlformats.org/officeDocument/2006/relationships/image" Target="../media/image43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2.bin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47.bin"/><Relationship Id="rId11" Type="http://schemas.openxmlformats.org/officeDocument/2006/relationships/image" Target="../media/image40.wmf"/><Relationship Id="rId5" Type="http://schemas.openxmlformats.org/officeDocument/2006/relationships/image" Target="../media/image37.wmf"/><Relationship Id="rId15" Type="http://schemas.openxmlformats.org/officeDocument/2006/relationships/image" Target="../media/image42.wmf"/><Relationship Id="rId10" Type="http://schemas.openxmlformats.org/officeDocument/2006/relationships/oleObject" Target="../embeddings/oleObject49.bin"/><Relationship Id="rId4" Type="http://schemas.openxmlformats.org/officeDocument/2006/relationships/oleObject" Target="../embeddings/oleObject46.bin"/><Relationship Id="rId9" Type="http://schemas.openxmlformats.org/officeDocument/2006/relationships/image" Target="../media/image39.wmf"/><Relationship Id="rId14" Type="http://schemas.openxmlformats.org/officeDocument/2006/relationships/oleObject" Target="../embeddings/oleObject5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610393" y="1319215"/>
            <a:ext cx="8239125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chi-square distribution results when independent variables with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normal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distributions are squared and summed.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8344858"/>
              </p:ext>
            </p:extLst>
          </p:nvPr>
        </p:nvGraphicFramePr>
        <p:xfrm>
          <a:off x="3486150" y="2217402"/>
          <a:ext cx="1966913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" name="Equation" r:id="rId4" imgW="965160" imgH="419040" progId="Equation.DSMT4">
                  <p:embed/>
                </p:oleObj>
              </mc:Choice>
              <mc:Fallback>
                <p:oleObj name="Equation" r:id="rId4" imgW="96516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6150" y="2217402"/>
                        <a:ext cx="1966913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Line 26"/>
          <p:cNvSpPr>
            <a:spLocks noChangeShapeType="1"/>
          </p:cNvSpPr>
          <p:nvPr/>
        </p:nvSpPr>
        <p:spPr bwMode="auto">
          <a:xfrm>
            <a:off x="4311179" y="2003631"/>
            <a:ext cx="950976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31"/>
          <p:cNvSpPr>
            <a:spLocks noChangeShapeType="1"/>
          </p:cNvSpPr>
          <p:nvPr/>
        </p:nvSpPr>
        <p:spPr bwMode="auto">
          <a:xfrm>
            <a:off x="5853640" y="2003631"/>
            <a:ext cx="1014984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Oval 36"/>
          <p:cNvSpPr>
            <a:spLocks noChangeArrowheads="1"/>
          </p:cNvSpPr>
          <p:nvPr/>
        </p:nvSpPr>
        <p:spPr bwMode="auto">
          <a:xfrm>
            <a:off x="4343400" y="2266615"/>
            <a:ext cx="386556" cy="423862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26"/>
          <p:cNvSpPr>
            <a:spLocks noChangeShapeType="1"/>
          </p:cNvSpPr>
          <p:nvPr/>
        </p:nvSpPr>
        <p:spPr bwMode="auto">
          <a:xfrm>
            <a:off x="1324428" y="2003631"/>
            <a:ext cx="82296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36"/>
          <p:cNvSpPr>
            <a:spLocks noChangeArrowheads="1"/>
          </p:cNvSpPr>
          <p:nvPr/>
        </p:nvSpPr>
        <p:spPr bwMode="auto">
          <a:xfrm>
            <a:off x="4811120" y="2277121"/>
            <a:ext cx="386556" cy="423862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36"/>
          <p:cNvSpPr>
            <a:spLocks noChangeArrowheads="1"/>
          </p:cNvSpPr>
          <p:nvPr/>
        </p:nvSpPr>
        <p:spPr bwMode="auto">
          <a:xfrm>
            <a:off x="4347082" y="2163238"/>
            <a:ext cx="1096718" cy="608872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36"/>
          <p:cNvSpPr>
            <a:spLocks noChangeArrowheads="1"/>
          </p:cNvSpPr>
          <p:nvPr/>
        </p:nvSpPr>
        <p:spPr bwMode="auto">
          <a:xfrm>
            <a:off x="3902564" y="2142766"/>
            <a:ext cx="1558566" cy="608872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36"/>
          <p:cNvSpPr>
            <a:spLocks noChangeArrowheads="1"/>
          </p:cNvSpPr>
          <p:nvPr/>
        </p:nvSpPr>
        <p:spPr bwMode="auto">
          <a:xfrm>
            <a:off x="4357394" y="2220362"/>
            <a:ext cx="832104" cy="51636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Rectangle 10"/>
          <p:cNvSpPr txBox="1">
            <a:spLocks noChangeArrowheads="1"/>
          </p:cNvSpPr>
          <p:nvPr/>
        </p:nvSpPr>
        <p:spPr bwMode="auto">
          <a:xfrm>
            <a:off x="224946" y="274638"/>
            <a:ext cx="8229600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200" smtClean="0">
                <a:latin typeface="Times New Roman" pitchFamily="18" charset="0"/>
              </a:rPr>
              <a:t>Sampling distribution of</a:t>
            </a:r>
            <a:endParaRPr lang="en-US" sz="3200" baseline="30000" dirty="0" smtClean="0">
              <a:latin typeface="Times New Roman" pitchFamily="18" charset="0"/>
            </a:endParaRPr>
          </a:p>
        </p:txBody>
      </p:sp>
      <p:sp>
        <p:nvSpPr>
          <p:cNvPr id="58" name="Rectangle 10"/>
          <p:cNvSpPr>
            <a:spLocks noGrp="1" noChangeArrowheads="1"/>
          </p:cNvSpPr>
          <p:nvPr>
            <p:ph type="title"/>
          </p:nvPr>
        </p:nvSpPr>
        <p:spPr>
          <a:xfrm>
            <a:off x="6290386" y="274638"/>
            <a:ext cx="583324" cy="696912"/>
          </a:xfrm>
          <a:noFill/>
        </p:spPr>
        <p:txBody>
          <a:bodyPr/>
          <a:lstStyle/>
          <a:p>
            <a:pPr eaLnBrk="1" hangingPunct="1"/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3200" baseline="30000" dirty="0" smtClean="0">
                <a:latin typeface="Times New Roman" pitchFamily="18" charset="0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1" animBg="1"/>
      <p:bldP spid="40" grpId="2" animBg="1"/>
      <p:bldP spid="42" grpId="0" animBg="1"/>
      <p:bldP spid="44" grpId="0" animBg="1"/>
      <p:bldP spid="44" grpId="1" animBg="1"/>
      <p:bldP spid="45" grpId="0" animBg="1"/>
      <p:bldP spid="45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2" grpId="0" animBg="1"/>
      <p:bldP spid="5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6952806"/>
              </p:ext>
            </p:extLst>
          </p:nvPr>
        </p:nvGraphicFramePr>
        <p:xfrm>
          <a:off x="3217863" y="2354263"/>
          <a:ext cx="2347912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93" name="Equation" r:id="rId4" imgW="1269720" imgH="419040" progId="Equation.DSMT4">
                  <p:embed/>
                </p:oleObj>
              </mc:Choice>
              <mc:Fallback>
                <p:oleObj name="Equation" r:id="rId4" imgW="1269720" imgH="419040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7863" y="2354263"/>
                        <a:ext cx="2347912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>
                                <a:alpha val="50195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31"/>
          <p:cNvSpPr>
            <a:spLocks noChangeArrowheads="1"/>
          </p:cNvSpPr>
          <p:nvPr/>
        </p:nvSpPr>
        <p:spPr bwMode="auto">
          <a:xfrm>
            <a:off x="5163094" y="2738278"/>
            <a:ext cx="422974" cy="3349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31"/>
          <p:cNvSpPr>
            <a:spLocks noChangeArrowheads="1"/>
          </p:cNvSpPr>
          <p:nvPr/>
        </p:nvSpPr>
        <p:spPr bwMode="auto">
          <a:xfrm>
            <a:off x="3169500" y="2589210"/>
            <a:ext cx="1137222" cy="3349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31"/>
          <p:cNvSpPr>
            <a:spLocks noChangeArrowheads="1"/>
          </p:cNvSpPr>
          <p:nvPr/>
        </p:nvSpPr>
        <p:spPr bwMode="auto">
          <a:xfrm>
            <a:off x="4336947" y="2560262"/>
            <a:ext cx="796038" cy="3349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610393" y="1319215"/>
            <a:ext cx="8239125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chi-square distribution results when independent variables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with normal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distributions are squared and summed.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2866223" y="5331580"/>
            <a:ext cx="336632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20" name="Line 11"/>
          <p:cNvSpPr>
            <a:spLocks noChangeShapeType="1"/>
          </p:cNvSpPr>
          <p:nvPr/>
        </p:nvSpPr>
        <p:spPr bwMode="auto">
          <a:xfrm flipV="1">
            <a:off x="3029735" y="3435850"/>
            <a:ext cx="1761" cy="178136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12"/>
          <p:cNvSpPr>
            <a:spLocks noChangeShapeType="1"/>
          </p:cNvSpPr>
          <p:nvPr/>
        </p:nvSpPr>
        <p:spPr bwMode="auto">
          <a:xfrm>
            <a:off x="3032911" y="5222396"/>
            <a:ext cx="340465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4" name="Group 18"/>
          <p:cNvGrpSpPr>
            <a:grpSpLocks/>
          </p:cNvGrpSpPr>
          <p:nvPr/>
        </p:nvGrpSpPr>
        <p:grpSpPr bwMode="auto">
          <a:xfrm>
            <a:off x="3242239" y="3435202"/>
            <a:ext cx="2945947" cy="1835150"/>
            <a:chOff x="777" y="1514"/>
            <a:chExt cx="3346" cy="1822"/>
          </a:xfrm>
        </p:grpSpPr>
        <p:sp>
          <p:nvSpPr>
            <p:cNvPr id="26" name="Arc 19"/>
            <p:cNvSpPr>
              <a:spLocks/>
            </p:cNvSpPr>
            <p:nvPr/>
          </p:nvSpPr>
          <p:spPr bwMode="auto">
            <a:xfrm rot="3032032">
              <a:off x="2409" y="2475"/>
              <a:ext cx="955" cy="307"/>
            </a:xfrm>
            <a:custGeom>
              <a:avLst/>
              <a:gdLst>
                <a:gd name="T0" fmla="*/ 0 w 19786"/>
                <a:gd name="T1" fmla="*/ 0 h 21600"/>
                <a:gd name="T2" fmla="*/ 0 w 19786"/>
                <a:gd name="T3" fmla="*/ 0 h 21600"/>
                <a:gd name="T4" fmla="*/ 0 w 19786"/>
                <a:gd name="T5" fmla="*/ 0 h 21600"/>
                <a:gd name="T6" fmla="*/ 0 60000 65536"/>
                <a:gd name="T7" fmla="*/ 0 60000 65536"/>
                <a:gd name="T8" fmla="*/ 0 60000 65536"/>
                <a:gd name="T9" fmla="*/ 0 w 19786"/>
                <a:gd name="T10" fmla="*/ 0 h 21600"/>
                <a:gd name="T11" fmla="*/ 19786 w 1978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786" h="21600" fill="none" extrusionOk="0">
                  <a:moveTo>
                    <a:pt x="19786" y="14030"/>
                  </a:moveTo>
                  <a:cubicBezTo>
                    <a:pt x="15682" y="18833"/>
                    <a:pt x="9681" y="21599"/>
                    <a:pt x="3363" y="21600"/>
                  </a:cubicBezTo>
                  <a:cubicBezTo>
                    <a:pt x="2236" y="21600"/>
                    <a:pt x="1112" y="21511"/>
                    <a:pt x="0" y="21336"/>
                  </a:cubicBezTo>
                </a:path>
                <a:path w="19786" h="21600" stroke="0" extrusionOk="0">
                  <a:moveTo>
                    <a:pt x="19786" y="14030"/>
                  </a:moveTo>
                  <a:cubicBezTo>
                    <a:pt x="15682" y="18833"/>
                    <a:pt x="9681" y="21599"/>
                    <a:pt x="3363" y="21600"/>
                  </a:cubicBezTo>
                  <a:cubicBezTo>
                    <a:pt x="2236" y="21600"/>
                    <a:pt x="1112" y="21511"/>
                    <a:pt x="0" y="21336"/>
                  </a:cubicBezTo>
                  <a:lnTo>
                    <a:pt x="3363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Arc 20"/>
            <p:cNvSpPr>
              <a:spLocks/>
            </p:cNvSpPr>
            <p:nvPr/>
          </p:nvSpPr>
          <p:spPr bwMode="auto">
            <a:xfrm rot="668941">
              <a:off x="3151" y="3044"/>
              <a:ext cx="972" cy="150"/>
            </a:xfrm>
            <a:custGeom>
              <a:avLst/>
              <a:gdLst>
                <a:gd name="T0" fmla="*/ 0 w 20825"/>
                <a:gd name="T1" fmla="*/ 0 h 21478"/>
                <a:gd name="T2" fmla="*/ 0 w 20825"/>
                <a:gd name="T3" fmla="*/ 0 h 21478"/>
                <a:gd name="T4" fmla="*/ 0 w 20825"/>
                <a:gd name="T5" fmla="*/ 0 h 21478"/>
                <a:gd name="T6" fmla="*/ 0 60000 65536"/>
                <a:gd name="T7" fmla="*/ 0 60000 65536"/>
                <a:gd name="T8" fmla="*/ 0 60000 65536"/>
                <a:gd name="T9" fmla="*/ 0 w 20825"/>
                <a:gd name="T10" fmla="*/ 0 h 21478"/>
                <a:gd name="T11" fmla="*/ 20825 w 20825"/>
                <a:gd name="T12" fmla="*/ 21478 h 214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25" h="21478" fill="none" extrusionOk="0">
                  <a:moveTo>
                    <a:pt x="18530" y="21477"/>
                  </a:moveTo>
                  <a:cubicBezTo>
                    <a:pt x="9705" y="20534"/>
                    <a:pt x="2356" y="14290"/>
                    <a:pt x="0" y="5734"/>
                  </a:cubicBezTo>
                </a:path>
                <a:path w="20825" h="21478" stroke="0" extrusionOk="0">
                  <a:moveTo>
                    <a:pt x="18530" y="21477"/>
                  </a:moveTo>
                  <a:cubicBezTo>
                    <a:pt x="9705" y="20534"/>
                    <a:pt x="2356" y="14290"/>
                    <a:pt x="0" y="5734"/>
                  </a:cubicBezTo>
                  <a:lnTo>
                    <a:pt x="20825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Arc 21"/>
            <p:cNvSpPr>
              <a:spLocks/>
            </p:cNvSpPr>
            <p:nvPr/>
          </p:nvSpPr>
          <p:spPr bwMode="auto">
            <a:xfrm rot="6667080">
              <a:off x="883" y="1943"/>
              <a:ext cx="947" cy="209"/>
            </a:xfrm>
            <a:custGeom>
              <a:avLst/>
              <a:gdLst>
                <a:gd name="T0" fmla="*/ 0 w 21580"/>
                <a:gd name="T1" fmla="*/ 0 h 21600"/>
                <a:gd name="T2" fmla="*/ 0 w 21580"/>
                <a:gd name="T3" fmla="*/ 0 h 21600"/>
                <a:gd name="T4" fmla="*/ 0 w 2158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580"/>
                <a:gd name="T10" fmla="*/ 0 h 21600"/>
                <a:gd name="T11" fmla="*/ 21580 w 215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80" h="21600" fill="none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</a:path>
                <a:path w="21580" h="21600" stroke="0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  <a:lnTo>
                    <a:pt x="2158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Arc 22"/>
            <p:cNvSpPr>
              <a:spLocks/>
            </p:cNvSpPr>
            <p:nvPr/>
          </p:nvSpPr>
          <p:spPr bwMode="auto">
            <a:xfrm rot="17718395">
              <a:off x="311" y="2788"/>
              <a:ext cx="1014" cy="82"/>
            </a:xfrm>
            <a:custGeom>
              <a:avLst/>
              <a:gdLst>
                <a:gd name="T0" fmla="*/ 0 w 20945"/>
                <a:gd name="T1" fmla="*/ 0 h 21569"/>
                <a:gd name="T2" fmla="*/ 0 w 20945"/>
                <a:gd name="T3" fmla="*/ 0 h 21569"/>
                <a:gd name="T4" fmla="*/ 0 w 20945"/>
                <a:gd name="T5" fmla="*/ 0 h 21569"/>
                <a:gd name="T6" fmla="*/ 0 60000 65536"/>
                <a:gd name="T7" fmla="*/ 0 60000 65536"/>
                <a:gd name="T8" fmla="*/ 0 60000 65536"/>
                <a:gd name="T9" fmla="*/ 0 w 20945"/>
                <a:gd name="T10" fmla="*/ 0 h 21569"/>
                <a:gd name="T11" fmla="*/ 20945 w 20945"/>
                <a:gd name="T12" fmla="*/ 21569 h 2156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945" h="21569" fill="none" extrusionOk="0">
                  <a:moveTo>
                    <a:pt x="19796" y="21569"/>
                  </a:moveTo>
                  <a:cubicBezTo>
                    <a:pt x="10340" y="21066"/>
                    <a:pt x="2315" y="14462"/>
                    <a:pt x="0" y="5279"/>
                  </a:cubicBezTo>
                </a:path>
                <a:path w="20945" h="21569" stroke="0" extrusionOk="0">
                  <a:moveTo>
                    <a:pt x="19796" y="21569"/>
                  </a:moveTo>
                  <a:cubicBezTo>
                    <a:pt x="10340" y="21066"/>
                    <a:pt x="2315" y="14462"/>
                    <a:pt x="0" y="5279"/>
                  </a:cubicBezTo>
                  <a:lnTo>
                    <a:pt x="20945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Arc 23"/>
            <p:cNvSpPr>
              <a:spLocks/>
            </p:cNvSpPr>
            <p:nvPr/>
          </p:nvSpPr>
          <p:spPr bwMode="auto">
            <a:xfrm rot="14248593" flipH="1">
              <a:off x="1559" y="1883"/>
              <a:ext cx="947" cy="209"/>
            </a:xfrm>
            <a:custGeom>
              <a:avLst/>
              <a:gdLst>
                <a:gd name="T0" fmla="*/ 0 w 21580"/>
                <a:gd name="T1" fmla="*/ 0 h 21600"/>
                <a:gd name="T2" fmla="*/ 0 w 21580"/>
                <a:gd name="T3" fmla="*/ 0 h 21600"/>
                <a:gd name="T4" fmla="*/ 0 w 2158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580"/>
                <a:gd name="T10" fmla="*/ 0 h 21600"/>
                <a:gd name="T11" fmla="*/ 21580 w 215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80" h="21600" fill="none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</a:path>
                <a:path w="21580" h="21600" stroke="0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  <a:lnTo>
                    <a:pt x="2158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" name="Text Box 27"/>
          <p:cNvSpPr txBox="1">
            <a:spLocks noChangeArrowheads="1"/>
          </p:cNvSpPr>
          <p:nvPr/>
        </p:nvSpPr>
        <p:spPr bwMode="auto">
          <a:xfrm>
            <a:off x="3712192" y="5287590"/>
            <a:ext cx="9275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 i="1" dirty="0" smtClean="0">
                <a:latin typeface="Times New Roman" pitchFamily="18" charset="0"/>
              </a:rPr>
              <a:t>n – </a:t>
            </a:r>
            <a:r>
              <a:rPr lang="en-US" sz="2400" dirty="0" smtClean="0">
                <a:latin typeface="Times New Roman" pitchFamily="18" charset="0"/>
              </a:rPr>
              <a:t>1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36" name="Line 29"/>
          <p:cNvSpPr>
            <a:spLocks noChangeShapeType="1"/>
          </p:cNvSpPr>
          <p:nvPr/>
        </p:nvSpPr>
        <p:spPr bwMode="auto">
          <a:xfrm flipH="1">
            <a:off x="4179655" y="3661489"/>
            <a:ext cx="0" cy="157528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605464"/>
              </p:ext>
            </p:extLst>
          </p:nvPr>
        </p:nvGraphicFramePr>
        <p:xfrm>
          <a:off x="4681619" y="3823355"/>
          <a:ext cx="912813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94" name="Equation" r:id="rId6" imgW="558720" imgH="203040" progId="Equation.DSMT4">
                  <p:embed/>
                </p:oleObj>
              </mc:Choice>
              <mc:Fallback>
                <p:oleObj name="Equation" r:id="rId6" imgW="558720" imgH="203040" progId="Equation.DSMT4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1619" y="3823355"/>
                        <a:ext cx="912813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Rectangle 31"/>
          <p:cNvSpPr>
            <a:spLocks noChangeArrowheads="1"/>
          </p:cNvSpPr>
          <p:nvPr/>
        </p:nvSpPr>
        <p:spPr bwMode="auto">
          <a:xfrm>
            <a:off x="5069921" y="2305842"/>
            <a:ext cx="1137222" cy="818992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Rectangle 10"/>
          <p:cNvSpPr txBox="1">
            <a:spLocks noChangeArrowheads="1"/>
          </p:cNvSpPr>
          <p:nvPr/>
        </p:nvSpPr>
        <p:spPr bwMode="auto">
          <a:xfrm>
            <a:off x="224946" y="274638"/>
            <a:ext cx="8229600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200" smtClean="0">
                <a:latin typeface="Times New Roman" pitchFamily="18" charset="0"/>
              </a:rPr>
              <a:t>Sampling distribution of</a:t>
            </a:r>
            <a:endParaRPr lang="en-US" sz="3200" baseline="30000" dirty="0" smtClean="0">
              <a:latin typeface="Times New Roman" pitchFamily="18" charset="0"/>
            </a:endParaRPr>
          </a:p>
        </p:txBody>
      </p:sp>
      <p:sp>
        <p:nvSpPr>
          <p:cNvPr id="62" name="Rectangle 10"/>
          <p:cNvSpPr>
            <a:spLocks noGrp="1" noChangeArrowheads="1"/>
          </p:cNvSpPr>
          <p:nvPr>
            <p:ph type="title"/>
          </p:nvPr>
        </p:nvSpPr>
        <p:spPr>
          <a:xfrm>
            <a:off x="6258854" y="274638"/>
            <a:ext cx="583324" cy="696912"/>
          </a:xfrm>
          <a:noFill/>
        </p:spPr>
        <p:txBody>
          <a:bodyPr/>
          <a:lstStyle/>
          <a:p>
            <a:pPr eaLnBrk="1" hangingPunct="1"/>
            <a:r>
              <a:rPr lang="en-US" sz="3200" i="1" dirty="0" smtClean="0">
                <a:latin typeface="Symbol" pitchFamily="18" charset="2"/>
              </a:rPr>
              <a:t>c</a:t>
            </a:r>
            <a:r>
              <a:rPr lang="en-US" sz="3200" baseline="30000" dirty="0" smtClean="0">
                <a:latin typeface="Times New Roman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7739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  <p:bldP spid="30" grpId="0" animBg="1"/>
      <p:bldP spid="19" grpId="0"/>
      <p:bldP spid="20" grpId="0" animBg="1"/>
      <p:bldP spid="21" grpId="0" animBg="1"/>
      <p:bldP spid="35" grpId="0"/>
      <p:bldP spid="36" grpId="0" animBg="1"/>
      <p:bldP spid="58" grpId="0" animBg="1"/>
      <p:bldP spid="58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5219698" y="4871117"/>
            <a:ext cx="881063" cy="351279"/>
            <a:chOff x="5219698" y="4871117"/>
            <a:chExt cx="881063" cy="351279"/>
          </a:xfrm>
        </p:grpSpPr>
        <p:grpSp>
          <p:nvGrpSpPr>
            <p:cNvPr id="22" name="Group 21"/>
            <p:cNvGrpSpPr/>
            <p:nvPr/>
          </p:nvGrpSpPr>
          <p:grpSpPr>
            <a:xfrm>
              <a:off x="5219698" y="4894932"/>
              <a:ext cx="881063" cy="327464"/>
              <a:chOff x="5238750" y="4894932"/>
              <a:chExt cx="881063" cy="327464"/>
            </a:xfrm>
          </p:grpSpPr>
          <p:sp>
            <p:nvSpPr>
              <p:cNvPr id="12" name="Right Triangle 11"/>
              <p:cNvSpPr/>
              <p:nvPr/>
            </p:nvSpPr>
            <p:spPr bwMode="auto">
              <a:xfrm>
                <a:off x="5238750" y="4894932"/>
                <a:ext cx="881063" cy="327464"/>
              </a:xfrm>
              <a:prstGeom prst="rtTriangle">
                <a:avLst/>
              </a:prstGeom>
              <a:solidFill>
                <a:srgbClr val="FF0000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4" name="Straight Connector 13"/>
              <p:cNvCxnSpPr/>
              <p:nvPr/>
            </p:nvCxnSpPr>
            <p:spPr bwMode="auto">
              <a:xfrm>
                <a:off x="5367338" y="4938713"/>
                <a:ext cx="457200" cy="180975"/>
              </a:xfrm>
              <a:prstGeom prst="line">
                <a:avLst/>
              </a:prstGeom>
              <a:solidFill>
                <a:schemeClr val="accent1">
                  <a:alpha val="50000"/>
                </a:schemeClr>
              </a:solidFill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38" name="Straight Connector 37"/>
            <p:cNvCxnSpPr/>
            <p:nvPr/>
          </p:nvCxnSpPr>
          <p:spPr bwMode="auto">
            <a:xfrm>
              <a:off x="5233987" y="4871117"/>
              <a:ext cx="0" cy="163732"/>
            </a:xfrm>
            <a:prstGeom prst="line">
              <a:avLst/>
            </a:prstGeom>
            <a:solidFill>
              <a:schemeClr val="accent1">
                <a:alpha val="50000"/>
              </a:schemeClr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/>
            <p:nvPr/>
          </p:nvCxnSpPr>
          <p:spPr bwMode="auto">
            <a:xfrm>
              <a:off x="5243497" y="4885390"/>
              <a:ext cx="200041" cy="143810"/>
            </a:xfrm>
            <a:prstGeom prst="line">
              <a:avLst/>
            </a:prstGeom>
            <a:solidFill>
              <a:schemeClr val="accent1">
                <a:alpha val="50000"/>
              </a:schemeClr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610393" y="1319215"/>
            <a:ext cx="8239125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chi-square distribution results when independent variables with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normal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distributions are squared and summed.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Line 11"/>
          <p:cNvSpPr>
            <a:spLocks noChangeShapeType="1"/>
          </p:cNvSpPr>
          <p:nvPr/>
        </p:nvSpPr>
        <p:spPr bwMode="auto">
          <a:xfrm flipV="1">
            <a:off x="3029735" y="3435850"/>
            <a:ext cx="1761" cy="178136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12"/>
          <p:cNvSpPr>
            <a:spLocks noChangeShapeType="1"/>
          </p:cNvSpPr>
          <p:nvPr/>
        </p:nvSpPr>
        <p:spPr bwMode="auto">
          <a:xfrm>
            <a:off x="3032911" y="5222396"/>
            <a:ext cx="340465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4" name="Group 18"/>
          <p:cNvGrpSpPr>
            <a:grpSpLocks/>
          </p:cNvGrpSpPr>
          <p:nvPr/>
        </p:nvGrpSpPr>
        <p:grpSpPr bwMode="auto">
          <a:xfrm>
            <a:off x="3242239" y="3435202"/>
            <a:ext cx="2945947" cy="1835150"/>
            <a:chOff x="777" y="1514"/>
            <a:chExt cx="3346" cy="1822"/>
          </a:xfrm>
        </p:grpSpPr>
        <p:sp>
          <p:nvSpPr>
            <p:cNvPr id="26" name="Arc 19"/>
            <p:cNvSpPr>
              <a:spLocks/>
            </p:cNvSpPr>
            <p:nvPr/>
          </p:nvSpPr>
          <p:spPr bwMode="auto">
            <a:xfrm rot="3032032">
              <a:off x="2409" y="2475"/>
              <a:ext cx="955" cy="307"/>
            </a:xfrm>
            <a:custGeom>
              <a:avLst/>
              <a:gdLst>
                <a:gd name="T0" fmla="*/ 0 w 19786"/>
                <a:gd name="T1" fmla="*/ 0 h 21600"/>
                <a:gd name="T2" fmla="*/ 0 w 19786"/>
                <a:gd name="T3" fmla="*/ 0 h 21600"/>
                <a:gd name="T4" fmla="*/ 0 w 19786"/>
                <a:gd name="T5" fmla="*/ 0 h 21600"/>
                <a:gd name="T6" fmla="*/ 0 60000 65536"/>
                <a:gd name="T7" fmla="*/ 0 60000 65536"/>
                <a:gd name="T8" fmla="*/ 0 60000 65536"/>
                <a:gd name="T9" fmla="*/ 0 w 19786"/>
                <a:gd name="T10" fmla="*/ 0 h 21600"/>
                <a:gd name="T11" fmla="*/ 19786 w 1978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786" h="21600" fill="none" extrusionOk="0">
                  <a:moveTo>
                    <a:pt x="19786" y="14030"/>
                  </a:moveTo>
                  <a:cubicBezTo>
                    <a:pt x="15682" y="18833"/>
                    <a:pt x="9681" y="21599"/>
                    <a:pt x="3363" y="21600"/>
                  </a:cubicBezTo>
                  <a:cubicBezTo>
                    <a:pt x="2236" y="21600"/>
                    <a:pt x="1112" y="21511"/>
                    <a:pt x="0" y="21336"/>
                  </a:cubicBezTo>
                </a:path>
                <a:path w="19786" h="21600" stroke="0" extrusionOk="0">
                  <a:moveTo>
                    <a:pt x="19786" y="14030"/>
                  </a:moveTo>
                  <a:cubicBezTo>
                    <a:pt x="15682" y="18833"/>
                    <a:pt x="9681" y="21599"/>
                    <a:pt x="3363" y="21600"/>
                  </a:cubicBezTo>
                  <a:cubicBezTo>
                    <a:pt x="2236" y="21600"/>
                    <a:pt x="1112" y="21511"/>
                    <a:pt x="0" y="21336"/>
                  </a:cubicBezTo>
                  <a:lnTo>
                    <a:pt x="3363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Arc 20"/>
            <p:cNvSpPr>
              <a:spLocks/>
            </p:cNvSpPr>
            <p:nvPr/>
          </p:nvSpPr>
          <p:spPr bwMode="auto">
            <a:xfrm rot="668941">
              <a:off x="3151" y="3044"/>
              <a:ext cx="972" cy="150"/>
            </a:xfrm>
            <a:custGeom>
              <a:avLst/>
              <a:gdLst>
                <a:gd name="T0" fmla="*/ 0 w 20825"/>
                <a:gd name="T1" fmla="*/ 0 h 21478"/>
                <a:gd name="T2" fmla="*/ 0 w 20825"/>
                <a:gd name="T3" fmla="*/ 0 h 21478"/>
                <a:gd name="T4" fmla="*/ 0 w 20825"/>
                <a:gd name="T5" fmla="*/ 0 h 21478"/>
                <a:gd name="T6" fmla="*/ 0 60000 65536"/>
                <a:gd name="T7" fmla="*/ 0 60000 65536"/>
                <a:gd name="T8" fmla="*/ 0 60000 65536"/>
                <a:gd name="T9" fmla="*/ 0 w 20825"/>
                <a:gd name="T10" fmla="*/ 0 h 21478"/>
                <a:gd name="T11" fmla="*/ 20825 w 20825"/>
                <a:gd name="T12" fmla="*/ 21478 h 214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25" h="21478" fill="none" extrusionOk="0">
                  <a:moveTo>
                    <a:pt x="18530" y="21477"/>
                  </a:moveTo>
                  <a:cubicBezTo>
                    <a:pt x="9705" y="20534"/>
                    <a:pt x="2356" y="14290"/>
                    <a:pt x="0" y="5734"/>
                  </a:cubicBezTo>
                </a:path>
                <a:path w="20825" h="21478" stroke="0" extrusionOk="0">
                  <a:moveTo>
                    <a:pt x="18530" y="21477"/>
                  </a:moveTo>
                  <a:cubicBezTo>
                    <a:pt x="9705" y="20534"/>
                    <a:pt x="2356" y="14290"/>
                    <a:pt x="0" y="5734"/>
                  </a:cubicBezTo>
                  <a:lnTo>
                    <a:pt x="20825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Arc 21"/>
            <p:cNvSpPr>
              <a:spLocks/>
            </p:cNvSpPr>
            <p:nvPr/>
          </p:nvSpPr>
          <p:spPr bwMode="auto">
            <a:xfrm rot="6667080">
              <a:off x="883" y="1943"/>
              <a:ext cx="947" cy="209"/>
            </a:xfrm>
            <a:custGeom>
              <a:avLst/>
              <a:gdLst>
                <a:gd name="T0" fmla="*/ 0 w 21580"/>
                <a:gd name="T1" fmla="*/ 0 h 21600"/>
                <a:gd name="T2" fmla="*/ 0 w 21580"/>
                <a:gd name="T3" fmla="*/ 0 h 21600"/>
                <a:gd name="T4" fmla="*/ 0 w 2158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580"/>
                <a:gd name="T10" fmla="*/ 0 h 21600"/>
                <a:gd name="T11" fmla="*/ 21580 w 215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80" h="21600" fill="none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</a:path>
                <a:path w="21580" h="21600" stroke="0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  <a:lnTo>
                    <a:pt x="2158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Arc 22"/>
            <p:cNvSpPr>
              <a:spLocks/>
            </p:cNvSpPr>
            <p:nvPr/>
          </p:nvSpPr>
          <p:spPr bwMode="auto">
            <a:xfrm rot="17718395">
              <a:off x="311" y="2788"/>
              <a:ext cx="1014" cy="82"/>
            </a:xfrm>
            <a:custGeom>
              <a:avLst/>
              <a:gdLst>
                <a:gd name="T0" fmla="*/ 0 w 20945"/>
                <a:gd name="T1" fmla="*/ 0 h 21569"/>
                <a:gd name="T2" fmla="*/ 0 w 20945"/>
                <a:gd name="T3" fmla="*/ 0 h 21569"/>
                <a:gd name="T4" fmla="*/ 0 w 20945"/>
                <a:gd name="T5" fmla="*/ 0 h 21569"/>
                <a:gd name="T6" fmla="*/ 0 60000 65536"/>
                <a:gd name="T7" fmla="*/ 0 60000 65536"/>
                <a:gd name="T8" fmla="*/ 0 60000 65536"/>
                <a:gd name="T9" fmla="*/ 0 w 20945"/>
                <a:gd name="T10" fmla="*/ 0 h 21569"/>
                <a:gd name="T11" fmla="*/ 20945 w 20945"/>
                <a:gd name="T12" fmla="*/ 21569 h 2156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945" h="21569" fill="none" extrusionOk="0">
                  <a:moveTo>
                    <a:pt x="19796" y="21569"/>
                  </a:moveTo>
                  <a:cubicBezTo>
                    <a:pt x="10340" y="21066"/>
                    <a:pt x="2315" y="14462"/>
                    <a:pt x="0" y="5279"/>
                  </a:cubicBezTo>
                </a:path>
                <a:path w="20945" h="21569" stroke="0" extrusionOk="0">
                  <a:moveTo>
                    <a:pt x="19796" y="21569"/>
                  </a:moveTo>
                  <a:cubicBezTo>
                    <a:pt x="10340" y="21066"/>
                    <a:pt x="2315" y="14462"/>
                    <a:pt x="0" y="5279"/>
                  </a:cubicBezTo>
                  <a:lnTo>
                    <a:pt x="20945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Arc 23"/>
            <p:cNvSpPr>
              <a:spLocks/>
            </p:cNvSpPr>
            <p:nvPr/>
          </p:nvSpPr>
          <p:spPr bwMode="auto">
            <a:xfrm rot="14248593" flipH="1">
              <a:off x="1559" y="1883"/>
              <a:ext cx="947" cy="209"/>
            </a:xfrm>
            <a:custGeom>
              <a:avLst/>
              <a:gdLst>
                <a:gd name="T0" fmla="*/ 0 w 21580"/>
                <a:gd name="T1" fmla="*/ 0 h 21600"/>
                <a:gd name="T2" fmla="*/ 0 w 21580"/>
                <a:gd name="T3" fmla="*/ 0 h 21600"/>
                <a:gd name="T4" fmla="*/ 0 w 2158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580"/>
                <a:gd name="T10" fmla="*/ 0 h 21600"/>
                <a:gd name="T11" fmla="*/ 21580 w 215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80" h="21600" fill="none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</a:path>
                <a:path w="21580" h="21600" stroke="0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  <a:lnTo>
                    <a:pt x="2158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6" name="Line 29"/>
          <p:cNvSpPr>
            <a:spLocks noChangeShapeType="1"/>
          </p:cNvSpPr>
          <p:nvPr/>
        </p:nvSpPr>
        <p:spPr bwMode="auto">
          <a:xfrm flipH="1">
            <a:off x="4179655" y="3661489"/>
            <a:ext cx="0" cy="157528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6558044"/>
              </p:ext>
            </p:extLst>
          </p:nvPr>
        </p:nvGraphicFramePr>
        <p:xfrm>
          <a:off x="4891457" y="5205705"/>
          <a:ext cx="64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01" name="Equation" r:id="rId4" imgW="291973" imgH="241195" progId="Equation.DSMT4">
                  <p:embed/>
                </p:oleObj>
              </mc:Choice>
              <mc:Fallback>
                <p:oleObj name="Equation" r:id="rId4" imgW="291973" imgH="24119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1457" y="5205705"/>
                        <a:ext cx="646113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13500000" algn="ctr" rotWithShape="0">
                                <a:srgbClr val="808080">
                                  <a:alpha val="50000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 Box 18"/>
          <p:cNvSpPr txBox="1">
            <a:spLocks noChangeArrowheads="1"/>
          </p:cNvSpPr>
          <p:nvPr/>
        </p:nvSpPr>
        <p:spPr bwMode="auto">
          <a:xfrm>
            <a:off x="5170566" y="4796820"/>
            <a:ext cx="5567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200" b="1" dirty="0">
                <a:solidFill>
                  <a:srgbClr val="FFFFFF"/>
                </a:solidFill>
                <a:latin typeface="Times New Roman" pitchFamily="18" charset="0"/>
              </a:rPr>
              <a:t>          .025</a:t>
            </a:r>
          </a:p>
        </p:txBody>
      </p:sp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516252"/>
              </p:ext>
            </p:extLst>
          </p:nvPr>
        </p:nvGraphicFramePr>
        <p:xfrm>
          <a:off x="3217863" y="2354263"/>
          <a:ext cx="2347912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02" name="Equation" r:id="rId6" imgW="1269720" imgH="419040" progId="Equation.DSMT4">
                  <p:embed/>
                </p:oleObj>
              </mc:Choice>
              <mc:Fallback>
                <p:oleObj name="Equation" r:id="rId6" imgW="1269720" imgH="419040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7863" y="2354263"/>
                        <a:ext cx="2347912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>
                                <a:alpha val="50195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Rectangle 10"/>
          <p:cNvSpPr txBox="1">
            <a:spLocks noChangeArrowheads="1"/>
          </p:cNvSpPr>
          <p:nvPr/>
        </p:nvSpPr>
        <p:spPr bwMode="auto">
          <a:xfrm>
            <a:off x="224946" y="274638"/>
            <a:ext cx="8229600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200" smtClean="0">
                <a:latin typeface="Times New Roman" pitchFamily="18" charset="0"/>
              </a:rPr>
              <a:t>Sampling distribution of</a:t>
            </a:r>
            <a:endParaRPr lang="en-US" sz="3200" baseline="30000" dirty="0" smtClean="0">
              <a:latin typeface="Times New Roman" pitchFamily="18" charset="0"/>
            </a:endParaRPr>
          </a:p>
        </p:txBody>
      </p:sp>
      <p:sp>
        <p:nvSpPr>
          <p:cNvPr id="49" name="Rectangle 10"/>
          <p:cNvSpPr>
            <a:spLocks noGrp="1" noChangeArrowheads="1"/>
          </p:cNvSpPr>
          <p:nvPr>
            <p:ph type="title"/>
          </p:nvPr>
        </p:nvSpPr>
        <p:spPr>
          <a:xfrm>
            <a:off x="6258854" y="274638"/>
            <a:ext cx="583324" cy="696912"/>
          </a:xfrm>
          <a:noFill/>
        </p:spPr>
        <p:txBody>
          <a:bodyPr/>
          <a:lstStyle/>
          <a:p>
            <a:pPr eaLnBrk="1" hangingPunct="1"/>
            <a:r>
              <a:rPr lang="en-US" sz="3200" i="1" dirty="0" smtClean="0">
                <a:latin typeface="Symbol" pitchFamily="18" charset="2"/>
              </a:rPr>
              <a:t>c</a:t>
            </a:r>
            <a:r>
              <a:rPr lang="en-US" sz="3200" baseline="30000" dirty="0" smtClean="0">
                <a:latin typeface="Times New Roman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8806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3317416" y="3547231"/>
            <a:ext cx="2837702" cy="1682496"/>
            <a:chOff x="3317416" y="3547231"/>
            <a:chExt cx="2837702" cy="1682496"/>
          </a:xfrm>
        </p:grpSpPr>
        <p:grpSp>
          <p:nvGrpSpPr>
            <p:cNvPr id="37" name="Group 36"/>
            <p:cNvGrpSpPr/>
            <p:nvPr/>
          </p:nvGrpSpPr>
          <p:grpSpPr>
            <a:xfrm>
              <a:off x="3317416" y="3547231"/>
              <a:ext cx="2837702" cy="1682496"/>
              <a:chOff x="3317416" y="3547231"/>
              <a:chExt cx="2837702" cy="1682496"/>
            </a:xfrm>
          </p:grpSpPr>
          <p:sp>
            <p:nvSpPr>
              <p:cNvPr id="39" name="Freeform 19"/>
              <p:cNvSpPr>
                <a:spLocks/>
              </p:cNvSpPr>
              <p:nvPr/>
            </p:nvSpPr>
            <p:spPr bwMode="auto">
              <a:xfrm>
                <a:off x="3317416" y="3547231"/>
                <a:ext cx="2837702" cy="1682496"/>
              </a:xfrm>
              <a:custGeom>
                <a:avLst/>
                <a:gdLst>
                  <a:gd name="T0" fmla="*/ 2147483647 w 2862"/>
                  <a:gd name="T1" fmla="*/ 2147483647 h 1637"/>
                  <a:gd name="T2" fmla="*/ 0 w 2862"/>
                  <a:gd name="T3" fmla="*/ 2147483647 h 1637"/>
                  <a:gd name="T4" fmla="*/ 2147483647 w 2862"/>
                  <a:gd name="T5" fmla="*/ 2147483647 h 1637"/>
                  <a:gd name="T6" fmla="*/ 2147483647 w 2862"/>
                  <a:gd name="T7" fmla="*/ 2147483647 h 1637"/>
                  <a:gd name="T8" fmla="*/ 2147483647 w 2862"/>
                  <a:gd name="T9" fmla="*/ 2147483647 h 1637"/>
                  <a:gd name="T10" fmla="*/ 2147483647 w 2862"/>
                  <a:gd name="T11" fmla="*/ 2147483647 h 1637"/>
                  <a:gd name="T12" fmla="*/ 2147483647 w 2862"/>
                  <a:gd name="T13" fmla="*/ 2147483647 h 1637"/>
                  <a:gd name="T14" fmla="*/ 2147483647 w 2862"/>
                  <a:gd name="T15" fmla="*/ 0 h 1637"/>
                  <a:gd name="T16" fmla="*/ 2147483647 w 2862"/>
                  <a:gd name="T17" fmla="*/ 2147483647 h 1637"/>
                  <a:gd name="T18" fmla="*/ 2147483647 w 2862"/>
                  <a:gd name="T19" fmla="*/ 2147483647 h 1637"/>
                  <a:gd name="T20" fmla="*/ 2147483647 w 2862"/>
                  <a:gd name="T21" fmla="*/ 2147483647 h 1637"/>
                  <a:gd name="T22" fmla="*/ 2147483647 w 2862"/>
                  <a:gd name="T23" fmla="*/ 2147483647 h 1637"/>
                  <a:gd name="T24" fmla="*/ 2147483647 w 2862"/>
                  <a:gd name="T25" fmla="*/ 2147483647 h 1637"/>
                  <a:gd name="T26" fmla="*/ 2147483647 w 2862"/>
                  <a:gd name="T27" fmla="*/ 2147483647 h 1637"/>
                  <a:gd name="T28" fmla="*/ 2147483647 w 2862"/>
                  <a:gd name="T29" fmla="*/ 2147483647 h 1637"/>
                  <a:gd name="T30" fmla="*/ 2147483647 w 2862"/>
                  <a:gd name="T31" fmla="*/ 2147483647 h 163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862"/>
                  <a:gd name="T49" fmla="*/ 0 h 1637"/>
                  <a:gd name="T50" fmla="*/ 2862 w 2862"/>
                  <a:gd name="T51" fmla="*/ 1637 h 163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862" h="1637">
                    <a:moveTo>
                      <a:pt x="9" y="1627"/>
                    </a:moveTo>
                    <a:lnTo>
                      <a:pt x="0" y="1152"/>
                    </a:lnTo>
                    <a:lnTo>
                      <a:pt x="165" y="850"/>
                    </a:lnTo>
                    <a:lnTo>
                      <a:pt x="293" y="539"/>
                    </a:lnTo>
                    <a:lnTo>
                      <a:pt x="430" y="274"/>
                    </a:lnTo>
                    <a:lnTo>
                      <a:pt x="540" y="119"/>
                    </a:lnTo>
                    <a:lnTo>
                      <a:pt x="640" y="9"/>
                    </a:lnTo>
                    <a:lnTo>
                      <a:pt x="722" y="0"/>
                    </a:lnTo>
                    <a:lnTo>
                      <a:pt x="896" y="110"/>
                    </a:lnTo>
                    <a:lnTo>
                      <a:pt x="1198" y="421"/>
                    </a:lnTo>
                    <a:lnTo>
                      <a:pt x="1426" y="759"/>
                    </a:lnTo>
                    <a:lnTo>
                      <a:pt x="1783" y="1152"/>
                    </a:lnTo>
                    <a:lnTo>
                      <a:pt x="2039" y="1353"/>
                    </a:lnTo>
                    <a:lnTo>
                      <a:pt x="2386" y="1518"/>
                    </a:lnTo>
                    <a:lnTo>
                      <a:pt x="2862" y="1637"/>
                    </a:lnTo>
                    <a:lnTo>
                      <a:pt x="9" y="1627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40" name="Straight Connector 39"/>
              <p:cNvCxnSpPr/>
              <p:nvPr/>
            </p:nvCxnSpPr>
            <p:spPr bwMode="auto">
              <a:xfrm>
                <a:off x="5225146" y="4991834"/>
                <a:ext cx="837210" cy="200691"/>
              </a:xfrm>
              <a:prstGeom prst="line">
                <a:avLst/>
              </a:prstGeom>
              <a:solidFill>
                <a:schemeClr val="accent1">
                  <a:alpha val="50000"/>
                </a:schemeClr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38" name="Straight Connector 37"/>
            <p:cNvCxnSpPr/>
            <p:nvPr/>
          </p:nvCxnSpPr>
          <p:spPr bwMode="auto">
            <a:xfrm>
              <a:off x="6103922" y="5136090"/>
              <a:ext cx="0" cy="91440"/>
            </a:xfrm>
            <a:prstGeom prst="line">
              <a:avLst/>
            </a:prstGeom>
            <a:solidFill>
              <a:schemeClr val="accent1">
                <a:alpha val="50000"/>
              </a:schemeClr>
            </a:solidFill>
            <a:ln w="762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610393" y="1319215"/>
            <a:ext cx="8239125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chi-square distribution results when independent variables with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normal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distributions are squared and summed.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Line 11"/>
          <p:cNvSpPr>
            <a:spLocks noChangeShapeType="1"/>
          </p:cNvSpPr>
          <p:nvPr/>
        </p:nvSpPr>
        <p:spPr bwMode="auto">
          <a:xfrm flipV="1">
            <a:off x="3029735" y="3435850"/>
            <a:ext cx="1761" cy="178136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12"/>
          <p:cNvSpPr>
            <a:spLocks noChangeShapeType="1"/>
          </p:cNvSpPr>
          <p:nvPr/>
        </p:nvSpPr>
        <p:spPr bwMode="auto">
          <a:xfrm>
            <a:off x="3032911" y="5222396"/>
            <a:ext cx="340465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Line 29"/>
          <p:cNvSpPr>
            <a:spLocks noChangeShapeType="1"/>
          </p:cNvSpPr>
          <p:nvPr/>
        </p:nvSpPr>
        <p:spPr bwMode="auto">
          <a:xfrm flipH="1">
            <a:off x="4179655" y="3661489"/>
            <a:ext cx="0" cy="157528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0173180"/>
              </p:ext>
            </p:extLst>
          </p:nvPr>
        </p:nvGraphicFramePr>
        <p:xfrm>
          <a:off x="3062601" y="5205705"/>
          <a:ext cx="64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27" name="Equation" r:id="rId4" imgW="291960" imgH="241200" progId="Equation.DSMT4">
                  <p:embed/>
                </p:oleObj>
              </mc:Choice>
              <mc:Fallback>
                <p:oleObj name="Equation" r:id="rId4" imgW="2919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2601" y="5205705"/>
                        <a:ext cx="646113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13500000" algn="ctr" rotWithShape="0">
                                <a:srgbClr val="808080">
                                  <a:alpha val="50000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Text Box 18"/>
          <p:cNvSpPr txBox="1">
            <a:spLocks noChangeArrowheads="1"/>
          </p:cNvSpPr>
          <p:nvPr/>
        </p:nvSpPr>
        <p:spPr bwMode="auto">
          <a:xfrm>
            <a:off x="3814690" y="4118882"/>
            <a:ext cx="92157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 dirty="0">
                <a:solidFill>
                  <a:srgbClr val="FFFFFF"/>
                </a:solidFill>
                <a:latin typeface="Times New Roman" pitchFamily="18" charset="0"/>
              </a:rPr>
              <a:t>          </a:t>
            </a:r>
            <a:r>
              <a:rPr lang="en-US" sz="2400" b="1" dirty="0" smtClean="0">
                <a:solidFill>
                  <a:srgbClr val="FFFFFF"/>
                </a:solidFill>
                <a:latin typeface="Times New Roman" pitchFamily="18" charset="0"/>
              </a:rPr>
              <a:t>.975</a:t>
            </a:r>
            <a:endParaRPr lang="en-US" sz="2400" b="1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516252"/>
              </p:ext>
            </p:extLst>
          </p:nvPr>
        </p:nvGraphicFramePr>
        <p:xfrm>
          <a:off x="3217863" y="2354263"/>
          <a:ext cx="2347912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28" name="Equation" r:id="rId6" imgW="1269720" imgH="419040" progId="Equation.DSMT4">
                  <p:embed/>
                </p:oleObj>
              </mc:Choice>
              <mc:Fallback>
                <p:oleObj name="Equation" r:id="rId6" imgW="1269720" imgH="419040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7863" y="2354263"/>
                        <a:ext cx="2347912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>
                                <a:alpha val="50195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Rectangle 10"/>
          <p:cNvSpPr txBox="1">
            <a:spLocks noChangeArrowheads="1"/>
          </p:cNvSpPr>
          <p:nvPr/>
        </p:nvSpPr>
        <p:spPr bwMode="auto">
          <a:xfrm>
            <a:off x="224946" y="274638"/>
            <a:ext cx="8229600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200" smtClean="0">
                <a:latin typeface="Times New Roman" pitchFamily="18" charset="0"/>
              </a:rPr>
              <a:t>Sampling distribution of</a:t>
            </a:r>
            <a:endParaRPr lang="en-US" sz="3200" baseline="30000" dirty="0" smtClean="0">
              <a:latin typeface="Times New Roman" pitchFamily="18" charset="0"/>
            </a:endParaRPr>
          </a:p>
        </p:txBody>
      </p:sp>
      <p:sp>
        <p:nvSpPr>
          <p:cNvPr id="43" name="Rectangle 10"/>
          <p:cNvSpPr>
            <a:spLocks noGrp="1" noChangeArrowheads="1"/>
          </p:cNvSpPr>
          <p:nvPr>
            <p:ph type="title"/>
          </p:nvPr>
        </p:nvSpPr>
        <p:spPr>
          <a:xfrm>
            <a:off x="6258854" y="274638"/>
            <a:ext cx="583324" cy="696912"/>
          </a:xfrm>
          <a:noFill/>
        </p:spPr>
        <p:txBody>
          <a:bodyPr/>
          <a:lstStyle/>
          <a:p>
            <a:pPr eaLnBrk="1" hangingPunct="1"/>
            <a:r>
              <a:rPr lang="en-US" sz="3200" i="1" dirty="0" smtClean="0">
                <a:latin typeface="Symbol" pitchFamily="18" charset="2"/>
              </a:rPr>
              <a:t>c</a:t>
            </a:r>
            <a:r>
              <a:rPr lang="en-US" sz="3200" baseline="30000" dirty="0" smtClean="0">
                <a:latin typeface="Times New Roman" pitchFamily="18" charset="0"/>
              </a:rPr>
              <a:t>2</a:t>
            </a:r>
          </a:p>
        </p:txBody>
      </p:sp>
      <p:grpSp>
        <p:nvGrpSpPr>
          <p:cNvPr id="44" name="Group 18"/>
          <p:cNvGrpSpPr>
            <a:grpSpLocks/>
          </p:cNvGrpSpPr>
          <p:nvPr/>
        </p:nvGrpSpPr>
        <p:grpSpPr bwMode="auto">
          <a:xfrm>
            <a:off x="3242239" y="3435202"/>
            <a:ext cx="2945947" cy="1835150"/>
            <a:chOff x="777" y="1514"/>
            <a:chExt cx="3346" cy="1822"/>
          </a:xfrm>
        </p:grpSpPr>
        <p:sp>
          <p:nvSpPr>
            <p:cNvPr id="45" name="Arc 19"/>
            <p:cNvSpPr>
              <a:spLocks/>
            </p:cNvSpPr>
            <p:nvPr/>
          </p:nvSpPr>
          <p:spPr bwMode="auto">
            <a:xfrm rot="3032032">
              <a:off x="2409" y="2475"/>
              <a:ext cx="955" cy="307"/>
            </a:xfrm>
            <a:custGeom>
              <a:avLst/>
              <a:gdLst>
                <a:gd name="T0" fmla="*/ 0 w 19786"/>
                <a:gd name="T1" fmla="*/ 0 h 21600"/>
                <a:gd name="T2" fmla="*/ 0 w 19786"/>
                <a:gd name="T3" fmla="*/ 0 h 21600"/>
                <a:gd name="T4" fmla="*/ 0 w 19786"/>
                <a:gd name="T5" fmla="*/ 0 h 21600"/>
                <a:gd name="T6" fmla="*/ 0 60000 65536"/>
                <a:gd name="T7" fmla="*/ 0 60000 65536"/>
                <a:gd name="T8" fmla="*/ 0 60000 65536"/>
                <a:gd name="T9" fmla="*/ 0 w 19786"/>
                <a:gd name="T10" fmla="*/ 0 h 21600"/>
                <a:gd name="T11" fmla="*/ 19786 w 1978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786" h="21600" fill="none" extrusionOk="0">
                  <a:moveTo>
                    <a:pt x="19786" y="14030"/>
                  </a:moveTo>
                  <a:cubicBezTo>
                    <a:pt x="15682" y="18833"/>
                    <a:pt x="9681" y="21599"/>
                    <a:pt x="3363" y="21600"/>
                  </a:cubicBezTo>
                  <a:cubicBezTo>
                    <a:pt x="2236" y="21600"/>
                    <a:pt x="1112" y="21511"/>
                    <a:pt x="0" y="21336"/>
                  </a:cubicBezTo>
                </a:path>
                <a:path w="19786" h="21600" stroke="0" extrusionOk="0">
                  <a:moveTo>
                    <a:pt x="19786" y="14030"/>
                  </a:moveTo>
                  <a:cubicBezTo>
                    <a:pt x="15682" y="18833"/>
                    <a:pt x="9681" y="21599"/>
                    <a:pt x="3363" y="21600"/>
                  </a:cubicBezTo>
                  <a:cubicBezTo>
                    <a:pt x="2236" y="21600"/>
                    <a:pt x="1112" y="21511"/>
                    <a:pt x="0" y="21336"/>
                  </a:cubicBezTo>
                  <a:lnTo>
                    <a:pt x="3363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Arc 20"/>
            <p:cNvSpPr>
              <a:spLocks/>
            </p:cNvSpPr>
            <p:nvPr/>
          </p:nvSpPr>
          <p:spPr bwMode="auto">
            <a:xfrm rot="668941">
              <a:off x="3151" y="3044"/>
              <a:ext cx="972" cy="150"/>
            </a:xfrm>
            <a:custGeom>
              <a:avLst/>
              <a:gdLst>
                <a:gd name="T0" fmla="*/ 0 w 20825"/>
                <a:gd name="T1" fmla="*/ 0 h 21478"/>
                <a:gd name="T2" fmla="*/ 0 w 20825"/>
                <a:gd name="T3" fmla="*/ 0 h 21478"/>
                <a:gd name="T4" fmla="*/ 0 w 20825"/>
                <a:gd name="T5" fmla="*/ 0 h 21478"/>
                <a:gd name="T6" fmla="*/ 0 60000 65536"/>
                <a:gd name="T7" fmla="*/ 0 60000 65536"/>
                <a:gd name="T8" fmla="*/ 0 60000 65536"/>
                <a:gd name="T9" fmla="*/ 0 w 20825"/>
                <a:gd name="T10" fmla="*/ 0 h 21478"/>
                <a:gd name="T11" fmla="*/ 20825 w 20825"/>
                <a:gd name="T12" fmla="*/ 21478 h 214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25" h="21478" fill="none" extrusionOk="0">
                  <a:moveTo>
                    <a:pt x="18530" y="21477"/>
                  </a:moveTo>
                  <a:cubicBezTo>
                    <a:pt x="9705" y="20534"/>
                    <a:pt x="2356" y="14290"/>
                    <a:pt x="0" y="5734"/>
                  </a:cubicBezTo>
                </a:path>
                <a:path w="20825" h="21478" stroke="0" extrusionOk="0">
                  <a:moveTo>
                    <a:pt x="18530" y="21477"/>
                  </a:moveTo>
                  <a:cubicBezTo>
                    <a:pt x="9705" y="20534"/>
                    <a:pt x="2356" y="14290"/>
                    <a:pt x="0" y="5734"/>
                  </a:cubicBezTo>
                  <a:lnTo>
                    <a:pt x="20825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Arc 21"/>
            <p:cNvSpPr>
              <a:spLocks/>
            </p:cNvSpPr>
            <p:nvPr/>
          </p:nvSpPr>
          <p:spPr bwMode="auto">
            <a:xfrm rot="6667080">
              <a:off x="883" y="1943"/>
              <a:ext cx="947" cy="209"/>
            </a:xfrm>
            <a:custGeom>
              <a:avLst/>
              <a:gdLst>
                <a:gd name="T0" fmla="*/ 0 w 21580"/>
                <a:gd name="T1" fmla="*/ 0 h 21600"/>
                <a:gd name="T2" fmla="*/ 0 w 21580"/>
                <a:gd name="T3" fmla="*/ 0 h 21600"/>
                <a:gd name="T4" fmla="*/ 0 w 2158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580"/>
                <a:gd name="T10" fmla="*/ 0 h 21600"/>
                <a:gd name="T11" fmla="*/ 21580 w 215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80" h="21600" fill="none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</a:path>
                <a:path w="21580" h="21600" stroke="0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  <a:lnTo>
                    <a:pt x="2158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Arc 22"/>
            <p:cNvSpPr>
              <a:spLocks/>
            </p:cNvSpPr>
            <p:nvPr/>
          </p:nvSpPr>
          <p:spPr bwMode="auto">
            <a:xfrm rot="17718395">
              <a:off x="311" y="2788"/>
              <a:ext cx="1014" cy="82"/>
            </a:xfrm>
            <a:custGeom>
              <a:avLst/>
              <a:gdLst>
                <a:gd name="T0" fmla="*/ 0 w 20945"/>
                <a:gd name="T1" fmla="*/ 0 h 21569"/>
                <a:gd name="T2" fmla="*/ 0 w 20945"/>
                <a:gd name="T3" fmla="*/ 0 h 21569"/>
                <a:gd name="T4" fmla="*/ 0 w 20945"/>
                <a:gd name="T5" fmla="*/ 0 h 21569"/>
                <a:gd name="T6" fmla="*/ 0 60000 65536"/>
                <a:gd name="T7" fmla="*/ 0 60000 65536"/>
                <a:gd name="T8" fmla="*/ 0 60000 65536"/>
                <a:gd name="T9" fmla="*/ 0 w 20945"/>
                <a:gd name="T10" fmla="*/ 0 h 21569"/>
                <a:gd name="T11" fmla="*/ 20945 w 20945"/>
                <a:gd name="T12" fmla="*/ 21569 h 2156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945" h="21569" fill="none" extrusionOk="0">
                  <a:moveTo>
                    <a:pt x="19796" y="21569"/>
                  </a:moveTo>
                  <a:cubicBezTo>
                    <a:pt x="10340" y="21066"/>
                    <a:pt x="2315" y="14462"/>
                    <a:pt x="0" y="5279"/>
                  </a:cubicBezTo>
                </a:path>
                <a:path w="20945" h="21569" stroke="0" extrusionOk="0">
                  <a:moveTo>
                    <a:pt x="19796" y="21569"/>
                  </a:moveTo>
                  <a:cubicBezTo>
                    <a:pt x="10340" y="21066"/>
                    <a:pt x="2315" y="14462"/>
                    <a:pt x="0" y="5279"/>
                  </a:cubicBezTo>
                  <a:lnTo>
                    <a:pt x="20945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Arc 23"/>
            <p:cNvSpPr>
              <a:spLocks/>
            </p:cNvSpPr>
            <p:nvPr/>
          </p:nvSpPr>
          <p:spPr bwMode="auto">
            <a:xfrm rot="14248593" flipH="1">
              <a:off x="1559" y="1883"/>
              <a:ext cx="947" cy="209"/>
            </a:xfrm>
            <a:custGeom>
              <a:avLst/>
              <a:gdLst>
                <a:gd name="T0" fmla="*/ 0 w 21580"/>
                <a:gd name="T1" fmla="*/ 0 h 21600"/>
                <a:gd name="T2" fmla="*/ 0 w 21580"/>
                <a:gd name="T3" fmla="*/ 0 h 21600"/>
                <a:gd name="T4" fmla="*/ 0 w 2158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580"/>
                <a:gd name="T10" fmla="*/ 0 h 21600"/>
                <a:gd name="T11" fmla="*/ 21580 w 215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80" h="21600" fill="none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</a:path>
                <a:path w="21580" h="21600" stroke="0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  <a:lnTo>
                    <a:pt x="2158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7109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8188" y="1736725"/>
            <a:ext cx="7759700" cy="3000738"/>
          </a:xfrm>
          <a:noFill/>
        </p:spPr>
        <p:txBody>
          <a:bodyPr lIns="90488" tIns="44450" rIns="90488" bIns="44450"/>
          <a:lstStyle/>
          <a:p>
            <a:pPr marL="0" indent="465138" eaLnBrk="1" hangingPunct="1">
              <a:buNone/>
            </a:pPr>
            <a:r>
              <a:rPr lang="en-US" sz="2400" dirty="0" smtClean="0">
                <a:latin typeface="Times New Roman" pitchFamily="18" charset="0"/>
              </a:rPr>
              <a:t>Buyer’s Digest rates thermostats manufactured for home temperature control. </a:t>
            </a:r>
            <a:r>
              <a:rPr lang="en-US" sz="2400" dirty="0" smtClean="0">
                <a:latin typeface="Times New Roman" pitchFamily="18" charset="0"/>
              </a:rPr>
              <a:t>It </a:t>
            </a:r>
            <a:r>
              <a:rPr lang="en-US" sz="2400" dirty="0">
                <a:latin typeface="Times New Roman" pitchFamily="18" charset="0"/>
              </a:rPr>
              <a:t>gives an “acceptable” rating to a thermostat with a temperature variance of 0.5 or </a:t>
            </a:r>
            <a:r>
              <a:rPr lang="en-US" sz="2400" dirty="0" smtClean="0">
                <a:latin typeface="Times New Roman" pitchFamily="18" charset="0"/>
              </a:rPr>
              <a:t>less. </a:t>
            </a:r>
            <a:r>
              <a:rPr lang="en-US" sz="2400" dirty="0" smtClean="0">
                <a:latin typeface="Times New Roman" pitchFamily="18" charset="0"/>
              </a:rPr>
              <a:t>In </a:t>
            </a:r>
            <a:r>
              <a:rPr lang="en-US" sz="2400" dirty="0" smtClean="0">
                <a:latin typeface="Times New Roman" pitchFamily="18" charset="0"/>
              </a:rPr>
              <a:t>a recent test, ten thermostats manufactured by </a:t>
            </a:r>
            <a:r>
              <a:rPr lang="en-US" sz="2400" dirty="0" err="1" smtClean="0">
                <a:latin typeface="Times New Roman" pitchFamily="18" charset="0"/>
              </a:rPr>
              <a:t>ThermoRite</a:t>
            </a:r>
            <a:r>
              <a:rPr lang="en-US" sz="2400" dirty="0" smtClean="0">
                <a:latin typeface="Times New Roman" pitchFamily="18" charset="0"/>
              </a:rPr>
              <a:t> were selected at random and placed in a test room that was maintained at a temperature of 68</a:t>
            </a:r>
            <a:r>
              <a:rPr lang="en-US" sz="2400" baseline="40000" dirty="0" smtClean="0">
                <a:latin typeface="Times New Roman" pitchFamily="18" charset="0"/>
              </a:rPr>
              <a:t>o</a:t>
            </a:r>
            <a:r>
              <a:rPr lang="en-US" sz="2400" dirty="0" smtClean="0">
                <a:latin typeface="Times New Roman" pitchFamily="18" charset="0"/>
              </a:rPr>
              <a:t>F. </a:t>
            </a:r>
            <a:r>
              <a:rPr lang="en-US" sz="2400" dirty="0" smtClean="0">
                <a:latin typeface="Times New Roman" pitchFamily="18" charset="0"/>
              </a:rPr>
              <a:t>Use </a:t>
            </a:r>
            <a:r>
              <a:rPr lang="en-US" sz="2400" dirty="0" smtClean="0">
                <a:latin typeface="Times New Roman" pitchFamily="18" charset="0"/>
              </a:rPr>
              <a:t>the ten readings </a:t>
            </a:r>
            <a:r>
              <a:rPr lang="en-US" sz="2400" dirty="0" smtClean="0">
                <a:latin typeface="Times New Roman" pitchFamily="18" charset="0"/>
              </a:rPr>
              <a:t>in </a:t>
            </a:r>
            <a:r>
              <a:rPr lang="en-US" sz="2400" dirty="0" smtClean="0">
                <a:latin typeface="Times New Roman" pitchFamily="18" charset="0"/>
              </a:rPr>
              <a:t>the table below to </a:t>
            </a:r>
            <a:r>
              <a:rPr lang="en-US" sz="2400" dirty="0" smtClean="0">
                <a:latin typeface="Times New Roman" pitchFamily="18" charset="0"/>
              </a:rPr>
              <a:t>test the claim at 10% significance </a:t>
            </a:r>
            <a:endParaRPr lang="en-US" sz="2400" dirty="0" smtClean="0">
              <a:latin typeface="Times New Roman" pitchFamily="18" charset="0"/>
            </a:endParaRPr>
          </a:p>
        </p:txBody>
      </p:sp>
      <p:sp>
        <p:nvSpPr>
          <p:cNvPr id="45059" name="Rectangle 82"/>
          <p:cNvSpPr>
            <a:spLocks noChangeArrowheads="1"/>
          </p:cNvSpPr>
          <p:nvPr/>
        </p:nvSpPr>
        <p:spPr bwMode="auto">
          <a:xfrm>
            <a:off x="733425" y="1133428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</a:pPr>
            <a:r>
              <a:rPr lang="en-US" sz="2400" b="1" dirty="0" smtClean="0">
                <a:latin typeface="Times New Roman" pitchFamily="18" charset="0"/>
              </a:rPr>
              <a:t>Example 1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6472" name="Line 88"/>
          <p:cNvSpPr>
            <a:spLocks noChangeShapeType="1"/>
          </p:cNvSpPr>
          <p:nvPr/>
        </p:nvSpPr>
        <p:spPr bwMode="auto">
          <a:xfrm>
            <a:off x="609600" y="5405438"/>
            <a:ext cx="79438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73" name="Text Box 89"/>
          <p:cNvSpPr txBox="1">
            <a:spLocks noChangeArrowheads="1"/>
          </p:cNvSpPr>
          <p:nvPr/>
        </p:nvSpPr>
        <p:spPr bwMode="auto">
          <a:xfrm>
            <a:off x="498475" y="5462588"/>
            <a:ext cx="8147050" cy="427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200"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Temperature </a:t>
            </a:r>
            <a:r>
              <a:rPr 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  </a:t>
            </a:r>
            <a:r>
              <a:rPr lang="en-US" sz="2200"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67.4  67.8  68.2  69.3  69.5  67.0  68.1  68.6  67.9  67.2</a:t>
            </a:r>
          </a:p>
        </p:txBody>
      </p:sp>
      <p:sp>
        <p:nvSpPr>
          <p:cNvPr id="16474" name="Text Box 90"/>
          <p:cNvSpPr txBox="1">
            <a:spLocks noChangeArrowheads="1"/>
          </p:cNvSpPr>
          <p:nvPr/>
        </p:nvSpPr>
        <p:spPr bwMode="auto">
          <a:xfrm>
            <a:off x="517525" y="4948238"/>
            <a:ext cx="8026400" cy="427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200" dirty="0"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Thermostat</a:t>
            </a: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        </a:t>
            </a:r>
            <a:r>
              <a:rPr lang="en-US" sz="2200" dirty="0"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1       2       3      4       5       6       7       8       9      </a:t>
            </a:r>
            <a:r>
              <a:rPr lang="en-US" sz="2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10</a:t>
            </a:r>
            <a:endParaRPr lang="en-US" sz="2200" u="sng" dirty="0"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</p:txBody>
      </p:sp>
      <p:sp>
        <p:nvSpPr>
          <p:cNvPr id="16477" name="Oval 93"/>
          <p:cNvSpPr>
            <a:spLocks noChangeArrowheads="1"/>
          </p:cNvSpPr>
          <p:nvPr/>
        </p:nvSpPr>
        <p:spPr bwMode="auto">
          <a:xfrm>
            <a:off x="2071866" y="2911788"/>
            <a:ext cx="696912" cy="34925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2987675" y="5511800"/>
            <a:ext cx="584200" cy="3968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Clr>
                <a:srgbClr val="8CF4EA"/>
              </a:buClr>
              <a:buFont typeface="Wingdings" pitchFamily="2" charset="2"/>
              <a:buNone/>
            </a:pPr>
            <a:endParaRPr lang="en-US" sz="2000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" name="Text Box 11"/>
          <p:cNvSpPr txBox="1">
            <a:spLocks noChangeArrowheads="1"/>
          </p:cNvSpPr>
          <p:nvPr/>
        </p:nvSpPr>
        <p:spPr bwMode="auto">
          <a:xfrm>
            <a:off x="3652947" y="5507038"/>
            <a:ext cx="584200" cy="3968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Clr>
                <a:srgbClr val="8CF4EA"/>
              </a:buClr>
              <a:buFont typeface="Wingdings" pitchFamily="2" charset="2"/>
              <a:buNone/>
            </a:pPr>
            <a:endParaRPr lang="en-US" sz="2000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" name="Text Box 11"/>
          <p:cNvSpPr txBox="1">
            <a:spLocks noChangeArrowheads="1"/>
          </p:cNvSpPr>
          <p:nvPr/>
        </p:nvSpPr>
        <p:spPr bwMode="auto">
          <a:xfrm>
            <a:off x="4276834" y="5502275"/>
            <a:ext cx="4313238" cy="3968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Clr>
                <a:srgbClr val="8CF4EA"/>
              </a:buClr>
              <a:buFont typeface="Wingdings" pitchFamily="2" charset="2"/>
              <a:buNone/>
            </a:pPr>
            <a:endParaRPr lang="en-US" sz="2000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4" name="Rectangle 26"/>
          <p:cNvSpPr>
            <a:spLocks noChangeArrowheads="1"/>
          </p:cNvSpPr>
          <p:nvPr/>
        </p:nvSpPr>
        <p:spPr bwMode="auto">
          <a:xfrm>
            <a:off x="681038" y="340114"/>
            <a:ext cx="77724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/>
            <a:r>
              <a:rPr lang="en-US" sz="3200" dirty="0" smtClean="0">
                <a:solidFill>
                  <a:schemeClr val="tx2"/>
                </a:solidFill>
                <a:latin typeface="Times New Roman" pitchFamily="18" charset="0"/>
              </a:rPr>
              <a:t>Hypothesis Testing – One Variance</a:t>
            </a:r>
            <a:endParaRPr lang="en-US" sz="3200" baseline="30000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15" name="Line 165"/>
          <p:cNvSpPr>
            <a:spLocks noChangeShapeType="1"/>
          </p:cNvSpPr>
          <p:nvPr/>
        </p:nvSpPr>
        <p:spPr bwMode="auto">
          <a:xfrm flipV="1">
            <a:off x="4554733" y="2854736"/>
            <a:ext cx="100584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166"/>
          <p:cNvSpPr>
            <a:spLocks noChangeArrowheads="1"/>
          </p:cNvSpPr>
          <p:nvPr/>
        </p:nvSpPr>
        <p:spPr bwMode="auto">
          <a:xfrm>
            <a:off x="5916034" y="2525263"/>
            <a:ext cx="493713" cy="365125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Line 168"/>
          <p:cNvSpPr>
            <a:spLocks noChangeShapeType="1"/>
          </p:cNvSpPr>
          <p:nvPr/>
        </p:nvSpPr>
        <p:spPr bwMode="auto">
          <a:xfrm>
            <a:off x="6324022" y="2844350"/>
            <a:ext cx="9144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Oval 93"/>
          <p:cNvSpPr>
            <a:spLocks noChangeArrowheads="1"/>
          </p:cNvSpPr>
          <p:nvPr/>
        </p:nvSpPr>
        <p:spPr bwMode="auto">
          <a:xfrm>
            <a:off x="4973487" y="3999138"/>
            <a:ext cx="696912" cy="34925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72" grpId="0" animBg="1"/>
      <p:bldP spid="16473" grpId="0"/>
      <p:bldP spid="16474" grpId="0"/>
      <p:bldP spid="16477" grpId="0" animBg="1"/>
      <p:bldP spid="8203" grpId="0" animBg="1"/>
      <p:bldP spid="2" grpId="0" animBg="1"/>
      <p:bldP spid="3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0" name="Text Box 2"/>
          <p:cNvSpPr txBox="1">
            <a:spLocks noChangeArrowheads="1"/>
          </p:cNvSpPr>
          <p:nvPr/>
        </p:nvSpPr>
        <p:spPr bwMode="auto">
          <a:xfrm>
            <a:off x="2239963" y="2369376"/>
            <a:ext cx="742950" cy="377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 67.4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 67.8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 68.2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 69.3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 69.5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 67.0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68.1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 68.6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67.9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67.2</a:t>
            </a:r>
          </a:p>
        </p:txBody>
      </p:sp>
      <p:sp>
        <p:nvSpPr>
          <p:cNvPr id="215044" name="Text Box 4"/>
          <p:cNvSpPr txBox="1">
            <a:spLocks noChangeArrowheads="1"/>
          </p:cNvSpPr>
          <p:nvPr/>
        </p:nvSpPr>
        <p:spPr bwMode="auto">
          <a:xfrm>
            <a:off x="3836988" y="2364614"/>
            <a:ext cx="627062" cy="377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-0.7</a:t>
            </a:r>
          </a:p>
          <a:p>
            <a:pPr algn="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-0.3</a:t>
            </a:r>
          </a:p>
          <a:p>
            <a:pPr algn="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0.1</a:t>
            </a:r>
          </a:p>
          <a:p>
            <a:pPr algn="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1.2</a:t>
            </a:r>
          </a:p>
          <a:p>
            <a:pPr algn="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1.4</a:t>
            </a:r>
          </a:p>
          <a:p>
            <a:pPr algn="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-1.1</a:t>
            </a:r>
          </a:p>
          <a:p>
            <a:pPr algn="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0.0</a:t>
            </a:r>
          </a:p>
          <a:p>
            <a:pPr algn="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0.5</a:t>
            </a:r>
          </a:p>
          <a:p>
            <a:pPr algn="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-0.2</a:t>
            </a:r>
          </a:p>
          <a:p>
            <a:pPr algn="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-0.9</a:t>
            </a:r>
          </a:p>
        </p:txBody>
      </p:sp>
      <p:sp>
        <p:nvSpPr>
          <p:cNvPr id="215045" name="Text Box 5"/>
          <p:cNvSpPr txBox="1">
            <a:spLocks noChangeArrowheads="1"/>
          </p:cNvSpPr>
          <p:nvPr/>
        </p:nvSpPr>
        <p:spPr bwMode="auto">
          <a:xfrm>
            <a:off x="5599113" y="2378901"/>
            <a:ext cx="673100" cy="377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0.49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0.09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0.01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1.44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1.96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1.21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0.00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0.25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0.04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0.81</a:t>
            </a:r>
          </a:p>
        </p:txBody>
      </p:sp>
      <p:sp>
        <p:nvSpPr>
          <p:cNvPr id="15373" name="Line 6"/>
          <p:cNvSpPr>
            <a:spLocks noChangeShapeType="1"/>
          </p:cNvSpPr>
          <p:nvPr/>
        </p:nvSpPr>
        <p:spPr bwMode="auto">
          <a:xfrm>
            <a:off x="2039938" y="1839151"/>
            <a:ext cx="0" cy="43545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4" name="Line 7"/>
          <p:cNvSpPr>
            <a:spLocks noChangeShapeType="1"/>
          </p:cNvSpPr>
          <p:nvPr/>
        </p:nvSpPr>
        <p:spPr bwMode="auto">
          <a:xfrm>
            <a:off x="3292475" y="1848676"/>
            <a:ext cx="0" cy="43545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5" name="Line 9"/>
          <p:cNvSpPr>
            <a:spLocks noChangeShapeType="1"/>
          </p:cNvSpPr>
          <p:nvPr/>
        </p:nvSpPr>
        <p:spPr bwMode="auto">
          <a:xfrm>
            <a:off x="5000625" y="1837564"/>
            <a:ext cx="0" cy="43545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6" name="Line 10"/>
          <p:cNvSpPr>
            <a:spLocks noChangeShapeType="1"/>
          </p:cNvSpPr>
          <p:nvPr/>
        </p:nvSpPr>
        <p:spPr bwMode="auto">
          <a:xfrm>
            <a:off x="6831013" y="1845501"/>
            <a:ext cx="0" cy="43545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7" name="Line 13"/>
          <p:cNvSpPr>
            <a:spLocks noChangeShapeType="1"/>
          </p:cNvSpPr>
          <p:nvPr/>
        </p:nvSpPr>
        <p:spPr bwMode="auto">
          <a:xfrm>
            <a:off x="2028825" y="1843914"/>
            <a:ext cx="47894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15070" name="Object 30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53692570"/>
              </p:ext>
            </p:extLst>
          </p:nvPr>
        </p:nvGraphicFramePr>
        <p:xfrm>
          <a:off x="7048500" y="3753676"/>
          <a:ext cx="1974850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1" name="Equation" r:id="rId4" imgW="977760" imgH="419040" progId="Equation.DSMT4">
                  <p:embed/>
                </p:oleObj>
              </mc:Choice>
              <mc:Fallback>
                <p:oleObj name="Equation" r:id="rId4" imgW="97776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8500" y="3753676"/>
                        <a:ext cx="1974850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5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2572621"/>
              </p:ext>
            </p:extLst>
          </p:nvPr>
        </p:nvGraphicFramePr>
        <p:xfrm>
          <a:off x="5419725" y="1934401"/>
          <a:ext cx="1139825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2" name="Equation" r:id="rId6" imgW="545760" imgH="241200" progId="Equation.DSMT4">
                  <p:embed/>
                </p:oleObj>
              </mc:Choice>
              <mc:Fallback>
                <p:oleObj name="Equation" r:id="rId6" imgW="5457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9725" y="1934401"/>
                        <a:ext cx="1139825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57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8856007"/>
              </p:ext>
            </p:extLst>
          </p:nvPr>
        </p:nvGraphicFramePr>
        <p:xfrm>
          <a:off x="3756025" y="1947101"/>
          <a:ext cx="795338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3" name="Equation" r:id="rId8" imgW="380880" imgH="228600" progId="Equation.DSMT4">
                  <p:embed/>
                </p:oleObj>
              </mc:Choice>
              <mc:Fallback>
                <p:oleObj name="Equation" r:id="rId8" imgW="380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6025" y="1947101"/>
                        <a:ext cx="795338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59" name="Text Box 19"/>
          <p:cNvSpPr txBox="1">
            <a:spLocks noChangeArrowheads="1"/>
          </p:cNvSpPr>
          <p:nvPr/>
        </p:nvSpPr>
        <p:spPr bwMode="auto">
          <a:xfrm>
            <a:off x="4843463" y="6188901"/>
            <a:ext cx="14509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sum = 6.3</a:t>
            </a:r>
          </a:p>
        </p:txBody>
      </p:sp>
      <p:sp>
        <p:nvSpPr>
          <p:cNvPr id="215061" name="Text Box 21"/>
          <p:cNvSpPr txBox="1">
            <a:spLocks noChangeArrowheads="1"/>
          </p:cNvSpPr>
          <p:nvPr/>
        </p:nvSpPr>
        <p:spPr bwMode="auto">
          <a:xfrm>
            <a:off x="5019675" y="6514339"/>
            <a:ext cx="1247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s</a:t>
            </a:r>
            <a:r>
              <a:rPr lang="en-US" sz="2000" baseline="30000">
                <a:latin typeface="Times New Roman" pitchFamily="18" charset="0"/>
              </a:rPr>
              <a:t> 2</a:t>
            </a:r>
            <a:r>
              <a:rPr lang="en-US" sz="2000">
                <a:latin typeface="Times New Roman" pitchFamily="18" charset="0"/>
              </a:rPr>
              <a:t> =  0.7</a:t>
            </a:r>
          </a:p>
        </p:txBody>
      </p:sp>
      <p:graphicFrame>
        <p:nvGraphicFramePr>
          <p:cNvPr id="215082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0197556"/>
              </p:ext>
            </p:extLst>
          </p:nvPr>
        </p:nvGraphicFramePr>
        <p:xfrm>
          <a:off x="5238750" y="1942339"/>
          <a:ext cx="1457325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4" name="Equation" r:id="rId10" imgW="698400" imgH="241200" progId="Equation.DSMT4">
                  <p:embed/>
                </p:oleObj>
              </mc:Choice>
              <mc:Fallback>
                <p:oleObj name="Equation" r:id="rId10" imgW="6984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8750" y="1942339"/>
                        <a:ext cx="1457325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83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7523571"/>
              </p:ext>
            </p:extLst>
          </p:nvPr>
        </p:nvGraphicFramePr>
        <p:xfrm>
          <a:off x="3613150" y="1955039"/>
          <a:ext cx="1139825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5" name="Equation" r:id="rId12" imgW="545760" imgH="228600" progId="Equation.DSMT4">
                  <p:embed/>
                </p:oleObj>
              </mc:Choice>
              <mc:Fallback>
                <p:oleObj name="Equation" r:id="rId12" imgW="5457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3150" y="1955039"/>
                        <a:ext cx="1139825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83" name="Line 44"/>
          <p:cNvSpPr>
            <a:spLocks noChangeShapeType="1"/>
          </p:cNvSpPr>
          <p:nvPr/>
        </p:nvSpPr>
        <p:spPr bwMode="auto">
          <a:xfrm>
            <a:off x="2022475" y="2386839"/>
            <a:ext cx="47894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4" name="Line 45"/>
          <p:cNvSpPr>
            <a:spLocks noChangeShapeType="1"/>
          </p:cNvSpPr>
          <p:nvPr/>
        </p:nvSpPr>
        <p:spPr bwMode="auto">
          <a:xfrm>
            <a:off x="2028825" y="6198426"/>
            <a:ext cx="47894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5369" name="Object 48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58332706"/>
              </p:ext>
            </p:extLst>
          </p:nvPr>
        </p:nvGraphicFramePr>
        <p:xfrm>
          <a:off x="2473325" y="1940751"/>
          <a:ext cx="328613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6" name="Equation" r:id="rId14" imgW="152280" imgH="228600" progId="Equation.DSMT4">
                  <p:embed/>
                </p:oleObj>
              </mc:Choice>
              <mc:Fallback>
                <p:oleObj name="Equation" r:id="rId14" imgW="1522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3325" y="1940751"/>
                        <a:ext cx="328613" cy="49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41" name="Rectangle 33"/>
          <p:cNvSpPr>
            <a:spLocks noChangeArrowheads="1"/>
          </p:cNvSpPr>
          <p:nvPr/>
        </p:nvSpPr>
        <p:spPr bwMode="auto">
          <a:xfrm>
            <a:off x="3556000" y="2748789"/>
            <a:ext cx="1219200" cy="3349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2" name="Rectangle 34"/>
          <p:cNvSpPr>
            <a:spLocks noChangeArrowheads="1"/>
          </p:cNvSpPr>
          <p:nvPr/>
        </p:nvSpPr>
        <p:spPr bwMode="auto">
          <a:xfrm>
            <a:off x="3549650" y="3155189"/>
            <a:ext cx="1219200" cy="3349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3" name="Rectangle 35"/>
          <p:cNvSpPr>
            <a:spLocks noChangeArrowheads="1"/>
          </p:cNvSpPr>
          <p:nvPr/>
        </p:nvSpPr>
        <p:spPr bwMode="auto">
          <a:xfrm>
            <a:off x="3559175" y="3593339"/>
            <a:ext cx="1219200" cy="24844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4" name="Rectangle 36"/>
          <p:cNvSpPr>
            <a:spLocks noChangeArrowheads="1"/>
          </p:cNvSpPr>
          <p:nvPr/>
        </p:nvSpPr>
        <p:spPr bwMode="auto">
          <a:xfrm>
            <a:off x="5216525" y="2774189"/>
            <a:ext cx="1219200" cy="3349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5" name="Rectangle 37"/>
          <p:cNvSpPr>
            <a:spLocks noChangeArrowheads="1"/>
          </p:cNvSpPr>
          <p:nvPr/>
        </p:nvSpPr>
        <p:spPr bwMode="auto">
          <a:xfrm>
            <a:off x="5210175" y="3180589"/>
            <a:ext cx="1219200" cy="3349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6" name="Rectangle 38"/>
          <p:cNvSpPr>
            <a:spLocks noChangeArrowheads="1"/>
          </p:cNvSpPr>
          <p:nvPr/>
        </p:nvSpPr>
        <p:spPr bwMode="auto">
          <a:xfrm>
            <a:off x="5219700" y="3618739"/>
            <a:ext cx="1219200" cy="24844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648" name="Oval 80"/>
          <p:cNvSpPr>
            <a:spLocks noChangeArrowheads="1"/>
          </p:cNvSpPr>
          <p:nvPr/>
        </p:nvSpPr>
        <p:spPr bwMode="auto">
          <a:xfrm>
            <a:off x="8483600" y="3790189"/>
            <a:ext cx="292100" cy="43815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3715428"/>
              </p:ext>
            </p:extLst>
          </p:nvPr>
        </p:nvGraphicFramePr>
        <p:xfrm>
          <a:off x="2100263" y="6281412"/>
          <a:ext cx="1139825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7" name="Equation" r:id="rId16" imgW="545760" imgH="177480" progId="Equation.DSMT4">
                  <p:embed/>
                </p:oleObj>
              </mc:Choice>
              <mc:Fallback>
                <p:oleObj name="Equation" r:id="rId16" imgW="545760" imgH="177480" progId="Equation.DSMT4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0263" y="6281412"/>
                        <a:ext cx="1139825" cy="369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6"/>
          <p:cNvSpPr>
            <a:spLocks noChangeArrowheads="1"/>
          </p:cNvSpPr>
          <p:nvPr/>
        </p:nvSpPr>
        <p:spPr bwMode="auto">
          <a:xfrm>
            <a:off x="681038" y="340114"/>
            <a:ext cx="77724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/>
            <a:r>
              <a:rPr lang="en-US" sz="3200" dirty="0" smtClean="0">
                <a:solidFill>
                  <a:schemeClr val="tx2"/>
                </a:solidFill>
                <a:latin typeface="Times New Roman" pitchFamily="18" charset="0"/>
              </a:rPr>
              <a:t>Hypothesis Testing – One Variance</a:t>
            </a:r>
            <a:endParaRPr lang="en-US" sz="3200" baseline="30000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0" name="Rectangle 82"/>
          <p:cNvSpPr>
            <a:spLocks noChangeArrowheads="1"/>
          </p:cNvSpPr>
          <p:nvPr/>
        </p:nvSpPr>
        <p:spPr bwMode="auto">
          <a:xfrm>
            <a:off x="733425" y="1133428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</a:pPr>
            <a:r>
              <a:rPr lang="en-US" sz="2400" b="1" dirty="0" smtClean="0">
                <a:latin typeface="Times New Roman" pitchFamily="18" charset="0"/>
              </a:rPr>
              <a:t>Example 1</a:t>
            </a:r>
            <a:endParaRPr lang="en-US" sz="24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20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2150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215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44" grpId="0" autoUpdateAnimBg="0"/>
      <p:bldP spid="215045" grpId="0" autoUpdateAnimBg="0"/>
      <p:bldP spid="215059" grpId="0"/>
      <p:bldP spid="215061" grpId="0"/>
      <p:bldP spid="17441" grpId="0" animBg="1"/>
      <p:bldP spid="17442" grpId="0" animBg="1"/>
      <p:bldP spid="17443" grpId="0" animBg="1"/>
      <p:bldP spid="17444" grpId="0" animBg="1"/>
      <p:bldP spid="17445" grpId="0" animBg="1"/>
      <p:bldP spid="17446" grpId="0" animBg="1"/>
      <p:bldP spid="109648" grpId="0" animBg="1"/>
      <p:bldP spid="10964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8188" y="1736725"/>
            <a:ext cx="7759700" cy="3000738"/>
          </a:xfrm>
          <a:noFill/>
        </p:spPr>
        <p:txBody>
          <a:bodyPr lIns="90488" tIns="44450" rIns="90488" bIns="44450"/>
          <a:lstStyle/>
          <a:p>
            <a:pPr marL="0" indent="465138" eaLnBrk="1" hangingPunct="1">
              <a:buNone/>
            </a:pPr>
            <a:r>
              <a:rPr lang="en-US" sz="2400" dirty="0" smtClean="0">
                <a:latin typeface="Times New Roman" pitchFamily="18" charset="0"/>
              </a:rPr>
              <a:t>Buyer’s Digest rates thermostats manufactured for home temperature control. </a:t>
            </a:r>
            <a:r>
              <a:rPr lang="en-US" sz="2400" dirty="0" smtClean="0">
                <a:latin typeface="Times New Roman" pitchFamily="18" charset="0"/>
              </a:rPr>
              <a:t>It </a:t>
            </a:r>
            <a:r>
              <a:rPr lang="en-US" sz="2400" dirty="0">
                <a:latin typeface="Times New Roman" pitchFamily="18" charset="0"/>
              </a:rPr>
              <a:t>gives an “acceptable” rating to a thermostat with a temperature variance of 0.5 or </a:t>
            </a:r>
            <a:r>
              <a:rPr lang="en-US" sz="2400" dirty="0" smtClean="0">
                <a:latin typeface="Times New Roman" pitchFamily="18" charset="0"/>
              </a:rPr>
              <a:t>less. </a:t>
            </a:r>
            <a:r>
              <a:rPr lang="en-US" sz="2400" dirty="0" smtClean="0">
                <a:latin typeface="Times New Roman" pitchFamily="18" charset="0"/>
              </a:rPr>
              <a:t>In </a:t>
            </a:r>
            <a:r>
              <a:rPr lang="en-US" sz="2400" dirty="0" smtClean="0">
                <a:latin typeface="Times New Roman" pitchFamily="18" charset="0"/>
              </a:rPr>
              <a:t>a recent test, ten thermostats manufactured by </a:t>
            </a:r>
            <a:r>
              <a:rPr lang="en-US" sz="2400" dirty="0" err="1" smtClean="0">
                <a:latin typeface="Times New Roman" pitchFamily="18" charset="0"/>
              </a:rPr>
              <a:t>ThermoRite</a:t>
            </a:r>
            <a:r>
              <a:rPr lang="en-US" sz="2400" dirty="0" smtClean="0">
                <a:latin typeface="Times New Roman" pitchFamily="18" charset="0"/>
              </a:rPr>
              <a:t> were selected at random and placed in a test room that was maintained at a temperature of 68</a:t>
            </a:r>
            <a:r>
              <a:rPr lang="en-US" sz="2400" baseline="40000" dirty="0" smtClean="0">
                <a:latin typeface="Times New Roman" pitchFamily="18" charset="0"/>
              </a:rPr>
              <a:t>o</a:t>
            </a:r>
            <a:r>
              <a:rPr lang="en-US" sz="2400" dirty="0" smtClean="0">
                <a:latin typeface="Times New Roman" pitchFamily="18" charset="0"/>
              </a:rPr>
              <a:t>F. </a:t>
            </a:r>
            <a:r>
              <a:rPr lang="en-US" sz="2400" dirty="0" smtClean="0">
                <a:latin typeface="Times New Roman" pitchFamily="18" charset="0"/>
              </a:rPr>
              <a:t>Use </a:t>
            </a:r>
            <a:r>
              <a:rPr lang="en-US" sz="2400" dirty="0" smtClean="0">
                <a:latin typeface="Times New Roman" pitchFamily="18" charset="0"/>
              </a:rPr>
              <a:t>the ten readings </a:t>
            </a:r>
            <a:r>
              <a:rPr lang="en-US" sz="2400" dirty="0" smtClean="0">
                <a:latin typeface="Times New Roman" pitchFamily="18" charset="0"/>
              </a:rPr>
              <a:t>in </a:t>
            </a:r>
            <a:r>
              <a:rPr lang="en-US" sz="2400" dirty="0" smtClean="0">
                <a:latin typeface="Times New Roman" pitchFamily="18" charset="0"/>
              </a:rPr>
              <a:t>the table below to </a:t>
            </a:r>
            <a:r>
              <a:rPr lang="en-US" sz="2400" dirty="0" smtClean="0">
                <a:latin typeface="Times New Roman" pitchFamily="18" charset="0"/>
              </a:rPr>
              <a:t>test the claim at 10% significance </a:t>
            </a:r>
            <a:endParaRPr lang="en-US" sz="2400" dirty="0" smtClean="0">
              <a:latin typeface="Times New Roman" pitchFamily="18" charset="0"/>
            </a:endParaRPr>
          </a:p>
        </p:txBody>
      </p:sp>
      <p:sp>
        <p:nvSpPr>
          <p:cNvPr id="45059" name="Rectangle 82"/>
          <p:cNvSpPr>
            <a:spLocks noChangeArrowheads="1"/>
          </p:cNvSpPr>
          <p:nvPr/>
        </p:nvSpPr>
        <p:spPr bwMode="auto">
          <a:xfrm>
            <a:off x="733425" y="1133428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</a:pPr>
            <a:r>
              <a:rPr lang="en-US" sz="2400" b="1" dirty="0" smtClean="0">
                <a:latin typeface="Times New Roman" pitchFamily="18" charset="0"/>
              </a:rPr>
              <a:t>Example 1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4" name="Rectangle 26"/>
          <p:cNvSpPr>
            <a:spLocks noChangeArrowheads="1"/>
          </p:cNvSpPr>
          <p:nvPr/>
        </p:nvSpPr>
        <p:spPr bwMode="auto">
          <a:xfrm>
            <a:off x="681038" y="340114"/>
            <a:ext cx="77724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/>
            <a:r>
              <a:rPr lang="en-US" sz="3200" dirty="0" smtClean="0">
                <a:solidFill>
                  <a:schemeClr val="tx2"/>
                </a:solidFill>
                <a:latin typeface="Times New Roman" pitchFamily="18" charset="0"/>
              </a:rPr>
              <a:t>Hypothesis Testing – One Variance</a:t>
            </a:r>
            <a:endParaRPr lang="en-US" sz="3200" baseline="30000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15" name="Line 165"/>
          <p:cNvSpPr>
            <a:spLocks noChangeShapeType="1"/>
          </p:cNvSpPr>
          <p:nvPr/>
        </p:nvSpPr>
        <p:spPr bwMode="auto">
          <a:xfrm flipV="1">
            <a:off x="4554733" y="2854736"/>
            <a:ext cx="100584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166"/>
          <p:cNvSpPr>
            <a:spLocks noChangeArrowheads="1"/>
          </p:cNvSpPr>
          <p:nvPr/>
        </p:nvSpPr>
        <p:spPr bwMode="auto">
          <a:xfrm>
            <a:off x="5916034" y="2525263"/>
            <a:ext cx="493713" cy="365125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Line 168"/>
          <p:cNvSpPr>
            <a:spLocks noChangeShapeType="1"/>
          </p:cNvSpPr>
          <p:nvPr/>
        </p:nvSpPr>
        <p:spPr bwMode="auto">
          <a:xfrm>
            <a:off x="6324022" y="2844350"/>
            <a:ext cx="9144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Rectangle 170"/>
          <p:cNvSpPr>
            <a:spLocks noChangeArrowheads="1"/>
          </p:cNvSpPr>
          <p:nvPr/>
        </p:nvSpPr>
        <p:spPr bwMode="auto">
          <a:xfrm>
            <a:off x="1143000" y="4557459"/>
            <a:ext cx="40386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>
                <a:latin typeface="Times New Roman" pitchFamily="18" charset="0"/>
              </a:rPr>
              <a:t>Hypotheses:</a:t>
            </a:r>
          </a:p>
        </p:txBody>
      </p:sp>
      <p:graphicFrame>
        <p:nvGraphicFramePr>
          <p:cNvPr id="20" name="Object 17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2336723"/>
              </p:ext>
            </p:extLst>
          </p:nvPr>
        </p:nvGraphicFramePr>
        <p:xfrm>
          <a:off x="3267927" y="4624134"/>
          <a:ext cx="1727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49" name="Equation" r:id="rId4" imgW="1726920" imgH="406080" progId="Equation.DSMT4">
                  <p:embed/>
                </p:oleObj>
              </mc:Choice>
              <mc:Fallback>
                <p:oleObj name="Equation" r:id="rId4" imgW="1726920" imgH="406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7927" y="4624134"/>
                        <a:ext cx="17272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>
                                <a:alpha val="50000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172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2256968"/>
              </p:ext>
            </p:extLst>
          </p:nvPr>
        </p:nvGraphicFramePr>
        <p:xfrm>
          <a:off x="5740333" y="4624134"/>
          <a:ext cx="174625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0" name="Equation" r:id="rId6" imgW="1726920" imgH="406080" progId="Equation.DSMT4">
                  <p:embed/>
                </p:oleObj>
              </mc:Choice>
              <mc:Fallback>
                <p:oleObj name="Equation" r:id="rId6" imgW="1726920" imgH="406080" progId="Equation.DSMT4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0333" y="4624134"/>
                        <a:ext cx="1746250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796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17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0933899"/>
              </p:ext>
            </p:extLst>
          </p:nvPr>
        </p:nvGraphicFramePr>
        <p:xfrm>
          <a:off x="3616325" y="6169148"/>
          <a:ext cx="1166813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1" name="Equation" r:id="rId8" imgW="596880" imgH="228600" progId="Equation.DSMT4">
                  <p:embed/>
                </p:oleObj>
              </mc:Choice>
              <mc:Fallback>
                <p:oleObj name="Equation" r:id="rId8" imgW="596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6325" y="6169148"/>
                        <a:ext cx="1166813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>
                                <a:alpha val="50000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Box 174"/>
          <p:cNvSpPr txBox="1">
            <a:spLocks noChangeArrowheads="1"/>
          </p:cNvSpPr>
          <p:nvPr/>
        </p:nvSpPr>
        <p:spPr bwMode="auto">
          <a:xfrm>
            <a:off x="1138238" y="5467189"/>
            <a:ext cx="69230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dirty="0" smtClean="0">
                <a:latin typeface="Times New Roman" pitchFamily="18" charset="0"/>
              </a:rPr>
              <a:t>With </a:t>
            </a:r>
            <a:r>
              <a:rPr lang="en-US" sz="2400" i="1" dirty="0" smtClean="0">
                <a:solidFill>
                  <a:srgbClr val="FF0000"/>
                </a:solidFill>
                <a:latin typeface="Times New Roman" pitchFamily="18" charset="0"/>
              </a:rPr>
              <a:t>s</a:t>
            </a:r>
            <a:r>
              <a:rPr lang="en-US" sz="2400" baseline="30000" dirty="0" smtClean="0">
                <a:solidFill>
                  <a:srgbClr val="FF0000"/>
                </a:solidFill>
                <a:latin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</a:rPr>
              <a:t>=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</a:rPr>
              <a:t>0.7</a:t>
            </a:r>
            <a:r>
              <a:rPr lang="en-US" sz="2400" dirty="0" smtClean="0">
                <a:latin typeface="Times New Roman" pitchFamily="18" charset="0"/>
              </a:rPr>
              <a:t>, </a:t>
            </a:r>
            <a:r>
              <a:rPr lang="en-US" sz="2400" i="1" dirty="0" err="1">
                <a:latin typeface="Times New Roman" pitchFamily="18" charset="0"/>
              </a:rPr>
              <a:t>df</a:t>
            </a:r>
            <a:r>
              <a:rPr lang="en-US" sz="2400" dirty="0">
                <a:latin typeface="Times New Roman" pitchFamily="18" charset="0"/>
              </a:rPr>
              <a:t> = </a:t>
            </a:r>
            <a:r>
              <a:rPr lang="en-US" sz="2400" dirty="0" smtClean="0">
                <a:latin typeface="Times New Roman" pitchFamily="18" charset="0"/>
              </a:rPr>
              <a:t>9, and     </a:t>
            </a:r>
            <a:r>
              <a:rPr lang="en-US" sz="2400" dirty="0">
                <a:latin typeface="Times New Roman" pitchFamily="18" charset="0"/>
              </a:rPr>
              <a:t>= 0.5, </a:t>
            </a:r>
          </a:p>
        </p:txBody>
      </p:sp>
      <p:graphicFrame>
        <p:nvGraphicFramePr>
          <p:cNvPr id="24" name="Object 1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5847394"/>
              </p:ext>
            </p:extLst>
          </p:nvPr>
        </p:nvGraphicFramePr>
        <p:xfrm>
          <a:off x="4332517" y="5491003"/>
          <a:ext cx="355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2" name="Equation" r:id="rId10" imgW="355320" imgH="406080" progId="Equation.DSMT4">
                  <p:embed/>
                </p:oleObj>
              </mc:Choice>
              <mc:Fallback>
                <p:oleObj name="Equation" r:id="rId10" imgW="355320" imgH="406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2517" y="5491003"/>
                        <a:ext cx="3556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>
                                <a:alpha val="50000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17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0914892"/>
              </p:ext>
            </p:extLst>
          </p:nvPr>
        </p:nvGraphicFramePr>
        <p:xfrm>
          <a:off x="4803775" y="5929136"/>
          <a:ext cx="1117600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3" name="Equation" r:id="rId12" imgW="571320" imgH="457200" progId="Equation.DSMT4">
                  <p:embed/>
                </p:oleObj>
              </mc:Choice>
              <mc:Fallback>
                <p:oleObj name="Equation" r:id="rId12" imgW="57132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3775" y="5929136"/>
                        <a:ext cx="1117600" cy="893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>
                                <a:alpha val="50000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1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0119221"/>
              </p:ext>
            </p:extLst>
          </p:nvPr>
        </p:nvGraphicFramePr>
        <p:xfrm>
          <a:off x="4778375" y="6019923"/>
          <a:ext cx="1068388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4" name="Equation" r:id="rId14" imgW="545760" imgH="393480" progId="Equation.DSMT4">
                  <p:embed/>
                </p:oleObj>
              </mc:Choice>
              <mc:Fallback>
                <p:oleObj name="Equation" r:id="rId14" imgW="54576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8375" y="6019923"/>
                        <a:ext cx="1068388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>
                                <a:alpha val="50000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1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0696584"/>
              </p:ext>
            </p:extLst>
          </p:nvPr>
        </p:nvGraphicFramePr>
        <p:xfrm>
          <a:off x="4824413" y="6223123"/>
          <a:ext cx="571500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5" name="Equation" r:id="rId16" imgW="291960" imgH="177480" progId="Equation.DSMT4">
                  <p:embed/>
                </p:oleObj>
              </mc:Choice>
              <mc:Fallback>
                <p:oleObj name="Equation" r:id="rId16" imgW="29196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4413" y="6223123"/>
                        <a:ext cx="571500" cy="347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>
                                <a:alpha val="50000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9524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Oval 2"/>
          <p:cNvSpPr>
            <a:spLocks noChangeArrowheads="1"/>
          </p:cNvSpPr>
          <p:nvPr/>
        </p:nvSpPr>
        <p:spPr bwMode="auto">
          <a:xfrm>
            <a:off x="5195888" y="3342003"/>
            <a:ext cx="800100" cy="43815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2451" name="Oval 3"/>
          <p:cNvSpPr>
            <a:spLocks noChangeArrowheads="1"/>
          </p:cNvSpPr>
          <p:nvPr/>
        </p:nvSpPr>
        <p:spPr bwMode="auto">
          <a:xfrm>
            <a:off x="1038225" y="5213666"/>
            <a:ext cx="571500" cy="438150"/>
          </a:xfrm>
          <a:prstGeom prst="ellipse">
            <a:avLst/>
          </a:prstGeom>
          <a:noFill/>
          <a:ln w="28575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2452" name="Oval 4"/>
          <p:cNvSpPr>
            <a:spLocks noChangeArrowheads="1"/>
          </p:cNvSpPr>
          <p:nvPr/>
        </p:nvSpPr>
        <p:spPr bwMode="auto">
          <a:xfrm>
            <a:off x="5172075" y="5208903"/>
            <a:ext cx="777875" cy="43815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2455" name="Rectangle 7"/>
          <p:cNvSpPr>
            <a:spLocks noChangeArrowheads="1"/>
          </p:cNvSpPr>
          <p:nvPr/>
        </p:nvSpPr>
        <p:spPr bwMode="auto">
          <a:xfrm>
            <a:off x="1854153" y="1989453"/>
            <a:ext cx="2308225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</a:pPr>
            <a:r>
              <a:rPr lang="en-US" sz="2400" i="1">
                <a:solidFill>
                  <a:srgbClr val="FF0000"/>
                </a:solidFill>
                <a:latin typeface="Symbol" pitchFamily="18" charset="2"/>
              </a:rPr>
              <a:t>a</a:t>
            </a:r>
            <a:r>
              <a:rPr lang="en-US" sz="2400">
                <a:solidFill>
                  <a:srgbClr val="FF0000"/>
                </a:solidFill>
              </a:rPr>
              <a:t> </a:t>
            </a:r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= .10 (column)</a:t>
            </a:r>
            <a:endParaRPr lang="en-US" sz="2400">
              <a:solidFill>
                <a:srgbClr val="3366FF"/>
              </a:solidFill>
              <a:latin typeface="Times New Roman" pitchFamily="18" charset="0"/>
            </a:endParaRPr>
          </a:p>
        </p:txBody>
      </p:sp>
      <p:graphicFrame>
        <p:nvGraphicFramePr>
          <p:cNvPr id="232456" name="Group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571182"/>
              </p:ext>
            </p:extLst>
          </p:nvPr>
        </p:nvGraphicFramePr>
        <p:xfrm>
          <a:off x="493713" y="2683191"/>
          <a:ext cx="8142287" cy="3659184"/>
        </p:xfrm>
        <a:graphic>
          <a:graphicData uri="http://schemas.openxmlformats.org/drawingml/2006/table">
            <a:tbl>
              <a:tblPr/>
              <a:tblGrid>
                <a:gridCol w="1704975"/>
                <a:gridCol w="738187"/>
                <a:gridCol w="736600"/>
                <a:gridCol w="738188"/>
                <a:gridCol w="736600"/>
                <a:gridCol w="839787"/>
                <a:gridCol w="838200"/>
                <a:gridCol w="838200"/>
                <a:gridCol w="971550"/>
              </a:tblGrid>
              <a:tr h="366777">
                <a:tc gridSpan="9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Selected Values from the Chi-Square Distribution Table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82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Degrees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Area in Upper Tail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82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of Freedom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.99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.975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.95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.90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.10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.05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.025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.01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2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0.554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0.831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1.145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1.610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9.236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11.070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12.832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15.086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2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0.872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1.237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1.635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2.204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10.645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12.592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14.449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16.812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2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1.239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1.690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2.167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2.833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12.017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14.067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16.013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18.475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2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1.647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2.180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2.733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3.490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13.362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15.507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17.535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20.090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2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2.088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2.700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3.325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4.168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14.684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16.919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19.023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21.666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2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2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2.558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3.247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3.940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4.865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15.987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18.307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20.483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23.209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2552" name="Rectangle 104"/>
          <p:cNvSpPr>
            <a:spLocks noChangeArrowheads="1"/>
          </p:cNvSpPr>
          <p:nvPr/>
        </p:nvSpPr>
        <p:spPr bwMode="auto">
          <a:xfrm>
            <a:off x="4060778" y="1989453"/>
            <a:ext cx="3673475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</a:pPr>
            <a:r>
              <a:rPr lang="en-US" sz="2400">
                <a:latin typeface="Times New Roman" pitchFamily="18" charset="0"/>
              </a:rPr>
              <a:t>and </a:t>
            </a:r>
            <a:r>
              <a:rPr lang="en-US" sz="2400" i="1">
                <a:solidFill>
                  <a:srgbClr val="3366FF"/>
                </a:solidFill>
                <a:latin typeface="Times New Roman" pitchFamily="18" charset="0"/>
              </a:rPr>
              <a:t>df</a:t>
            </a:r>
            <a:r>
              <a:rPr lang="en-US" sz="2400">
                <a:solidFill>
                  <a:srgbClr val="3366FF"/>
                </a:solidFill>
                <a:latin typeface="Times New Roman" pitchFamily="18" charset="0"/>
              </a:rPr>
              <a:t> = 10 – 1 = 9 (row)</a:t>
            </a:r>
          </a:p>
        </p:txBody>
      </p:sp>
      <p:sp>
        <p:nvSpPr>
          <p:cNvPr id="232553" name="Line 105"/>
          <p:cNvSpPr>
            <a:spLocks noChangeShapeType="1"/>
          </p:cNvSpPr>
          <p:nvPr/>
        </p:nvSpPr>
        <p:spPr bwMode="auto">
          <a:xfrm flipV="1">
            <a:off x="1611313" y="5437503"/>
            <a:ext cx="3554412" cy="0"/>
          </a:xfrm>
          <a:prstGeom prst="line">
            <a:avLst/>
          </a:prstGeom>
          <a:noFill/>
          <a:ln w="28575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2554" name="Line 106"/>
          <p:cNvSpPr>
            <a:spLocks noChangeShapeType="1"/>
          </p:cNvSpPr>
          <p:nvPr/>
        </p:nvSpPr>
        <p:spPr bwMode="auto">
          <a:xfrm>
            <a:off x="5589588" y="3796028"/>
            <a:ext cx="0" cy="1422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ectangle 26"/>
          <p:cNvSpPr>
            <a:spLocks noChangeArrowheads="1"/>
          </p:cNvSpPr>
          <p:nvPr/>
        </p:nvSpPr>
        <p:spPr bwMode="auto">
          <a:xfrm>
            <a:off x="681038" y="340114"/>
            <a:ext cx="77724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/>
            <a:r>
              <a:rPr lang="en-US" sz="3200" dirty="0" smtClean="0">
                <a:solidFill>
                  <a:schemeClr val="tx2"/>
                </a:solidFill>
                <a:latin typeface="Times New Roman" pitchFamily="18" charset="0"/>
              </a:rPr>
              <a:t>Hypothesis Testing – One Variance</a:t>
            </a:r>
            <a:endParaRPr lang="en-US" sz="3200" baseline="30000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14" name="Rectangle 82"/>
          <p:cNvSpPr>
            <a:spLocks noChangeArrowheads="1"/>
          </p:cNvSpPr>
          <p:nvPr/>
        </p:nvSpPr>
        <p:spPr bwMode="auto">
          <a:xfrm>
            <a:off x="733425" y="1133428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</a:pPr>
            <a:r>
              <a:rPr lang="en-US" sz="2400" b="1" dirty="0" smtClean="0">
                <a:latin typeface="Times New Roman" pitchFamily="18" charset="0"/>
              </a:rPr>
              <a:t>Example 1</a:t>
            </a:r>
            <a:endParaRPr lang="en-US" sz="2400" dirty="0">
              <a:latin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2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2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2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2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2324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2324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2325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2325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0" grpId="0" animBg="1"/>
      <p:bldP spid="232450" grpId="1" animBg="1"/>
      <p:bldP spid="232451" grpId="0" animBg="1"/>
      <p:bldP spid="232451" grpId="1" animBg="1"/>
      <p:bldP spid="232452" grpId="0" animBg="1"/>
      <p:bldP spid="232552" grpId="0"/>
      <p:bldP spid="232553" grpId="0" animBg="1"/>
      <p:bldP spid="232553" grpId="1" animBg="1"/>
      <p:bldP spid="232554" grpId="0" animBg="1"/>
      <p:bldP spid="23255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8" name="Line 5"/>
          <p:cNvSpPr>
            <a:spLocks noChangeShapeType="1"/>
          </p:cNvSpPr>
          <p:nvPr/>
        </p:nvSpPr>
        <p:spPr bwMode="auto">
          <a:xfrm flipV="1">
            <a:off x="1604322" y="2445145"/>
            <a:ext cx="3175" cy="293323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48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7795825"/>
              </p:ext>
            </p:extLst>
          </p:nvPr>
        </p:nvGraphicFramePr>
        <p:xfrm>
          <a:off x="7495535" y="5300592"/>
          <a:ext cx="449263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8" name="Equation" r:id="rId4" imgW="203040" imgH="228600" progId="Equation.DSMT4">
                  <p:embed/>
                </p:oleObj>
              </mc:Choice>
              <mc:Fallback>
                <p:oleObj name="Equation" r:id="rId4" imgW="203040" imgH="2286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5535" y="5300592"/>
                        <a:ext cx="449263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450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4537173"/>
              </p:ext>
            </p:extLst>
          </p:nvPr>
        </p:nvGraphicFramePr>
        <p:xfrm>
          <a:off x="4747573" y="5470454"/>
          <a:ext cx="736600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9" name="Equation" r:id="rId6" imgW="444240" imgH="177480" progId="Equation.DSMT4">
                  <p:embed/>
                </p:oleObj>
              </mc:Choice>
              <mc:Fallback>
                <p:oleObj name="Equation" r:id="rId6" imgW="444240" imgH="17748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7573" y="5470454"/>
                        <a:ext cx="736600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4504" name="Freeform 8"/>
          <p:cNvSpPr>
            <a:spLocks/>
          </p:cNvSpPr>
          <p:nvPr/>
        </p:nvSpPr>
        <p:spPr bwMode="auto">
          <a:xfrm>
            <a:off x="5007923" y="4664004"/>
            <a:ext cx="1625600" cy="696913"/>
          </a:xfrm>
          <a:custGeom>
            <a:avLst/>
            <a:gdLst>
              <a:gd name="T0" fmla="*/ 0 w 1024"/>
              <a:gd name="T1" fmla="*/ 0 h 439"/>
              <a:gd name="T2" fmla="*/ 2147483647 w 1024"/>
              <a:gd name="T3" fmla="*/ 2147483647 h 439"/>
              <a:gd name="T4" fmla="*/ 2147483647 w 1024"/>
              <a:gd name="T5" fmla="*/ 2147483647 h 439"/>
              <a:gd name="T6" fmla="*/ 2147483647 w 1024"/>
              <a:gd name="T7" fmla="*/ 2147483647 h 439"/>
              <a:gd name="T8" fmla="*/ 0 w 1024"/>
              <a:gd name="T9" fmla="*/ 2147483647 h 439"/>
              <a:gd name="T10" fmla="*/ 0 w 1024"/>
              <a:gd name="T11" fmla="*/ 0 h 43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24"/>
              <a:gd name="T19" fmla="*/ 0 h 439"/>
              <a:gd name="T20" fmla="*/ 1024 w 1024"/>
              <a:gd name="T21" fmla="*/ 439 h 43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24" h="439">
                <a:moveTo>
                  <a:pt x="0" y="0"/>
                </a:moveTo>
                <a:lnTo>
                  <a:pt x="219" y="183"/>
                </a:lnTo>
                <a:lnTo>
                  <a:pt x="484" y="274"/>
                </a:lnTo>
                <a:lnTo>
                  <a:pt x="1024" y="439"/>
                </a:lnTo>
                <a:lnTo>
                  <a:pt x="0" y="43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0490" name="Group 9"/>
          <p:cNvGrpSpPr>
            <a:grpSpLocks/>
          </p:cNvGrpSpPr>
          <p:nvPr/>
        </p:nvGrpSpPr>
        <p:grpSpPr bwMode="auto">
          <a:xfrm>
            <a:off x="1944048" y="2568504"/>
            <a:ext cx="4927600" cy="2892425"/>
            <a:chOff x="937" y="1514"/>
            <a:chExt cx="3104" cy="1822"/>
          </a:xfrm>
        </p:grpSpPr>
        <p:sp>
          <p:nvSpPr>
            <p:cNvPr id="20503" name="Arc 10"/>
            <p:cNvSpPr>
              <a:spLocks/>
            </p:cNvSpPr>
            <p:nvPr/>
          </p:nvSpPr>
          <p:spPr bwMode="auto">
            <a:xfrm rot="3032032">
              <a:off x="2345" y="2447"/>
              <a:ext cx="955" cy="307"/>
            </a:xfrm>
            <a:custGeom>
              <a:avLst/>
              <a:gdLst>
                <a:gd name="T0" fmla="*/ 0 w 19786"/>
                <a:gd name="T1" fmla="*/ 0 h 21600"/>
                <a:gd name="T2" fmla="*/ 0 w 19786"/>
                <a:gd name="T3" fmla="*/ 0 h 21600"/>
                <a:gd name="T4" fmla="*/ 0 w 19786"/>
                <a:gd name="T5" fmla="*/ 0 h 21600"/>
                <a:gd name="T6" fmla="*/ 0 60000 65536"/>
                <a:gd name="T7" fmla="*/ 0 60000 65536"/>
                <a:gd name="T8" fmla="*/ 0 60000 65536"/>
                <a:gd name="T9" fmla="*/ 0 w 19786"/>
                <a:gd name="T10" fmla="*/ 0 h 21600"/>
                <a:gd name="T11" fmla="*/ 19786 w 1978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786" h="21600" fill="none" extrusionOk="0">
                  <a:moveTo>
                    <a:pt x="19786" y="14030"/>
                  </a:moveTo>
                  <a:cubicBezTo>
                    <a:pt x="15682" y="18833"/>
                    <a:pt x="9681" y="21599"/>
                    <a:pt x="3363" y="21600"/>
                  </a:cubicBezTo>
                  <a:cubicBezTo>
                    <a:pt x="2236" y="21600"/>
                    <a:pt x="1112" y="21511"/>
                    <a:pt x="0" y="21336"/>
                  </a:cubicBezTo>
                </a:path>
                <a:path w="19786" h="21600" stroke="0" extrusionOk="0">
                  <a:moveTo>
                    <a:pt x="19786" y="14030"/>
                  </a:moveTo>
                  <a:cubicBezTo>
                    <a:pt x="15682" y="18833"/>
                    <a:pt x="9681" y="21599"/>
                    <a:pt x="3363" y="21600"/>
                  </a:cubicBezTo>
                  <a:cubicBezTo>
                    <a:pt x="2236" y="21600"/>
                    <a:pt x="1112" y="21511"/>
                    <a:pt x="0" y="21336"/>
                  </a:cubicBezTo>
                  <a:lnTo>
                    <a:pt x="3363" y="0"/>
                  </a:lnTo>
                  <a:close/>
                </a:path>
              </a:pathLst>
            </a:custGeom>
            <a:noFill/>
            <a:ln w="571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4" name="Arc 11"/>
            <p:cNvSpPr>
              <a:spLocks/>
            </p:cNvSpPr>
            <p:nvPr/>
          </p:nvSpPr>
          <p:spPr bwMode="auto">
            <a:xfrm rot="668941">
              <a:off x="3069" y="3042"/>
              <a:ext cx="972" cy="150"/>
            </a:xfrm>
            <a:custGeom>
              <a:avLst/>
              <a:gdLst>
                <a:gd name="T0" fmla="*/ 0 w 20825"/>
                <a:gd name="T1" fmla="*/ 0 h 21478"/>
                <a:gd name="T2" fmla="*/ 0 w 20825"/>
                <a:gd name="T3" fmla="*/ 0 h 21478"/>
                <a:gd name="T4" fmla="*/ 0 w 20825"/>
                <a:gd name="T5" fmla="*/ 0 h 21478"/>
                <a:gd name="T6" fmla="*/ 0 60000 65536"/>
                <a:gd name="T7" fmla="*/ 0 60000 65536"/>
                <a:gd name="T8" fmla="*/ 0 60000 65536"/>
                <a:gd name="T9" fmla="*/ 0 w 20825"/>
                <a:gd name="T10" fmla="*/ 0 h 21478"/>
                <a:gd name="T11" fmla="*/ 20825 w 20825"/>
                <a:gd name="T12" fmla="*/ 21478 h 214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25" h="21478" fill="none" extrusionOk="0">
                  <a:moveTo>
                    <a:pt x="18530" y="21477"/>
                  </a:moveTo>
                  <a:cubicBezTo>
                    <a:pt x="9705" y="20534"/>
                    <a:pt x="2356" y="14290"/>
                    <a:pt x="0" y="5734"/>
                  </a:cubicBezTo>
                </a:path>
                <a:path w="20825" h="21478" stroke="0" extrusionOk="0">
                  <a:moveTo>
                    <a:pt x="18530" y="21477"/>
                  </a:moveTo>
                  <a:cubicBezTo>
                    <a:pt x="9705" y="20534"/>
                    <a:pt x="2356" y="14290"/>
                    <a:pt x="0" y="5734"/>
                  </a:cubicBezTo>
                  <a:lnTo>
                    <a:pt x="20825" y="0"/>
                  </a:lnTo>
                  <a:close/>
                </a:path>
              </a:pathLst>
            </a:custGeom>
            <a:noFill/>
            <a:ln w="571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5" name="Arc 12"/>
            <p:cNvSpPr>
              <a:spLocks/>
            </p:cNvSpPr>
            <p:nvPr/>
          </p:nvSpPr>
          <p:spPr bwMode="auto">
            <a:xfrm rot="6667080">
              <a:off x="995" y="1943"/>
              <a:ext cx="947" cy="209"/>
            </a:xfrm>
            <a:custGeom>
              <a:avLst/>
              <a:gdLst>
                <a:gd name="T0" fmla="*/ 0 w 21580"/>
                <a:gd name="T1" fmla="*/ 0 h 21600"/>
                <a:gd name="T2" fmla="*/ 0 w 21580"/>
                <a:gd name="T3" fmla="*/ 0 h 21600"/>
                <a:gd name="T4" fmla="*/ 0 w 2158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580"/>
                <a:gd name="T10" fmla="*/ 0 h 21600"/>
                <a:gd name="T11" fmla="*/ 21580 w 215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80" h="21600" fill="none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</a:path>
                <a:path w="21580" h="21600" stroke="0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  <a:lnTo>
                    <a:pt x="21580" y="0"/>
                  </a:lnTo>
                  <a:close/>
                </a:path>
              </a:pathLst>
            </a:custGeom>
            <a:noFill/>
            <a:ln w="571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6" name="Arc 13"/>
            <p:cNvSpPr>
              <a:spLocks/>
            </p:cNvSpPr>
            <p:nvPr/>
          </p:nvSpPr>
          <p:spPr bwMode="auto">
            <a:xfrm rot="-3881605">
              <a:off x="471" y="2788"/>
              <a:ext cx="1014" cy="82"/>
            </a:xfrm>
            <a:custGeom>
              <a:avLst/>
              <a:gdLst>
                <a:gd name="T0" fmla="*/ 0 w 20945"/>
                <a:gd name="T1" fmla="*/ 0 h 21569"/>
                <a:gd name="T2" fmla="*/ 0 w 20945"/>
                <a:gd name="T3" fmla="*/ 0 h 21569"/>
                <a:gd name="T4" fmla="*/ 0 w 20945"/>
                <a:gd name="T5" fmla="*/ 0 h 21569"/>
                <a:gd name="T6" fmla="*/ 0 60000 65536"/>
                <a:gd name="T7" fmla="*/ 0 60000 65536"/>
                <a:gd name="T8" fmla="*/ 0 60000 65536"/>
                <a:gd name="T9" fmla="*/ 0 w 20945"/>
                <a:gd name="T10" fmla="*/ 0 h 21569"/>
                <a:gd name="T11" fmla="*/ 20945 w 20945"/>
                <a:gd name="T12" fmla="*/ 21569 h 2156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945" h="21569" fill="none" extrusionOk="0">
                  <a:moveTo>
                    <a:pt x="19796" y="21569"/>
                  </a:moveTo>
                  <a:cubicBezTo>
                    <a:pt x="10340" y="21066"/>
                    <a:pt x="2315" y="14462"/>
                    <a:pt x="0" y="5279"/>
                  </a:cubicBezTo>
                </a:path>
                <a:path w="20945" h="21569" stroke="0" extrusionOk="0">
                  <a:moveTo>
                    <a:pt x="19796" y="21569"/>
                  </a:moveTo>
                  <a:cubicBezTo>
                    <a:pt x="10340" y="21066"/>
                    <a:pt x="2315" y="14462"/>
                    <a:pt x="0" y="5279"/>
                  </a:cubicBezTo>
                  <a:lnTo>
                    <a:pt x="20945" y="0"/>
                  </a:lnTo>
                  <a:close/>
                </a:path>
              </a:pathLst>
            </a:custGeom>
            <a:noFill/>
            <a:ln w="571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7" name="Arc 14"/>
            <p:cNvSpPr>
              <a:spLocks/>
            </p:cNvSpPr>
            <p:nvPr/>
          </p:nvSpPr>
          <p:spPr bwMode="auto">
            <a:xfrm rot="14248593" flipH="1">
              <a:off x="1591" y="1883"/>
              <a:ext cx="947" cy="209"/>
            </a:xfrm>
            <a:custGeom>
              <a:avLst/>
              <a:gdLst>
                <a:gd name="T0" fmla="*/ 0 w 21580"/>
                <a:gd name="T1" fmla="*/ 0 h 21600"/>
                <a:gd name="T2" fmla="*/ 0 w 21580"/>
                <a:gd name="T3" fmla="*/ 0 h 21600"/>
                <a:gd name="T4" fmla="*/ 0 w 2158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580"/>
                <a:gd name="T10" fmla="*/ 0 h 21600"/>
                <a:gd name="T11" fmla="*/ 21580 w 215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80" h="21600" fill="none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</a:path>
                <a:path w="21580" h="21600" stroke="0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  <a:lnTo>
                    <a:pt x="21580" y="0"/>
                  </a:lnTo>
                  <a:close/>
                </a:path>
              </a:pathLst>
            </a:custGeom>
            <a:noFill/>
            <a:ln w="571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491" name="Line 15"/>
          <p:cNvSpPr>
            <a:spLocks noChangeShapeType="1"/>
          </p:cNvSpPr>
          <p:nvPr/>
        </p:nvSpPr>
        <p:spPr bwMode="auto">
          <a:xfrm>
            <a:off x="1607498" y="5372029"/>
            <a:ext cx="61388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4512" name="Line 16"/>
          <p:cNvSpPr>
            <a:spLocks noChangeShapeType="1"/>
          </p:cNvSpPr>
          <p:nvPr/>
        </p:nvSpPr>
        <p:spPr bwMode="auto">
          <a:xfrm flipV="1">
            <a:off x="4993635" y="2674867"/>
            <a:ext cx="0" cy="269875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3" name="Text Box 17"/>
          <p:cNvSpPr txBox="1">
            <a:spLocks noChangeArrowheads="1"/>
          </p:cNvSpPr>
          <p:nvPr/>
        </p:nvSpPr>
        <p:spPr bwMode="auto">
          <a:xfrm>
            <a:off x="5114285" y="4951342"/>
            <a:ext cx="957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latin typeface="Symbol" pitchFamily="18" charset="2"/>
              </a:rPr>
              <a:t>.10</a:t>
            </a:r>
          </a:p>
        </p:txBody>
      </p:sp>
      <p:graphicFrame>
        <p:nvGraphicFramePr>
          <p:cNvPr id="234519" name="Object 23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9579094"/>
              </p:ext>
            </p:extLst>
          </p:nvPr>
        </p:nvGraphicFramePr>
        <p:xfrm>
          <a:off x="3898260" y="5773667"/>
          <a:ext cx="769938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0" name="Equation" r:id="rId8" imgW="482400" imgH="215640" progId="Equation.DSMT4">
                  <p:embed/>
                </p:oleObj>
              </mc:Choice>
              <mc:Fallback>
                <p:oleObj name="Equation" r:id="rId8" imgW="482400" imgH="215640" progId="Equation.DSMT4">
                  <p:embed/>
                  <p:pic>
                    <p:nvPicPr>
                      <p:cNvPr id="0" name="Object 23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8260" y="5773667"/>
                        <a:ext cx="769938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796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4520" name="Text Box 24"/>
          <p:cNvSpPr txBox="1">
            <a:spLocks noChangeArrowheads="1"/>
          </p:cNvSpPr>
          <p:nvPr/>
        </p:nvSpPr>
        <p:spPr bwMode="auto">
          <a:xfrm>
            <a:off x="2547298" y="4217917"/>
            <a:ext cx="4759325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Do not reject </a:t>
            </a:r>
            <a:r>
              <a:rPr lang="en-US" sz="2400" i="1">
                <a:latin typeface="Times New Roman" pitchFamily="18" charset="0"/>
              </a:rPr>
              <a:t>H</a:t>
            </a:r>
            <a:r>
              <a:rPr lang="en-US" sz="2400" baseline="-25000">
                <a:latin typeface="Times New Roman" pitchFamily="18" charset="0"/>
              </a:rPr>
              <a:t>0                  </a:t>
            </a:r>
            <a:r>
              <a:rPr lang="en-US" sz="2400">
                <a:latin typeface="Times New Roman" pitchFamily="18" charset="0"/>
              </a:rPr>
              <a:t> Reject </a:t>
            </a:r>
            <a:r>
              <a:rPr lang="en-US" sz="2400" i="1">
                <a:latin typeface="Times New Roman" pitchFamily="18" charset="0"/>
              </a:rPr>
              <a:t>H</a:t>
            </a:r>
            <a:r>
              <a:rPr lang="en-US" sz="2400" baseline="-25000">
                <a:latin typeface="Times New Roman" pitchFamily="18" charset="0"/>
              </a:rPr>
              <a:t>0</a:t>
            </a:r>
          </a:p>
          <a:p>
            <a:pPr eaLnBrk="1" hangingPunct="1">
              <a:spcBef>
                <a:spcPct val="50000"/>
              </a:spcBef>
            </a:pPr>
            <a:endParaRPr lang="en-US" sz="2400" baseline="-25000">
              <a:latin typeface="Times New Roman" pitchFamily="18" charset="0"/>
            </a:endParaRPr>
          </a:p>
        </p:txBody>
      </p:sp>
      <p:sp>
        <p:nvSpPr>
          <p:cNvPr id="234531" name="Line 35"/>
          <p:cNvSpPr>
            <a:spLocks noChangeShapeType="1"/>
          </p:cNvSpPr>
          <p:nvPr/>
        </p:nvSpPr>
        <p:spPr bwMode="auto">
          <a:xfrm flipH="1">
            <a:off x="4288785" y="5245029"/>
            <a:ext cx="0" cy="2174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32" name="Line 36"/>
          <p:cNvSpPr>
            <a:spLocks noChangeShapeType="1"/>
          </p:cNvSpPr>
          <p:nvPr/>
        </p:nvSpPr>
        <p:spPr bwMode="auto">
          <a:xfrm>
            <a:off x="3364860" y="2819329"/>
            <a:ext cx="0" cy="2540000"/>
          </a:xfrm>
          <a:prstGeom prst="line">
            <a:avLst/>
          </a:prstGeom>
          <a:noFill/>
          <a:ln w="28575">
            <a:solidFill>
              <a:srgbClr val="3366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33" name="Text Box 37"/>
          <p:cNvSpPr txBox="1">
            <a:spLocks noChangeArrowheads="1"/>
          </p:cNvSpPr>
          <p:nvPr/>
        </p:nvSpPr>
        <p:spPr bwMode="auto">
          <a:xfrm>
            <a:off x="3099748" y="5378379"/>
            <a:ext cx="55086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200">
                <a:solidFill>
                  <a:srgbClr val="0000FF"/>
                </a:solidFill>
                <a:latin typeface="Times New Roman" pitchFamily="18" charset="0"/>
              </a:rPr>
              <a:t>9</a:t>
            </a:r>
          </a:p>
        </p:txBody>
      </p:sp>
      <p:sp>
        <p:nvSpPr>
          <p:cNvPr id="234536" name="Text Box 40"/>
          <p:cNvSpPr txBox="1">
            <a:spLocks noChangeArrowheads="1"/>
          </p:cNvSpPr>
          <p:nvPr/>
        </p:nvSpPr>
        <p:spPr bwMode="auto">
          <a:xfrm>
            <a:off x="681038" y="6117122"/>
            <a:ext cx="798999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sz="2000" i="1" dirty="0" smtClean="0">
                <a:latin typeface="Times New Roman" pitchFamily="18" charset="0"/>
              </a:rPr>
              <a:t>There </a:t>
            </a:r>
            <a:r>
              <a:rPr lang="en-US" sz="2000" i="1" dirty="0">
                <a:latin typeface="Times New Roman" pitchFamily="18" charset="0"/>
              </a:rPr>
              <a:t>is insufficient evidence to conclude that the temperature variance for </a:t>
            </a:r>
            <a:r>
              <a:rPr lang="en-US" sz="2000" i="1" dirty="0" err="1">
                <a:latin typeface="Times New Roman" pitchFamily="18" charset="0"/>
              </a:rPr>
              <a:t>ThermoRite</a:t>
            </a:r>
            <a:r>
              <a:rPr lang="en-US" sz="2000" i="1" dirty="0">
                <a:latin typeface="Times New Roman" pitchFamily="18" charset="0"/>
              </a:rPr>
              <a:t> thermostats is unacceptable.</a:t>
            </a:r>
          </a:p>
        </p:txBody>
      </p:sp>
      <p:sp>
        <p:nvSpPr>
          <p:cNvPr id="234537" name="Text Box 41"/>
          <p:cNvSpPr txBox="1">
            <a:spLocks noChangeArrowheads="1"/>
          </p:cNvSpPr>
          <p:nvPr/>
        </p:nvSpPr>
        <p:spPr bwMode="auto">
          <a:xfrm>
            <a:off x="5921560" y="1610943"/>
            <a:ext cx="1228725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sz="2400" i="1">
                <a:solidFill>
                  <a:srgbClr val="FF0000"/>
                </a:solidFill>
                <a:latin typeface="Symbol" pitchFamily="18" charset="2"/>
              </a:rPr>
              <a:t></a:t>
            </a:r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 = .10</a:t>
            </a:r>
          </a:p>
        </p:txBody>
      </p:sp>
      <p:graphicFrame>
        <p:nvGraphicFramePr>
          <p:cNvPr id="234538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4945345"/>
              </p:ext>
            </p:extLst>
          </p:nvPr>
        </p:nvGraphicFramePr>
        <p:xfrm>
          <a:off x="4078472" y="1669680"/>
          <a:ext cx="1554163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1" name="Equation" r:id="rId10" imgW="787320" imgH="203040" progId="Equation.DSMT4">
                  <p:embed/>
                </p:oleObj>
              </mc:Choice>
              <mc:Fallback>
                <p:oleObj name="Equation" r:id="rId10" imgW="787320" imgH="203040" progId="Equation.DSMT4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8472" y="1669680"/>
                        <a:ext cx="1554163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4539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5522816"/>
              </p:ext>
            </p:extLst>
          </p:nvPr>
        </p:nvGraphicFramePr>
        <p:xfrm>
          <a:off x="2240147" y="1710955"/>
          <a:ext cx="1479550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2" name="Equation" r:id="rId12" imgW="1726920" imgH="406080" progId="Equation.DSMT4">
                  <p:embed/>
                </p:oleObj>
              </mc:Choice>
              <mc:Fallback>
                <p:oleObj name="Equation" r:id="rId12" imgW="1726920" imgH="406080" progId="Equation.DSMT4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0147" y="1710955"/>
                        <a:ext cx="1479550" cy="347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>
                                <a:alpha val="50000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4540" name="Object 44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0232930"/>
              </p:ext>
            </p:extLst>
          </p:nvPr>
        </p:nvGraphicFramePr>
        <p:xfrm>
          <a:off x="4033198" y="5491092"/>
          <a:ext cx="606425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3" name="Equation" r:id="rId14" imgW="291960" imgH="164880" progId="Equation.DSMT4">
                  <p:embed/>
                </p:oleObj>
              </mc:Choice>
              <mc:Fallback>
                <p:oleObj name="Equation" r:id="rId14" imgW="291960" imgH="164880" progId="Equation.DSMT4">
                  <p:embed/>
                  <p:pic>
                    <p:nvPicPr>
                      <p:cNvPr id="0" name="Object 44"/>
                      <p:cNvPicPr>
                        <a:picLocks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3198" y="5491092"/>
                        <a:ext cx="606425" cy="274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796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6"/>
          <p:cNvSpPr>
            <a:spLocks noChangeArrowheads="1"/>
          </p:cNvSpPr>
          <p:nvPr/>
        </p:nvSpPr>
        <p:spPr bwMode="auto">
          <a:xfrm>
            <a:off x="681038" y="340114"/>
            <a:ext cx="77724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/>
            <a:r>
              <a:rPr lang="en-US" sz="3200" dirty="0" smtClean="0">
                <a:solidFill>
                  <a:schemeClr val="tx2"/>
                </a:solidFill>
                <a:latin typeface="Times New Roman" pitchFamily="18" charset="0"/>
              </a:rPr>
              <a:t>Hypothesis Testing – One Variance</a:t>
            </a:r>
            <a:endParaRPr lang="en-US" sz="3200" baseline="30000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26" name="Rectangle 82"/>
          <p:cNvSpPr>
            <a:spLocks noChangeArrowheads="1"/>
          </p:cNvSpPr>
          <p:nvPr/>
        </p:nvSpPr>
        <p:spPr bwMode="auto">
          <a:xfrm>
            <a:off x="733425" y="1133428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</a:pPr>
            <a:r>
              <a:rPr lang="en-US" sz="2400" b="1" dirty="0" smtClean="0">
                <a:latin typeface="Times New Roman" pitchFamily="18" charset="0"/>
              </a:rPr>
              <a:t>Example 1</a:t>
            </a:r>
            <a:endParaRPr lang="en-US" sz="2400" dirty="0">
              <a:latin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34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34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04" grpId="0" animBg="1"/>
      <p:bldP spid="234512" grpId="0" animBg="1"/>
      <p:bldP spid="234520" grpId="0"/>
      <p:bldP spid="234531" grpId="0" animBg="1"/>
      <p:bldP spid="234532" grpId="0" animBg="1"/>
      <p:bldP spid="234533" grpId="0"/>
      <p:bldP spid="234536" grpId="0"/>
      <p:bldP spid="234537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610393" y="1319215"/>
            <a:ext cx="8239125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F-distribution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results from taking the ratio of variances of normally distributed variables.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Rectangle 10"/>
          <p:cNvSpPr txBox="1">
            <a:spLocks noChangeArrowheads="1"/>
          </p:cNvSpPr>
          <p:nvPr/>
        </p:nvSpPr>
        <p:spPr bwMode="auto">
          <a:xfrm>
            <a:off x="272244" y="274638"/>
            <a:ext cx="8624572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200" dirty="0" smtClean="0">
                <a:latin typeface="Times New Roman" pitchFamily="18" charset="0"/>
              </a:rPr>
              <a:t>Sampling distribution of </a:t>
            </a:r>
            <a:r>
              <a:rPr lang="en-US" sz="3200" i="1" dirty="0" smtClean="0">
                <a:latin typeface="Times New Roman" pitchFamily="18" charset="0"/>
              </a:rPr>
              <a:t>F</a:t>
            </a:r>
            <a:endParaRPr lang="en-US" sz="3200" i="1" baseline="30000" dirty="0" smtClean="0">
              <a:latin typeface="Times New Roman" pitchFamily="18" charset="0"/>
            </a:endParaRPr>
          </a:p>
        </p:txBody>
      </p:sp>
      <p:graphicFrame>
        <p:nvGraphicFramePr>
          <p:cNvPr id="16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2551927"/>
              </p:ext>
            </p:extLst>
          </p:nvPr>
        </p:nvGraphicFramePr>
        <p:xfrm>
          <a:off x="4297361" y="2419577"/>
          <a:ext cx="865188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81" name="Equation" r:id="rId4" imgW="444240" imgH="457200" progId="Equation.DSMT4">
                  <p:embed/>
                </p:oleObj>
              </mc:Choice>
              <mc:Fallback>
                <p:oleObj name="Equation" r:id="rId4" imgW="44424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7361" y="2419577"/>
                        <a:ext cx="865188" cy="890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36"/>
          <p:cNvSpPr>
            <a:spLocks noChangeArrowheads="1"/>
          </p:cNvSpPr>
          <p:nvPr/>
        </p:nvSpPr>
        <p:spPr bwMode="auto">
          <a:xfrm>
            <a:off x="4790843" y="2619982"/>
            <a:ext cx="727088" cy="50159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Text Box 38"/>
          <p:cNvSpPr txBox="1">
            <a:spLocks noChangeArrowheads="1"/>
          </p:cNvSpPr>
          <p:nvPr/>
        </p:nvSpPr>
        <p:spPr bwMode="auto">
          <a:xfrm>
            <a:off x="5734094" y="2572684"/>
            <a:ext cx="15815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sz="2400" dirty="0" smtClean="0">
                <a:latin typeface="Times New Roman" pitchFamily="18" charset="0"/>
              </a:rPr>
              <a:t>if </a:t>
            </a:r>
            <a:r>
              <a:rPr lang="en-US" sz="2400" i="1" dirty="0" smtClean="0">
                <a:latin typeface="Symbol" pitchFamily="18" charset="2"/>
              </a:rPr>
              <a:t>s</a:t>
            </a:r>
            <a:r>
              <a:rPr lang="en-US" sz="2400" baseline="-25000" dirty="0" smtClean="0">
                <a:latin typeface="Times New Roman" pitchFamily="18" charset="0"/>
              </a:rPr>
              <a:t>1</a:t>
            </a:r>
            <a:r>
              <a:rPr lang="en-US" sz="2400" baseline="30000" dirty="0" smtClean="0">
                <a:latin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</a:rPr>
              <a:t> = </a:t>
            </a:r>
            <a:r>
              <a:rPr lang="en-US" sz="2400" i="1" dirty="0" smtClean="0">
                <a:latin typeface="Symbol" pitchFamily="18" charset="2"/>
              </a:rPr>
              <a:t>s</a:t>
            </a:r>
            <a:r>
              <a:rPr lang="en-US" sz="2400" baseline="-25000" dirty="0" smtClean="0">
                <a:latin typeface="Times New Roman" pitchFamily="18" charset="0"/>
              </a:rPr>
              <a:t>2</a:t>
            </a:r>
            <a:r>
              <a:rPr lang="en-US" sz="2400" baseline="30000" dirty="0" smtClean="0">
                <a:latin typeface="Times New Roman" pitchFamily="18" charset="0"/>
              </a:rPr>
              <a:t>2</a:t>
            </a:r>
            <a:r>
              <a:rPr lang="en-US" sz="2400" i="1" dirty="0" smtClean="0">
                <a:latin typeface="Times New Roman" pitchFamily="18" charset="0"/>
              </a:rPr>
              <a:t>  </a:t>
            </a:r>
            <a:endParaRPr lang="en-US" sz="2400" i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28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610393" y="1319215"/>
            <a:ext cx="8239125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F-distribution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results from taking the ratio of variances of normally distributed variables.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Rectangle 10"/>
          <p:cNvSpPr txBox="1">
            <a:spLocks noChangeArrowheads="1"/>
          </p:cNvSpPr>
          <p:nvPr/>
        </p:nvSpPr>
        <p:spPr bwMode="auto">
          <a:xfrm>
            <a:off x="272244" y="274638"/>
            <a:ext cx="8624572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200" dirty="0" smtClean="0">
                <a:latin typeface="Times New Roman" pitchFamily="18" charset="0"/>
              </a:rPr>
              <a:t>Sampling distribution of </a:t>
            </a:r>
            <a:r>
              <a:rPr lang="en-US" sz="3200" i="1" dirty="0" smtClean="0">
                <a:latin typeface="Times New Roman" pitchFamily="18" charset="0"/>
              </a:rPr>
              <a:t>F</a:t>
            </a:r>
            <a:endParaRPr lang="en-US" sz="3200" i="1" baseline="30000" dirty="0" smtClean="0">
              <a:latin typeface="Times New Roman" pitchFamily="18" charset="0"/>
            </a:endParaRPr>
          </a:p>
        </p:txBody>
      </p:sp>
      <p:sp>
        <p:nvSpPr>
          <p:cNvPr id="15" name="Text Box 64"/>
          <p:cNvSpPr txBox="1">
            <a:spLocks noChangeArrowheads="1"/>
          </p:cNvSpPr>
          <p:nvPr/>
        </p:nvSpPr>
        <p:spPr bwMode="auto">
          <a:xfrm>
            <a:off x="5702562" y="1832088"/>
            <a:ext cx="1136650" cy="425450"/>
          </a:xfrm>
          <a:prstGeom prst="rect">
            <a:avLst/>
          </a:prstGeom>
          <a:solidFill>
            <a:srgbClr val="FFFFFF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Clr>
                <a:srgbClr val="8CF4EA"/>
              </a:buClr>
              <a:buFont typeface="Wingdings" pitchFamily="2" charset="2"/>
              <a:buNone/>
            </a:pPr>
            <a:r>
              <a:rPr lang="en-US" sz="2000" i="1">
                <a:solidFill>
                  <a:srgbClr val="FF0000"/>
                </a:solidFill>
                <a:latin typeface="Times New Roman" pitchFamily="18" charset="0"/>
              </a:rPr>
              <a:t>Bigger</a:t>
            </a:r>
          </a:p>
        </p:txBody>
      </p:sp>
      <p:graphicFrame>
        <p:nvGraphicFramePr>
          <p:cNvPr id="21" name="Object 63"/>
          <p:cNvGraphicFramePr>
            <a:graphicFrameLocks noChangeAspect="1"/>
          </p:cNvGraphicFramePr>
          <p:nvPr>
            <p:extLst/>
          </p:nvPr>
        </p:nvGraphicFramePr>
        <p:xfrm>
          <a:off x="3314388" y="2458027"/>
          <a:ext cx="14224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66" name="Equation" r:id="rId4" imgW="1422360" imgH="825480" progId="Equation.DSMT4">
                  <p:embed/>
                </p:oleObj>
              </mc:Choice>
              <mc:Fallback>
                <p:oleObj name="Equation" r:id="rId4" imgW="1422360" imgH="825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4388" y="2458027"/>
                        <a:ext cx="142240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>
                                <a:alpha val="50000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Line 65"/>
          <p:cNvSpPr>
            <a:spLocks noChangeShapeType="1"/>
          </p:cNvSpPr>
          <p:nvPr/>
        </p:nvSpPr>
        <p:spPr bwMode="auto">
          <a:xfrm flipH="1">
            <a:off x="4742697" y="2241771"/>
            <a:ext cx="970297" cy="299379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Text Box 27"/>
          <p:cNvSpPr txBox="1">
            <a:spLocks noChangeArrowheads="1"/>
          </p:cNvSpPr>
          <p:nvPr/>
        </p:nvSpPr>
        <p:spPr bwMode="auto">
          <a:xfrm>
            <a:off x="4518985" y="2588449"/>
            <a:ext cx="9275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 i="1" dirty="0">
                <a:latin typeface="Times New Roman" pitchFamily="18" charset="0"/>
              </a:rPr>
              <a:t>≈</a:t>
            </a:r>
            <a:r>
              <a:rPr lang="en-US" sz="2400" dirty="0" smtClean="0">
                <a:latin typeface="Times New Roman" pitchFamily="18" charset="0"/>
              </a:rPr>
              <a:t>1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38" name="Rectangle 36"/>
          <p:cNvSpPr>
            <a:spLocks noChangeArrowheads="1"/>
          </p:cNvSpPr>
          <p:nvPr/>
        </p:nvSpPr>
        <p:spPr bwMode="auto">
          <a:xfrm>
            <a:off x="4752689" y="2619982"/>
            <a:ext cx="727088" cy="50159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9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610393" y="1319215"/>
            <a:ext cx="8239125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F-distribution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results from taking the ratio of variances of normally distributed variables.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Rectangle 10"/>
          <p:cNvSpPr txBox="1">
            <a:spLocks noChangeArrowheads="1"/>
          </p:cNvSpPr>
          <p:nvPr/>
        </p:nvSpPr>
        <p:spPr bwMode="auto">
          <a:xfrm>
            <a:off x="272244" y="274638"/>
            <a:ext cx="8624572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200" dirty="0" smtClean="0">
                <a:latin typeface="Times New Roman" pitchFamily="18" charset="0"/>
              </a:rPr>
              <a:t>Sampling distribution of </a:t>
            </a:r>
            <a:r>
              <a:rPr lang="en-US" sz="3200" i="1" dirty="0" smtClean="0">
                <a:latin typeface="Times New Roman" pitchFamily="18" charset="0"/>
              </a:rPr>
              <a:t>F</a:t>
            </a:r>
            <a:endParaRPr lang="en-US" sz="3200" i="1" baseline="30000" dirty="0" smtClean="0">
              <a:latin typeface="Times New Roman" pitchFamily="18" charset="0"/>
            </a:endParaRPr>
          </a:p>
        </p:txBody>
      </p:sp>
      <p:graphicFrame>
        <p:nvGraphicFramePr>
          <p:cNvPr id="21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0408104"/>
              </p:ext>
            </p:extLst>
          </p:nvPr>
        </p:nvGraphicFramePr>
        <p:xfrm>
          <a:off x="3314388" y="2458027"/>
          <a:ext cx="14224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76" name="Equation" r:id="rId4" imgW="1422360" imgH="825480" progId="Equation.DSMT4">
                  <p:embed/>
                </p:oleObj>
              </mc:Choice>
              <mc:Fallback>
                <p:oleObj name="Equation" r:id="rId4" imgW="1422360" imgH="825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4388" y="2458027"/>
                        <a:ext cx="142240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>
                                <a:alpha val="50000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27"/>
          <p:cNvSpPr txBox="1">
            <a:spLocks noChangeArrowheads="1"/>
          </p:cNvSpPr>
          <p:nvPr/>
        </p:nvSpPr>
        <p:spPr bwMode="auto">
          <a:xfrm>
            <a:off x="4518985" y="2588449"/>
            <a:ext cx="9275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 i="1" dirty="0">
                <a:latin typeface="Times New Roman" pitchFamily="18" charset="0"/>
              </a:rPr>
              <a:t>≈</a:t>
            </a:r>
            <a:r>
              <a:rPr lang="en-US" sz="2400" dirty="0" smtClean="0">
                <a:latin typeface="Times New Roman" pitchFamily="18" charset="0"/>
              </a:rPr>
              <a:t>1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38" name="Rectangle 36"/>
          <p:cNvSpPr>
            <a:spLocks noChangeArrowheads="1"/>
          </p:cNvSpPr>
          <p:nvPr/>
        </p:nvSpPr>
        <p:spPr bwMode="auto">
          <a:xfrm>
            <a:off x="4790843" y="2572684"/>
            <a:ext cx="727088" cy="50159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5734094" y="2572684"/>
            <a:ext cx="15815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sz="2400" dirty="0" smtClean="0">
                <a:latin typeface="Times New Roman" pitchFamily="18" charset="0"/>
              </a:rPr>
              <a:t>if </a:t>
            </a:r>
            <a:r>
              <a:rPr lang="en-US" sz="2400" i="1" dirty="0" smtClean="0">
                <a:latin typeface="Symbol" pitchFamily="18" charset="2"/>
              </a:rPr>
              <a:t>s</a:t>
            </a:r>
            <a:r>
              <a:rPr lang="en-US" sz="2400" baseline="-25000" dirty="0" smtClean="0">
                <a:latin typeface="Times New Roman" pitchFamily="18" charset="0"/>
              </a:rPr>
              <a:t>1</a:t>
            </a:r>
            <a:r>
              <a:rPr lang="en-US" sz="2400" baseline="30000" dirty="0" smtClean="0">
                <a:latin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</a:rPr>
              <a:t> = </a:t>
            </a:r>
            <a:r>
              <a:rPr lang="en-US" sz="2400" i="1" dirty="0" smtClean="0">
                <a:latin typeface="Symbol" pitchFamily="18" charset="2"/>
              </a:rPr>
              <a:t>s</a:t>
            </a:r>
            <a:r>
              <a:rPr lang="en-US" sz="2400" baseline="-25000" dirty="0" smtClean="0">
                <a:latin typeface="Times New Roman" pitchFamily="18" charset="0"/>
              </a:rPr>
              <a:t>2</a:t>
            </a:r>
            <a:r>
              <a:rPr lang="en-US" sz="2400" baseline="30000" dirty="0" smtClean="0">
                <a:latin typeface="Times New Roman" pitchFamily="18" charset="0"/>
              </a:rPr>
              <a:t>2</a:t>
            </a:r>
            <a:r>
              <a:rPr lang="en-US" sz="2400" i="1" dirty="0" smtClean="0">
                <a:latin typeface="Times New Roman" pitchFamily="18" charset="0"/>
              </a:rPr>
              <a:t>  </a:t>
            </a:r>
            <a:endParaRPr lang="en-US" sz="2400" i="1" dirty="0">
              <a:latin typeface="Times New Roman" pitchFamily="18" charset="0"/>
            </a:endParaRPr>
          </a:p>
        </p:txBody>
      </p:sp>
      <p:sp>
        <p:nvSpPr>
          <p:cNvPr id="50" name="Line 29"/>
          <p:cNvSpPr>
            <a:spLocks noChangeShapeType="1"/>
          </p:cNvSpPr>
          <p:nvPr/>
        </p:nvSpPr>
        <p:spPr bwMode="auto">
          <a:xfrm flipH="1">
            <a:off x="4179655" y="3645723"/>
            <a:ext cx="0" cy="157528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4"/>
          <p:cNvSpPr>
            <a:spLocks noChangeArrowheads="1"/>
          </p:cNvSpPr>
          <p:nvPr/>
        </p:nvSpPr>
        <p:spPr bwMode="auto">
          <a:xfrm>
            <a:off x="2866223" y="5268516"/>
            <a:ext cx="336632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52" name="Line 11"/>
          <p:cNvSpPr>
            <a:spLocks noChangeShapeType="1"/>
          </p:cNvSpPr>
          <p:nvPr/>
        </p:nvSpPr>
        <p:spPr bwMode="auto">
          <a:xfrm flipV="1">
            <a:off x="3029735" y="3435850"/>
            <a:ext cx="1761" cy="178136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Line 12"/>
          <p:cNvSpPr>
            <a:spLocks noChangeShapeType="1"/>
          </p:cNvSpPr>
          <p:nvPr/>
        </p:nvSpPr>
        <p:spPr bwMode="auto">
          <a:xfrm>
            <a:off x="3032911" y="5222396"/>
            <a:ext cx="340465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4" name="Group 18"/>
          <p:cNvGrpSpPr>
            <a:grpSpLocks/>
          </p:cNvGrpSpPr>
          <p:nvPr/>
        </p:nvGrpSpPr>
        <p:grpSpPr bwMode="auto">
          <a:xfrm>
            <a:off x="3242239" y="3435202"/>
            <a:ext cx="2945947" cy="1835150"/>
            <a:chOff x="777" y="1514"/>
            <a:chExt cx="3346" cy="1822"/>
          </a:xfrm>
        </p:grpSpPr>
        <p:sp>
          <p:nvSpPr>
            <p:cNvPr id="55" name="Arc 19"/>
            <p:cNvSpPr>
              <a:spLocks/>
            </p:cNvSpPr>
            <p:nvPr/>
          </p:nvSpPr>
          <p:spPr bwMode="auto">
            <a:xfrm rot="3032032">
              <a:off x="2409" y="2475"/>
              <a:ext cx="955" cy="307"/>
            </a:xfrm>
            <a:custGeom>
              <a:avLst/>
              <a:gdLst>
                <a:gd name="T0" fmla="*/ 0 w 19786"/>
                <a:gd name="T1" fmla="*/ 0 h 21600"/>
                <a:gd name="T2" fmla="*/ 0 w 19786"/>
                <a:gd name="T3" fmla="*/ 0 h 21600"/>
                <a:gd name="T4" fmla="*/ 0 w 19786"/>
                <a:gd name="T5" fmla="*/ 0 h 21600"/>
                <a:gd name="T6" fmla="*/ 0 60000 65536"/>
                <a:gd name="T7" fmla="*/ 0 60000 65536"/>
                <a:gd name="T8" fmla="*/ 0 60000 65536"/>
                <a:gd name="T9" fmla="*/ 0 w 19786"/>
                <a:gd name="T10" fmla="*/ 0 h 21600"/>
                <a:gd name="T11" fmla="*/ 19786 w 1978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786" h="21600" fill="none" extrusionOk="0">
                  <a:moveTo>
                    <a:pt x="19786" y="14030"/>
                  </a:moveTo>
                  <a:cubicBezTo>
                    <a:pt x="15682" y="18833"/>
                    <a:pt x="9681" y="21599"/>
                    <a:pt x="3363" y="21600"/>
                  </a:cubicBezTo>
                  <a:cubicBezTo>
                    <a:pt x="2236" y="21600"/>
                    <a:pt x="1112" y="21511"/>
                    <a:pt x="0" y="21336"/>
                  </a:cubicBezTo>
                </a:path>
                <a:path w="19786" h="21600" stroke="0" extrusionOk="0">
                  <a:moveTo>
                    <a:pt x="19786" y="14030"/>
                  </a:moveTo>
                  <a:cubicBezTo>
                    <a:pt x="15682" y="18833"/>
                    <a:pt x="9681" y="21599"/>
                    <a:pt x="3363" y="21600"/>
                  </a:cubicBezTo>
                  <a:cubicBezTo>
                    <a:pt x="2236" y="21600"/>
                    <a:pt x="1112" y="21511"/>
                    <a:pt x="0" y="21336"/>
                  </a:cubicBezTo>
                  <a:lnTo>
                    <a:pt x="3363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Arc 20"/>
            <p:cNvSpPr>
              <a:spLocks/>
            </p:cNvSpPr>
            <p:nvPr/>
          </p:nvSpPr>
          <p:spPr bwMode="auto">
            <a:xfrm rot="668941">
              <a:off x="3151" y="3044"/>
              <a:ext cx="972" cy="150"/>
            </a:xfrm>
            <a:custGeom>
              <a:avLst/>
              <a:gdLst>
                <a:gd name="T0" fmla="*/ 0 w 20825"/>
                <a:gd name="T1" fmla="*/ 0 h 21478"/>
                <a:gd name="T2" fmla="*/ 0 w 20825"/>
                <a:gd name="T3" fmla="*/ 0 h 21478"/>
                <a:gd name="T4" fmla="*/ 0 w 20825"/>
                <a:gd name="T5" fmla="*/ 0 h 21478"/>
                <a:gd name="T6" fmla="*/ 0 60000 65536"/>
                <a:gd name="T7" fmla="*/ 0 60000 65536"/>
                <a:gd name="T8" fmla="*/ 0 60000 65536"/>
                <a:gd name="T9" fmla="*/ 0 w 20825"/>
                <a:gd name="T10" fmla="*/ 0 h 21478"/>
                <a:gd name="T11" fmla="*/ 20825 w 20825"/>
                <a:gd name="T12" fmla="*/ 21478 h 214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25" h="21478" fill="none" extrusionOk="0">
                  <a:moveTo>
                    <a:pt x="18530" y="21477"/>
                  </a:moveTo>
                  <a:cubicBezTo>
                    <a:pt x="9705" y="20534"/>
                    <a:pt x="2356" y="14290"/>
                    <a:pt x="0" y="5734"/>
                  </a:cubicBezTo>
                </a:path>
                <a:path w="20825" h="21478" stroke="0" extrusionOk="0">
                  <a:moveTo>
                    <a:pt x="18530" y="21477"/>
                  </a:moveTo>
                  <a:cubicBezTo>
                    <a:pt x="9705" y="20534"/>
                    <a:pt x="2356" y="14290"/>
                    <a:pt x="0" y="5734"/>
                  </a:cubicBezTo>
                  <a:lnTo>
                    <a:pt x="20825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Arc 21"/>
            <p:cNvSpPr>
              <a:spLocks/>
            </p:cNvSpPr>
            <p:nvPr/>
          </p:nvSpPr>
          <p:spPr bwMode="auto">
            <a:xfrm rot="6667080">
              <a:off x="883" y="1943"/>
              <a:ext cx="947" cy="209"/>
            </a:xfrm>
            <a:custGeom>
              <a:avLst/>
              <a:gdLst>
                <a:gd name="T0" fmla="*/ 0 w 21580"/>
                <a:gd name="T1" fmla="*/ 0 h 21600"/>
                <a:gd name="T2" fmla="*/ 0 w 21580"/>
                <a:gd name="T3" fmla="*/ 0 h 21600"/>
                <a:gd name="T4" fmla="*/ 0 w 2158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580"/>
                <a:gd name="T10" fmla="*/ 0 h 21600"/>
                <a:gd name="T11" fmla="*/ 21580 w 215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80" h="21600" fill="none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</a:path>
                <a:path w="21580" h="21600" stroke="0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  <a:lnTo>
                    <a:pt x="2158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Arc 22"/>
            <p:cNvSpPr>
              <a:spLocks/>
            </p:cNvSpPr>
            <p:nvPr/>
          </p:nvSpPr>
          <p:spPr bwMode="auto">
            <a:xfrm rot="17718395">
              <a:off x="311" y="2788"/>
              <a:ext cx="1014" cy="82"/>
            </a:xfrm>
            <a:custGeom>
              <a:avLst/>
              <a:gdLst>
                <a:gd name="T0" fmla="*/ 0 w 20945"/>
                <a:gd name="T1" fmla="*/ 0 h 21569"/>
                <a:gd name="T2" fmla="*/ 0 w 20945"/>
                <a:gd name="T3" fmla="*/ 0 h 21569"/>
                <a:gd name="T4" fmla="*/ 0 w 20945"/>
                <a:gd name="T5" fmla="*/ 0 h 21569"/>
                <a:gd name="T6" fmla="*/ 0 60000 65536"/>
                <a:gd name="T7" fmla="*/ 0 60000 65536"/>
                <a:gd name="T8" fmla="*/ 0 60000 65536"/>
                <a:gd name="T9" fmla="*/ 0 w 20945"/>
                <a:gd name="T10" fmla="*/ 0 h 21569"/>
                <a:gd name="T11" fmla="*/ 20945 w 20945"/>
                <a:gd name="T12" fmla="*/ 21569 h 2156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945" h="21569" fill="none" extrusionOk="0">
                  <a:moveTo>
                    <a:pt x="19796" y="21569"/>
                  </a:moveTo>
                  <a:cubicBezTo>
                    <a:pt x="10340" y="21066"/>
                    <a:pt x="2315" y="14462"/>
                    <a:pt x="0" y="5279"/>
                  </a:cubicBezTo>
                </a:path>
                <a:path w="20945" h="21569" stroke="0" extrusionOk="0">
                  <a:moveTo>
                    <a:pt x="19796" y="21569"/>
                  </a:moveTo>
                  <a:cubicBezTo>
                    <a:pt x="10340" y="21066"/>
                    <a:pt x="2315" y="14462"/>
                    <a:pt x="0" y="5279"/>
                  </a:cubicBezTo>
                  <a:lnTo>
                    <a:pt x="20945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Arc 23"/>
            <p:cNvSpPr>
              <a:spLocks/>
            </p:cNvSpPr>
            <p:nvPr/>
          </p:nvSpPr>
          <p:spPr bwMode="auto">
            <a:xfrm rot="14248593" flipH="1">
              <a:off x="1559" y="1883"/>
              <a:ext cx="947" cy="209"/>
            </a:xfrm>
            <a:custGeom>
              <a:avLst/>
              <a:gdLst>
                <a:gd name="T0" fmla="*/ 0 w 21580"/>
                <a:gd name="T1" fmla="*/ 0 h 21600"/>
                <a:gd name="T2" fmla="*/ 0 w 21580"/>
                <a:gd name="T3" fmla="*/ 0 h 21600"/>
                <a:gd name="T4" fmla="*/ 0 w 2158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580"/>
                <a:gd name="T10" fmla="*/ 0 h 21600"/>
                <a:gd name="T11" fmla="*/ 21580 w 215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80" h="21600" fill="none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</a:path>
                <a:path w="21580" h="21600" stroke="0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  <a:lnTo>
                    <a:pt x="2158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" name="Text Box 27"/>
          <p:cNvSpPr txBox="1">
            <a:spLocks noChangeArrowheads="1"/>
          </p:cNvSpPr>
          <p:nvPr/>
        </p:nvSpPr>
        <p:spPr bwMode="auto">
          <a:xfrm>
            <a:off x="3712192" y="5287590"/>
            <a:ext cx="9275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 dirty="0" smtClean="0">
                <a:latin typeface="Times New Roman" pitchFamily="18" charset="0"/>
              </a:rPr>
              <a:t>1</a:t>
            </a:r>
            <a:endParaRPr lang="en-US" sz="24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162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utoUpdateAnimBg="0"/>
      <p:bldP spid="50" grpId="0" animBg="1"/>
      <p:bldP spid="6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5219698" y="4871117"/>
            <a:ext cx="881063" cy="351279"/>
            <a:chOff x="5219698" y="4871117"/>
            <a:chExt cx="881063" cy="351279"/>
          </a:xfrm>
        </p:grpSpPr>
        <p:grpSp>
          <p:nvGrpSpPr>
            <p:cNvPr id="24" name="Group 23"/>
            <p:cNvGrpSpPr/>
            <p:nvPr/>
          </p:nvGrpSpPr>
          <p:grpSpPr>
            <a:xfrm>
              <a:off x="5219698" y="4894932"/>
              <a:ext cx="881063" cy="327464"/>
              <a:chOff x="5238750" y="4894932"/>
              <a:chExt cx="881063" cy="327464"/>
            </a:xfrm>
          </p:grpSpPr>
          <p:sp>
            <p:nvSpPr>
              <p:cNvPr id="27" name="Right Triangle 26"/>
              <p:cNvSpPr/>
              <p:nvPr/>
            </p:nvSpPr>
            <p:spPr bwMode="auto">
              <a:xfrm>
                <a:off x="5238750" y="4894932"/>
                <a:ext cx="881063" cy="327464"/>
              </a:xfrm>
              <a:prstGeom prst="rtTriangle">
                <a:avLst/>
              </a:prstGeom>
              <a:solidFill>
                <a:srgbClr val="FF0000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28" name="Straight Connector 27"/>
              <p:cNvCxnSpPr/>
              <p:nvPr/>
            </p:nvCxnSpPr>
            <p:spPr bwMode="auto">
              <a:xfrm>
                <a:off x="5367338" y="4938713"/>
                <a:ext cx="457200" cy="180975"/>
              </a:xfrm>
              <a:prstGeom prst="line">
                <a:avLst/>
              </a:prstGeom>
              <a:solidFill>
                <a:schemeClr val="accent1">
                  <a:alpha val="50000"/>
                </a:schemeClr>
              </a:solidFill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25" name="Straight Connector 24"/>
            <p:cNvCxnSpPr/>
            <p:nvPr/>
          </p:nvCxnSpPr>
          <p:spPr bwMode="auto">
            <a:xfrm>
              <a:off x="5233987" y="4871117"/>
              <a:ext cx="0" cy="163732"/>
            </a:xfrm>
            <a:prstGeom prst="line">
              <a:avLst/>
            </a:prstGeom>
            <a:solidFill>
              <a:schemeClr val="accent1">
                <a:alpha val="50000"/>
              </a:schemeClr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5243497" y="4885390"/>
              <a:ext cx="200041" cy="143810"/>
            </a:xfrm>
            <a:prstGeom prst="line">
              <a:avLst/>
            </a:prstGeom>
            <a:solidFill>
              <a:schemeClr val="accent1">
                <a:alpha val="50000"/>
              </a:schemeClr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1375149"/>
              </p:ext>
            </p:extLst>
          </p:nvPr>
        </p:nvGraphicFramePr>
        <p:xfrm>
          <a:off x="4905375" y="5296943"/>
          <a:ext cx="617538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06" name="Equation" r:id="rId4" imgW="279360" imgH="228600" progId="Equation.DSMT4">
                  <p:embed/>
                </p:oleObj>
              </mc:Choice>
              <mc:Fallback>
                <p:oleObj name="Equation" r:id="rId4" imgW="2793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375" y="5296943"/>
                        <a:ext cx="617538" cy="50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13500000" algn="ctr" rotWithShape="0">
                                <a:srgbClr val="808080">
                                  <a:alpha val="50000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 Box 18"/>
          <p:cNvSpPr txBox="1">
            <a:spLocks noChangeArrowheads="1"/>
          </p:cNvSpPr>
          <p:nvPr/>
        </p:nvSpPr>
        <p:spPr bwMode="auto">
          <a:xfrm>
            <a:off x="5170566" y="4796820"/>
            <a:ext cx="5567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200" b="1" dirty="0">
                <a:solidFill>
                  <a:srgbClr val="FFFFFF"/>
                </a:solidFill>
                <a:latin typeface="Times New Roman" pitchFamily="18" charset="0"/>
              </a:rPr>
              <a:t>          .025</a:t>
            </a: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610393" y="1319215"/>
            <a:ext cx="8239125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F-distribution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results from taking the ratio of variances of normally distributed variables.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Rectangle 10"/>
          <p:cNvSpPr txBox="1">
            <a:spLocks noChangeArrowheads="1"/>
          </p:cNvSpPr>
          <p:nvPr/>
        </p:nvSpPr>
        <p:spPr bwMode="auto">
          <a:xfrm>
            <a:off x="272244" y="274638"/>
            <a:ext cx="8624572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200" dirty="0" smtClean="0">
                <a:latin typeface="Times New Roman" pitchFamily="18" charset="0"/>
              </a:rPr>
              <a:t>Sampling distribution of </a:t>
            </a:r>
            <a:r>
              <a:rPr lang="en-US" sz="3200" i="1" dirty="0" smtClean="0">
                <a:latin typeface="Times New Roman" pitchFamily="18" charset="0"/>
              </a:rPr>
              <a:t>F</a:t>
            </a:r>
            <a:endParaRPr lang="en-US" sz="3200" i="1" baseline="30000" dirty="0" smtClean="0">
              <a:latin typeface="Times New Roman" pitchFamily="18" charset="0"/>
            </a:endParaRPr>
          </a:p>
        </p:txBody>
      </p:sp>
      <p:graphicFrame>
        <p:nvGraphicFramePr>
          <p:cNvPr id="21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480682"/>
              </p:ext>
            </p:extLst>
          </p:nvPr>
        </p:nvGraphicFramePr>
        <p:xfrm>
          <a:off x="3314388" y="2458027"/>
          <a:ext cx="14224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07" name="Equation" r:id="rId6" imgW="1422360" imgH="825480" progId="Equation.DSMT4">
                  <p:embed/>
                </p:oleObj>
              </mc:Choice>
              <mc:Fallback>
                <p:oleObj name="Equation" r:id="rId6" imgW="1422360" imgH="825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4388" y="2458027"/>
                        <a:ext cx="142240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>
                                <a:alpha val="50000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27"/>
          <p:cNvSpPr txBox="1">
            <a:spLocks noChangeArrowheads="1"/>
          </p:cNvSpPr>
          <p:nvPr/>
        </p:nvSpPr>
        <p:spPr bwMode="auto">
          <a:xfrm>
            <a:off x="4518985" y="2588449"/>
            <a:ext cx="9275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 i="1" dirty="0">
                <a:latin typeface="Times New Roman" pitchFamily="18" charset="0"/>
              </a:rPr>
              <a:t>≈</a:t>
            </a:r>
            <a:r>
              <a:rPr lang="en-US" sz="2400" dirty="0" smtClean="0">
                <a:latin typeface="Times New Roman" pitchFamily="18" charset="0"/>
              </a:rPr>
              <a:t>1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38" name="Rectangle 36"/>
          <p:cNvSpPr>
            <a:spLocks noChangeArrowheads="1"/>
          </p:cNvSpPr>
          <p:nvPr/>
        </p:nvSpPr>
        <p:spPr bwMode="auto">
          <a:xfrm>
            <a:off x="4790843" y="2572684"/>
            <a:ext cx="727088" cy="50159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11"/>
          <p:cNvSpPr>
            <a:spLocks noChangeShapeType="1"/>
          </p:cNvSpPr>
          <p:nvPr/>
        </p:nvSpPr>
        <p:spPr bwMode="auto">
          <a:xfrm flipV="1">
            <a:off x="3029735" y="3435850"/>
            <a:ext cx="1761" cy="178136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12"/>
          <p:cNvSpPr>
            <a:spLocks noChangeShapeType="1"/>
          </p:cNvSpPr>
          <p:nvPr/>
        </p:nvSpPr>
        <p:spPr bwMode="auto">
          <a:xfrm>
            <a:off x="3032911" y="5222396"/>
            <a:ext cx="340465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3" name="Group 18"/>
          <p:cNvGrpSpPr>
            <a:grpSpLocks/>
          </p:cNvGrpSpPr>
          <p:nvPr/>
        </p:nvGrpSpPr>
        <p:grpSpPr bwMode="auto">
          <a:xfrm>
            <a:off x="3242239" y="3435202"/>
            <a:ext cx="2945947" cy="1835150"/>
            <a:chOff x="777" y="1514"/>
            <a:chExt cx="3346" cy="1822"/>
          </a:xfrm>
        </p:grpSpPr>
        <p:sp>
          <p:nvSpPr>
            <p:cNvPr id="44" name="Arc 19"/>
            <p:cNvSpPr>
              <a:spLocks/>
            </p:cNvSpPr>
            <p:nvPr/>
          </p:nvSpPr>
          <p:spPr bwMode="auto">
            <a:xfrm rot="3032032">
              <a:off x="2409" y="2475"/>
              <a:ext cx="955" cy="307"/>
            </a:xfrm>
            <a:custGeom>
              <a:avLst/>
              <a:gdLst>
                <a:gd name="T0" fmla="*/ 0 w 19786"/>
                <a:gd name="T1" fmla="*/ 0 h 21600"/>
                <a:gd name="T2" fmla="*/ 0 w 19786"/>
                <a:gd name="T3" fmla="*/ 0 h 21600"/>
                <a:gd name="T4" fmla="*/ 0 w 19786"/>
                <a:gd name="T5" fmla="*/ 0 h 21600"/>
                <a:gd name="T6" fmla="*/ 0 60000 65536"/>
                <a:gd name="T7" fmla="*/ 0 60000 65536"/>
                <a:gd name="T8" fmla="*/ 0 60000 65536"/>
                <a:gd name="T9" fmla="*/ 0 w 19786"/>
                <a:gd name="T10" fmla="*/ 0 h 21600"/>
                <a:gd name="T11" fmla="*/ 19786 w 1978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786" h="21600" fill="none" extrusionOk="0">
                  <a:moveTo>
                    <a:pt x="19786" y="14030"/>
                  </a:moveTo>
                  <a:cubicBezTo>
                    <a:pt x="15682" y="18833"/>
                    <a:pt x="9681" y="21599"/>
                    <a:pt x="3363" y="21600"/>
                  </a:cubicBezTo>
                  <a:cubicBezTo>
                    <a:pt x="2236" y="21600"/>
                    <a:pt x="1112" y="21511"/>
                    <a:pt x="0" y="21336"/>
                  </a:cubicBezTo>
                </a:path>
                <a:path w="19786" h="21600" stroke="0" extrusionOk="0">
                  <a:moveTo>
                    <a:pt x="19786" y="14030"/>
                  </a:moveTo>
                  <a:cubicBezTo>
                    <a:pt x="15682" y="18833"/>
                    <a:pt x="9681" y="21599"/>
                    <a:pt x="3363" y="21600"/>
                  </a:cubicBezTo>
                  <a:cubicBezTo>
                    <a:pt x="2236" y="21600"/>
                    <a:pt x="1112" y="21511"/>
                    <a:pt x="0" y="21336"/>
                  </a:cubicBezTo>
                  <a:lnTo>
                    <a:pt x="3363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Arc 20"/>
            <p:cNvSpPr>
              <a:spLocks/>
            </p:cNvSpPr>
            <p:nvPr/>
          </p:nvSpPr>
          <p:spPr bwMode="auto">
            <a:xfrm rot="668941">
              <a:off x="3151" y="3044"/>
              <a:ext cx="972" cy="150"/>
            </a:xfrm>
            <a:custGeom>
              <a:avLst/>
              <a:gdLst>
                <a:gd name="T0" fmla="*/ 0 w 20825"/>
                <a:gd name="T1" fmla="*/ 0 h 21478"/>
                <a:gd name="T2" fmla="*/ 0 w 20825"/>
                <a:gd name="T3" fmla="*/ 0 h 21478"/>
                <a:gd name="T4" fmla="*/ 0 w 20825"/>
                <a:gd name="T5" fmla="*/ 0 h 21478"/>
                <a:gd name="T6" fmla="*/ 0 60000 65536"/>
                <a:gd name="T7" fmla="*/ 0 60000 65536"/>
                <a:gd name="T8" fmla="*/ 0 60000 65536"/>
                <a:gd name="T9" fmla="*/ 0 w 20825"/>
                <a:gd name="T10" fmla="*/ 0 h 21478"/>
                <a:gd name="T11" fmla="*/ 20825 w 20825"/>
                <a:gd name="T12" fmla="*/ 21478 h 214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25" h="21478" fill="none" extrusionOk="0">
                  <a:moveTo>
                    <a:pt x="18530" y="21477"/>
                  </a:moveTo>
                  <a:cubicBezTo>
                    <a:pt x="9705" y="20534"/>
                    <a:pt x="2356" y="14290"/>
                    <a:pt x="0" y="5734"/>
                  </a:cubicBezTo>
                </a:path>
                <a:path w="20825" h="21478" stroke="0" extrusionOk="0">
                  <a:moveTo>
                    <a:pt x="18530" y="21477"/>
                  </a:moveTo>
                  <a:cubicBezTo>
                    <a:pt x="9705" y="20534"/>
                    <a:pt x="2356" y="14290"/>
                    <a:pt x="0" y="5734"/>
                  </a:cubicBezTo>
                  <a:lnTo>
                    <a:pt x="20825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Arc 21"/>
            <p:cNvSpPr>
              <a:spLocks/>
            </p:cNvSpPr>
            <p:nvPr/>
          </p:nvSpPr>
          <p:spPr bwMode="auto">
            <a:xfrm rot="6667080">
              <a:off x="883" y="1943"/>
              <a:ext cx="947" cy="209"/>
            </a:xfrm>
            <a:custGeom>
              <a:avLst/>
              <a:gdLst>
                <a:gd name="T0" fmla="*/ 0 w 21580"/>
                <a:gd name="T1" fmla="*/ 0 h 21600"/>
                <a:gd name="T2" fmla="*/ 0 w 21580"/>
                <a:gd name="T3" fmla="*/ 0 h 21600"/>
                <a:gd name="T4" fmla="*/ 0 w 2158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580"/>
                <a:gd name="T10" fmla="*/ 0 h 21600"/>
                <a:gd name="T11" fmla="*/ 21580 w 215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80" h="21600" fill="none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</a:path>
                <a:path w="21580" h="21600" stroke="0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  <a:lnTo>
                    <a:pt x="2158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Arc 22"/>
            <p:cNvSpPr>
              <a:spLocks/>
            </p:cNvSpPr>
            <p:nvPr/>
          </p:nvSpPr>
          <p:spPr bwMode="auto">
            <a:xfrm rot="17718395">
              <a:off x="311" y="2788"/>
              <a:ext cx="1014" cy="82"/>
            </a:xfrm>
            <a:custGeom>
              <a:avLst/>
              <a:gdLst>
                <a:gd name="T0" fmla="*/ 0 w 20945"/>
                <a:gd name="T1" fmla="*/ 0 h 21569"/>
                <a:gd name="T2" fmla="*/ 0 w 20945"/>
                <a:gd name="T3" fmla="*/ 0 h 21569"/>
                <a:gd name="T4" fmla="*/ 0 w 20945"/>
                <a:gd name="T5" fmla="*/ 0 h 21569"/>
                <a:gd name="T6" fmla="*/ 0 60000 65536"/>
                <a:gd name="T7" fmla="*/ 0 60000 65536"/>
                <a:gd name="T8" fmla="*/ 0 60000 65536"/>
                <a:gd name="T9" fmla="*/ 0 w 20945"/>
                <a:gd name="T10" fmla="*/ 0 h 21569"/>
                <a:gd name="T11" fmla="*/ 20945 w 20945"/>
                <a:gd name="T12" fmla="*/ 21569 h 2156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945" h="21569" fill="none" extrusionOk="0">
                  <a:moveTo>
                    <a:pt x="19796" y="21569"/>
                  </a:moveTo>
                  <a:cubicBezTo>
                    <a:pt x="10340" y="21066"/>
                    <a:pt x="2315" y="14462"/>
                    <a:pt x="0" y="5279"/>
                  </a:cubicBezTo>
                </a:path>
                <a:path w="20945" h="21569" stroke="0" extrusionOk="0">
                  <a:moveTo>
                    <a:pt x="19796" y="21569"/>
                  </a:moveTo>
                  <a:cubicBezTo>
                    <a:pt x="10340" y="21066"/>
                    <a:pt x="2315" y="14462"/>
                    <a:pt x="0" y="5279"/>
                  </a:cubicBezTo>
                  <a:lnTo>
                    <a:pt x="20945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Arc 23"/>
            <p:cNvSpPr>
              <a:spLocks/>
            </p:cNvSpPr>
            <p:nvPr/>
          </p:nvSpPr>
          <p:spPr bwMode="auto">
            <a:xfrm rot="14248593" flipH="1">
              <a:off x="1559" y="1883"/>
              <a:ext cx="947" cy="209"/>
            </a:xfrm>
            <a:custGeom>
              <a:avLst/>
              <a:gdLst>
                <a:gd name="T0" fmla="*/ 0 w 21580"/>
                <a:gd name="T1" fmla="*/ 0 h 21600"/>
                <a:gd name="T2" fmla="*/ 0 w 21580"/>
                <a:gd name="T3" fmla="*/ 0 h 21600"/>
                <a:gd name="T4" fmla="*/ 0 w 2158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580"/>
                <a:gd name="T10" fmla="*/ 0 h 21600"/>
                <a:gd name="T11" fmla="*/ 21580 w 215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80" h="21600" fill="none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</a:path>
                <a:path w="21580" h="21600" stroke="0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  <a:lnTo>
                    <a:pt x="2158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0" name="Line 29"/>
          <p:cNvSpPr>
            <a:spLocks noChangeShapeType="1"/>
          </p:cNvSpPr>
          <p:nvPr/>
        </p:nvSpPr>
        <p:spPr bwMode="auto">
          <a:xfrm flipH="1">
            <a:off x="4179655" y="3645723"/>
            <a:ext cx="0" cy="157528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11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3317416" y="3547231"/>
            <a:ext cx="2837702" cy="1682496"/>
            <a:chOff x="3317416" y="3547231"/>
            <a:chExt cx="2837702" cy="1682496"/>
          </a:xfrm>
        </p:grpSpPr>
        <p:grpSp>
          <p:nvGrpSpPr>
            <p:cNvPr id="34" name="Group 33"/>
            <p:cNvGrpSpPr/>
            <p:nvPr/>
          </p:nvGrpSpPr>
          <p:grpSpPr>
            <a:xfrm>
              <a:off x="3317416" y="3547231"/>
              <a:ext cx="2837702" cy="1682496"/>
              <a:chOff x="3317416" y="3547231"/>
              <a:chExt cx="2837702" cy="1682496"/>
            </a:xfrm>
          </p:grpSpPr>
          <p:sp>
            <p:nvSpPr>
              <p:cNvPr id="36" name="Freeform 19"/>
              <p:cNvSpPr>
                <a:spLocks/>
              </p:cNvSpPr>
              <p:nvPr/>
            </p:nvSpPr>
            <p:spPr bwMode="auto">
              <a:xfrm>
                <a:off x="3317416" y="3547231"/>
                <a:ext cx="2837702" cy="1682496"/>
              </a:xfrm>
              <a:custGeom>
                <a:avLst/>
                <a:gdLst>
                  <a:gd name="T0" fmla="*/ 2147483647 w 2862"/>
                  <a:gd name="T1" fmla="*/ 2147483647 h 1637"/>
                  <a:gd name="T2" fmla="*/ 0 w 2862"/>
                  <a:gd name="T3" fmla="*/ 2147483647 h 1637"/>
                  <a:gd name="T4" fmla="*/ 2147483647 w 2862"/>
                  <a:gd name="T5" fmla="*/ 2147483647 h 1637"/>
                  <a:gd name="T6" fmla="*/ 2147483647 w 2862"/>
                  <a:gd name="T7" fmla="*/ 2147483647 h 1637"/>
                  <a:gd name="T8" fmla="*/ 2147483647 w 2862"/>
                  <a:gd name="T9" fmla="*/ 2147483647 h 1637"/>
                  <a:gd name="T10" fmla="*/ 2147483647 w 2862"/>
                  <a:gd name="T11" fmla="*/ 2147483647 h 1637"/>
                  <a:gd name="T12" fmla="*/ 2147483647 w 2862"/>
                  <a:gd name="T13" fmla="*/ 2147483647 h 1637"/>
                  <a:gd name="T14" fmla="*/ 2147483647 w 2862"/>
                  <a:gd name="T15" fmla="*/ 0 h 1637"/>
                  <a:gd name="T16" fmla="*/ 2147483647 w 2862"/>
                  <a:gd name="T17" fmla="*/ 2147483647 h 1637"/>
                  <a:gd name="T18" fmla="*/ 2147483647 w 2862"/>
                  <a:gd name="T19" fmla="*/ 2147483647 h 1637"/>
                  <a:gd name="T20" fmla="*/ 2147483647 w 2862"/>
                  <a:gd name="T21" fmla="*/ 2147483647 h 1637"/>
                  <a:gd name="T22" fmla="*/ 2147483647 w 2862"/>
                  <a:gd name="T23" fmla="*/ 2147483647 h 1637"/>
                  <a:gd name="T24" fmla="*/ 2147483647 w 2862"/>
                  <a:gd name="T25" fmla="*/ 2147483647 h 1637"/>
                  <a:gd name="T26" fmla="*/ 2147483647 w 2862"/>
                  <a:gd name="T27" fmla="*/ 2147483647 h 1637"/>
                  <a:gd name="T28" fmla="*/ 2147483647 w 2862"/>
                  <a:gd name="T29" fmla="*/ 2147483647 h 1637"/>
                  <a:gd name="T30" fmla="*/ 2147483647 w 2862"/>
                  <a:gd name="T31" fmla="*/ 2147483647 h 163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862"/>
                  <a:gd name="T49" fmla="*/ 0 h 1637"/>
                  <a:gd name="T50" fmla="*/ 2862 w 2862"/>
                  <a:gd name="T51" fmla="*/ 1637 h 163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862" h="1637">
                    <a:moveTo>
                      <a:pt x="9" y="1627"/>
                    </a:moveTo>
                    <a:lnTo>
                      <a:pt x="0" y="1152"/>
                    </a:lnTo>
                    <a:lnTo>
                      <a:pt x="165" y="850"/>
                    </a:lnTo>
                    <a:lnTo>
                      <a:pt x="293" y="539"/>
                    </a:lnTo>
                    <a:lnTo>
                      <a:pt x="430" y="274"/>
                    </a:lnTo>
                    <a:lnTo>
                      <a:pt x="540" y="119"/>
                    </a:lnTo>
                    <a:lnTo>
                      <a:pt x="640" y="9"/>
                    </a:lnTo>
                    <a:lnTo>
                      <a:pt x="722" y="0"/>
                    </a:lnTo>
                    <a:lnTo>
                      <a:pt x="896" y="110"/>
                    </a:lnTo>
                    <a:lnTo>
                      <a:pt x="1198" y="421"/>
                    </a:lnTo>
                    <a:lnTo>
                      <a:pt x="1426" y="759"/>
                    </a:lnTo>
                    <a:lnTo>
                      <a:pt x="1783" y="1152"/>
                    </a:lnTo>
                    <a:lnTo>
                      <a:pt x="2039" y="1353"/>
                    </a:lnTo>
                    <a:lnTo>
                      <a:pt x="2386" y="1518"/>
                    </a:lnTo>
                    <a:lnTo>
                      <a:pt x="2862" y="1637"/>
                    </a:lnTo>
                    <a:lnTo>
                      <a:pt x="9" y="1627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37" name="Straight Connector 36"/>
              <p:cNvCxnSpPr/>
              <p:nvPr/>
            </p:nvCxnSpPr>
            <p:spPr bwMode="auto">
              <a:xfrm>
                <a:off x="5225146" y="4991834"/>
                <a:ext cx="837210" cy="200691"/>
              </a:xfrm>
              <a:prstGeom prst="line">
                <a:avLst/>
              </a:prstGeom>
              <a:solidFill>
                <a:schemeClr val="accent1">
                  <a:alpha val="50000"/>
                </a:schemeClr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35" name="Straight Connector 34"/>
            <p:cNvCxnSpPr/>
            <p:nvPr/>
          </p:nvCxnSpPr>
          <p:spPr bwMode="auto">
            <a:xfrm>
              <a:off x="6103922" y="5136090"/>
              <a:ext cx="0" cy="91440"/>
            </a:xfrm>
            <a:prstGeom prst="line">
              <a:avLst/>
            </a:prstGeom>
            <a:solidFill>
              <a:schemeClr val="accent1">
                <a:alpha val="50000"/>
              </a:schemeClr>
            </a:solidFill>
            <a:ln w="762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5685321"/>
              </p:ext>
            </p:extLst>
          </p:nvPr>
        </p:nvGraphicFramePr>
        <p:xfrm>
          <a:off x="3139583" y="5296943"/>
          <a:ext cx="617538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30" name="Equation" r:id="rId4" imgW="279360" imgH="228600" progId="Equation.DSMT4">
                  <p:embed/>
                </p:oleObj>
              </mc:Choice>
              <mc:Fallback>
                <p:oleObj name="Equation" r:id="rId4" imgW="2793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9583" y="5296943"/>
                        <a:ext cx="617538" cy="50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13500000" algn="ctr" rotWithShape="0">
                                <a:srgbClr val="808080">
                                  <a:alpha val="50000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610393" y="1319215"/>
            <a:ext cx="8239125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F-distribution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results from taking the ratio of variances of normally distributed variables.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Rectangle 10"/>
          <p:cNvSpPr txBox="1">
            <a:spLocks noChangeArrowheads="1"/>
          </p:cNvSpPr>
          <p:nvPr/>
        </p:nvSpPr>
        <p:spPr bwMode="auto">
          <a:xfrm>
            <a:off x="272244" y="274638"/>
            <a:ext cx="8624572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200" dirty="0" smtClean="0">
                <a:latin typeface="Times New Roman" pitchFamily="18" charset="0"/>
              </a:rPr>
              <a:t>Sampling distribution of </a:t>
            </a:r>
            <a:r>
              <a:rPr lang="en-US" sz="3200" i="1" dirty="0" smtClean="0">
                <a:latin typeface="Times New Roman" pitchFamily="18" charset="0"/>
              </a:rPr>
              <a:t>F</a:t>
            </a:r>
            <a:endParaRPr lang="en-US" sz="3200" i="1" baseline="30000" dirty="0" smtClean="0">
              <a:latin typeface="Times New Roman" pitchFamily="18" charset="0"/>
            </a:endParaRPr>
          </a:p>
        </p:txBody>
      </p:sp>
      <p:graphicFrame>
        <p:nvGraphicFramePr>
          <p:cNvPr id="21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2818251"/>
              </p:ext>
            </p:extLst>
          </p:nvPr>
        </p:nvGraphicFramePr>
        <p:xfrm>
          <a:off x="3314388" y="2458027"/>
          <a:ext cx="14224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31" name="Equation" r:id="rId6" imgW="1422360" imgH="825480" progId="Equation.DSMT4">
                  <p:embed/>
                </p:oleObj>
              </mc:Choice>
              <mc:Fallback>
                <p:oleObj name="Equation" r:id="rId6" imgW="1422360" imgH="825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4388" y="2458027"/>
                        <a:ext cx="142240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>
                                <a:alpha val="50000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27"/>
          <p:cNvSpPr txBox="1">
            <a:spLocks noChangeArrowheads="1"/>
          </p:cNvSpPr>
          <p:nvPr/>
        </p:nvSpPr>
        <p:spPr bwMode="auto">
          <a:xfrm>
            <a:off x="4518985" y="2588449"/>
            <a:ext cx="9275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 i="1" dirty="0">
                <a:latin typeface="Times New Roman" pitchFamily="18" charset="0"/>
              </a:rPr>
              <a:t>≈</a:t>
            </a:r>
            <a:r>
              <a:rPr lang="en-US" sz="2400" dirty="0" smtClean="0">
                <a:latin typeface="Times New Roman" pitchFamily="18" charset="0"/>
              </a:rPr>
              <a:t>1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38" name="Rectangle 36"/>
          <p:cNvSpPr>
            <a:spLocks noChangeArrowheads="1"/>
          </p:cNvSpPr>
          <p:nvPr/>
        </p:nvSpPr>
        <p:spPr bwMode="auto">
          <a:xfrm>
            <a:off x="4790843" y="2572684"/>
            <a:ext cx="727088" cy="50159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11"/>
          <p:cNvSpPr>
            <a:spLocks noChangeShapeType="1"/>
          </p:cNvSpPr>
          <p:nvPr/>
        </p:nvSpPr>
        <p:spPr bwMode="auto">
          <a:xfrm flipV="1">
            <a:off x="3029735" y="3435850"/>
            <a:ext cx="1761" cy="178136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12"/>
          <p:cNvSpPr>
            <a:spLocks noChangeShapeType="1"/>
          </p:cNvSpPr>
          <p:nvPr/>
        </p:nvSpPr>
        <p:spPr bwMode="auto">
          <a:xfrm>
            <a:off x="3032911" y="5222396"/>
            <a:ext cx="340465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3" name="Group 18"/>
          <p:cNvGrpSpPr>
            <a:grpSpLocks/>
          </p:cNvGrpSpPr>
          <p:nvPr/>
        </p:nvGrpSpPr>
        <p:grpSpPr bwMode="auto">
          <a:xfrm>
            <a:off x="3242239" y="3435202"/>
            <a:ext cx="2945947" cy="1835150"/>
            <a:chOff x="777" y="1514"/>
            <a:chExt cx="3346" cy="1822"/>
          </a:xfrm>
        </p:grpSpPr>
        <p:sp>
          <p:nvSpPr>
            <p:cNvPr id="44" name="Arc 19"/>
            <p:cNvSpPr>
              <a:spLocks/>
            </p:cNvSpPr>
            <p:nvPr/>
          </p:nvSpPr>
          <p:spPr bwMode="auto">
            <a:xfrm rot="3032032">
              <a:off x="2409" y="2475"/>
              <a:ext cx="955" cy="307"/>
            </a:xfrm>
            <a:custGeom>
              <a:avLst/>
              <a:gdLst>
                <a:gd name="T0" fmla="*/ 0 w 19786"/>
                <a:gd name="T1" fmla="*/ 0 h 21600"/>
                <a:gd name="T2" fmla="*/ 0 w 19786"/>
                <a:gd name="T3" fmla="*/ 0 h 21600"/>
                <a:gd name="T4" fmla="*/ 0 w 19786"/>
                <a:gd name="T5" fmla="*/ 0 h 21600"/>
                <a:gd name="T6" fmla="*/ 0 60000 65536"/>
                <a:gd name="T7" fmla="*/ 0 60000 65536"/>
                <a:gd name="T8" fmla="*/ 0 60000 65536"/>
                <a:gd name="T9" fmla="*/ 0 w 19786"/>
                <a:gd name="T10" fmla="*/ 0 h 21600"/>
                <a:gd name="T11" fmla="*/ 19786 w 1978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786" h="21600" fill="none" extrusionOk="0">
                  <a:moveTo>
                    <a:pt x="19786" y="14030"/>
                  </a:moveTo>
                  <a:cubicBezTo>
                    <a:pt x="15682" y="18833"/>
                    <a:pt x="9681" y="21599"/>
                    <a:pt x="3363" y="21600"/>
                  </a:cubicBezTo>
                  <a:cubicBezTo>
                    <a:pt x="2236" y="21600"/>
                    <a:pt x="1112" y="21511"/>
                    <a:pt x="0" y="21336"/>
                  </a:cubicBezTo>
                </a:path>
                <a:path w="19786" h="21600" stroke="0" extrusionOk="0">
                  <a:moveTo>
                    <a:pt x="19786" y="14030"/>
                  </a:moveTo>
                  <a:cubicBezTo>
                    <a:pt x="15682" y="18833"/>
                    <a:pt x="9681" y="21599"/>
                    <a:pt x="3363" y="21600"/>
                  </a:cubicBezTo>
                  <a:cubicBezTo>
                    <a:pt x="2236" y="21600"/>
                    <a:pt x="1112" y="21511"/>
                    <a:pt x="0" y="21336"/>
                  </a:cubicBezTo>
                  <a:lnTo>
                    <a:pt x="3363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Arc 20"/>
            <p:cNvSpPr>
              <a:spLocks/>
            </p:cNvSpPr>
            <p:nvPr/>
          </p:nvSpPr>
          <p:spPr bwMode="auto">
            <a:xfrm rot="668941">
              <a:off x="3151" y="3044"/>
              <a:ext cx="972" cy="150"/>
            </a:xfrm>
            <a:custGeom>
              <a:avLst/>
              <a:gdLst>
                <a:gd name="T0" fmla="*/ 0 w 20825"/>
                <a:gd name="T1" fmla="*/ 0 h 21478"/>
                <a:gd name="T2" fmla="*/ 0 w 20825"/>
                <a:gd name="T3" fmla="*/ 0 h 21478"/>
                <a:gd name="T4" fmla="*/ 0 w 20825"/>
                <a:gd name="T5" fmla="*/ 0 h 21478"/>
                <a:gd name="T6" fmla="*/ 0 60000 65536"/>
                <a:gd name="T7" fmla="*/ 0 60000 65536"/>
                <a:gd name="T8" fmla="*/ 0 60000 65536"/>
                <a:gd name="T9" fmla="*/ 0 w 20825"/>
                <a:gd name="T10" fmla="*/ 0 h 21478"/>
                <a:gd name="T11" fmla="*/ 20825 w 20825"/>
                <a:gd name="T12" fmla="*/ 21478 h 214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25" h="21478" fill="none" extrusionOk="0">
                  <a:moveTo>
                    <a:pt x="18530" y="21477"/>
                  </a:moveTo>
                  <a:cubicBezTo>
                    <a:pt x="9705" y="20534"/>
                    <a:pt x="2356" y="14290"/>
                    <a:pt x="0" y="5734"/>
                  </a:cubicBezTo>
                </a:path>
                <a:path w="20825" h="21478" stroke="0" extrusionOk="0">
                  <a:moveTo>
                    <a:pt x="18530" y="21477"/>
                  </a:moveTo>
                  <a:cubicBezTo>
                    <a:pt x="9705" y="20534"/>
                    <a:pt x="2356" y="14290"/>
                    <a:pt x="0" y="5734"/>
                  </a:cubicBezTo>
                  <a:lnTo>
                    <a:pt x="20825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Arc 21"/>
            <p:cNvSpPr>
              <a:spLocks/>
            </p:cNvSpPr>
            <p:nvPr/>
          </p:nvSpPr>
          <p:spPr bwMode="auto">
            <a:xfrm rot="6667080">
              <a:off x="883" y="1943"/>
              <a:ext cx="947" cy="209"/>
            </a:xfrm>
            <a:custGeom>
              <a:avLst/>
              <a:gdLst>
                <a:gd name="T0" fmla="*/ 0 w 21580"/>
                <a:gd name="T1" fmla="*/ 0 h 21600"/>
                <a:gd name="T2" fmla="*/ 0 w 21580"/>
                <a:gd name="T3" fmla="*/ 0 h 21600"/>
                <a:gd name="T4" fmla="*/ 0 w 2158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580"/>
                <a:gd name="T10" fmla="*/ 0 h 21600"/>
                <a:gd name="T11" fmla="*/ 21580 w 215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80" h="21600" fill="none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</a:path>
                <a:path w="21580" h="21600" stroke="0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  <a:lnTo>
                    <a:pt x="2158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Arc 22"/>
            <p:cNvSpPr>
              <a:spLocks/>
            </p:cNvSpPr>
            <p:nvPr/>
          </p:nvSpPr>
          <p:spPr bwMode="auto">
            <a:xfrm rot="17718395">
              <a:off x="311" y="2788"/>
              <a:ext cx="1014" cy="82"/>
            </a:xfrm>
            <a:custGeom>
              <a:avLst/>
              <a:gdLst>
                <a:gd name="T0" fmla="*/ 0 w 20945"/>
                <a:gd name="T1" fmla="*/ 0 h 21569"/>
                <a:gd name="T2" fmla="*/ 0 w 20945"/>
                <a:gd name="T3" fmla="*/ 0 h 21569"/>
                <a:gd name="T4" fmla="*/ 0 w 20945"/>
                <a:gd name="T5" fmla="*/ 0 h 21569"/>
                <a:gd name="T6" fmla="*/ 0 60000 65536"/>
                <a:gd name="T7" fmla="*/ 0 60000 65536"/>
                <a:gd name="T8" fmla="*/ 0 60000 65536"/>
                <a:gd name="T9" fmla="*/ 0 w 20945"/>
                <a:gd name="T10" fmla="*/ 0 h 21569"/>
                <a:gd name="T11" fmla="*/ 20945 w 20945"/>
                <a:gd name="T12" fmla="*/ 21569 h 2156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945" h="21569" fill="none" extrusionOk="0">
                  <a:moveTo>
                    <a:pt x="19796" y="21569"/>
                  </a:moveTo>
                  <a:cubicBezTo>
                    <a:pt x="10340" y="21066"/>
                    <a:pt x="2315" y="14462"/>
                    <a:pt x="0" y="5279"/>
                  </a:cubicBezTo>
                </a:path>
                <a:path w="20945" h="21569" stroke="0" extrusionOk="0">
                  <a:moveTo>
                    <a:pt x="19796" y="21569"/>
                  </a:moveTo>
                  <a:cubicBezTo>
                    <a:pt x="10340" y="21066"/>
                    <a:pt x="2315" y="14462"/>
                    <a:pt x="0" y="5279"/>
                  </a:cubicBezTo>
                  <a:lnTo>
                    <a:pt x="20945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Arc 23"/>
            <p:cNvSpPr>
              <a:spLocks/>
            </p:cNvSpPr>
            <p:nvPr/>
          </p:nvSpPr>
          <p:spPr bwMode="auto">
            <a:xfrm rot="14248593" flipH="1">
              <a:off x="1559" y="1883"/>
              <a:ext cx="947" cy="209"/>
            </a:xfrm>
            <a:custGeom>
              <a:avLst/>
              <a:gdLst>
                <a:gd name="T0" fmla="*/ 0 w 21580"/>
                <a:gd name="T1" fmla="*/ 0 h 21600"/>
                <a:gd name="T2" fmla="*/ 0 w 21580"/>
                <a:gd name="T3" fmla="*/ 0 h 21600"/>
                <a:gd name="T4" fmla="*/ 0 w 2158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580"/>
                <a:gd name="T10" fmla="*/ 0 h 21600"/>
                <a:gd name="T11" fmla="*/ 21580 w 215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80" h="21600" fill="none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</a:path>
                <a:path w="21580" h="21600" stroke="0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  <a:lnTo>
                    <a:pt x="2158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0" name="Line 29"/>
          <p:cNvSpPr>
            <a:spLocks noChangeShapeType="1"/>
          </p:cNvSpPr>
          <p:nvPr/>
        </p:nvSpPr>
        <p:spPr bwMode="auto">
          <a:xfrm flipH="1">
            <a:off x="4179655" y="3645723"/>
            <a:ext cx="0" cy="157528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Text Box 18"/>
          <p:cNvSpPr txBox="1">
            <a:spLocks noChangeArrowheads="1"/>
          </p:cNvSpPr>
          <p:nvPr/>
        </p:nvSpPr>
        <p:spPr bwMode="auto">
          <a:xfrm>
            <a:off x="3814690" y="4118882"/>
            <a:ext cx="92157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 dirty="0">
                <a:solidFill>
                  <a:srgbClr val="FFFFFF"/>
                </a:solidFill>
                <a:latin typeface="Times New Roman" pitchFamily="18" charset="0"/>
              </a:rPr>
              <a:t>          </a:t>
            </a:r>
            <a:r>
              <a:rPr lang="en-US" sz="2400" b="1" dirty="0" smtClean="0">
                <a:solidFill>
                  <a:srgbClr val="FFFFFF"/>
                </a:solidFill>
                <a:latin typeface="Times New Roman" pitchFamily="18" charset="0"/>
              </a:rPr>
              <a:t>.975</a:t>
            </a:r>
            <a:endParaRPr lang="en-US" sz="2400" b="1" dirty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94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4063" y="1436688"/>
            <a:ext cx="7678737" cy="1725612"/>
          </a:xfrm>
          <a:noFill/>
        </p:spPr>
        <p:txBody>
          <a:bodyPr lIns="90488" tIns="44450" rIns="90488" bIns="44450"/>
          <a:lstStyle/>
          <a:p>
            <a:pPr marL="0" indent="465138" eaLnBrk="1" hangingPunct="1">
              <a:lnSpc>
                <a:spcPct val="90000"/>
              </a:lnSpc>
              <a:buFontTx/>
              <a:buNone/>
              <a:tabLst>
                <a:tab pos="1257300" algn="ctr"/>
                <a:tab pos="1943100" algn="ctr"/>
                <a:tab pos="2571750" algn="ctr"/>
                <a:tab pos="3200400" algn="ctr"/>
                <a:tab pos="3829050" algn="ctr"/>
                <a:tab pos="4514850" algn="ctr"/>
                <a:tab pos="5200650" algn="ctr"/>
                <a:tab pos="5886450" algn="ctr"/>
                <a:tab pos="6572250" algn="ctr"/>
                <a:tab pos="7200900" algn="ctr"/>
              </a:tabLst>
            </a:pPr>
            <a:r>
              <a:rPr lang="en-US" sz="2400" smtClean="0">
                <a:latin typeface="Times New Roman" pitchFamily="18" charset="0"/>
              </a:rPr>
              <a:t>Buyer’s Digest has conducted the same test, but on 10 other thermostats.  This time it test thermostats manufactured by TempKing. The temperature readings of the 10 thermostats are listed below.  </a:t>
            </a:r>
          </a:p>
        </p:txBody>
      </p:sp>
      <p:sp>
        <p:nvSpPr>
          <p:cNvPr id="46083" name="Text Box 82"/>
          <p:cNvSpPr txBox="1">
            <a:spLocks noChangeArrowheads="1"/>
          </p:cNvSpPr>
          <p:nvPr/>
        </p:nvSpPr>
        <p:spPr bwMode="auto">
          <a:xfrm>
            <a:off x="774700" y="2854325"/>
            <a:ext cx="7921625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sz="2400">
                <a:latin typeface="Times New Roman" pitchFamily="18" charset="0"/>
              </a:rPr>
              <a:t>    We will conduct a hypothesis at a 10% level of significance to see if the variances are equal for both thermostats.</a:t>
            </a:r>
          </a:p>
        </p:txBody>
      </p:sp>
      <p:sp>
        <p:nvSpPr>
          <p:cNvPr id="46084" name="Rectangle 84"/>
          <p:cNvSpPr>
            <a:spLocks noChangeArrowheads="1"/>
          </p:cNvSpPr>
          <p:nvPr/>
        </p:nvSpPr>
        <p:spPr bwMode="auto">
          <a:xfrm>
            <a:off x="733425" y="896938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</a:pPr>
            <a:r>
              <a:rPr lang="en-US" sz="2400" b="1" dirty="0" smtClean="0">
                <a:latin typeface="Times New Roman" pitchFamily="18" charset="0"/>
              </a:rPr>
              <a:t>Example</a:t>
            </a:r>
            <a:r>
              <a:rPr lang="en-US" sz="2400" b="1" dirty="0">
                <a:latin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</a:rPr>
              <a:t>3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26710" name="Oval 86"/>
          <p:cNvSpPr>
            <a:spLocks noChangeArrowheads="1"/>
          </p:cNvSpPr>
          <p:nvPr/>
        </p:nvSpPr>
        <p:spPr bwMode="auto">
          <a:xfrm>
            <a:off x="7523163" y="1441450"/>
            <a:ext cx="508000" cy="376238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11" name="Line 87"/>
          <p:cNvSpPr>
            <a:spLocks noChangeShapeType="1"/>
          </p:cNvSpPr>
          <p:nvPr/>
        </p:nvSpPr>
        <p:spPr bwMode="auto">
          <a:xfrm flipV="1">
            <a:off x="809625" y="2116138"/>
            <a:ext cx="657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12" name="Text Box 88"/>
          <p:cNvSpPr txBox="1">
            <a:spLocks noChangeArrowheads="1"/>
          </p:cNvSpPr>
          <p:nvPr/>
        </p:nvSpPr>
        <p:spPr bwMode="auto">
          <a:xfrm>
            <a:off x="476250" y="3895725"/>
            <a:ext cx="2867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400">
                <a:latin typeface="Book Antiqua" pitchFamily="18" charset="0"/>
              </a:rPr>
              <a:t>ThermoRite Sample</a:t>
            </a:r>
          </a:p>
        </p:txBody>
      </p:sp>
      <p:sp>
        <p:nvSpPr>
          <p:cNvPr id="26713" name="Text Box 89"/>
          <p:cNvSpPr txBox="1">
            <a:spLocks noChangeArrowheads="1"/>
          </p:cNvSpPr>
          <p:nvPr/>
        </p:nvSpPr>
        <p:spPr bwMode="auto">
          <a:xfrm>
            <a:off x="533400" y="5310188"/>
            <a:ext cx="2703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400">
                <a:latin typeface="Book Antiqua" pitchFamily="18" charset="0"/>
              </a:rPr>
              <a:t>TempKing Sample</a:t>
            </a:r>
          </a:p>
        </p:txBody>
      </p:sp>
      <p:sp>
        <p:nvSpPr>
          <p:cNvPr id="26715" name="Text Box 91"/>
          <p:cNvSpPr txBox="1">
            <a:spLocks noChangeArrowheads="1"/>
          </p:cNvSpPr>
          <p:nvPr/>
        </p:nvSpPr>
        <p:spPr bwMode="auto">
          <a:xfrm>
            <a:off x="619125" y="4391025"/>
            <a:ext cx="814705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sz="2200">
                <a:latin typeface="Book Antiqua" pitchFamily="18" charset="0"/>
              </a:rPr>
              <a:t>Temperature </a:t>
            </a:r>
            <a:r>
              <a:rPr lang="en-US" sz="2200" b="1">
                <a:latin typeface="Book Antiqua" pitchFamily="18" charset="0"/>
              </a:rPr>
              <a:t>  </a:t>
            </a:r>
            <a:r>
              <a:rPr lang="en-US" sz="2200">
                <a:latin typeface="Book Antiqua" pitchFamily="18" charset="0"/>
              </a:rPr>
              <a:t>67.4  67.8  68.2  69.3  69.5  67.0  68.1  68.6  67.9  67.2</a:t>
            </a:r>
          </a:p>
        </p:txBody>
      </p:sp>
      <p:sp>
        <p:nvSpPr>
          <p:cNvPr id="26719" name="Text Box 95"/>
          <p:cNvSpPr txBox="1">
            <a:spLocks noChangeArrowheads="1"/>
          </p:cNvSpPr>
          <p:nvPr/>
        </p:nvSpPr>
        <p:spPr bwMode="auto">
          <a:xfrm>
            <a:off x="576263" y="5778500"/>
            <a:ext cx="814705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sz="2200">
                <a:latin typeface="Book Antiqua" pitchFamily="18" charset="0"/>
              </a:rPr>
              <a:t>Temperature </a:t>
            </a:r>
            <a:r>
              <a:rPr lang="en-US" sz="2200" b="1">
                <a:latin typeface="Book Antiqua" pitchFamily="18" charset="0"/>
              </a:rPr>
              <a:t>  </a:t>
            </a:r>
            <a:r>
              <a:rPr lang="en-US" sz="2200">
                <a:latin typeface="Book Antiqua" pitchFamily="18" charset="0"/>
              </a:rPr>
              <a:t>67.7  66.4  69.2  70.1  69.5  69.7  68.1  66.6  67.3  67.5</a:t>
            </a:r>
          </a:p>
        </p:txBody>
      </p:sp>
      <p:sp>
        <p:nvSpPr>
          <p:cNvPr id="26722" name="Text Box 98"/>
          <p:cNvSpPr txBox="1">
            <a:spLocks noChangeArrowheads="1"/>
          </p:cNvSpPr>
          <p:nvPr/>
        </p:nvSpPr>
        <p:spPr bwMode="auto">
          <a:xfrm>
            <a:off x="6419850" y="4846638"/>
            <a:ext cx="2497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i="1">
                <a:solidFill>
                  <a:srgbClr val="FF0000"/>
                </a:solidFill>
                <a:latin typeface="Times New Roman" pitchFamily="18" charset="0"/>
              </a:rPr>
              <a:t>s</a:t>
            </a:r>
            <a:r>
              <a:rPr lang="en-US" sz="2400" baseline="30000">
                <a:solidFill>
                  <a:srgbClr val="FF0000"/>
                </a:solidFill>
                <a:latin typeface="Times New Roman" pitchFamily="18" charset="0"/>
              </a:rPr>
              <a:t>2</a:t>
            </a:r>
            <a:r>
              <a:rPr lang="en-US" sz="2400">
                <a:latin typeface="Times New Roman" pitchFamily="18" charset="0"/>
              </a:rPr>
              <a:t> = </a:t>
            </a:r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0.7</a:t>
            </a:r>
            <a:r>
              <a:rPr lang="en-US" sz="2400">
                <a:latin typeface="Times New Roman" pitchFamily="18" charset="0"/>
              </a:rPr>
              <a:t> and </a:t>
            </a:r>
            <a:r>
              <a:rPr lang="en-US" sz="2400" i="1">
                <a:latin typeface="Times New Roman" pitchFamily="18" charset="0"/>
              </a:rPr>
              <a:t>df</a:t>
            </a:r>
            <a:r>
              <a:rPr lang="en-US" sz="2400">
                <a:latin typeface="Times New Roman" pitchFamily="18" charset="0"/>
              </a:rPr>
              <a:t> = 9</a:t>
            </a:r>
          </a:p>
        </p:txBody>
      </p:sp>
      <p:sp>
        <p:nvSpPr>
          <p:cNvPr id="26723" name="Text Box 99"/>
          <p:cNvSpPr txBox="1">
            <a:spLocks noChangeArrowheads="1"/>
          </p:cNvSpPr>
          <p:nvPr/>
        </p:nvSpPr>
        <p:spPr bwMode="auto">
          <a:xfrm>
            <a:off x="6694488" y="6253163"/>
            <a:ext cx="2251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i="1">
                <a:solidFill>
                  <a:srgbClr val="FF0000"/>
                </a:solidFill>
                <a:latin typeface="Times New Roman" pitchFamily="18" charset="0"/>
              </a:rPr>
              <a:t>s</a:t>
            </a:r>
            <a:r>
              <a:rPr lang="en-US" sz="2400" baseline="30000">
                <a:solidFill>
                  <a:srgbClr val="FF0000"/>
                </a:solidFill>
                <a:latin typeface="Times New Roman" pitchFamily="18" charset="0"/>
              </a:rPr>
              <a:t>2</a:t>
            </a:r>
            <a:r>
              <a:rPr lang="en-US" sz="2400">
                <a:latin typeface="Times New Roman" pitchFamily="18" charset="0"/>
              </a:rPr>
              <a:t> = </a:t>
            </a:r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?</a:t>
            </a:r>
            <a:r>
              <a:rPr lang="en-US" sz="2400">
                <a:latin typeface="Times New Roman" pitchFamily="18" charset="0"/>
              </a:rPr>
              <a:t> and </a:t>
            </a:r>
            <a:r>
              <a:rPr lang="en-US" sz="2400" i="1">
                <a:latin typeface="Times New Roman" pitchFamily="18" charset="0"/>
              </a:rPr>
              <a:t>df</a:t>
            </a:r>
            <a:r>
              <a:rPr lang="en-US" sz="2400">
                <a:latin typeface="Times New Roman" pitchFamily="18" charset="0"/>
              </a:rPr>
              <a:t> = 9</a:t>
            </a:r>
          </a:p>
        </p:txBody>
      </p:sp>
      <p:sp>
        <p:nvSpPr>
          <p:cNvPr id="26724" name="Rectangle 100"/>
          <p:cNvSpPr>
            <a:spLocks noChangeArrowheads="1"/>
          </p:cNvSpPr>
          <p:nvPr/>
        </p:nvSpPr>
        <p:spPr bwMode="auto">
          <a:xfrm>
            <a:off x="623888" y="4386263"/>
            <a:ext cx="8186737" cy="46513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25" name="Line 101"/>
          <p:cNvSpPr>
            <a:spLocks noChangeShapeType="1"/>
          </p:cNvSpPr>
          <p:nvPr/>
        </p:nvSpPr>
        <p:spPr bwMode="auto">
          <a:xfrm>
            <a:off x="2395538" y="4371975"/>
            <a:ext cx="0" cy="4651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26" name="Rectangle 102"/>
          <p:cNvSpPr>
            <a:spLocks noChangeArrowheads="1"/>
          </p:cNvSpPr>
          <p:nvPr/>
        </p:nvSpPr>
        <p:spPr bwMode="auto">
          <a:xfrm>
            <a:off x="619125" y="5781675"/>
            <a:ext cx="8186738" cy="4651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27" name="Line 103"/>
          <p:cNvSpPr>
            <a:spLocks noChangeShapeType="1"/>
          </p:cNvSpPr>
          <p:nvPr/>
        </p:nvSpPr>
        <p:spPr bwMode="auto">
          <a:xfrm>
            <a:off x="2390775" y="5767388"/>
            <a:ext cx="0" cy="4651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Line 87"/>
          <p:cNvSpPr>
            <a:spLocks noChangeShapeType="1"/>
          </p:cNvSpPr>
          <p:nvPr/>
        </p:nvSpPr>
        <p:spPr bwMode="auto">
          <a:xfrm flipV="1">
            <a:off x="2370138" y="3530600"/>
            <a:ext cx="2311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3030538" y="5826125"/>
            <a:ext cx="584200" cy="3968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Clr>
                <a:srgbClr val="8CF4EA"/>
              </a:buClr>
              <a:buFont typeface="Wingdings" pitchFamily="2" charset="2"/>
              <a:buNone/>
            </a:pPr>
            <a:endParaRPr lang="en-US" sz="2000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" name="Text Box 11"/>
          <p:cNvSpPr txBox="1">
            <a:spLocks noChangeArrowheads="1"/>
          </p:cNvSpPr>
          <p:nvPr/>
        </p:nvSpPr>
        <p:spPr bwMode="auto">
          <a:xfrm>
            <a:off x="3668713" y="5821363"/>
            <a:ext cx="584200" cy="3968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Clr>
                <a:srgbClr val="8CF4EA"/>
              </a:buClr>
              <a:buFont typeface="Wingdings" pitchFamily="2" charset="2"/>
              <a:buNone/>
            </a:pPr>
            <a:endParaRPr lang="en-US" sz="2000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4292600" y="5816600"/>
            <a:ext cx="4414838" cy="3968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Clr>
                <a:srgbClr val="8CF4EA"/>
              </a:buClr>
              <a:buFont typeface="Wingdings" pitchFamily="2" charset="2"/>
              <a:buNone/>
            </a:pPr>
            <a:endParaRPr lang="en-US" sz="2000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6478588" y="6361113"/>
            <a:ext cx="2557462" cy="3968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Clr>
                <a:srgbClr val="8CF4EA"/>
              </a:buClr>
              <a:buFont typeface="Wingdings" pitchFamily="2" charset="2"/>
              <a:buNone/>
            </a:pPr>
            <a:endParaRPr lang="en-US" sz="2000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3" name="Rectangle 26"/>
          <p:cNvSpPr>
            <a:spLocks noChangeArrowheads="1"/>
          </p:cNvSpPr>
          <p:nvPr/>
        </p:nvSpPr>
        <p:spPr bwMode="auto">
          <a:xfrm>
            <a:off x="681038" y="340114"/>
            <a:ext cx="77724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/>
            <a:r>
              <a:rPr lang="en-US" sz="3200" dirty="0" smtClean="0">
                <a:solidFill>
                  <a:schemeClr val="tx2"/>
                </a:solidFill>
                <a:latin typeface="Times New Roman" pitchFamily="18" charset="0"/>
              </a:rPr>
              <a:t>Hypothesis Testing – Two Variances</a:t>
            </a:r>
            <a:endParaRPr lang="en-US" sz="3200" baseline="30000" dirty="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10" grpId="0" animBg="1"/>
      <p:bldP spid="26711" grpId="0" animBg="1"/>
      <p:bldP spid="26712" grpId="0"/>
      <p:bldP spid="26713" grpId="0"/>
      <p:bldP spid="26715" grpId="0"/>
      <p:bldP spid="26719" grpId="0"/>
      <p:bldP spid="26722" grpId="0"/>
      <p:bldP spid="26723" grpId="0"/>
      <p:bldP spid="26724" grpId="0" animBg="1"/>
      <p:bldP spid="26725" grpId="0" animBg="1"/>
      <p:bldP spid="26726" grpId="0" animBg="1"/>
      <p:bldP spid="26727" grpId="0" animBg="1"/>
      <p:bldP spid="2" grpId="0" animBg="1"/>
      <p:bldP spid="8203" grpId="0" animBg="1"/>
      <p:bldP spid="3" grpId="0" animBg="1"/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0" name="Text Box 2"/>
          <p:cNvSpPr txBox="1">
            <a:spLocks noChangeArrowheads="1"/>
          </p:cNvSpPr>
          <p:nvPr/>
        </p:nvSpPr>
        <p:spPr bwMode="auto">
          <a:xfrm>
            <a:off x="2274888" y="2073275"/>
            <a:ext cx="673100" cy="377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67.7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66.4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69.2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70.1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69.5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69.7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68.1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66.6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67.3</a:t>
            </a:r>
          </a:p>
          <a:p>
            <a:pPr algn="ct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67.5</a:t>
            </a:r>
          </a:p>
        </p:txBody>
      </p:sp>
      <p:sp>
        <p:nvSpPr>
          <p:cNvPr id="238595" name="Text Box 3"/>
          <p:cNvSpPr txBox="1">
            <a:spLocks noChangeArrowheads="1"/>
          </p:cNvSpPr>
          <p:nvPr/>
        </p:nvSpPr>
        <p:spPr bwMode="auto">
          <a:xfrm>
            <a:off x="3697288" y="2068513"/>
            <a:ext cx="766762" cy="377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-0.51</a:t>
            </a:r>
          </a:p>
          <a:p>
            <a:pPr algn="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-1.81</a:t>
            </a:r>
          </a:p>
          <a:p>
            <a:pPr algn="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0.99</a:t>
            </a:r>
          </a:p>
          <a:p>
            <a:pPr algn="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1.89</a:t>
            </a:r>
          </a:p>
          <a:p>
            <a:pPr algn="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1.29</a:t>
            </a:r>
          </a:p>
          <a:p>
            <a:pPr algn="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1.49</a:t>
            </a:r>
          </a:p>
          <a:p>
            <a:pPr algn="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-0.11</a:t>
            </a:r>
          </a:p>
          <a:p>
            <a:pPr algn="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-1.61</a:t>
            </a:r>
          </a:p>
          <a:p>
            <a:pPr algn="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-0.91</a:t>
            </a:r>
          </a:p>
          <a:p>
            <a:pPr algn="r">
              <a:lnSpc>
                <a:spcPct val="110000"/>
              </a:lnSpc>
            </a:pPr>
            <a:r>
              <a:rPr lang="en-US" sz="2200">
                <a:latin typeface="Times New Roman" pitchFamily="18" charset="0"/>
              </a:rPr>
              <a:t>-0.71</a:t>
            </a:r>
          </a:p>
        </p:txBody>
      </p:sp>
      <p:sp>
        <p:nvSpPr>
          <p:cNvPr id="238596" name="Text Box 4"/>
          <p:cNvSpPr txBox="1">
            <a:spLocks noChangeArrowheads="1"/>
          </p:cNvSpPr>
          <p:nvPr/>
        </p:nvSpPr>
        <p:spPr bwMode="auto">
          <a:xfrm>
            <a:off x="5386388" y="2143125"/>
            <a:ext cx="102235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>
                <a:latin typeface="Times New Roman" pitchFamily="18" charset="0"/>
              </a:rPr>
              <a:t>0.2601</a:t>
            </a:r>
          </a:p>
          <a:p>
            <a:pPr eaLnBrk="1" hangingPunct="1"/>
            <a:r>
              <a:rPr lang="en-US" sz="2400">
                <a:latin typeface="Times New Roman" pitchFamily="18" charset="0"/>
              </a:rPr>
              <a:t>3.2761</a:t>
            </a:r>
          </a:p>
          <a:p>
            <a:pPr eaLnBrk="1" hangingPunct="1"/>
            <a:r>
              <a:rPr lang="en-US" sz="2400">
                <a:latin typeface="Times New Roman" pitchFamily="18" charset="0"/>
              </a:rPr>
              <a:t>0.9801</a:t>
            </a:r>
          </a:p>
          <a:p>
            <a:pPr eaLnBrk="1" hangingPunct="1"/>
            <a:r>
              <a:rPr lang="en-US" sz="2400">
                <a:latin typeface="Times New Roman" pitchFamily="18" charset="0"/>
              </a:rPr>
              <a:t>3.5721</a:t>
            </a:r>
          </a:p>
          <a:p>
            <a:pPr eaLnBrk="1" hangingPunct="1"/>
            <a:r>
              <a:rPr lang="en-US" sz="2400">
                <a:latin typeface="Times New Roman" pitchFamily="18" charset="0"/>
              </a:rPr>
              <a:t>1.6641</a:t>
            </a:r>
          </a:p>
          <a:p>
            <a:pPr eaLnBrk="1" hangingPunct="1"/>
            <a:r>
              <a:rPr lang="en-US" sz="2400">
                <a:latin typeface="Times New Roman" pitchFamily="18" charset="0"/>
              </a:rPr>
              <a:t>2.2201</a:t>
            </a:r>
          </a:p>
          <a:p>
            <a:pPr eaLnBrk="1" hangingPunct="1"/>
            <a:r>
              <a:rPr lang="en-US" sz="2400">
                <a:latin typeface="Times New Roman" pitchFamily="18" charset="0"/>
              </a:rPr>
              <a:t>0.0121</a:t>
            </a:r>
          </a:p>
          <a:p>
            <a:pPr eaLnBrk="1" hangingPunct="1"/>
            <a:r>
              <a:rPr lang="en-US" sz="2400">
                <a:latin typeface="Times New Roman" pitchFamily="18" charset="0"/>
              </a:rPr>
              <a:t>2.5921</a:t>
            </a:r>
          </a:p>
          <a:p>
            <a:pPr eaLnBrk="1" hangingPunct="1"/>
            <a:r>
              <a:rPr lang="en-US" sz="2400">
                <a:latin typeface="Times New Roman" pitchFamily="18" charset="0"/>
              </a:rPr>
              <a:t>0.8281</a:t>
            </a:r>
          </a:p>
          <a:p>
            <a:pPr eaLnBrk="1" hangingPunct="1"/>
            <a:r>
              <a:rPr lang="en-US" sz="2400">
                <a:latin typeface="Times New Roman" pitchFamily="18" charset="0"/>
              </a:rPr>
              <a:t>0.5041</a:t>
            </a:r>
          </a:p>
        </p:txBody>
      </p:sp>
      <p:sp>
        <p:nvSpPr>
          <p:cNvPr id="22543" name="Line 5"/>
          <p:cNvSpPr>
            <a:spLocks noChangeShapeType="1"/>
          </p:cNvSpPr>
          <p:nvPr/>
        </p:nvSpPr>
        <p:spPr bwMode="auto">
          <a:xfrm>
            <a:off x="2025650" y="1543050"/>
            <a:ext cx="0" cy="43545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4" name="Line 6"/>
          <p:cNvSpPr>
            <a:spLocks noChangeShapeType="1"/>
          </p:cNvSpPr>
          <p:nvPr/>
        </p:nvSpPr>
        <p:spPr bwMode="auto">
          <a:xfrm>
            <a:off x="3292475" y="1552575"/>
            <a:ext cx="0" cy="43545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5" name="Line 7"/>
          <p:cNvSpPr>
            <a:spLocks noChangeShapeType="1"/>
          </p:cNvSpPr>
          <p:nvPr/>
        </p:nvSpPr>
        <p:spPr bwMode="auto">
          <a:xfrm>
            <a:off x="5000625" y="1541463"/>
            <a:ext cx="0" cy="43545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6" name="Line 8"/>
          <p:cNvSpPr>
            <a:spLocks noChangeShapeType="1"/>
          </p:cNvSpPr>
          <p:nvPr/>
        </p:nvSpPr>
        <p:spPr bwMode="auto">
          <a:xfrm>
            <a:off x="6831013" y="1549400"/>
            <a:ext cx="0" cy="43545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7" name="Line 9"/>
          <p:cNvSpPr>
            <a:spLocks noChangeShapeType="1"/>
          </p:cNvSpPr>
          <p:nvPr/>
        </p:nvSpPr>
        <p:spPr bwMode="auto">
          <a:xfrm>
            <a:off x="2028825" y="1547813"/>
            <a:ext cx="47894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2530" name="Object 27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2454275" y="1647825"/>
          <a:ext cx="300038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1" name="Equation" r:id="rId4" imgW="152280" imgH="228600" progId="Equation.DSMT4">
                  <p:embed/>
                </p:oleObj>
              </mc:Choice>
              <mc:Fallback>
                <p:oleObj name="Equation" r:id="rId4" imgW="152280" imgH="228600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4275" y="1647825"/>
                        <a:ext cx="300038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8609" name="Object 17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7008813" y="2806700"/>
          <a:ext cx="1858962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2" name="Equation" r:id="rId6" imgW="977760" imgH="419040" progId="Equation.DSMT4">
                  <p:embed/>
                </p:oleObj>
              </mc:Choice>
              <mc:Fallback>
                <p:oleObj name="Equation" r:id="rId6" imgW="977760" imgH="41904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8813" y="2806700"/>
                        <a:ext cx="1858962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8603" name="Object 11"/>
          <p:cNvGraphicFramePr>
            <a:graphicFrameLocks noChangeAspect="1"/>
          </p:cNvGraphicFramePr>
          <p:nvPr/>
        </p:nvGraphicFramePr>
        <p:xfrm>
          <a:off x="5419725" y="1638300"/>
          <a:ext cx="1139825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3" name="Equation" r:id="rId8" imgW="545760" imgH="241200" progId="Equation.DSMT4">
                  <p:embed/>
                </p:oleObj>
              </mc:Choice>
              <mc:Fallback>
                <p:oleObj name="Equation" r:id="rId8" imgW="545760" imgH="2412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9725" y="1638300"/>
                        <a:ext cx="1139825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8604" name="Object 12"/>
          <p:cNvGraphicFramePr>
            <a:graphicFrameLocks noChangeAspect="1"/>
          </p:cNvGraphicFramePr>
          <p:nvPr/>
        </p:nvGraphicFramePr>
        <p:xfrm>
          <a:off x="3756025" y="1651000"/>
          <a:ext cx="795338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4" name="Equation" r:id="rId10" imgW="380880" imgH="228600" progId="Equation.DSMT4">
                  <p:embed/>
                </p:oleObj>
              </mc:Choice>
              <mc:Fallback>
                <p:oleObj name="Equation" r:id="rId10" imgW="380880" imgH="2286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6025" y="1651000"/>
                        <a:ext cx="795338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8605" name="Text Box 13"/>
          <p:cNvSpPr txBox="1">
            <a:spLocks noChangeArrowheads="1"/>
          </p:cNvSpPr>
          <p:nvPr/>
        </p:nvSpPr>
        <p:spPr bwMode="auto">
          <a:xfrm>
            <a:off x="4572000" y="5892800"/>
            <a:ext cx="19589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sum = 15.909</a:t>
            </a:r>
          </a:p>
        </p:txBody>
      </p:sp>
      <p:sp>
        <p:nvSpPr>
          <p:cNvPr id="238606" name="Text Box 14"/>
          <p:cNvSpPr txBox="1">
            <a:spLocks noChangeArrowheads="1"/>
          </p:cNvSpPr>
          <p:nvPr/>
        </p:nvSpPr>
        <p:spPr bwMode="auto">
          <a:xfrm>
            <a:off x="4691063" y="6218238"/>
            <a:ext cx="18716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 i="1">
                <a:latin typeface="Times New Roman" pitchFamily="18" charset="0"/>
              </a:rPr>
              <a:t>s</a:t>
            </a:r>
            <a:r>
              <a:rPr lang="en-US" sz="2000" baseline="30000">
                <a:latin typeface="Times New Roman" pitchFamily="18" charset="0"/>
              </a:rPr>
              <a:t> 2</a:t>
            </a:r>
            <a:r>
              <a:rPr lang="en-US" sz="2000">
                <a:latin typeface="Times New Roman" pitchFamily="18" charset="0"/>
              </a:rPr>
              <a:t> =  1.768</a:t>
            </a:r>
          </a:p>
        </p:txBody>
      </p:sp>
      <p:graphicFrame>
        <p:nvGraphicFramePr>
          <p:cNvPr id="238611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5831424"/>
              </p:ext>
            </p:extLst>
          </p:nvPr>
        </p:nvGraphicFramePr>
        <p:xfrm>
          <a:off x="1758950" y="6005778"/>
          <a:ext cx="1298575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5" name="Equation" r:id="rId12" imgW="622080" imgH="177480" progId="Equation.DSMT4">
                  <p:embed/>
                </p:oleObj>
              </mc:Choice>
              <mc:Fallback>
                <p:oleObj name="Equation" r:id="rId12" imgW="622080" imgH="17748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8950" y="6005778"/>
                        <a:ext cx="1298575" cy="369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8612" name="Object 20"/>
          <p:cNvGraphicFramePr>
            <a:graphicFrameLocks noChangeAspect="1"/>
          </p:cNvGraphicFramePr>
          <p:nvPr/>
        </p:nvGraphicFramePr>
        <p:xfrm>
          <a:off x="5130800" y="1617663"/>
          <a:ext cx="1616075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6" name="Equation" r:id="rId14" imgW="774360" imgH="241200" progId="Equation.DSMT4">
                  <p:embed/>
                </p:oleObj>
              </mc:Choice>
              <mc:Fallback>
                <p:oleObj name="Equation" r:id="rId14" imgW="774360" imgH="24120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0800" y="1617663"/>
                        <a:ext cx="1616075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8613" name="Object 21"/>
          <p:cNvGraphicFramePr>
            <a:graphicFrameLocks noChangeAspect="1"/>
          </p:cNvGraphicFramePr>
          <p:nvPr/>
        </p:nvGraphicFramePr>
        <p:xfrm>
          <a:off x="3476625" y="1658938"/>
          <a:ext cx="1298575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7" name="Equation" r:id="rId16" imgW="622080" imgH="228600" progId="Equation.DSMT4">
                  <p:embed/>
                </p:oleObj>
              </mc:Choice>
              <mc:Fallback>
                <p:oleObj name="Equation" r:id="rId16" imgW="622080" imgH="2286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6625" y="1658938"/>
                        <a:ext cx="1298575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51" name="Line 22"/>
          <p:cNvSpPr>
            <a:spLocks noChangeShapeType="1"/>
          </p:cNvSpPr>
          <p:nvPr/>
        </p:nvSpPr>
        <p:spPr bwMode="auto">
          <a:xfrm>
            <a:off x="2036763" y="2090738"/>
            <a:ext cx="47894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2" name="Line 23"/>
          <p:cNvSpPr>
            <a:spLocks noChangeShapeType="1"/>
          </p:cNvSpPr>
          <p:nvPr/>
        </p:nvSpPr>
        <p:spPr bwMode="auto">
          <a:xfrm>
            <a:off x="2028825" y="5902325"/>
            <a:ext cx="47894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5" name="Text Box 26"/>
          <p:cNvSpPr txBox="1">
            <a:spLocks noChangeArrowheads="1"/>
          </p:cNvSpPr>
          <p:nvPr/>
        </p:nvSpPr>
        <p:spPr bwMode="auto">
          <a:xfrm>
            <a:off x="3553697" y="1138129"/>
            <a:ext cx="14874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400" i="1" dirty="0" err="1">
                <a:latin typeface="Book Antiqua" pitchFamily="18" charset="0"/>
              </a:rPr>
              <a:t>TempKing</a:t>
            </a:r>
            <a:endParaRPr lang="en-US" sz="2400" i="1" dirty="0">
              <a:latin typeface="Book Antiqua" pitchFamily="18" charset="0"/>
            </a:endParaRPr>
          </a:p>
        </p:txBody>
      </p:sp>
      <p:sp>
        <p:nvSpPr>
          <p:cNvPr id="238620" name="Text Box 28"/>
          <p:cNvSpPr txBox="1">
            <a:spLocks noChangeArrowheads="1"/>
          </p:cNvSpPr>
          <p:nvPr/>
        </p:nvSpPr>
        <p:spPr bwMode="auto">
          <a:xfrm>
            <a:off x="6918325" y="5994400"/>
            <a:ext cx="2009775" cy="6699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FF0000"/>
                </a:solidFill>
                <a:latin typeface="Times New Roman" pitchFamily="18" charset="0"/>
              </a:rPr>
              <a:t>Since this is larger</a:t>
            </a:r>
          </a:p>
          <a:p>
            <a:r>
              <a:rPr lang="en-US">
                <a:solidFill>
                  <a:srgbClr val="FF0000"/>
                </a:solidFill>
                <a:latin typeface="Times New Roman" pitchFamily="18" charset="0"/>
              </a:rPr>
              <a:t>Than ThermoRite’s</a:t>
            </a:r>
          </a:p>
        </p:txBody>
      </p:sp>
      <p:graphicFrame>
        <p:nvGraphicFramePr>
          <p:cNvPr id="238621" name="Object 29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5091113" y="6210300"/>
          <a:ext cx="1192212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8" name="Equation" r:id="rId18" imgW="660240" imgH="241200" progId="Equation.DSMT4">
                  <p:embed/>
                </p:oleObj>
              </mc:Choice>
              <mc:Fallback>
                <p:oleObj name="Equation" r:id="rId18" imgW="660240" imgH="241200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1113" y="6210300"/>
                        <a:ext cx="1192212" cy="433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>
                                <a:alpha val="50000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8624" name="Line 32"/>
          <p:cNvSpPr>
            <a:spLocks noChangeShapeType="1"/>
          </p:cNvSpPr>
          <p:nvPr/>
        </p:nvSpPr>
        <p:spPr bwMode="auto">
          <a:xfrm flipH="1">
            <a:off x="6357938" y="6327775"/>
            <a:ext cx="536575" cy="730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627" name="Line 35"/>
          <p:cNvSpPr>
            <a:spLocks noChangeShapeType="1"/>
          </p:cNvSpPr>
          <p:nvPr/>
        </p:nvSpPr>
        <p:spPr bwMode="auto">
          <a:xfrm flipH="1" flipV="1">
            <a:off x="7816850" y="5189538"/>
            <a:ext cx="130175" cy="79851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38628" name="Object 36"/>
          <p:cNvGraphicFramePr>
            <a:graphicFrameLocks noChangeAspect="1"/>
          </p:cNvGraphicFramePr>
          <p:nvPr/>
        </p:nvGraphicFramePr>
        <p:xfrm>
          <a:off x="7256463" y="4694238"/>
          <a:ext cx="939800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9" name="Equation" r:id="rId20" imgW="520560" imgH="241200" progId="Equation.DSMT4">
                  <p:embed/>
                </p:oleObj>
              </mc:Choice>
              <mc:Fallback>
                <p:oleObj name="Equation" r:id="rId20" imgW="520560" imgH="241200" progId="Equation.DSMT4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4694238"/>
                        <a:ext cx="939800" cy="433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>
                                <a:alpha val="50000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09" name="Rectangle 33"/>
          <p:cNvSpPr>
            <a:spLocks noChangeArrowheads="1"/>
          </p:cNvSpPr>
          <p:nvPr/>
        </p:nvSpPr>
        <p:spPr bwMode="auto">
          <a:xfrm>
            <a:off x="3556000" y="2500313"/>
            <a:ext cx="1219200" cy="3349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10" name="Rectangle 34"/>
          <p:cNvSpPr>
            <a:spLocks noChangeArrowheads="1"/>
          </p:cNvSpPr>
          <p:nvPr/>
        </p:nvSpPr>
        <p:spPr bwMode="auto">
          <a:xfrm>
            <a:off x="3549650" y="2890838"/>
            <a:ext cx="1219200" cy="3349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11" name="Rectangle 35"/>
          <p:cNvSpPr>
            <a:spLocks noChangeArrowheads="1"/>
          </p:cNvSpPr>
          <p:nvPr/>
        </p:nvSpPr>
        <p:spPr bwMode="auto">
          <a:xfrm>
            <a:off x="3559175" y="3313113"/>
            <a:ext cx="1219200" cy="24844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12" name="Rectangle 36"/>
          <p:cNvSpPr>
            <a:spLocks noChangeArrowheads="1"/>
          </p:cNvSpPr>
          <p:nvPr/>
        </p:nvSpPr>
        <p:spPr bwMode="auto">
          <a:xfrm>
            <a:off x="5216525" y="2525713"/>
            <a:ext cx="1219200" cy="3349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13" name="Rectangle 37"/>
          <p:cNvSpPr>
            <a:spLocks noChangeArrowheads="1"/>
          </p:cNvSpPr>
          <p:nvPr/>
        </p:nvSpPr>
        <p:spPr bwMode="auto">
          <a:xfrm>
            <a:off x="5210175" y="2932113"/>
            <a:ext cx="1219200" cy="3349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14" name="Rectangle 38"/>
          <p:cNvSpPr>
            <a:spLocks noChangeArrowheads="1"/>
          </p:cNvSpPr>
          <p:nvPr/>
        </p:nvSpPr>
        <p:spPr bwMode="auto">
          <a:xfrm>
            <a:off x="5219700" y="3370263"/>
            <a:ext cx="1219200" cy="24844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Rectangle 26"/>
          <p:cNvSpPr>
            <a:spLocks noChangeArrowheads="1"/>
          </p:cNvSpPr>
          <p:nvPr/>
        </p:nvSpPr>
        <p:spPr bwMode="auto">
          <a:xfrm>
            <a:off x="681038" y="340114"/>
            <a:ext cx="77724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/>
            <a:r>
              <a:rPr lang="en-US" sz="3200" dirty="0" smtClean="0">
                <a:solidFill>
                  <a:schemeClr val="tx2"/>
                </a:solidFill>
                <a:latin typeface="Times New Roman" pitchFamily="18" charset="0"/>
              </a:rPr>
              <a:t>Hypothesis Testing – Two Variances</a:t>
            </a:r>
            <a:endParaRPr lang="en-US" sz="3200" baseline="30000" dirty="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500"/>
                                        <p:tgtEl>
                                          <p:spTgt spid="2386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386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2386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5" grpId="0" autoUpdateAnimBg="0"/>
      <p:bldP spid="238606" grpId="0"/>
      <p:bldP spid="238624" grpId="0" animBg="1"/>
      <p:bldP spid="238627" grpId="0" animBg="1"/>
      <p:bldP spid="24609" grpId="0" animBg="1"/>
      <p:bldP spid="24610" grpId="0" animBg="1"/>
      <p:bldP spid="24611" grpId="0" animBg="1"/>
      <p:bldP spid="24612" grpId="0" animBg="1"/>
      <p:bldP spid="24613" grpId="0" animBg="1"/>
      <p:bldP spid="246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5" name="Oval 85"/>
          <p:cNvSpPr>
            <a:spLocks noChangeArrowheads="1"/>
          </p:cNvSpPr>
          <p:nvPr/>
        </p:nvSpPr>
        <p:spPr bwMode="auto">
          <a:xfrm>
            <a:off x="5996485" y="3937450"/>
            <a:ext cx="800100" cy="43815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26" name="Oval 86"/>
          <p:cNvSpPr>
            <a:spLocks noChangeArrowheads="1"/>
          </p:cNvSpPr>
          <p:nvPr/>
        </p:nvSpPr>
        <p:spPr bwMode="auto">
          <a:xfrm>
            <a:off x="1081585" y="5166175"/>
            <a:ext cx="571500" cy="43815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27" name="Oval 87"/>
          <p:cNvSpPr>
            <a:spLocks noChangeArrowheads="1"/>
          </p:cNvSpPr>
          <p:nvPr/>
        </p:nvSpPr>
        <p:spPr bwMode="auto">
          <a:xfrm>
            <a:off x="5929810" y="5547175"/>
            <a:ext cx="952500" cy="43815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30" name="Rectangle 90"/>
          <p:cNvSpPr>
            <a:spLocks noChangeArrowheads="1"/>
          </p:cNvSpPr>
          <p:nvPr/>
        </p:nvSpPr>
        <p:spPr bwMode="auto">
          <a:xfrm>
            <a:off x="5471536" y="2168682"/>
            <a:ext cx="3346647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</a:pPr>
            <a:r>
              <a:rPr lang="en-US" sz="2400" i="1" dirty="0">
                <a:solidFill>
                  <a:srgbClr val="0000FF"/>
                </a:solidFill>
                <a:latin typeface="Times New Roman" pitchFamily="18" charset="0"/>
              </a:rPr>
              <a:t>n</a:t>
            </a:r>
            <a:r>
              <a:rPr lang="en-US" sz="2400" baseline="-25000" dirty="0">
                <a:solidFill>
                  <a:srgbClr val="0000FF"/>
                </a:solidFill>
                <a:latin typeface="Times New Roman" pitchFamily="18" charset="0"/>
              </a:rPr>
              <a:t>1</a:t>
            </a:r>
            <a:r>
              <a:rPr lang="en-US" sz="2400" dirty="0">
                <a:solidFill>
                  <a:srgbClr val="0000FF"/>
                </a:solidFill>
                <a:latin typeface="Times New Roman" pitchFamily="18" charset="0"/>
              </a:rPr>
              <a:t> = 10 – 1 = 9 (column)</a:t>
            </a:r>
          </a:p>
          <a:p>
            <a:pPr marL="342900" indent="-342900">
              <a:spcBef>
                <a:spcPct val="20000"/>
              </a:spcBef>
            </a:pPr>
            <a:endParaRPr lang="en-US" sz="2400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graphicFrame>
        <p:nvGraphicFramePr>
          <p:cNvPr id="113400" name="Group 7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523258"/>
              </p:ext>
            </p:extLst>
          </p:nvPr>
        </p:nvGraphicFramePr>
        <p:xfrm>
          <a:off x="384673" y="2800800"/>
          <a:ext cx="8370887" cy="3962400"/>
        </p:xfrm>
        <a:graphic>
          <a:graphicData uri="http://schemas.openxmlformats.org/drawingml/2006/table">
            <a:tbl>
              <a:tblPr/>
              <a:tblGrid>
                <a:gridCol w="2020887"/>
                <a:gridCol w="1300163"/>
                <a:gridCol w="452437"/>
                <a:gridCol w="919163"/>
                <a:gridCol w="919162"/>
                <a:gridCol w="920750"/>
                <a:gridCol w="919163"/>
                <a:gridCol w="919162"/>
              </a:tblGrid>
              <a:tr h="200025">
                <a:tc gridSpan="8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Selected Values from the F  Distribution Table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Denominator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Area in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5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Numerator Degrees of Freedom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Degrees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Upper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of Freedom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Tail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.01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6.18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6.03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5.91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5.81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5.52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.10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2.34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.05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3.29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3.23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3.18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3.14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3.01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.025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4.10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4.03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3.96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3.77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.01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5.61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5.47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5.35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5.26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4.96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3401" name="Line 761"/>
          <p:cNvSpPr>
            <a:spLocks noChangeShapeType="1"/>
          </p:cNvSpPr>
          <p:nvPr/>
        </p:nvSpPr>
        <p:spPr bwMode="auto">
          <a:xfrm>
            <a:off x="1638798" y="5415413"/>
            <a:ext cx="1479550" cy="3476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402" name="Oval 762"/>
          <p:cNvSpPr>
            <a:spLocks noChangeArrowheads="1"/>
          </p:cNvSpPr>
          <p:nvPr/>
        </p:nvSpPr>
        <p:spPr bwMode="auto">
          <a:xfrm>
            <a:off x="3134223" y="5536063"/>
            <a:ext cx="571500" cy="43815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403" name="Line 763"/>
          <p:cNvSpPr>
            <a:spLocks noChangeShapeType="1"/>
          </p:cNvSpPr>
          <p:nvPr/>
        </p:nvSpPr>
        <p:spPr bwMode="auto">
          <a:xfrm>
            <a:off x="3691435" y="5756725"/>
            <a:ext cx="2220913" cy="142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404" name="Rectangle 764"/>
          <p:cNvSpPr>
            <a:spLocks noChangeArrowheads="1"/>
          </p:cNvSpPr>
          <p:nvPr/>
        </p:nvSpPr>
        <p:spPr bwMode="auto">
          <a:xfrm>
            <a:off x="2888758" y="2168683"/>
            <a:ext cx="2235200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</a:rPr>
              <a:t>&amp;  </a:t>
            </a:r>
            <a:r>
              <a:rPr lang="en-US" sz="2400" i="1" dirty="0" smtClean="0">
                <a:solidFill>
                  <a:srgbClr val="FF0000"/>
                </a:solidFill>
                <a:latin typeface="Times New Roman" pitchFamily="18" charset="0"/>
              </a:rPr>
              <a:t> n</a:t>
            </a:r>
            <a:r>
              <a:rPr lang="en-US" sz="2400" baseline="-25000" dirty="0" smtClean="0">
                <a:solidFill>
                  <a:srgbClr val="FF0000"/>
                </a:solidFill>
                <a:latin typeface="Symbol" pitchFamily="18" charset="2"/>
              </a:rPr>
              <a:t> </a:t>
            </a:r>
            <a:r>
              <a:rPr lang="en-US" sz="2400" baseline="-25000" dirty="0">
                <a:solidFill>
                  <a:srgbClr val="FF0000"/>
                </a:solidFill>
                <a:latin typeface="Symbol" pitchFamily="18" charset="2"/>
              </a:rPr>
              <a:t>2</a:t>
            </a:r>
            <a:r>
              <a:rPr lang="en-US" sz="2400" dirty="0">
                <a:solidFill>
                  <a:srgbClr val="FF0000"/>
                </a:solidFill>
                <a:latin typeface="Symbol" pitchFamily="18" charset="2"/>
              </a:rPr>
              <a:t> - 1 = </a:t>
            </a:r>
            <a:r>
              <a:rPr lang="en-US" sz="2400" dirty="0" smtClean="0">
                <a:solidFill>
                  <a:srgbClr val="FF0000"/>
                </a:solidFill>
                <a:latin typeface="Symbol" pitchFamily="18" charset="2"/>
              </a:rPr>
              <a:t>9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en-US" sz="24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13406" name="Line 766"/>
          <p:cNvSpPr>
            <a:spLocks noChangeShapeType="1"/>
          </p:cNvSpPr>
          <p:nvPr/>
        </p:nvSpPr>
        <p:spPr bwMode="auto">
          <a:xfrm flipH="1">
            <a:off x="6390185" y="4377188"/>
            <a:ext cx="0" cy="1176337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Rectangle 764"/>
          <p:cNvSpPr>
            <a:spLocks noChangeArrowheads="1"/>
          </p:cNvSpPr>
          <p:nvPr/>
        </p:nvSpPr>
        <p:spPr bwMode="auto">
          <a:xfrm>
            <a:off x="560304" y="2192495"/>
            <a:ext cx="2701925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</a:pPr>
            <a:r>
              <a:rPr lang="en-US" sz="2400" i="1" dirty="0" smtClean="0">
                <a:solidFill>
                  <a:srgbClr val="FF0000"/>
                </a:solidFill>
                <a:latin typeface="Symbol" pitchFamily="18" charset="2"/>
              </a:rPr>
              <a:t>a</a:t>
            </a:r>
            <a:r>
              <a:rPr lang="en-US" sz="2400" dirty="0" smtClean="0">
                <a:solidFill>
                  <a:srgbClr val="FF0000"/>
                </a:solidFill>
                <a:latin typeface="Symbol" pitchFamily="18" charset="2"/>
              </a:rPr>
              <a:t>/2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</a:rPr>
              <a:t>= .05 (row)</a:t>
            </a:r>
          </a:p>
        </p:txBody>
      </p:sp>
      <p:sp>
        <p:nvSpPr>
          <p:cNvPr id="18" name="Rectangle 26"/>
          <p:cNvSpPr>
            <a:spLocks noChangeArrowheads="1"/>
          </p:cNvSpPr>
          <p:nvPr/>
        </p:nvSpPr>
        <p:spPr bwMode="auto">
          <a:xfrm>
            <a:off x="681038" y="340114"/>
            <a:ext cx="77724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/>
            <a:r>
              <a:rPr lang="en-US" sz="3200" dirty="0" smtClean="0">
                <a:solidFill>
                  <a:schemeClr val="tx2"/>
                </a:solidFill>
                <a:latin typeface="Times New Roman" pitchFamily="18" charset="0"/>
              </a:rPr>
              <a:t>Hypothesis Testing – Two Variances</a:t>
            </a:r>
            <a:endParaRPr lang="en-US" sz="3200" baseline="30000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2748264" y="1213546"/>
            <a:ext cx="1774825" cy="460375"/>
          </a:xfrm>
          <a:prstGeom prst="rect">
            <a:avLst/>
          </a:prstGeom>
          <a:noFill/>
        </p:spPr>
        <p:txBody>
          <a:bodyPr lIns="90488" tIns="44450" rIns="90488" bIns="4445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sz="2400" dirty="0" smtClean="0">
                <a:latin typeface="Times New Roman" pitchFamily="18" charset="0"/>
              </a:rPr>
              <a:t>Hypotheses:</a:t>
            </a:r>
          </a:p>
        </p:txBody>
      </p:sp>
      <p:graphicFrame>
        <p:nvGraphicFramePr>
          <p:cNvPr id="20" name="Object 9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2818776"/>
              </p:ext>
            </p:extLst>
          </p:nvPr>
        </p:nvGraphicFramePr>
        <p:xfrm>
          <a:off x="4751388" y="1212850"/>
          <a:ext cx="1514475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2" name="Equation" r:id="rId4" imgW="749160" imgH="241200" progId="Equation.DSMT4">
                  <p:embed/>
                </p:oleObj>
              </mc:Choice>
              <mc:Fallback>
                <p:oleObj name="Equation" r:id="rId4" imgW="7491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1388" y="1212850"/>
                        <a:ext cx="1514475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>
                                <a:alpha val="50000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9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557076"/>
              </p:ext>
            </p:extLst>
          </p:nvPr>
        </p:nvGraphicFramePr>
        <p:xfrm>
          <a:off x="4722813" y="1627188"/>
          <a:ext cx="15335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3" name="Equation" r:id="rId6" imgW="761760" imgH="241200" progId="Equation.DSMT4">
                  <p:embed/>
                </p:oleObj>
              </mc:Choice>
              <mc:Fallback>
                <p:oleObj name="Equation" r:id="rId6" imgW="7617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2813" y="1627188"/>
                        <a:ext cx="153352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>
                                <a:alpha val="50000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2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3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3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3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12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13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5" grpId="0" animBg="1"/>
      <p:bldP spid="112725" grpId="1" animBg="1"/>
      <p:bldP spid="112726" grpId="0" animBg="1"/>
      <p:bldP spid="112726" grpId="1" animBg="1"/>
      <p:bldP spid="112727" grpId="0" animBg="1"/>
      <p:bldP spid="112730" grpId="0"/>
      <p:bldP spid="113401" grpId="0" animBg="1"/>
      <p:bldP spid="113401" grpId="1" animBg="1"/>
      <p:bldP spid="113402" grpId="0" animBg="1"/>
      <p:bldP spid="113402" grpId="1" animBg="1"/>
      <p:bldP spid="113403" grpId="0" animBg="1"/>
      <p:bldP spid="113403" grpId="1" animBg="1"/>
      <p:bldP spid="113404" grpId="0"/>
      <p:bldP spid="113406" grpId="0" animBg="1"/>
      <p:bldP spid="113406" grpId="1" animBg="1"/>
      <p:bldP spid="3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Line 2"/>
          <p:cNvSpPr>
            <a:spLocks noChangeShapeType="1"/>
          </p:cNvSpPr>
          <p:nvPr/>
        </p:nvSpPr>
        <p:spPr bwMode="auto">
          <a:xfrm flipV="1">
            <a:off x="989448" y="2144086"/>
            <a:ext cx="3175" cy="316974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aphicFrame>
        <p:nvGraphicFramePr>
          <p:cNvPr id="2560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0917871"/>
              </p:ext>
            </p:extLst>
          </p:nvPr>
        </p:nvGraphicFramePr>
        <p:xfrm>
          <a:off x="6921936" y="5321661"/>
          <a:ext cx="36512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91" name="Equation" r:id="rId4" imgW="164880" imgH="164880" progId="Equation.DSMT4">
                  <p:embed/>
                </p:oleObj>
              </mc:Choice>
              <mc:Fallback>
                <p:oleObj name="Equation" r:id="rId4" imgW="164880" imgH="16488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1936" y="5321661"/>
                        <a:ext cx="365125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166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8841666"/>
              </p:ext>
            </p:extLst>
          </p:nvPr>
        </p:nvGraphicFramePr>
        <p:xfrm>
          <a:off x="1322824" y="5391511"/>
          <a:ext cx="43815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92" name="Equation" r:id="rId6" imgW="241200" imgH="228600" progId="Equation.DSMT4">
                  <p:embed/>
                </p:oleObj>
              </mc:Choice>
              <mc:Fallback>
                <p:oleObj name="Equation" r:id="rId6" imgW="241200" imgH="228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2824" y="5391511"/>
                        <a:ext cx="438150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1669" name="Freeform 5"/>
          <p:cNvSpPr>
            <a:spLocks/>
          </p:cNvSpPr>
          <p:nvPr/>
        </p:nvSpPr>
        <p:spPr bwMode="auto">
          <a:xfrm>
            <a:off x="4393049" y="4615223"/>
            <a:ext cx="1625600" cy="696913"/>
          </a:xfrm>
          <a:custGeom>
            <a:avLst/>
            <a:gdLst>
              <a:gd name="T0" fmla="*/ 0 w 1024"/>
              <a:gd name="T1" fmla="*/ 0 h 439"/>
              <a:gd name="T2" fmla="*/ 2147483647 w 1024"/>
              <a:gd name="T3" fmla="*/ 2147483647 h 439"/>
              <a:gd name="T4" fmla="*/ 2147483647 w 1024"/>
              <a:gd name="T5" fmla="*/ 2147483647 h 439"/>
              <a:gd name="T6" fmla="*/ 2147483647 w 1024"/>
              <a:gd name="T7" fmla="*/ 2147483647 h 439"/>
              <a:gd name="T8" fmla="*/ 0 w 1024"/>
              <a:gd name="T9" fmla="*/ 2147483647 h 439"/>
              <a:gd name="T10" fmla="*/ 0 w 1024"/>
              <a:gd name="T11" fmla="*/ 0 h 43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24"/>
              <a:gd name="T19" fmla="*/ 0 h 439"/>
              <a:gd name="T20" fmla="*/ 1024 w 1024"/>
              <a:gd name="T21" fmla="*/ 439 h 43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24" h="439">
                <a:moveTo>
                  <a:pt x="0" y="0"/>
                </a:moveTo>
                <a:lnTo>
                  <a:pt x="219" y="183"/>
                </a:lnTo>
                <a:lnTo>
                  <a:pt x="484" y="274"/>
                </a:lnTo>
                <a:lnTo>
                  <a:pt x="1024" y="439"/>
                </a:lnTo>
                <a:lnTo>
                  <a:pt x="0" y="43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5610" name="Group 6"/>
          <p:cNvGrpSpPr>
            <a:grpSpLocks/>
          </p:cNvGrpSpPr>
          <p:nvPr/>
        </p:nvGrpSpPr>
        <p:grpSpPr bwMode="auto">
          <a:xfrm>
            <a:off x="1329174" y="2519723"/>
            <a:ext cx="4927600" cy="2892425"/>
            <a:chOff x="937" y="1514"/>
            <a:chExt cx="3104" cy="1822"/>
          </a:xfrm>
        </p:grpSpPr>
        <p:sp>
          <p:nvSpPr>
            <p:cNvPr id="25626" name="Arc 7"/>
            <p:cNvSpPr>
              <a:spLocks/>
            </p:cNvSpPr>
            <p:nvPr/>
          </p:nvSpPr>
          <p:spPr bwMode="auto">
            <a:xfrm rot="3032032">
              <a:off x="2345" y="2447"/>
              <a:ext cx="955" cy="307"/>
            </a:xfrm>
            <a:custGeom>
              <a:avLst/>
              <a:gdLst>
                <a:gd name="T0" fmla="*/ 0 w 19786"/>
                <a:gd name="T1" fmla="*/ 0 h 21600"/>
                <a:gd name="T2" fmla="*/ 0 w 19786"/>
                <a:gd name="T3" fmla="*/ 0 h 21600"/>
                <a:gd name="T4" fmla="*/ 0 w 19786"/>
                <a:gd name="T5" fmla="*/ 0 h 21600"/>
                <a:gd name="T6" fmla="*/ 0 60000 65536"/>
                <a:gd name="T7" fmla="*/ 0 60000 65536"/>
                <a:gd name="T8" fmla="*/ 0 60000 65536"/>
                <a:gd name="T9" fmla="*/ 0 w 19786"/>
                <a:gd name="T10" fmla="*/ 0 h 21600"/>
                <a:gd name="T11" fmla="*/ 19786 w 1978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786" h="21600" fill="none" extrusionOk="0">
                  <a:moveTo>
                    <a:pt x="19786" y="14030"/>
                  </a:moveTo>
                  <a:cubicBezTo>
                    <a:pt x="15682" y="18833"/>
                    <a:pt x="9681" y="21599"/>
                    <a:pt x="3363" y="21600"/>
                  </a:cubicBezTo>
                  <a:cubicBezTo>
                    <a:pt x="2236" y="21600"/>
                    <a:pt x="1112" y="21511"/>
                    <a:pt x="0" y="21336"/>
                  </a:cubicBezTo>
                </a:path>
                <a:path w="19786" h="21600" stroke="0" extrusionOk="0">
                  <a:moveTo>
                    <a:pt x="19786" y="14030"/>
                  </a:moveTo>
                  <a:cubicBezTo>
                    <a:pt x="15682" y="18833"/>
                    <a:pt x="9681" y="21599"/>
                    <a:pt x="3363" y="21600"/>
                  </a:cubicBezTo>
                  <a:cubicBezTo>
                    <a:pt x="2236" y="21600"/>
                    <a:pt x="1112" y="21511"/>
                    <a:pt x="0" y="21336"/>
                  </a:cubicBezTo>
                  <a:lnTo>
                    <a:pt x="3363" y="0"/>
                  </a:lnTo>
                  <a:close/>
                </a:path>
              </a:pathLst>
            </a:custGeom>
            <a:noFill/>
            <a:ln w="571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7" name="Arc 8"/>
            <p:cNvSpPr>
              <a:spLocks/>
            </p:cNvSpPr>
            <p:nvPr/>
          </p:nvSpPr>
          <p:spPr bwMode="auto">
            <a:xfrm rot="668941">
              <a:off x="3069" y="3042"/>
              <a:ext cx="972" cy="150"/>
            </a:xfrm>
            <a:custGeom>
              <a:avLst/>
              <a:gdLst>
                <a:gd name="T0" fmla="*/ 0 w 20825"/>
                <a:gd name="T1" fmla="*/ 0 h 21478"/>
                <a:gd name="T2" fmla="*/ 0 w 20825"/>
                <a:gd name="T3" fmla="*/ 0 h 21478"/>
                <a:gd name="T4" fmla="*/ 0 w 20825"/>
                <a:gd name="T5" fmla="*/ 0 h 21478"/>
                <a:gd name="T6" fmla="*/ 0 60000 65536"/>
                <a:gd name="T7" fmla="*/ 0 60000 65536"/>
                <a:gd name="T8" fmla="*/ 0 60000 65536"/>
                <a:gd name="T9" fmla="*/ 0 w 20825"/>
                <a:gd name="T10" fmla="*/ 0 h 21478"/>
                <a:gd name="T11" fmla="*/ 20825 w 20825"/>
                <a:gd name="T12" fmla="*/ 21478 h 214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25" h="21478" fill="none" extrusionOk="0">
                  <a:moveTo>
                    <a:pt x="18530" y="21477"/>
                  </a:moveTo>
                  <a:cubicBezTo>
                    <a:pt x="9705" y="20534"/>
                    <a:pt x="2356" y="14290"/>
                    <a:pt x="0" y="5734"/>
                  </a:cubicBezTo>
                </a:path>
                <a:path w="20825" h="21478" stroke="0" extrusionOk="0">
                  <a:moveTo>
                    <a:pt x="18530" y="21477"/>
                  </a:moveTo>
                  <a:cubicBezTo>
                    <a:pt x="9705" y="20534"/>
                    <a:pt x="2356" y="14290"/>
                    <a:pt x="0" y="5734"/>
                  </a:cubicBezTo>
                  <a:lnTo>
                    <a:pt x="20825" y="0"/>
                  </a:lnTo>
                  <a:close/>
                </a:path>
              </a:pathLst>
            </a:custGeom>
            <a:noFill/>
            <a:ln w="571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8" name="Arc 9"/>
            <p:cNvSpPr>
              <a:spLocks/>
            </p:cNvSpPr>
            <p:nvPr/>
          </p:nvSpPr>
          <p:spPr bwMode="auto">
            <a:xfrm rot="6667080">
              <a:off x="995" y="1943"/>
              <a:ext cx="947" cy="209"/>
            </a:xfrm>
            <a:custGeom>
              <a:avLst/>
              <a:gdLst>
                <a:gd name="T0" fmla="*/ 0 w 21580"/>
                <a:gd name="T1" fmla="*/ 0 h 21600"/>
                <a:gd name="T2" fmla="*/ 0 w 21580"/>
                <a:gd name="T3" fmla="*/ 0 h 21600"/>
                <a:gd name="T4" fmla="*/ 0 w 2158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580"/>
                <a:gd name="T10" fmla="*/ 0 h 21600"/>
                <a:gd name="T11" fmla="*/ 21580 w 215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80" h="21600" fill="none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</a:path>
                <a:path w="21580" h="21600" stroke="0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  <a:lnTo>
                    <a:pt x="21580" y="0"/>
                  </a:lnTo>
                  <a:close/>
                </a:path>
              </a:pathLst>
            </a:custGeom>
            <a:noFill/>
            <a:ln w="571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9" name="Arc 10"/>
            <p:cNvSpPr>
              <a:spLocks/>
            </p:cNvSpPr>
            <p:nvPr/>
          </p:nvSpPr>
          <p:spPr bwMode="auto">
            <a:xfrm rot="-3881605">
              <a:off x="471" y="2788"/>
              <a:ext cx="1014" cy="82"/>
            </a:xfrm>
            <a:custGeom>
              <a:avLst/>
              <a:gdLst>
                <a:gd name="T0" fmla="*/ 0 w 20945"/>
                <a:gd name="T1" fmla="*/ 0 h 21569"/>
                <a:gd name="T2" fmla="*/ 0 w 20945"/>
                <a:gd name="T3" fmla="*/ 0 h 21569"/>
                <a:gd name="T4" fmla="*/ 0 w 20945"/>
                <a:gd name="T5" fmla="*/ 0 h 21569"/>
                <a:gd name="T6" fmla="*/ 0 60000 65536"/>
                <a:gd name="T7" fmla="*/ 0 60000 65536"/>
                <a:gd name="T8" fmla="*/ 0 60000 65536"/>
                <a:gd name="T9" fmla="*/ 0 w 20945"/>
                <a:gd name="T10" fmla="*/ 0 h 21569"/>
                <a:gd name="T11" fmla="*/ 20945 w 20945"/>
                <a:gd name="T12" fmla="*/ 21569 h 2156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945" h="21569" fill="none" extrusionOk="0">
                  <a:moveTo>
                    <a:pt x="19796" y="21569"/>
                  </a:moveTo>
                  <a:cubicBezTo>
                    <a:pt x="10340" y="21066"/>
                    <a:pt x="2315" y="14462"/>
                    <a:pt x="0" y="5279"/>
                  </a:cubicBezTo>
                </a:path>
                <a:path w="20945" h="21569" stroke="0" extrusionOk="0">
                  <a:moveTo>
                    <a:pt x="19796" y="21569"/>
                  </a:moveTo>
                  <a:cubicBezTo>
                    <a:pt x="10340" y="21066"/>
                    <a:pt x="2315" y="14462"/>
                    <a:pt x="0" y="5279"/>
                  </a:cubicBezTo>
                  <a:lnTo>
                    <a:pt x="20945" y="0"/>
                  </a:lnTo>
                  <a:close/>
                </a:path>
              </a:pathLst>
            </a:custGeom>
            <a:noFill/>
            <a:ln w="571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30" name="Arc 11"/>
            <p:cNvSpPr>
              <a:spLocks/>
            </p:cNvSpPr>
            <p:nvPr/>
          </p:nvSpPr>
          <p:spPr bwMode="auto">
            <a:xfrm rot="14248593" flipH="1">
              <a:off x="1591" y="1883"/>
              <a:ext cx="947" cy="209"/>
            </a:xfrm>
            <a:custGeom>
              <a:avLst/>
              <a:gdLst>
                <a:gd name="T0" fmla="*/ 0 w 21580"/>
                <a:gd name="T1" fmla="*/ 0 h 21600"/>
                <a:gd name="T2" fmla="*/ 0 w 21580"/>
                <a:gd name="T3" fmla="*/ 0 h 21600"/>
                <a:gd name="T4" fmla="*/ 0 w 2158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580"/>
                <a:gd name="T10" fmla="*/ 0 h 21600"/>
                <a:gd name="T11" fmla="*/ 21580 w 215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80" h="21600" fill="none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</a:path>
                <a:path w="21580" h="21600" stroke="0" extrusionOk="0">
                  <a:moveTo>
                    <a:pt x="21580" y="21600"/>
                  </a:moveTo>
                  <a:cubicBezTo>
                    <a:pt x="10014" y="21600"/>
                    <a:pt x="501" y="12490"/>
                    <a:pt x="0" y="935"/>
                  </a:cubicBezTo>
                  <a:lnTo>
                    <a:pt x="21580" y="0"/>
                  </a:lnTo>
                  <a:close/>
                </a:path>
              </a:pathLst>
            </a:custGeom>
            <a:noFill/>
            <a:ln w="571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1676" name="Line 12"/>
          <p:cNvSpPr>
            <a:spLocks noChangeShapeType="1"/>
          </p:cNvSpPr>
          <p:nvPr/>
        </p:nvSpPr>
        <p:spPr bwMode="auto">
          <a:xfrm>
            <a:off x="992624" y="5307482"/>
            <a:ext cx="61388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41677" name="Line 13"/>
          <p:cNvSpPr>
            <a:spLocks noChangeShapeType="1"/>
          </p:cNvSpPr>
          <p:nvPr/>
        </p:nvSpPr>
        <p:spPr bwMode="auto">
          <a:xfrm flipV="1">
            <a:off x="4378761" y="2711811"/>
            <a:ext cx="0" cy="269875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3" name="Text Box 14"/>
          <p:cNvSpPr txBox="1">
            <a:spLocks noChangeArrowheads="1"/>
          </p:cNvSpPr>
          <p:nvPr/>
        </p:nvSpPr>
        <p:spPr bwMode="auto">
          <a:xfrm>
            <a:off x="4499411" y="4902561"/>
            <a:ext cx="9572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>
                <a:solidFill>
                  <a:schemeClr val="bg1"/>
                </a:solidFill>
                <a:latin typeface="Times New Roman" pitchFamily="18" charset="0"/>
              </a:rPr>
              <a:t>.05</a:t>
            </a:r>
          </a:p>
        </p:txBody>
      </p:sp>
      <p:sp>
        <p:nvSpPr>
          <p:cNvPr id="241680" name="Text Box 16"/>
          <p:cNvSpPr txBox="1">
            <a:spLocks noChangeArrowheads="1"/>
          </p:cNvSpPr>
          <p:nvPr/>
        </p:nvSpPr>
        <p:spPr bwMode="auto">
          <a:xfrm>
            <a:off x="221099" y="3762736"/>
            <a:ext cx="635635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Reject </a:t>
            </a:r>
            <a:r>
              <a:rPr lang="en-US" sz="2000" i="1">
                <a:latin typeface="Times New Roman" pitchFamily="18" charset="0"/>
              </a:rPr>
              <a:t>H</a:t>
            </a:r>
            <a:r>
              <a:rPr lang="en-US" sz="2000" baseline="-25000">
                <a:latin typeface="Times New Roman" pitchFamily="18" charset="0"/>
              </a:rPr>
              <a:t>0</a:t>
            </a:r>
            <a:r>
              <a:rPr lang="en-US" sz="2000">
                <a:latin typeface="Times New Roman" pitchFamily="18" charset="0"/>
              </a:rPr>
              <a:t>        Do not Reject </a:t>
            </a:r>
            <a:r>
              <a:rPr lang="en-US" sz="2000" i="1">
                <a:latin typeface="Times New Roman" pitchFamily="18" charset="0"/>
              </a:rPr>
              <a:t>H</a:t>
            </a:r>
            <a:r>
              <a:rPr lang="en-US" sz="2000" baseline="-25000">
                <a:latin typeface="Times New Roman" pitchFamily="18" charset="0"/>
              </a:rPr>
              <a:t>0                          </a:t>
            </a:r>
            <a:r>
              <a:rPr lang="en-US" sz="2000">
                <a:latin typeface="Times New Roman" pitchFamily="18" charset="0"/>
              </a:rPr>
              <a:t> Reject </a:t>
            </a:r>
            <a:r>
              <a:rPr lang="en-US" sz="2000" i="1">
                <a:latin typeface="Times New Roman" pitchFamily="18" charset="0"/>
              </a:rPr>
              <a:t>H</a:t>
            </a:r>
            <a:r>
              <a:rPr lang="en-US" sz="2000" baseline="-25000">
                <a:latin typeface="Times New Roman" pitchFamily="18" charset="0"/>
              </a:rPr>
              <a:t>0</a:t>
            </a:r>
          </a:p>
          <a:p>
            <a:pPr eaLnBrk="1" hangingPunct="1">
              <a:spcBef>
                <a:spcPct val="50000"/>
              </a:spcBef>
            </a:pPr>
            <a:endParaRPr lang="en-US" sz="2000" baseline="-25000">
              <a:latin typeface="Times New Roman" pitchFamily="18" charset="0"/>
            </a:endParaRPr>
          </a:p>
        </p:txBody>
      </p:sp>
      <p:sp>
        <p:nvSpPr>
          <p:cNvPr id="241686" name="Line 22"/>
          <p:cNvSpPr>
            <a:spLocks noChangeShapeType="1"/>
          </p:cNvSpPr>
          <p:nvPr/>
        </p:nvSpPr>
        <p:spPr bwMode="auto">
          <a:xfrm flipH="1">
            <a:off x="3673911" y="5224823"/>
            <a:ext cx="0" cy="2174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1687" name="Line 23"/>
          <p:cNvSpPr>
            <a:spLocks noChangeShapeType="1"/>
          </p:cNvSpPr>
          <p:nvPr/>
        </p:nvSpPr>
        <p:spPr bwMode="auto">
          <a:xfrm>
            <a:off x="2749986" y="2770548"/>
            <a:ext cx="0" cy="2540000"/>
          </a:xfrm>
          <a:prstGeom prst="line">
            <a:avLst/>
          </a:prstGeom>
          <a:noFill/>
          <a:ln w="28575">
            <a:solidFill>
              <a:srgbClr val="3366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1688" name="Text Box 24"/>
          <p:cNvSpPr txBox="1">
            <a:spLocks noChangeArrowheads="1"/>
          </p:cNvSpPr>
          <p:nvPr/>
        </p:nvSpPr>
        <p:spPr bwMode="auto">
          <a:xfrm>
            <a:off x="2337236" y="5343886"/>
            <a:ext cx="81280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200">
                <a:solidFill>
                  <a:srgbClr val="3366FF"/>
                </a:solidFill>
                <a:cs typeface="Arial" charset="0"/>
              </a:rPr>
              <a:t>≈ </a:t>
            </a:r>
            <a:r>
              <a:rPr lang="en-US" sz="2200">
                <a:solidFill>
                  <a:srgbClr val="3366FF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241691" name="Text Box 27"/>
          <p:cNvSpPr txBox="1">
            <a:spLocks noChangeArrowheads="1"/>
          </p:cNvSpPr>
          <p:nvPr/>
        </p:nvSpPr>
        <p:spPr bwMode="auto">
          <a:xfrm>
            <a:off x="6018649" y="2826876"/>
            <a:ext cx="291997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sz="2200" i="1" dirty="0">
                <a:latin typeface="Times New Roman" pitchFamily="18" charset="0"/>
              </a:rPr>
              <a:t>There is insufficient evidence to conclude that the population variances differ for the two thermostat brands.</a:t>
            </a:r>
          </a:p>
        </p:txBody>
      </p:sp>
      <p:graphicFrame>
        <p:nvGraphicFramePr>
          <p:cNvPr id="241693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088856"/>
              </p:ext>
            </p:extLst>
          </p:nvPr>
        </p:nvGraphicFramePr>
        <p:xfrm>
          <a:off x="4132699" y="5408973"/>
          <a:ext cx="55245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93" name="Equation" r:id="rId8" imgW="304560" imgH="177480" progId="Equation.DSMT4">
                  <p:embed/>
                </p:oleObj>
              </mc:Choice>
              <mc:Fallback>
                <p:oleObj name="Equation" r:id="rId8" imgW="304560" imgH="177480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2699" y="5408973"/>
                        <a:ext cx="55245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1698" name="Freeform 34"/>
          <p:cNvSpPr>
            <a:spLocks/>
          </p:cNvSpPr>
          <p:nvPr/>
        </p:nvSpPr>
        <p:spPr bwMode="auto">
          <a:xfrm>
            <a:off x="1064061" y="4597761"/>
            <a:ext cx="417513" cy="711200"/>
          </a:xfrm>
          <a:custGeom>
            <a:avLst/>
            <a:gdLst>
              <a:gd name="T0" fmla="*/ 2147483647 w 291"/>
              <a:gd name="T1" fmla="*/ 0 h 492"/>
              <a:gd name="T2" fmla="*/ 2147483647 w 291"/>
              <a:gd name="T3" fmla="*/ 2147483647 h 492"/>
              <a:gd name="T4" fmla="*/ 0 w 291"/>
              <a:gd name="T5" fmla="*/ 2147483647 h 492"/>
              <a:gd name="T6" fmla="*/ 2147483647 w 291"/>
              <a:gd name="T7" fmla="*/ 2147483647 h 492"/>
              <a:gd name="T8" fmla="*/ 2147483647 w 291"/>
              <a:gd name="T9" fmla="*/ 2147483647 h 492"/>
              <a:gd name="T10" fmla="*/ 2147483647 w 291"/>
              <a:gd name="T11" fmla="*/ 2147483647 h 492"/>
              <a:gd name="T12" fmla="*/ 2147483647 w 291"/>
              <a:gd name="T13" fmla="*/ 2147483647 h 492"/>
              <a:gd name="T14" fmla="*/ 2147483647 w 291"/>
              <a:gd name="T15" fmla="*/ 2147483647 h 492"/>
              <a:gd name="T16" fmla="*/ 2147483647 w 291"/>
              <a:gd name="T17" fmla="*/ 2147483647 h 492"/>
              <a:gd name="T18" fmla="*/ 2147483647 w 291"/>
              <a:gd name="T19" fmla="*/ 2147483647 h 492"/>
              <a:gd name="T20" fmla="*/ 2147483647 w 291"/>
              <a:gd name="T21" fmla="*/ 2147483647 h 492"/>
              <a:gd name="T22" fmla="*/ 2147483647 w 291"/>
              <a:gd name="T23" fmla="*/ 2147483647 h 492"/>
              <a:gd name="T24" fmla="*/ 2147483647 w 291"/>
              <a:gd name="T25" fmla="*/ 2147483647 h 492"/>
              <a:gd name="T26" fmla="*/ 2147483647 w 291"/>
              <a:gd name="T27" fmla="*/ 2147483647 h 492"/>
              <a:gd name="T28" fmla="*/ 2147483647 w 291"/>
              <a:gd name="T29" fmla="*/ 2147483647 h 492"/>
              <a:gd name="T30" fmla="*/ 2147483647 w 291"/>
              <a:gd name="T31" fmla="*/ 2147483647 h 492"/>
              <a:gd name="T32" fmla="*/ 2147483647 w 291"/>
              <a:gd name="T33" fmla="*/ 2147483647 h 492"/>
              <a:gd name="T34" fmla="*/ 2147483647 w 291"/>
              <a:gd name="T35" fmla="*/ 2147483647 h 4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91"/>
              <a:gd name="T55" fmla="*/ 0 h 492"/>
              <a:gd name="T56" fmla="*/ 291 w 291"/>
              <a:gd name="T57" fmla="*/ 492 h 4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91" h="492">
                <a:moveTo>
                  <a:pt x="291" y="0"/>
                </a:moveTo>
                <a:lnTo>
                  <a:pt x="288" y="492"/>
                </a:lnTo>
                <a:lnTo>
                  <a:pt x="0" y="492"/>
                </a:lnTo>
                <a:lnTo>
                  <a:pt x="18" y="468"/>
                </a:lnTo>
                <a:lnTo>
                  <a:pt x="36" y="441"/>
                </a:lnTo>
                <a:lnTo>
                  <a:pt x="57" y="408"/>
                </a:lnTo>
                <a:lnTo>
                  <a:pt x="75" y="381"/>
                </a:lnTo>
                <a:lnTo>
                  <a:pt x="93" y="348"/>
                </a:lnTo>
                <a:lnTo>
                  <a:pt x="117" y="312"/>
                </a:lnTo>
                <a:lnTo>
                  <a:pt x="132" y="285"/>
                </a:lnTo>
                <a:lnTo>
                  <a:pt x="150" y="249"/>
                </a:lnTo>
                <a:lnTo>
                  <a:pt x="177" y="216"/>
                </a:lnTo>
                <a:lnTo>
                  <a:pt x="189" y="180"/>
                </a:lnTo>
                <a:lnTo>
                  <a:pt x="213" y="144"/>
                </a:lnTo>
                <a:lnTo>
                  <a:pt x="228" y="114"/>
                </a:lnTo>
                <a:lnTo>
                  <a:pt x="246" y="81"/>
                </a:lnTo>
                <a:lnTo>
                  <a:pt x="261" y="48"/>
                </a:lnTo>
                <a:lnTo>
                  <a:pt x="279" y="21"/>
                </a:ln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24" name="Text Box 37"/>
          <p:cNvSpPr txBox="1">
            <a:spLocks noChangeArrowheads="1"/>
          </p:cNvSpPr>
          <p:nvPr/>
        </p:nvSpPr>
        <p:spPr bwMode="auto">
          <a:xfrm>
            <a:off x="1065649" y="4940661"/>
            <a:ext cx="723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  <a:latin typeface="Times New Roman" pitchFamily="18" charset="0"/>
              </a:rPr>
              <a:t>.05   </a:t>
            </a:r>
          </a:p>
        </p:txBody>
      </p:sp>
      <p:sp>
        <p:nvSpPr>
          <p:cNvPr id="241702" name="Line 38"/>
          <p:cNvSpPr>
            <a:spLocks noChangeShapeType="1"/>
          </p:cNvSpPr>
          <p:nvPr/>
        </p:nvSpPr>
        <p:spPr bwMode="auto">
          <a:xfrm flipV="1">
            <a:off x="1497449" y="2692761"/>
            <a:ext cx="0" cy="269875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26"/>
          <p:cNvSpPr>
            <a:spLocks noChangeArrowheads="1"/>
          </p:cNvSpPr>
          <p:nvPr/>
        </p:nvSpPr>
        <p:spPr bwMode="auto">
          <a:xfrm>
            <a:off x="681038" y="340114"/>
            <a:ext cx="77724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/>
            <a:r>
              <a:rPr lang="en-US" sz="3200" dirty="0" smtClean="0">
                <a:solidFill>
                  <a:schemeClr val="tx2"/>
                </a:solidFill>
                <a:latin typeface="Times New Roman" pitchFamily="18" charset="0"/>
              </a:rPr>
              <a:t>Hypothesis Testing – Two Variances</a:t>
            </a:r>
            <a:endParaRPr lang="en-US" sz="3200" baseline="30000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graphicFrame>
        <p:nvGraphicFramePr>
          <p:cNvPr id="33" name="Object 10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035803"/>
              </p:ext>
            </p:extLst>
          </p:nvPr>
        </p:nvGraphicFramePr>
        <p:xfrm>
          <a:off x="3802499" y="1542966"/>
          <a:ext cx="10541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94" name="Equation" r:id="rId10" imgW="1054080" imgH="279360" progId="Equation.DSMT4">
                  <p:embed/>
                </p:oleObj>
              </mc:Choice>
              <mc:Fallback>
                <p:oleObj name="Equation" r:id="rId10" imgW="105408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2499" y="1542966"/>
                        <a:ext cx="1054100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>
                                <a:alpha val="50000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10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9886630"/>
              </p:ext>
            </p:extLst>
          </p:nvPr>
        </p:nvGraphicFramePr>
        <p:xfrm>
          <a:off x="5172137" y="1306429"/>
          <a:ext cx="3429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95" name="Equation" r:id="rId12" imgW="342720" imgH="825480" progId="Equation.DSMT4">
                  <p:embed/>
                </p:oleObj>
              </mc:Choice>
              <mc:Fallback>
                <p:oleObj name="Equation" r:id="rId12" imgW="342720" imgH="825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2137" y="1306429"/>
                        <a:ext cx="34290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>
                                <a:alpha val="50000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10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4988177"/>
              </p:ext>
            </p:extLst>
          </p:nvPr>
        </p:nvGraphicFramePr>
        <p:xfrm>
          <a:off x="4897874" y="1349291"/>
          <a:ext cx="7620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96" name="Equation" r:id="rId14" imgW="761760" imgH="723600" progId="Equation.DSMT4">
                  <p:embed/>
                </p:oleObj>
              </mc:Choice>
              <mc:Fallback>
                <p:oleObj name="Equation" r:id="rId14" imgW="761760" imgH="723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7874" y="1349291"/>
                        <a:ext cx="762000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>
                                <a:alpha val="50000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1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3663747"/>
              </p:ext>
            </p:extLst>
          </p:nvPr>
        </p:nvGraphicFramePr>
        <p:xfrm>
          <a:off x="4888349" y="1550904"/>
          <a:ext cx="5715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97" name="Equation" r:id="rId16" imgW="571320" imgH="279360" progId="Equation.DSMT4">
                  <p:embed/>
                </p:oleObj>
              </mc:Choice>
              <mc:Fallback>
                <p:oleObj name="Equation" r:id="rId16" imgW="57132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8349" y="1550904"/>
                        <a:ext cx="571500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>
                                <a:alpha val="50000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4782361"/>
              </p:ext>
            </p:extLst>
          </p:nvPr>
        </p:nvGraphicFramePr>
        <p:xfrm>
          <a:off x="3394812" y="5442311"/>
          <a:ext cx="5715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98" name="Equation" r:id="rId18" imgW="571252" imgH="279279" progId="Equation.DSMT4">
                  <p:embed/>
                </p:oleObj>
              </mc:Choice>
              <mc:Fallback>
                <p:oleObj name="Equation" r:id="rId18" imgW="571252" imgH="279279" progId="Equation.DSMT4">
                  <p:embed/>
                  <p:pic>
                    <p:nvPicPr>
                      <p:cNvPr id="0" name="Object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4812" y="5442311"/>
                        <a:ext cx="571500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24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1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41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69" grpId="0" animBg="1"/>
      <p:bldP spid="241677" grpId="0" animBg="1"/>
      <p:bldP spid="241680" grpId="0"/>
      <p:bldP spid="241686" grpId="0" animBg="1"/>
      <p:bldP spid="241687" grpId="0" animBg="1"/>
      <p:bldP spid="241688" grpId="0"/>
      <p:bldP spid="241691" grpId="0"/>
      <p:bldP spid="241698" grpId="0" animBg="1"/>
      <p:bldP spid="241702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>
            <a:alpha val="50000"/>
          </a:schemeClr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>
            <a:alpha val="50000"/>
          </a:schemeClr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424252</TotalTime>
  <Pages>15</Pages>
  <Words>888</Words>
  <Application>Microsoft Office PowerPoint</Application>
  <PresentationFormat>On-screen Show (4:3)</PresentationFormat>
  <Paragraphs>264</Paragraphs>
  <Slides>18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Book Antiqua</vt:lpstr>
      <vt:lpstr>Monotype Sorts</vt:lpstr>
      <vt:lpstr>Symbol</vt:lpstr>
      <vt:lpstr>Times New Roman</vt:lpstr>
      <vt:lpstr>Wingdings</vt:lpstr>
      <vt:lpstr>Default Design</vt:lpstr>
      <vt:lpstr>Equation</vt:lpstr>
      <vt:lpstr>s2</vt:lpstr>
      <vt:lpstr>c2</vt:lpstr>
      <vt:lpstr>c2</vt:lpstr>
      <vt:lpstr>c2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11  Inference About a Population Variance</dc:title>
  <dc:creator>snarr</dc:creator>
  <cp:lastModifiedBy>hsnarr</cp:lastModifiedBy>
  <cp:revision>149</cp:revision>
  <cp:lastPrinted>1601-01-01T00:00:00Z</cp:lastPrinted>
  <dcterms:created xsi:type="dcterms:W3CDTF">1996-04-25T17:03:46Z</dcterms:created>
  <dcterms:modified xsi:type="dcterms:W3CDTF">2016-01-18T07:25:23Z</dcterms:modified>
</cp:coreProperties>
</file>