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53" r:id="rId1"/>
  </p:sldMasterIdLst>
  <p:notesMasterIdLst>
    <p:notesMasterId r:id="rId29"/>
  </p:notesMasterIdLst>
  <p:handoutMasterIdLst>
    <p:handoutMasterId r:id="rId30"/>
  </p:handoutMasterIdLst>
  <p:sldIdLst>
    <p:sldId id="498" r:id="rId2"/>
    <p:sldId id="523" r:id="rId3"/>
    <p:sldId id="524" r:id="rId4"/>
    <p:sldId id="525" r:id="rId5"/>
    <p:sldId id="528" r:id="rId6"/>
    <p:sldId id="502" r:id="rId7"/>
    <p:sldId id="526" r:id="rId8"/>
    <p:sldId id="527" r:id="rId9"/>
    <p:sldId id="529" r:id="rId10"/>
    <p:sldId id="501" r:id="rId11"/>
    <p:sldId id="516" r:id="rId12"/>
    <p:sldId id="374" r:id="rId13"/>
    <p:sldId id="519" r:id="rId14"/>
    <p:sldId id="520" r:id="rId15"/>
    <p:sldId id="522" r:id="rId16"/>
    <p:sldId id="521" r:id="rId17"/>
    <p:sldId id="376" r:id="rId18"/>
    <p:sldId id="464" r:id="rId19"/>
    <p:sldId id="517" r:id="rId20"/>
    <p:sldId id="518" r:id="rId21"/>
    <p:sldId id="483" r:id="rId22"/>
    <p:sldId id="486" r:id="rId23"/>
    <p:sldId id="504" r:id="rId24"/>
    <p:sldId id="505" r:id="rId25"/>
    <p:sldId id="506" r:id="rId26"/>
    <p:sldId id="507" r:id="rId27"/>
    <p:sldId id="508" r:id="rId28"/>
  </p:sldIdLst>
  <p:sldSz cx="9144000" cy="6858000" type="screen4x3"/>
  <p:notesSz cx="6858000" cy="9144000"/>
  <p:embeddedFontLst>
    <p:embeddedFont>
      <p:font typeface="Monotype Sorts" panose="05000000000000000000" charset="2"/>
      <p:regular r:id="rId31"/>
    </p:embeddedFont>
    <p:embeddedFont>
      <p:font typeface="Book Antiqua" panose="02040602050305030304" pitchFamily="18" charset="0"/>
      <p:regular r:id="rId32"/>
      <p:bold r:id="rId33"/>
      <p:italic r:id="rId34"/>
      <p:boldItalic r:id="rId35"/>
    </p:embeddedFont>
  </p:embeddedFontLst>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kern="1200">
        <a:solidFill>
          <a:schemeClr val="tx1"/>
        </a:solidFill>
        <a:latin typeface="Times New Roman" pitchFamily="18" charset="0"/>
        <a:ea typeface="+mn-ea"/>
        <a:cs typeface="+mn-cs"/>
      </a:defRPr>
    </a:lvl1pPr>
    <a:lvl2pPr marL="457200" algn="l" rtl="0" fontAlgn="base">
      <a:spcBef>
        <a:spcPct val="0"/>
      </a:spcBef>
      <a:spcAft>
        <a:spcPct val="0"/>
      </a:spcAft>
      <a:defRPr kern="1200">
        <a:solidFill>
          <a:schemeClr val="tx1"/>
        </a:solidFill>
        <a:latin typeface="Times New Roman" pitchFamily="18" charset="0"/>
        <a:ea typeface="+mn-ea"/>
        <a:cs typeface="+mn-cs"/>
      </a:defRPr>
    </a:lvl2pPr>
    <a:lvl3pPr marL="914400" algn="l" rtl="0" fontAlgn="base">
      <a:spcBef>
        <a:spcPct val="0"/>
      </a:spcBef>
      <a:spcAft>
        <a:spcPct val="0"/>
      </a:spcAft>
      <a:defRPr kern="1200">
        <a:solidFill>
          <a:schemeClr val="tx1"/>
        </a:solidFill>
        <a:latin typeface="Times New Roman" pitchFamily="18" charset="0"/>
        <a:ea typeface="+mn-ea"/>
        <a:cs typeface="+mn-cs"/>
      </a:defRPr>
    </a:lvl3pPr>
    <a:lvl4pPr marL="1371600" algn="l" rtl="0" fontAlgn="base">
      <a:spcBef>
        <a:spcPct val="0"/>
      </a:spcBef>
      <a:spcAft>
        <a:spcPct val="0"/>
      </a:spcAft>
      <a:defRPr kern="1200">
        <a:solidFill>
          <a:schemeClr val="tx1"/>
        </a:solidFill>
        <a:latin typeface="Times New Roman" pitchFamily="18" charset="0"/>
        <a:ea typeface="+mn-ea"/>
        <a:cs typeface="+mn-cs"/>
      </a:defRPr>
    </a:lvl4pPr>
    <a:lvl5pPr marL="1828800" algn="l"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4319">
          <p15:clr>
            <a:srgbClr val="A4A3A4"/>
          </p15:clr>
        </p15:guide>
        <p15:guide id="2" pos="12">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FF5008"/>
    <a:srgbClr val="2EB9B6"/>
    <a:srgbClr val="009999"/>
    <a:srgbClr val="33CCCC"/>
    <a:srgbClr val="000000"/>
    <a:srgbClr val="FFFF00"/>
    <a:srgbClr val="FFFF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2538" autoAdjust="0"/>
  </p:normalViewPr>
  <p:slideViewPr>
    <p:cSldViewPr snapToGrid="0">
      <p:cViewPr>
        <p:scale>
          <a:sx n="100" d="100"/>
          <a:sy n="100" d="100"/>
        </p:scale>
        <p:origin x="-1272" y="-498"/>
      </p:cViewPr>
      <p:guideLst>
        <p:guide orient="horz" pos="4319"/>
        <p:guide pos="12"/>
      </p:guideLst>
    </p:cSldViewPr>
  </p:slideViewPr>
  <p:outlineViewPr>
    <p:cViewPr>
      <p:scale>
        <a:sx n="33" d="100"/>
        <a:sy n="33" d="100"/>
      </p:scale>
      <p:origin x="0" y="0"/>
    </p:cViewPr>
    <p:sldLst>
      <p:sld r:id="rId1" collapse="1"/>
      <p:sld r:id="rId2" collapse="1"/>
      <p:sld r:id="rId3" collapse="1"/>
      <p:sld r:id="rId4" collapse="1"/>
      <p:sld r:id="rId5" collapse="1"/>
      <p:sld r:id="rId6" collapse="1"/>
    </p:sldLst>
  </p:outlineViewPr>
  <p:notesTextViewPr>
    <p:cViewPr>
      <p:scale>
        <a:sx n="100" d="100"/>
        <a:sy n="100" d="100"/>
      </p:scale>
      <p:origin x="0" y="0"/>
    </p:cViewPr>
  </p:notesTextViewPr>
  <p:sorterViewPr>
    <p:cViewPr>
      <p:scale>
        <a:sx n="66" d="100"/>
        <a:sy n="66" d="100"/>
      </p:scale>
      <p:origin x="0" y="5922"/>
    </p:cViewPr>
  </p:sorterViewPr>
  <p:notesViewPr>
    <p:cSldViewPr snapToGrid="0">
      <p:cViewPr varScale="1">
        <p:scale>
          <a:sx n="54" d="100"/>
          <a:sy n="54" d="100"/>
        </p:scale>
        <p:origin x="-177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font" Target="fonts/font5.fntdata"/></Relationships>
</file>

<file path=ppt/_rels/viewProps.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slide" Target="slides/slide19.xml"/><Relationship Id="rId1" Type="http://schemas.openxmlformats.org/officeDocument/2006/relationships/slide" Target="slides/slide18.xml"/><Relationship Id="rId6" Type="http://schemas.openxmlformats.org/officeDocument/2006/relationships/slide" Target="slides/slide27.xml"/><Relationship Id="rId5" Type="http://schemas.openxmlformats.org/officeDocument/2006/relationships/slide" Target="slides/slide24.xml"/><Relationship Id="rId4"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1.wmf"/><Relationship Id="rId6" Type="http://schemas.openxmlformats.org/officeDocument/2006/relationships/image" Target="../media/image9.emf"/><Relationship Id="rId5" Type="http://schemas.openxmlformats.org/officeDocument/2006/relationships/image" Target="../media/image5.wmf"/><Relationship Id="rId4" Type="http://schemas.openxmlformats.org/officeDocument/2006/relationships/image" Target="../media/image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12.wmf"/><Relationship Id="rId7" Type="http://schemas.openxmlformats.org/officeDocument/2006/relationships/image" Target="../media/image16.wmf"/><Relationship Id="rId2" Type="http://schemas.openxmlformats.org/officeDocument/2006/relationships/image" Target="../media/image11.wmf"/><Relationship Id="rId1" Type="http://schemas.openxmlformats.org/officeDocument/2006/relationships/image" Target="../media/image10.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2.wmf"/><Relationship Id="rId2" Type="http://schemas.openxmlformats.org/officeDocument/2006/relationships/image" Target="../media/image13.wmf"/><Relationship Id="rId1" Type="http://schemas.openxmlformats.org/officeDocument/2006/relationships/image" Target="../media/image10.wmf"/><Relationship Id="rId6" Type="http://schemas.openxmlformats.org/officeDocument/2006/relationships/image" Target="../media/image11.wmf"/><Relationship Id="rId5" Type="http://schemas.openxmlformats.org/officeDocument/2006/relationships/image" Target="../media/image16.wmf"/><Relationship Id="rId4" Type="http://schemas.openxmlformats.org/officeDocument/2006/relationships/image" Target="../media/image1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emf"/><Relationship Id="rId1" Type="http://schemas.openxmlformats.org/officeDocument/2006/relationships/image" Target="../media/image9.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emf"/><Relationship Id="rId1" Type="http://schemas.openxmlformats.org/officeDocument/2006/relationships/image" Target="../media/image9.e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image" Target="../media/image27.emf"/><Relationship Id="rId7" Type="http://schemas.openxmlformats.org/officeDocument/2006/relationships/image" Target="../media/image31.emf"/><Relationship Id="rId2" Type="http://schemas.openxmlformats.org/officeDocument/2006/relationships/image" Target="../media/image26.emf"/><Relationship Id="rId1" Type="http://schemas.openxmlformats.org/officeDocument/2006/relationships/image" Target="../media/image25.emf"/><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 Id="rId9" Type="http://schemas.openxmlformats.org/officeDocument/2006/relationships/image" Target="../media/image33.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emf"/><Relationship Id="rId1" Type="http://schemas.openxmlformats.org/officeDocument/2006/relationships/image" Target="../media/image37.emf"/><Relationship Id="rId5" Type="http://schemas.openxmlformats.org/officeDocument/2006/relationships/image" Target="../media/image41.wmf"/><Relationship Id="rId4" Type="http://schemas.openxmlformats.org/officeDocument/2006/relationships/image" Target="../media/image40.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 Id="rId5" Type="http://schemas.openxmlformats.org/officeDocument/2006/relationships/image" Target="../media/image48.emf"/><Relationship Id="rId4" Type="http://schemas.openxmlformats.org/officeDocument/2006/relationships/image" Target="../media/image47.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image" Target="../media/image49.emf"/><Relationship Id="rId4" Type="http://schemas.openxmlformats.org/officeDocument/2006/relationships/image" Target="../media/image52.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381750" y="8750300"/>
            <a:ext cx="406400" cy="301625"/>
          </a:xfrm>
          <a:prstGeom prst="rect">
            <a:avLst/>
          </a:prstGeom>
          <a:noFill/>
          <a:ln w="12700">
            <a:noFill/>
            <a:miter lim="800000"/>
            <a:headEnd/>
            <a:tailEnd/>
          </a:ln>
          <a:effectLst/>
        </p:spPr>
        <p:txBody>
          <a:bodyPr wrap="none" lIns="90488" tIns="44450" rIns="90488" bIns="44450" anchor="ctr">
            <a:spAutoFit/>
          </a:bodyPr>
          <a:lstStyle/>
          <a:p>
            <a:pPr algn="r" eaLnBrk="0" hangingPunct="0">
              <a:defRPr/>
            </a:pPr>
            <a:fld id="{99020F6B-B850-436C-88DA-6DDA4571523E}" type="slidenum">
              <a:rPr lang="en-US" sz="1400">
                <a:latin typeface="Book Antiqua" pitchFamily="18" charset="0"/>
              </a:rPr>
              <a:pPr algn="r" eaLnBrk="0" hangingPunct="0">
                <a:defRPr/>
              </a:pPr>
              <a:t>‹#›</a:t>
            </a:fld>
            <a:endParaRPr lang="en-US" sz="1400">
              <a:latin typeface="Book Antiqua" pitchFamily="18" charset="0"/>
            </a:endParaRPr>
          </a:p>
        </p:txBody>
      </p:sp>
    </p:spTree>
    <p:extLst>
      <p:ext uri="{BB962C8B-B14F-4D97-AF65-F5344CB8AC3E}">
        <p14:creationId xmlns:p14="http://schemas.microsoft.com/office/powerpoint/2010/main" val="27213129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notes styles</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
        <p:nvSpPr>
          <p:cNvPr id="6144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p:cNvSpPr>
            <a:spLocks noChangeArrowheads="1"/>
          </p:cNvSpPr>
          <p:nvPr/>
        </p:nvSpPr>
        <p:spPr bwMode="auto">
          <a:xfrm>
            <a:off x="6381750" y="8750300"/>
            <a:ext cx="406400" cy="301625"/>
          </a:xfrm>
          <a:prstGeom prst="rect">
            <a:avLst/>
          </a:prstGeom>
          <a:noFill/>
          <a:ln w="12700">
            <a:noFill/>
            <a:miter lim="800000"/>
            <a:headEnd/>
            <a:tailEnd/>
          </a:ln>
          <a:effectLst/>
        </p:spPr>
        <p:txBody>
          <a:bodyPr wrap="none" lIns="90488" tIns="44450" rIns="90488" bIns="44450" anchor="ctr">
            <a:spAutoFit/>
          </a:bodyPr>
          <a:lstStyle/>
          <a:p>
            <a:pPr algn="r" eaLnBrk="0" hangingPunct="0">
              <a:defRPr/>
            </a:pPr>
            <a:fld id="{4F172B9B-7EC2-4E63-8480-CC0894C043E6}" type="slidenum">
              <a:rPr lang="en-US" sz="1400">
                <a:latin typeface="Book Antiqua" pitchFamily="18" charset="0"/>
              </a:rPr>
              <a:pPr algn="r" eaLnBrk="0" hangingPunct="0">
                <a:defRPr/>
              </a:pPr>
              <a:t>‹#›</a:t>
            </a:fld>
            <a:endParaRPr lang="en-US" sz="1400">
              <a:latin typeface="Book Antiqua" pitchFamily="18" charset="0"/>
            </a:endParaRPr>
          </a:p>
        </p:txBody>
      </p:sp>
    </p:spTree>
    <p:extLst>
      <p:ext uri="{BB962C8B-B14F-4D97-AF65-F5344CB8AC3E}">
        <p14:creationId xmlns:p14="http://schemas.microsoft.com/office/powerpoint/2010/main" val="23955867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Book Antiqua" pitchFamily="18" charset="0"/>
        <a:ea typeface="+mn-ea"/>
        <a:cs typeface="+mn-cs"/>
      </a:defRPr>
    </a:lvl1pPr>
    <a:lvl2pPr marL="742950" indent="-285750" algn="l" rtl="0" eaLnBrk="0" fontAlgn="base" hangingPunct="0">
      <a:spcBef>
        <a:spcPct val="30000"/>
      </a:spcBef>
      <a:spcAft>
        <a:spcPct val="0"/>
      </a:spcAft>
      <a:defRPr sz="1200" kern="1200">
        <a:solidFill>
          <a:schemeClr val="tx1"/>
        </a:solidFill>
        <a:latin typeface="Book Antiqua" pitchFamily="18" charset="0"/>
        <a:ea typeface="+mn-ea"/>
        <a:cs typeface="+mn-cs"/>
      </a:defRPr>
    </a:lvl2pPr>
    <a:lvl3pPr marL="1143000" indent="-228600" algn="l" rtl="0" eaLnBrk="0" fontAlgn="base" hangingPunct="0">
      <a:spcBef>
        <a:spcPct val="30000"/>
      </a:spcBef>
      <a:spcAft>
        <a:spcPct val="0"/>
      </a:spcAft>
      <a:defRPr sz="1200" kern="1200">
        <a:solidFill>
          <a:schemeClr val="tx1"/>
        </a:solidFill>
        <a:latin typeface="Book Antiqua" pitchFamily="18" charset="0"/>
        <a:ea typeface="+mn-ea"/>
        <a:cs typeface="+mn-cs"/>
      </a:defRPr>
    </a:lvl3pPr>
    <a:lvl4pPr marL="1600200" indent="-228600" algn="l" rtl="0" eaLnBrk="0" fontAlgn="base" hangingPunct="0">
      <a:spcBef>
        <a:spcPct val="30000"/>
      </a:spcBef>
      <a:spcAft>
        <a:spcPct val="0"/>
      </a:spcAft>
      <a:defRPr sz="1200" kern="1200">
        <a:solidFill>
          <a:schemeClr val="tx1"/>
        </a:solidFill>
        <a:latin typeface="Book Antiqua" pitchFamily="18" charset="0"/>
        <a:ea typeface="+mn-ea"/>
        <a:cs typeface="+mn-cs"/>
      </a:defRPr>
    </a:lvl4pPr>
    <a:lvl5pPr marL="2057400" indent="-228600" algn="l" rtl="0" eaLnBrk="0" fontAlgn="base" hangingPunct="0">
      <a:spcBef>
        <a:spcPct val="30000"/>
      </a:spcBef>
      <a:spcAft>
        <a:spcPct val="0"/>
      </a:spcAft>
      <a:defRPr sz="1200" kern="1200">
        <a:solidFill>
          <a:schemeClr val="tx1"/>
        </a:solidFill>
        <a:latin typeface="Book Antiqua"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50938" y="692150"/>
            <a:ext cx="4556125" cy="3416300"/>
          </a:xfrm>
          <a:ln/>
        </p:spPr>
      </p:sp>
      <p:sp>
        <p:nvSpPr>
          <p:cNvPr id="6451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Times New Roman" pitchFamily="18" charset="0"/>
              </a:rPr>
              <a:t>If population </a:t>
            </a:r>
            <a:r>
              <a:rPr lang="en-US" sz="1200" b="1" dirty="0" smtClean="0">
                <a:solidFill>
                  <a:srgbClr val="FF0000"/>
                </a:solidFill>
                <a:latin typeface="Times New Roman" pitchFamily="18" charset="0"/>
              </a:rPr>
              <a:t>i</a:t>
            </a:r>
            <a:r>
              <a:rPr lang="en-US" sz="1200" dirty="0" smtClean="0">
                <a:latin typeface="Times New Roman" pitchFamily="18" charset="0"/>
              </a:rPr>
              <a:t>’s distribution is either </a:t>
            </a:r>
            <a:r>
              <a:rPr lang="en-US" sz="1200" b="1" dirty="0" smtClean="0"/>
              <a:t>normal</a:t>
            </a:r>
            <a:r>
              <a:rPr lang="en-US" sz="1200" dirty="0" smtClean="0"/>
              <a:t> and </a:t>
            </a:r>
            <a:r>
              <a:rPr lang="en-US" sz="1200" i="1" dirty="0" err="1" smtClean="0"/>
              <a:t>n</a:t>
            </a:r>
            <a:r>
              <a:rPr lang="en-US" sz="1200" b="1" baseline="-25000" dirty="0" err="1" smtClean="0">
                <a:solidFill>
                  <a:srgbClr val="FF0000"/>
                </a:solidFill>
              </a:rPr>
              <a:t>i</a:t>
            </a:r>
            <a:r>
              <a:rPr lang="en-US" sz="1200" dirty="0" smtClean="0"/>
              <a:t> </a:t>
            </a:r>
            <a:r>
              <a:rPr lang="en-US" sz="1200" u="sng" dirty="0" smtClean="0"/>
              <a:t>&gt;</a:t>
            </a:r>
            <a:r>
              <a:rPr lang="en-US" sz="1200" dirty="0" smtClean="0"/>
              <a:t> 2, roughly </a:t>
            </a:r>
            <a:r>
              <a:rPr lang="en-US" sz="1200" b="1" dirty="0" smtClean="0"/>
              <a:t>symmetric </a:t>
            </a:r>
            <a:r>
              <a:rPr lang="en-US" sz="1200" dirty="0" smtClean="0"/>
              <a:t>and </a:t>
            </a:r>
            <a:r>
              <a:rPr lang="en-US" sz="1200" i="1" dirty="0" err="1" smtClean="0"/>
              <a:t>n</a:t>
            </a:r>
            <a:r>
              <a:rPr lang="en-US" sz="1200" b="1" baseline="-25000" dirty="0" err="1" smtClean="0">
                <a:solidFill>
                  <a:srgbClr val="FF0000"/>
                </a:solidFill>
              </a:rPr>
              <a:t>i</a:t>
            </a:r>
            <a:r>
              <a:rPr lang="en-US" sz="1200" dirty="0" smtClean="0"/>
              <a:t> </a:t>
            </a:r>
            <a:r>
              <a:rPr lang="en-US" sz="1200" u="sng" dirty="0" smtClean="0"/>
              <a:t>&gt;</a:t>
            </a:r>
            <a:r>
              <a:rPr lang="en-US" sz="1200" dirty="0" smtClean="0"/>
              <a:t> 30, or</a:t>
            </a:r>
            <a:r>
              <a:rPr lang="en-US" sz="1200" baseline="0" dirty="0" smtClean="0"/>
              <a:t> </a:t>
            </a:r>
            <a:r>
              <a:rPr lang="en-US" sz="1200" b="1" dirty="0" smtClean="0"/>
              <a:t>heavily skewed</a:t>
            </a:r>
            <a:r>
              <a:rPr lang="en-US" sz="1200" dirty="0" smtClean="0"/>
              <a:t> and </a:t>
            </a:r>
            <a:r>
              <a:rPr lang="en-US" sz="1200" i="1" dirty="0" err="1" smtClean="0"/>
              <a:t>n</a:t>
            </a:r>
            <a:r>
              <a:rPr lang="en-US" sz="1200" b="1" baseline="-25000" dirty="0" err="1" smtClean="0">
                <a:solidFill>
                  <a:srgbClr val="FF0000"/>
                </a:solidFill>
              </a:rPr>
              <a:t>i</a:t>
            </a:r>
            <a:r>
              <a:rPr lang="en-US" sz="1200" dirty="0" smtClean="0"/>
              <a:t> </a:t>
            </a:r>
            <a:r>
              <a:rPr lang="en-US" sz="1200" u="sng" dirty="0" smtClean="0"/>
              <a:t>&gt;</a:t>
            </a:r>
            <a:r>
              <a:rPr lang="en-US" sz="1200" dirty="0" smtClean="0"/>
              <a:t> 50, x-bar is normally distributed</a:t>
            </a:r>
            <a:r>
              <a:rPr lang="en-US" sz="1200" baseline="0" dirty="0" smtClean="0"/>
              <a:t>.</a:t>
            </a:r>
            <a:endParaRPr lang="en-US" sz="1200" dirty="0" smtClean="0">
              <a:latin typeface="Times New Roman" pitchFamily="18" charset="0"/>
            </a:endParaRPr>
          </a:p>
        </p:txBody>
      </p:sp>
    </p:spTree>
    <p:extLst>
      <p:ext uri="{BB962C8B-B14F-4D97-AF65-F5344CB8AC3E}">
        <p14:creationId xmlns:p14="http://schemas.microsoft.com/office/powerpoint/2010/main" val="529739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50938" y="692150"/>
            <a:ext cx="4556125" cy="3416300"/>
          </a:xfrm>
          <a:ln/>
        </p:spPr>
      </p:sp>
      <p:sp>
        <p:nvSpPr>
          <p:cNvPr id="6451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Times New Roman" pitchFamily="18" charset="0"/>
              </a:rPr>
              <a:t>If population </a:t>
            </a:r>
            <a:r>
              <a:rPr lang="en-US" sz="1200" b="1" dirty="0" smtClean="0">
                <a:solidFill>
                  <a:srgbClr val="FF0000"/>
                </a:solidFill>
                <a:latin typeface="Times New Roman" pitchFamily="18" charset="0"/>
              </a:rPr>
              <a:t>i</a:t>
            </a:r>
            <a:r>
              <a:rPr lang="en-US" sz="1200" dirty="0" smtClean="0">
                <a:latin typeface="Times New Roman" pitchFamily="18" charset="0"/>
              </a:rPr>
              <a:t>’s distribution is either </a:t>
            </a:r>
            <a:r>
              <a:rPr lang="en-US" sz="1200" b="1" dirty="0" smtClean="0"/>
              <a:t>normal</a:t>
            </a:r>
            <a:r>
              <a:rPr lang="en-US" sz="1200" dirty="0" smtClean="0"/>
              <a:t> and </a:t>
            </a:r>
            <a:r>
              <a:rPr lang="en-US" sz="1200" i="1" dirty="0" err="1" smtClean="0"/>
              <a:t>n</a:t>
            </a:r>
            <a:r>
              <a:rPr lang="en-US" sz="1200" b="1" baseline="-25000" dirty="0" err="1" smtClean="0">
                <a:solidFill>
                  <a:srgbClr val="FF0000"/>
                </a:solidFill>
              </a:rPr>
              <a:t>i</a:t>
            </a:r>
            <a:r>
              <a:rPr lang="en-US" sz="1200" dirty="0" smtClean="0"/>
              <a:t> </a:t>
            </a:r>
            <a:r>
              <a:rPr lang="en-US" sz="1200" u="sng" dirty="0" smtClean="0"/>
              <a:t>&gt;</a:t>
            </a:r>
            <a:r>
              <a:rPr lang="en-US" sz="1200" dirty="0" smtClean="0"/>
              <a:t> 2, roughly </a:t>
            </a:r>
            <a:r>
              <a:rPr lang="en-US" sz="1200" b="1" dirty="0" smtClean="0"/>
              <a:t>symmetric </a:t>
            </a:r>
            <a:r>
              <a:rPr lang="en-US" sz="1200" dirty="0" smtClean="0"/>
              <a:t>and </a:t>
            </a:r>
            <a:r>
              <a:rPr lang="en-US" sz="1200" i="1" dirty="0" err="1" smtClean="0"/>
              <a:t>n</a:t>
            </a:r>
            <a:r>
              <a:rPr lang="en-US" sz="1200" b="1" baseline="-25000" dirty="0" err="1" smtClean="0">
                <a:solidFill>
                  <a:srgbClr val="FF0000"/>
                </a:solidFill>
              </a:rPr>
              <a:t>i</a:t>
            </a:r>
            <a:r>
              <a:rPr lang="en-US" sz="1200" dirty="0" smtClean="0"/>
              <a:t> </a:t>
            </a:r>
            <a:r>
              <a:rPr lang="en-US" sz="1200" u="sng" dirty="0" smtClean="0"/>
              <a:t>&gt;</a:t>
            </a:r>
            <a:r>
              <a:rPr lang="en-US" sz="1200" dirty="0" smtClean="0"/>
              <a:t> 30, or</a:t>
            </a:r>
            <a:r>
              <a:rPr lang="en-US" sz="1200" baseline="0" dirty="0" smtClean="0"/>
              <a:t> </a:t>
            </a:r>
            <a:r>
              <a:rPr lang="en-US" sz="1200" b="1" dirty="0" smtClean="0"/>
              <a:t>heavily skewed</a:t>
            </a:r>
            <a:r>
              <a:rPr lang="en-US" sz="1200" dirty="0" smtClean="0"/>
              <a:t> and </a:t>
            </a:r>
            <a:r>
              <a:rPr lang="en-US" sz="1200" i="1" dirty="0" err="1" smtClean="0"/>
              <a:t>n</a:t>
            </a:r>
            <a:r>
              <a:rPr lang="en-US" sz="1200" b="1" baseline="-25000" dirty="0" err="1" smtClean="0">
                <a:solidFill>
                  <a:srgbClr val="FF0000"/>
                </a:solidFill>
              </a:rPr>
              <a:t>i</a:t>
            </a:r>
            <a:r>
              <a:rPr lang="en-US" sz="1200" dirty="0" smtClean="0"/>
              <a:t> </a:t>
            </a:r>
            <a:r>
              <a:rPr lang="en-US" sz="1200" u="sng" dirty="0" smtClean="0"/>
              <a:t>&gt;</a:t>
            </a:r>
            <a:r>
              <a:rPr lang="en-US" sz="1200" dirty="0" smtClean="0"/>
              <a:t> 50, x-bar is normally distributed</a:t>
            </a:r>
            <a:r>
              <a:rPr lang="en-US" sz="1200" baseline="0" dirty="0" smtClean="0"/>
              <a:t>.</a:t>
            </a:r>
            <a:endParaRPr lang="en-US" sz="1200" dirty="0" smtClean="0">
              <a:latin typeface="Times New Roman" pitchFamily="18" charset="0"/>
            </a:endParaRPr>
          </a:p>
        </p:txBody>
      </p:sp>
    </p:spTree>
    <p:extLst>
      <p:ext uri="{BB962C8B-B14F-4D97-AF65-F5344CB8AC3E}">
        <p14:creationId xmlns:p14="http://schemas.microsoft.com/office/powerpoint/2010/main" val="529739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50938" y="692150"/>
            <a:ext cx="4556125" cy="3416300"/>
          </a:xfrm>
          <a:ln/>
        </p:spPr>
      </p:sp>
      <p:sp>
        <p:nvSpPr>
          <p:cNvPr id="6451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Times New Roman" pitchFamily="18" charset="0"/>
              </a:rPr>
              <a:t>If population </a:t>
            </a:r>
            <a:r>
              <a:rPr lang="en-US" sz="1200" b="1" dirty="0" smtClean="0">
                <a:solidFill>
                  <a:srgbClr val="FF0000"/>
                </a:solidFill>
                <a:latin typeface="Times New Roman" pitchFamily="18" charset="0"/>
              </a:rPr>
              <a:t>i</a:t>
            </a:r>
            <a:r>
              <a:rPr lang="en-US" sz="1200" dirty="0" smtClean="0">
                <a:latin typeface="Times New Roman" pitchFamily="18" charset="0"/>
              </a:rPr>
              <a:t>’s distribution is either </a:t>
            </a:r>
            <a:r>
              <a:rPr lang="en-US" sz="1200" b="1" dirty="0" smtClean="0"/>
              <a:t>normal</a:t>
            </a:r>
            <a:r>
              <a:rPr lang="en-US" sz="1200" dirty="0" smtClean="0"/>
              <a:t> and </a:t>
            </a:r>
            <a:r>
              <a:rPr lang="en-US" sz="1200" i="1" dirty="0" err="1" smtClean="0"/>
              <a:t>n</a:t>
            </a:r>
            <a:r>
              <a:rPr lang="en-US" sz="1200" b="1" baseline="-25000" dirty="0" err="1" smtClean="0">
                <a:solidFill>
                  <a:srgbClr val="FF0000"/>
                </a:solidFill>
              </a:rPr>
              <a:t>i</a:t>
            </a:r>
            <a:r>
              <a:rPr lang="en-US" sz="1200" dirty="0" smtClean="0"/>
              <a:t> </a:t>
            </a:r>
            <a:r>
              <a:rPr lang="en-US" sz="1200" u="sng" dirty="0" smtClean="0"/>
              <a:t>&gt;</a:t>
            </a:r>
            <a:r>
              <a:rPr lang="en-US" sz="1200" dirty="0" smtClean="0"/>
              <a:t> 2, roughly </a:t>
            </a:r>
            <a:r>
              <a:rPr lang="en-US" sz="1200" b="1" dirty="0" smtClean="0"/>
              <a:t>symmetric </a:t>
            </a:r>
            <a:r>
              <a:rPr lang="en-US" sz="1200" dirty="0" smtClean="0"/>
              <a:t>and </a:t>
            </a:r>
            <a:r>
              <a:rPr lang="en-US" sz="1200" i="1" dirty="0" err="1" smtClean="0"/>
              <a:t>n</a:t>
            </a:r>
            <a:r>
              <a:rPr lang="en-US" sz="1200" b="1" baseline="-25000" dirty="0" err="1" smtClean="0">
                <a:solidFill>
                  <a:srgbClr val="FF0000"/>
                </a:solidFill>
              </a:rPr>
              <a:t>i</a:t>
            </a:r>
            <a:r>
              <a:rPr lang="en-US" sz="1200" dirty="0" smtClean="0"/>
              <a:t> </a:t>
            </a:r>
            <a:r>
              <a:rPr lang="en-US" sz="1200" u="sng" dirty="0" smtClean="0"/>
              <a:t>&gt;</a:t>
            </a:r>
            <a:r>
              <a:rPr lang="en-US" sz="1200" dirty="0" smtClean="0"/>
              <a:t> 30, or</a:t>
            </a:r>
            <a:r>
              <a:rPr lang="en-US" sz="1200" baseline="0" dirty="0" smtClean="0"/>
              <a:t> </a:t>
            </a:r>
            <a:r>
              <a:rPr lang="en-US" sz="1200" b="1" dirty="0" smtClean="0"/>
              <a:t>heavily skewed</a:t>
            </a:r>
            <a:r>
              <a:rPr lang="en-US" sz="1200" dirty="0" smtClean="0"/>
              <a:t> and </a:t>
            </a:r>
            <a:r>
              <a:rPr lang="en-US" sz="1200" i="1" dirty="0" err="1" smtClean="0"/>
              <a:t>n</a:t>
            </a:r>
            <a:r>
              <a:rPr lang="en-US" sz="1200" b="1" baseline="-25000" dirty="0" err="1" smtClean="0">
                <a:solidFill>
                  <a:srgbClr val="FF0000"/>
                </a:solidFill>
              </a:rPr>
              <a:t>i</a:t>
            </a:r>
            <a:r>
              <a:rPr lang="en-US" sz="1200" dirty="0" smtClean="0"/>
              <a:t> </a:t>
            </a:r>
            <a:r>
              <a:rPr lang="en-US" sz="1200" u="sng" dirty="0" smtClean="0"/>
              <a:t>&gt;</a:t>
            </a:r>
            <a:r>
              <a:rPr lang="en-US" sz="1200" dirty="0" smtClean="0"/>
              <a:t> 50, x-bar is normally distributed</a:t>
            </a:r>
            <a:r>
              <a:rPr lang="en-US" sz="1200" baseline="0" dirty="0" smtClean="0"/>
              <a:t>.</a:t>
            </a:r>
            <a:endParaRPr lang="en-US" sz="1200" dirty="0" smtClean="0">
              <a:latin typeface="Times New Roman" pitchFamily="18" charset="0"/>
            </a:endParaRPr>
          </a:p>
        </p:txBody>
      </p:sp>
    </p:spTree>
    <p:extLst>
      <p:ext uri="{BB962C8B-B14F-4D97-AF65-F5344CB8AC3E}">
        <p14:creationId xmlns:p14="http://schemas.microsoft.com/office/powerpoint/2010/main" val="529739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50938" y="692150"/>
            <a:ext cx="4556125" cy="3416300"/>
          </a:xfrm>
          <a:ln/>
        </p:spPr>
      </p:sp>
      <p:sp>
        <p:nvSpPr>
          <p:cNvPr id="6451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Times New Roman" pitchFamily="18" charset="0"/>
              </a:rPr>
              <a:t>If population </a:t>
            </a:r>
            <a:r>
              <a:rPr lang="en-US" sz="1200" b="1" dirty="0" smtClean="0">
                <a:solidFill>
                  <a:srgbClr val="FF0000"/>
                </a:solidFill>
                <a:latin typeface="Times New Roman" pitchFamily="18" charset="0"/>
              </a:rPr>
              <a:t>i</a:t>
            </a:r>
            <a:r>
              <a:rPr lang="en-US" sz="1200" dirty="0" smtClean="0">
                <a:latin typeface="Times New Roman" pitchFamily="18" charset="0"/>
              </a:rPr>
              <a:t>’s distribution is either </a:t>
            </a:r>
            <a:r>
              <a:rPr lang="en-US" sz="1200" b="1" dirty="0" smtClean="0"/>
              <a:t>normal</a:t>
            </a:r>
            <a:r>
              <a:rPr lang="en-US" sz="1200" dirty="0" smtClean="0"/>
              <a:t> and </a:t>
            </a:r>
            <a:r>
              <a:rPr lang="en-US" sz="1200" i="1" dirty="0" err="1" smtClean="0"/>
              <a:t>n</a:t>
            </a:r>
            <a:r>
              <a:rPr lang="en-US" sz="1200" b="1" baseline="-25000" dirty="0" err="1" smtClean="0">
                <a:solidFill>
                  <a:srgbClr val="FF0000"/>
                </a:solidFill>
              </a:rPr>
              <a:t>i</a:t>
            </a:r>
            <a:r>
              <a:rPr lang="en-US" sz="1200" dirty="0" smtClean="0"/>
              <a:t> </a:t>
            </a:r>
            <a:r>
              <a:rPr lang="en-US" sz="1200" u="sng" dirty="0" smtClean="0"/>
              <a:t>&gt;</a:t>
            </a:r>
            <a:r>
              <a:rPr lang="en-US" sz="1200" dirty="0" smtClean="0"/>
              <a:t> 2, roughly </a:t>
            </a:r>
            <a:r>
              <a:rPr lang="en-US" sz="1200" b="1" dirty="0" smtClean="0"/>
              <a:t>symmetric </a:t>
            </a:r>
            <a:r>
              <a:rPr lang="en-US" sz="1200" dirty="0" smtClean="0"/>
              <a:t>and </a:t>
            </a:r>
            <a:r>
              <a:rPr lang="en-US" sz="1200" i="1" dirty="0" err="1" smtClean="0"/>
              <a:t>n</a:t>
            </a:r>
            <a:r>
              <a:rPr lang="en-US" sz="1200" b="1" baseline="-25000" dirty="0" err="1" smtClean="0">
                <a:solidFill>
                  <a:srgbClr val="FF0000"/>
                </a:solidFill>
              </a:rPr>
              <a:t>i</a:t>
            </a:r>
            <a:r>
              <a:rPr lang="en-US" sz="1200" dirty="0" smtClean="0"/>
              <a:t> </a:t>
            </a:r>
            <a:r>
              <a:rPr lang="en-US" sz="1200" u="sng" dirty="0" smtClean="0"/>
              <a:t>&gt;</a:t>
            </a:r>
            <a:r>
              <a:rPr lang="en-US" sz="1200" dirty="0" smtClean="0"/>
              <a:t> 30, or</a:t>
            </a:r>
            <a:r>
              <a:rPr lang="en-US" sz="1200" baseline="0" dirty="0" smtClean="0"/>
              <a:t> </a:t>
            </a:r>
            <a:r>
              <a:rPr lang="en-US" sz="1200" b="1" dirty="0" smtClean="0"/>
              <a:t>heavily skewed</a:t>
            </a:r>
            <a:r>
              <a:rPr lang="en-US" sz="1200" dirty="0" smtClean="0"/>
              <a:t> and </a:t>
            </a:r>
            <a:r>
              <a:rPr lang="en-US" sz="1200" i="1" dirty="0" err="1" smtClean="0"/>
              <a:t>n</a:t>
            </a:r>
            <a:r>
              <a:rPr lang="en-US" sz="1200" b="1" baseline="-25000" dirty="0" err="1" smtClean="0">
                <a:solidFill>
                  <a:srgbClr val="FF0000"/>
                </a:solidFill>
              </a:rPr>
              <a:t>i</a:t>
            </a:r>
            <a:r>
              <a:rPr lang="en-US" sz="1200" dirty="0" smtClean="0"/>
              <a:t> </a:t>
            </a:r>
            <a:r>
              <a:rPr lang="en-US" sz="1200" u="sng" dirty="0" smtClean="0"/>
              <a:t>&gt;</a:t>
            </a:r>
            <a:r>
              <a:rPr lang="en-US" sz="1200" dirty="0" smtClean="0"/>
              <a:t> 50, x-bar is normally distributed</a:t>
            </a:r>
            <a:r>
              <a:rPr lang="en-US" sz="1200" baseline="0" dirty="0" smtClean="0"/>
              <a:t>.</a:t>
            </a:r>
            <a:endParaRPr lang="en-US" sz="1200" dirty="0" smtClean="0">
              <a:latin typeface="Times New Roman" pitchFamily="18" charset="0"/>
            </a:endParaRPr>
          </a:p>
        </p:txBody>
      </p:sp>
    </p:spTree>
    <p:extLst>
      <p:ext uri="{BB962C8B-B14F-4D97-AF65-F5344CB8AC3E}">
        <p14:creationId xmlns:p14="http://schemas.microsoft.com/office/powerpoint/2010/main" val="529739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50938" y="692150"/>
            <a:ext cx="4556125" cy="3416300"/>
          </a:xfrm>
          <a:ln/>
        </p:spPr>
      </p:sp>
      <p:sp>
        <p:nvSpPr>
          <p:cNvPr id="6451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Times New Roman" pitchFamily="18" charset="0"/>
              </a:rPr>
              <a:t>The t-</a:t>
            </a:r>
            <a:r>
              <a:rPr lang="en-US" sz="1200" dirty="0" smtClean="0"/>
              <a:t>distribution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is </a:t>
            </a:r>
            <a:r>
              <a:rPr lang="en-US" sz="1200" i="1" dirty="0" smtClean="0">
                <a:cs typeface="Times New Roman" pitchFamily="18" charset="0"/>
              </a:rPr>
              <a:t>exact </a:t>
            </a:r>
            <a:r>
              <a:rPr lang="en-US" sz="1200" dirty="0" smtClean="0">
                <a:cs typeface="Times New Roman" pitchFamily="18" charset="0"/>
              </a:rPr>
              <a:t>if the populations are normally distributed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is the </a:t>
            </a:r>
            <a:r>
              <a:rPr lang="en-US" sz="1200" i="1" dirty="0" smtClean="0">
                <a:cs typeface="Times New Roman" pitchFamily="18" charset="0"/>
              </a:rPr>
              <a:t>approximate</a:t>
            </a:r>
            <a:r>
              <a:rPr lang="en-US" sz="1200" dirty="0" smtClean="0">
                <a:cs typeface="Times New Roman" pitchFamily="18" charset="0"/>
              </a:rPr>
              <a:t> distribution if</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    populations 1 and 2 are roughly symmetric and </a:t>
            </a:r>
            <a:r>
              <a:rPr lang="en-US" sz="1200" i="1" dirty="0" smtClean="0">
                <a:cs typeface="Times New Roman" pitchFamily="18" charset="0"/>
              </a:rPr>
              <a:t>n</a:t>
            </a:r>
            <a:r>
              <a:rPr lang="en-US" sz="1200" baseline="-25000" dirty="0" smtClean="0">
                <a:cs typeface="Times New Roman" pitchFamily="18" charset="0"/>
              </a:rPr>
              <a:t>1</a:t>
            </a:r>
            <a:r>
              <a:rPr lang="en-US" sz="1200" i="1" dirty="0" smtClean="0">
                <a:cs typeface="Times New Roman" pitchFamily="18" charset="0"/>
              </a:rPr>
              <a:t>+n</a:t>
            </a:r>
            <a:r>
              <a:rPr lang="en-US" sz="1200" baseline="-25000" dirty="0" smtClean="0">
                <a:cs typeface="Times New Roman" pitchFamily="18" charset="0"/>
              </a:rPr>
              <a:t>2</a:t>
            </a:r>
            <a:r>
              <a:rPr lang="en-US" sz="1200" i="1" dirty="0" smtClean="0">
                <a:cs typeface="Times New Roman" pitchFamily="18" charset="0"/>
              </a:rPr>
              <a:t> </a:t>
            </a:r>
            <a:r>
              <a:rPr lang="en-US" sz="1200" i="1" u="sng" dirty="0" smtClean="0">
                <a:cs typeface="Times New Roman" pitchFamily="18" charset="0"/>
              </a:rPr>
              <a:t>&gt;</a:t>
            </a:r>
            <a:r>
              <a:rPr lang="en-US" sz="1200" dirty="0" smtClean="0">
                <a:cs typeface="Times New Roman" pitchFamily="18" charset="0"/>
              </a:rPr>
              <a:t> 20</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    populations 1 and 2 are heavily skewed and </a:t>
            </a:r>
            <a:r>
              <a:rPr lang="en-US" sz="1200" i="1" dirty="0" smtClean="0">
                <a:cs typeface="Times New Roman" pitchFamily="18" charset="0"/>
              </a:rPr>
              <a:t>n</a:t>
            </a:r>
            <a:r>
              <a:rPr lang="en-US" sz="1200" baseline="-25000" dirty="0" smtClean="0">
                <a:cs typeface="Times New Roman" pitchFamily="18" charset="0"/>
              </a:rPr>
              <a:t>1</a:t>
            </a:r>
            <a:r>
              <a:rPr lang="en-US" sz="1200" i="1" dirty="0" smtClean="0">
                <a:cs typeface="Times New Roman" pitchFamily="18" charset="0"/>
              </a:rPr>
              <a:t>+n</a:t>
            </a:r>
            <a:r>
              <a:rPr lang="en-US" sz="1200" baseline="-25000" dirty="0" smtClean="0">
                <a:cs typeface="Times New Roman" pitchFamily="18" charset="0"/>
              </a:rPr>
              <a:t>2</a:t>
            </a:r>
            <a:r>
              <a:rPr lang="en-US" sz="1200" dirty="0" smtClean="0">
                <a:cs typeface="Times New Roman" pitchFamily="18" charset="0"/>
              </a:rPr>
              <a:t> is </a:t>
            </a:r>
            <a:r>
              <a:rPr lang="en-US" sz="1200" i="1" dirty="0" smtClean="0">
                <a:cs typeface="Times New Roman" pitchFamily="18" charset="0"/>
              </a:rPr>
              <a:t>large.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i="1" dirty="0" smtClean="0">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latin typeface="Times New Roman" pitchFamily="18" charset="0"/>
            </a:endParaRPr>
          </a:p>
        </p:txBody>
      </p:sp>
    </p:spTree>
    <p:extLst>
      <p:ext uri="{BB962C8B-B14F-4D97-AF65-F5344CB8AC3E}">
        <p14:creationId xmlns:p14="http://schemas.microsoft.com/office/powerpoint/2010/main" val="668699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50938" y="692150"/>
            <a:ext cx="4556125" cy="3416300"/>
          </a:xfrm>
          <a:ln/>
        </p:spPr>
      </p:sp>
      <p:sp>
        <p:nvSpPr>
          <p:cNvPr id="6451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Times New Roman" pitchFamily="18" charset="0"/>
              </a:rPr>
              <a:t>The t-</a:t>
            </a:r>
            <a:r>
              <a:rPr lang="en-US" sz="1200" dirty="0" smtClean="0"/>
              <a:t>distribution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is </a:t>
            </a:r>
            <a:r>
              <a:rPr lang="en-US" sz="1200" i="1" dirty="0" smtClean="0">
                <a:cs typeface="Times New Roman" pitchFamily="18" charset="0"/>
              </a:rPr>
              <a:t>exact </a:t>
            </a:r>
            <a:r>
              <a:rPr lang="en-US" sz="1200" dirty="0" smtClean="0">
                <a:cs typeface="Times New Roman" pitchFamily="18" charset="0"/>
              </a:rPr>
              <a:t>if the populations are normally distributed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is the </a:t>
            </a:r>
            <a:r>
              <a:rPr lang="en-US" sz="1200" i="1" dirty="0" smtClean="0">
                <a:cs typeface="Times New Roman" pitchFamily="18" charset="0"/>
              </a:rPr>
              <a:t>approximate</a:t>
            </a:r>
            <a:r>
              <a:rPr lang="en-US" sz="1200" dirty="0" smtClean="0">
                <a:cs typeface="Times New Roman" pitchFamily="18" charset="0"/>
              </a:rPr>
              <a:t> distribution if</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    populations 1 and 2 are roughly symmetric and </a:t>
            </a:r>
            <a:r>
              <a:rPr lang="en-US" sz="1200" i="1" dirty="0" smtClean="0">
                <a:cs typeface="Times New Roman" pitchFamily="18" charset="0"/>
              </a:rPr>
              <a:t>n</a:t>
            </a:r>
            <a:r>
              <a:rPr lang="en-US" sz="1200" baseline="-25000" dirty="0" smtClean="0">
                <a:cs typeface="Times New Roman" pitchFamily="18" charset="0"/>
              </a:rPr>
              <a:t>1</a:t>
            </a:r>
            <a:r>
              <a:rPr lang="en-US" sz="1200" i="1" dirty="0" smtClean="0">
                <a:cs typeface="Times New Roman" pitchFamily="18" charset="0"/>
              </a:rPr>
              <a:t>+n</a:t>
            </a:r>
            <a:r>
              <a:rPr lang="en-US" sz="1200" baseline="-25000" dirty="0" smtClean="0">
                <a:cs typeface="Times New Roman" pitchFamily="18" charset="0"/>
              </a:rPr>
              <a:t>2</a:t>
            </a:r>
            <a:r>
              <a:rPr lang="en-US" sz="1200" i="1" dirty="0" smtClean="0">
                <a:cs typeface="Times New Roman" pitchFamily="18" charset="0"/>
              </a:rPr>
              <a:t> </a:t>
            </a:r>
            <a:r>
              <a:rPr lang="en-US" sz="1200" i="1" u="sng" dirty="0" smtClean="0">
                <a:cs typeface="Times New Roman" pitchFamily="18" charset="0"/>
              </a:rPr>
              <a:t>&gt;</a:t>
            </a:r>
            <a:r>
              <a:rPr lang="en-US" sz="1200" dirty="0" smtClean="0">
                <a:cs typeface="Times New Roman" pitchFamily="18" charset="0"/>
              </a:rPr>
              <a:t> 20</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    populations 1 and 2 are heavily skewed and </a:t>
            </a:r>
            <a:r>
              <a:rPr lang="en-US" sz="1200" i="1" dirty="0" smtClean="0">
                <a:cs typeface="Times New Roman" pitchFamily="18" charset="0"/>
              </a:rPr>
              <a:t>n</a:t>
            </a:r>
            <a:r>
              <a:rPr lang="en-US" sz="1200" baseline="-25000" dirty="0" smtClean="0">
                <a:cs typeface="Times New Roman" pitchFamily="18" charset="0"/>
              </a:rPr>
              <a:t>1</a:t>
            </a:r>
            <a:r>
              <a:rPr lang="en-US" sz="1200" i="1" dirty="0" smtClean="0">
                <a:cs typeface="Times New Roman" pitchFamily="18" charset="0"/>
              </a:rPr>
              <a:t>+n</a:t>
            </a:r>
            <a:r>
              <a:rPr lang="en-US" sz="1200" baseline="-25000" dirty="0" smtClean="0">
                <a:cs typeface="Times New Roman" pitchFamily="18" charset="0"/>
              </a:rPr>
              <a:t>2</a:t>
            </a:r>
            <a:r>
              <a:rPr lang="en-US" sz="1200" dirty="0" smtClean="0">
                <a:cs typeface="Times New Roman" pitchFamily="18" charset="0"/>
              </a:rPr>
              <a:t> is </a:t>
            </a:r>
            <a:r>
              <a:rPr lang="en-US" sz="1200" i="1" dirty="0" smtClean="0">
                <a:cs typeface="Times New Roman" pitchFamily="18" charset="0"/>
              </a:rPr>
              <a:t>large.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i="1" dirty="0" smtClean="0">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latin typeface="Times New Roman" pitchFamily="18" charset="0"/>
            </a:endParaRPr>
          </a:p>
        </p:txBody>
      </p:sp>
    </p:spTree>
    <p:extLst>
      <p:ext uri="{BB962C8B-B14F-4D97-AF65-F5344CB8AC3E}">
        <p14:creationId xmlns:p14="http://schemas.microsoft.com/office/powerpoint/2010/main" val="668699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50938" y="692150"/>
            <a:ext cx="4556125" cy="3416300"/>
          </a:xfrm>
          <a:ln/>
        </p:spPr>
      </p:sp>
      <p:sp>
        <p:nvSpPr>
          <p:cNvPr id="6451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Times New Roman" pitchFamily="18" charset="0"/>
              </a:rPr>
              <a:t>The t-</a:t>
            </a:r>
            <a:r>
              <a:rPr lang="en-US" sz="1200" dirty="0" smtClean="0"/>
              <a:t>distribution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is </a:t>
            </a:r>
            <a:r>
              <a:rPr lang="en-US" sz="1200" i="1" dirty="0" smtClean="0">
                <a:cs typeface="Times New Roman" pitchFamily="18" charset="0"/>
              </a:rPr>
              <a:t>exact </a:t>
            </a:r>
            <a:r>
              <a:rPr lang="en-US" sz="1200" dirty="0" smtClean="0">
                <a:cs typeface="Times New Roman" pitchFamily="18" charset="0"/>
              </a:rPr>
              <a:t>if the populations are normally distributed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is the </a:t>
            </a:r>
            <a:r>
              <a:rPr lang="en-US" sz="1200" i="1" dirty="0" smtClean="0">
                <a:cs typeface="Times New Roman" pitchFamily="18" charset="0"/>
              </a:rPr>
              <a:t>approximate</a:t>
            </a:r>
            <a:r>
              <a:rPr lang="en-US" sz="1200" dirty="0" smtClean="0">
                <a:cs typeface="Times New Roman" pitchFamily="18" charset="0"/>
              </a:rPr>
              <a:t> distribution if</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    populations 1 and 2 are roughly symmetric and </a:t>
            </a:r>
            <a:r>
              <a:rPr lang="en-US" sz="1200" i="1" dirty="0" smtClean="0">
                <a:cs typeface="Times New Roman" pitchFamily="18" charset="0"/>
              </a:rPr>
              <a:t>n</a:t>
            </a:r>
            <a:r>
              <a:rPr lang="en-US" sz="1200" baseline="-25000" dirty="0" smtClean="0">
                <a:cs typeface="Times New Roman" pitchFamily="18" charset="0"/>
              </a:rPr>
              <a:t>1</a:t>
            </a:r>
            <a:r>
              <a:rPr lang="en-US" sz="1200" i="1" dirty="0" smtClean="0">
                <a:cs typeface="Times New Roman" pitchFamily="18" charset="0"/>
              </a:rPr>
              <a:t>+n</a:t>
            </a:r>
            <a:r>
              <a:rPr lang="en-US" sz="1200" baseline="-25000" dirty="0" smtClean="0">
                <a:cs typeface="Times New Roman" pitchFamily="18" charset="0"/>
              </a:rPr>
              <a:t>2</a:t>
            </a:r>
            <a:r>
              <a:rPr lang="en-US" sz="1200" i="1" dirty="0" smtClean="0">
                <a:cs typeface="Times New Roman" pitchFamily="18" charset="0"/>
              </a:rPr>
              <a:t> </a:t>
            </a:r>
            <a:r>
              <a:rPr lang="en-US" sz="1200" i="1" u="sng" dirty="0" smtClean="0">
                <a:cs typeface="Times New Roman" pitchFamily="18" charset="0"/>
              </a:rPr>
              <a:t>&gt;</a:t>
            </a:r>
            <a:r>
              <a:rPr lang="en-US" sz="1200" dirty="0" smtClean="0">
                <a:cs typeface="Times New Roman" pitchFamily="18" charset="0"/>
              </a:rPr>
              <a:t> 20</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    populations 1 and 2 are heavily skewed and </a:t>
            </a:r>
            <a:r>
              <a:rPr lang="en-US" sz="1200" i="1" dirty="0" smtClean="0">
                <a:cs typeface="Times New Roman" pitchFamily="18" charset="0"/>
              </a:rPr>
              <a:t>n</a:t>
            </a:r>
            <a:r>
              <a:rPr lang="en-US" sz="1200" baseline="-25000" dirty="0" smtClean="0">
                <a:cs typeface="Times New Roman" pitchFamily="18" charset="0"/>
              </a:rPr>
              <a:t>1</a:t>
            </a:r>
            <a:r>
              <a:rPr lang="en-US" sz="1200" i="1" dirty="0" smtClean="0">
                <a:cs typeface="Times New Roman" pitchFamily="18" charset="0"/>
              </a:rPr>
              <a:t>+n</a:t>
            </a:r>
            <a:r>
              <a:rPr lang="en-US" sz="1200" baseline="-25000" dirty="0" smtClean="0">
                <a:cs typeface="Times New Roman" pitchFamily="18" charset="0"/>
              </a:rPr>
              <a:t>2</a:t>
            </a:r>
            <a:r>
              <a:rPr lang="en-US" sz="1200" dirty="0" smtClean="0">
                <a:cs typeface="Times New Roman" pitchFamily="18" charset="0"/>
              </a:rPr>
              <a:t> is </a:t>
            </a:r>
            <a:r>
              <a:rPr lang="en-US" sz="1200" i="1" dirty="0" smtClean="0">
                <a:cs typeface="Times New Roman" pitchFamily="18" charset="0"/>
              </a:rPr>
              <a:t>large.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i="1" dirty="0" smtClean="0">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latin typeface="Times New Roman" pitchFamily="18" charset="0"/>
            </a:endParaRPr>
          </a:p>
        </p:txBody>
      </p:sp>
    </p:spTree>
    <p:extLst>
      <p:ext uri="{BB962C8B-B14F-4D97-AF65-F5344CB8AC3E}">
        <p14:creationId xmlns:p14="http://schemas.microsoft.com/office/powerpoint/2010/main" val="668699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50938" y="692150"/>
            <a:ext cx="4556125" cy="3416300"/>
          </a:xfrm>
          <a:ln/>
        </p:spPr>
      </p:sp>
      <p:sp>
        <p:nvSpPr>
          <p:cNvPr id="6451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Times New Roman" pitchFamily="18" charset="0"/>
              </a:rPr>
              <a:t>The t-</a:t>
            </a:r>
            <a:r>
              <a:rPr lang="en-US" sz="1200" dirty="0" smtClean="0"/>
              <a:t>distribution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is </a:t>
            </a:r>
            <a:r>
              <a:rPr lang="en-US" sz="1200" i="1" dirty="0" smtClean="0">
                <a:cs typeface="Times New Roman" pitchFamily="18" charset="0"/>
              </a:rPr>
              <a:t>exact </a:t>
            </a:r>
            <a:r>
              <a:rPr lang="en-US" sz="1200" dirty="0" smtClean="0">
                <a:cs typeface="Times New Roman" pitchFamily="18" charset="0"/>
              </a:rPr>
              <a:t>if the populations are normally distributed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is the </a:t>
            </a:r>
            <a:r>
              <a:rPr lang="en-US" sz="1200" i="1" dirty="0" smtClean="0">
                <a:cs typeface="Times New Roman" pitchFamily="18" charset="0"/>
              </a:rPr>
              <a:t>approximate</a:t>
            </a:r>
            <a:r>
              <a:rPr lang="en-US" sz="1200" dirty="0" smtClean="0">
                <a:cs typeface="Times New Roman" pitchFamily="18" charset="0"/>
              </a:rPr>
              <a:t> distribution if</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    populations 1 and 2 are roughly symmetric and </a:t>
            </a:r>
            <a:r>
              <a:rPr lang="en-US" sz="1200" i="1" dirty="0" smtClean="0">
                <a:cs typeface="Times New Roman" pitchFamily="18" charset="0"/>
              </a:rPr>
              <a:t>n</a:t>
            </a:r>
            <a:r>
              <a:rPr lang="en-US" sz="1200" baseline="-25000" dirty="0" smtClean="0">
                <a:cs typeface="Times New Roman" pitchFamily="18" charset="0"/>
              </a:rPr>
              <a:t>1</a:t>
            </a:r>
            <a:r>
              <a:rPr lang="en-US" sz="1200" i="1" dirty="0" smtClean="0">
                <a:cs typeface="Times New Roman" pitchFamily="18" charset="0"/>
              </a:rPr>
              <a:t>+n</a:t>
            </a:r>
            <a:r>
              <a:rPr lang="en-US" sz="1200" baseline="-25000" dirty="0" smtClean="0">
                <a:cs typeface="Times New Roman" pitchFamily="18" charset="0"/>
              </a:rPr>
              <a:t>2</a:t>
            </a:r>
            <a:r>
              <a:rPr lang="en-US" sz="1200" i="1" dirty="0" smtClean="0">
                <a:cs typeface="Times New Roman" pitchFamily="18" charset="0"/>
              </a:rPr>
              <a:t> </a:t>
            </a:r>
            <a:r>
              <a:rPr lang="en-US" sz="1200" i="1" u="sng" dirty="0" smtClean="0">
                <a:cs typeface="Times New Roman" pitchFamily="18" charset="0"/>
              </a:rPr>
              <a:t>&gt;</a:t>
            </a:r>
            <a:r>
              <a:rPr lang="en-US" sz="1200" dirty="0" smtClean="0">
                <a:cs typeface="Times New Roman" pitchFamily="18" charset="0"/>
              </a:rPr>
              <a:t> 20</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    populations 1 and 2 are heavily skewed and </a:t>
            </a:r>
            <a:r>
              <a:rPr lang="en-US" sz="1200" i="1" dirty="0" smtClean="0">
                <a:cs typeface="Times New Roman" pitchFamily="18" charset="0"/>
              </a:rPr>
              <a:t>n</a:t>
            </a:r>
            <a:r>
              <a:rPr lang="en-US" sz="1200" baseline="-25000" dirty="0" smtClean="0">
                <a:cs typeface="Times New Roman" pitchFamily="18" charset="0"/>
              </a:rPr>
              <a:t>1</a:t>
            </a:r>
            <a:r>
              <a:rPr lang="en-US" sz="1200" i="1" dirty="0" smtClean="0">
                <a:cs typeface="Times New Roman" pitchFamily="18" charset="0"/>
              </a:rPr>
              <a:t>+n</a:t>
            </a:r>
            <a:r>
              <a:rPr lang="en-US" sz="1200" baseline="-25000" dirty="0" smtClean="0">
                <a:cs typeface="Times New Roman" pitchFamily="18" charset="0"/>
              </a:rPr>
              <a:t>2</a:t>
            </a:r>
            <a:r>
              <a:rPr lang="en-US" sz="1200" dirty="0" smtClean="0">
                <a:cs typeface="Times New Roman" pitchFamily="18" charset="0"/>
              </a:rPr>
              <a:t> is </a:t>
            </a:r>
            <a:r>
              <a:rPr lang="en-US" sz="1200" i="1" dirty="0" smtClean="0">
                <a:cs typeface="Times New Roman" pitchFamily="18" charset="0"/>
              </a:rPr>
              <a:t>large.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i="1" dirty="0" smtClean="0">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latin typeface="Times New Roman" pitchFamily="18" charset="0"/>
            </a:endParaRPr>
          </a:p>
        </p:txBody>
      </p:sp>
    </p:spTree>
    <p:extLst>
      <p:ext uri="{BB962C8B-B14F-4D97-AF65-F5344CB8AC3E}">
        <p14:creationId xmlns:p14="http://schemas.microsoft.com/office/powerpoint/2010/main" val="668699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50938" y="692150"/>
            <a:ext cx="4556125" cy="3416300"/>
          </a:xfrm>
          <a:ln/>
        </p:spPr>
      </p:sp>
      <p:sp>
        <p:nvSpPr>
          <p:cNvPr id="6451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Times New Roman" pitchFamily="18" charset="0"/>
              </a:rPr>
              <a:t>The t-</a:t>
            </a:r>
            <a:r>
              <a:rPr lang="en-US" sz="1200" dirty="0" smtClean="0"/>
              <a:t>distribution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is </a:t>
            </a:r>
            <a:r>
              <a:rPr lang="en-US" sz="1200" i="1" dirty="0" smtClean="0">
                <a:cs typeface="Times New Roman" pitchFamily="18" charset="0"/>
              </a:rPr>
              <a:t>exact </a:t>
            </a:r>
            <a:r>
              <a:rPr lang="en-US" sz="1200" dirty="0" smtClean="0">
                <a:cs typeface="Times New Roman" pitchFamily="18" charset="0"/>
              </a:rPr>
              <a:t>if the populations are normally distributed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is the </a:t>
            </a:r>
            <a:r>
              <a:rPr lang="en-US" sz="1200" i="1" dirty="0" smtClean="0">
                <a:cs typeface="Times New Roman" pitchFamily="18" charset="0"/>
              </a:rPr>
              <a:t>approximate</a:t>
            </a:r>
            <a:r>
              <a:rPr lang="en-US" sz="1200" dirty="0" smtClean="0">
                <a:cs typeface="Times New Roman" pitchFamily="18" charset="0"/>
              </a:rPr>
              <a:t> distribution if</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    populations 1 and 2 are roughly symmetric and </a:t>
            </a:r>
            <a:r>
              <a:rPr lang="en-US" sz="1200" i="1" dirty="0" smtClean="0">
                <a:cs typeface="Times New Roman" pitchFamily="18" charset="0"/>
              </a:rPr>
              <a:t>n</a:t>
            </a:r>
            <a:r>
              <a:rPr lang="en-US" sz="1200" baseline="-25000" dirty="0" smtClean="0">
                <a:cs typeface="Times New Roman" pitchFamily="18" charset="0"/>
              </a:rPr>
              <a:t>1</a:t>
            </a:r>
            <a:r>
              <a:rPr lang="en-US" sz="1200" i="1" dirty="0" smtClean="0">
                <a:cs typeface="Times New Roman" pitchFamily="18" charset="0"/>
              </a:rPr>
              <a:t>+n</a:t>
            </a:r>
            <a:r>
              <a:rPr lang="en-US" sz="1200" baseline="-25000" dirty="0" smtClean="0">
                <a:cs typeface="Times New Roman" pitchFamily="18" charset="0"/>
              </a:rPr>
              <a:t>2</a:t>
            </a:r>
            <a:r>
              <a:rPr lang="en-US" sz="1200" i="1" dirty="0" smtClean="0">
                <a:cs typeface="Times New Roman" pitchFamily="18" charset="0"/>
              </a:rPr>
              <a:t> </a:t>
            </a:r>
            <a:r>
              <a:rPr lang="en-US" sz="1200" i="1" u="sng" dirty="0" smtClean="0">
                <a:cs typeface="Times New Roman" pitchFamily="18" charset="0"/>
              </a:rPr>
              <a:t>&gt;</a:t>
            </a:r>
            <a:r>
              <a:rPr lang="en-US" sz="1200" dirty="0" smtClean="0">
                <a:cs typeface="Times New Roman" pitchFamily="18" charset="0"/>
              </a:rPr>
              <a:t> 20</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cs typeface="Times New Roman" pitchFamily="18" charset="0"/>
              </a:rPr>
              <a:t>    populations 1 and 2 are heavily skewed and </a:t>
            </a:r>
            <a:r>
              <a:rPr lang="en-US" sz="1200" i="1" dirty="0" smtClean="0">
                <a:cs typeface="Times New Roman" pitchFamily="18" charset="0"/>
              </a:rPr>
              <a:t>n</a:t>
            </a:r>
            <a:r>
              <a:rPr lang="en-US" sz="1200" baseline="-25000" dirty="0" smtClean="0">
                <a:cs typeface="Times New Roman" pitchFamily="18" charset="0"/>
              </a:rPr>
              <a:t>1</a:t>
            </a:r>
            <a:r>
              <a:rPr lang="en-US" sz="1200" i="1" dirty="0" smtClean="0">
                <a:cs typeface="Times New Roman" pitchFamily="18" charset="0"/>
              </a:rPr>
              <a:t>+n</a:t>
            </a:r>
            <a:r>
              <a:rPr lang="en-US" sz="1200" baseline="-25000" dirty="0" smtClean="0">
                <a:cs typeface="Times New Roman" pitchFamily="18" charset="0"/>
              </a:rPr>
              <a:t>2</a:t>
            </a:r>
            <a:r>
              <a:rPr lang="en-US" sz="1200" dirty="0" smtClean="0">
                <a:cs typeface="Times New Roman" pitchFamily="18" charset="0"/>
              </a:rPr>
              <a:t> is </a:t>
            </a:r>
            <a:r>
              <a:rPr lang="en-US" sz="1200" i="1" dirty="0" smtClean="0">
                <a:cs typeface="Times New Roman" pitchFamily="18" charset="0"/>
              </a:rPr>
              <a:t>large.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i="1" dirty="0" smtClean="0">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latin typeface="Times New Roman" pitchFamily="18" charset="0"/>
            </a:endParaRPr>
          </a:p>
        </p:txBody>
      </p:sp>
    </p:spTree>
    <p:extLst>
      <p:ext uri="{BB962C8B-B14F-4D97-AF65-F5344CB8AC3E}">
        <p14:creationId xmlns:p14="http://schemas.microsoft.com/office/powerpoint/2010/main" val="668699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150938" y="692150"/>
            <a:ext cx="4556125" cy="3416300"/>
          </a:xfrm>
          <a:ln/>
        </p:spPr>
      </p:sp>
      <p:sp>
        <p:nvSpPr>
          <p:cNvPr id="9421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901561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150938" y="692150"/>
            <a:ext cx="4556125" cy="3416300"/>
          </a:xfrm>
          <a:ln/>
        </p:spPr>
      </p:sp>
      <p:sp>
        <p:nvSpPr>
          <p:cNvPr id="9421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305692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150938" y="692150"/>
            <a:ext cx="4556125" cy="3416300"/>
          </a:xfrm>
          <a:ln/>
        </p:spPr>
      </p:sp>
      <p:sp>
        <p:nvSpPr>
          <p:cNvPr id="8499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848074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1150938" y="692150"/>
            <a:ext cx="4556125" cy="3416300"/>
          </a:xfrm>
          <a:ln/>
        </p:spPr>
      </p:sp>
      <p:sp>
        <p:nvSpPr>
          <p:cNvPr id="8192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106330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1150938" y="692150"/>
            <a:ext cx="4556125" cy="3416300"/>
          </a:xfrm>
          <a:ln/>
        </p:spPr>
      </p:sp>
      <p:sp>
        <p:nvSpPr>
          <p:cNvPr id="8192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92870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1150938" y="692150"/>
            <a:ext cx="4556125" cy="3416300"/>
          </a:xfrm>
          <a:ln/>
        </p:spPr>
      </p:sp>
      <p:sp>
        <p:nvSpPr>
          <p:cNvPr id="8192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811197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1150938" y="692150"/>
            <a:ext cx="4556125" cy="3416300"/>
          </a:xfrm>
          <a:ln/>
        </p:spPr>
      </p:sp>
      <p:sp>
        <p:nvSpPr>
          <p:cNvPr id="8192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087573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1150938" y="692150"/>
            <a:ext cx="4556125" cy="3416300"/>
          </a:xfrm>
          <a:ln/>
        </p:spPr>
      </p:sp>
      <p:sp>
        <p:nvSpPr>
          <p:cNvPr id="8601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282979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150938" y="692150"/>
            <a:ext cx="4556125" cy="3416300"/>
          </a:xfrm>
          <a:ln/>
        </p:spPr>
      </p:sp>
      <p:sp>
        <p:nvSpPr>
          <p:cNvPr id="8806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Test the difference in mean sales</a:t>
            </a:r>
            <a:r>
              <a:rPr lang="en-US" baseline="0" dirty="0" smtClean="0"/>
              <a:t> of promotional and regular customers.</a:t>
            </a:r>
            <a:endParaRPr lang="en-US" dirty="0" smtClean="0"/>
          </a:p>
        </p:txBody>
      </p:sp>
    </p:spTree>
    <p:extLst>
      <p:ext uri="{BB962C8B-B14F-4D97-AF65-F5344CB8AC3E}">
        <p14:creationId xmlns:p14="http://schemas.microsoft.com/office/powerpoint/2010/main" val="24347076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50938" y="692150"/>
            <a:ext cx="4556125" cy="3416300"/>
          </a:xfrm>
          <a:ln/>
        </p:spPr>
      </p:sp>
      <p:sp>
        <p:nvSpPr>
          <p:cNvPr id="9523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9030672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xfrm>
            <a:off x="1150938" y="692150"/>
            <a:ext cx="4556125" cy="3416300"/>
          </a:xfrm>
          <a:ln/>
        </p:spPr>
      </p:sp>
      <p:sp>
        <p:nvSpPr>
          <p:cNvPr id="9728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1140833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50938" y="692150"/>
            <a:ext cx="4556125" cy="3416300"/>
          </a:xfrm>
          <a:ln/>
        </p:spPr>
      </p:sp>
      <p:sp>
        <p:nvSpPr>
          <p:cNvPr id="10035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42407009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150938" y="692150"/>
            <a:ext cx="4556125" cy="3416300"/>
          </a:xfrm>
          <a:ln/>
        </p:spPr>
      </p:sp>
      <p:sp>
        <p:nvSpPr>
          <p:cNvPr id="10240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0424888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1150938" y="692150"/>
            <a:ext cx="4556125" cy="3416300"/>
          </a:xfrm>
          <a:ln/>
        </p:spPr>
      </p:sp>
      <p:sp>
        <p:nvSpPr>
          <p:cNvPr id="8909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3026306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150938" y="692150"/>
            <a:ext cx="4556125" cy="3416300"/>
          </a:xfrm>
          <a:ln/>
        </p:spPr>
      </p:sp>
      <p:sp>
        <p:nvSpPr>
          <p:cNvPr id="9011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7839121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150938" y="692150"/>
            <a:ext cx="4556125" cy="3416300"/>
          </a:xfrm>
          <a:ln/>
        </p:spPr>
      </p:sp>
      <p:sp>
        <p:nvSpPr>
          <p:cNvPr id="9113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1763171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1150938" y="692150"/>
            <a:ext cx="4556125" cy="3416300"/>
          </a:xfrm>
          <a:ln/>
        </p:spPr>
      </p:sp>
      <p:sp>
        <p:nvSpPr>
          <p:cNvPr id="921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4642064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1150938" y="692150"/>
            <a:ext cx="4556125" cy="3416300"/>
          </a:xfrm>
          <a:ln/>
        </p:spPr>
      </p:sp>
      <p:sp>
        <p:nvSpPr>
          <p:cNvPr id="9318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Test</a:t>
            </a:r>
            <a:r>
              <a:rPr lang="en-US" baseline="0" dirty="0" smtClean="0"/>
              <a:t> the difference between male and female unemployment.</a:t>
            </a:r>
          </a:p>
          <a:p>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Test</a:t>
            </a:r>
            <a:r>
              <a:rPr lang="en-US" baseline="0" dirty="0" smtClean="0"/>
              <a:t> the difference between 1997 and 1998 male unemployment.</a:t>
            </a:r>
            <a:endParaRPr lang="en-US" dirty="0" smtClean="0"/>
          </a:p>
          <a:p>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Test</a:t>
            </a:r>
            <a:r>
              <a:rPr lang="en-US" baseline="0" dirty="0" smtClean="0"/>
              <a:t> the difference between 1997 and 1998 female unemployment.</a:t>
            </a:r>
            <a:endParaRPr lang="en-US" dirty="0" smtClean="0"/>
          </a:p>
        </p:txBody>
      </p:sp>
    </p:spTree>
    <p:extLst>
      <p:ext uri="{BB962C8B-B14F-4D97-AF65-F5344CB8AC3E}">
        <p14:creationId xmlns:p14="http://schemas.microsoft.com/office/powerpoint/2010/main" val="2154124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B0111BA-43C7-4A35-AE60-69D118701F3B}" type="slidenum">
              <a:rPr lang="en-US"/>
              <a:pPr>
                <a:defRPr/>
              </a:pPr>
              <a:t>‹#›</a:t>
            </a:fld>
            <a:endParaRPr lang="en-US"/>
          </a:p>
        </p:txBody>
      </p:sp>
    </p:spTree>
    <p:extLst>
      <p:ext uri="{BB962C8B-B14F-4D97-AF65-F5344CB8AC3E}">
        <p14:creationId xmlns:p14="http://schemas.microsoft.com/office/powerpoint/2010/main" val="2810156934"/>
      </p:ext>
    </p:extLst>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08FB183F-95C2-4648-9DD6-8EDD82491534}" type="slidenum">
              <a:rPr lang="en-US"/>
              <a:pPr>
                <a:defRPr/>
              </a:pPr>
              <a:t>‹#›</a:t>
            </a:fld>
            <a:endParaRPr lang="en-US"/>
          </a:p>
        </p:txBody>
      </p:sp>
    </p:spTree>
    <p:extLst>
      <p:ext uri="{BB962C8B-B14F-4D97-AF65-F5344CB8AC3E}">
        <p14:creationId xmlns:p14="http://schemas.microsoft.com/office/powerpoint/2010/main" val="3712446592"/>
      </p:ext>
    </p:extLst>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FC1D556F-25BB-4D39-9924-D74B0ED07F7A}" type="slidenum">
              <a:rPr lang="en-US"/>
              <a:pPr>
                <a:defRPr/>
              </a:pPr>
              <a:t>‹#›</a:t>
            </a:fld>
            <a:endParaRPr lang="en-US"/>
          </a:p>
        </p:txBody>
      </p:sp>
    </p:spTree>
    <p:extLst>
      <p:ext uri="{BB962C8B-B14F-4D97-AF65-F5344CB8AC3E}">
        <p14:creationId xmlns:p14="http://schemas.microsoft.com/office/powerpoint/2010/main" val="2694156963"/>
      </p:ext>
    </p:extLst>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D6718FB8-090E-4F69-A1E6-8D8D2003264B}" type="slidenum">
              <a:rPr lang="en-US"/>
              <a:pPr>
                <a:defRPr/>
              </a:pPr>
              <a:t>‹#›</a:t>
            </a:fld>
            <a:endParaRPr lang="en-US"/>
          </a:p>
        </p:txBody>
      </p:sp>
    </p:spTree>
    <p:extLst>
      <p:ext uri="{BB962C8B-B14F-4D97-AF65-F5344CB8AC3E}">
        <p14:creationId xmlns:p14="http://schemas.microsoft.com/office/powerpoint/2010/main" val="4276013872"/>
      </p:ext>
    </p:extLst>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pPr>
              <a:defRPr/>
            </a:pPr>
            <a:fld id="{40584FC1-17BA-4CF2-8CEA-F2E617386253}" type="slidenum">
              <a:rPr lang="en-US"/>
              <a:pPr>
                <a:defRPr/>
              </a:pPr>
              <a:t>‹#›</a:t>
            </a:fld>
            <a:endParaRPr lang="en-US"/>
          </a:p>
        </p:txBody>
      </p:sp>
    </p:spTree>
    <p:extLst>
      <p:ext uri="{BB962C8B-B14F-4D97-AF65-F5344CB8AC3E}">
        <p14:creationId xmlns:p14="http://schemas.microsoft.com/office/powerpoint/2010/main" val="3089132313"/>
      </p:ext>
    </p:extLst>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555B360C-61FA-4A45-9776-0283275A1842}" type="slidenum">
              <a:rPr lang="en-US"/>
              <a:pPr>
                <a:defRPr/>
              </a:pPr>
              <a:t>‹#›</a:t>
            </a:fld>
            <a:endParaRPr lang="en-US"/>
          </a:p>
        </p:txBody>
      </p:sp>
    </p:spTree>
    <p:extLst>
      <p:ext uri="{BB962C8B-B14F-4D97-AF65-F5344CB8AC3E}">
        <p14:creationId xmlns:p14="http://schemas.microsoft.com/office/powerpoint/2010/main" val="3839235376"/>
      </p:ext>
    </p:extLst>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02DEA478-906F-4BBE-80ED-0F91EC4E58EE}" type="slidenum">
              <a:rPr lang="en-US"/>
              <a:pPr>
                <a:defRPr/>
              </a:pPr>
              <a:t>‹#›</a:t>
            </a:fld>
            <a:endParaRPr lang="en-US"/>
          </a:p>
        </p:txBody>
      </p:sp>
    </p:spTree>
    <p:extLst>
      <p:ext uri="{BB962C8B-B14F-4D97-AF65-F5344CB8AC3E}">
        <p14:creationId xmlns:p14="http://schemas.microsoft.com/office/powerpoint/2010/main" val="844237436"/>
      </p:ext>
    </p:extLst>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22D8174A-D224-465B-BDA8-695D7735F270}" type="slidenum">
              <a:rPr lang="en-US"/>
              <a:pPr>
                <a:defRPr/>
              </a:pPr>
              <a:t>‹#›</a:t>
            </a:fld>
            <a:endParaRPr lang="en-US"/>
          </a:p>
        </p:txBody>
      </p:sp>
    </p:spTree>
    <p:extLst>
      <p:ext uri="{BB962C8B-B14F-4D97-AF65-F5344CB8AC3E}">
        <p14:creationId xmlns:p14="http://schemas.microsoft.com/office/powerpoint/2010/main" val="2485541147"/>
      </p:ext>
    </p:extLst>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6154409B-498D-4239-9D0B-0D07DAD24A35}" type="slidenum">
              <a:rPr lang="en-US"/>
              <a:pPr>
                <a:defRPr/>
              </a:pPr>
              <a:t>‹#›</a:t>
            </a:fld>
            <a:endParaRPr lang="en-US"/>
          </a:p>
        </p:txBody>
      </p:sp>
    </p:spTree>
    <p:extLst>
      <p:ext uri="{BB962C8B-B14F-4D97-AF65-F5344CB8AC3E}">
        <p14:creationId xmlns:p14="http://schemas.microsoft.com/office/powerpoint/2010/main" val="2531508299"/>
      </p:ext>
    </p:extLst>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2AA0441E-3488-4ADD-B155-BB2C0E7F5A04}" type="slidenum">
              <a:rPr lang="en-US"/>
              <a:pPr>
                <a:defRPr/>
              </a:pPr>
              <a:t>‹#›</a:t>
            </a:fld>
            <a:endParaRPr lang="en-US"/>
          </a:p>
        </p:txBody>
      </p:sp>
    </p:spTree>
    <p:extLst>
      <p:ext uri="{BB962C8B-B14F-4D97-AF65-F5344CB8AC3E}">
        <p14:creationId xmlns:p14="http://schemas.microsoft.com/office/powerpoint/2010/main" val="1580540646"/>
      </p:ext>
    </p:extLst>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14534D6A-45C6-43CC-B274-E765893EAEB6}" type="slidenum">
              <a:rPr lang="en-US"/>
              <a:pPr>
                <a:defRPr/>
              </a:pPr>
              <a:t>‹#›</a:t>
            </a:fld>
            <a:endParaRPr lang="en-US"/>
          </a:p>
        </p:txBody>
      </p:sp>
    </p:spTree>
    <p:extLst>
      <p:ext uri="{BB962C8B-B14F-4D97-AF65-F5344CB8AC3E}">
        <p14:creationId xmlns:p14="http://schemas.microsoft.com/office/powerpoint/2010/main" val="1501753923"/>
      </p:ext>
    </p:extLst>
  </p:cSld>
  <p:clrMapOvr>
    <a:masterClrMapping/>
  </p:clrMapOvr>
  <p:transition>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a:lvl1pPr>
          </a:lstStyle>
          <a:p>
            <a:pPr>
              <a:defRPr/>
            </a:pPr>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vl1pPr>
          </a:lstStyle>
          <a:p>
            <a:pPr>
              <a:defRPr/>
            </a:pPr>
            <a:fld id="{FA408C50-F26D-42FB-AD90-37E4B6DBA3CF}" type="slidenum">
              <a:rPr lang="en-US"/>
              <a:pPr>
                <a:defRPr/>
              </a:pPr>
              <a:t>‹#›</a:t>
            </a:fld>
            <a:endParaRPr lang="en-US"/>
          </a:p>
        </p:txBody>
      </p:sp>
    </p:spTree>
    <p:extLst>
      <p:ext uri="{BB962C8B-B14F-4D97-AF65-F5344CB8AC3E}">
        <p14:creationId xmlns:p14="http://schemas.microsoft.com/office/powerpoint/2010/main" val="2482327008"/>
      </p:ext>
    </p:extLst>
  </p:cSld>
  <p:clrMapOvr>
    <a:masterClrMapping/>
  </p:clrMapOvr>
  <p:transition>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280019F7-9E29-4CB9-8607-581B67F7DB21}" type="slidenum">
              <a:rPr lang="en-US"/>
              <a:pPr>
                <a:defRPr/>
              </a:pPr>
              <a:t>‹#›</a:t>
            </a:fld>
            <a:endParaRPr lang="en-US"/>
          </a:p>
        </p:txBody>
      </p:sp>
    </p:spTree>
    <p:extLst>
      <p:ext uri="{BB962C8B-B14F-4D97-AF65-F5344CB8AC3E}">
        <p14:creationId xmlns:p14="http://schemas.microsoft.com/office/powerpoint/2010/main" val="3328681470"/>
      </p:ext>
    </p:extLst>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789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1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411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US"/>
          </a:p>
        </p:txBody>
      </p:sp>
      <p:sp>
        <p:nvSpPr>
          <p:cNvPr id="411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FD29468B-98FB-4312-ACDB-E1C7E374086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wmf"/><Relationship Id="rId3" Type="http://schemas.openxmlformats.org/officeDocument/2006/relationships/notesSlide" Target="../notesSlides/notesSlide1.xml"/><Relationship Id="rId7" Type="http://schemas.openxmlformats.org/officeDocument/2006/relationships/image" Target="../media/image2.wmf"/><Relationship Id="rId12"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wmf"/><Relationship Id="rId5" Type="http://schemas.openxmlformats.org/officeDocument/2006/relationships/image" Target="../media/image1.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3.wmf"/></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5.wmf"/><Relationship Id="rId3" Type="http://schemas.openxmlformats.org/officeDocument/2006/relationships/notesSlide" Target="../notesSlides/notesSlide2.xml"/><Relationship Id="rId7" Type="http://schemas.openxmlformats.org/officeDocument/2006/relationships/image" Target="../media/image2.wmf"/><Relationship Id="rId12" Type="http://schemas.openxmlformats.org/officeDocument/2006/relationships/oleObject" Target="../embeddings/oleObject10.bin"/><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7.bin"/><Relationship Id="rId11" Type="http://schemas.openxmlformats.org/officeDocument/2006/relationships/image" Target="../media/image4.wmf"/><Relationship Id="rId5" Type="http://schemas.openxmlformats.org/officeDocument/2006/relationships/image" Target="../media/image1.wmf"/><Relationship Id="rId15" Type="http://schemas.openxmlformats.org/officeDocument/2006/relationships/image" Target="../media/image6.wmf"/><Relationship Id="rId10" Type="http://schemas.openxmlformats.org/officeDocument/2006/relationships/oleObject" Target="../embeddings/oleObject9.bin"/><Relationship Id="rId4" Type="http://schemas.openxmlformats.org/officeDocument/2006/relationships/oleObject" Target="../embeddings/oleObject6.bin"/><Relationship Id="rId9" Type="http://schemas.openxmlformats.org/officeDocument/2006/relationships/image" Target="../media/image3.wmf"/><Relationship Id="rId14" Type="http://schemas.openxmlformats.org/officeDocument/2006/relationships/oleObject" Target="../embeddings/oleObject11.bin"/></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5.wmf"/><Relationship Id="rId3" Type="http://schemas.openxmlformats.org/officeDocument/2006/relationships/notesSlide" Target="../notesSlides/notesSlide3.xml"/><Relationship Id="rId7" Type="http://schemas.openxmlformats.org/officeDocument/2006/relationships/image" Target="../media/image2.wmf"/><Relationship Id="rId12" Type="http://schemas.openxmlformats.org/officeDocument/2006/relationships/oleObject" Target="../embeddings/oleObject16.bin"/><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oleObject" Target="../embeddings/oleObject13.bin"/><Relationship Id="rId11" Type="http://schemas.openxmlformats.org/officeDocument/2006/relationships/image" Target="../media/image4.wmf"/><Relationship Id="rId5" Type="http://schemas.openxmlformats.org/officeDocument/2006/relationships/image" Target="../media/image1.wmf"/><Relationship Id="rId15" Type="http://schemas.openxmlformats.org/officeDocument/2006/relationships/image" Target="../media/image6.wmf"/><Relationship Id="rId10" Type="http://schemas.openxmlformats.org/officeDocument/2006/relationships/oleObject" Target="../embeddings/oleObject15.bin"/><Relationship Id="rId4" Type="http://schemas.openxmlformats.org/officeDocument/2006/relationships/oleObject" Target="../embeddings/oleObject12.bin"/><Relationship Id="rId9" Type="http://schemas.openxmlformats.org/officeDocument/2006/relationships/image" Target="../media/image3.wmf"/><Relationship Id="rId14" Type="http://schemas.openxmlformats.org/officeDocument/2006/relationships/oleObject" Target="../embeddings/oleObject17.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0.bin"/><Relationship Id="rId13" Type="http://schemas.openxmlformats.org/officeDocument/2006/relationships/image" Target="../media/image5.wmf"/><Relationship Id="rId3" Type="http://schemas.openxmlformats.org/officeDocument/2006/relationships/notesSlide" Target="../notesSlides/notesSlide4.xml"/><Relationship Id="rId7" Type="http://schemas.openxmlformats.org/officeDocument/2006/relationships/image" Target="../media/image2.wmf"/><Relationship Id="rId12" Type="http://schemas.openxmlformats.org/officeDocument/2006/relationships/oleObject" Target="../embeddings/oleObject22.bin"/><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oleObject" Target="../embeddings/oleObject19.bin"/><Relationship Id="rId11" Type="http://schemas.openxmlformats.org/officeDocument/2006/relationships/image" Target="../media/image4.wmf"/><Relationship Id="rId5" Type="http://schemas.openxmlformats.org/officeDocument/2006/relationships/image" Target="../media/image1.wmf"/><Relationship Id="rId15" Type="http://schemas.openxmlformats.org/officeDocument/2006/relationships/image" Target="../media/image6.wmf"/><Relationship Id="rId10" Type="http://schemas.openxmlformats.org/officeDocument/2006/relationships/oleObject" Target="../embeddings/oleObject21.bin"/><Relationship Id="rId4" Type="http://schemas.openxmlformats.org/officeDocument/2006/relationships/oleObject" Target="../embeddings/oleObject18.bin"/><Relationship Id="rId9" Type="http://schemas.openxmlformats.org/officeDocument/2006/relationships/image" Target="../media/image3.wmf"/><Relationship Id="rId14" Type="http://schemas.openxmlformats.org/officeDocument/2006/relationships/oleObject" Target="../embeddings/oleObject23.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5.wmf"/><Relationship Id="rId3" Type="http://schemas.openxmlformats.org/officeDocument/2006/relationships/notesSlide" Target="../notesSlides/notesSlide5.xml"/><Relationship Id="rId7" Type="http://schemas.openxmlformats.org/officeDocument/2006/relationships/image" Target="../media/image7.wmf"/><Relationship Id="rId12" Type="http://schemas.openxmlformats.org/officeDocument/2006/relationships/oleObject" Target="../embeddings/oleObject28.bin"/><Relationship Id="rId2" Type="http://schemas.openxmlformats.org/officeDocument/2006/relationships/slideLayout" Target="../slideLayouts/slideLayout12.xml"/><Relationship Id="rId1" Type="http://schemas.openxmlformats.org/officeDocument/2006/relationships/vmlDrawing" Target="../drawings/vmlDrawing5.vml"/><Relationship Id="rId6" Type="http://schemas.openxmlformats.org/officeDocument/2006/relationships/oleObject" Target="../embeddings/oleObject25.bin"/><Relationship Id="rId11" Type="http://schemas.openxmlformats.org/officeDocument/2006/relationships/image" Target="../media/image4.wmf"/><Relationship Id="rId5" Type="http://schemas.openxmlformats.org/officeDocument/2006/relationships/image" Target="../media/image1.wmf"/><Relationship Id="rId10" Type="http://schemas.openxmlformats.org/officeDocument/2006/relationships/oleObject" Target="../embeddings/oleObject27.bin"/><Relationship Id="rId4" Type="http://schemas.openxmlformats.org/officeDocument/2006/relationships/oleObject" Target="../embeddings/oleObject24.bin"/><Relationship Id="rId9" Type="http://schemas.openxmlformats.org/officeDocument/2006/relationships/image" Target="../media/image8.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1.bin"/><Relationship Id="rId13" Type="http://schemas.openxmlformats.org/officeDocument/2006/relationships/image" Target="../media/image5.wmf"/><Relationship Id="rId3" Type="http://schemas.openxmlformats.org/officeDocument/2006/relationships/notesSlide" Target="../notesSlides/notesSlide6.xml"/><Relationship Id="rId7" Type="http://schemas.openxmlformats.org/officeDocument/2006/relationships/image" Target="../media/image7.wmf"/><Relationship Id="rId12" Type="http://schemas.openxmlformats.org/officeDocument/2006/relationships/oleObject" Target="../embeddings/oleObject33.bin"/><Relationship Id="rId2" Type="http://schemas.openxmlformats.org/officeDocument/2006/relationships/slideLayout" Target="../slideLayouts/slideLayout12.xml"/><Relationship Id="rId1" Type="http://schemas.openxmlformats.org/officeDocument/2006/relationships/vmlDrawing" Target="../drawings/vmlDrawing6.vml"/><Relationship Id="rId6" Type="http://schemas.openxmlformats.org/officeDocument/2006/relationships/oleObject" Target="../embeddings/oleObject30.bin"/><Relationship Id="rId11" Type="http://schemas.openxmlformats.org/officeDocument/2006/relationships/image" Target="../media/image4.wmf"/><Relationship Id="rId5" Type="http://schemas.openxmlformats.org/officeDocument/2006/relationships/image" Target="../media/image1.wmf"/><Relationship Id="rId15" Type="http://schemas.openxmlformats.org/officeDocument/2006/relationships/image" Target="../media/image9.emf"/><Relationship Id="rId10" Type="http://schemas.openxmlformats.org/officeDocument/2006/relationships/oleObject" Target="../embeddings/oleObject32.bin"/><Relationship Id="rId4" Type="http://schemas.openxmlformats.org/officeDocument/2006/relationships/oleObject" Target="../embeddings/oleObject29.bin"/><Relationship Id="rId9" Type="http://schemas.openxmlformats.org/officeDocument/2006/relationships/image" Target="../media/image8.wmf"/><Relationship Id="rId14" Type="http://schemas.openxmlformats.org/officeDocument/2006/relationships/oleObject" Target="../embeddings/oleObject34.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7.bin"/><Relationship Id="rId13" Type="http://schemas.openxmlformats.org/officeDocument/2006/relationships/image" Target="../media/image5.wmf"/><Relationship Id="rId3" Type="http://schemas.openxmlformats.org/officeDocument/2006/relationships/notesSlide" Target="../notesSlides/notesSlide7.xml"/><Relationship Id="rId7" Type="http://schemas.openxmlformats.org/officeDocument/2006/relationships/image" Target="../media/image7.wmf"/><Relationship Id="rId12" Type="http://schemas.openxmlformats.org/officeDocument/2006/relationships/oleObject" Target="../embeddings/oleObject39.bin"/><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oleObject" Target="../embeddings/oleObject36.bin"/><Relationship Id="rId11" Type="http://schemas.openxmlformats.org/officeDocument/2006/relationships/image" Target="../media/image4.wmf"/><Relationship Id="rId5" Type="http://schemas.openxmlformats.org/officeDocument/2006/relationships/image" Target="../media/image1.wmf"/><Relationship Id="rId10" Type="http://schemas.openxmlformats.org/officeDocument/2006/relationships/oleObject" Target="../embeddings/oleObject38.bin"/><Relationship Id="rId4" Type="http://schemas.openxmlformats.org/officeDocument/2006/relationships/oleObject" Target="../embeddings/oleObject35.bin"/><Relationship Id="rId9" Type="http://schemas.openxmlformats.org/officeDocument/2006/relationships/image" Target="../media/image8.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42.bin"/><Relationship Id="rId13" Type="http://schemas.openxmlformats.org/officeDocument/2006/relationships/image" Target="../media/image5.wmf"/><Relationship Id="rId3" Type="http://schemas.openxmlformats.org/officeDocument/2006/relationships/notesSlide" Target="../notesSlides/notesSlide8.xml"/><Relationship Id="rId7" Type="http://schemas.openxmlformats.org/officeDocument/2006/relationships/image" Target="../media/image7.wmf"/><Relationship Id="rId12" Type="http://schemas.openxmlformats.org/officeDocument/2006/relationships/oleObject" Target="../embeddings/oleObject44.bin"/><Relationship Id="rId2" Type="http://schemas.openxmlformats.org/officeDocument/2006/relationships/slideLayout" Target="../slideLayouts/slideLayout12.xml"/><Relationship Id="rId1" Type="http://schemas.openxmlformats.org/officeDocument/2006/relationships/vmlDrawing" Target="../drawings/vmlDrawing8.vml"/><Relationship Id="rId6" Type="http://schemas.openxmlformats.org/officeDocument/2006/relationships/oleObject" Target="../embeddings/oleObject41.bin"/><Relationship Id="rId11" Type="http://schemas.openxmlformats.org/officeDocument/2006/relationships/image" Target="../media/image4.wmf"/><Relationship Id="rId5" Type="http://schemas.openxmlformats.org/officeDocument/2006/relationships/image" Target="../media/image1.wmf"/><Relationship Id="rId10" Type="http://schemas.openxmlformats.org/officeDocument/2006/relationships/oleObject" Target="../embeddings/oleObject43.bin"/><Relationship Id="rId4" Type="http://schemas.openxmlformats.org/officeDocument/2006/relationships/oleObject" Target="../embeddings/oleObject40.bin"/><Relationship Id="rId9" Type="http://schemas.openxmlformats.org/officeDocument/2006/relationships/image" Target="../media/image8.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47.bin"/><Relationship Id="rId13" Type="http://schemas.openxmlformats.org/officeDocument/2006/relationships/image" Target="../media/image5.wmf"/><Relationship Id="rId3" Type="http://schemas.openxmlformats.org/officeDocument/2006/relationships/notesSlide" Target="../notesSlides/notesSlide9.xml"/><Relationship Id="rId7" Type="http://schemas.openxmlformats.org/officeDocument/2006/relationships/image" Target="../media/image7.wmf"/><Relationship Id="rId12" Type="http://schemas.openxmlformats.org/officeDocument/2006/relationships/oleObject" Target="../embeddings/oleObject49.bin"/><Relationship Id="rId2" Type="http://schemas.openxmlformats.org/officeDocument/2006/relationships/slideLayout" Target="../slideLayouts/slideLayout12.xml"/><Relationship Id="rId1" Type="http://schemas.openxmlformats.org/officeDocument/2006/relationships/vmlDrawing" Target="../drawings/vmlDrawing9.vml"/><Relationship Id="rId6" Type="http://schemas.openxmlformats.org/officeDocument/2006/relationships/oleObject" Target="../embeddings/oleObject46.bin"/><Relationship Id="rId11" Type="http://schemas.openxmlformats.org/officeDocument/2006/relationships/image" Target="../media/image4.wmf"/><Relationship Id="rId5" Type="http://schemas.openxmlformats.org/officeDocument/2006/relationships/image" Target="../media/image1.wmf"/><Relationship Id="rId10" Type="http://schemas.openxmlformats.org/officeDocument/2006/relationships/oleObject" Target="../embeddings/oleObject48.bin"/><Relationship Id="rId4" Type="http://schemas.openxmlformats.org/officeDocument/2006/relationships/oleObject" Target="../embeddings/oleObject45.bin"/><Relationship Id="rId9" Type="http://schemas.openxmlformats.org/officeDocument/2006/relationships/image" Target="../media/image8.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52.bin"/><Relationship Id="rId13" Type="http://schemas.openxmlformats.org/officeDocument/2006/relationships/image" Target="../media/image14.wmf"/><Relationship Id="rId3" Type="http://schemas.openxmlformats.org/officeDocument/2006/relationships/notesSlide" Target="../notesSlides/notesSlide10.xml"/><Relationship Id="rId7" Type="http://schemas.openxmlformats.org/officeDocument/2006/relationships/image" Target="../media/image11.wmf"/><Relationship Id="rId12" Type="http://schemas.openxmlformats.org/officeDocument/2006/relationships/oleObject" Target="../embeddings/oleObject54.bin"/><Relationship Id="rId17" Type="http://schemas.openxmlformats.org/officeDocument/2006/relationships/image" Target="../media/image16.wmf"/><Relationship Id="rId2" Type="http://schemas.openxmlformats.org/officeDocument/2006/relationships/slideLayout" Target="../slideLayouts/slideLayout7.xml"/><Relationship Id="rId16" Type="http://schemas.openxmlformats.org/officeDocument/2006/relationships/oleObject" Target="../embeddings/oleObject56.bin"/><Relationship Id="rId1" Type="http://schemas.openxmlformats.org/officeDocument/2006/relationships/vmlDrawing" Target="../drawings/vmlDrawing10.vml"/><Relationship Id="rId6" Type="http://schemas.openxmlformats.org/officeDocument/2006/relationships/oleObject" Target="../embeddings/oleObject51.bin"/><Relationship Id="rId11" Type="http://schemas.openxmlformats.org/officeDocument/2006/relationships/image" Target="../media/image13.wmf"/><Relationship Id="rId5" Type="http://schemas.openxmlformats.org/officeDocument/2006/relationships/image" Target="../media/image10.wmf"/><Relationship Id="rId15" Type="http://schemas.openxmlformats.org/officeDocument/2006/relationships/image" Target="../media/image15.wmf"/><Relationship Id="rId10" Type="http://schemas.openxmlformats.org/officeDocument/2006/relationships/oleObject" Target="../embeddings/oleObject53.bin"/><Relationship Id="rId4" Type="http://schemas.openxmlformats.org/officeDocument/2006/relationships/oleObject" Target="../embeddings/oleObject50.bin"/><Relationship Id="rId9" Type="http://schemas.openxmlformats.org/officeDocument/2006/relationships/image" Target="../media/image12.wmf"/><Relationship Id="rId14" Type="http://schemas.openxmlformats.org/officeDocument/2006/relationships/oleObject" Target="../embeddings/oleObject55.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59.bin"/><Relationship Id="rId13" Type="http://schemas.openxmlformats.org/officeDocument/2006/relationships/image" Target="../media/image16.wmf"/><Relationship Id="rId18" Type="http://schemas.openxmlformats.org/officeDocument/2006/relationships/image" Target="../media/image17.png"/><Relationship Id="rId3" Type="http://schemas.openxmlformats.org/officeDocument/2006/relationships/notesSlide" Target="../notesSlides/notesSlide11.xml"/><Relationship Id="rId7" Type="http://schemas.openxmlformats.org/officeDocument/2006/relationships/image" Target="../media/image13.wmf"/><Relationship Id="rId12" Type="http://schemas.openxmlformats.org/officeDocument/2006/relationships/oleObject" Target="../embeddings/oleObject61.bin"/><Relationship Id="rId17" Type="http://schemas.openxmlformats.org/officeDocument/2006/relationships/image" Target="../media/image12.wmf"/><Relationship Id="rId2" Type="http://schemas.openxmlformats.org/officeDocument/2006/relationships/slideLayout" Target="../slideLayouts/slideLayout7.xml"/><Relationship Id="rId16" Type="http://schemas.openxmlformats.org/officeDocument/2006/relationships/oleObject" Target="../embeddings/oleObject63.bin"/><Relationship Id="rId1" Type="http://schemas.openxmlformats.org/officeDocument/2006/relationships/vmlDrawing" Target="../drawings/vmlDrawing11.vml"/><Relationship Id="rId6" Type="http://schemas.openxmlformats.org/officeDocument/2006/relationships/oleObject" Target="../embeddings/oleObject58.bin"/><Relationship Id="rId11" Type="http://schemas.openxmlformats.org/officeDocument/2006/relationships/image" Target="../media/image15.wmf"/><Relationship Id="rId5" Type="http://schemas.openxmlformats.org/officeDocument/2006/relationships/image" Target="../media/image10.wmf"/><Relationship Id="rId15" Type="http://schemas.openxmlformats.org/officeDocument/2006/relationships/image" Target="../media/image11.wmf"/><Relationship Id="rId10" Type="http://schemas.openxmlformats.org/officeDocument/2006/relationships/oleObject" Target="../embeddings/oleObject60.bin"/><Relationship Id="rId4" Type="http://schemas.openxmlformats.org/officeDocument/2006/relationships/oleObject" Target="../embeddings/oleObject57.bin"/><Relationship Id="rId9" Type="http://schemas.openxmlformats.org/officeDocument/2006/relationships/image" Target="../media/image14.wmf"/><Relationship Id="rId14" Type="http://schemas.openxmlformats.org/officeDocument/2006/relationships/oleObject" Target="../embeddings/oleObject62.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9.emf"/><Relationship Id="rId4" Type="http://schemas.openxmlformats.org/officeDocument/2006/relationships/oleObject" Target="../embeddings/oleObject64.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hyperlink" Target="http://www.halsnarr.com/excel/df%20calculator%20for%202%20mean%20test.xlsx" TargetMode="External"/><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18.png"/><Relationship Id="rId5" Type="http://schemas.openxmlformats.org/officeDocument/2006/relationships/image" Target="../media/image9.emf"/><Relationship Id="rId4" Type="http://schemas.openxmlformats.org/officeDocument/2006/relationships/oleObject" Target="../embeddings/oleObject65.bin"/></Relationships>
</file>

<file path=ppt/slides/_rels/slide15.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notesSlide" Target="../notesSlides/notesSlide15.xml"/><Relationship Id="rId7" Type="http://schemas.openxmlformats.org/officeDocument/2006/relationships/oleObject" Target="../embeddings/oleObject67.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18.png"/><Relationship Id="rId5" Type="http://schemas.openxmlformats.org/officeDocument/2006/relationships/image" Target="../media/image9.emf"/><Relationship Id="rId10" Type="http://schemas.openxmlformats.org/officeDocument/2006/relationships/image" Target="../media/image20.wmf"/><Relationship Id="rId4" Type="http://schemas.openxmlformats.org/officeDocument/2006/relationships/oleObject" Target="../embeddings/oleObject66.bin"/><Relationship Id="rId9" Type="http://schemas.openxmlformats.org/officeDocument/2006/relationships/oleObject" Target="../embeddings/oleObject68.bin"/></Relationships>
</file>

<file path=ppt/slides/_rels/slide16.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notesSlide" Target="../notesSlides/notesSlide16.xml"/><Relationship Id="rId7" Type="http://schemas.openxmlformats.org/officeDocument/2006/relationships/oleObject" Target="../embeddings/oleObject70.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18.png"/><Relationship Id="rId5" Type="http://schemas.openxmlformats.org/officeDocument/2006/relationships/image" Target="../media/image9.emf"/><Relationship Id="rId10" Type="http://schemas.openxmlformats.org/officeDocument/2006/relationships/image" Target="../media/image20.wmf"/><Relationship Id="rId4" Type="http://schemas.openxmlformats.org/officeDocument/2006/relationships/oleObject" Target="../embeddings/oleObject69.bin"/><Relationship Id="rId9" Type="http://schemas.openxmlformats.org/officeDocument/2006/relationships/oleObject" Target="../embeddings/oleObject71.bin"/></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74.bin"/><Relationship Id="rId3" Type="http://schemas.openxmlformats.org/officeDocument/2006/relationships/notesSlide" Target="../notesSlides/notesSlide17.xml"/><Relationship Id="rId7" Type="http://schemas.openxmlformats.org/officeDocument/2006/relationships/image" Target="../media/image22.wmf"/><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oleObject" Target="../embeddings/oleObject73.bin"/><Relationship Id="rId5" Type="http://schemas.openxmlformats.org/officeDocument/2006/relationships/image" Target="../media/image21.emf"/><Relationship Id="rId4" Type="http://schemas.openxmlformats.org/officeDocument/2006/relationships/oleObject" Target="../embeddings/oleObject72.bin"/><Relationship Id="rId9" Type="http://schemas.openxmlformats.org/officeDocument/2006/relationships/image" Target="../media/image23.w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24.wmf"/><Relationship Id="rId4" Type="http://schemas.openxmlformats.org/officeDocument/2006/relationships/oleObject" Target="../embeddings/oleObject75.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78.bin"/><Relationship Id="rId13" Type="http://schemas.openxmlformats.org/officeDocument/2006/relationships/image" Target="../media/image29.emf"/><Relationship Id="rId18" Type="http://schemas.openxmlformats.org/officeDocument/2006/relationships/oleObject" Target="../embeddings/oleObject83.bin"/><Relationship Id="rId3" Type="http://schemas.openxmlformats.org/officeDocument/2006/relationships/notesSlide" Target="../notesSlides/notesSlide19.xml"/><Relationship Id="rId21" Type="http://schemas.openxmlformats.org/officeDocument/2006/relationships/image" Target="../media/image33.wmf"/><Relationship Id="rId7" Type="http://schemas.openxmlformats.org/officeDocument/2006/relationships/image" Target="../media/image26.emf"/><Relationship Id="rId12" Type="http://schemas.openxmlformats.org/officeDocument/2006/relationships/oleObject" Target="../embeddings/oleObject80.bin"/><Relationship Id="rId17" Type="http://schemas.openxmlformats.org/officeDocument/2006/relationships/image" Target="../media/image31.emf"/><Relationship Id="rId2" Type="http://schemas.openxmlformats.org/officeDocument/2006/relationships/slideLayout" Target="../slideLayouts/slideLayout7.xml"/><Relationship Id="rId16" Type="http://schemas.openxmlformats.org/officeDocument/2006/relationships/oleObject" Target="../embeddings/oleObject82.bin"/><Relationship Id="rId20" Type="http://schemas.openxmlformats.org/officeDocument/2006/relationships/oleObject" Target="../embeddings/oleObject84.bin"/><Relationship Id="rId1" Type="http://schemas.openxmlformats.org/officeDocument/2006/relationships/vmlDrawing" Target="../drawings/vmlDrawing18.vml"/><Relationship Id="rId6" Type="http://schemas.openxmlformats.org/officeDocument/2006/relationships/oleObject" Target="../embeddings/oleObject77.bin"/><Relationship Id="rId11" Type="http://schemas.openxmlformats.org/officeDocument/2006/relationships/image" Target="../media/image28.emf"/><Relationship Id="rId5" Type="http://schemas.openxmlformats.org/officeDocument/2006/relationships/image" Target="../media/image25.emf"/><Relationship Id="rId15" Type="http://schemas.openxmlformats.org/officeDocument/2006/relationships/image" Target="../media/image30.emf"/><Relationship Id="rId10" Type="http://schemas.openxmlformats.org/officeDocument/2006/relationships/oleObject" Target="../embeddings/oleObject79.bin"/><Relationship Id="rId19" Type="http://schemas.openxmlformats.org/officeDocument/2006/relationships/image" Target="../media/image32.wmf"/><Relationship Id="rId4" Type="http://schemas.openxmlformats.org/officeDocument/2006/relationships/oleObject" Target="../embeddings/oleObject76.bin"/><Relationship Id="rId9" Type="http://schemas.openxmlformats.org/officeDocument/2006/relationships/image" Target="../media/image27.emf"/><Relationship Id="rId14" Type="http://schemas.openxmlformats.org/officeDocument/2006/relationships/oleObject" Target="../embeddings/oleObject81.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87.bin"/><Relationship Id="rId3" Type="http://schemas.openxmlformats.org/officeDocument/2006/relationships/notesSlide" Target="../notesSlides/notesSlide20.xml"/><Relationship Id="rId7" Type="http://schemas.openxmlformats.org/officeDocument/2006/relationships/image" Target="../media/image35.wmf"/><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oleObject" Target="../embeddings/oleObject86.bin"/><Relationship Id="rId5" Type="http://schemas.openxmlformats.org/officeDocument/2006/relationships/image" Target="../media/image34.wmf"/><Relationship Id="rId4" Type="http://schemas.openxmlformats.org/officeDocument/2006/relationships/oleObject" Target="../embeddings/oleObject85.bin"/><Relationship Id="rId9" Type="http://schemas.openxmlformats.org/officeDocument/2006/relationships/image" Target="../media/image36.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90.bin"/><Relationship Id="rId13" Type="http://schemas.openxmlformats.org/officeDocument/2006/relationships/image" Target="../media/image41.wmf"/><Relationship Id="rId3" Type="http://schemas.openxmlformats.org/officeDocument/2006/relationships/notesSlide" Target="../notesSlides/notesSlide21.xml"/><Relationship Id="rId7" Type="http://schemas.openxmlformats.org/officeDocument/2006/relationships/image" Target="../media/image38.emf"/><Relationship Id="rId12" Type="http://schemas.openxmlformats.org/officeDocument/2006/relationships/oleObject" Target="../embeddings/oleObject92.bin"/><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oleObject" Target="../embeddings/oleObject89.bin"/><Relationship Id="rId11" Type="http://schemas.openxmlformats.org/officeDocument/2006/relationships/image" Target="../media/image40.wmf"/><Relationship Id="rId5" Type="http://schemas.openxmlformats.org/officeDocument/2006/relationships/image" Target="../media/image37.emf"/><Relationship Id="rId10" Type="http://schemas.openxmlformats.org/officeDocument/2006/relationships/oleObject" Target="../embeddings/oleObject91.bin"/><Relationship Id="rId4" Type="http://schemas.openxmlformats.org/officeDocument/2006/relationships/oleObject" Target="../embeddings/oleObject88.bin"/><Relationship Id="rId9" Type="http://schemas.openxmlformats.org/officeDocument/2006/relationships/image" Target="../media/image39.wm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21.vml"/><Relationship Id="rId5" Type="http://schemas.openxmlformats.org/officeDocument/2006/relationships/image" Target="../media/image42.wmf"/><Relationship Id="rId4" Type="http://schemas.openxmlformats.org/officeDocument/2006/relationships/oleObject" Target="../embeddings/oleObject93.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22.vml"/><Relationship Id="rId5" Type="http://schemas.openxmlformats.org/officeDocument/2006/relationships/image" Target="../media/image43.wmf"/><Relationship Id="rId4" Type="http://schemas.openxmlformats.org/officeDocument/2006/relationships/oleObject" Target="../embeddings/oleObject94.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97.bin"/><Relationship Id="rId13" Type="http://schemas.openxmlformats.org/officeDocument/2006/relationships/image" Target="../media/image48.emf"/><Relationship Id="rId3" Type="http://schemas.openxmlformats.org/officeDocument/2006/relationships/notesSlide" Target="../notesSlides/notesSlide25.xml"/><Relationship Id="rId7" Type="http://schemas.openxmlformats.org/officeDocument/2006/relationships/image" Target="../media/image45.wmf"/><Relationship Id="rId12" Type="http://schemas.openxmlformats.org/officeDocument/2006/relationships/oleObject" Target="../embeddings/oleObject99.bin"/><Relationship Id="rId2" Type="http://schemas.openxmlformats.org/officeDocument/2006/relationships/slideLayout" Target="../slideLayouts/slideLayout4.xml"/><Relationship Id="rId1" Type="http://schemas.openxmlformats.org/officeDocument/2006/relationships/vmlDrawing" Target="../drawings/vmlDrawing23.vml"/><Relationship Id="rId6" Type="http://schemas.openxmlformats.org/officeDocument/2006/relationships/oleObject" Target="../embeddings/oleObject96.bin"/><Relationship Id="rId11" Type="http://schemas.openxmlformats.org/officeDocument/2006/relationships/image" Target="../media/image47.wmf"/><Relationship Id="rId5" Type="http://schemas.openxmlformats.org/officeDocument/2006/relationships/image" Target="../media/image44.wmf"/><Relationship Id="rId10" Type="http://schemas.openxmlformats.org/officeDocument/2006/relationships/oleObject" Target="../embeddings/oleObject98.bin"/><Relationship Id="rId4" Type="http://schemas.openxmlformats.org/officeDocument/2006/relationships/oleObject" Target="../embeddings/oleObject95.bin"/><Relationship Id="rId9" Type="http://schemas.openxmlformats.org/officeDocument/2006/relationships/image" Target="../media/image46.wmf"/></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102.bin"/><Relationship Id="rId3" Type="http://schemas.openxmlformats.org/officeDocument/2006/relationships/notesSlide" Target="../notesSlides/notesSlide26.xml"/><Relationship Id="rId7" Type="http://schemas.openxmlformats.org/officeDocument/2006/relationships/image" Target="../media/image50.emf"/><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oleObject" Target="../embeddings/oleObject101.bin"/><Relationship Id="rId11" Type="http://schemas.openxmlformats.org/officeDocument/2006/relationships/image" Target="../media/image52.emf"/><Relationship Id="rId5" Type="http://schemas.openxmlformats.org/officeDocument/2006/relationships/image" Target="../media/image49.emf"/><Relationship Id="rId10" Type="http://schemas.openxmlformats.org/officeDocument/2006/relationships/oleObject" Target="../embeddings/oleObject103.bin"/><Relationship Id="rId4" Type="http://schemas.openxmlformats.org/officeDocument/2006/relationships/oleObject" Target="../embeddings/oleObject100.bin"/><Relationship Id="rId9" Type="http://schemas.openxmlformats.org/officeDocument/2006/relationships/image" Target="../media/image51.e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oleObject" Target="../embeddings/oleObject105.bin"/><Relationship Id="rId5" Type="http://schemas.openxmlformats.org/officeDocument/2006/relationships/image" Target="../media/image53.wmf"/><Relationship Id="rId4" Type="http://schemas.openxmlformats.org/officeDocument/2006/relationships/oleObject" Target="../embeddings/oleObject10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4"/>
          <p:cNvSpPr>
            <a:spLocks noChangeArrowheads="1"/>
          </p:cNvSpPr>
          <p:nvPr/>
        </p:nvSpPr>
        <p:spPr bwMode="auto">
          <a:xfrm>
            <a:off x="61913" y="146050"/>
            <a:ext cx="77724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US" sz="2800">
                <a:latin typeface="Book Antiqua" pitchFamily="18" charset="0"/>
              </a:rPr>
              <a:t>Sampling Distribution of                        </a:t>
            </a:r>
          </a:p>
        </p:txBody>
      </p:sp>
      <p:graphicFrame>
        <p:nvGraphicFramePr>
          <p:cNvPr id="2051" name="Object 5"/>
          <p:cNvGraphicFramePr>
            <a:graphicFrameLocks noChangeAspect="1"/>
          </p:cNvGraphicFramePr>
          <p:nvPr/>
        </p:nvGraphicFramePr>
        <p:xfrm>
          <a:off x="6118225" y="209550"/>
          <a:ext cx="996950" cy="544513"/>
        </p:xfrm>
        <a:graphic>
          <a:graphicData uri="http://schemas.openxmlformats.org/presentationml/2006/ole">
            <mc:AlternateContent xmlns:mc="http://schemas.openxmlformats.org/markup-compatibility/2006">
              <mc:Choice xmlns:v="urn:schemas-microsoft-com:vml" Requires="v">
                <p:oleObj spid="_x0000_s124041" name="Equation" r:id="rId4" imgW="419040" imgH="228600" progId="Equation.DSMT4">
                  <p:embed/>
                </p:oleObj>
              </mc:Choice>
              <mc:Fallback>
                <p:oleObj name="Equation" r:id="rId4" imgW="41904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8225" y="209550"/>
                        <a:ext cx="996950" cy="54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 name="Object 6">
            <a:hlinkClick r:id="" action="ppaction://ole?verb=0"/>
          </p:cNvPr>
          <p:cNvGraphicFramePr>
            <a:graphicFrameLocks/>
          </p:cNvGraphicFramePr>
          <p:nvPr>
            <p:extLst>
              <p:ext uri="{D42A27DB-BD31-4B8C-83A1-F6EECF244321}">
                <p14:modId xmlns:p14="http://schemas.microsoft.com/office/powerpoint/2010/main" val="3537720940"/>
              </p:ext>
            </p:extLst>
          </p:nvPr>
        </p:nvGraphicFramePr>
        <p:xfrm>
          <a:off x="6764758" y="3400920"/>
          <a:ext cx="749300" cy="517525"/>
        </p:xfrm>
        <a:graphic>
          <a:graphicData uri="http://schemas.openxmlformats.org/presentationml/2006/ole">
            <mc:AlternateContent xmlns:mc="http://schemas.openxmlformats.org/markup-compatibility/2006">
              <mc:Choice xmlns:v="urn:schemas-microsoft-com:vml" Requires="v">
                <p:oleObj spid="_x0000_s124042" name="Equation" r:id="rId6" imgW="368280" imgH="228600" progId="Equation.DSMT4">
                  <p:embed/>
                </p:oleObj>
              </mc:Choice>
              <mc:Fallback>
                <p:oleObj name="Equation" r:id="rId6" imgW="368280" imgH="228600" progId="Equation.DSMT4">
                  <p:embed/>
                  <p:pic>
                    <p:nvPicPr>
                      <p:cNvPr id="0" name=""/>
                      <p:cNvPicPr>
                        <a:picLocks noChangeArrowheads="1"/>
                      </p:cNvPicPr>
                      <p:nvPr/>
                    </p:nvPicPr>
                    <p:blipFill>
                      <a:blip r:embed="rId7"/>
                      <a:srcRect/>
                      <a:stretch>
                        <a:fillRect/>
                      </a:stretch>
                    </p:blipFill>
                    <p:spPr bwMode="auto">
                      <a:xfrm>
                        <a:off x="6764758" y="3400920"/>
                        <a:ext cx="749300" cy="517525"/>
                      </a:xfrm>
                      <a:prstGeom prst="rect">
                        <a:avLst/>
                      </a:prstGeom>
                      <a:noFill/>
                      <a:ln>
                        <a:noFill/>
                      </a:ln>
                      <a:effectLst/>
                      <a:extLst>
                        <a:ext uri="{909E8E84-426E-40DD-AFC4-6F175D3DCCD1}">
                          <a14:hiddenFill xmlns:a14="http://schemas.microsoft.com/office/drawing/2010/main">
                            <a:gradFill rotWithShape="0">
                              <a:gsLst>
                                <a:gs pos="0">
                                  <a:srgbClr val="993366">
                                    <a:gamma/>
                                    <a:shade val="46275"/>
                                    <a:invGamma/>
                                  </a:srgbClr>
                                </a:gs>
                                <a:gs pos="50000">
                                  <a:srgbClr val="993366"/>
                                </a:gs>
                                <a:gs pos="100000">
                                  <a:srgbClr val="993366">
                                    <a:gamma/>
                                    <a:shade val="46275"/>
                                    <a:invGamma/>
                                  </a:srgbClr>
                                </a:gs>
                              </a:gsLst>
                              <a:lin ang="54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33" name="Object 9">
            <a:hlinkClick r:id="" action="ppaction://ole?verb=0"/>
          </p:cNvPr>
          <p:cNvGraphicFramePr>
            <a:graphicFrameLocks/>
          </p:cNvGraphicFramePr>
          <p:nvPr>
            <p:extLst>
              <p:ext uri="{D42A27DB-BD31-4B8C-83A1-F6EECF244321}">
                <p14:modId xmlns:p14="http://schemas.microsoft.com/office/powerpoint/2010/main" val="1581251256"/>
              </p:ext>
            </p:extLst>
          </p:nvPr>
        </p:nvGraphicFramePr>
        <p:xfrm>
          <a:off x="7561352" y="1709938"/>
          <a:ext cx="1270925" cy="741252"/>
        </p:xfrm>
        <a:graphic>
          <a:graphicData uri="http://schemas.openxmlformats.org/presentationml/2006/ole">
            <mc:AlternateContent xmlns:mc="http://schemas.openxmlformats.org/markup-compatibility/2006">
              <mc:Choice xmlns:v="urn:schemas-microsoft-com:vml" Requires="v">
                <p:oleObj spid="_x0000_s124043" name="Equation" r:id="rId8" imgW="685800" imgH="495000" progId="Equation.DSMT4">
                  <p:embed/>
                </p:oleObj>
              </mc:Choice>
              <mc:Fallback>
                <p:oleObj name="Equation" r:id="rId8" imgW="685800" imgH="495000" progId="Equation.DSMT4">
                  <p:embed/>
                  <p:pic>
                    <p:nvPicPr>
                      <p:cNvPr id="0" name=""/>
                      <p:cNvPicPr>
                        <a:picLocks noChangeArrowheads="1"/>
                      </p:cNvPicPr>
                      <p:nvPr/>
                    </p:nvPicPr>
                    <p:blipFill>
                      <a:blip r:embed="rId9"/>
                      <a:srcRect/>
                      <a:stretch>
                        <a:fillRect/>
                      </a:stretch>
                    </p:blipFill>
                    <p:spPr bwMode="auto">
                      <a:xfrm>
                        <a:off x="7561352" y="1709938"/>
                        <a:ext cx="1270925" cy="741252"/>
                      </a:xfrm>
                      <a:prstGeom prst="rect">
                        <a:avLst/>
                      </a:prstGeom>
                      <a:noFill/>
                      <a:ln>
                        <a:noFill/>
                      </a:ln>
                      <a:effectLst/>
                    </p:spPr>
                  </p:pic>
                </p:oleObj>
              </mc:Fallback>
            </mc:AlternateContent>
          </a:graphicData>
        </a:graphic>
      </p:graphicFrame>
      <p:grpSp>
        <p:nvGrpSpPr>
          <p:cNvPr id="41" name="Group 40"/>
          <p:cNvGrpSpPr/>
          <p:nvPr/>
        </p:nvGrpSpPr>
        <p:grpSpPr>
          <a:xfrm>
            <a:off x="730050" y="1112420"/>
            <a:ext cx="1182820" cy="490538"/>
            <a:chOff x="701450" y="4635418"/>
            <a:chExt cx="1078308" cy="490537"/>
          </a:xfrm>
        </p:grpSpPr>
        <p:graphicFrame>
          <p:nvGraphicFramePr>
            <p:cNvPr id="42" name="Object 16"/>
            <p:cNvGraphicFramePr>
              <a:graphicFrameLocks noChangeAspect="1"/>
            </p:cNvGraphicFramePr>
            <p:nvPr>
              <p:extLst>
                <p:ext uri="{D42A27DB-BD31-4B8C-83A1-F6EECF244321}">
                  <p14:modId xmlns:p14="http://schemas.microsoft.com/office/powerpoint/2010/main" val="505521324"/>
                </p:ext>
              </p:extLst>
            </p:nvPr>
          </p:nvGraphicFramePr>
          <p:xfrm>
            <a:off x="1452733" y="4656137"/>
            <a:ext cx="327025" cy="452438"/>
          </p:xfrm>
          <a:graphic>
            <a:graphicData uri="http://schemas.openxmlformats.org/presentationml/2006/ole">
              <mc:AlternateContent xmlns:mc="http://schemas.openxmlformats.org/markup-compatibility/2006">
                <mc:Choice xmlns:v="urn:schemas-microsoft-com:vml" Requires="v">
                  <p:oleObj spid="_x0000_s124044" name="Equation" r:id="rId10" imgW="164880" imgH="228600" progId="Equation.DSMT4">
                    <p:embed/>
                  </p:oleObj>
                </mc:Choice>
                <mc:Fallback>
                  <p:oleObj name="Equation" r:id="rId10" imgW="16488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52733" y="4656137"/>
                          <a:ext cx="327025"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 name="Object 17"/>
            <p:cNvGraphicFramePr>
              <a:graphicFrameLocks noChangeAspect="1"/>
            </p:cNvGraphicFramePr>
            <p:nvPr>
              <p:extLst>
                <p:ext uri="{D42A27DB-BD31-4B8C-83A1-F6EECF244321}">
                  <p14:modId xmlns:p14="http://schemas.microsoft.com/office/powerpoint/2010/main" val="4003098909"/>
                </p:ext>
              </p:extLst>
            </p:nvPr>
          </p:nvGraphicFramePr>
          <p:xfrm>
            <a:off x="701450" y="4635418"/>
            <a:ext cx="327060" cy="490537"/>
          </p:xfrm>
          <a:graphic>
            <a:graphicData uri="http://schemas.openxmlformats.org/presentationml/2006/ole">
              <mc:AlternateContent xmlns:mc="http://schemas.openxmlformats.org/markup-compatibility/2006">
                <mc:Choice xmlns:v="urn:schemas-microsoft-com:vml" Requires="v">
                  <p:oleObj spid="_x0000_s124045" name="Equation" r:id="rId12" imgW="152280" imgH="228600" progId="Equation.DSMT4">
                    <p:embed/>
                  </p:oleObj>
                </mc:Choice>
                <mc:Fallback>
                  <p:oleObj name="Equation" r:id="rId12" imgW="15228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450" y="4635418"/>
                          <a:ext cx="327060" cy="490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4" name="Text Box 10"/>
          <p:cNvSpPr txBox="1">
            <a:spLocks noChangeArrowheads="1"/>
          </p:cNvSpPr>
          <p:nvPr/>
        </p:nvSpPr>
        <p:spPr bwMode="auto">
          <a:xfrm>
            <a:off x="407031" y="1151901"/>
            <a:ext cx="82012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400" dirty="0"/>
              <a:t>If     </a:t>
            </a:r>
            <a:r>
              <a:rPr lang="en-US" sz="2400" dirty="0" smtClean="0"/>
              <a:t>and     </a:t>
            </a:r>
            <a:r>
              <a:rPr lang="en-US" sz="2400" dirty="0"/>
              <a:t>are </a:t>
            </a:r>
            <a:r>
              <a:rPr lang="en-US" sz="2400" b="1" dirty="0"/>
              <a:t>normally</a:t>
            </a:r>
            <a:r>
              <a:rPr lang="en-US" sz="2400" dirty="0"/>
              <a:t> </a:t>
            </a:r>
            <a:r>
              <a:rPr lang="en-US" sz="2400" b="1" dirty="0" smtClean="0"/>
              <a:t>distributed</a:t>
            </a:r>
            <a:r>
              <a:rPr lang="en-US" sz="2400" dirty="0" smtClean="0">
                <a:latin typeface="Book Antiqua" pitchFamily="18" charset="0"/>
              </a:rPr>
              <a:t> and samples </a:t>
            </a:r>
            <a:r>
              <a:rPr lang="en-US" sz="2400" dirty="0">
                <a:latin typeface="Book Antiqua" pitchFamily="18" charset="0"/>
              </a:rPr>
              <a:t>1 and </a:t>
            </a:r>
            <a:r>
              <a:rPr lang="en-US" sz="2400" dirty="0" smtClean="0">
                <a:latin typeface="Book Antiqua" pitchFamily="18" charset="0"/>
              </a:rPr>
              <a:t>2 are </a:t>
            </a:r>
          </a:p>
          <a:p>
            <a:pPr>
              <a:lnSpc>
                <a:spcPct val="90000"/>
              </a:lnSpc>
              <a:spcBef>
                <a:spcPct val="20000"/>
              </a:spcBef>
              <a:buClr>
                <a:srgbClr val="66FFFF"/>
              </a:buClr>
              <a:buSzPct val="75000"/>
              <a:buFont typeface="Monotype Sorts" pitchFamily="2" charset="2"/>
              <a:buNone/>
            </a:pPr>
            <a:r>
              <a:rPr lang="en-US" sz="2400" b="1" dirty="0" smtClean="0">
                <a:latin typeface="Book Antiqua" pitchFamily="18" charset="0"/>
              </a:rPr>
              <a:t>independent</a:t>
            </a:r>
            <a:r>
              <a:rPr lang="en-US" sz="2400" dirty="0" smtClean="0">
                <a:latin typeface="Book Antiqua" pitchFamily="18" charset="0"/>
              </a:rPr>
              <a:t>, their </a:t>
            </a:r>
            <a:r>
              <a:rPr lang="en-US" sz="2400" b="1" dirty="0" smtClean="0">
                <a:latin typeface="Book Antiqua" pitchFamily="18" charset="0"/>
              </a:rPr>
              <a:t>difference</a:t>
            </a:r>
            <a:r>
              <a:rPr lang="en-US" sz="2400" dirty="0" smtClean="0">
                <a:latin typeface="Book Antiqua" pitchFamily="18" charset="0"/>
              </a:rPr>
              <a:t> is</a:t>
            </a:r>
            <a:endParaRPr lang="en-US" sz="2400" dirty="0">
              <a:latin typeface="Book Antiqua" pitchFamily="18" charset="0"/>
            </a:endParaRPr>
          </a:p>
        </p:txBody>
      </p:sp>
      <p:grpSp>
        <p:nvGrpSpPr>
          <p:cNvPr id="46" name="Group 45"/>
          <p:cNvGrpSpPr/>
          <p:nvPr/>
        </p:nvGrpSpPr>
        <p:grpSpPr>
          <a:xfrm>
            <a:off x="5440556" y="1721742"/>
            <a:ext cx="3388027" cy="1838481"/>
            <a:chOff x="2801636" y="4322617"/>
            <a:chExt cx="3388027" cy="1838481"/>
          </a:xfrm>
        </p:grpSpPr>
        <p:sp>
          <p:nvSpPr>
            <p:cNvPr id="47" name="Freeform 3"/>
            <p:cNvSpPr>
              <a:spLocks/>
            </p:cNvSpPr>
            <p:nvPr/>
          </p:nvSpPr>
          <p:spPr bwMode="auto">
            <a:xfrm>
              <a:off x="3026941" y="4359023"/>
              <a:ext cx="2930515" cy="1752928"/>
            </a:xfrm>
            <a:custGeom>
              <a:avLst/>
              <a:gdLst>
                <a:gd name="T0" fmla="*/ 2124075 w 2838"/>
                <a:gd name="T1" fmla="*/ 28575 h 1926"/>
                <a:gd name="T2" fmla="*/ 1995488 w 2838"/>
                <a:gd name="T3" fmla="*/ 157163 h 1926"/>
                <a:gd name="T4" fmla="*/ 1890713 w 2838"/>
                <a:gd name="T5" fmla="*/ 320675 h 1926"/>
                <a:gd name="T6" fmla="*/ 1804988 w 2838"/>
                <a:gd name="T7" fmla="*/ 492125 h 1926"/>
                <a:gd name="T8" fmla="*/ 1738313 w 2838"/>
                <a:gd name="T9" fmla="*/ 663575 h 1926"/>
                <a:gd name="T10" fmla="*/ 1666875 w 2838"/>
                <a:gd name="T11" fmla="*/ 814388 h 1926"/>
                <a:gd name="T12" fmla="*/ 1595437 w 2838"/>
                <a:gd name="T13" fmla="*/ 1014413 h 1926"/>
                <a:gd name="T14" fmla="*/ 1538287 w 2838"/>
                <a:gd name="T15" fmla="*/ 1185863 h 1926"/>
                <a:gd name="T16" fmla="*/ 1500187 w 2838"/>
                <a:gd name="T17" fmla="*/ 1349375 h 1926"/>
                <a:gd name="T18" fmla="*/ 1443037 w 2838"/>
                <a:gd name="T19" fmla="*/ 1530350 h 1926"/>
                <a:gd name="T20" fmla="*/ 1390650 w 2838"/>
                <a:gd name="T21" fmla="*/ 1695450 h 1926"/>
                <a:gd name="T22" fmla="*/ 1338262 w 2838"/>
                <a:gd name="T23" fmla="*/ 1866900 h 1926"/>
                <a:gd name="T24" fmla="*/ 1268412 w 2838"/>
                <a:gd name="T25" fmla="*/ 2028825 h 1926"/>
                <a:gd name="T26" fmla="*/ 1176337 w 2838"/>
                <a:gd name="T27" fmla="*/ 2216150 h 1926"/>
                <a:gd name="T28" fmla="*/ 1076325 w 2838"/>
                <a:gd name="T29" fmla="*/ 2405063 h 1926"/>
                <a:gd name="T30" fmla="*/ 942975 w 2838"/>
                <a:gd name="T31" fmla="*/ 2562225 h 1926"/>
                <a:gd name="T32" fmla="*/ 785812 w 2838"/>
                <a:gd name="T33" fmla="*/ 2681288 h 1926"/>
                <a:gd name="T34" fmla="*/ 604837 w 2838"/>
                <a:gd name="T35" fmla="*/ 2771775 h 1926"/>
                <a:gd name="T36" fmla="*/ 471488 w 2838"/>
                <a:gd name="T37" fmla="*/ 2828925 h 1926"/>
                <a:gd name="T38" fmla="*/ 309562 w 2838"/>
                <a:gd name="T39" fmla="*/ 2890838 h 1926"/>
                <a:gd name="T40" fmla="*/ 104775 w 2838"/>
                <a:gd name="T41" fmla="*/ 2947988 h 1926"/>
                <a:gd name="T42" fmla="*/ 0 w 2838"/>
                <a:gd name="T43" fmla="*/ 2995613 h 1926"/>
                <a:gd name="T44" fmla="*/ 4494213 w 2838"/>
                <a:gd name="T45" fmla="*/ 3038475 h 1926"/>
                <a:gd name="T46" fmla="*/ 4414838 w 2838"/>
                <a:gd name="T47" fmla="*/ 2957513 h 1926"/>
                <a:gd name="T48" fmla="*/ 4257675 w 2838"/>
                <a:gd name="T49" fmla="*/ 2909888 h 1926"/>
                <a:gd name="T50" fmla="*/ 4071938 w 2838"/>
                <a:gd name="T51" fmla="*/ 2847975 h 1926"/>
                <a:gd name="T52" fmla="*/ 3890963 w 2838"/>
                <a:gd name="T53" fmla="*/ 2771775 h 1926"/>
                <a:gd name="T54" fmla="*/ 3681413 w 2838"/>
                <a:gd name="T55" fmla="*/ 2667000 h 1926"/>
                <a:gd name="T56" fmla="*/ 3624263 w 2838"/>
                <a:gd name="T57" fmla="*/ 2619375 h 1926"/>
                <a:gd name="T58" fmla="*/ 3490913 w 2838"/>
                <a:gd name="T59" fmla="*/ 2511425 h 1926"/>
                <a:gd name="T60" fmla="*/ 3371850 w 2838"/>
                <a:gd name="T61" fmla="*/ 2357438 h 1926"/>
                <a:gd name="T62" fmla="*/ 3271838 w 2838"/>
                <a:gd name="T63" fmla="*/ 2200275 h 1926"/>
                <a:gd name="T64" fmla="*/ 3219450 w 2838"/>
                <a:gd name="T65" fmla="*/ 2105025 h 1926"/>
                <a:gd name="T66" fmla="*/ 3114675 w 2838"/>
                <a:gd name="T67" fmla="*/ 1890713 h 1926"/>
                <a:gd name="T68" fmla="*/ 3071812 w 2838"/>
                <a:gd name="T69" fmla="*/ 1757363 h 1926"/>
                <a:gd name="T70" fmla="*/ 3019425 w 2838"/>
                <a:gd name="T71" fmla="*/ 1604962 h 1926"/>
                <a:gd name="T72" fmla="*/ 2962275 w 2838"/>
                <a:gd name="T73" fmla="*/ 1414463 h 1926"/>
                <a:gd name="T74" fmla="*/ 2905125 w 2838"/>
                <a:gd name="T75" fmla="*/ 1223963 h 1926"/>
                <a:gd name="T76" fmla="*/ 2843212 w 2838"/>
                <a:gd name="T77" fmla="*/ 1019175 h 1926"/>
                <a:gd name="T78" fmla="*/ 2762250 w 2838"/>
                <a:gd name="T79" fmla="*/ 800100 h 1926"/>
                <a:gd name="T80" fmla="*/ 2695575 w 2838"/>
                <a:gd name="T81" fmla="*/ 633413 h 1926"/>
                <a:gd name="T82" fmla="*/ 2628900 w 2838"/>
                <a:gd name="T83" fmla="*/ 495300 h 1926"/>
                <a:gd name="T84" fmla="*/ 2571750 w 2838"/>
                <a:gd name="T85" fmla="*/ 361950 h 1926"/>
                <a:gd name="T86" fmla="*/ 2481262 w 2838"/>
                <a:gd name="T87" fmla="*/ 214313 h 1926"/>
                <a:gd name="T88" fmla="*/ 2519362 w 2838"/>
                <a:gd name="T89" fmla="*/ 276225 h 1926"/>
                <a:gd name="T90" fmla="*/ 2462212 w 2838"/>
                <a:gd name="T91" fmla="*/ 204788 h 1926"/>
                <a:gd name="T92" fmla="*/ 2381250 w 2838"/>
                <a:gd name="T93" fmla="*/ 90488 h 1926"/>
                <a:gd name="T94" fmla="*/ 2271712 w 2838"/>
                <a:gd name="T95" fmla="*/ 9525 h 19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8"/>
                <a:gd name="T145" fmla="*/ 0 h 1926"/>
                <a:gd name="T146" fmla="*/ 2838 w 2838"/>
                <a:gd name="T147" fmla="*/ 1926 h 19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8" h="1926">
                  <a:moveTo>
                    <a:pt x="1398" y="3"/>
                  </a:moveTo>
                  <a:lnTo>
                    <a:pt x="1371" y="6"/>
                  </a:lnTo>
                  <a:lnTo>
                    <a:pt x="1338" y="18"/>
                  </a:lnTo>
                  <a:lnTo>
                    <a:pt x="1307" y="30"/>
                  </a:lnTo>
                  <a:lnTo>
                    <a:pt x="1287" y="62"/>
                  </a:lnTo>
                  <a:lnTo>
                    <a:pt x="1257" y="99"/>
                  </a:lnTo>
                  <a:lnTo>
                    <a:pt x="1227" y="130"/>
                  </a:lnTo>
                  <a:lnTo>
                    <a:pt x="1209" y="160"/>
                  </a:lnTo>
                  <a:lnTo>
                    <a:pt x="1191" y="202"/>
                  </a:lnTo>
                  <a:lnTo>
                    <a:pt x="1167" y="232"/>
                  </a:lnTo>
                  <a:lnTo>
                    <a:pt x="1155" y="274"/>
                  </a:lnTo>
                  <a:lnTo>
                    <a:pt x="1137" y="310"/>
                  </a:lnTo>
                  <a:lnTo>
                    <a:pt x="1119" y="354"/>
                  </a:lnTo>
                  <a:lnTo>
                    <a:pt x="1107" y="382"/>
                  </a:lnTo>
                  <a:lnTo>
                    <a:pt x="1095" y="418"/>
                  </a:lnTo>
                  <a:lnTo>
                    <a:pt x="1077" y="447"/>
                  </a:lnTo>
                  <a:lnTo>
                    <a:pt x="1062" y="483"/>
                  </a:lnTo>
                  <a:lnTo>
                    <a:pt x="1050" y="513"/>
                  </a:lnTo>
                  <a:lnTo>
                    <a:pt x="1035" y="552"/>
                  </a:lnTo>
                  <a:lnTo>
                    <a:pt x="1020" y="594"/>
                  </a:lnTo>
                  <a:lnTo>
                    <a:pt x="1005" y="639"/>
                  </a:lnTo>
                  <a:lnTo>
                    <a:pt x="996" y="678"/>
                  </a:lnTo>
                  <a:lnTo>
                    <a:pt x="981" y="714"/>
                  </a:lnTo>
                  <a:lnTo>
                    <a:pt x="969" y="747"/>
                  </a:lnTo>
                  <a:lnTo>
                    <a:pt x="960" y="783"/>
                  </a:lnTo>
                  <a:lnTo>
                    <a:pt x="951" y="819"/>
                  </a:lnTo>
                  <a:lnTo>
                    <a:pt x="945" y="850"/>
                  </a:lnTo>
                  <a:lnTo>
                    <a:pt x="939" y="886"/>
                  </a:lnTo>
                  <a:lnTo>
                    <a:pt x="927" y="922"/>
                  </a:lnTo>
                  <a:lnTo>
                    <a:pt x="909" y="964"/>
                  </a:lnTo>
                  <a:lnTo>
                    <a:pt x="903" y="994"/>
                  </a:lnTo>
                  <a:lnTo>
                    <a:pt x="891" y="1030"/>
                  </a:lnTo>
                  <a:lnTo>
                    <a:pt x="876" y="1068"/>
                  </a:lnTo>
                  <a:lnTo>
                    <a:pt x="867" y="1098"/>
                  </a:lnTo>
                  <a:lnTo>
                    <a:pt x="855" y="1134"/>
                  </a:lnTo>
                  <a:lnTo>
                    <a:pt x="843" y="1176"/>
                  </a:lnTo>
                  <a:lnTo>
                    <a:pt x="828" y="1215"/>
                  </a:lnTo>
                  <a:lnTo>
                    <a:pt x="811" y="1254"/>
                  </a:lnTo>
                  <a:lnTo>
                    <a:pt x="799" y="1278"/>
                  </a:lnTo>
                  <a:lnTo>
                    <a:pt x="792" y="1311"/>
                  </a:lnTo>
                  <a:lnTo>
                    <a:pt x="771" y="1359"/>
                  </a:lnTo>
                  <a:lnTo>
                    <a:pt x="741" y="1396"/>
                  </a:lnTo>
                  <a:lnTo>
                    <a:pt x="720" y="1446"/>
                  </a:lnTo>
                  <a:lnTo>
                    <a:pt x="699" y="1474"/>
                  </a:lnTo>
                  <a:lnTo>
                    <a:pt x="678" y="1515"/>
                  </a:lnTo>
                  <a:lnTo>
                    <a:pt x="654" y="1545"/>
                  </a:lnTo>
                  <a:lnTo>
                    <a:pt x="627" y="1584"/>
                  </a:lnTo>
                  <a:lnTo>
                    <a:pt x="594" y="1614"/>
                  </a:lnTo>
                  <a:lnTo>
                    <a:pt x="570" y="1635"/>
                  </a:lnTo>
                  <a:lnTo>
                    <a:pt x="531" y="1665"/>
                  </a:lnTo>
                  <a:lnTo>
                    <a:pt x="495" y="1689"/>
                  </a:lnTo>
                  <a:lnTo>
                    <a:pt x="456" y="1716"/>
                  </a:lnTo>
                  <a:lnTo>
                    <a:pt x="420" y="1734"/>
                  </a:lnTo>
                  <a:lnTo>
                    <a:pt x="381" y="1746"/>
                  </a:lnTo>
                  <a:lnTo>
                    <a:pt x="354" y="1755"/>
                  </a:lnTo>
                  <a:lnTo>
                    <a:pt x="321" y="1767"/>
                  </a:lnTo>
                  <a:lnTo>
                    <a:pt x="297" y="1782"/>
                  </a:lnTo>
                  <a:lnTo>
                    <a:pt x="264" y="1791"/>
                  </a:lnTo>
                  <a:lnTo>
                    <a:pt x="231" y="1803"/>
                  </a:lnTo>
                  <a:lnTo>
                    <a:pt x="195" y="1821"/>
                  </a:lnTo>
                  <a:lnTo>
                    <a:pt x="153" y="1830"/>
                  </a:lnTo>
                  <a:lnTo>
                    <a:pt x="108" y="1848"/>
                  </a:lnTo>
                  <a:lnTo>
                    <a:pt x="66" y="1857"/>
                  </a:lnTo>
                  <a:lnTo>
                    <a:pt x="30" y="1866"/>
                  </a:lnTo>
                  <a:lnTo>
                    <a:pt x="12" y="1872"/>
                  </a:lnTo>
                  <a:lnTo>
                    <a:pt x="0" y="1887"/>
                  </a:lnTo>
                  <a:lnTo>
                    <a:pt x="0" y="1926"/>
                  </a:lnTo>
                  <a:lnTo>
                    <a:pt x="0" y="1914"/>
                  </a:lnTo>
                  <a:lnTo>
                    <a:pt x="2831" y="1914"/>
                  </a:lnTo>
                  <a:lnTo>
                    <a:pt x="2838" y="1875"/>
                  </a:lnTo>
                  <a:lnTo>
                    <a:pt x="2805" y="1869"/>
                  </a:lnTo>
                  <a:lnTo>
                    <a:pt x="2781" y="1863"/>
                  </a:lnTo>
                  <a:lnTo>
                    <a:pt x="2745" y="1854"/>
                  </a:lnTo>
                  <a:lnTo>
                    <a:pt x="2709" y="1842"/>
                  </a:lnTo>
                  <a:lnTo>
                    <a:pt x="2682" y="1833"/>
                  </a:lnTo>
                  <a:lnTo>
                    <a:pt x="2649" y="1821"/>
                  </a:lnTo>
                  <a:lnTo>
                    <a:pt x="2607" y="1806"/>
                  </a:lnTo>
                  <a:lnTo>
                    <a:pt x="2565" y="1794"/>
                  </a:lnTo>
                  <a:lnTo>
                    <a:pt x="2523" y="1776"/>
                  </a:lnTo>
                  <a:lnTo>
                    <a:pt x="2493" y="1764"/>
                  </a:lnTo>
                  <a:lnTo>
                    <a:pt x="2451" y="1746"/>
                  </a:lnTo>
                  <a:lnTo>
                    <a:pt x="2415" y="1728"/>
                  </a:lnTo>
                  <a:lnTo>
                    <a:pt x="2367" y="1710"/>
                  </a:lnTo>
                  <a:lnTo>
                    <a:pt x="2319" y="1680"/>
                  </a:lnTo>
                  <a:lnTo>
                    <a:pt x="2299" y="1662"/>
                  </a:lnTo>
                  <a:lnTo>
                    <a:pt x="2289" y="1662"/>
                  </a:lnTo>
                  <a:lnTo>
                    <a:pt x="2283" y="1650"/>
                  </a:lnTo>
                  <a:lnTo>
                    <a:pt x="2255" y="1634"/>
                  </a:lnTo>
                  <a:lnTo>
                    <a:pt x="2220" y="1611"/>
                  </a:lnTo>
                  <a:lnTo>
                    <a:pt x="2199" y="1582"/>
                  </a:lnTo>
                  <a:lnTo>
                    <a:pt x="2181" y="1558"/>
                  </a:lnTo>
                  <a:lnTo>
                    <a:pt x="2151" y="1522"/>
                  </a:lnTo>
                  <a:lnTo>
                    <a:pt x="2124" y="1485"/>
                  </a:lnTo>
                  <a:lnTo>
                    <a:pt x="2100" y="1452"/>
                  </a:lnTo>
                  <a:lnTo>
                    <a:pt x="2079" y="1419"/>
                  </a:lnTo>
                  <a:lnTo>
                    <a:pt x="2061" y="1386"/>
                  </a:lnTo>
                  <a:lnTo>
                    <a:pt x="2046" y="1356"/>
                  </a:lnTo>
                  <a:lnTo>
                    <a:pt x="2010" y="1293"/>
                  </a:lnTo>
                  <a:lnTo>
                    <a:pt x="2028" y="1326"/>
                  </a:lnTo>
                  <a:lnTo>
                    <a:pt x="1995" y="1257"/>
                  </a:lnTo>
                  <a:lnTo>
                    <a:pt x="1974" y="1218"/>
                  </a:lnTo>
                  <a:lnTo>
                    <a:pt x="1962" y="1191"/>
                  </a:lnTo>
                  <a:lnTo>
                    <a:pt x="1953" y="1161"/>
                  </a:lnTo>
                  <a:lnTo>
                    <a:pt x="1941" y="1140"/>
                  </a:lnTo>
                  <a:lnTo>
                    <a:pt x="1935" y="1107"/>
                  </a:lnTo>
                  <a:lnTo>
                    <a:pt x="1923" y="1083"/>
                  </a:lnTo>
                  <a:lnTo>
                    <a:pt x="1914" y="1053"/>
                  </a:lnTo>
                  <a:lnTo>
                    <a:pt x="1902" y="1011"/>
                  </a:lnTo>
                  <a:lnTo>
                    <a:pt x="1887" y="978"/>
                  </a:lnTo>
                  <a:lnTo>
                    <a:pt x="1872" y="930"/>
                  </a:lnTo>
                  <a:lnTo>
                    <a:pt x="1866" y="891"/>
                  </a:lnTo>
                  <a:lnTo>
                    <a:pt x="1854" y="852"/>
                  </a:lnTo>
                  <a:lnTo>
                    <a:pt x="1845" y="819"/>
                  </a:lnTo>
                  <a:lnTo>
                    <a:pt x="1830" y="771"/>
                  </a:lnTo>
                  <a:lnTo>
                    <a:pt x="1818" y="729"/>
                  </a:lnTo>
                  <a:lnTo>
                    <a:pt x="1800" y="681"/>
                  </a:lnTo>
                  <a:lnTo>
                    <a:pt x="1791" y="642"/>
                  </a:lnTo>
                  <a:lnTo>
                    <a:pt x="1773" y="600"/>
                  </a:lnTo>
                  <a:lnTo>
                    <a:pt x="1761" y="546"/>
                  </a:lnTo>
                  <a:lnTo>
                    <a:pt x="1740" y="504"/>
                  </a:lnTo>
                  <a:lnTo>
                    <a:pt x="1725" y="465"/>
                  </a:lnTo>
                  <a:lnTo>
                    <a:pt x="1713" y="432"/>
                  </a:lnTo>
                  <a:lnTo>
                    <a:pt x="1698" y="399"/>
                  </a:lnTo>
                  <a:lnTo>
                    <a:pt x="1674" y="345"/>
                  </a:lnTo>
                  <a:lnTo>
                    <a:pt x="1686" y="375"/>
                  </a:lnTo>
                  <a:lnTo>
                    <a:pt x="1656" y="312"/>
                  </a:lnTo>
                  <a:lnTo>
                    <a:pt x="1644" y="285"/>
                  </a:lnTo>
                  <a:lnTo>
                    <a:pt x="1629" y="252"/>
                  </a:lnTo>
                  <a:lnTo>
                    <a:pt x="1620" y="228"/>
                  </a:lnTo>
                  <a:lnTo>
                    <a:pt x="1608" y="207"/>
                  </a:lnTo>
                  <a:lnTo>
                    <a:pt x="1578" y="156"/>
                  </a:lnTo>
                  <a:lnTo>
                    <a:pt x="1563" y="135"/>
                  </a:lnTo>
                  <a:lnTo>
                    <a:pt x="1563" y="141"/>
                  </a:lnTo>
                  <a:lnTo>
                    <a:pt x="1572" y="144"/>
                  </a:lnTo>
                  <a:lnTo>
                    <a:pt x="1587" y="174"/>
                  </a:lnTo>
                  <a:lnTo>
                    <a:pt x="1593" y="192"/>
                  </a:lnTo>
                  <a:lnTo>
                    <a:pt x="1578" y="156"/>
                  </a:lnTo>
                  <a:lnTo>
                    <a:pt x="1551" y="129"/>
                  </a:lnTo>
                  <a:lnTo>
                    <a:pt x="1539" y="105"/>
                  </a:lnTo>
                  <a:lnTo>
                    <a:pt x="1518" y="81"/>
                  </a:lnTo>
                  <a:lnTo>
                    <a:pt x="1500" y="57"/>
                  </a:lnTo>
                  <a:lnTo>
                    <a:pt x="1479" y="39"/>
                  </a:lnTo>
                  <a:lnTo>
                    <a:pt x="1455" y="18"/>
                  </a:lnTo>
                  <a:lnTo>
                    <a:pt x="1431" y="6"/>
                  </a:lnTo>
                  <a:lnTo>
                    <a:pt x="1416" y="0"/>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8" name="Line 9"/>
            <p:cNvSpPr>
              <a:spLocks noChangeShapeType="1"/>
            </p:cNvSpPr>
            <p:nvPr/>
          </p:nvSpPr>
          <p:spPr bwMode="auto">
            <a:xfrm>
              <a:off x="2801636" y="6108310"/>
              <a:ext cx="338802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 name="Line 17"/>
            <p:cNvSpPr>
              <a:spLocks noChangeShapeType="1"/>
            </p:cNvSpPr>
            <p:nvPr/>
          </p:nvSpPr>
          <p:spPr bwMode="auto">
            <a:xfrm>
              <a:off x="4500488" y="6066444"/>
              <a:ext cx="0" cy="9465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50" name="Group 38"/>
            <p:cNvGrpSpPr>
              <a:grpSpLocks/>
            </p:cNvGrpSpPr>
            <p:nvPr/>
          </p:nvGrpSpPr>
          <p:grpSpPr bwMode="auto">
            <a:xfrm>
              <a:off x="2980123" y="4322617"/>
              <a:ext cx="3035354" cy="1672836"/>
              <a:chOff x="1463" y="1211"/>
              <a:chExt cx="2823" cy="1838"/>
            </a:xfrm>
          </p:grpSpPr>
          <p:sp>
            <p:nvSpPr>
              <p:cNvPr id="51" name="Arc 11"/>
              <p:cNvSpPr>
                <a:spLocks/>
              </p:cNvSpPr>
              <p:nvPr/>
            </p:nvSpPr>
            <p:spPr bwMode="auto">
              <a:xfrm rot="4500000">
                <a:off x="3122" y="2332"/>
                <a:ext cx="789" cy="284"/>
              </a:xfrm>
              <a:custGeom>
                <a:avLst/>
                <a:gdLst>
                  <a:gd name="T0" fmla="*/ 32 w 19399"/>
                  <a:gd name="T1" fmla="*/ 2 h 21600"/>
                  <a:gd name="T2" fmla="*/ 0 w 19399"/>
                  <a:gd name="T3" fmla="*/ 4 h 21600"/>
                  <a:gd name="T4" fmla="*/ 0 w 19399"/>
                  <a:gd name="T5" fmla="*/ 0 h 21600"/>
                  <a:gd name="T6" fmla="*/ 0 60000 65536"/>
                  <a:gd name="T7" fmla="*/ 0 60000 65536"/>
                  <a:gd name="T8" fmla="*/ 0 60000 65536"/>
                  <a:gd name="T9" fmla="*/ 0 w 19399"/>
                  <a:gd name="T10" fmla="*/ 0 h 21600"/>
                  <a:gd name="T11" fmla="*/ 19399 w 19399"/>
                  <a:gd name="T12" fmla="*/ 21600 h 21600"/>
                </a:gdLst>
                <a:ahLst/>
                <a:cxnLst>
                  <a:cxn ang="T6">
                    <a:pos x="T0" y="T1"/>
                  </a:cxn>
                  <a:cxn ang="T7">
                    <a:pos x="T2" y="T3"/>
                  </a:cxn>
                  <a:cxn ang="T8">
                    <a:pos x="T4" y="T5"/>
                  </a:cxn>
                </a:cxnLst>
                <a:rect l="T9" t="T10" r="T11" b="T12"/>
                <a:pathLst>
                  <a:path w="19399" h="21600" fill="none" extrusionOk="0">
                    <a:moveTo>
                      <a:pt x="19398" y="9499"/>
                    </a:moveTo>
                    <a:cubicBezTo>
                      <a:pt x="15772" y="16905"/>
                      <a:pt x="8245" y="21599"/>
                      <a:pt x="0" y="21600"/>
                    </a:cubicBezTo>
                  </a:path>
                  <a:path w="19399" h="21600" stroke="0" extrusionOk="0">
                    <a:moveTo>
                      <a:pt x="19398" y="9499"/>
                    </a:moveTo>
                    <a:cubicBezTo>
                      <a:pt x="15772" y="16905"/>
                      <a:pt x="8245" y="21599"/>
                      <a:pt x="0" y="21600"/>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2" name="Arc 12"/>
              <p:cNvSpPr>
                <a:spLocks/>
              </p:cNvSpPr>
              <p:nvPr/>
            </p:nvSpPr>
            <p:spPr bwMode="auto">
              <a:xfrm rot="6300000">
                <a:off x="2156" y="1577"/>
                <a:ext cx="956" cy="224"/>
              </a:xfrm>
              <a:custGeom>
                <a:avLst/>
                <a:gdLst>
                  <a:gd name="T0" fmla="*/ 42 w 21600"/>
                  <a:gd name="T1" fmla="*/ 2 h 21600"/>
                  <a:gd name="T2" fmla="*/ 0 w 21600"/>
                  <a:gd name="T3" fmla="*/ 0 h 21600"/>
                  <a:gd name="T4" fmla="*/ 42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3" name="Arc 13"/>
              <p:cNvSpPr>
                <a:spLocks/>
              </p:cNvSpPr>
              <p:nvPr/>
            </p:nvSpPr>
            <p:spPr bwMode="auto">
              <a:xfrm rot="16980000">
                <a:off x="1803" y="2341"/>
                <a:ext cx="790" cy="284"/>
              </a:xfrm>
              <a:custGeom>
                <a:avLst/>
                <a:gdLst>
                  <a:gd name="T0" fmla="*/ 32 w 19433"/>
                  <a:gd name="T1" fmla="*/ 4 h 21600"/>
                  <a:gd name="T2" fmla="*/ 0 w 19433"/>
                  <a:gd name="T3" fmla="*/ 2 h 21600"/>
                  <a:gd name="T4" fmla="*/ 32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 name="Arc 14"/>
              <p:cNvSpPr>
                <a:spLocks/>
              </p:cNvSpPr>
              <p:nvPr/>
            </p:nvSpPr>
            <p:spPr bwMode="auto">
              <a:xfrm rot="15300000">
                <a:off x="2591" y="1579"/>
                <a:ext cx="957" cy="225"/>
              </a:xfrm>
              <a:custGeom>
                <a:avLst/>
                <a:gdLst>
                  <a:gd name="T0" fmla="*/ 42 w 21600"/>
                  <a:gd name="T1" fmla="*/ 0 h 21696"/>
                  <a:gd name="T2" fmla="*/ 0 w 21600"/>
                  <a:gd name="T3" fmla="*/ 2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 name="Arc 16"/>
              <p:cNvSpPr>
                <a:spLocks/>
              </p:cNvSpPr>
              <p:nvPr/>
            </p:nvSpPr>
            <p:spPr bwMode="auto">
              <a:xfrm rot="20760000">
                <a:off x="1463" y="2875"/>
                <a:ext cx="697" cy="164"/>
              </a:xfrm>
              <a:custGeom>
                <a:avLst/>
                <a:gdLst>
                  <a:gd name="T0" fmla="*/ 23 w 20693"/>
                  <a:gd name="T1" fmla="*/ 0 h 21576"/>
                  <a:gd name="T2" fmla="*/ 1 w 20693"/>
                  <a:gd name="T3" fmla="*/ 1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6" name="Arc 37"/>
              <p:cNvSpPr>
                <a:spLocks/>
              </p:cNvSpPr>
              <p:nvPr/>
            </p:nvSpPr>
            <p:spPr bwMode="auto">
              <a:xfrm rot="840000" flipH="1">
                <a:off x="3598" y="2885"/>
                <a:ext cx="688" cy="164"/>
              </a:xfrm>
              <a:custGeom>
                <a:avLst/>
                <a:gdLst>
                  <a:gd name="T0" fmla="*/ 23 w 20435"/>
                  <a:gd name="T1" fmla="*/ 0 h 21576"/>
                  <a:gd name="T2" fmla="*/ 1 w 20435"/>
                  <a:gd name="T3" fmla="*/ 1 h 21576"/>
                  <a:gd name="T4" fmla="*/ 0 w 20435"/>
                  <a:gd name="T5" fmla="*/ 0 h 21576"/>
                  <a:gd name="T6" fmla="*/ 0 60000 65536"/>
                  <a:gd name="T7" fmla="*/ 0 60000 65536"/>
                  <a:gd name="T8" fmla="*/ 0 60000 65536"/>
                  <a:gd name="T9" fmla="*/ 0 w 20435"/>
                  <a:gd name="T10" fmla="*/ 0 h 21576"/>
                  <a:gd name="T11" fmla="*/ 20435 w 20435"/>
                  <a:gd name="T12" fmla="*/ 21576 h 21576"/>
                </a:gdLst>
                <a:ahLst/>
                <a:cxnLst>
                  <a:cxn ang="T6">
                    <a:pos x="T0" y="T1"/>
                  </a:cxn>
                  <a:cxn ang="T7">
                    <a:pos x="T2" y="T3"/>
                  </a:cxn>
                  <a:cxn ang="T8">
                    <a:pos x="T4" y="T5"/>
                  </a:cxn>
                </a:cxnLst>
                <a:rect l="T9" t="T10" r="T11" b="T12"/>
                <a:pathLst>
                  <a:path w="20435" h="21576" fill="none" extrusionOk="0">
                    <a:moveTo>
                      <a:pt x="20434" y="6998"/>
                    </a:moveTo>
                    <a:cubicBezTo>
                      <a:pt x="17563" y="15381"/>
                      <a:pt x="9864" y="21160"/>
                      <a:pt x="1014" y="21576"/>
                    </a:cubicBezTo>
                  </a:path>
                  <a:path w="20435" h="21576" stroke="0" extrusionOk="0">
                    <a:moveTo>
                      <a:pt x="20434" y="6998"/>
                    </a:moveTo>
                    <a:cubicBezTo>
                      <a:pt x="17563" y="15381"/>
                      <a:pt x="9864" y="21160"/>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spTree>
    <p:extLst>
      <p:ext uri="{BB962C8B-B14F-4D97-AF65-F5344CB8AC3E}">
        <p14:creationId xmlns:p14="http://schemas.microsoft.com/office/powerpoint/2010/main" val="357337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4"/>
          <p:cNvSpPr>
            <a:spLocks noChangeArrowheads="1"/>
          </p:cNvSpPr>
          <p:nvPr/>
        </p:nvSpPr>
        <p:spPr bwMode="auto">
          <a:xfrm>
            <a:off x="61913" y="146050"/>
            <a:ext cx="77724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US" sz="2800">
                <a:latin typeface="Book Antiqua" pitchFamily="18" charset="0"/>
              </a:rPr>
              <a:t>Sampling Distribution of                        </a:t>
            </a:r>
          </a:p>
        </p:txBody>
      </p:sp>
      <p:graphicFrame>
        <p:nvGraphicFramePr>
          <p:cNvPr id="2051" name="Object 5"/>
          <p:cNvGraphicFramePr>
            <a:graphicFrameLocks noChangeAspect="1"/>
          </p:cNvGraphicFramePr>
          <p:nvPr/>
        </p:nvGraphicFramePr>
        <p:xfrm>
          <a:off x="6118225" y="209550"/>
          <a:ext cx="996950" cy="544513"/>
        </p:xfrm>
        <a:graphic>
          <a:graphicData uri="http://schemas.openxmlformats.org/presentationml/2006/ole">
            <mc:AlternateContent xmlns:mc="http://schemas.openxmlformats.org/markup-compatibility/2006">
              <mc:Choice xmlns:v="urn:schemas-microsoft-com:vml" Requires="v">
                <p:oleObj spid="_x0000_s150554" name="Equation" r:id="rId4" imgW="419040" imgH="228600" progId="Equation.DSMT4">
                  <p:embed/>
                </p:oleObj>
              </mc:Choice>
              <mc:Fallback>
                <p:oleObj name="Equation" r:id="rId4" imgW="41904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8225" y="209550"/>
                        <a:ext cx="996950" cy="54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 name="Object 6">
            <a:hlinkClick r:id="" action="ppaction://ole?verb=0"/>
          </p:cNvPr>
          <p:cNvGraphicFramePr>
            <a:graphicFrameLocks/>
          </p:cNvGraphicFramePr>
          <p:nvPr>
            <p:extLst>
              <p:ext uri="{D42A27DB-BD31-4B8C-83A1-F6EECF244321}">
                <p14:modId xmlns:p14="http://schemas.microsoft.com/office/powerpoint/2010/main" val="887268499"/>
              </p:ext>
            </p:extLst>
          </p:nvPr>
        </p:nvGraphicFramePr>
        <p:xfrm>
          <a:off x="6764758" y="3400920"/>
          <a:ext cx="749300" cy="517525"/>
        </p:xfrm>
        <a:graphic>
          <a:graphicData uri="http://schemas.openxmlformats.org/presentationml/2006/ole">
            <mc:AlternateContent xmlns:mc="http://schemas.openxmlformats.org/markup-compatibility/2006">
              <mc:Choice xmlns:v="urn:schemas-microsoft-com:vml" Requires="v">
                <p:oleObj spid="_x0000_s150555" name="Equation" r:id="rId6" imgW="368280" imgH="228600" progId="Equation.DSMT4">
                  <p:embed/>
                </p:oleObj>
              </mc:Choice>
              <mc:Fallback>
                <p:oleObj name="Equation" r:id="rId6" imgW="368280" imgH="228600" progId="Equation.DSMT4">
                  <p:embed/>
                  <p:pic>
                    <p:nvPicPr>
                      <p:cNvPr id="0" name=""/>
                      <p:cNvPicPr>
                        <a:picLocks noChangeArrowheads="1"/>
                      </p:cNvPicPr>
                      <p:nvPr/>
                    </p:nvPicPr>
                    <p:blipFill>
                      <a:blip r:embed="rId7"/>
                      <a:srcRect/>
                      <a:stretch>
                        <a:fillRect/>
                      </a:stretch>
                    </p:blipFill>
                    <p:spPr bwMode="auto">
                      <a:xfrm>
                        <a:off x="6764758" y="3400920"/>
                        <a:ext cx="749300" cy="517525"/>
                      </a:xfrm>
                      <a:prstGeom prst="rect">
                        <a:avLst/>
                      </a:prstGeom>
                      <a:noFill/>
                      <a:ln>
                        <a:noFill/>
                      </a:ln>
                      <a:effectLst/>
                      <a:extLst>
                        <a:ext uri="{909E8E84-426E-40DD-AFC4-6F175D3DCCD1}">
                          <a14:hiddenFill xmlns:a14="http://schemas.microsoft.com/office/drawing/2010/main">
                            <a:gradFill rotWithShape="0">
                              <a:gsLst>
                                <a:gs pos="0">
                                  <a:srgbClr val="993366">
                                    <a:gamma/>
                                    <a:shade val="46275"/>
                                    <a:invGamma/>
                                  </a:srgbClr>
                                </a:gs>
                                <a:gs pos="50000">
                                  <a:srgbClr val="993366"/>
                                </a:gs>
                                <a:gs pos="100000">
                                  <a:srgbClr val="993366">
                                    <a:gamma/>
                                    <a:shade val="46275"/>
                                    <a:invGamma/>
                                  </a:srgbClr>
                                </a:gs>
                              </a:gsLst>
                              <a:lin ang="54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33" name="Object 9">
            <a:hlinkClick r:id="" action="ppaction://ole?verb=0"/>
          </p:cNvPr>
          <p:cNvGraphicFramePr>
            <a:graphicFrameLocks/>
          </p:cNvGraphicFramePr>
          <p:nvPr>
            <p:extLst>
              <p:ext uri="{D42A27DB-BD31-4B8C-83A1-F6EECF244321}">
                <p14:modId xmlns:p14="http://schemas.microsoft.com/office/powerpoint/2010/main" val="1065875744"/>
              </p:ext>
            </p:extLst>
          </p:nvPr>
        </p:nvGraphicFramePr>
        <p:xfrm>
          <a:off x="7561352" y="1709938"/>
          <a:ext cx="1270925" cy="741252"/>
        </p:xfrm>
        <a:graphic>
          <a:graphicData uri="http://schemas.openxmlformats.org/presentationml/2006/ole">
            <mc:AlternateContent xmlns:mc="http://schemas.openxmlformats.org/markup-compatibility/2006">
              <mc:Choice xmlns:v="urn:schemas-microsoft-com:vml" Requires="v">
                <p:oleObj spid="_x0000_s150556" name="Equation" r:id="rId8" imgW="685800" imgH="495000" progId="Equation.DSMT4">
                  <p:embed/>
                </p:oleObj>
              </mc:Choice>
              <mc:Fallback>
                <p:oleObj name="Equation" r:id="rId8" imgW="685800" imgH="495000" progId="Equation.DSMT4">
                  <p:embed/>
                  <p:pic>
                    <p:nvPicPr>
                      <p:cNvPr id="0" name=""/>
                      <p:cNvPicPr>
                        <a:picLocks noChangeArrowheads="1"/>
                      </p:cNvPicPr>
                      <p:nvPr/>
                    </p:nvPicPr>
                    <p:blipFill>
                      <a:blip r:embed="rId9"/>
                      <a:srcRect/>
                      <a:stretch>
                        <a:fillRect/>
                      </a:stretch>
                    </p:blipFill>
                    <p:spPr bwMode="auto">
                      <a:xfrm>
                        <a:off x="7561352" y="1709938"/>
                        <a:ext cx="1270925" cy="741252"/>
                      </a:xfrm>
                      <a:prstGeom prst="rect">
                        <a:avLst/>
                      </a:prstGeom>
                      <a:noFill/>
                      <a:ln>
                        <a:noFill/>
                      </a:ln>
                      <a:effectLst/>
                    </p:spPr>
                  </p:pic>
                </p:oleObj>
              </mc:Fallback>
            </mc:AlternateContent>
          </a:graphicData>
        </a:graphic>
      </p:graphicFrame>
      <p:grpSp>
        <p:nvGrpSpPr>
          <p:cNvPr id="41" name="Group 40"/>
          <p:cNvGrpSpPr/>
          <p:nvPr/>
        </p:nvGrpSpPr>
        <p:grpSpPr>
          <a:xfrm>
            <a:off x="730050" y="1112420"/>
            <a:ext cx="1182820" cy="490538"/>
            <a:chOff x="701450" y="4635418"/>
            <a:chExt cx="1078308" cy="490537"/>
          </a:xfrm>
        </p:grpSpPr>
        <p:graphicFrame>
          <p:nvGraphicFramePr>
            <p:cNvPr id="42" name="Object 16"/>
            <p:cNvGraphicFramePr>
              <a:graphicFrameLocks noChangeAspect="1"/>
            </p:cNvGraphicFramePr>
            <p:nvPr>
              <p:extLst>
                <p:ext uri="{D42A27DB-BD31-4B8C-83A1-F6EECF244321}">
                  <p14:modId xmlns:p14="http://schemas.microsoft.com/office/powerpoint/2010/main" val="1287399076"/>
                </p:ext>
              </p:extLst>
            </p:nvPr>
          </p:nvGraphicFramePr>
          <p:xfrm>
            <a:off x="1452733" y="4656137"/>
            <a:ext cx="327025" cy="452438"/>
          </p:xfrm>
          <a:graphic>
            <a:graphicData uri="http://schemas.openxmlformats.org/presentationml/2006/ole">
              <mc:AlternateContent xmlns:mc="http://schemas.openxmlformats.org/markup-compatibility/2006">
                <mc:Choice xmlns:v="urn:schemas-microsoft-com:vml" Requires="v">
                  <p:oleObj spid="_x0000_s150557" name="Equation" r:id="rId10" imgW="164880" imgH="228600" progId="Equation.DSMT4">
                    <p:embed/>
                  </p:oleObj>
                </mc:Choice>
                <mc:Fallback>
                  <p:oleObj name="Equation" r:id="rId10" imgW="16488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52733" y="4656137"/>
                          <a:ext cx="327025"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 name="Object 17"/>
            <p:cNvGraphicFramePr>
              <a:graphicFrameLocks noChangeAspect="1"/>
            </p:cNvGraphicFramePr>
            <p:nvPr>
              <p:extLst>
                <p:ext uri="{D42A27DB-BD31-4B8C-83A1-F6EECF244321}">
                  <p14:modId xmlns:p14="http://schemas.microsoft.com/office/powerpoint/2010/main" val="702026422"/>
                </p:ext>
              </p:extLst>
            </p:nvPr>
          </p:nvGraphicFramePr>
          <p:xfrm>
            <a:off x="701450" y="4635418"/>
            <a:ext cx="327060" cy="490537"/>
          </p:xfrm>
          <a:graphic>
            <a:graphicData uri="http://schemas.openxmlformats.org/presentationml/2006/ole">
              <mc:AlternateContent xmlns:mc="http://schemas.openxmlformats.org/markup-compatibility/2006">
                <mc:Choice xmlns:v="urn:schemas-microsoft-com:vml" Requires="v">
                  <p:oleObj spid="_x0000_s150558" name="Equation" r:id="rId12" imgW="152280" imgH="228600" progId="Equation.DSMT4">
                    <p:embed/>
                  </p:oleObj>
                </mc:Choice>
                <mc:Fallback>
                  <p:oleObj name="Equation" r:id="rId12" imgW="15228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450" y="4635418"/>
                          <a:ext cx="327060" cy="490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4" name="Text Box 10"/>
          <p:cNvSpPr txBox="1">
            <a:spLocks noChangeArrowheads="1"/>
          </p:cNvSpPr>
          <p:nvPr/>
        </p:nvSpPr>
        <p:spPr bwMode="auto">
          <a:xfrm>
            <a:off x="407031" y="1151901"/>
            <a:ext cx="82012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400" dirty="0"/>
              <a:t>If     </a:t>
            </a:r>
            <a:r>
              <a:rPr lang="en-US" sz="2400" dirty="0" smtClean="0"/>
              <a:t>and     </a:t>
            </a:r>
            <a:r>
              <a:rPr lang="en-US" sz="2400" dirty="0"/>
              <a:t>are </a:t>
            </a:r>
            <a:r>
              <a:rPr lang="en-US" sz="2400" b="1" dirty="0"/>
              <a:t>normally</a:t>
            </a:r>
            <a:r>
              <a:rPr lang="en-US" sz="2400" dirty="0"/>
              <a:t> </a:t>
            </a:r>
            <a:r>
              <a:rPr lang="en-US" sz="2400" b="1" dirty="0" smtClean="0"/>
              <a:t>distributed</a:t>
            </a:r>
            <a:r>
              <a:rPr lang="en-US" sz="2400" dirty="0" smtClean="0">
                <a:latin typeface="Book Antiqua" pitchFamily="18" charset="0"/>
              </a:rPr>
              <a:t> and samples </a:t>
            </a:r>
            <a:r>
              <a:rPr lang="en-US" sz="2400" dirty="0">
                <a:latin typeface="Book Antiqua" pitchFamily="18" charset="0"/>
              </a:rPr>
              <a:t>1 and </a:t>
            </a:r>
            <a:r>
              <a:rPr lang="en-US" sz="2400" dirty="0" smtClean="0">
                <a:latin typeface="Book Antiqua" pitchFamily="18" charset="0"/>
              </a:rPr>
              <a:t>2 are </a:t>
            </a:r>
          </a:p>
          <a:p>
            <a:pPr>
              <a:lnSpc>
                <a:spcPct val="90000"/>
              </a:lnSpc>
              <a:spcBef>
                <a:spcPct val="20000"/>
              </a:spcBef>
              <a:buClr>
                <a:srgbClr val="66FFFF"/>
              </a:buClr>
              <a:buSzPct val="75000"/>
              <a:buFont typeface="Monotype Sorts" pitchFamily="2" charset="2"/>
              <a:buNone/>
            </a:pPr>
            <a:r>
              <a:rPr lang="en-US" sz="2400" b="1" dirty="0" smtClean="0">
                <a:latin typeface="Book Antiqua" pitchFamily="18" charset="0"/>
              </a:rPr>
              <a:t>independent</a:t>
            </a:r>
            <a:r>
              <a:rPr lang="en-US" sz="2400" dirty="0" smtClean="0">
                <a:latin typeface="Book Antiqua" pitchFamily="18" charset="0"/>
              </a:rPr>
              <a:t>, their </a:t>
            </a:r>
            <a:r>
              <a:rPr lang="en-US" sz="2400" b="1" dirty="0" smtClean="0">
                <a:latin typeface="Book Antiqua" pitchFamily="18" charset="0"/>
              </a:rPr>
              <a:t>difference</a:t>
            </a:r>
            <a:r>
              <a:rPr lang="en-US" sz="2400" dirty="0" smtClean="0">
                <a:latin typeface="Book Antiqua" pitchFamily="18" charset="0"/>
              </a:rPr>
              <a:t> is</a:t>
            </a:r>
            <a:endParaRPr lang="en-US" sz="2400" dirty="0">
              <a:latin typeface="Book Antiqua" pitchFamily="18" charset="0"/>
            </a:endParaRPr>
          </a:p>
        </p:txBody>
      </p:sp>
      <p:grpSp>
        <p:nvGrpSpPr>
          <p:cNvPr id="46" name="Group 45"/>
          <p:cNvGrpSpPr/>
          <p:nvPr/>
        </p:nvGrpSpPr>
        <p:grpSpPr>
          <a:xfrm>
            <a:off x="5440556" y="1721742"/>
            <a:ext cx="3388027" cy="1838481"/>
            <a:chOff x="2801636" y="4322617"/>
            <a:chExt cx="3388027" cy="1838481"/>
          </a:xfrm>
        </p:grpSpPr>
        <p:sp>
          <p:nvSpPr>
            <p:cNvPr id="47" name="Freeform 3"/>
            <p:cNvSpPr>
              <a:spLocks/>
            </p:cNvSpPr>
            <p:nvPr/>
          </p:nvSpPr>
          <p:spPr bwMode="auto">
            <a:xfrm>
              <a:off x="3026941" y="4359023"/>
              <a:ext cx="2930515" cy="1752928"/>
            </a:xfrm>
            <a:custGeom>
              <a:avLst/>
              <a:gdLst>
                <a:gd name="T0" fmla="*/ 2124075 w 2838"/>
                <a:gd name="T1" fmla="*/ 28575 h 1926"/>
                <a:gd name="T2" fmla="*/ 1995488 w 2838"/>
                <a:gd name="T3" fmla="*/ 157163 h 1926"/>
                <a:gd name="T4" fmla="*/ 1890713 w 2838"/>
                <a:gd name="T5" fmla="*/ 320675 h 1926"/>
                <a:gd name="T6" fmla="*/ 1804988 w 2838"/>
                <a:gd name="T7" fmla="*/ 492125 h 1926"/>
                <a:gd name="T8" fmla="*/ 1738313 w 2838"/>
                <a:gd name="T9" fmla="*/ 663575 h 1926"/>
                <a:gd name="T10" fmla="*/ 1666875 w 2838"/>
                <a:gd name="T11" fmla="*/ 814388 h 1926"/>
                <a:gd name="T12" fmla="*/ 1595437 w 2838"/>
                <a:gd name="T13" fmla="*/ 1014413 h 1926"/>
                <a:gd name="T14" fmla="*/ 1538287 w 2838"/>
                <a:gd name="T15" fmla="*/ 1185863 h 1926"/>
                <a:gd name="T16" fmla="*/ 1500187 w 2838"/>
                <a:gd name="T17" fmla="*/ 1349375 h 1926"/>
                <a:gd name="T18" fmla="*/ 1443037 w 2838"/>
                <a:gd name="T19" fmla="*/ 1530350 h 1926"/>
                <a:gd name="T20" fmla="*/ 1390650 w 2838"/>
                <a:gd name="T21" fmla="*/ 1695450 h 1926"/>
                <a:gd name="T22" fmla="*/ 1338262 w 2838"/>
                <a:gd name="T23" fmla="*/ 1866900 h 1926"/>
                <a:gd name="T24" fmla="*/ 1268412 w 2838"/>
                <a:gd name="T25" fmla="*/ 2028825 h 1926"/>
                <a:gd name="T26" fmla="*/ 1176337 w 2838"/>
                <a:gd name="T27" fmla="*/ 2216150 h 1926"/>
                <a:gd name="T28" fmla="*/ 1076325 w 2838"/>
                <a:gd name="T29" fmla="*/ 2405063 h 1926"/>
                <a:gd name="T30" fmla="*/ 942975 w 2838"/>
                <a:gd name="T31" fmla="*/ 2562225 h 1926"/>
                <a:gd name="T32" fmla="*/ 785812 w 2838"/>
                <a:gd name="T33" fmla="*/ 2681288 h 1926"/>
                <a:gd name="T34" fmla="*/ 604837 w 2838"/>
                <a:gd name="T35" fmla="*/ 2771775 h 1926"/>
                <a:gd name="T36" fmla="*/ 471488 w 2838"/>
                <a:gd name="T37" fmla="*/ 2828925 h 1926"/>
                <a:gd name="T38" fmla="*/ 309562 w 2838"/>
                <a:gd name="T39" fmla="*/ 2890838 h 1926"/>
                <a:gd name="T40" fmla="*/ 104775 w 2838"/>
                <a:gd name="T41" fmla="*/ 2947988 h 1926"/>
                <a:gd name="T42" fmla="*/ 0 w 2838"/>
                <a:gd name="T43" fmla="*/ 2995613 h 1926"/>
                <a:gd name="T44" fmla="*/ 4494213 w 2838"/>
                <a:gd name="T45" fmla="*/ 3038475 h 1926"/>
                <a:gd name="T46" fmla="*/ 4414838 w 2838"/>
                <a:gd name="T47" fmla="*/ 2957513 h 1926"/>
                <a:gd name="T48" fmla="*/ 4257675 w 2838"/>
                <a:gd name="T49" fmla="*/ 2909888 h 1926"/>
                <a:gd name="T50" fmla="*/ 4071938 w 2838"/>
                <a:gd name="T51" fmla="*/ 2847975 h 1926"/>
                <a:gd name="T52" fmla="*/ 3890963 w 2838"/>
                <a:gd name="T53" fmla="*/ 2771775 h 1926"/>
                <a:gd name="T54" fmla="*/ 3681413 w 2838"/>
                <a:gd name="T55" fmla="*/ 2667000 h 1926"/>
                <a:gd name="T56" fmla="*/ 3624263 w 2838"/>
                <a:gd name="T57" fmla="*/ 2619375 h 1926"/>
                <a:gd name="T58" fmla="*/ 3490913 w 2838"/>
                <a:gd name="T59" fmla="*/ 2511425 h 1926"/>
                <a:gd name="T60" fmla="*/ 3371850 w 2838"/>
                <a:gd name="T61" fmla="*/ 2357438 h 1926"/>
                <a:gd name="T62" fmla="*/ 3271838 w 2838"/>
                <a:gd name="T63" fmla="*/ 2200275 h 1926"/>
                <a:gd name="T64" fmla="*/ 3219450 w 2838"/>
                <a:gd name="T65" fmla="*/ 2105025 h 1926"/>
                <a:gd name="T66" fmla="*/ 3114675 w 2838"/>
                <a:gd name="T67" fmla="*/ 1890713 h 1926"/>
                <a:gd name="T68" fmla="*/ 3071812 w 2838"/>
                <a:gd name="T69" fmla="*/ 1757363 h 1926"/>
                <a:gd name="T70" fmla="*/ 3019425 w 2838"/>
                <a:gd name="T71" fmla="*/ 1604962 h 1926"/>
                <a:gd name="T72" fmla="*/ 2962275 w 2838"/>
                <a:gd name="T73" fmla="*/ 1414463 h 1926"/>
                <a:gd name="T74" fmla="*/ 2905125 w 2838"/>
                <a:gd name="T75" fmla="*/ 1223963 h 1926"/>
                <a:gd name="T76" fmla="*/ 2843212 w 2838"/>
                <a:gd name="T77" fmla="*/ 1019175 h 1926"/>
                <a:gd name="T78" fmla="*/ 2762250 w 2838"/>
                <a:gd name="T79" fmla="*/ 800100 h 1926"/>
                <a:gd name="T80" fmla="*/ 2695575 w 2838"/>
                <a:gd name="T81" fmla="*/ 633413 h 1926"/>
                <a:gd name="T82" fmla="*/ 2628900 w 2838"/>
                <a:gd name="T83" fmla="*/ 495300 h 1926"/>
                <a:gd name="T84" fmla="*/ 2571750 w 2838"/>
                <a:gd name="T85" fmla="*/ 361950 h 1926"/>
                <a:gd name="T86" fmla="*/ 2481262 w 2838"/>
                <a:gd name="T87" fmla="*/ 214313 h 1926"/>
                <a:gd name="T88" fmla="*/ 2519362 w 2838"/>
                <a:gd name="T89" fmla="*/ 276225 h 1926"/>
                <a:gd name="T90" fmla="*/ 2462212 w 2838"/>
                <a:gd name="T91" fmla="*/ 204788 h 1926"/>
                <a:gd name="T92" fmla="*/ 2381250 w 2838"/>
                <a:gd name="T93" fmla="*/ 90488 h 1926"/>
                <a:gd name="T94" fmla="*/ 2271712 w 2838"/>
                <a:gd name="T95" fmla="*/ 9525 h 19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8"/>
                <a:gd name="T145" fmla="*/ 0 h 1926"/>
                <a:gd name="T146" fmla="*/ 2838 w 2838"/>
                <a:gd name="T147" fmla="*/ 1926 h 19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8" h="1926">
                  <a:moveTo>
                    <a:pt x="1398" y="3"/>
                  </a:moveTo>
                  <a:lnTo>
                    <a:pt x="1371" y="6"/>
                  </a:lnTo>
                  <a:lnTo>
                    <a:pt x="1338" y="18"/>
                  </a:lnTo>
                  <a:lnTo>
                    <a:pt x="1307" y="30"/>
                  </a:lnTo>
                  <a:lnTo>
                    <a:pt x="1287" y="62"/>
                  </a:lnTo>
                  <a:lnTo>
                    <a:pt x="1257" y="99"/>
                  </a:lnTo>
                  <a:lnTo>
                    <a:pt x="1227" y="130"/>
                  </a:lnTo>
                  <a:lnTo>
                    <a:pt x="1209" y="160"/>
                  </a:lnTo>
                  <a:lnTo>
                    <a:pt x="1191" y="202"/>
                  </a:lnTo>
                  <a:lnTo>
                    <a:pt x="1167" y="232"/>
                  </a:lnTo>
                  <a:lnTo>
                    <a:pt x="1155" y="274"/>
                  </a:lnTo>
                  <a:lnTo>
                    <a:pt x="1137" y="310"/>
                  </a:lnTo>
                  <a:lnTo>
                    <a:pt x="1119" y="354"/>
                  </a:lnTo>
                  <a:lnTo>
                    <a:pt x="1107" y="382"/>
                  </a:lnTo>
                  <a:lnTo>
                    <a:pt x="1095" y="418"/>
                  </a:lnTo>
                  <a:lnTo>
                    <a:pt x="1077" y="447"/>
                  </a:lnTo>
                  <a:lnTo>
                    <a:pt x="1062" y="483"/>
                  </a:lnTo>
                  <a:lnTo>
                    <a:pt x="1050" y="513"/>
                  </a:lnTo>
                  <a:lnTo>
                    <a:pt x="1035" y="552"/>
                  </a:lnTo>
                  <a:lnTo>
                    <a:pt x="1020" y="594"/>
                  </a:lnTo>
                  <a:lnTo>
                    <a:pt x="1005" y="639"/>
                  </a:lnTo>
                  <a:lnTo>
                    <a:pt x="996" y="678"/>
                  </a:lnTo>
                  <a:lnTo>
                    <a:pt x="981" y="714"/>
                  </a:lnTo>
                  <a:lnTo>
                    <a:pt x="969" y="747"/>
                  </a:lnTo>
                  <a:lnTo>
                    <a:pt x="960" y="783"/>
                  </a:lnTo>
                  <a:lnTo>
                    <a:pt x="951" y="819"/>
                  </a:lnTo>
                  <a:lnTo>
                    <a:pt x="945" y="850"/>
                  </a:lnTo>
                  <a:lnTo>
                    <a:pt x="939" y="886"/>
                  </a:lnTo>
                  <a:lnTo>
                    <a:pt x="927" y="922"/>
                  </a:lnTo>
                  <a:lnTo>
                    <a:pt x="909" y="964"/>
                  </a:lnTo>
                  <a:lnTo>
                    <a:pt x="903" y="994"/>
                  </a:lnTo>
                  <a:lnTo>
                    <a:pt x="891" y="1030"/>
                  </a:lnTo>
                  <a:lnTo>
                    <a:pt x="876" y="1068"/>
                  </a:lnTo>
                  <a:lnTo>
                    <a:pt x="867" y="1098"/>
                  </a:lnTo>
                  <a:lnTo>
                    <a:pt x="855" y="1134"/>
                  </a:lnTo>
                  <a:lnTo>
                    <a:pt x="843" y="1176"/>
                  </a:lnTo>
                  <a:lnTo>
                    <a:pt x="828" y="1215"/>
                  </a:lnTo>
                  <a:lnTo>
                    <a:pt x="811" y="1254"/>
                  </a:lnTo>
                  <a:lnTo>
                    <a:pt x="799" y="1278"/>
                  </a:lnTo>
                  <a:lnTo>
                    <a:pt x="792" y="1311"/>
                  </a:lnTo>
                  <a:lnTo>
                    <a:pt x="771" y="1359"/>
                  </a:lnTo>
                  <a:lnTo>
                    <a:pt x="741" y="1396"/>
                  </a:lnTo>
                  <a:lnTo>
                    <a:pt x="720" y="1446"/>
                  </a:lnTo>
                  <a:lnTo>
                    <a:pt x="699" y="1474"/>
                  </a:lnTo>
                  <a:lnTo>
                    <a:pt x="678" y="1515"/>
                  </a:lnTo>
                  <a:lnTo>
                    <a:pt x="654" y="1545"/>
                  </a:lnTo>
                  <a:lnTo>
                    <a:pt x="627" y="1584"/>
                  </a:lnTo>
                  <a:lnTo>
                    <a:pt x="594" y="1614"/>
                  </a:lnTo>
                  <a:lnTo>
                    <a:pt x="570" y="1635"/>
                  </a:lnTo>
                  <a:lnTo>
                    <a:pt x="531" y="1665"/>
                  </a:lnTo>
                  <a:lnTo>
                    <a:pt x="495" y="1689"/>
                  </a:lnTo>
                  <a:lnTo>
                    <a:pt x="456" y="1716"/>
                  </a:lnTo>
                  <a:lnTo>
                    <a:pt x="420" y="1734"/>
                  </a:lnTo>
                  <a:lnTo>
                    <a:pt x="381" y="1746"/>
                  </a:lnTo>
                  <a:lnTo>
                    <a:pt x="354" y="1755"/>
                  </a:lnTo>
                  <a:lnTo>
                    <a:pt x="321" y="1767"/>
                  </a:lnTo>
                  <a:lnTo>
                    <a:pt x="297" y="1782"/>
                  </a:lnTo>
                  <a:lnTo>
                    <a:pt x="264" y="1791"/>
                  </a:lnTo>
                  <a:lnTo>
                    <a:pt x="231" y="1803"/>
                  </a:lnTo>
                  <a:lnTo>
                    <a:pt x="195" y="1821"/>
                  </a:lnTo>
                  <a:lnTo>
                    <a:pt x="153" y="1830"/>
                  </a:lnTo>
                  <a:lnTo>
                    <a:pt x="108" y="1848"/>
                  </a:lnTo>
                  <a:lnTo>
                    <a:pt x="66" y="1857"/>
                  </a:lnTo>
                  <a:lnTo>
                    <a:pt x="30" y="1866"/>
                  </a:lnTo>
                  <a:lnTo>
                    <a:pt x="12" y="1872"/>
                  </a:lnTo>
                  <a:lnTo>
                    <a:pt x="0" y="1887"/>
                  </a:lnTo>
                  <a:lnTo>
                    <a:pt x="0" y="1926"/>
                  </a:lnTo>
                  <a:lnTo>
                    <a:pt x="0" y="1914"/>
                  </a:lnTo>
                  <a:lnTo>
                    <a:pt x="2831" y="1914"/>
                  </a:lnTo>
                  <a:lnTo>
                    <a:pt x="2838" y="1875"/>
                  </a:lnTo>
                  <a:lnTo>
                    <a:pt x="2805" y="1869"/>
                  </a:lnTo>
                  <a:lnTo>
                    <a:pt x="2781" y="1863"/>
                  </a:lnTo>
                  <a:lnTo>
                    <a:pt x="2745" y="1854"/>
                  </a:lnTo>
                  <a:lnTo>
                    <a:pt x="2709" y="1842"/>
                  </a:lnTo>
                  <a:lnTo>
                    <a:pt x="2682" y="1833"/>
                  </a:lnTo>
                  <a:lnTo>
                    <a:pt x="2649" y="1821"/>
                  </a:lnTo>
                  <a:lnTo>
                    <a:pt x="2607" y="1806"/>
                  </a:lnTo>
                  <a:lnTo>
                    <a:pt x="2565" y="1794"/>
                  </a:lnTo>
                  <a:lnTo>
                    <a:pt x="2523" y="1776"/>
                  </a:lnTo>
                  <a:lnTo>
                    <a:pt x="2493" y="1764"/>
                  </a:lnTo>
                  <a:lnTo>
                    <a:pt x="2451" y="1746"/>
                  </a:lnTo>
                  <a:lnTo>
                    <a:pt x="2415" y="1728"/>
                  </a:lnTo>
                  <a:lnTo>
                    <a:pt x="2367" y="1710"/>
                  </a:lnTo>
                  <a:lnTo>
                    <a:pt x="2319" y="1680"/>
                  </a:lnTo>
                  <a:lnTo>
                    <a:pt x="2299" y="1662"/>
                  </a:lnTo>
                  <a:lnTo>
                    <a:pt x="2289" y="1662"/>
                  </a:lnTo>
                  <a:lnTo>
                    <a:pt x="2283" y="1650"/>
                  </a:lnTo>
                  <a:lnTo>
                    <a:pt x="2255" y="1634"/>
                  </a:lnTo>
                  <a:lnTo>
                    <a:pt x="2220" y="1611"/>
                  </a:lnTo>
                  <a:lnTo>
                    <a:pt x="2199" y="1582"/>
                  </a:lnTo>
                  <a:lnTo>
                    <a:pt x="2181" y="1558"/>
                  </a:lnTo>
                  <a:lnTo>
                    <a:pt x="2151" y="1522"/>
                  </a:lnTo>
                  <a:lnTo>
                    <a:pt x="2124" y="1485"/>
                  </a:lnTo>
                  <a:lnTo>
                    <a:pt x="2100" y="1452"/>
                  </a:lnTo>
                  <a:lnTo>
                    <a:pt x="2079" y="1419"/>
                  </a:lnTo>
                  <a:lnTo>
                    <a:pt x="2061" y="1386"/>
                  </a:lnTo>
                  <a:lnTo>
                    <a:pt x="2046" y="1356"/>
                  </a:lnTo>
                  <a:lnTo>
                    <a:pt x="2010" y="1293"/>
                  </a:lnTo>
                  <a:lnTo>
                    <a:pt x="2028" y="1326"/>
                  </a:lnTo>
                  <a:lnTo>
                    <a:pt x="1995" y="1257"/>
                  </a:lnTo>
                  <a:lnTo>
                    <a:pt x="1974" y="1218"/>
                  </a:lnTo>
                  <a:lnTo>
                    <a:pt x="1962" y="1191"/>
                  </a:lnTo>
                  <a:lnTo>
                    <a:pt x="1953" y="1161"/>
                  </a:lnTo>
                  <a:lnTo>
                    <a:pt x="1941" y="1140"/>
                  </a:lnTo>
                  <a:lnTo>
                    <a:pt x="1935" y="1107"/>
                  </a:lnTo>
                  <a:lnTo>
                    <a:pt x="1923" y="1083"/>
                  </a:lnTo>
                  <a:lnTo>
                    <a:pt x="1914" y="1053"/>
                  </a:lnTo>
                  <a:lnTo>
                    <a:pt x="1902" y="1011"/>
                  </a:lnTo>
                  <a:lnTo>
                    <a:pt x="1887" y="978"/>
                  </a:lnTo>
                  <a:lnTo>
                    <a:pt x="1872" y="930"/>
                  </a:lnTo>
                  <a:lnTo>
                    <a:pt x="1866" y="891"/>
                  </a:lnTo>
                  <a:lnTo>
                    <a:pt x="1854" y="852"/>
                  </a:lnTo>
                  <a:lnTo>
                    <a:pt x="1845" y="819"/>
                  </a:lnTo>
                  <a:lnTo>
                    <a:pt x="1830" y="771"/>
                  </a:lnTo>
                  <a:lnTo>
                    <a:pt x="1818" y="729"/>
                  </a:lnTo>
                  <a:lnTo>
                    <a:pt x="1800" y="681"/>
                  </a:lnTo>
                  <a:lnTo>
                    <a:pt x="1791" y="642"/>
                  </a:lnTo>
                  <a:lnTo>
                    <a:pt x="1773" y="600"/>
                  </a:lnTo>
                  <a:lnTo>
                    <a:pt x="1761" y="546"/>
                  </a:lnTo>
                  <a:lnTo>
                    <a:pt x="1740" y="504"/>
                  </a:lnTo>
                  <a:lnTo>
                    <a:pt x="1725" y="465"/>
                  </a:lnTo>
                  <a:lnTo>
                    <a:pt x="1713" y="432"/>
                  </a:lnTo>
                  <a:lnTo>
                    <a:pt x="1698" y="399"/>
                  </a:lnTo>
                  <a:lnTo>
                    <a:pt x="1674" y="345"/>
                  </a:lnTo>
                  <a:lnTo>
                    <a:pt x="1686" y="375"/>
                  </a:lnTo>
                  <a:lnTo>
                    <a:pt x="1656" y="312"/>
                  </a:lnTo>
                  <a:lnTo>
                    <a:pt x="1644" y="285"/>
                  </a:lnTo>
                  <a:lnTo>
                    <a:pt x="1629" y="252"/>
                  </a:lnTo>
                  <a:lnTo>
                    <a:pt x="1620" y="228"/>
                  </a:lnTo>
                  <a:lnTo>
                    <a:pt x="1608" y="207"/>
                  </a:lnTo>
                  <a:lnTo>
                    <a:pt x="1578" y="156"/>
                  </a:lnTo>
                  <a:lnTo>
                    <a:pt x="1563" y="135"/>
                  </a:lnTo>
                  <a:lnTo>
                    <a:pt x="1563" y="141"/>
                  </a:lnTo>
                  <a:lnTo>
                    <a:pt x="1572" y="144"/>
                  </a:lnTo>
                  <a:lnTo>
                    <a:pt x="1587" y="174"/>
                  </a:lnTo>
                  <a:lnTo>
                    <a:pt x="1593" y="192"/>
                  </a:lnTo>
                  <a:lnTo>
                    <a:pt x="1578" y="156"/>
                  </a:lnTo>
                  <a:lnTo>
                    <a:pt x="1551" y="129"/>
                  </a:lnTo>
                  <a:lnTo>
                    <a:pt x="1539" y="105"/>
                  </a:lnTo>
                  <a:lnTo>
                    <a:pt x="1518" y="81"/>
                  </a:lnTo>
                  <a:lnTo>
                    <a:pt x="1500" y="57"/>
                  </a:lnTo>
                  <a:lnTo>
                    <a:pt x="1479" y="39"/>
                  </a:lnTo>
                  <a:lnTo>
                    <a:pt x="1455" y="18"/>
                  </a:lnTo>
                  <a:lnTo>
                    <a:pt x="1431" y="6"/>
                  </a:lnTo>
                  <a:lnTo>
                    <a:pt x="1416" y="0"/>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8" name="Line 9"/>
            <p:cNvSpPr>
              <a:spLocks noChangeShapeType="1"/>
            </p:cNvSpPr>
            <p:nvPr/>
          </p:nvSpPr>
          <p:spPr bwMode="auto">
            <a:xfrm>
              <a:off x="2801636" y="6108310"/>
              <a:ext cx="338802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 name="Line 17"/>
            <p:cNvSpPr>
              <a:spLocks noChangeShapeType="1"/>
            </p:cNvSpPr>
            <p:nvPr/>
          </p:nvSpPr>
          <p:spPr bwMode="auto">
            <a:xfrm>
              <a:off x="4500488" y="6066444"/>
              <a:ext cx="0" cy="9465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50" name="Group 38"/>
            <p:cNvGrpSpPr>
              <a:grpSpLocks/>
            </p:cNvGrpSpPr>
            <p:nvPr/>
          </p:nvGrpSpPr>
          <p:grpSpPr bwMode="auto">
            <a:xfrm>
              <a:off x="2980123" y="4322617"/>
              <a:ext cx="3035354" cy="1672836"/>
              <a:chOff x="1463" y="1211"/>
              <a:chExt cx="2823" cy="1838"/>
            </a:xfrm>
          </p:grpSpPr>
          <p:sp>
            <p:nvSpPr>
              <p:cNvPr id="51" name="Arc 11"/>
              <p:cNvSpPr>
                <a:spLocks/>
              </p:cNvSpPr>
              <p:nvPr/>
            </p:nvSpPr>
            <p:spPr bwMode="auto">
              <a:xfrm rot="4500000">
                <a:off x="3122" y="2332"/>
                <a:ext cx="789" cy="284"/>
              </a:xfrm>
              <a:custGeom>
                <a:avLst/>
                <a:gdLst>
                  <a:gd name="T0" fmla="*/ 32 w 19399"/>
                  <a:gd name="T1" fmla="*/ 2 h 21600"/>
                  <a:gd name="T2" fmla="*/ 0 w 19399"/>
                  <a:gd name="T3" fmla="*/ 4 h 21600"/>
                  <a:gd name="T4" fmla="*/ 0 w 19399"/>
                  <a:gd name="T5" fmla="*/ 0 h 21600"/>
                  <a:gd name="T6" fmla="*/ 0 60000 65536"/>
                  <a:gd name="T7" fmla="*/ 0 60000 65536"/>
                  <a:gd name="T8" fmla="*/ 0 60000 65536"/>
                  <a:gd name="T9" fmla="*/ 0 w 19399"/>
                  <a:gd name="T10" fmla="*/ 0 h 21600"/>
                  <a:gd name="T11" fmla="*/ 19399 w 19399"/>
                  <a:gd name="T12" fmla="*/ 21600 h 21600"/>
                </a:gdLst>
                <a:ahLst/>
                <a:cxnLst>
                  <a:cxn ang="T6">
                    <a:pos x="T0" y="T1"/>
                  </a:cxn>
                  <a:cxn ang="T7">
                    <a:pos x="T2" y="T3"/>
                  </a:cxn>
                  <a:cxn ang="T8">
                    <a:pos x="T4" y="T5"/>
                  </a:cxn>
                </a:cxnLst>
                <a:rect l="T9" t="T10" r="T11" b="T12"/>
                <a:pathLst>
                  <a:path w="19399" h="21600" fill="none" extrusionOk="0">
                    <a:moveTo>
                      <a:pt x="19398" y="9499"/>
                    </a:moveTo>
                    <a:cubicBezTo>
                      <a:pt x="15772" y="16905"/>
                      <a:pt x="8245" y="21599"/>
                      <a:pt x="0" y="21600"/>
                    </a:cubicBezTo>
                  </a:path>
                  <a:path w="19399" h="21600" stroke="0" extrusionOk="0">
                    <a:moveTo>
                      <a:pt x="19398" y="9499"/>
                    </a:moveTo>
                    <a:cubicBezTo>
                      <a:pt x="15772" y="16905"/>
                      <a:pt x="8245" y="21599"/>
                      <a:pt x="0" y="21600"/>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2" name="Arc 12"/>
              <p:cNvSpPr>
                <a:spLocks/>
              </p:cNvSpPr>
              <p:nvPr/>
            </p:nvSpPr>
            <p:spPr bwMode="auto">
              <a:xfrm rot="6300000">
                <a:off x="2156" y="1577"/>
                <a:ext cx="956" cy="224"/>
              </a:xfrm>
              <a:custGeom>
                <a:avLst/>
                <a:gdLst>
                  <a:gd name="T0" fmla="*/ 42 w 21600"/>
                  <a:gd name="T1" fmla="*/ 2 h 21600"/>
                  <a:gd name="T2" fmla="*/ 0 w 21600"/>
                  <a:gd name="T3" fmla="*/ 0 h 21600"/>
                  <a:gd name="T4" fmla="*/ 42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3" name="Arc 13"/>
              <p:cNvSpPr>
                <a:spLocks/>
              </p:cNvSpPr>
              <p:nvPr/>
            </p:nvSpPr>
            <p:spPr bwMode="auto">
              <a:xfrm rot="16980000">
                <a:off x="1803" y="2341"/>
                <a:ext cx="790" cy="284"/>
              </a:xfrm>
              <a:custGeom>
                <a:avLst/>
                <a:gdLst>
                  <a:gd name="T0" fmla="*/ 32 w 19433"/>
                  <a:gd name="T1" fmla="*/ 4 h 21600"/>
                  <a:gd name="T2" fmla="*/ 0 w 19433"/>
                  <a:gd name="T3" fmla="*/ 2 h 21600"/>
                  <a:gd name="T4" fmla="*/ 32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 name="Arc 14"/>
              <p:cNvSpPr>
                <a:spLocks/>
              </p:cNvSpPr>
              <p:nvPr/>
            </p:nvSpPr>
            <p:spPr bwMode="auto">
              <a:xfrm rot="15300000">
                <a:off x="2591" y="1579"/>
                <a:ext cx="957" cy="225"/>
              </a:xfrm>
              <a:custGeom>
                <a:avLst/>
                <a:gdLst>
                  <a:gd name="T0" fmla="*/ 42 w 21600"/>
                  <a:gd name="T1" fmla="*/ 0 h 21696"/>
                  <a:gd name="T2" fmla="*/ 0 w 21600"/>
                  <a:gd name="T3" fmla="*/ 2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 name="Arc 16"/>
              <p:cNvSpPr>
                <a:spLocks/>
              </p:cNvSpPr>
              <p:nvPr/>
            </p:nvSpPr>
            <p:spPr bwMode="auto">
              <a:xfrm rot="20760000">
                <a:off x="1463" y="2875"/>
                <a:ext cx="697" cy="164"/>
              </a:xfrm>
              <a:custGeom>
                <a:avLst/>
                <a:gdLst>
                  <a:gd name="T0" fmla="*/ 23 w 20693"/>
                  <a:gd name="T1" fmla="*/ 0 h 21576"/>
                  <a:gd name="T2" fmla="*/ 1 w 20693"/>
                  <a:gd name="T3" fmla="*/ 1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6" name="Arc 37"/>
              <p:cNvSpPr>
                <a:spLocks/>
              </p:cNvSpPr>
              <p:nvPr/>
            </p:nvSpPr>
            <p:spPr bwMode="auto">
              <a:xfrm rot="840000" flipH="1">
                <a:off x="3598" y="2885"/>
                <a:ext cx="688" cy="164"/>
              </a:xfrm>
              <a:custGeom>
                <a:avLst/>
                <a:gdLst>
                  <a:gd name="T0" fmla="*/ 23 w 20435"/>
                  <a:gd name="T1" fmla="*/ 0 h 21576"/>
                  <a:gd name="T2" fmla="*/ 1 w 20435"/>
                  <a:gd name="T3" fmla="*/ 1 h 21576"/>
                  <a:gd name="T4" fmla="*/ 0 w 20435"/>
                  <a:gd name="T5" fmla="*/ 0 h 21576"/>
                  <a:gd name="T6" fmla="*/ 0 60000 65536"/>
                  <a:gd name="T7" fmla="*/ 0 60000 65536"/>
                  <a:gd name="T8" fmla="*/ 0 60000 65536"/>
                  <a:gd name="T9" fmla="*/ 0 w 20435"/>
                  <a:gd name="T10" fmla="*/ 0 h 21576"/>
                  <a:gd name="T11" fmla="*/ 20435 w 20435"/>
                  <a:gd name="T12" fmla="*/ 21576 h 21576"/>
                </a:gdLst>
                <a:ahLst/>
                <a:cxnLst>
                  <a:cxn ang="T6">
                    <a:pos x="T0" y="T1"/>
                  </a:cxn>
                  <a:cxn ang="T7">
                    <a:pos x="T2" y="T3"/>
                  </a:cxn>
                  <a:cxn ang="T8">
                    <a:pos x="T4" y="T5"/>
                  </a:cxn>
                </a:cxnLst>
                <a:rect l="T9" t="T10" r="T11" b="T12"/>
                <a:pathLst>
                  <a:path w="20435" h="21576" fill="none" extrusionOk="0">
                    <a:moveTo>
                      <a:pt x="20434" y="6998"/>
                    </a:moveTo>
                    <a:cubicBezTo>
                      <a:pt x="17563" y="15381"/>
                      <a:pt x="9864" y="21160"/>
                      <a:pt x="1014" y="21576"/>
                    </a:cubicBezTo>
                  </a:path>
                  <a:path w="20435" h="21576" stroke="0" extrusionOk="0">
                    <a:moveTo>
                      <a:pt x="20434" y="6998"/>
                    </a:moveTo>
                    <a:cubicBezTo>
                      <a:pt x="17563" y="15381"/>
                      <a:pt x="9864" y="21160"/>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sp>
        <p:nvSpPr>
          <p:cNvPr id="26" name="Rectangle 25"/>
          <p:cNvSpPr/>
          <p:nvPr/>
        </p:nvSpPr>
        <p:spPr>
          <a:xfrm>
            <a:off x="596558" y="4216478"/>
            <a:ext cx="7190660" cy="461665"/>
          </a:xfrm>
          <a:prstGeom prst="rect">
            <a:avLst/>
          </a:prstGeom>
        </p:spPr>
        <p:txBody>
          <a:bodyPr wrap="square">
            <a:spAutoFit/>
          </a:bodyPr>
          <a:lstStyle/>
          <a:p>
            <a:r>
              <a:rPr lang="en-US" sz="2000" i="1" dirty="0"/>
              <a:t> </a:t>
            </a:r>
            <a:r>
              <a:rPr lang="en-US" sz="2400" dirty="0" smtClean="0"/>
              <a:t>is </a:t>
            </a:r>
            <a:r>
              <a:rPr lang="en-US" sz="2400" dirty="0"/>
              <a:t>normally distributed </a:t>
            </a:r>
            <a:r>
              <a:rPr lang="en-US" sz="2400" dirty="0" smtClean="0"/>
              <a:t>off </a:t>
            </a:r>
            <a:r>
              <a:rPr lang="en-US" sz="2400" dirty="0"/>
              <a:t>population </a:t>
            </a:r>
            <a:r>
              <a:rPr lang="en-US" sz="2400" i="1" dirty="0" smtClean="0"/>
              <a:t>i</a:t>
            </a:r>
            <a:r>
              <a:rPr lang="en-US" sz="2400" dirty="0" smtClean="0"/>
              <a:t>’s distribution </a:t>
            </a:r>
            <a:r>
              <a:rPr lang="en-US" sz="2400" dirty="0"/>
              <a:t>is </a:t>
            </a:r>
            <a:endParaRPr lang="en-US" sz="2400" dirty="0" smtClean="0"/>
          </a:p>
        </p:txBody>
      </p:sp>
      <p:graphicFrame>
        <p:nvGraphicFramePr>
          <p:cNvPr id="27" name="Object 26"/>
          <p:cNvGraphicFramePr>
            <a:graphicFrameLocks noChangeAspect="1"/>
          </p:cNvGraphicFramePr>
          <p:nvPr>
            <p:extLst>
              <p:ext uri="{D42A27DB-BD31-4B8C-83A1-F6EECF244321}">
                <p14:modId xmlns:p14="http://schemas.microsoft.com/office/powerpoint/2010/main" val="2566575881"/>
              </p:ext>
            </p:extLst>
          </p:nvPr>
        </p:nvGraphicFramePr>
        <p:xfrm>
          <a:off x="442144" y="4242683"/>
          <a:ext cx="304799" cy="457200"/>
        </p:xfrm>
        <a:graphic>
          <a:graphicData uri="http://schemas.openxmlformats.org/presentationml/2006/ole">
            <mc:AlternateContent xmlns:mc="http://schemas.openxmlformats.org/markup-compatibility/2006">
              <mc:Choice xmlns:v="urn:schemas-microsoft-com:vml" Requires="v">
                <p:oleObj spid="_x0000_s150559" name="Equation" r:id="rId14" imgW="152280" imgH="228600" progId="Equation.DSMT4">
                  <p:embed/>
                </p:oleObj>
              </mc:Choice>
              <mc:Fallback>
                <p:oleObj name="Equation" r:id="rId14" imgW="152280" imgH="228600" progId="Equation.DSMT4">
                  <p:embed/>
                  <p:pic>
                    <p:nvPicPr>
                      <p:cNvPr id="0" name=""/>
                      <p:cNvPicPr/>
                      <p:nvPr/>
                    </p:nvPicPr>
                    <p:blipFill>
                      <a:blip r:embed="rId15"/>
                      <a:stretch>
                        <a:fillRect/>
                      </a:stretch>
                    </p:blipFill>
                    <p:spPr>
                      <a:xfrm>
                        <a:off x="442144" y="4242683"/>
                        <a:ext cx="304799" cy="457200"/>
                      </a:xfrm>
                      <a:prstGeom prst="rect">
                        <a:avLst/>
                      </a:prstGeom>
                    </p:spPr>
                  </p:pic>
                </p:oleObj>
              </mc:Fallback>
            </mc:AlternateContent>
          </a:graphicData>
        </a:graphic>
      </p:graphicFrame>
      <p:sp>
        <p:nvSpPr>
          <p:cNvPr id="28" name="Rectangle 27"/>
          <p:cNvSpPr/>
          <p:nvPr/>
        </p:nvSpPr>
        <p:spPr>
          <a:xfrm>
            <a:off x="786064" y="4711915"/>
            <a:ext cx="4572000" cy="461665"/>
          </a:xfrm>
          <a:prstGeom prst="rect">
            <a:avLst/>
          </a:prstGeom>
        </p:spPr>
        <p:txBody>
          <a:bodyPr>
            <a:spAutoFit/>
          </a:bodyPr>
          <a:lstStyle/>
          <a:p>
            <a:r>
              <a:rPr lang="en-US" sz="2400" dirty="0"/>
              <a:t>normal and </a:t>
            </a:r>
            <a:r>
              <a:rPr lang="en-US" sz="2400" i="1" dirty="0" err="1" smtClean="0"/>
              <a:t>n</a:t>
            </a:r>
            <a:r>
              <a:rPr lang="en-US" sz="2400" i="1" baseline="-25000" dirty="0" err="1" smtClean="0"/>
              <a:t>i</a:t>
            </a:r>
            <a:r>
              <a:rPr lang="en-US" sz="2400" dirty="0" smtClean="0"/>
              <a:t> </a:t>
            </a:r>
            <a:r>
              <a:rPr lang="en-US" sz="2400" u="sng" dirty="0" smtClean="0"/>
              <a:t>&gt;</a:t>
            </a:r>
            <a:r>
              <a:rPr lang="en-US" sz="2400" dirty="0" smtClean="0"/>
              <a:t> 2</a:t>
            </a:r>
            <a:endParaRPr lang="en-US" sz="2400" dirty="0"/>
          </a:p>
        </p:txBody>
      </p:sp>
    </p:spTree>
    <p:extLst>
      <p:ext uri="{BB962C8B-B14F-4D97-AF65-F5344CB8AC3E}">
        <p14:creationId xmlns:p14="http://schemas.microsoft.com/office/powerpoint/2010/main" val="31133510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4"/>
          <p:cNvSpPr>
            <a:spLocks noChangeArrowheads="1"/>
          </p:cNvSpPr>
          <p:nvPr/>
        </p:nvSpPr>
        <p:spPr bwMode="auto">
          <a:xfrm>
            <a:off x="61913" y="146050"/>
            <a:ext cx="77724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US" sz="2800">
                <a:latin typeface="Book Antiqua" pitchFamily="18" charset="0"/>
              </a:rPr>
              <a:t>Sampling Distribution of                        </a:t>
            </a:r>
          </a:p>
        </p:txBody>
      </p:sp>
      <p:graphicFrame>
        <p:nvGraphicFramePr>
          <p:cNvPr id="2051" name="Object 5"/>
          <p:cNvGraphicFramePr>
            <a:graphicFrameLocks noChangeAspect="1"/>
          </p:cNvGraphicFramePr>
          <p:nvPr/>
        </p:nvGraphicFramePr>
        <p:xfrm>
          <a:off x="6118225" y="209550"/>
          <a:ext cx="996950" cy="544513"/>
        </p:xfrm>
        <a:graphic>
          <a:graphicData uri="http://schemas.openxmlformats.org/presentationml/2006/ole">
            <mc:AlternateContent xmlns:mc="http://schemas.openxmlformats.org/markup-compatibility/2006">
              <mc:Choice xmlns:v="urn:schemas-microsoft-com:vml" Requires="v">
                <p:oleObj spid="_x0000_s151572" name="Equation" r:id="rId4" imgW="419040" imgH="228600" progId="Equation.DSMT4">
                  <p:embed/>
                </p:oleObj>
              </mc:Choice>
              <mc:Fallback>
                <p:oleObj name="Equation" r:id="rId4" imgW="41904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8225" y="209550"/>
                        <a:ext cx="996950" cy="54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 name="Object 6">
            <a:hlinkClick r:id="" action="ppaction://ole?verb=0"/>
          </p:cNvPr>
          <p:cNvGraphicFramePr>
            <a:graphicFrameLocks/>
          </p:cNvGraphicFramePr>
          <p:nvPr>
            <p:extLst>
              <p:ext uri="{D42A27DB-BD31-4B8C-83A1-F6EECF244321}">
                <p14:modId xmlns:p14="http://schemas.microsoft.com/office/powerpoint/2010/main" val="887268499"/>
              </p:ext>
            </p:extLst>
          </p:nvPr>
        </p:nvGraphicFramePr>
        <p:xfrm>
          <a:off x="6764758" y="3400920"/>
          <a:ext cx="749300" cy="517525"/>
        </p:xfrm>
        <a:graphic>
          <a:graphicData uri="http://schemas.openxmlformats.org/presentationml/2006/ole">
            <mc:AlternateContent xmlns:mc="http://schemas.openxmlformats.org/markup-compatibility/2006">
              <mc:Choice xmlns:v="urn:schemas-microsoft-com:vml" Requires="v">
                <p:oleObj spid="_x0000_s151573" name="Equation" r:id="rId6" imgW="368280" imgH="228600" progId="Equation.DSMT4">
                  <p:embed/>
                </p:oleObj>
              </mc:Choice>
              <mc:Fallback>
                <p:oleObj name="Equation" r:id="rId6" imgW="368280" imgH="228600" progId="Equation.DSMT4">
                  <p:embed/>
                  <p:pic>
                    <p:nvPicPr>
                      <p:cNvPr id="0" name=""/>
                      <p:cNvPicPr>
                        <a:picLocks noChangeArrowheads="1"/>
                      </p:cNvPicPr>
                      <p:nvPr/>
                    </p:nvPicPr>
                    <p:blipFill>
                      <a:blip r:embed="rId7"/>
                      <a:srcRect/>
                      <a:stretch>
                        <a:fillRect/>
                      </a:stretch>
                    </p:blipFill>
                    <p:spPr bwMode="auto">
                      <a:xfrm>
                        <a:off x="6764758" y="3400920"/>
                        <a:ext cx="749300" cy="517525"/>
                      </a:xfrm>
                      <a:prstGeom prst="rect">
                        <a:avLst/>
                      </a:prstGeom>
                      <a:noFill/>
                      <a:ln>
                        <a:noFill/>
                      </a:ln>
                      <a:effectLst/>
                      <a:extLst>
                        <a:ext uri="{909E8E84-426E-40DD-AFC4-6F175D3DCCD1}">
                          <a14:hiddenFill xmlns:a14="http://schemas.microsoft.com/office/drawing/2010/main">
                            <a:gradFill rotWithShape="0">
                              <a:gsLst>
                                <a:gs pos="0">
                                  <a:srgbClr val="993366">
                                    <a:gamma/>
                                    <a:shade val="46275"/>
                                    <a:invGamma/>
                                  </a:srgbClr>
                                </a:gs>
                                <a:gs pos="50000">
                                  <a:srgbClr val="993366"/>
                                </a:gs>
                                <a:gs pos="100000">
                                  <a:srgbClr val="993366">
                                    <a:gamma/>
                                    <a:shade val="46275"/>
                                    <a:invGamma/>
                                  </a:srgbClr>
                                </a:gs>
                              </a:gsLst>
                              <a:lin ang="54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33" name="Object 9">
            <a:hlinkClick r:id="" action="ppaction://ole?verb=0"/>
          </p:cNvPr>
          <p:cNvGraphicFramePr>
            <a:graphicFrameLocks/>
          </p:cNvGraphicFramePr>
          <p:nvPr>
            <p:extLst>
              <p:ext uri="{D42A27DB-BD31-4B8C-83A1-F6EECF244321}">
                <p14:modId xmlns:p14="http://schemas.microsoft.com/office/powerpoint/2010/main" val="1065875744"/>
              </p:ext>
            </p:extLst>
          </p:nvPr>
        </p:nvGraphicFramePr>
        <p:xfrm>
          <a:off x="7561352" y="1709938"/>
          <a:ext cx="1270925" cy="741252"/>
        </p:xfrm>
        <a:graphic>
          <a:graphicData uri="http://schemas.openxmlformats.org/presentationml/2006/ole">
            <mc:AlternateContent xmlns:mc="http://schemas.openxmlformats.org/markup-compatibility/2006">
              <mc:Choice xmlns:v="urn:schemas-microsoft-com:vml" Requires="v">
                <p:oleObj spid="_x0000_s151574" name="Equation" r:id="rId8" imgW="685800" imgH="495000" progId="Equation.DSMT4">
                  <p:embed/>
                </p:oleObj>
              </mc:Choice>
              <mc:Fallback>
                <p:oleObj name="Equation" r:id="rId8" imgW="685800" imgH="495000" progId="Equation.DSMT4">
                  <p:embed/>
                  <p:pic>
                    <p:nvPicPr>
                      <p:cNvPr id="0" name=""/>
                      <p:cNvPicPr>
                        <a:picLocks noChangeArrowheads="1"/>
                      </p:cNvPicPr>
                      <p:nvPr/>
                    </p:nvPicPr>
                    <p:blipFill>
                      <a:blip r:embed="rId9"/>
                      <a:srcRect/>
                      <a:stretch>
                        <a:fillRect/>
                      </a:stretch>
                    </p:blipFill>
                    <p:spPr bwMode="auto">
                      <a:xfrm>
                        <a:off x="7561352" y="1709938"/>
                        <a:ext cx="1270925" cy="741252"/>
                      </a:xfrm>
                      <a:prstGeom prst="rect">
                        <a:avLst/>
                      </a:prstGeom>
                      <a:noFill/>
                      <a:ln>
                        <a:noFill/>
                      </a:ln>
                      <a:effectLst/>
                    </p:spPr>
                  </p:pic>
                </p:oleObj>
              </mc:Fallback>
            </mc:AlternateContent>
          </a:graphicData>
        </a:graphic>
      </p:graphicFrame>
      <p:grpSp>
        <p:nvGrpSpPr>
          <p:cNvPr id="41" name="Group 40"/>
          <p:cNvGrpSpPr/>
          <p:nvPr/>
        </p:nvGrpSpPr>
        <p:grpSpPr>
          <a:xfrm>
            <a:off x="730050" y="1112420"/>
            <a:ext cx="1182820" cy="490538"/>
            <a:chOff x="701450" y="4635418"/>
            <a:chExt cx="1078308" cy="490537"/>
          </a:xfrm>
        </p:grpSpPr>
        <p:graphicFrame>
          <p:nvGraphicFramePr>
            <p:cNvPr id="42" name="Object 16"/>
            <p:cNvGraphicFramePr>
              <a:graphicFrameLocks noChangeAspect="1"/>
            </p:cNvGraphicFramePr>
            <p:nvPr>
              <p:extLst>
                <p:ext uri="{D42A27DB-BD31-4B8C-83A1-F6EECF244321}">
                  <p14:modId xmlns:p14="http://schemas.microsoft.com/office/powerpoint/2010/main" val="1287399076"/>
                </p:ext>
              </p:extLst>
            </p:nvPr>
          </p:nvGraphicFramePr>
          <p:xfrm>
            <a:off x="1452733" y="4656137"/>
            <a:ext cx="327025" cy="452438"/>
          </p:xfrm>
          <a:graphic>
            <a:graphicData uri="http://schemas.openxmlformats.org/presentationml/2006/ole">
              <mc:AlternateContent xmlns:mc="http://schemas.openxmlformats.org/markup-compatibility/2006">
                <mc:Choice xmlns:v="urn:schemas-microsoft-com:vml" Requires="v">
                  <p:oleObj spid="_x0000_s151575" name="Equation" r:id="rId10" imgW="164880" imgH="228600" progId="Equation.DSMT4">
                    <p:embed/>
                  </p:oleObj>
                </mc:Choice>
                <mc:Fallback>
                  <p:oleObj name="Equation" r:id="rId10" imgW="16488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52733" y="4656137"/>
                          <a:ext cx="327025"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 name="Object 17"/>
            <p:cNvGraphicFramePr>
              <a:graphicFrameLocks noChangeAspect="1"/>
            </p:cNvGraphicFramePr>
            <p:nvPr>
              <p:extLst>
                <p:ext uri="{D42A27DB-BD31-4B8C-83A1-F6EECF244321}">
                  <p14:modId xmlns:p14="http://schemas.microsoft.com/office/powerpoint/2010/main" val="702026422"/>
                </p:ext>
              </p:extLst>
            </p:nvPr>
          </p:nvGraphicFramePr>
          <p:xfrm>
            <a:off x="701450" y="4635418"/>
            <a:ext cx="327060" cy="490537"/>
          </p:xfrm>
          <a:graphic>
            <a:graphicData uri="http://schemas.openxmlformats.org/presentationml/2006/ole">
              <mc:AlternateContent xmlns:mc="http://schemas.openxmlformats.org/markup-compatibility/2006">
                <mc:Choice xmlns:v="urn:schemas-microsoft-com:vml" Requires="v">
                  <p:oleObj spid="_x0000_s151576" name="Equation" r:id="rId12" imgW="152280" imgH="228600" progId="Equation.DSMT4">
                    <p:embed/>
                  </p:oleObj>
                </mc:Choice>
                <mc:Fallback>
                  <p:oleObj name="Equation" r:id="rId12" imgW="15228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450" y="4635418"/>
                          <a:ext cx="327060" cy="490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4" name="Text Box 10"/>
          <p:cNvSpPr txBox="1">
            <a:spLocks noChangeArrowheads="1"/>
          </p:cNvSpPr>
          <p:nvPr/>
        </p:nvSpPr>
        <p:spPr bwMode="auto">
          <a:xfrm>
            <a:off x="407031" y="1151901"/>
            <a:ext cx="82012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400" dirty="0"/>
              <a:t>If     </a:t>
            </a:r>
            <a:r>
              <a:rPr lang="en-US" sz="2400" dirty="0" smtClean="0"/>
              <a:t>and     </a:t>
            </a:r>
            <a:r>
              <a:rPr lang="en-US" sz="2400" dirty="0"/>
              <a:t>are </a:t>
            </a:r>
            <a:r>
              <a:rPr lang="en-US" sz="2400" b="1" dirty="0"/>
              <a:t>normally</a:t>
            </a:r>
            <a:r>
              <a:rPr lang="en-US" sz="2400" dirty="0"/>
              <a:t> </a:t>
            </a:r>
            <a:r>
              <a:rPr lang="en-US" sz="2400" b="1" dirty="0" smtClean="0"/>
              <a:t>distributed</a:t>
            </a:r>
            <a:r>
              <a:rPr lang="en-US" sz="2400" dirty="0" smtClean="0">
                <a:latin typeface="Book Antiqua" pitchFamily="18" charset="0"/>
              </a:rPr>
              <a:t> and samples </a:t>
            </a:r>
            <a:r>
              <a:rPr lang="en-US" sz="2400" dirty="0">
                <a:latin typeface="Book Antiqua" pitchFamily="18" charset="0"/>
              </a:rPr>
              <a:t>1 and </a:t>
            </a:r>
            <a:r>
              <a:rPr lang="en-US" sz="2400" dirty="0" smtClean="0">
                <a:latin typeface="Book Antiqua" pitchFamily="18" charset="0"/>
              </a:rPr>
              <a:t>2 are </a:t>
            </a:r>
          </a:p>
          <a:p>
            <a:pPr>
              <a:lnSpc>
                <a:spcPct val="90000"/>
              </a:lnSpc>
              <a:spcBef>
                <a:spcPct val="20000"/>
              </a:spcBef>
              <a:buClr>
                <a:srgbClr val="66FFFF"/>
              </a:buClr>
              <a:buSzPct val="75000"/>
              <a:buFont typeface="Monotype Sorts" pitchFamily="2" charset="2"/>
              <a:buNone/>
            </a:pPr>
            <a:r>
              <a:rPr lang="en-US" sz="2400" b="1" dirty="0" smtClean="0">
                <a:latin typeface="Book Antiqua" pitchFamily="18" charset="0"/>
              </a:rPr>
              <a:t>independent</a:t>
            </a:r>
            <a:r>
              <a:rPr lang="en-US" sz="2400" dirty="0" smtClean="0">
                <a:latin typeface="Book Antiqua" pitchFamily="18" charset="0"/>
              </a:rPr>
              <a:t>, their </a:t>
            </a:r>
            <a:r>
              <a:rPr lang="en-US" sz="2400" b="1" dirty="0" smtClean="0">
                <a:latin typeface="Book Antiqua" pitchFamily="18" charset="0"/>
              </a:rPr>
              <a:t>difference</a:t>
            </a:r>
            <a:r>
              <a:rPr lang="en-US" sz="2400" dirty="0" smtClean="0">
                <a:latin typeface="Book Antiqua" pitchFamily="18" charset="0"/>
              </a:rPr>
              <a:t> is</a:t>
            </a:r>
            <a:endParaRPr lang="en-US" sz="2400" dirty="0">
              <a:latin typeface="Book Antiqua" pitchFamily="18" charset="0"/>
            </a:endParaRPr>
          </a:p>
        </p:txBody>
      </p:sp>
      <p:grpSp>
        <p:nvGrpSpPr>
          <p:cNvPr id="46" name="Group 45"/>
          <p:cNvGrpSpPr/>
          <p:nvPr/>
        </p:nvGrpSpPr>
        <p:grpSpPr>
          <a:xfrm>
            <a:off x="5440556" y="1721742"/>
            <a:ext cx="3388027" cy="1838481"/>
            <a:chOff x="2801636" y="4322617"/>
            <a:chExt cx="3388027" cy="1838481"/>
          </a:xfrm>
        </p:grpSpPr>
        <p:sp>
          <p:nvSpPr>
            <p:cNvPr id="47" name="Freeform 3"/>
            <p:cNvSpPr>
              <a:spLocks/>
            </p:cNvSpPr>
            <p:nvPr/>
          </p:nvSpPr>
          <p:spPr bwMode="auto">
            <a:xfrm>
              <a:off x="3026941" y="4359023"/>
              <a:ext cx="2930515" cy="1752928"/>
            </a:xfrm>
            <a:custGeom>
              <a:avLst/>
              <a:gdLst>
                <a:gd name="T0" fmla="*/ 2124075 w 2838"/>
                <a:gd name="T1" fmla="*/ 28575 h 1926"/>
                <a:gd name="T2" fmla="*/ 1995488 w 2838"/>
                <a:gd name="T3" fmla="*/ 157163 h 1926"/>
                <a:gd name="T4" fmla="*/ 1890713 w 2838"/>
                <a:gd name="T5" fmla="*/ 320675 h 1926"/>
                <a:gd name="T6" fmla="*/ 1804988 w 2838"/>
                <a:gd name="T7" fmla="*/ 492125 h 1926"/>
                <a:gd name="T8" fmla="*/ 1738313 w 2838"/>
                <a:gd name="T9" fmla="*/ 663575 h 1926"/>
                <a:gd name="T10" fmla="*/ 1666875 w 2838"/>
                <a:gd name="T11" fmla="*/ 814388 h 1926"/>
                <a:gd name="T12" fmla="*/ 1595437 w 2838"/>
                <a:gd name="T13" fmla="*/ 1014413 h 1926"/>
                <a:gd name="T14" fmla="*/ 1538287 w 2838"/>
                <a:gd name="T15" fmla="*/ 1185863 h 1926"/>
                <a:gd name="T16" fmla="*/ 1500187 w 2838"/>
                <a:gd name="T17" fmla="*/ 1349375 h 1926"/>
                <a:gd name="T18" fmla="*/ 1443037 w 2838"/>
                <a:gd name="T19" fmla="*/ 1530350 h 1926"/>
                <a:gd name="T20" fmla="*/ 1390650 w 2838"/>
                <a:gd name="T21" fmla="*/ 1695450 h 1926"/>
                <a:gd name="T22" fmla="*/ 1338262 w 2838"/>
                <a:gd name="T23" fmla="*/ 1866900 h 1926"/>
                <a:gd name="T24" fmla="*/ 1268412 w 2838"/>
                <a:gd name="T25" fmla="*/ 2028825 h 1926"/>
                <a:gd name="T26" fmla="*/ 1176337 w 2838"/>
                <a:gd name="T27" fmla="*/ 2216150 h 1926"/>
                <a:gd name="T28" fmla="*/ 1076325 w 2838"/>
                <a:gd name="T29" fmla="*/ 2405063 h 1926"/>
                <a:gd name="T30" fmla="*/ 942975 w 2838"/>
                <a:gd name="T31" fmla="*/ 2562225 h 1926"/>
                <a:gd name="T32" fmla="*/ 785812 w 2838"/>
                <a:gd name="T33" fmla="*/ 2681288 h 1926"/>
                <a:gd name="T34" fmla="*/ 604837 w 2838"/>
                <a:gd name="T35" fmla="*/ 2771775 h 1926"/>
                <a:gd name="T36" fmla="*/ 471488 w 2838"/>
                <a:gd name="T37" fmla="*/ 2828925 h 1926"/>
                <a:gd name="T38" fmla="*/ 309562 w 2838"/>
                <a:gd name="T39" fmla="*/ 2890838 h 1926"/>
                <a:gd name="T40" fmla="*/ 104775 w 2838"/>
                <a:gd name="T41" fmla="*/ 2947988 h 1926"/>
                <a:gd name="T42" fmla="*/ 0 w 2838"/>
                <a:gd name="T43" fmla="*/ 2995613 h 1926"/>
                <a:gd name="T44" fmla="*/ 4494213 w 2838"/>
                <a:gd name="T45" fmla="*/ 3038475 h 1926"/>
                <a:gd name="T46" fmla="*/ 4414838 w 2838"/>
                <a:gd name="T47" fmla="*/ 2957513 h 1926"/>
                <a:gd name="T48" fmla="*/ 4257675 w 2838"/>
                <a:gd name="T49" fmla="*/ 2909888 h 1926"/>
                <a:gd name="T50" fmla="*/ 4071938 w 2838"/>
                <a:gd name="T51" fmla="*/ 2847975 h 1926"/>
                <a:gd name="T52" fmla="*/ 3890963 w 2838"/>
                <a:gd name="T53" fmla="*/ 2771775 h 1926"/>
                <a:gd name="T54" fmla="*/ 3681413 w 2838"/>
                <a:gd name="T55" fmla="*/ 2667000 h 1926"/>
                <a:gd name="T56" fmla="*/ 3624263 w 2838"/>
                <a:gd name="T57" fmla="*/ 2619375 h 1926"/>
                <a:gd name="T58" fmla="*/ 3490913 w 2838"/>
                <a:gd name="T59" fmla="*/ 2511425 h 1926"/>
                <a:gd name="T60" fmla="*/ 3371850 w 2838"/>
                <a:gd name="T61" fmla="*/ 2357438 h 1926"/>
                <a:gd name="T62" fmla="*/ 3271838 w 2838"/>
                <a:gd name="T63" fmla="*/ 2200275 h 1926"/>
                <a:gd name="T64" fmla="*/ 3219450 w 2838"/>
                <a:gd name="T65" fmla="*/ 2105025 h 1926"/>
                <a:gd name="T66" fmla="*/ 3114675 w 2838"/>
                <a:gd name="T67" fmla="*/ 1890713 h 1926"/>
                <a:gd name="T68" fmla="*/ 3071812 w 2838"/>
                <a:gd name="T69" fmla="*/ 1757363 h 1926"/>
                <a:gd name="T70" fmla="*/ 3019425 w 2838"/>
                <a:gd name="T71" fmla="*/ 1604962 h 1926"/>
                <a:gd name="T72" fmla="*/ 2962275 w 2838"/>
                <a:gd name="T73" fmla="*/ 1414463 h 1926"/>
                <a:gd name="T74" fmla="*/ 2905125 w 2838"/>
                <a:gd name="T75" fmla="*/ 1223963 h 1926"/>
                <a:gd name="T76" fmla="*/ 2843212 w 2838"/>
                <a:gd name="T77" fmla="*/ 1019175 h 1926"/>
                <a:gd name="T78" fmla="*/ 2762250 w 2838"/>
                <a:gd name="T79" fmla="*/ 800100 h 1926"/>
                <a:gd name="T80" fmla="*/ 2695575 w 2838"/>
                <a:gd name="T81" fmla="*/ 633413 h 1926"/>
                <a:gd name="T82" fmla="*/ 2628900 w 2838"/>
                <a:gd name="T83" fmla="*/ 495300 h 1926"/>
                <a:gd name="T84" fmla="*/ 2571750 w 2838"/>
                <a:gd name="T85" fmla="*/ 361950 h 1926"/>
                <a:gd name="T86" fmla="*/ 2481262 w 2838"/>
                <a:gd name="T87" fmla="*/ 214313 h 1926"/>
                <a:gd name="T88" fmla="*/ 2519362 w 2838"/>
                <a:gd name="T89" fmla="*/ 276225 h 1926"/>
                <a:gd name="T90" fmla="*/ 2462212 w 2838"/>
                <a:gd name="T91" fmla="*/ 204788 h 1926"/>
                <a:gd name="T92" fmla="*/ 2381250 w 2838"/>
                <a:gd name="T93" fmla="*/ 90488 h 1926"/>
                <a:gd name="T94" fmla="*/ 2271712 w 2838"/>
                <a:gd name="T95" fmla="*/ 9525 h 19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8"/>
                <a:gd name="T145" fmla="*/ 0 h 1926"/>
                <a:gd name="T146" fmla="*/ 2838 w 2838"/>
                <a:gd name="T147" fmla="*/ 1926 h 19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8" h="1926">
                  <a:moveTo>
                    <a:pt x="1398" y="3"/>
                  </a:moveTo>
                  <a:lnTo>
                    <a:pt x="1371" y="6"/>
                  </a:lnTo>
                  <a:lnTo>
                    <a:pt x="1338" y="18"/>
                  </a:lnTo>
                  <a:lnTo>
                    <a:pt x="1307" y="30"/>
                  </a:lnTo>
                  <a:lnTo>
                    <a:pt x="1287" y="62"/>
                  </a:lnTo>
                  <a:lnTo>
                    <a:pt x="1257" y="99"/>
                  </a:lnTo>
                  <a:lnTo>
                    <a:pt x="1227" y="130"/>
                  </a:lnTo>
                  <a:lnTo>
                    <a:pt x="1209" y="160"/>
                  </a:lnTo>
                  <a:lnTo>
                    <a:pt x="1191" y="202"/>
                  </a:lnTo>
                  <a:lnTo>
                    <a:pt x="1167" y="232"/>
                  </a:lnTo>
                  <a:lnTo>
                    <a:pt x="1155" y="274"/>
                  </a:lnTo>
                  <a:lnTo>
                    <a:pt x="1137" y="310"/>
                  </a:lnTo>
                  <a:lnTo>
                    <a:pt x="1119" y="354"/>
                  </a:lnTo>
                  <a:lnTo>
                    <a:pt x="1107" y="382"/>
                  </a:lnTo>
                  <a:lnTo>
                    <a:pt x="1095" y="418"/>
                  </a:lnTo>
                  <a:lnTo>
                    <a:pt x="1077" y="447"/>
                  </a:lnTo>
                  <a:lnTo>
                    <a:pt x="1062" y="483"/>
                  </a:lnTo>
                  <a:lnTo>
                    <a:pt x="1050" y="513"/>
                  </a:lnTo>
                  <a:lnTo>
                    <a:pt x="1035" y="552"/>
                  </a:lnTo>
                  <a:lnTo>
                    <a:pt x="1020" y="594"/>
                  </a:lnTo>
                  <a:lnTo>
                    <a:pt x="1005" y="639"/>
                  </a:lnTo>
                  <a:lnTo>
                    <a:pt x="996" y="678"/>
                  </a:lnTo>
                  <a:lnTo>
                    <a:pt x="981" y="714"/>
                  </a:lnTo>
                  <a:lnTo>
                    <a:pt x="969" y="747"/>
                  </a:lnTo>
                  <a:lnTo>
                    <a:pt x="960" y="783"/>
                  </a:lnTo>
                  <a:lnTo>
                    <a:pt x="951" y="819"/>
                  </a:lnTo>
                  <a:lnTo>
                    <a:pt x="945" y="850"/>
                  </a:lnTo>
                  <a:lnTo>
                    <a:pt x="939" y="886"/>
                  </a:lnTo>
                  <a:lnTo>
                    <a:pt x="927" y="922"/>
                  </a:lnTo>
                  <a:lnTo>
                    <a:pt x="909" y="964"/>
                  </a:lnTo>
                  <a:lnTo>
                    <a:pt x="903" y="994"/>
                  </a:lnTo>
                  <a:lnTo>
                    <a:pt x="891" y="1030"/>
                  </a:lnTo>
                  <a:lnTo>
                    <a:pt x="876" y="1068"/>
                  </a:lnTo>
                  <a:lnTo>
                    <a:pt x="867" y="1098"/>
                  </a:lnTo>
                  <a:lnTo>
                    <a:pt x="855" y="1134"/>
                  </a:lnTo>
                  <a:lnTo>
                    <a:pt x="843" y="1176"/>
                  </a:lnTo>
                  <a:lnTo>
                    <a:pt x="828" y="1215"/>
                  </a:lnTo>
                  <a:lnTo>
                    <a:pt x="811" y="1254"/>
                  </a:lnTo>
                  <a:lnTo>
                    <a:pt x="799" y="1278"/>
                  </a:lnTo>
                  <a:lnTo>
                    <a:pt x="792" y="1311"/>
                  </a:lnTo>
                  <a:lnTo>
                    <a:pt x="771" y="1359"/>
                  </a:lnTo>
                  <a:lnTo>
                    <a:pt x="741" y="1396"/>
                  </a:lnTo>
                  <a:lnTo>
                    <a:pt x="720" y="1446"/>
                  </a:lnTo>
                  <a:lnTo>
                    <a:pt x="699" y="1474"/>
                  </a:lnTo>
                  <a:lnTo>
                    <a:pt x="678" y="1515"/>
                  </a:lnTo>
                  <a:lnTo>
                    <a:pt x="654" y="1545"/>
                  </a:lnTo>
                  <a:lnTo>
                    <a:pt x="627" y="1584"/>
                  </a:lnTo>
                  <a:lnTo>
                    <a:pt x="594" y="1614"/>
                  </a:lnTo>
                  <a:lnTo>
                    <a:pt x="570" y="1635"/>
                  </a:lnTo>
                  <a:lnTo>
                    <a:pt x="531" y="1665"/>
                  </a:lnTo>
                  <a:lnTo>
                    <a:pt x="495" y="1689"/>
                  </a:lnTo>
                  <a:lnTo>
                    <a:pt x="456" y="1716"/>
                  </a:lnTo>
                  <a:lnTo>
                    <a:pt x="420" y="1734"/>
                  </a:lnTo>
                  <a:lnTo>
                    <a:pt x="381" y="1746"/>
                  </a:lnTo>
                  <a:lnTo>
                    <a:pt x="354" y="1755"/>
                  </a:lnTo>
                  <a:lnTo>
                    <a:pt x="321" y="1767"/>
                  </a:lnTo>
                  <a:lnTo>
                    <a:pt x="297" y="1782"/>
                  </a:lnTo>
                  <a:lnTo>
                    <a:pt x="264" y="1791"/>
                  </a:lnTo>
                  <a:lnTo>
                    <a:pt x="231" y="1803"/>
                  </a:lnTo>
                  <a:lnTo>
                    <a:pt x="195" y="1821"/>
                  </a:lnTo>
                  <a:lnTo>
                    <a:pt x="153" y="1830"/>
                  </a:lnTo>
                  <a:lnTo>
                    <a:pt x="108" y="1848"/>
                  </a:lnTo>
                  <a:lnTo>
                    <a:pt x="66" y="1857"/>
                  </a:lnTo>
                  <a:lnTo>
                    <a:pt x="30" y="1866"/>
                  </a:lnTo>
                  <a:lnTo>
                    <a:pt x="12" y="1872"/>
                  </a:lnTo>
                  <a:lnTo>
                    <a:pt x="0" y="1887"/>
                  </a:lnTo>
                  <a:lnTo>
                    <a:pt x="0" y="1926"/>
                  </a:lnTo>
                  <a:lnTo>
                    <a:pt x="0" y="1914"/>
                  </a:lnTo>
                  <a:lnTo>
                    <a:pt x="2831" y="1914"/>
                  </a:lnTo>
                  <a:lnTo>
                    <a:pt x="2838" y="1875"/>
                  </a:lnTo>
                  <a:lnTo>
                    <a:pt x="2805" y="1869"/>
                  </a:lnTo>
                  <a:lnTo>
                    <a:pt x="2781" y="1863"/>
                  </a:lnTo>
                  <a:lnTo>
                    <a:pt x="2745" y="1854"/>
                  </a:lnTo>
                  <a:lnTo>
                    <a:pt x="2709" y="1842"/>
                  </a:lnTo>
                  <a:lnTo>
                    <a:pt x="2682" y="1833"/>
                  </a:lnTo>
                  <a:lnTo>
                    <a:pt x="2649" y="1821"/>
                  </a:lnTo>
                  <a:lnTo>
                    <a:pt x="2607" y="1806"/>
                  </a:lnTo>
                  <a:lnTo>
                    <a:pt x="2565" y="1794"/>
                  </a:lnTo>
                  <a:lnTo>
                    <a:pt x="2523" y="1776"/>
                  </a:lnTo>
                  <a:lnTo>
                    <a:pt x="2493" y="1764"/>
                  </a:lnTo>
                  <a:lnTo>
                    <a:pt x="2451" y="1746"/>
                  </a:lnTo>
                  <a:lnTo>
                    <a:pt x="2415" y="1728"/>
                  </a:lnTo>
                  <a:lnTo>
                    <a:pt x="2367" y="1710"/>
                  </a:lnTo>
                  <a:lnTo>
                    <a:pt x="2319" y="1680"/>
                  </a:lnTo>
                  <a:lnTo>
                    <a:pt x="2299" y="1662"/>
                  </a:lnTo>
                  <a:lnTo>
                    <a:pt x="2289" y="1662"/>
                  </a:lnTo>
                  <a:lnTo>
                    <a:pt x="2283" y="1650"/>
                  </a:lnTo>
                  <a:lnTo>
                    <a:pt x="2255" y="1634"/>
                  </a:lnTo>
                  <a:lnTo>
                    <a:pt x="2220" y="1611"/>
                  </a:lnTo>
                  <a:lnTo>
                    <a:pt x="2199" y="1582"/>
                  </a:lnTo>
                  <a:lnTo>
                    <a:pt x="2181" y="1558"/>
                  </a:lnTo>
                  <a:lnTo>
                    <a:pt x="2151" y="1522"/>
                  </a:lnTo>
                  <a:lnTo>
                    <a:pt x="2124" y="1485"/>
                  </a:lnTo>
                  <a:lnTo>
                    <a:pt x="2100" y="1452"/>
                  </a:lnTo>
                  <a:lnTo>
                    <a:pt x="2079" y="1419"/>
                  </a:lnTo>
                  <a:lnTo>
                    <a:pt x="2061" y="1386"/>
                  </a:lnTo>
                  <a:lnTo>
                    <a:pt x="2046" y="1356"/>
                  </a:lnTo>
                  <a:lnTo>
                    <a:pt x="2010" y="1293"/>
                  </a:lnTo>
                  <a:lnTo>
                    <a:pt x="2028" y="1326"/>
                  </a:lnTo>
                  <a:lnTo>
                    <a:pt x="1995" y="1257"/>
                  </a:lnTo>
                  <a:lnTo>
                    <a:pt x="1974" y="1218"/>
                  </a:lnTo>
                  <a:lnTo>
                    <a:pt x="1962" y="1191"/>
                  </a:lnTo>
                  <a:lnTo>
                    <a:pt x="1953" y="1161"/>
                  </a:lnTo>
                  <a:lnTo>
                    <a:pt x="1941" y="1140"/>
                  </a:lnTo>
                  <a:lnTo>
                    <a:pt x="1935" y="1107"/>
                  </a:lnTo>
                  <a:lnTo>
                    <a:pt x="1923" y="1083"/>
                  </a:lnTo>
                  <a:lnTo>
                    <a:pt x="1914" y="1053"/>
                  </a:lnTo>
                  <a:lnTo>
                    <a:pt x="1902" y="1011"/>
                  </a:lnTo>
                  <a:lnTo>
                    <a:pt x="1887" y="978"/>
                  </a:lnTo>
                  <a:lnTo>
                    <a:pt x="1872" y="930"/>
                  </a:lnTo>
                  <a:lnTo>
                    <a:pt x="1866" y="891"/>
                  </a:lnTo>
                  <a:lnTo>
                    <a:pt x="1854" y="852"/>
                  </a:lnTo>
                  <a:lnTo>
                    <a:pt x="1845" y="819"/>
                  </a:lnTo>
                  <a:lnTo>
                    <a:pt x="1830" y="771"/>
                  </a:lnTo>
                  <a:lnTo>
                    <a:pt x="1818" y="729"/>
                  </a:lnTo>
                  <a:lnTo>
                    <a:pt x="1800" y="681"/>
                  </a:lnTo>
                  <a:lnTo>
                    <a:pt x="1791" y="642"/>
                  </a:lnTo>
                  <a:lnTo>
                    <a:pt x="1773" y="600"/>
                  </a:lnTo>
                  <a:lnTo>
                    <a:pt x="1761" y="546"/>
                  </a:lnTo>
                  <a:lnTo>
                    <a:pt x="1740" y="504"/>
                  </a:lnTo>
                  <a:lnTo>
                    <a:pt x="1725" y="465"/>
                  </a:lnTo>
                  <a:lnTo>
                    <a:pt x="1713" y="432"/>
                  </a:lnTo>
                  <a:lnTo>
                    <a:pt x="1698" y="399"/>
                  </a:lnTo>
                  <a:lnTo>
                    <a:pt x="1674" y="345"/>
                  </a:lnTo>
                  <a:lnTo>
                    <a:pt x="1686" y="375"/>
                  </a:lnTo>
                  <a:lnTo>
                    <a:pt x="1656" y="312"/>
                  </a:lnTo>
                  <a:lnTo>
                    <a:pt x="1644" y="285"/>
                  </a:lnTo>
                  <a:lnTo>
                    <a:pt x="1629" y="252"/>
                  </a:lnTo>
                  <a:lnTo>
                    <a:pt x="1620" y="228"/>
                  </a:lnTo>
                  <a:lnTo>
                    <a:pt x="1608" y="207"/>
                  </a:lnTo>
                  <a:lnTo>
                    <a:pt x="1578" y="156"/>
                  </a:lnTo>
                  <a:lnTo>
                    <a:pt x="1563" y="135"/>
                  </a:lnTo>
                  <a:lnTo>
                    <a:pt x="1563" y="141"/>
                  </a:lnTo>
                  <a:lnTo>
                    <a:pt x="1572" y="144"/>
                  </a:lnTo>
                  <a:lnTo>
                    <a:pt x="1587" y="174"/>
                  </a:lnTo>
                  <a:lnTo>
                    <a:pt x="1593" y="192"/>
                  </a:lnTo>
                  <a:lnTo>
                    <a:pt x="1578" y="156"/>
                  </a:lnTo>
                  <a:lnTo>
                    <a:pt x="1551" y="129"/>
                  </a:lnTo>
                  <a:lnTo>
                    <a:pt x="1539" y="105"/>
                  </a:lnTo>
                  <a:lnTo>
                    <a:pt x="1518" y="81"/>
                  </a:lnTo>
                  <a:lnTo>
                    <a:pt x="1500" y="57"/>
                  </a:lnTo>
                  <a:lnTo>
                    <a:pt x="1479" y="39"/>
                  </a:lnTo>
                  <a:lnTo>
                    <a:pt x="1455" y="18"/>
                  </a:lnTo>
                  <a:lnTo>
                    <a:pt x="1431" y="6"/>
                  </a:lnTo>
                  <a:lnTo>
                    <a:pt x="1416" y="0"/>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8" name="Line 9"/>
            <p:cNvSpPr>
              <a:spLocks noChangeShapeType="1"/>
            </p:cNvSpPr>
            <p:nvPr/>
          </p:nvSpPr>
          <p:spPr bwMode="auto">
            <a:xfrm>
              <a:off x="2801636" y="6108310"/>
              <a:ext cx="338802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 name="Line 17"/>
            <p:cNvSpPr>
              <a:spLocks noChangeShapeType="1"/>
            </p:cNvSpPr>
            <p:nvPr/>
          </p:nvSpPr>
          <p:spPr bwMode="auto">
            <a:xfrm>
              <a:off x="4500488" y="6066444"/>
              <a:ext cx="0" cy="9465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50" name="Group 38"/>
            <p:cNvGrpSpPr>
              <a:grpSpLocks/>
            </p:cNvGrpSpPr>
            <p:nvPr/>
          </p:nvGrpSpPr>
          <p:grpSpPr bwMode="auto">
            <a:xfrm>
              <a:off x="2980123" y="4322617"/>
              <a:ext cx="3035354" cy="1672836"/>
              <a:chOff x="1463" y="1211"/>
              <a:chExt cx="2823" cy="1838"/>
            </a:xfrm>
          </p:grpSpPr>
          <p:sp>
            <p:nvSpPr>
              <p:cNvPr id="51" name="Arc 11"/>
              <p:cNvSpPr>
                <a:spLocks/>
              </p:cNvSpPr>
              <p:nvPr/>
            </p:nvSpPr>
            <p:spPr bwMode="auto">
              <a:xfrm rot="4500000">
                <a:off x="3122" y="2332"/>
                <a:ext cx="789" cy="284"/>
              </a:xfrm>
              <a:custGeom>
                <a:avLst/>
                <a:gdLst>
                  <a:gd name="T0" fmla="*/ 32 w 19399"/>
                  <a:gd name="T1" fmla="*/ 2 h 21600"/>
                  <a:gd name="T2" fmla="*/ 0 w 19399"/>
                  <a:gd name="T3" fmla="*/ 4 h 21600"/>
                  <a:gd name="T4" fmla="*/ 0 w 19399"/>
                  <a:gd name="T5" fmla="*/ 0 h 21600"/>
                  <a:gd name="T6" fmla="*/ 0 60000 65536"/>
                  <a:gd name="T7" fmla="*/ 0 60000 65536"/>
                  <a:gd name="T8" fmla="*/ 0 60000 65536"/>
                  <a:gd name="T9" fmla="*/ 0 w 19399"/>
                  <a:gd name="T10" fmla="*/ 0 h 21600"/>
                  <a:gd name="T11" fmla="*/ 19399 w 19399"/>
                  <a:gd name="T12" fmla="*/ 21600 h 21600"/>
                </a:gdLst>
                <a:ahLst/>
                <a:cxnLst>
                  <a:cxn ang="T6">
                    <a:pos x="T0" y="T1"/>
                  </a:cxn>
                  <a:cxn ang="T7">
                    <a:pos x="T2" y="T3"/>
                  </a:cxn>
                  <a:cxn ang="T8">
                    <a:pos x="T4" y="T5"/>
                  </a:cxn>
                </a:cxnLst>
                <a:rect l="T9" t="T10" r="T11" b="T12"/>
                <a:pathLst>
                  <a:path w="19399" h="21600" fill="none" extrusionOk="0">
                    <a:moveTo>
                      <a:pt x="19398" y="9499"/>
                    </a:moveTo>
                    <a:cubicBezTo>
                      <a:pt x="15772" y="16905"/>
                      <a:pt x="8245" y="21599"/>
                      <a:pt x="0" y="21600"/>
                    </a:cubicBezTo>
                  </a:path>
                  <a:path w="19399" h="21600" stroke="0" extrusionOk="0">
                    <a:moveTo>
                      <a:pt x="19398" y="9499"/>
                    </a:moveTo>
                    <a:cubicBezTo>
                      <a:pt x="15772" y="16905"/>
                      <a:pt x="8245" y="21599"/>
                      <a:pt x="0" y="21600"/>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2" name="Arc 12"/>
              <p:cNvSpPr>
                <a:spLocks/>
              </p:cNvSpPr>
              <p:nvPr/>
            </p:nvSpPr>
            <p:spPr bwMode="auto">
              <a:xfrm rot="6300000">
                <a:off x="2156" y="1577"/>
                <a:ext cx="956" cy="224"/>
              </a:xfrm>
              <a:custGeom>
                <a:avLst/>
                <a:gdLst>
                  <a:gd name="T0" fmla="*/ 42 w 21600"/>
                  <a:gd name="T1" fmla="*/ 2 h 21600"/>
                  <a:gd name="T2" fmla="*/ 0 w 21600"/>
                  <a:gd name="T3" fmla="*/ 0 h 21600"/>
                  <a:gd name="T4" fmla="*/ 42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3" name="Arc 13"/>
              <p:cNvSpPr>
                <a:spLocks/>
              </p:cNvSpPr>
              <p:nvPr/>
            </p:nvSpPr>
            <p:spPr bwMode="auto">
              <a:xfrm rot="16980000">
                <a:off x="1803" y="2341"/>
                <a:ext cx="790" cy="284"/>
              </a:xfrm>
              <a:custGeom>
                <a:avLst/>
                <a:gdLst>
                  <a:gd name="T0" fmla="*/ 32 w 19433"/>
                  <a:gd name="T1" fmla="*/ 4 h 21600"/>
                  <a:gd name="T2" fmla="*/ 0 w 19433"/>
                  <a:gd name="T3" fmla="*/ 2 h 21600"/>
                  <a:gd name="T4" fmla="*/ 32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 name="Arc 14"/>
              <p:cNvSpPr>
                <a:spLocks/>
              </p:cNvSpPr>
              <p:nvPr/>
            </p:nvSpPr>
            <p:spPr bwMode="auto">
              <a:xfrm rot="15300000">
                <a:off x="2591" y="1579"/>
                <a:ext cx="957" cy="225"/>
              </a:xfrm>
              <a:custGeom>
                <a:avLst/>
                <a:gdLst>
                  <a:gd name="T0" fmla="*/ 42 w 21600"/>
                  <a:gd name="T1" fmla="*/ 0 h 21696"/>
                  <a:gd name="T2" fmla="*/ 0 w 21600"/>
                  <a:gd name="T3" fmla="*/ 2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 name="Arc 16"/>
              <p:cNvSpPr>
                <a:spLocks/>
              </p:cNvSpPr>
              <p:nvPr/>
            </p:nvSpPr>
            <p:spPr bwMode="auto">
              <a:xfrm rot="20760000">
                <a:off x="1463" y="2875"/>
                <a:ext cx="697" cy="164"/>
              </a:xfrm>
              <a:custGeom>
                <a:avLst/>
                <a:gdLst>
                  <a:gd name="T0" fmla="*/ 23 w 20693"/>
                  <a:gd name="T1" fmla="*/ 0 h 21576"/>
                  <a:gd name="T2" fmla="*/ 1 w 20693"/>
                  <a:gd name="T3" fmla="*/ 1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6" name="Arc 37"/>
              <p:cNvSpPr>
                <a:spLocks/>
              </p:cNvSpPr>
              <p:nvPr/>
            </p:nvSpPr>
            <p:spPr bwMode="auto">
              <a:xfrm rot="840000" flipH="1">
                <a:off x="3598" y="2885"/>
                <a:ext cx="688" cy="164"/>
              </a:xfrm>
              <a:custGeom>
                <a:avLst/>
                <a:gdLst>
                  <a:gd name="T0" fmla="*/ 23 w 20435"/>
                  <a:gd name="T1" fmla="*/ 0 h 21576"/>
                  <a:gd name="T2" fmla="*/ 1 w 20435"/>
                  <a:gd name="T3" fmla="*/ 1 h 21576"/>
                  <a:gd name="T4" fmla="*/ 0 w 20435"/>
                  <a:gd name="T5" fmla="*/ 0 h 21576"/>
                  <a:gd name="T6" fmla="*/ 0 60000 65536"/>
                  <a:gd name="T7" fmla="*/ 0 60000 65536"/>
                  <a:gd name="T8" fmla="*/ 0 60000 65536"/>
                  <a:gd name="T9" fmla="*/ 0 w 20435"/>
                  <a:gd name="T10" fmla="*/ 0 h 21576"/>
                  <a:gd name="T11" fmla="*/ 20435 w 20435"/>
                  <a:gd name="T12" fmla="*/ 21576 h 21576"/>
                </a:gdLst>
                <a:ahLst/>
                <a:cxnLst>
                  <a:cxn ang="T6">
                    <a:pos x="T0" y="T1"/>
                  </a:cxn>
                  <a:cxn ang="T7">
                    <a:pos x="T2" y="T3"/>
                  </a:cxn>
                  <a:cxn ang="T8">
                    <a:pos x="T4" y="T5"/>
                  </a:cxn>
                </a:cxnLst>
                <a:rect l="T9" t="T10" r="T11" b="T12"/>
                <a:pathLst>
                  <a:path w="20435" h="21576" fill="none" extrusionOk="0">
                    <a:moveTo>
                      <a:pt x="20434" y="6998"/>
                    </a:moveTo>
                    <a:cubicBezTo>
                      <a:pt x="17563" y="15381"/>
                      <a:pt x="9864" y="21160"/>
                      <a:pt x="1014" y="21576"/>
                    </a:cubicBezTo>
                  </a:path>
                  <a:path w="20435" h="21576" stroke="0" extrusionOk="0">
                    <a:moveTo>
                      <a:pt x="20434" y="6998"/>
                    </a:moveTo>
                    <a:cubicBezTo>
                      <a:pt x="17563" y="15381"/>
                      <a:pt x="9864" y="21160"/>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sp>
        <p:nvSpPr>
          <p:cNvPr id="28" name="Rectangle 27"/>
          <p:cNvSpPr/>
          <p:nvPr/>
        </p:nvSpPr>
        <p:spPr>
          <a:xfrm>
            <a:off x="596558" y="4216478"/>
            <a:ext cx="7190660" cy="461665"/>
          </a:xfrm>
          <a:prstGeom prst="rect">
            <a:avLst/>
          </a:prstGeom>
        </p:spPr>
        <p:txBody>
          <a:bodyPr wrap="square">
            <a:spAutoFit/>
          </a:bodyPr>
          <a:lstStyle/>
          <a:p>
            <a:r>
              <a:rPr lang="en-US" sz="2000" i="1" dirty="0"/>
              <a:t> </a:t>
            </a:r>
            <a:r>
              <a:rPr lang="en-US" sz="2400" dirty="0" smtClean="0"/>
              <a:t>is </a:t>
            </a:r>
            <a:r>
              <a:rPr lang="en-US" sz="2400" dirty="0"/>
              <a:t>normally distributed </a:t>
            </a:r>
            <a:r>
              <a:rPr lang="en-US" sz="2400" dirty="0" smtClean="0"/>
              <a:t>off </a:t>
            </a:r>
            <a:r>
              <a:rPr lang="en-US" sz="2400" dirty="0"/>
              <a:t>population </a:t>
            </a:r>
            <a:r>
              <a:rPr lang="en-US" sz="2400" i="1" dirty="0" smtClean="0"/>
              <a:t>i</a:t>
            </a:r>
            <a:r>
              <a:rPr lang="en-US" sz="2400" dirty="0" smtClean="0"/>
              <a:t>’s distribution </a:t>
            </a:r>
            <a:r>
              <a:rPr lang="en-US" sz="2400" dirty="0"/>
              <a:t>is </a:t>
            </a:r>
            <a:endParaRPr lang="en-US" sz="2400" dirty="0" smtClean="0"/>
          </a:p>
        </p:txBody>
      </p:sp>
      <p:graphicFrame>
        <p:nvGraphicFramePr>
          <p:cNvPr id="29" name="Object 28"/>
          <p:cNvGraphicFramePr>
            <a:graphicFrameLocks noChangeAspect="1"/>
          </p:cNvGraphicFramePr>
          <p:nvPr>
            <p:extLst>
              <p:ext uri="{D42A27DB-BD31-4B8C-83A1-F6EECF244321}">
                <p14:modId xmlns:p14="http://schemas.microsoft.com/office/powerpoint/2010/main" val="2566575881"/>
              </p:ext>
            </p:extLst>
          </p:nvPr>
        </p:nvGraphicFramePr>
        <p:xfrm>
          <a:off x="442144" y="4242683"/>
          <a:ext cx="304799" cy="457200"/>
        </p:xfrm>
        <a:graphic>
          <a:graphicData uri="http://schemas.openxmlformats.org/presentationml/2006/ole">
            <mc:AlternateContent xmlns:mc="http://schemas.openxmlformats.org/markup-compatibility/2006">
              <mc:Choice xmlns:v="urn:schemas-microsoft-com:vml" Requires="v">
                <p:oleObj spid="_x0000_s151577" name="Equation" r:id="rId14" imgW="152280" imgH="228600" progId="Equation.DSMT4">
                  <p:embed/>
                </p:oleObj>
              </mc:Choice>
              <mc:Fallback>
                <p:oleObj name="Equation" r:id="rId14" imgW="152280" imgH="228600" progId="Equation.DSMT4">
                  <p:embed/>
                  <p:pic>
                    <p:nvPicPr>
                      <p:cNvPr id="0" name=""/>
                      <p:cNvPicPr/>
                      <p:nvPr/>
                    </p:nvPicPr>
                    <p:blipFill>
                      <a:blip r:embed="rId15"/>
                      <a:stretch>
                        <a:fillRect/>
                      </a:stretch>
                    </p:blipFill>
                    <p:spPr>
                      <a:xfrm>
                        <a:off x="442144" y="4242683"/>
                        <a:ext cx="304799" cy="457200"/>
                      </a:xfrm>
                      <a:prstGeom prst="rect">
                        <a:avLst/>
                      </a:prstGeom>
                    </p:spPr>
                  </p:pic>
                </p:oleObj>
              </mc:Fallback>
            </mc:AlternateContent>
          </a:graphicData>
        </a:graphic>
      </p:graphicFrame>
      <p:sp>
        <p:nvSpPr>
          <p:cNvPr id="30" name="Rectangle 29"/>
          <p:cNvSpPr/>
          <p:nvPr/>
        </p:nvSpPr>
        <p:spPr>
          <a:xfrm>
            <a:off x="786064" y="4711915"/>
            <a:ext cx="4572000" cy="461665"/>
          </a:xfrm>
          <a:prstGeom prst="rect">
            <a:avLst/>
          </a:prstGeom>
        </p:spPr>
        <p:txBody>
          <a:bodyPr>
            <a:spAutoFit/>
          </a:bodyPr>
          <a:lstStyle/>
          <a:p>
            <a:r>
              <a:rPr lang="en-US" sz="2400" dirty="0"/>
              <a:t>roughly symmetric and </a:t>
            </a:r>
            <a:r>
              <a:rPr lang="en-US" sz="2400" i="1" dirty="0" err="1"/>
              <a:t>n</a:t>
            </a:r>
            <a:r>
              <a:rPr lang="en-US" sz="2400" i="1" baseline="-25000" dirty="0" err="1"/>
              <a:t>i</a:t>
            </a:r>
            <a:r>
              <a:rPr lang="en-US" sz="2400" dirty="0"/>
              <a:t> </a:t>
            </a:r>
            <a:r>
              <a:rPr lang="en-US" sz="2400" u="sng" dirty="0"/>
              <a:t>&gt;</a:t>
            </a:r>
            <a:r>
              <a:rPr lang="en-US" sz="2400" dirty="0"/>
              <a:t> </a:t>
            </a:r>
            <a:r>
              <a:rPr lang="en-US" sz="2400" dirty="0" smtClean="0"/>
              <a:t>30</a:t>
            </a:r>
            <a:endParaRPr lang="en-US" sz="2400" dirty="0"/>
          </a:p>
        </p:txBody>
      </p:sp>
    </p:spTree>
    <p:extLst>
      <p:ext uri="{BB962C8B-B14F-4D97-AF65-F5344CB8AC3E}">
        <p14:creationId xmlns:p14="http://schemas.microsoft.com/office/powerpoint/2010/main" val="31133510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4"/>
          <p:cNvSpPr>
            <a:spLocks noChangeArrowheads="1"/>
          </p:cNvSpPr>
          <p:nvPr/>
        </p:nvSpPr>
        <p:spPr bwMode="auto">
          <a:xfrm>
            <a:off x="61913" y="146050"/>
            <a:ext cx="77724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US" sz="2800">
                <a:latin typeface="Book Antiqua" pitchFamily="18" charset="0"/>
              </a:rPr>
              <a:t>Sampling Distribution of                        </a:t>
            </a:r>
          </a:p>
        </p:txBody>
      </p:sp>
      <p:graphicFrame>
        <p:nvGraphicFramePr>
          <p:cNvPr id="2051" name="Object 5"/>
          <p:cNvGraphicFramePr>
            <a:graphicFrameLocks noChangeAspect="1"/>
          </p:cNvGraphicFramePr>
          <p:nvPr/>
        </p:nvGraphicFramePr>
        <p:xfrm>
          <a:off x="6118225" y="209550"/>
          <a:ext cx="996950" cy="544513"/>
        </p:xfrm>
        <a:graphic>
          <a:graphicData uri="http://schemas.openxmlformats.org/presentationml/2006/ole">
            <mc:AlternateContent xmlns:mc="http://schemas.openxmlformats.org/markup-compatibility/2006">
              <mc:Choice xmlns:v="urn:schemas-microsoft-com:vml" Requires="v">
                <p:oleObj spid="_x0000_s152596" name="Equation" r:id="rId4" imgW="419040" imgH="228600" progId="Equation.DSMT4">
                  <p:embed/>
                </p:oleObj>
              </mc:Choice>
              <mc:Fallback>
                <p:oleObj name="Equation" r:id="rId4" imgW="41904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8225" y="209550"/>
                        <a:ext cx="996950" cy="54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 name="Object 6">
            <a:hlinkClick r:id="" action="ppaction://ole?verb=0"/>
          </p:cNvPr>
          <p:cNvGraphicFramePr>
            <a:graphicFrameLocks/>
          </p:cNvGraphicFramePr>
          <p:nvPr>
            <p:extLst>
              <p:ext uri="{D42A27DB-BD31-4B8C-83A1-F6EECF244321}">
                <p14:modId xmlns:p14="http://schemas.microsoft.com/office/powerpoint/2010/main" val="887268499"/>
              </p:ext>
            </p:extLst>
          </p:nvPr>
        </p:nvGraphicFramePr>
        <p:xfrm>
          <a:off x="6764758" y="3400920"/>
          <a:ext cx="749300" cy="517525"/>
        </p:xfrm>
        <a:graphic>
          <a:graphicData uri="http://schemas.openxmlformats.org/presentationml/2006/ole">
            <mc:AlternateContent xmlns:mc="http://schemas.openxmlformats.org/markup-compatibility/2006">
              <mc:Choice xmlns:v="urn:schemas-microsoft-com:vml" Requires="v">
                <p:oleObj spid="_x0000_s152597" name="Equation" r:id="rId6" imgW="368280" imgH="228600" progId="Equation.DSMT4">
                  <p:embed/>
                </p:oleObj>
              </mc:Choice>
              <mc:Fallback>
                <p:oleObj name="Equation" r:id="rId6" imgW="368280" imgH="228600" progId="Equation.DSMT4">
                  <p:embed/>
                  <p:pic>
                    <p:nvPicPr>
                      <p:cNvPr id="0" name=""/>
                      <p:cNvPicPr>
                        <a:picLocks noChangeArrowheads="1"/>
                      </p:cNvPicPr>
                      <p:nvPr/>
                    </p:nvPicPr>
                    <p:blipFill>
                      <a:blip r:embed="rId7"/>
                      <a:srcRect/>
                      <a:stretch>
                        <a:fillRect/>
                      </a:stretch>
                    </p:blipFill>
                    <p:spPr bwMode="auto">
                      <a:xfrm>
                        <a:off x="6764758" y="3400920"/>
                        <a:ext cx="749300" cy="517525"/>
                      </a:xfrm>
                      <a:prstGeom prst="rect">
                        <a:avLst/>
                      </a:prstGeom>
                      <a:noFill/>
                      <a:ln>
                        <a:noFill/>
                      </a:ln>
                      <a:effectLst/>
                      <a:extLst>
                        <a:ext uri="{909E8E84-426E-40DD-AFC4-6F175D3DCCD1}">
                          <a14:hiddenFill xmlns:a14="http://schemas.microsoft.com/office/drawing/2010/main">
                            <a:gradFill rotWithShape="0">
                              <a:gsLst>
                                <a:gs pos="0">
                                  <a:srgbClr val="993366">
                                    <a:gamma/>
                                    <a:shade val="46275"/>
                                    <a:invGamma/>
                                  </a:srgbClr>
                                </a:gs>
                                <a:gs pos="50000">
                                  <a:srgbClr val="993366"/>
                                </a:gs>
                                <a:gs pos="100000">
                                  <a:srgbClr val="993366">
                                    <a:gamma/>
                                    <a:shade val="46275"/>
                                    <a:invGamma/>
                                  </a:srgbClr>
                                </a:gs>
                              </a:gsLst>
                              <a:lin ang="54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33" name="Object 9">
            <a:hlinkClick r:id="" action="ppaction://ole?verb=0"/>
          </p:cNvPr>
          <p:cNvGraphicFramePr>
            <a:graphicFrameLocks/>
          </p:cNvGraphicFramePr>
          <p:nvPr>
            <p:extLst>
              <p:ext uri="{D42A27DB-BD31-4B8C-83A1-F6EECF244321}">
                <p14:modId xmlns:p14="http://schemas.microsoft.com/office/powerpoint/2010/main" val="1065875744"/>
              </p:ext>
            </p:extLst>
          </p:nvPr>
        </p:nvGraphicFramePr>
        <p:xfrm>
          <a:off x="7561352" y="1709938"/>
          <a:ext cx="1270925" cy="741252"/>
        </p:xfrm>
        <a:graphic>
          <a:graphicData uri="http://schemas.openxmlformats.org/presentationml/2006/ole">
            <mc:AlternateContent xmlns:mc="http://schemas.openxmlformats.org/markup-compatibility/2006">
              <mc:Choice xmlns:v="urn:schemas-microsoft-com:vml" Requires="v">
                <p:oleObj spid="_x0000_s152598" name="Equation" r:id="rId8" imgW="685800" imgH="495000" progId="Equation.DSMT4">
                  <p:embed/>
                </p:oleObj>
              </mc:Choice>
              <mc:Fallback>
                <p:oleObj name="Equation" r:id="rId8" imgW="685800" imgH="495000" progId="Equation.DSMT4">
                  <p:embed/>
                  <p:pic>
                    <p:nvPicPr>
                      <p:cNvPr id="0" name=""/>
                      <p:cNvPicPr>
                        <a:picLocks noChangeArrowheads="1"/>
                      </p:cNvPicPr>
                      <p:nvPr/>
                    </p:nvPicPr>
                    <p:blipFill>
                      <a:blip r:embed="rId9"/>
                      <a:srcRect/>
                      <a:stretch>
                        <a:fillRect/>
                      </a:stretch>
                    </p:blipFill>
                    <p:spPr bwMode="auto">
                      <a:xfrm>
                        <a:off x="7561352" y="1709938"/>
                        <a:ext cx="1270925" cy="741252"/>
                      </a:xfrm>
                      <a:prstGeom prst="rect">
                        <a:avLst/>
                      </a:prstGeom>
                      <a:noFill/>
                      <a:ln>
                        <a:noFill/>
                      </a:ln>
                      <a:effectLst/>
                    </p:spPr>
                  </p:pic>
                </p:oleObj>
              </mc:Fallback>
            </mc:AlternateContent>
          </a:graphicData>
        </a:graphic>
      </p:graphicFrame>
      <p:grpSp>
        <p:nvGrpSpPr>
          <p:cNvPr id="41" name="Group 40"/>
          <p:cNvGrpSpPr/>
          <p:nvPr/>
        </p:nvGrpSpPr>
        <p:grpSpPr>
          <a:xfrm>
            <a:off x="730050" y="1112420"/>
            <a:ext cx="1182820" cy="490538"/>
            <a:chOff x="701450" y="4635418"/>
            <a:chExt cx="1078308" cy="490537"/>
          </a:xfrm>
        </p:grpSpPr>
        <p:graphicFrame>
          <p:nvGraphicFramePr>
            <p:cNvPr id="42" name="Object 16"/>
            <p:cNvGraphicFramePr>
              <a:graphicFrameLocks noChangeAspect="1"/>
            </p:cNvGraphicFramePr>
            <p:nvPr>
              <p:extLst>
                <p:ext uri="{D42A27DB-BD31-4B8C-83A1-F6EECF244321}">
                  <p14:modId xmlns:p14="http://schemas.microsoft.com/office/powerpoint/2010/main" val="1287399076"/>
                </p:ext>
              </p:extLst>
            </p:nvPr>
          </p:nvGraphicFramePr>
          <p:xfrm>
            <a:off x="1452733" y="4656137"/>
            <a:ext cx="327025" cy="452438"/>
          </p:xfrm>
          <a:graphic>
            <a:graphicData uri="http://schemas.openxmlformats.org/presentationml/2006/ole">
              <mc:AlternateContent xmlns:mc="http://schemas.openxmlformats.org/markup-compatibility/2006">
                <mc:Choice xmlns:v="urn:schemas-microsoft-com:vml" Requires="v">
                  <p:oleObj spid="_x0000_s152599" name="Equation" r:id="rId10" imgW="164880" imgH="228600" progId="Equation.DSMT4">
                    <p:embed/>
                  </p:oleObj>
                </mc:Choice>
                <mc:Fallback>
                  <p:oleObj name="Equation" r:id="rId10" imgW="16488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52733" y="4656137"/>
                          <a:ext cx="327025"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 name="Object 17"/>
            <p:cNvGraphicFramePr>
              <a:graphicFrameLocks noChangeAspect="1"/>
            </p:cNvGraphicFramePr>
            <p:nvPr>
              <p:extLst>
                <p:ext uri="{D42A27DB-BD31-4B8C-83A1-F6EECF244321}">
                  <p14:modId xmlns:p14="http://schemas.microsoft.com/office/powerpoint/2010/main" val="702026422"/>
                </p:ext>
              </p:extLst>
            </p:nvPr>
          </p:nvGraphicFramePr>
          <p:xfrm>
            <a:off x="701450" y="4635418"/>
            <a:ext cx="327060" cy="490537"/>
          </p:xfrm>
          <a:graphic>
            <a:graphicData uri="http://schemas.openxmlformats.org/presentationml/2006/ole">
              <mc:AlternateContent xmlns:mc="http://schemas.openxmlformats.org/markup-compatibility/2006">
                <mc:Choice xmlns:v="urn:schemas-microsoft-com:vml" Requires="v">
                  <p:oleObj spid="_x0000_s152600" name="Equation" r:id="rId12" imgW="152280" imgH="228600" progId="Equation.DSMT4">
                    <p:embed/>
                  </p:oleObj>
                </mc:Choice>
                <mc:Fallback>
                  <p:oleObj name="Equation" r:id="rId12" imgW="15228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450" y="4635418"/>
                          <a:ext cx="327060" cy="490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4" name="Text Box 10"/>
          <p:cNvSpPr txBox="1">
            <a:spLocks noChangeArrowheads="1"/>
          </p:cNvSpPr>
          <p:nvPr/>
        </p:nvSpPr>
        <p:spPr bwMode="auto">
          <a:xfrm>
            <a:off x="407031" y="1151901"/>
            <a:ext cx="82012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400" dirty="0"/>
              <a:t>If     </a:t>
            </a:r>
            <a:r>
              <a:rPr lang="en-US" sz="2400" dirty="0" smtClean="0"/>
              <a:t>and     </a:t>
            </a:r>
            <a:r>
              <a:rPr lang="en-US" sz="2400" dirty="0"/>
              <a:t>are </a:t>
            </a:r>
            <a:r>
              <a:rPr lang="en-US" sz="2400" b="1" dirty="0"/>
              <a:t>normally</a:t>
            </a:r>
            <a:r>
              <a:rPr lang="en-US" sz="2400" dirty="0"/>
              <a:t> </a:t>
            </a:r>
            <a:r>
              <a:rPr lang="en-US" sz="2400" b="1" dirty="0" smtClean="0"/>
              <a:t>distributed</a:t>
            </a:r>
            <a:r>
              <a:rPr lang="en-US" sz="2400" dirty="0" smtClean="0">
                <a:latin typeface="Book Antiqua" pitchFamily="18" charset="0"/>
              </a:rPr>
              <a:t> and samples </a:t>
            </a:r>
            <a:r>
              <a:rPr lang="en-US" sz="2400" dirty="0">
                <a:latin typeface="Book Antiqua" pitchFamily="18" charset="0"/>
              </a:rPr>
              <a:t>1 and </a:t>
            </a:r>
            <a:r>
              <a:rPr lang="en-US" sz="2400" dirty="0" smtClean="0">
                <a:latin typeface="Book Antiqua" pitchFamily="18" charset="0"/>
              </a:rPr>
              <a:t>2 are </a:t>
            </a:r>
          </a:p>
          <a:p>
            <a:pPr>
              <a:lnSpc>
                <a:spcPct val="90000"/>
              </a:lnSpc>
              <a:spcBef>
                <a:spcPct val="20000"/>
              </a:spcBef>
              <a:buClr>
                <a:srgbClr val="66FFFF"/>
              </a:buClr>
              <a:buSzPct val="75000"/>
              <a:buFont typeface="Monotype Sorts" pitchFamily="2" charset="2"/>
              <a:buNone/>
            </a:pPr>
            <a:r>
              <a:rPr lang="en-US" sz="2400" b="1" dirty="0" smtClean="0">
                <a:latin typeface="Book Antiqua" pitchFamily="18" charset="0"/>
              </a:rPr>
              <a:t>independent</a:t>
            </a:r>
            <a:r>
              <a:rPr lang="en-US" sz="2400" dirty="0" smtClean="0">
                <a:latin typeface="Book Antiqua" pitchFamily="18" charset="0"/>
              </a:rPr>
              <a:t>, their </a:t>
            </a:r>
            <a:r>
              <a:rPr lang="en-US" sz="2400" b="1" dirty="0" smtClean="0">
                <a:latin typeface="Book Antiqua" pitchFamily="18" charset="0"/>
              </a:rPr>
              <a:t>difference</a:t>
            </a:r>
            <a:r>
              <a:rPr lang="en-US" sz="2400" dirty="0" smtClean="0">
                <a:latin typeface="Book Antiqua" pitchFamily="18" charset="0"/>
              </a:rPr>
              <a:t> is</a:t>
            </a:r>
            <a:endParaRPr lang="en-US" sz="2400" dirty="0">
              <a:latin typeface="Book Antiqua" pitchFamily="18" charset="0"/>
            </a:endParaRPr>
          </a:p>
        </p:txBody>
      </p:sp>
      <p:grpSp>
        <p:nvGrpSpPr>
          <p:cNvPr id="46" name="Group 45"/>
          <p:cNvGrpSpPr/>
          <p:nvPr/>
        </p:nvGrpSpPr>
        <p:grpSpPr>
          <a:xfrm>
            <a:off x="5440556" y="1721742"/>
            <a:ext cx="3388027" cy="1838481"/>
            <a:chOff x="2801636" y="4322617"/>
            <a:chExt cx="3388027" cy="1838481"/>
          </a:xfrm>
        </p:grpSpPr>
        <p:sp>
          <p:nvSpPr>
            <p:cNvPr id="47" name="Freeform 3"/>
            <p:cNvSpPr>
              <a:spLocks/>
            </p:cNvSpPr>
            <p:nvPr/>
          </p:nvSpPr>
          <p:spPr bwMode="auto">
            <a:xfrm>
              <a:off x="3026941" y="4359023"/>
              <a:ext cx="2930515" cy="1752928"/>
            </a:xfrm>
            <a:custGeom>
              <a:avLst/>
              <a:gdLst>
                <a:gd name="T0" fmla="*/ 2124075 w 2838"/>
                <a:gd name="T1" fmla="*/ 28575 h 1926"/>
                <a:gd name="T2" fmla="*/ 1995488 w 2838"/>
                <a:gd name="T3" fmla="*/ 157163 h 1926"/>
                <a:gd name="T4" fmla="*/ 1890713 w 2838"/>
                <a:gd name="T5" fmla="*/ 320675 h 1926"/>
                <a:gd name="T6" fmla="*/ 1804988 w 2838"/>
                <a:gd name="T7" fmla="*/ 492125 h 1926"/>
                <a:gd name="T8" fmla="*/ 1738313 w 2838"/>
                <a:gd name="T9" fmla="*/ 663575 h 1926"/>
                <a:gd name="T10" fmla="*/ 1666875 w 2838"/>
                <a:gd name="T11" fmla="*/ 814388 h 1926"/>
                <a:gd name="T12" fmla="*/ 1595437 w 2838"/>
                <a:gd name="T13" fmla="*/ 1014413 h 1926"/>
                <a:gd name="T14" fmla="*/ 1538287 w 2838"/>
                <a:gd name="T15" fmla="*/ 1185863 h 1926"/>
                <a:gd name="T16" fmla="*/ 1500187 w 2838"/>
                <a:gd name="T17" fmla="*/ 1349375 h 1926"/>
                <a:gd name="T18" fmla="*/ 1443037 w 2838"/>
                <a:gd name="T19" fmla="*/ 1530350 h 1926"/>
                <a:gd name="T20" fmla="*/ 1390650 w 2838"/>
                <a:gd name="T21" fmla="*/ 1695450 h 1926"/>
                <a:gd name="T22" fmla="*/ 1338262 w 2838"/>
                <a:gd name="T23" fmla="*/ 1866900 h 1926"/>
                <a:gd name="T24" fmla="*/ 1268412 w 2838"/>
                <a:gd name="T25" fmla="*/ 2028825 h 1926"/>
                <a:gd name="T26" fmla="*/ 1176337 w 2838"/>
                <a:gd name="T27" fmla="*/ 2216150 h 1926"/>
                <a:gd name="T28" fmla="*/ 1076325 w 2838"/>
                <a:gd name="T29" fmla="*/ 2405063 h 1926"/>
                <a:gd name="T30" fmla="*/ 942975 w 2838"/>
                <a:gd name="T31" fmla="*/ 2562225 h 1926"/>
                <a:gd name="T32" fmla="*/ 785812 w 2838"/>
                <a:gd name="T33" fmla="*/ 2681288 h 1926"/>
                <a:gd name="T34" fmla="*/ 604837 w 2838"/>
                <a:gd name="T35" fmla="*/ 2771775 h 1926"/>
                <a:gd name="T36" fmla="*/ 471488 w 2838"/>
                <a:gd name="T37" fmla="*/ 2828925 h 1926"/>
                <a:gd name="T38" fmla="*/ 309562 w 2838"/>
                <a:gd name="T39" fmla="*/ 2890838 h 1926"/>
                <a:gd name="T40" fmla="*/ 104775 w 2838"/>
                <a:gd name="T41" fmla="*/ 2947988 h 1926"/>
                <a:gd name="T42" fmla="*/ 0 w 2838"/>
                <a:gd name="T43" fmla="*/ 2995613 h 1926"/>
                <a:gd name="T44" fmla="*/ 4494213 w 2838"/>
                <a:gd name="T45" fmla="*/ 3038475 h 1926"/>
                <a:gd name="T46" fmla="*/ 4414838 w 2838"/>
                <a:gd name="T47" fmla="*/ 2957513 h 1926"/>
                <a:gd name="T48" fmla="*/ 4257675 w 2838"/>
                <a:gd name="T49" fmla="*/ 2909888 h 1926"/>
                <a:gd name="T50" fmla="*/ 4071938 w 2838"/>
                <a:gd name="T51" fmla="*/ 2847975 h 1926"/>
                <a:gd name="T52" fmla="*/ 3890963 w 2838"/>
                <a:gd name="T53" fmla="*/ 2771775 h 1926"/>
                <a:gd name="T54" fmla="*/ 3681413 w 2838"/>
                <a:gd name="T55" fmla="*/ 2667000 h 1926"/>
                <a:gd name="T56" fmla="*/ 3624263 w 2838"/>
                <a:gd name="T57" fmla="*/ 2619375 h 1926"/>
                <a:gd name="T58" fmla="*/ 3490913 w 2838"/>
                <a:gd name="T59" fmla="*/ 2511425 h 1926"/>
                <a:gd name="T60" fmla="*/ 3371850 w 2838"/>
                <a:gd name="T61" fmla="*/ 2357438 h 1926"/>
                <a:gd name="T62" fmla="*/ 3271838 w 2838"/>
                <a:gd name="T63" fmla="*/ 2200275 h 1926"/>
                <a:gd name="T64" fmla="*/ 3219450 w 2838"/>
                <a:gd name="T65" fmla="*/ 2105025 h 1926"/>
                <a:gd name="T66" fmla="*/ 3114675 w 2838"/>
                <a:gd name="T67" fmla="*/ 1890713 h 1926"/>
                <a:gd name="T68" fmla="*/ 3071812 w 2838"/>
                <a:gd name="T69" fmla="*/ 1757363 h 1926"/>
                <a:gd name="T70" fmla="*/ 3019425 w 2838"/>
                <a:gd name="T71" fmla="*/ 1604962 h 1926"/>
                <a:gd name="T72" fmla="*/ 2962275 w 2838"/>
                <a:gd name="T73" fmla="*/ 1414463 h 1926"/>
                <a:gd name="T74" fmla="*/ 2905125 w 2838"/>
                <a:gd name="T75" fmla="*/ 1223963 h 1926"/>
                <a:gd name="T76" fmla="*/ 2843212 w 2838"/>
                <a:gd name="T77" fmla="*/ 1019175 h 1926"/>
                <a:gd name="T78" fmla="*/ 2762250 w 2838"/>
                <a:gd name="T79" fmla="*/ 800100 h 1926"/>
                <a:gd name="T80" fmla="*/ 2695575 w 2838"/>
                <a:gd name="T81" fmla="*/ 633413 h 1926"/>
                <a:gd name="T82" fmla="*/ 2628900 w 2838"/>
                <a:gd name="T83" fmla="*/ 495300 h 1926"/>
                <a:gd name="T84" fmla="*/ 2571750 w 2838"/>
                <a:gd name="T85" fmla="*/ 361950 h 1926"/>
                <a:gd name="T86" fmla="*/ 2481262 w 2838"/>
                <a:gd name="T87" fmla="*/ 214313 h 1926"/>
                <a:gd name="T88" fmla="*/ 2519362 w 2838"/>
                <a:gd name="T89" fmla="*/ 276225 h 1926"/>
                <a:gd name="T90" fmla="*/ 2462212 w 2838"/>
                <a:gd name="T91" fmla="*/ 204788 h 1926"/>
                <a:gd name="T92" fmla="*/ 2381250 w 2838"/>
                <a:gd name="T93" fmla="*/ 90488 h 1926"/>
                <a:gd name="T94" fmla="*/ 2271712 w 2838"/>
                <a:gd name="T95" fmla="*/ 9525 h 19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8"/>
                <a:gd name="T145" fmla="*/ 0 h 1926"/>
                <a:gd name="T146" fmla="*/ 2838 w 2838"/>
                <a:gd name="T147" fmla="*/ 1926 h 19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8" h="1926">
                  <a:moveTo>
                    <a:pt x="1398" y="3"/>
                  </a:moveTo>
                  <a:lnTo>
                    <a:pt x="1371" y="6"/>
                  </a:lnTo>
                  <a:lnTo>
                    <a:pt x="1338" y="18"/>
                  </a:lnTo>
                  <a:lnTo>
                    <a:pt x="1307" y="30"/>
                  </a:lnTo>
                  <a:lnTo>
                    <a:pt x="1287" y="62"/>
                  </a:lnTo>
                  <a:lnTo>
                    <a:pt x="1257" y="99"/>
                  </a:lnTo>
                  <a:lnTo>
                    <a:pt x="1227" y="130"/>
                  </a:lnTo>
                  <a:lnTo>
                    <a:pt x="1209" y="160"/>
                  </a:lnTo>
                  <a:lnTo>
                    <a:pt x="1191" y="202"/>
                  </a:lnTo>
                  <a:lnTo>
                    <a:pt x="1167" y="232"/>
                  </a:lnTo>
                  <a:lnTo>
                    <a:pt x="1155" y="274"/>
                  </a:lnTo>
                  <a:lnTo>
                    <a:pt x="1137" y="310"/>
                  </a:lnTo>
                  <a:lnTo>
                    <a:pt x="1119" y="354"/>
                  </a:lnTo>
                  <a:lnTo>
                    <a:pt x="1107" y="382"/>
                  </a:lnTo>
                  <a:lnTo>
                    <a:pt x="1095" y="418"/>
                  </a:lnTo>
                  <a:lnTo>
                    <a:pt x="1077" y="447"/>
                  </a:lnTo>
                  <a:lnTo>
                    <a:pt x="1062" y="483"/>
                  </a:lnTo>
                  <a:lnTo>
                    <a:pt x="1050" y="513"/>
                  </a:lnTo>
                  <a:lnTo>
                    <a:pt x="1035" y="552"/>
                  </a:lnTo>
                  <a:lnTo>
                    <a:pt x="1020" y="594"/>
                  </a:lnTo>
                  <a:lnTo>
                    <a:pt x="1005" y="639"/>
                  </a:lnTo>
                  <a:lnTo>
                    <a:pt x="996" y="678"/>
                  </a:lnTo>
                  <a:lnTo>
                    <a:pt x="981" y="714"/>
                  </a:lnTo>
                  <a:lnTo>
                    <a:pt x="969" y="747"/>
                  </a:lnTo>
                  <a:lnTo>
                    <a:pt x="960" y="783"/>
                  </a:lnTo>
                  <a:lnTo>
                    <a:pt x="951" y="819"/>
                  </a:lnTo>
                  <a:lnTo>
                    <a:pt x="945" y="850"/>
                  </a:lnTo>
                  <a:lnTo>
                    <a:pt x="939" y="886"/>
                  </a:lnTo>
                  <a:lnTo>
                    <a:pt x="927" y="922"/>
                  </a:lnTo>
                  <a:lnTo>
                    <a:pt x="909" y="964"/>
                  </a:lnTo>
                  <a:lnTo>
                    <a:pt x="903" y="994"/>
                  </a:lnTo>
                  <a:lnTo>
                    <a:pt x="891" y="1030"/>
                  </a:lnTo>
                  <a:lnTo>
                    <a:pt x="876" y="1068"/>
                  </a:lnTo>
                  <a:lnTo>
                    <a:pt x="867" y="1098"/>
                  </a:lnTo>
                  <a:lnTo>
                    <a:pt x="855" y="1134"/>
                  </a:lnTo>
                  <a:lnTo>
                    <a:pt x="843" y="1176"/>
                  </a:lnTo>
                  <a:lnTo>
                    <a:pt x="828" y="1215"/>
                  </a:lnTo>
                  <a:lnTo>
                    <a:pt x="811" y="1254"/>
                  </a:lnTo>
                  <a:lnTo>
                    <a:pt x="799" y="1278"/>
                  </a:lnTo>
                  <a:lnTo>
                    <a:pt x="792" y="1311"/>
                  </a:lnTo>
                  <a:lnTo>
                    <a:pt x="771" y="1359"/>
                  </a:lnTo>
                  <a:lnTo>
                    <a:pt x="741" y="1396"/>
                  </a:lnTo>
                  <a:lnTo>
                    <a:pt x="720" y="1446"/>
                  </a:lnTo>
                  <a:lnTo>
                    <a:pt x="699" y="1474"/>
                  </a:lnTo>
                  <a:lnTo>
                    <a:pt x="678" y="1515"/>
                  </a:lnTo>
                  <a:lnTo>
                    <a:pt x="654" y="1545"/>
                  </a:lnTo>
                  <a:lnTo>
                    <a:pt x="627" y="1584"/>
                  </a:lnTo>
                  <a:lnTo>
                    <a:pt x="594" y="1614"/>
                  </a:lnTo>
                  <a:lnTo>
                    <a:pt x="570" y="1635"/>
                  </a:lnTo>
                  <a:lnTo>
                    <a:pt x="531" y="1665"/>
                  </a:lnTo>
                  <a:lnTo>
                    <a:pt x="495" y="1689"/>
                  </a:lnTo>
                  <a:lnTo>
                    <a:pt x="456" y="1716"/>
                  </a:lnTo>
                  <a:lnTo>
                    <a:pt x="420" y="1734"/>
                  </a:lnTo>
                  <a:lnTo>
                    <a:pt x="381" y="1746"/>
                  </a:lnTo>
                  <a:lnTo>
                    <a:pt x="354" y="1755"/>
                  </a:lnTo>
                  <a:lnTo>
                    <a:pt x="321" y="1767"/>
                  </a:lnTo>
                  <a:lnTo>
                    <a:pt x="297" y="1782"/>
                  </a:lnTo>
                  <a:lnTo>
                    <a:pt x="264" y="1791"/>
                  </a:lnTo>
                  <a:lnTo>
                    <a:pt x="231" y="1803"/>
                  </a:lnTo>
                  <a:lnTo>
                    <a:pt x="195" y="1821"/>
                  </a:lnTo>
                  <a:lnTo>
                    <a:pt x="153" y="1830"/>
                  </a:lnTo>
                  <a:lnTo>
                    <a:pt x="108" y="1848"/>
                  </a:lnTo>
                  <a:lnTo>
                    <a:pt x="66" y="1857"/>
                  </a:lnTo>
                  <a:lnTo>
                    <a:pt x="30" y="1866"/>
                  </a:lnTo>
                  <a:lnTo>
                    <a:pt x="12" y="1872"/>
                  </a:lnTo>
                  <a:lnTo>
                    <a:pt x="0" y="1887"/>
                  </a:lnTo>
                  <a:lnTo>
                    <a:pt x="0" y="1926"/>
                  </a:lnTo>
                  <a:lnTo>
                    <a:pt x="0" y="1914"/>
                  </a:lnTo>
                  <a:lnTo>
                    <a:pt x="2831" y="1914"/>
                  </a:lnTo>
                  <a:lnTo>
                    <a:pt x="2838" y="1875"/>
                  </a:lnTo>
                  <a:lnTo>
                    <a:pt x="2805" y="1869"/>
                  </a:lnTo>
                  <a:lnTo>
                    <a:pt x="2781" y="1863"/>
                  </a:lnTo>
                  <a:lnTo>
                    <a:pt x="2745" y="1854"/>
                  </a:lnTo>
                  <a:lnTo>
                    <a:pt x="2709" y="1842"/>
                  </a:lnTo>
                  <a:lnTo>
                    <a:pt x="2682" y="1833"/>
                  </a:lnTo>
                  <a:lnTo>
                    <a:pt x="2649" y="1821"/>
                  </a:lnTo>
                  <a:lnTo>
                    <a:pt x="2607" y="1806"/>
                  </a:lnTo>
                  <a:lnTo>
                    <a:pt x="2565" y="1794"/>
                  </a:lnTo>
                  <a:lnTo>
                    <a:pt x="2523" y="1776"/>
                  </a:lnTo>
                  <a:lnTo>
                    <a:pt x="2493" y="1764"/>
                  </a:lnTo>
                  <a:lnTo>
                    <a:pt x="2451" y="1746"/>
                  </a:lnTo>
                  <a:lnTo>
                    <a:pt x="2415" y="1728"/>
                  </a:lnTo>
                  <a:lnTo>
                    <a:pt x="2367" y="1710"/>
                  </a:lnTo>
                  <a:lnTo>
                    <a:pt x="2319" y="1680"/>
                  </a:lnTo>
                  <a:lnTo>
                    <a:pt x="2299" y="1662"/>
                  </a:lnTo>
                  <a:lnTo>
                    <a:pt x="2289" y="1662"/>
                  </a:lnTo>
                  <a:lnTo>
                    <a:pt x="2283" y="1650"/>
                  </a:lnTo>
                  <a:lnTo>
                    <a:pt x="2255" y="1634"/>
                  </a:lnTo>
                  <a:lnTo>
                    <a:pt x="2220" y="1611"/>
                  </a:lnTo>
                  <a:lnTo>
                    <a:pt x="2199" y="1582"/>
                  </a:lnTo>
                  <a:lnTo>
                    <a:pt x="2181" y="1558"/>
                  </a:lnTo>
                  <a:lnTo>
                    <a:pt x="2151" y="1522"/>
                  </a:lnTo>
                  <a:lnTo>
                    <a:pt x="2124" y="1485"/>
                  </a:lnTo>
                  <a:lnTo>
                    <a:pt x="2100" y="1452"/>
                  </a:lnTo>
                  <a:lnTo>
                    <a:pt x="2079" y="1419"/>
                  </a:lnTo>
                  <a:lnTo>
                    <a:pt x="2061" y="1386"/>
                  </a:lnTo>
                  <a:lnTo>
                    <a:pt x="2046" y="1356"/>
                  </a:lnTo>
                  <a:lnTo>
                    <a:pt x="2010" y="1293"/>
                  </a:lnTo>
                  <a:lnTo>
                    <a:pt x="2028" y="1326"/>
                  </a:lnTo>
                  <a:lnTo>
                    <a:pt x="1995" y="1257"/>
                  </a:lnTo>
                  <a:lnTo>
                    <a:pt x="1974" y="1218"/>
                  </a:lnTo>
                  <a:lnTo>
                    <a:pt x="1962" y="1191"/>
                  </a:lnTo>
                  <a:lnTo>
                    <a:pt x="1953" y="1161"/>
                  </a:lnTo>
                  <a:lnTo>
                    <a:pt x="1941" y="1140"/>
                  </a:lnTo>
                  <a:lnTo>
                    <a:pt x="1935" y="1107"/>
                  </a:lnTo>
                  <a:lnTo>
                    <a:pt x="1923" y="1083"/>
                  </a:lnTo>
                  <a:lnTo>
                    <a:pt x="1914" y="1053"/>
                  </a:lnTo>
                  <a:lnTo>
                    <a:pt x="1902" y="1011"/>
                  </a:lnTo>
                  <a:lnTo>
                    <a:pt x="1887" y="978"/>
                  </a:lnTo>
                  <a:lnTo>
                    <a:pt x="1872" y="930"/>
                  </a:lnTo>
                  <a:lnTo>
                    <a:pt x="1866" y="891"/>
                  </a:lnTo>
                  <a:lnTo>
                    <a:pt x="1854" y="852"/>
                  </a:lnTo>
                  <a:lnTo>
                    <a:pt x="1845" y="819"/>
                  </a:lnTo>
                  <a:lnTo>
                    <a:pt x="1830" y="771"/>
                  </a:lnTo>
                  <a:lnTo>
                    <a:pt x="1818" y="729"/>
                  </a:lnTo>
                  <a:lnTo>
                    <a:pt x="1800" y="681"/>
                  </a:lnTo>
                  <a:lnTo>
                    <a:pt x="1791" y="642"/>
                  </a:lnTo>
                  <a:lnTo>
                    <a:pt x="1773" y="600"/>
                  </a:lnTo>
                  <a:lnTo>
                    <a:pt x="1761" y="546"/>
                  </a:lnTo>
                  <a:lnTo>
                    <a:pt x="1740" y="504"/>
                  </a:lnTo>
                  <a:lnTo>
                    <a:pt x="1725" y="465"/>
                  </a:lnTo>
                  <a:lnTo>
                    <a:pt x="1713" y="432"/>
                  </a:lnTo>
                  <a:lnTo>
                    <a:pt x="1698" y="399"/>
                  </a:lnTo>
                  <a:lnTo>
                    <a:pt x="1674" y="345"/>
                  </a:lnTo>
                  <a:lnTo>
                    <a:pt x="1686" y="375"/>
                  </a:lnTo>
                  <a:lnTo>
                    <a:pt x="1656" y="312"/>
                  </a:lnTo>
                  <a:lnTo>
                    <a:pt x="1644" y="285"/>
                  </a:lnTo>
                  <a:lnTo>
                    <a:pt x="1629" y="252"/>
                  </a:lnTo>
                  <a:lnTo>
                    <a:pt x="1620" y="228"/>
                  </a:lnTo>
                  <a:lnTo>
                    <a:pt x="1608" y="207"/>
                  </a:lnTo>
                  <a:lnTo>
                    <a:pt x="1578" y="156"/>
                  </a:lnTo>
                  <a:lnTo>
                    <a:pt x="1563" y="135"/>
                  </a:lnTo>
                  <a:lnTo>
                    <a:pt x="1563" y="141"/>
                  </a:lnTo>
                  <a:lnTo>
                    <a:pt x="1572" y="144"/>
                  </a:lnTo>
                  <a:lnTo>
                    <a:pt x="1587" y="174"/>
                  </a:lnTo>
                  <a:lnTo>
                    <a:pt x="1593" y="192"/>
                  </a:lnTo>
                  <a:lnTo>
                    <a:pt x="1578" y="156"/>
                  </a:lnTo>
                  <a:lnTo>
                    <a:pt x="1551" y="129"/>
                  </a:lnTo>
                  <a:lnTo>
                    <a:pt x="1539" y="105"/>
                  </a:lnTo>
                  <a:lnTo>
                    <a:pt x="1518" y="81"/>
                  </a:lnTo>
                  <a:lnTo>
                    <a:pt x="1500" y="57"/>
                  </a:lnTo>
                  <a:lnTo>
                    <a:pt x="1479" y="39"/>
                  </a:lnTo>
                  <a:lnTo>
                    <a:pt x="1455" y="18"/>
                  </a:lnTo>
                  <a:lnTo>
                    <a:pt x="1431" y="6"/>
                  </a:lnTo>
                  <a:lnTo>
                    <a:pt x="1416" y="0"/>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8" name="Line 9"/>
            <p:cNvSpPr>
              <a:spLocks noChangeShapeType="1"/>
            </p:cNvSpPr>
            <p:nvPr/>
          </p:nvSpPr>
          <p:spPr bwMode="auto">
            <a:xfrm>
              <a:off x="2801636" y="6108310"/>
              <a:ext cx="338802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 name="Line 17"/>
            <p:cNvSpPr>
              <a:spLocks noChangeShapeType="1"/>
            </p:cNvSpPr>
            <p:nvPr/>
          </p:nvSpPr>
          <p:spPr bwMode="auto">
            <a:xfrm>
              <a:off x="4500488" y="6066444"/>
              <a:ext cx="0" cy="9465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50" name="Group 38"/>
            <p:cNvGrpSpPr>
              <a:grpSpLocks/>
            </p:cNvGrpSpPr>
            <p:nvPr/>
          </p:nvGrpSpPr>
          <p:grpSpPr bwMode="auto">
            <a:xfrm>
              <a:off x="2980123" y="4322617"/>
              <a:ext cx="3035354" cy="1672836"/>
              <a:chOff x="1463" y="1211"/>
              <a:chExt cx="2823" cy="1838"/>
            </a:xfrm>
          </p:grpSpPr>
          <p:sp>
            <p:nvSpPr>
              <p:cNvPr id="51" name="Arc 11"/>
              <p:cNvSpPr>
                <a:spLocks/>
              </p:cNvSpPr>
              <p:nvPr/>
            </p:nvSpPr>
            <p:spPr bwMode="auto">
              <a:xfrm rot="4500000">
                <a:off x="3122" y="2332"/>
                <a:ext cx="789" cy="284"/>
              </a:xfrm>
              <a:custGeom>
                <a:avLst/>
                <a:gdLst>
                  <a:gd name="T0" fmla="*/ 32 w 19399"/>
                  <a:gd name="T1" fmla="*/ 2 h 21600"/>
                  <a:gd name="T2" fmla="*/ 0 w 19399"/>
                  <a:gd name="T3" fmla="*/ 4 h 21600"/>
                  <a:gd name="T4" fmla="*/ 0 w 19399"/>
                  <a:gd name="T5" fmla="*/ 0 h 21600"/>
                  <a:gd name="T6" fmla="*/ 0 60000 65536"/>
                  <a:gd name="T7" fmla="*/ 0 60000 65536"/>
                  <a:gd name="T8" fmla="*/ 0 60000 65536"/>
                  <a:gd name="T9" fmla="*/ 0 w 19399"/>
                  <a:gd name="T10" fmla="*/ 0 h 21600"/>
                  <a:gd name="T11" fmla="*/ 19399 w 19399"/>
                  <a:gd name="T12" fmla="*/ 21600 h 21600"/>
                </a:gdLst>
                <a:ahLst/>
                <a:cxnLst>
                  <a:cxn ang="T6">
                    <a:pos x="T0" y="T1"/>
                  </a:cxn>
                  <a:cxn ang="T7">
                    <a:pos x="T2" y="T3"/>
                  </a:cxn>
                  <a:cxn ang="T8">
                    <a:pos x="T4" y="T5"/>
                  </a:cxn>
                </a:cxnLst>
                <a:rect l="T9" t="T10" r="T11" b="T12"/>
                <a:pathLst>
                  <a:path w="19399" h="21600" fill="none" extrusionOk="0">
                    <a:moveTo>
                      <a:pt x="19398" y="9499"/>
                    </a:moveTo>
                    <a:cubicBezTo>
                      <a:pt x="15772" y="16905"/>
                      <a:pt x="8245" y="21599"/>
                      <a:pt x="0" y="21600"/>
                    </a:cubicBezTo>
                  </a:path>
                  <a:path w="19399" h="21600" stroke="0" extrusionOk="0">
                    <a:moveTo>
                      <a:pt x="19398" y="9499"/>
                    </a:moveTo>
                    <a:cubicBezTo>
                      <a:pt x="15772" y="16905"/>
                      <a:pt x="8245" y="21599"/>
                      <a:pt x="0" y="21600"/>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2" name="Arc 12"/>
              <p:cNvSpPr>
                <a:spLocks/>
              </p:cNvSpPr>
              <p:nvPr/>
            </p:nvSpPr>
            <p:spPr bwMode="auto">
              <a:xfrm rot="6300000">
                <a:off x="2156" y="1577"/>
                <a:ext cx="956" cy="224"/>
              </a:xfrm>
              <a:custGeom>
                <a:avLst/>
                <a:gdLst>
                  <a:gd name="T0" fmla="*/ 42 w 21600"/>
                  <a:gd name="T1" fmla="*/ 2 h 21600"/>
                  <a:gd name="T2" fmla="*/ 0 w 21600"/>
                  <a:gd name="T3" fmla="*/ 0 h 21600"/>
                  <a:gd name="T4" fmla="*/ 42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3" name="Arc 13"/>
              <p:cNvSpPr>
                <a:spLocks/>
              </p:cNvSpPr>
              <p:nvPr/>
            </p:nvSpPr>
            <p:spPr bwMode="auto">
              <a:xfrm rot="16980000">
                <a:off x="1803" y="2341"/>
                <a:ext cx="790" cy="284"/>
              </a:xfrm>
              <a:custGeom>
                <a:avLst/>
                <a:gdLst>
                  <a:gd name="T0" fmla="*/ 32 w 19433"/>
                  <a:gd name="T1" fmla="*/ 4 h 21600"/>
                  <a:gd name="T2" fmla="*/ 0 w 19433"/>
                  <a:gd name="T3" fmla="*/ 2 h 21600"/>
                  <a:gd name="T4" fmla="*/ 32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 name="Arc 14"/>
              <p:cNvSpPr>
                <a:spLocks/>
              </p:cNvSpPr>
              <p:nvPr/>
            </p:nvSpPr>
            <p:spPr bwMode="auto">
              <a:xfrm rot="15300000">
                <a:off x="2591" y="1579"/>
                <a:ext cx="957" cy="225"/>
              </a:xfrm>
              <a:custGeom>
                <a:avLst/>
                <a:gdLst>
                  <a:gd name="T0" fmla="*/ 42 w 21600"/>
                  <a:gd name="T1" fmla="*/ 0 h 21696"/>
                  <a:gd name="T2" fmla="*/ 0 w 21600"/>
                  <a:gd name="T3" fmla="*/ 2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 name="Arc 16"/>
              <p:cNvSpPr>
                <a:spLocks/>
              </p:cNvSpPr>
              <p:nvPr/>
            </p:nvSpPr>
            <p:spPr bwMode="auto">
              <a:xfrm rot="20760000">
                <a:off x="1463" y="2875"/>
                <a:ext cx="697" cy="164"/>
              </a:xfrm>
              <a:custGeom>
                <a:avLst/>
                <a:gdLst>
                  <a:gd name="T0" fmla="*/ 23 w 20693"/>
                  <a:gd name="T1" fmla="*/ 0 h 21576"/>
                  <a:gd name="T2" fmla="*/ 1 w 20693"/>
                  <a:gd name="T3" fmla="*/ 1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6" name="Arc 37"/>
              <p:cNvSpPr>
                <a:spLocks/>
              </p:cNvSpPr>
              <p:nvPr/>
            </p:nvSpPr>
            <p:spPr bwMode="auto">
              <a:xfrm rot="840000" flipH="1">
                <a:off x="3598" y="2885"/>
                <a:ext cx="688" cy="164"/>
              </a:xfrm>
              <a:custGeom>
                <a:avLst/>
                <a:gdLst>
                  <a:gd name="T0" fmla="*/ 23 w 20435"/>
                  <a:gd name="T1" fmla="*/ 0 h 21576"/>
                  <a:gd name="T2" fmla="*/ 1 w 20435"/>
                  <a:gd name="T3" fmla="*/ 1 h 21576"/>
                  <a:gd name="T4" fmla="*/ 0 w 20435"/>
                  <a:gd name="T5" fmla="*/ 0 h 21576"/>
                  <a:gd name="T6" fmla="*/ 0 60000 65536"/>
                  <a:gd name="T7" fmla="*/ 0 60000 65536"/>
                  <a:gd name="T8" fmla="*/ 0 60000 65536"/>
                  <a:gd name="T9" fmla="*/ 0 w 20435"/>
                  <a:gd name="T10" fmla="*/ 0 h 21576"/>
                  <a:gd name="T11" fmla="*/ 20435 w 20435"/>
                  <a:gd name="T12" fmla="*/ 21576 h 21576"/>
                </a:gdLst>
                <a:ahLst/>
                <a:cxnLst>
                  <a:cxn ang="T6">
                    <a:pos x="T0" y="T1"/>
                  </a:cxn>
                  <a:cxn ang="T7">
                    <a:pos x="T2" y="T3"/>
                  </a:cxn>
                  <a:cxn ang="T8">
                    <a:pos x="T4" y="T5"/>
                  </a:cxn>
                </a:cxnLst>
                <a:rect l="T9" t="T10" r="T11" b="T12"/>
                <a:pathLst>
                  <a:path w="20435" h="21576" fill="none" extrusionOk="0">
                    <a:moveTo>
                      <a:pt x="20434" y="6998"/>
                    </a:moveTo>
                    <a:cubicBezTo>
                      <a:pt x="17563" y="15381"/>
                      <a:pt x="9864" y="21160"/>
                      <a:pt x="1014" y="21576"/>
                    </a:cubicBezTo>
                  </a:path>
                  <a:path w="20435" h="21576" stroke="0" extrusionOk="0">
                    <a:moveTo>
                      <a:pt x="20434" y="6998"/>
                    </a:moveTo>
                    <a:cubicBezTo>
                      <a:pt x="17563" y="15381"/>
                      <a:pt x="9864" y="21160"/>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sp>
        <p:nvSpPr>
          <p:cNvPr id="4" name="Rectangle 3"/>
          <p:cNvSpPr/>
          <p:nvPr/>
        </p:nvSpPr>
        <p:spPr>
          <a:xfrm>
            <a:off x="786064" y="4711915"/>
            <a:ext cx="4572000" cy="461665"/>
          </a:xfrm>
          <a:prstGeom prst="rect">
            <a:avLst/>
          </a:prstGeom>
        </p:spPr>
        <p:txBody>
          <a:bodyPr>
            <a:spAutoFit/>
          </a:bodyPr>
          <a:lstStyle/>
          <a:p>
            <a:r>
              <a:rPr lang="en-US" sz="2400" dirty="0"/>
              <a:t>heavily skewed and </a:t>
            </a:r>
            <a:r>
              <a:rPr lang="en-US" sz="2400" i="1" dirty="0" err="1"/>
              <a:t>n</a:t>
            </a:r>
            <a:r>
              <a:rPr lang="en-US" sz="2400" i="1" baseline="-25000" dirty="0" err="1"/>
              <a:t>i</a:t>
            </a:r>
            <a:r>
              <a:rPr lang="en-US" sz="2400" dirty="0"/>
              <a:t> </a:t>
            </a:r>
            <a:r>
              <a:rPr lang="en-US" sz="2400" u="sng" dirty="0"/>
              <a:t>&gt;</a:t>
            </a:r>
            <a:r>
              <a:rPr lang="en-US" sz="2400" dirty="0"/>
              <a:t> 50</a:t>
            </a:r>
            <a:endParaRPr lang="en-US" sz="2400" dirty="0"/>
          </a:p>
        </p:txBody>
      </p:sp>
      <p:sp>
        <p:nvSpPr>
          <p:cNvPr id="26" name="Rectangle 25"/>
          <p:cNvSpPr/>
          <p:nvPr/>
        </p:nvSpPr>
        <p:spPr>
          <a:xfrm>
            <a:off x="596558" y="4216478"/>
            <a:ext cx="7190660" cy="461665"/>
          </a:xfrm>
          <a:prstGeom prst="rect">
            <a:avLst/>
          </a:prstGeom>
        </p:spPr>
        <p:txBody>
          <a:bodyPr wrap="square">
            <a:spAutoFit/>
          </a:bodyPr>
          <a:lstStyle/>
          <a:p>
            <a:r>
              <a:rPr lang="en-US" sz="2000" i="1" dirty="0"/>
              <a:t> </a:t>
            </a:r>
            <a:r>
              <a:rPr lang="en-US" sz="2400" dirty="0" smtClean="0"/>
              <a:t>is </a:t>
            </a:r>
            <a:r>
              <a:rPr lang="en-US" sz="2400" dirty="0"/>
              <a:t>normally distributed </a:t>
            </a:r>
            <a:r>
              <a:rPr lang="en-US" sz="2400" dirty="0" smtClean="0"/>
              <a:t>off </a:t>
            </a:r>
            <a:r>
              <a:rPr lang="en-US" sz="2400" dirty="0"/>
              <a:t>population </a:t>
            </a:r>
            <a:r>
              <a:rPr lang="en-US" sz="2400" i="1" dirty="0" smtClean="0"/>
              <a:t>i</a:t>
            </a:r>
            <a:r>
              <a:rPr lang="en-US" sz="2400" dirty="0" smtClean="0"/>
              <a:t>’s distribution is </a:t>
            </a:r>
          </a:p>
        </p:txBody>
      </p:sp>
      <p:graphicFrame>
        <p:nvGraphicFramePr>
          <p:cNvPr id="27" name="Object 26"/>
          <p:cNvGraphicFramePr>
            <a:graphicFrameLocks noChangeAspect="1"/>
          </p:cNvGraphicFramePr>
          <p:nvPr>
            <p:extLst>
              <p:ext uri="{D42A27DB-BD31-4B8C-83A1-F6EECF244321}">
                <p14:modId xmlns:p14="http://schemas.microsoft.com/office/powerpoint/2010/main" val="872839463"/>
              </p:ext>
            </p:extLst>
          </p:nvPr>
        </p:nvGraphicFramePr>
        <p:xfrm>
          <a:off x="442144" y="4242683"/>
          <a:ext cx="304799" cy="457200"/>
        </p:xfrm>
        <a:graphic>
          <a:graphicData uri="http://schemas.openxmlformats.org/presentationml/2006/ole">
            <mc:AlternateContent xmlns:mc="http://schemas.openxmlformats.org/markup-compatibility/2006">
              <mc:Choice xmlns:v="urn:schemas-microsoft-com:vml" Requires="v">
                <p:oleObj spid="_x0000_s152601" name="Equation" r:id="rId14" imgW="152280" imgH="228600" progId="Equation.DSMT4">
                  <p:embed/>
                </p:oleObj>
              </mc:Choice>
              <mc:Fallback>
                <p:oleObj name="Equation" r:id="rId14" imgW="152280" imgH="228600" progId="Equation.DSMT4">
                  <p:embed/>
                  <p:pic>
                    <p:nvPicPr>
                      <p:cNvPr id="0" name=""/>
                      <p:cNvPicPr/>
                      <p:nvPr/>
                    </p:nvPicPr>
                    <p:blipFill>
                      <a:blip r:embed="rId15"/>
                      <a:stretch>
                        <a:fillRect/>
                      </a:stretch>
                    </p:blipFill>
                    <p:spPr>
                      <a:xfrm>
                        <a:off x="442144" y="4242683"/>
                        <a:ext cx="304799" cy="457200"/>
                      </a:xfrm>
                      <a:prstGeom prst="rect">
                        <a:avLst/>
                      </a:prstGeom>
                    </p:spPr>
                  </p:pic>
                </p:oleObj>
              </mc:Fallback>
            </mc:AlternateContent>
          </a:graphicData>
        </a:graphic>
      </p:graphicFrame>
    </p:spTree>
    <p:extLst>
      <p:ext uri="{BB962C8B-B14F-4D97-AF65-F5344CB8AC3E}">
        <p14:creationId xmlns:p14="http://schemas.microsoft.com/office/powerpoint/2010/main" val="31133510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4"/>
          <p:cNvSpPr>
            <a:spLocks noChangeArrowheads="1"/>
          </p:cNvSpPr>
          <p:nvPr/>
        </p:nvSpPr>
        <p:spPr bwMode="auto">
          <a:xfrm>
            <a:off x="61913" y="146050"/>
            <a:ext cx="77724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US" sz="2800">
                <a:latin typeface="Book Antiqua" pitchFamily="18" charset="0"/>
              </a:rPr>
              <a:t>Sampling Distribution of                        </a:t>
            </a:r>
          </a:p>
        </p:txBody>
      </p:sp>
      <p:graphicFrame>
        <p:nvGraphicFramePr>
          <p:cNvPr id="2051" name="Object 5"/>
          <p:cNvGraphicFramePr>
            <a:graphicFrameLocks noChangeAspect="1"/>
          </p:cNvGraphicFramePr>
          <p:nvPr/>
        </p:nvGraphicFramePr>
        <p:xfrm>
          <a:off x="6118225" y="209550"/>
          <a:ext cx="996950" cy="544513"/>
        </p:xfrm>
        <a:graphic>
          <a:graphicData uri="http://schemas.openxmlformats.org/presentationml/2006/ole">
            <mc:AlternateContent xmlns:mc="http://schemas.openxmlformats.org/markup-compatibility/2006">
              <mc:Choice xmlns:v="urn:schemas-microsoft-com:vml" Requires="v">
                <p:oleObj spid="_x0000_s153607" name="Equation" r:id="rId4" imgW="419040" imgH="228600" progId="Equation.DSMT4">
                  <p:embed/>
                </p:oleObj>
              </mc:Choice>
              <mc:Fallback>
                <p:oleObj name="Equation" r:id="rId4" imgW="41904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8225" y="209550"/>
                        <a:ext cx="996950" cy="54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 name="Object 6">
            <a:hlinkClick r:id="" action="ppaction://ole?verb=0"/>
          </p:cNvPr>
          <p:cNvGraphicFramePr>
            <a:graphicFrameLocks/>
          </p:cNvGraphicFramePr>
          <p:nvPr>
            <p:extLst>
              <p:ext uri="{D42A27DB-BD31-4B8C-83A1-F6EECF244321}">
                <p14:modId xmlns:p14="http://schemas.microsoft.com/office/powerpoint/2010/main" val="214098614"/>
              </p:ext>
            </p:extLst>
          </p:nvPr>
        </p:nvGraphicFramePr>
        <p:xfrm>
          <a:off x="6764758" y="3400920"/>
          <a:ext cx="749300" cy="517525"/>
        </p:xfrm>
        <a:graphic>
          <a:graphicData uri="http://schemas.openxmlformats.org/presentationml/2006/ole">
            <mc:AlternateContent xmlns:mc="http://schemas.openxmlformats.org/markup-compatibility/2006">
              <mc:Choice xmlns:v="urn:schemas-microsoft-com:vml" Requires="v">
                <p:oleObj spid="_x0000_s153608" name="Equation" r:id="rId6" imgW="368280" imgH="228600" progId="Equation.DSMT4">
                  <p:embed/>
                </p:oleObj>
              </mc:Choice>
              <mc:Fallback>
                <p:oleObj name="Equation" r:id="rId6" imgW="368280" imgH="228600" progId="Equation.DSMT4">
                  <p:embed/>
                  <p:pic>
                    <p:nvPicPr>
                      <p:cNvPr id="0" name=""/>
                      <p:cNvPicPr>
                        <a:picLocks noChangeArrowheads="1"/>
                      </p:cNvPicPr>
                      <p:nvPr/>
                    </p:nvPicPr>
                    <p:blipFill>
                      <a:blip r:embed="rId7"/>
                      <a:srcRect/>
                      <a:stretch>
                        <a:fillRect/>
                      </a:stretch>
                    </p:blipFill>
                    <p:spPr bwMode="auto">
                      <a:xfrm>
                        <a:off x="6764758" y="3400920"/>
                        <a:ext cx="749300" cy="517525"/>
                      </a:xfrm>
                      <a:prstGeom prst="rect">
                        <a:avLst/>
                      </a:prstGeom>
                      <a:noFill/>
                      <a:ln>
                        <a:noFill/>
                      </a:ln>
                      <a:effectLst/>
                      <a:extLst>
                        <a:ext uri="{909E8E84-426E-40DD-AFC4-6F175D3DCCD1}">
                          <a14:hiddenFill xmlns:a14="http://schemas.microsoft.com/office/drawing/2010/main">
                            <a:gradFill rotWithShape="0">
                              <a:gsLst>
                                <a:gs pos="0">
                                  <a:srgbClr val="993366">
                                    <a:gamma/>
                                    <a:shade val="46275"/>
                                    <a:invGamma/>
                                  </a:srgbClr>
                                </a:gs>
                                <a:gs pos="50000">
                                  <a:srgbClr val="993366"/>
                                </a:gs>
                                <a:gs pos="100000">
                                  <a:srgbClr val="993366">
                                    <a:gamma/>
                                    <a:shade val="46275"/>
                                    <a:invGamma/>
                                  </a:srgbClr>
                                </a:gs>
                              </a:gsLst>
                              <a:lin ang="54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33" name="Object 9">
            <a:hlinkClick r:id="" action="ppaction://ole?verb=0"/>
          </p:cNvPr>
          <p:cNvGraphicFramePr>
            <a:graphicFrameLocks/>
          </p:cNvGraphicFramePr>
          <p:nvPr>
            <p:extLst>
              <p:ext uri="{D42A27DB-BD31-4B8C-83A1-F6EECF244321}">
                <p14:modId xmlns:p14="http://schemas.microsoft.com/office/powerpoint/2010/main" val="3034126890"/>
              </p:ext>
            </p:extLst>
          </p:nvPr>
        </p:nvGraphicFramePr>
        <p:xfrm>
          <a:off x="7572375" y="1709738"/>
          <a:ext cx="1247775" cy="741362"/>
        </p:xfrm>
        <a:graphic>
          <a:graphicData uri="http://schemas.openxmlformats.org/presentationml/2006/ole">
            <mc:AlternateContent xmlns:mc="http://schemas.openxmlformats.org/markup-compatibility/2006">
              <mc:Choice xmlns:v="urn:schemas-microsoft-com:vml" Requires="v">
                <p:oleObj spid="_x0000_s153609" name="Equation" r:id="rId8" imgW="672840" imgH="495000" progId="Equation.DSMT4">
                  <p:embed/>
                </p:oleObj>
              </mc:Choice>
              <mc:Fallback>
                <p:oleObj name="Equation" r:id="rId8" imgW="672840" imgH="495000" progId="Equation.DSMT4">
                  <p:embed/>
                  <p:pic>
                    <p:nvPicPr>
                      <p:cNvPr id="0" name=""/>
                      <p:cNvPicPr>
                        <a:picLocks noChangeArrowheads="1"/>
                      </p:cNvPicPr>
                      <p:nvPr/>
                    </p:nvPicPr>
                    <p:blipFill>
                      <a:blip r:embed="rId9"/>
                      <a:srcRect/>
                      <a:stretch>
                        <a:fillRect/>
                      </a:stretch>
                    </p:blipFill>
                    <p:spPr bwMode="auto">
                      <a:xfrm>
                        <a:off x="7572375" y="1709738"/>
                        <a:ext cx="1247775" cy="741362"/>
                      </a:xfrm>
                      <a:prstGeom prst="rect">
                        <a:avLst/>
                      </a:prstGeom>
                      <a:noFill/>
                      <a:ln>
                        <a:noFill/>
                      </a:ln>
                      <a:effectLst/>
                    </p:spPr>
                  </p:pic>
                </p:oleObj>
              </mc:Fallback>
            </mc:AlternateContent>
          </a:graphicData>
        </a:graphic>
      </p:graphicFrame>
      <p:grpSp>
        <p:nvGrpSpPr>
          <p:cNvPr id="41" name="Group 40"/>
          <p:cNvGrpSpPr/>
          <p:nvPr/>
        </p:nvGrpSpPr>
        <p:grpSpPr>
          <a:xfrm>
            <a:off x="730050" y="1112420"/>
            <a:ext cx="1182820" cy="490538"/>
            <a:chOff x="701496" y="4635067"/>
            <a:chExt cx="1078262" cy="490538"/>
          </a:xfrm>
        </p:grpSpPr>
        <p:graphicFrame>
          <p:nvGraphicFramePr>
            <p:cNvPr id="42" name="Object 16"/>
            <p:cNvGraphicFramePr>
              <a:graphicFrameLocks noChangeAspect="1"/>
            </p:cNvGraphicFramePr>
            <p:nvPr>
              <p:extLst>
                <p:ext uri="{D42A27DB-BD31-4B8C-83A1-F6EECF244321}">
                  <p14:modId xmlns:p14="http://schemas.microsoft.com/office/powerpoint/2010/main" val="210570993"/>
                </p:ext>
              </p:extLst>
            </p:nvPr>
          </p:nvGraphicFramePr>
          <p:xfrm>
            <a:off x="1452733" y="4656137"/>
            <a:ext cx="327025" cy="452438"/>
          </p:xfrm>
          <a:graphic>
            <a:graphicData uri="http://schemas.openxmlformats.org/presentationml/2006/ole">
              <mc:AlternateContent xmlns:mc="http://schemas.openxmlformats.org/markup-compatibility/2006">
                <mc:Choice xmlns:v="urn:schemas-microsoft-com:vml" Requires="v">
                  <p:oleObj spid="_x0000_s153610" name="Equation" r:id="rId10" imgW="164880" imgH="228600" progId="Equation.DSMT4">
                    <p:embed/>
                  </p:oleObj>
                </mc:Choice>
                <mc:Fallback>
                  <p:oleObj name="Equation" r:id="rId10" imgW="16488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52733" y="4656137"/>
                          <a:ext cx="327025"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 name="Object 17"/>
            <p:cNvGraphicFramePr>
              <a:graphicFrameLocks noChangeAspect="1"/>
            </p:cNvGraphicFramePr>
            <p:nvPr>
              <p:extLst>
                <p:ext uri="{D42A27DB-BD31-4B8C-83A1-F6EECF244321}">
                  <p14:modId xmlns:p14="http://schemas.microsoft.com/office/powerpoint/2010/main" val="75891402"/>
                </p:ext>
              </p:extLst>
            </p:nvPr>
          </p:nvGraphicFramePr>
          <p:xfrm>
            <a:off x="701496" y="4635067"/>
            <a:ext cx="327025" cy="490538"/>
          </p:xfrm>
          <a:graphic>
            <a:graphicData uri="http://schemas.openxmlformats.org/presentationml/2006/ole">
              <mc:AlternateContent xmlns:mc="http://schemas.openxmlformats.org/markup-compatibility/2006">
                <mc:Choice xmlns:v="urn:schemas-microsoft-com:vml" Requires="v">
                  <p:oleObj spid="_x0000_s153611" name="Equation" r:id="rId12" imgW="152280" imgH="228600" progId="Equation.DSMT4">
                    <p:embed/>
                  </p:oleObj>
                </mc:Choice>
                <mc:Fallback>
                  <p:oleObj name="Equation" r:id="rId12" imgW="15228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496" y="4635067"/>
                          <a:ext cx="327025"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4" name="Text Box 10"/>
          <p:cNvSpPr txBox="1">
            <a:spLocks noChangeArrowheads="1"/>
          </p:cNvSpPr>
          <p:nvPr/>
        </p:nvSpPr>
        <p:spPr bwMode="auto">
          <a:xfrm>
            <a:off x="407031" y="1151901"/>
            <a:ext cx="82012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400" dirty="0"/>
              <a:t>If     </a:t>
            </a:r>
            <a:r>
              <a:rPr lang="en-US" sz="2400" dirty="0" smtClean="0"/>
              <a:t>and     </a:t>
            </a:r>
            <a:r>
              <a:rPr lang="en-US" sz="2400" dirty="0"/>
              <a:t>are </a:t>
            </a:r>
            <a:r>
              <a:rPr lang="en-US" sz="2400" b="1" dirty="0"/>
              <a:t>normally</a:t>
            </a:r>
            <a:r>
              <a:rPr lang="en-US" sz="2400" dirty="0"/>
              <a:t> </a:t>
            </a:r>
            <a:r>
              <a:rPr lang="en-US" sz="2400" b="1" dirty="0" smtClean="0"/>
              <a:t>distributed</a:t>
            </a:r>
            <a:r>
              <a:rPr lang="en-US" sz="2400" dirty="0" smtClean="0">
                <a:latin typeface="Book Antiqua" pitchFamily="18" charset="0"/>
              </a:rPr>
              <a:t> and samples </a:t>
            </a:r>
            <a:r>
              <a:rPr lang="en-US" sz="2400" dirty="0">
                <a:latin typeface="Book Antiqua" pitchFamily="18" charset="0"/>
              </a:rPr>
              <a:t>1 and </a:t>
            </a:r>
            <a:r>
              <a:rPr lang="en-US" sz="2400" dirty="0" smtClean="0">
                <a:latin typeface="Book Antiqua" pitchFamily="18" charset="0"/>
              </a:rPr>
              <a:t>2 are </a:t>
            </a:r>
          </a:p>
          <a:p>
            <a:pPr>
              <a:lnSpc>
                <a:spcPct val="90000"/>
              </a:lnSpc>
              <a:spcBef>
                <a:spcPct val="20000"/>
              </a:spcBef>
              <a:buClr>
                <a:srgbClr val="66FFFF"/>
              </a:buClr>
              <a:buSzPct val="75000"/>
              <a:buFont typeface="Monotype Sorts" pitchFamily="2" charset="2"/>
              <a:buNone/>
            </a:pPr>
            <a:r>
              <a:rPr lang="en-US" sz="2400" b="1" dirty="0" smtClean="0">
                <a:latin typeface="Book Antiqua" pitchFamily="18" charset="0"/>
              </a:rPr>
              <a:t>independent</a:t>
            </a:r>
            <a:r>
              <a:rPr lang="en-US" sz="2400" dirty="0" smtClean="0">
                <a:latin typeface="Book Antiqua" pitchFamily="18" charset="0"/>
              </a:rPr>
              <a:t>, their </a:t>
            </a:r>
            <a:r>
              <a:rPr lang="en-US" sz="2400" b="1" dirty="0" smtClean="0">
                <a:latin typeface="Book Antiqua" pitchFamily="18" charset="0"/>
              </a:rPr>
              <a:t>difference</a:t>
            </a:r>
            <a:r>
              <a:rPr lang="en-US" sz="2400" dirty="0" smtClean="0">
                <a:latin typeface="Book Antiqua" pitchFamily="18" charset="0"/>
              </a:rPr>
              <a:t> is</a:t>
            </a:r>
            <a:endParaRPr lang="en-US" sz="2400" dirty="0">
              <a:latin typeface="Book Antiqua" pitchFamily="18" charset="0"/>
            </a:endParaRPr>
          </a:p>
        </p:txBody>
      </p:sp>
      <p:grpSp>
        <p:nvGrpSpPr>
          <p:cNvPr id="46" name="Group 45"/>
          <p:cNvGrpSpPr/>
          <p:nvPr/>
        </p:nvGrpSpPr>
        <p:grpSpPr>
          <a:xfrm>
            <a:off x="5558072" y="1856096"/>
            <a:ext cx="3158985" cy="1704127"/>
            <a:chOff x="2980123" y="4322617"/>
            <a:chExt cx="3035354" cy="1838481"/>
          </a:xfrm>
        </p:grpSpPr>
        <p:sp>
          <p:nvSpPr>
            <p:cNvPr id="47" name="Freeform 3"/>
            <p:cNvSpPr>
              <a:spLocks/>
            </p:cNvSpPr>
            <p:nvPr/>
          </p:nvSpPr>
          <p:spPr bwMode="auto">
            <a:xfrm>
              <a:off x="3026941" y="4359023"/>
              <a:ext cx="2930515" cy="1752928"/>
            </a:xfrm>
            <a:custGeom>
              <a:avLst/>
              <a:gdLst>
                <a:gd name="T0" fmla="*/ 2124075 w 2838"/>
                <a:gd name="T1" fmla="*/ 28575 h 1926"/>
                <a:gd name="T2" fmla="*/ 1995488 w 2838"/>
                <a:gd name="T3" fmla="*/ 157163 h 1926"/>
                <a:gd name="T4" fmla="*/ 1890713 w 2838"/>
                <a:gd name="T5" fmla="*/ 320675 h 1926"/>
                <a:gd name="T6" fmla="*/ 1804988 w 2838"/>
                <a:gd name="T7" fmla="*/ 492125 h 1926"/>
                <a:gd name="T8" fmla="*/ 1738313 w 2838"/>
                <a:gd name="T9" fmla="*/ 663575 h 1926"/>
                <a:gd name="T10" fmla="*/ 1666875 w 2838"/>
                <a:gd name="T11" fmla="*/ 814388 h 1926"/>
                <a:gd name="T12" fmla="*/ 1595437 w 2838"/>
                <a:gd name="T13" fmla="*/ 1014413 h 1926"/>
                <a:gd name="T14" fmla="*/ 1538287 w 2838"/>
                <a:gd name="T15" fmla="*/ 1185863 h 1926"/>
                <a:gd name="T16" fmla="*/ 1500187 w 2838"/>
                <a:gd name="T17" fmla="*/ 1349375 h 1926"/>
                <a:gd name="T18" fmla="*/ 1443037 w 2838"/>
                <a:gd name="T19" fmla="*/ 1530350 h 1926"/>
                <a:gd name="T20" fmla="*/ 1390650 w 2838"/>
                <a:gd name="T21" fmla="*/ 1695450 h 1926"/>
                <a:gd name="T22" fmla="*/ 1338262 w 2838"/>
                <a:gd name="T23" fmla="*/ 1866900 h 1926"/>
                <a:gd name="T24" fmla="*/ 1268412 w 2838"/>
                <a:gd name="T25" fmla="*/ 2028825 h 1926"/>
                <a:gd name="T26" fmla="*/ 1176337 w 2838"/>
                <a:gd name="T27" fmla="*/ 2216150 h 1926"/>
                <a:gd name="T28" fmla="*/ 1076325 w 2838"/>
                <a:gd name="T29" fmla="*/ 2405063 h 1926"/>
                <a:gd name="T30" fmla="*/ 942975 w 2838"/>
                <a:gd name="T31" fmla="*/ 2562225 h 1926"/>
                <a:gd name="T32" fmla="*/ 785812 w 2838"/>
                <a:gd name="T33" fmla="*/ 2681288 h 1926"/>
                <a:gd name="T34" fmla="*/ 604837 w 2838"/>
                <a:gd name="T35" fmla="*/ 2771775 h 1926"/>
                <a:gd name="T36" fmla="*/ 471488 w 2838"/>
                <a:gd name="T37" fmla="*/ 2828925 h 1926"/>
                <a:gd name="T38" fmla="*/ 309562 w 2838"/>
                <a:gd name="T39" fmla="*/ 2890838 h 1926"/>
                <a:gd name="T40" fmla="*/ 104775 w 2838"/>
                <a:gd name="T41" fmla="*/ 2947988 h 1926"/>
                <a:gd name="T42" fmla="*/ 0 w 2838"/>
                <a:gd name="T43" fmla="*/ 2995613 h 1926"/>
                <a:gd name="T44" fmla="*/ 4494213 w 2838"/>
                <a:gd name="T45" fmla="*/ 3038475 h 1926"/>
                <a:gd name="T46" fmla="*/ 4414838 w 2838"/>
                <a:gd name="T47" fmla="*/ 2957513 h 1926"/>
                <a:gd name="T48" fmla="*/ 4257675 w 2838"/>
                <a:gd name="T49" fmla="*/ 2909888 h 1926"/>
                <a:gd name="T50" fmla="*/ 4071938 w 2838"/>
                <a:gd name="T51" fmla="*/ 2847975 h 1926"/>
                <a:gd name="T52" fmla="*/ 3890963 w 2838"/>
                <a:gd name="T53" fmla="*/ 2771775 h 1926"/>
                <a:gd name="T54" fmla="*/ 3681413 w 2838"/>
                <a:gd name="T55" fmla="*/ 2667000 h 1926"/>
                <a:gd name="T56" fmla="*/ 3624263 w 2838"/>
                <a:gd name="T57" fmla="*/ 2619375 h 1926"/>
                <a:gd name="T58" fmla="*/ 3490913 w 2838"/>
                <a:gd name="T59" fmla="*/ 2511425 h 1926"/>
                <a:gd name="T60" fmla="*/ 3371850 w 2838"/>
                <a:gd name="T61" fmla="*/ 2357438 h 1926"/>
                <a:gd name="T62" fmla="*/ 3271838 w 2838"/>
                <a:gd name="T63" fmla="*/ 2200275 h 1926"/>
                <a:gd name="T64" fmla="*/ 3219450 w 2838"/>
                <a:gd name="T65" fmla="*/ 2105025 h 1926"/>
                <a:gd name="T66" fmla="*/ 3114675 w 2838"/>
                <a:gd name="T67" fmla="*/ 1890713 h 1926"/>
                <a:gd name="T68" fmla="*/ 3071812 w 2838"/>
                <a:gd name="T69" fmla="*/ 1757363 h 1926"/>
                <a:gd name="T70" fmla="*/ 3019425 w 2838"/>
                <a:gd name="T71" fmla="*/ 1604962 h 1926"/>
                <a:gd name="T72" fmla="*/ 2962275 w 2838"/>
                <a:gd name="T73" fmla="*/ 1414463 h 1926"/>
                <a:gd name="T74" fmla="*/ 2905125 w 2838"/>
                <a:gd name="T75" fmla="*/ 1223963 h 1926"/>
                <a:gd name="T76" fmla="*/ 2843212 w 2838"/>
                <a:gd name="T77" fmla="*/ 1019175 h 1926"/>
                <a:gd name="T78" fmla="*/ 2762250 w 2838"/>
                <a:gd name="T79" fmla="*/ 800100 h 1926"/>
                <a:gd name="T80" fmla="*/ 2695575 w 2838"/>
                <a:gd name="T81" fmla="*/ 633413 h 1926"/>
                <a:gd name="T82" fmla="*/ 2628900 w 2838"/>
                <a:gd name="T83" fmla="*/ 495300 h 1926"/>
                <a:gd name="T84" fmla="*/ 2571750 w 2838"/>
                <a:gd name="T85" fmla="*/ 361950 h 1926"/>
                <a:gd name="T86" fmla="*/ 2481262 w 2838"/>
                <a:gd name="T87" fmla="*/ 214313 h 1926"/>
                <a:gd name="T88" fmla="*/ 2519362 w 2838"/>
                <a:gd name="T89" fmla="*/ 276225 h 1926"/>
                <a:gd name="T90" fmla="*/ 2462212 w 2838"/>
                <a:gd name="T91" fmla="*/ 204788 h 1926"/>
                <a:gd name="T92" fmla="*/ 2381250 w 2838"/>
                <a:gd name="T93" fmla="*/ 90488 h 1926"/>
                <a:gd name="T94" fmla="*/ 2271712 w 2838"/>
                <a:gd name="T95" fmla="*/ 9525 h 19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8"/>
                <a:gd name="T145" fmla="*/ 0 h 1926"/>
                <a:gd name="T146" fmla="*/ 2838 w 2838"/>
                <a:gd name="T147" fmla="*/ 1926 h 19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8" h="1926">
                  <a:moveTo>
                    <a:pt x="1398" y="3"/>
                  </a:moveTo>
                  <a:lnTo>
                    <a:pt x="1371" y="6"/>
                  </a:lnTo>
                  <a:lnTo>
                    <a:pt x="1338" y="18"/>
                  </a:lnTo>
                  <a:lnTo>
                    <a:pt x="1307" y="30"/>
                  </a:lnTo>
                  <a:lnTo>
                    <a:pt x="1287" y="62"/>
                  </a:lnTo>
                  <a:lnTo>
                    <a:pt x="1257" y="99"/>
                  </a:lnTo>
                  <a:lnTo>
                    <a:pt x="1227" y="130"/>
                  </a:lnTo>
                  <a:lnTo>
                    <a:pt x="1209" y="160"/>
                  </a:lnTo>
                  <a:lnTo>
                    <a:pt x="1191" y="202"/>
                  </a:lnTo>
                  <a:lnTo>
                    <a:pt x="1167" y="232"/>
                  </a:lnTo>
                  <a:lnTo>
                    <a:pt x="1155" y="274"/>
                  </a:lnTo>
                  <a:lnTo>
                    <a:pt x="1137" y="310"/>
                  </a:lnTo>
                  <a:lnTo>
                    <a:pt x="1119" y="354"/>
                  </a:lnTo>
                  <a:lnTo>
                    <a:pt x="1107" y="382"/>
                  </a:lnTo>
                  <a:lnTo>
                    <a:pt x="1095" y="418"/>
                  </a:lnTo>
                  <a:lnTo>
                    <a:pt x="1077" y="447"/>
                  </a:lnTo>
                  <a:lnTo>
                    <a:pt x="1062" y="483"/>
                  </a:lnTo>
                  <a:lnTo>
                    <a:pt x="1050" y="513"/>
                  </a:lnTo>
                  <a:lnTo>
                    <a:pt x="1035" y="552"/>
                  </a:lnTo>
                  <a:lnTo>
                    <a:pt x="1020" y="594"/>
                  </a:lnTo>
                  <a:lnTo>
                    <a:pt x="1005" y="639"/>
                  </a:lnTo>
                  <a:lnTo>
                    <a:pt x="996" y="678"/>
                  </a:lnTo>
                  <a:lnTo>
                    <a:pt x="981" y="714"/>
                  </a:lnTo>
                  <a:lnTo>
                    <a:pt x="969" y="747"/>
                  </a:lnTo>
                  <a:lnTo>
                    <a:pt x="960" y="783"/>
                  </a:lnTo>
                  <a:lnTo>
                    <a:pt x="951" y="819"/>
                  </a:lnTo>
                  <a:lnTo>
                    <a:pt x="945" y="850"/>
                  </a:lnTo>
                  <a:lnTo>
                    <a:pt x="939" y="886"/>
                  </a:lnTo>
                  <a:lnTo>
                    <a:pt x="927" y="922"/>
                  </a:lnTo>
                  <a:lnTo>
                    <a:pt x="909" y="964"/>
                  </a:lnTo>
                  <a:lnTo>
                    <a:pt x="903" y="994"/>
                  </a:lnTo>
                  <a:lnTo>
                    <a:pt x="891" y="1030"/>
                  </a:lnTo>
                  <a:lnTo>
                    <a:pt x="876" y="1068"/>
                  </a:lnTo>
                  <a:lnTo>
                    <a:pt x="867" y="1098"/>
                  </a:lnTo>
                  <a:lnTo>
                    <a:pt x="855" y="1134"/>
                  </a:lnTo>
                  <a:lnTo>
                    <a:pt x="843" y="1176"/>
                  </a:lnTo>
                  <a:lnTo>
                    <a:pt x="828" y="1215"/>
                  </a:lnTo>
                  <a:lnTo>
                    <a:pt x="811" y="1254"/>
                  </a:lnTo>
                  <a:lnTo>
                    <a:pt x="799" y="1278"/>
                  </a:lnTo>
                  <a:lnTo>
                    <a:pt x="792" y="1311"/>
                  </a:lnTo>
                  <a:lnTo>
                    <a:pt x="771" y="1359"/>
                  </a:lnTo>
                  <a:lnTo>
                    <a:pt x="741" y="1396"/>
                  </a:lnTo>
                  <a:lnTo>
                    <a:pt x="720" y="1446"/>
                  </a:lnTo>
                  <a:lnTo>
                    <a:pt x="699" y="1474"/>
                  </a:lnTo>
                  <a:lnTo>
                    <a:pt x="678" y="1515"/>
                  </a:lnTo>
                  <a:lnTo>
                    <a:pt x="654" y="1545"/>
                  </a:lnTo>
                  <a:lnTo>
                    <a:pt x="627" y="1584"/>
                  </a:lnTo>
                  <a:lnTo>
                    <a:pt x="594" y="1614"/>
                  </a:lnTo>
                  <a:lnTo>
                    <a:pt x="570" y="1635"/>
                  </a:lnTo>
                  <a:lnTo>
                    <a:pt x="531" y="1665"/>
                  </a:lnTo>
                  <a:lnTo>
                    <a:pt x="495" y="1689"/>
                  </a:lnTo>
                  <a:lnTo>
                    <a:pt x="456" y="1716"/>
                  </a:lnTo>
                  <a:lnTo>
                    <a:pt x="420" y="1734"/>
                  </a:lnTo>
                  <a:lnTo>
                    <a:pt x="381" y="1746"/>
                  </a:lnTo>
                  <a:lnTo>
                    <a:pt x="354" y="1755"/>
                  </a:lnTo>
                  <a:lnTo>
                    <a:pt x="321" y="1767"/>
                  </a:lnTo>
                  <a:lnTo>
                    <a:pt x="297" y="1782"/>
                  </a:lnTo>
                  <a:lnTo>
                    <a:pt x="264" y="1791"/>
                  </a:lnTo>
                  <a:lnTo>
                    <a:pt x="231" y="1803"/>
                  </a:lnTo>
                  <a:lnTo>
                    <a:pt x="195" y="1821"/>
                  </a:lnTo>
                  <a:lnTo>
                    <a:pt x="153" y="1830"/>
                  </a:lnTo>
                  <a:lnTo>
                    <a:pt x="108" y="1848"/>
                  </a:lnTo>
                  <a:lnTo>
                    <a:pt x="66" y="1857"/>
                  </a:lnTo>
                  <a:lnTo>
                    <a:pt x="30" y="1866"/>
                  </a:lnTo>
                  <a:lnTo>
                    <a:pt x="12" y="1872"/>
                  </a:lnTo>
                  <a:lnTo>
                    <a:pt x="0" y="1887"/>
                  </a:lnTo>
                  <a:lnTo>
                    <a:pt x="0" y="1926"/>
                  </a:lnTo>
                  <a:lnTo>
                    <a:pt x="0" y="1914"/>
                  </a:lnTo>
                  <a:lnTo>
                    <a:pt x="2831" y="1914"/>
                  </a:lnTo>
                  <a:lnTo>
                    <a:pt x="2838" y="1875"/>
                  </a:lnTo>
                  <a:lnTo>
                    <a:pt x="2805" y="1869"/>
                  </a:lnTo>
                  <a:lnTo>
                    <a:pt x="2781" y="1863"/>
                  </a:lnTo>
                  <a:lnTo>
                    <a:pt x="2745" y="1854"/>
                  </a:lnTo>
                  <a:lnTo>
                    <a:pt x="2709" y="1842"/>
                  </a:lnTo>
                  <a:lnTo>
                    <a:pt x="2682" y="1833"/>
                  </a:lnTo>
                  <a:lnTo>
                    <a:pt x="2649" y="1821"/>
                  </a:lnTo>
                  <a:lnTo>
                    <a:pt x="2607" y="1806"/>
                  </a:lnTo>
                  <a:lnTo>
                    <a:pt x="2565" y="1794"/>
                  </a:lnTo>
                  <a:lnTo>
                    <a:pt x="2523" y="1776"/>
                  </a:lnTo>
                  <a:lnTo>
                    <a:pt x="2493" y="1764"/>
                  </a:lnTo>
                  <a:lnTo>
                    <a:pt x="2451" y="1746"/>
                  </a:lnTo>
                  <a:lnTo>
                    <a:pt x="2415" y="1728"/>
                  </a:lnTo>
                  <a:lnTo>
                    <a:pt x="2367" y="1710"/>
                  </a:lnTo>
                  <a:lnTo>
                    <a:pt x="2319" y="1680"/>
                  </a:lnTo>
                  <a:lnTo>
                    <a:pt x="2299" y="1662"/>
                  </a:lnTo>
                  <a:lnTo>
                    <a:pt x="2289" y="1662"/>
                  </a:lnTo>
                  <a:lnTo>
                    <a:pt x="2283" y="1650"/>
                  </a:lnTo>
                  <a:lnTo>
                    <a:pt x="2255" y="1634"/>
                  </a:lnTo>
                  <a:lnTo>
                    <a:pt x="2220" y="1611"/>
                  </a:lnTo>
                  <a:lnTo>
                    <a:pt x="2199" y="1582"/>
                  </a:lnTo>
                  <a:lnTo>
                    <a:pt x="2181" y="1558"/>
                  </a:lnTo>
                  <a:lnTo>
                    <a:pt x="2151" y="1522"/>
                  </a:lnTo>
                  <a:lnTo>
                    <a:pt x="2124" y="1485"/>
                  </a:lnTo>
                  <a:lnTo>
                    <a:pt x="2100" y="1452"/>
                  </a:lnTo>
                  <a:lnTo>
                    <a:pt x="2079" y="1419"/>
                  </a:lnTo>
                  <a:lnTo>
                    <a:pt x="2061" y="1386"/>
                  </a:lnTo>
                  <a:lnTo>
                    <a:pt x="2046" y="1356"/>
                  </a:lnTo>
                  <a:lnTo>
                    <a:pt x="2010" y="1293"/>
                  </a:lnTo>
                  <a:lnTo>
                    <a:pt x="2028" y="1326"/>
                  </a:lnTo>
                  <a:lnTo>
                    <a:pt x="1995" y="1257"/>
                  </a:lnTo>
                  <a:lnTo>
                    <a:pt x="1974" y="1218"/>
                  </a:lnTo>
                  <a:lnTo>
                    <a:pt x="1962" y="1191"/>
                  </a:lnTo>
                  <a:lnTo>
                    <a:pt x="1953" y="1161"/>
                  </a:lnTo>
                  <a:lnTo>
                    <a:pt x="1941" y="1140"/>
                  </a:lnTo>
                  <a:lnTo>
                    <a:pt x="1935" y="1107"/>
                  </a:lnTo>
                  <a:lnTo>
                    <a:pt x="1923" y="1083"/>
                  </a:lnTo>
                  <a:lnTo>
                    <a:pt x="1914" y="1053"/>
                  </a:lnTo>
                  <a:lnTo>
                    <a:pt x="1902" y="1011"/>
                  </a:lnTo>
                  <a:lnTo>
                    <a:pt x="1887" y="978"/>
                  </a:lnTo>
                  <a:lnTo>
                    <a:pt x="1872" y="930"/>
                  </a:lnTo>
                  <a:lnTo>
                    <a:pt x="1866" y="891"/>
                  </a:lnTo>
                  <a:lnTo>
                    <a:pt x="1854" y="852"/>
                  </a:lnTo>
                  <a:lnTo>
                    <a:pt x="1845" y="819"/>
                  </a:lnTo>
                  <a:lnTo>
                    <a:pt x="1830" y="771"/>
                  </a:lnTo>
                  <a:lnTo>
                    <a:pt x="1818" y="729"/>
                  </a:lnTo>
                  <a:lnTo>
                    <a:pt x="1800" y="681"/>
                  </a:lnTo>
                  <a:lnTo>
                    <a:pt x="1791" y="642"/>
                  </a:lnTo>
                  <a:lnTo>
                    <a:pt x="1773" y="600"/>
                  </a:lnTo>
                  <a:lnTo>
                    <a:pt x="1761" y="546"/>
                  </a:lnTo>
                  <a:lnTo>
                    <a:pt x="1740" y="504"/>
                  </a:lnTo>
                  <a:lnTo>
                    <a:pt x="1725" y="465"/>
                  </a:lnTo>
                  <a:lnTo>
                    <a:pt x="1713" y="432"/>
                  </a:lnTo>
                  <a:lnTo>
                    <a:pt x="1698" y="399"/>
                  </a:lnTo>
                  <a:lnTo>
                    <a:pt x="1674" y="345"/>
                  </a:lnTo>
                  <a:lnTo>
                    <a:pt x="1686" y="375"/>
                  </a:lnTo>
                  <a:lnTo>
                    <a:pt x="1656" y="312"/>
                  </a:lnTo>
                  <a:lnTo>
                    <a:pt x="1644" y="285"/>
                  </a:lnTo>
                  <a:lnTo>
                    <a:pt x="1629" y="252"/>
                  </a:lnTo>
                  <a:lnTo>
                    <a:pt x="1620" y="228"/>
                  </a:lnTo>
                  <a:lnTo>
                    <a:pt x="1608" y="207"/>
                  </a:lnTo>
                  <a:lnTo>
                    <a:pt x="1578" y="156"/>
                  </a:lnTo>
                  <a:lnTo>
                    <a:pt x="1563" y="135"/>
                  </a:lnTo>
                  <a:lnTo>
                    <a:pt x="1563" y="141"/>
                  </a:lnTo>
                  <a:lnTo>
                    <a:pt x="1572" y="144"/>
                  </a:lnTo>
                  <a:lnTo>
                    <a:pt x="1587" y="174"/>
                  </a:lnTo>
                  <a:lnTo>
                    <a:pt x="1593" y="192"/>
                  </a:lnTo>
                  <a:lnTo>
                    <a:pt x="1578" y="156"/>
                  </a:lnTo>
                  <a:lnTo>
                    <a:pt x="1551" y="129"/>
                  </a:lnTo>
                  <a:lnTo>
                    <a:pt x="1539" y="105"/>
                  </a:lnTo>
                  <a:lnTo>
                    <a:pt x="1518" y="81"/>
                  </a:lnTo>
                  <a:lnTo>
                    <a:pt x="1500" y="57"/>
                  </a:lnTo>
                  <a:lnTo>
                    <a:pt x="1479" y="39"/>
                  </a:lnTo>
                  <a:lnTo>
                    <a:pt x="1455" y="18"/>
                  </a:lnTo>
                  <a:lnTo>
                    <a:pt x="1431" y="6"/>
                  </a:lnTo>
                  <a:lnTo>
                    <a:pt x="1416" y="0"/>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9" name="Line 17"/>
            <p:cNvSpPr>
              <a:spLocks noChangeShapeType="1"/>
            </p:cNvSpPr>
            <p:nvPr/>
          </p:nvSpPr>
          <p:spPr bwMode="auto">
            <a:xfrm>
              <a:off x="4500488" y="6066444"/>
              <a:ext cx="0" cy="9465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50" name="Group 38"/>
            <p:cNvGrpSpPr>
              <a:grpSpLocks/>
            </p:cNvGrpSpPr>
            <p:nvPr/>
          </p:nvGrpSpPr>
          <p:grpSpPr bwMode="auto">
            <a:xfrm>
              <a:off x="2980123" y="4322617"/>
              <a:ext cx="3035354" cy="1658274"/>
              <a:chOff x="1463" y="1211"/>
              <a:chExt cx="2823" cy="1822"/>
            </a:xfrm>
          </p:grpSpPr>
          <p:sp>
            <p:nvSpPr>
              <p:cNvPr id="51" name="Arc 11"/>
              <p:cNvSpPr>
                <a:spLocks/>
              </p:cNvSpPr>
              <p:nvPr/>
            </p:nvSpPr>
            <p:spPr bwMode="auto">
              <a:xfrm rot="4260000">
                <a:off x="3110" y="2300"/>
                <a:ext cx="789" cy="284"/>
              </a:xfrm>
              <a:custGeom>
                <a:avLst/>
                <a:gdLst>
                  <a:gd name="T0" fmla="*/ 32 w 19399"/>
                  <a:gd name="T1" fmla="*/ 2 h 21600"/>
                  <a:gd name="T2" fmla="*/ 0 w 19399"/>
                  <a:gd name="T3" fmla="*/ 4 h 21600"/>
                  <a:gd name="T4" fmla="*/ 0 w 19399"/>
                  <a:gd name="T5" fmla="*/ 0 h 21600"/>
                  <a:gd name="T6" fmla="*/ 0 60000 65536"/>
                  <a:gd name="T7" fmla="*/ 0 60000 65536"/>
                  <a:gd name="T8" fmla="*/ 0 60000 65536"/>
                  <a:gd name="T9" fmla="*/ 0 w 19399"/>
                  <a:gd name="T10" fmla="*/ 0 h 21600"/>
                  <a:gd name="T11" fmla="*/ 19399 w 19399"/>
                  <a:gd name="T12" fmla="*/ 21600 h 21600"/>
                </a:gdLst>
                <a:ahLst/>
                <a:cxnLst>
                  <a:cxn ang="T6">
                    <a:pos x="T0" y="T1"/>
                  </a:cxn>
                  <a:cxn ang="T7">
                    <a:pos x="T2" y="T3"/>
                  </a:cxn>
                  <a:cxn ang="T8">
                    <a:pos x="T4" y="T5"/>
                  </a:cxn>
                </a:cxnLst>
                <a:rect l="T9" t="T10" r="T11" b="T12"/>
                <a:pathLst>
                  <a:path w="19399" h="21600" fill="none" extrusionOk="0">
                    <a:moveTo>
                      <a:pt x="19398" y="9499"/>
                    </a:moveTo>
                    <a:cubicBezTo>
                      <a:pt x="15772" y="16905"/>
                      <a:pt x="8245" y="21599"/>
                      <a:pt x="0" y="21600"/>
                    </a:cubicBezTo>
                  </a:path>
                  <a:path w="19399" h="21600" stroke="0" extrusionOk="0">
                    <a:moveTo>
                      <a:pt x="19398" y="9499"/>
                    </a:moveTo>
                    <a:cubicBezTo>
                      <a:pt x="15772" y="16905"/>
                      <a:pt x="8245" y="21599"/>
                      <a:pt x="0" y="21600"/>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2" name="Arc 12"/>
              <p:cNvSpPr>
                <a:spLocks/>
              </p:cNvSpPr>
              <p:nvPr/>
            </p:nvSpPr>
            <p:spPr bwMode="auto">
              <a:xfrm rot="6300000">
                <a:off x="2156" y="1577"/>
                <a:ext cx="956" cy="224"/>
              </a:xfrm>
              <a:custGeom>
                <a:avLst/>
                <a:gdLst>
                  <a:gd name="T0" fmla="*/ 42 w 21600"/>
                  <a:gd name="T1" fmla="*/ 2 h 21600"/>
                  <a:gd name="T2" fmla="*/ 0 w 21600"/>
                  <a:gd name="T3" fmla="*/ 0 h 21600"/>
                  <a:gd name="T4" fmla="*/ 42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3" name="Arc 13"/>
              <p:cNvSpPr>
                <a:spLocks/>
              </p:cNvSpPr>
              <p:nvPr/>
            </p:nvSpPr>
            <p:spPr bwMode="auto">
              <a:xfrm rot="17100000">
                <a:off x="1827" y="2293"/>
                <a:ext cx="790" cy="284"/>
              </a:xfrm>
              <a:custGeom>
                <a:avLst/>
                <a:gdLst>
                  <a:gd name="T0" fmla="*/ 32 w 19433"/>
                  <a:gd name="T1" fmla="*/ 4 h 21600"/>
                  <a:gd name="T2" fmla="*/ 0 w 19433"/>
                  <a:gd name="T3" fmla="*/ 2 h 21600"/>
                  <a:gd name="T4" fmla="*/ 32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 name="Arc 14"/>
              <p:cNvSpPr>
                <a:spLocks/>
              </p:cNvSpPr>
              <p:nvPr/>
            </p:nvSpPr>
            <p:spPr bwMode="auto">
              <a:xfrm rot="15300000">
                <a:off x="2591" y="1579"/>
                <a:ext cx="957" cy="225"/>
              </a:xfrm>
              <a:custGeom>
                <a:avLst/>
                <a:gdLst>
                  <a:gd name="T0" fmla="*/ 42 w 21600"/>
                  <a:gd name="T1" fmla="*/ 0 h 21696"/>
                  <a:gd name="T2" fmla="*/ 0 w 21600"/>
                  <a:gd name="T3" fmla="*/ 2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 name="Arc 16"/>
              <p:cNvSpPr>
                <a:spLocks/>
              </p:cNvSpPr>
              <p:nvPr/>
            </p:nvSpPr>
            <p:spPr bwMode="auto">
              <a:xfrm rot="20760000">
                <a:off x="1463" y="2859"/>
                <a:ext cx="697" cy="164"/>
              </a:xfrm>
              <a:custGeom>
                <a:avLst/>
                <a:gdLst>
                  <a:gd name="T0" fmla="*/ 23 w 20693"/>
                  <a:gd name="T1" fmla="*/ 0 h 21576"/>
                  <a:gd name="T2" fmla="*/ 1 w 20693"/>
                  <a:gd name="T3" fmla="*/ 1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6" name="Arc 37"/>
              <p:cNvSpPr>
                <a:spLocks/>
              </p:cNvSpPr>
              <p:nvPr/>
            </p:nvSpPr>
            <p:spPr bwMode="auto">
              <a:xfrm rot="840000" flipH="1">
                <a:off x="3598" y="2869"/>
                <a:ext cx="688" cy="164"/>
              </a:xfrm>
              <a:custGeom>
                <a:avLst/>
                <a:gdLst>
                  <a:gd name="T0" fmla="*/ 23 w 20435"/>
                  <a:gd name="T1" fmla="*/ 0 h 21576"/>
                  <a:gd name="T2" fmla="*/ 1 w 20435"/>
                  <a:gd name="T3" fmla="*/ 1 h 21576"/>
                  <a:gd name="T4" fmla="*/ 0 w 20435"/>
                  <a:gd name="T5" fmla="*/ 0 h 21576"/>
                  <a:gd name="T6" fmla="*/ 0 60000 65536"/>
                  <a:gd name="T7" fmla="*/ 0 60000 65536"/>
                  <a:gd name="T8" fmla="*/ 0 60000 65536"/>
                  <a:gd name="T9" fmla="*/ 0 w 20435"/>
                  <a:gd name="T10" fmla="*/ 0 h 21576"/>
                  <a:gd name="T11" fmla="*/ 20435 w 20435"/>
                  <a:gd name="T12" fmla="*/ 21576 h 21576"/>
                </a:gdLst>
                <a:ahLst/>
                <a:cxnLst>
                  <a:cxn ang="T6">
                    <a:pos x="T0" y="T1"/>
                  </a:cxn>
                  <a:cxn ang="T7">
                    <a:pos x="T2" y="T3"/>
                  </a:cxn>
                  <a:cxn ang="T8">
                    <a:pos x="T4" y="T5"/>
                  </a:cxn>
                </a:cxnLst>
                <a:rect l="T9" t="T10" r="T11" b="T12"/>
                <a:pathLst>
                  <a:path w="20435" h="21576" fill="none" extrusionOk="0">
                    <a:moveTo>
                      <a:pt x="20434" y="6998"/>
                    </a:moveTo>
                    <a:cubicBezTo>
                      <a:pt x="17563" y="15381"/>
                      <a:pt x="9864" y="21160"/>
                      <a:pt x="1014" y="21576"/>
                    </a:cubicBezTo>
                  </a:path>
                  <a:path w="20435" h="21576" stroke="0" extrusionOk="0">
                    <a:moveTo>
                      <a:pt x="20434" y="6998"/>
                    </a:moveTo>
                    <a:cubicBezTo>
                      <a:pt x="17563" y="15381"/>
                      <a:pt x="9864" y="21160"/>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sp>
        <p:nvSpPr>
          <p:cNvPr id="23" name="Line 9"/>
          <p:cNvSpPr>
            <a:spLocks noChangeShapeType="1"/>
          </p:cNvSpPr>
          <p:nvPr/>
        </p:nvSpPr>
        <p:spPr bwMode="auto">
          <a:xfrm>
            <a:off x="5440556" y="3507435"/>
            <a:ext cx="338802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7151584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4"/>
          <p:cNvSpPr>
            <a:spLocks noChangeArrowheads="1"/>
          </p:cNvSpPr>
          <p:nvPr/>
        </p:nvSpPr>
        <p:spPr bwMode="auto">
          <a:xfrm>
            <a:off x="61913" y="146050"/>
            <a:ext cx="77724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US" sz="2800">
                <a:latin typeface="Book Antiqua" pitchFamily="18" charset="0"/>
              </a:rPr>
              <a:t>Sampling Distribution of                        </a:t>
            </a:r>
          </a:p>
        </p:txBody>
      </p:sp>
      <p:graphicFrame>
        <p:nvGraphicFramePr>
          <p:cNvPr id="2051" name="Object 5"/>
          <p:cNvGraphicFramePr>
            <a:graphicFrameLocks noChangeAspect="1"/>
          </p:cNvGraphicFramePr>
          <p:nvPr/>
        </p:nvGraphicFramePr>
        <p:xfrm>
          <a:off x="6118225" y="209550"/>
          <a:ext cx="996950" cy="544513"/>
        </p:xfrm>
        <a:graphic>
          <a:graphicData uri="http://schemas.openxmlformats.org/presentationml/2006/ole">
            <mc:AlternateContent xmlns:mc="http://schemas.openxmlformats.org/markup-compatibility/2006">
              <mc:Choice xmlns:v="urn:schemas-microsoft-com:vml" Requires="v">
                <p:oleObj spid="_x0000_s129140" name="Equation" r:id="rId4" imgW="419040" imgH="228600" progId="Equation.DSMT4">
                  <p:embed/>
                </p:oleObj>
              </mc:Choice>
              <mc:Fallback>
                <p:oleObj name="Equation" r:id="rId4" imgW="41904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8225" y="209550"/>
                        <a:ext cx="996950" cy="54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 name="Object 6">
            <a:hlinkClick r:id="" action="ppaction://ole?verb=0"/>
          </p:cNvPr>
          <p:cNvGraphicFramePr>
            <a:graphicFrameLocks/>
          </p:cNvGraphicFramePr>
          <p:nvPr>
            <p:extLst>
              <p:ext uri="{D42A27DB-BD31-4B8C-83A1-F6EECF244321}">
                <p14:modId xmlns:p14="http://schemas.microsoft.com/office/powerpoint/2010/main" val="125216505"/>
              </p:ext>
            </p:extLst>
          </p:nvPr>
        </p:nvGraphicFramePr>
        <p:xfrm>
          <a:off x="6764758" y="3400920"/>
          <a:ext cx="749300" cy="517525"/>
        </p:xfrm>
        <a:graphic>
          <a:graphicData uri="http://schemas.openxmlformats.org/presentationml/2006/ole">
            <mc:AlternateContent xmlns:mc="http://schemas.openxmlformats.org/markup-compatibility/2006">
              <mc:Choice xmlns:v="urn:schemas-microsoft-com:vml" Requires="v">
                <p:oleObj spid="_x0000_s129141" name="Equation" r:id="rId6" imgW="368280" imgH="228600" progId="Equation.DSMT4">
                  <p:embed/>
                </p:oleObj>
              </mc:Choice>
              <mc:Fallback>
                <p:oleObj name="Equation" r:id="rId6" imgW="368280" imgH="228600" progId="Equation.DSMT4">
                  <p:embed/>
                  <p:pic>
                    <p:nvPicPr>
                      <p:cNvPr id="0" name=""/>
                      <p:cNvPicPr>
                        <a:picLocks noChangeArrowheads="1"/>
                      </p:cNvPicPr>
                      <p:nvPr/>
                    </p:nvPicPr>
                    <p:blipFill>
                      <a:blip r:embed="rId7"/>
                      <a:srcRect/>
                      <a:stretch>
                        <a:fillRect/>
                      </a:stretch>
                    </p:blipFill>
                    <p:spPr bwMode="auto">
                      <a:xfrm>
                        <a:off x="6764758" y="3400920"/>
                        <a:ext cx="749300" cy="517525"/>
                      </a:xfrm>
                      <a:prstGeom prst="rect">
                        <a:avLst/>
                      </a:prstGeom>
                      <a:noFill/>
                      <a:ln>
                        <a:noFill/>
                      </a:ln>
                      <a:effectLst/>
                      <a:extLst>
                        <a:ext uri="{909E8E84-426E-40DD-AFC4-6F175D3DCCD1}">
                          <a14:hiddenFill xmlns:a14="http://schemas.microsoft.com/office/drawing/2010/main">
                            <a:gradFill rotWithShape="0">
                              <a:gsLst>
                                <a:gs pos="0">
                                  <a:srgbClr val="993366">
                                    <a:gamma/>
                                    <a:shade val="46275"/>
                                    <a:invGamma/>
                                  </a:srgbClr>
                                </a:gs>
                                <a:gs pos="50000">
                                  <a:srgbClr val="993366"/>
                                </a:gs>
                                <a:gs pos="100000">
                                  <a:srgbClr val="993366">
                                    <a:gamma/>
                                    <a:shade val="46275"/>
                                    <a:invGamma/>
                                  </a:srgbClr>
                                </a:gs>
                              </a:gsLst>
                              <a:lin ang="54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33" name="Object 9">
            <a:hlinkClick r:id="" action="ppaction://ole?verb=0"/>
          </p:cNvPr>
          <p:cNvGraphicFramePr>
            <a:graphicFrameLocks/>
          </p:cNvGraphicFramePr>
          <p:nvPr>
            <p:extLst>
              <p:ext uri="{D42A27DB-BD31-4B8C-83A1-F6EECF244321}">
                <p14:modId xmlns:p14="http://schemas.microsoft.com/office/powerpoint/2010/main" val="1249516639"/>
              </p:ext>
            </p:extLst>
          </p:nvPr>
        </p:nvGraphicFramePr>
        <p:xfrm>
          <a:off x="7572375" y="1709738"/>
          <a:ext cx="1247775" cy="741362"/>
        </p:xfrm>
        <a:graphic>
          <a:graphicData uri="http://schemas.openxmlformats.org/presentationml/2006/ole">
            <mc:AlternateContent xmlns:mc="http://schemas.openxmlformats.org/markup-compatibility/2006">
              <mc:Choice xmlns:v="urn:schemas-microsoft-com:vml" Requires="v">
                <p:oleObj spid="_x0000_s129142" name="Equation" r:id="rId8" imgW="672840" imgH="495000" progId="Equation.DSMT4">
                  <p:embed/>
                </p:oleObj>
              </mc:Choice>
              <mc:Fallback>
                <p:oleObj name="Equation" r:id="rId8" imgW="672840" imgH="495000" progId="Equation.DSMT4">
                  <p:embed/>
                  <p:pic>
                    <p:nvPicPr>
                      <p:cNvPr id="0" name=""/>
                      <p:cNvPicPr>
                        <a:picLocks noChangeArrowheads="1"/>
                      </p:cNvPicPr>
                      <p:nvPr/>
                    </p:nvPicPr>
                    <p:blipFill>
                      <a:blip r:embed="rId9"/>
                      <a:srcRect/>
                      <a:stretch>
                        <a:fillRect/>
                      </a:stretch>
                    </p:blipFill>
                    <p:spPr bwMode="auto">
                      <a:xfrm>
                        <a:off x="7572375" y="1709738"/>
                        <a:ext cx="1247775" cy="741362"/>
                      </a:xfrm>
                      <a:prstGeom prst="rect">
                        <a:avLst/>
                      </a:prstGeom>
                      <a:noFill/>
                      <a:ln>
                        <a:noFill/>
                      </a:ln>
                      <a:effectLst/>
                    </p:spPr>
                  </p:pic>
                </p:oleObj>
              </mc:Fallback>
            </mc:AlternateContent>
          </a:graphicData>
        </a:graphic>
      </p:graphicFrame>
      <p:grpSp>
        <p:nvGrpSpPr>
          <p:cNvPr id="41" name="Group 40"/>
          <p:cNvGrpSpPr/>
          <p:nvPr/>
        </p:nvGrpSpPr>
        <p:grpSpPr>
          <a:xfrm>
            <a:off x="730050" y="1112420"/>
            <a:ext cx="1182820" cy="490538"/>
            <a:chOff x="701496" y="4635067"/>
            <a:chExt cx="1078262" cy="490538"/>
          </a:xfrm>
        </p:grpSpPr>
        <p:graphicFrame>
          <p:nvGraphicFramePr>
            <p:cNvPr id="42" name="Object 16"/>
            <p:cNvGraphicFramePr>
              <a:graphicFrameLocks noChangeAspect="1"/>
            </p:cNvGraphicFramePr>
            <p:nvPr>
              <p:extLst>
                <p:ext uri="{D42A27DB-BD31-4B8C-83A1-F6EECF244321}">
                  <p14:modId xmlns:p14="http://schemas.microsoft.com/office/powerpoint/2010/main" val="4001831441"/>
                </p:ext>
              </p:extLst>
            </p:nvPr>
          </p:nvGraphicFramePr>
          <p:xfrm>
            <a:off x="1452733" y="4656137"/>
            <a:ext cx="327025" cy="452438"/>
          </p:xfrm>
          <a:graphic>
            <a:graphicData uri="http://schemas.openxmlformats.org/presentationml/2006/ole">
              <mc:AlternateContent xmlns:mc="http://schemas.openxmlformats.org/markup-compatibility/2006">
                <mc:Choice xmlns:v="urn:schemas-microsoft-com:vml" Requires="v">
                  <p:oleObj spid="_x0000_s129143" name="Equation" r:id="rId10" imgW="164880" imgH="228600" progId="Equation.DSMT4">
                    <p:embed/>
                  </p:oleObj>
                </mc:Choice>
                <mc:Fallback>
                  <p:oleObj name="Equation" r:id="rId10" imgW="16488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52733" y="4656137"/>
                          <a:ext cx="327025"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 name="Object 17"/>
            <p:cNvGraphicFramePr>
              <a:graphicFrameLocks noChangeAspect="1"/>
            </p:cNvGraphicFramePr>
            <p:nvPr>
              <p:extLst>
                <p:ext uri="{D42A27DB-BD31-4B8C-83A1-F6EECF244321}">
                  <p14:modId xmlns:p14="http://schemas.microsoft.com/office/powerpoint/2010/main" val="8583276"/>
                </p:ext>
              </p:extLst>
            </p:nvPr>
          </p:nvGraphicFramePr>
          <p:xfrm>
            <a:off x="701496" y="4635067"/>
            <a:ext cx="327025" cy="490538"/>
          </p:xfrm>
          <a:graphic>
            <a:graphicData uri="http://schemas.openxmlformats.org/presentationml/2006/ole">
              <mc:AlternateContent xmlns:mc="http://schemas.openxmlformats.org/markup-compatibility/2006">
                <mc:Choice xmlns:v="urn:schemas-microsoft-com:vml" Requires="v">
                  <p:oleObj spid="_x0000_s129144" name="Equation" r:id="rId12" imgW="152280" imgH="228600" progId="Equation.DSMT4">
                    <p:embed/>
                  </p:oleObj>
                </mc:Choice>
                <mc:Fallback>
                  <p:oleObj name="Equation" r:id="rId12" imgW="15228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496" y="4635067"/>
                          <a:ext cx="327025"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4" name="Text Box 10"/>
          <p:cNvSpPr txBox="1">
            <a:spLocks noChangeArrowheads="1"/>
          </p:cNvSpPr>
          <p:nvPr/>
        </p:nvSpPr>
        <p:spPr bwMode="auto">
          <a:xfrm>
            <a:off x="407031" y="1151901"/>
            <a:ext cx="82012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400" dirty="0"/>
              <a:t>If     </a:t>
            </a:r>
            <a:r>
              <a:rPr lang="en-US" sz="2400" dirty="0" smtClean="0"/>
              <a:t>and     </a:t>
            </a:r>
            <a:r>
              <a:rPr lang="en-US" sz="2400" dirty="0"/>
              <a:t>are </a:t>
            </a:r>
            <a:r>
              <a:rPr lang="en-US" sz="2400" b="1" dirty="0"/>
              <a:t>normally</a:t>
            </a:r>
            <a:r>
              <a:rPr lang="en-US" sz="2400" dirty="0"/>
              <a:t> </a:t>
            </a:r>
            <a:r>
              <a:rPr lang="en-US" sz="2400" b="1" dirty="0" smtClean="0"/>
              <a:t>distributed</a:t>
            </a:r>
            <a:r>
              <a:rPr lang="en-US" sz="2400" dirty="0" smtClean="0">
                <a:latin typeface="Book Antiqua" pitchFamily="18" charset="0"/>
              </a:rPr>
              <a:t> and samples </a:t>
            </a:r>
            <a:r>
              <a:rPr lang="en-US" sz="2400" dirty="0">
                <a:latin typeface="Book Antiqua" pitchFamily="18" charset="0"/>
              </a:rPr>
              <a:t>1 and </a:t>
            </a:r>
            <a:r>
              <a:rPr lang="en-US" sz="2400" dirty="0" smtClean="0">
                <a:latin typeface="Book Antiqua" pitchFamily="18" charset="0"/>
              </a:rPr>
              <a:t>2 are </a:t>
            </a:r>
          </a:p>
          <a:p>
            <a:pPr>
              <a:lnSpc>
                <a:spcPct val="90000"/>
              </a:lnSpc>
              <a:spcBef>
                <a:spcPct val="20000"/>
              </a:spcBef>
              <a:buClr>
                <a:srgbClr val="66FFFF"/>
              </a:buClr>
              <a:buSzPct val="75000"/>
              <a:buFont typeface="Monotype Sorts" pitchFamily="2" charset="2"/>
              <a:buNone/>
            </a:pPr>
            <a:r>
              <a:rPr lang="en-US" sz="2400" b="1" dirty="0" smtClean="0">
                <a:latin typeface="Book Antiqua" pitchFamily="18" charset="0"/>
              </a:rPr>
              <a:t>independent</a:t>
            </a:r>
            <a:r>
              <a:rPr lang="en-US" sz="2400" dirty="0" smtClean="0">
                <a:latin typeface="Book Antiqua" pitchFamily="18" charset="0"/>
              </a:rPr>
              <a:t>, their </a:t>
            </a:r>
            <a:r>
              <a:rPr lang="en-US" sz="2400" b="1" dirty="0" smtClean="0">
                <a:latin typeface="Book Antiqua" pitchFamily="18" charset="0"/>
              </a:rPr>
              <a:t>difference</a:t>
            </a:r>
            <a:r>
              <a:rPr lang="en-US" sz="2400" dirty="0" smtClean="0">
                <a:latin typeface="Book Antiqua" pitchFamily="18" charset="0"/>
              </a:rPr>
              <a:t> is</a:t>
            </a:r>
            <a:endParaRPr lang="en-US" sz="2400" dirty="0">
              <a:latin typeface="Book Antiqua" pitchFamily="18" charset="0"/>
            </a:endParaRPr>
          </a:p>
        </p:txBody>
      </p:sp>
      <p:grpSp>
        <p:nvGrpSpPr>
          <p:cNvPr id="46" name="Group 45"/>
          <p:cNvGrpSpPr/>
          <p:nvPr/>
        </p:nvGrpSpPr>
        <p:grpSpPr>
          <a:xfrm>
            <a:off x="5558072" y="1856096"/>
            <a:ext cx="3158985" cy="1704127"/>
            <a:chOff x="2980123" y="4322617"/>
            <a:chExt cx="3035354" cy="1838481"/>
          </a:xfrm>
        </p:grpSpPr>
        <p:sp>
          <p:nvSpPr>
            <p:cNvPr id="47" name="Freeform 3"/>
            <p:cNvSpPr>
              <a:spLocks/>
            </p:cNvSpPr>
            <p:nvPr/>
          </p:nvSpPr>
          <p:spPr bwMode="auto">
            <a:xfrm>
              <a:off x="3026941" y="4359023"/>
              <a:ext cx="2930515" cy="1752928"/>
            </a:xfrm>
            <a:custGeom>
              <a:avLst/>
              <a:gdLst>
                <a:gd name="T0" fmla="*/ 2124075 w 2838"/>
                <a:gd name="T1" fmla="*/ 28575 h 1926"/>
                <a:gd name="T2" fmla="*/ 1995488 w 2838"/>
                <a:gd name="T3" fmla="*/ 157163 h 1926"/>
                <a:gd name="T4" fmla="*/ 1890713 w 2838"/>
                <a:gd name="T5" fmla="*/ 320675 h 1926"/>
                <a:gd name="T6" fmla="*/ 1804988 w 2838"/>
                <a:gd name="T7" fmla="*/ 492125 h 1926"/>
                <a:gd name="T8" fmla="*/ 1738313 w 2838"/>
                <a:gd name="T9" fmla="*/ 663575 h 1926"/>
                <a:gd name="T10" fmla="*/ 1666875 w 2838"/>
                <a:gd name="T11" fmla="*/ 814388 h 1926"/>
                <a:gd name="T12" fmla="*/ 1595437 w 2838"/>
                <a:gd name="T13" fmla="*/ 1014413 h 1926"/>
                <a:gd name="T14" fmla="*/ 1538287 w 2838"/>
                <a:gd name="T15" fmla="*/ 1185863 h 1926"/>
                <a:gd name="T16" fmla="*/ 1500187 w 2838"/>
                <a:gd name="T17" fmla="*/ 1349375 h 1926"/>
                <a:gd name="T18" fmla="*/ 1443037 w 2838"/>
                <a:gd name="T19" fmla="*/ 1530350 h 1926"/>
                <a:gd name="T20" fmla="*/ 1390650 w 2838"/>
                <a:gd name="T21" fmla="*/ 1695450 h 1926"/>
                <a:gd name="T22" fmla="*/ 1338262 w 2838"/>
                <a:gd name="T23" fmla="*/ 1866900 h 1926"/>
                <a:gd name="T24" fmla="*/ 1268412 w 2838"/>
                <a:gd name="T25" fmla="*/ 2028825 h 1926"/>
                <a:gd name="T26" fmla="*/ 1176337 w 2838"/>
                <a:gd name="T27" fmla="*/ 2216150 h 1926"/>
                <a:gd name="T28" fmla="*/ 1076325 w 2838"/>
                <a:gd name="T29" fmla="*/ 2405063 h 1926"/>
                <a:gd name="T30" fmla="*/ 942975 w 2838"/>
                <a:gd name="T31" fmla="*/ 2562225 h 1926"/>
                <a:gd name="T32" fmla="*/ 785812 w 2838"/>
                <a:gd name="T33" fmla="*/ 2681288 h 1926"/>
                <a:gd name="T34" fmla="*/ 604837 w 2838"/>
                <a:gd name="T35" fmla="*/ 2771775 h 1926"/>
                <a:gd name="T36" fmla="*/ 471488 w 2838"/>
                <a:gd name="T37" fmla="*/ 2828925 h 1926"/>
                <a:gd name="T38" fmla="*/ 309562 w 2838"/>
                <a:gd name="T39" fmla="*/ 2890838 h 1926"/>
                <a:gd name="T40" fmla="*/ 104775 w 2838"/>
                <a:gd name="T41" fmla="*/ 2947988 h 1926"/>
                <a:gd name="T42" fmla="*/ 0 w 2838"/>
                <a:gd name="T43" fmla="*/ 2995613 h 1926"/>
                <a:gd name="T44" fmla="*/ 4494213 w 2838"/>
                <a:gd name="T45" fmla="*/ 3038475 h 1926"/>
                <a:gd name="T46" fmla="*/ 4414838 w 2838"/>
                <a:gd name="T47" fmla="*/ 2957513 h 1926"/>
                <a:gd name="T48" fmla="*/ 4257675 w 2838"/>
                <a:gd name="T49" fmla="*/ 2909888 h 1926"/>
                <a:gd name="T50" fmla="*/ 4071938 w 2838"/>
                <a:gd name="T51" fmla="*/ 2847975 h 1926"/>
                <a:gd name="T52" fmla="*/ 3890963 w 2838"/>
                <a:gd name="T53" fmla="*/ 2771775 h 1926"/>
                <a:gd name="T54" fmla="*/ 3681413 w 2838"/>
                <a:gd name="T55" fmla="*/ 2667000 h 1926"/>
                <a:gd name="T56" fmla="*/ 3624263 w 2838"/>
                <a:gd name="T57" fmla="*/ 2619375 h 1926"/>
                <a:gd name="T58" fmla="*/ 3490913 w 2838"/>
                <a:gd name="T59" fmla="*/ 2511425 h 1926"/>
                <a:gd name="T60" fmla="*/ 3371850 w 2838"/>
                <a:gd name="T61" fmla="*/ 2357438 h 1926"/>
                <a:gd name="T62" fmla="*/ 3271838 w 2838"/>
                <a:gd name="T63" fmla="*/ 2200275 h 1926"/>
                <a:gd name="T64" fmla="*/ 3219450 w 2838"/>
                <a:gd name="T65" fmla="*/ 2105025 h 1926"/>
                <a:gd name="T66" fmla="*/ 3114675 w 2838"/>
                <a:gd name="T67" fmla="*/ 1890713 h 1926"/>
                <a:gd name="T68" fmla="*/ 3071812 w 2838"/>
                <a:gd name="T69" fmla="*/ 1757363 h 1926"/>
                <a:gd name="T70" fmla="*/ 3019425 w 2838"/>
                <a:gd name="T71" fmla="*/ 1604962 h 1926"/>
                <a:gd name="T72" fmla="*/ 2962275 w 2838"/>
                <a:gd name="T73" fmla="*/ 1414463 h 1926"/>
                <a:gd name="T74" fmla="*/ 2905125 w 2838"/>
                <a:gd name="T75" fmla="*/ 1223963 h 1926"/>
                <a:gd name="T76" fmla="*/ 2843212 w 2838"/>
                <a:gd name="T77" fmla="*/ 1019175 h 1926"/>
                <a:gd name="T78" fmla="*/ 2762250 w 2838"/>
                <a:gd name="T79" fmla="*/ 800100 h 1926"/>
                <a:gd name="T80" fmla="*/ 2695575 w 2838"/>
                <a:gd name="T81" fmla="*/ 633413 h 1926"/>
                <a:gd name="T82" fmla="*/ 2628900 w 2838"/>
                <a:gd name="T83" fmla="*/ 495300 h 1926"/>
                <a:gd name="T84" fmla="*/ 2571750 w 2838"/>
                <a:gd name="T85" fmla="*/ 361950 h 1926"/>
                <a:gd name="T86" fmla="*/ 2481262 w 2838"/>
                <a:gd name="T87" fmla="*/ 214313 h 1926"/>
                <a:gd name="T88" fmla="*/ 2519362 w 2838"/>
                <a:gd name="T89" fmla="*/ 276225 h 1926"/>
                <a:gd name="T90" fmla="*/ 2462212 w 2838"/>
                <a:gd name="T91" fmla="*/ 204788 h 1926"/>
                <a:gd name="T92" fmla="*/ 2381250 w 2838"/>
                <a:gd name="T93" fmla="*/ 90488 h 1926"/>
                <a:gd name="T94" fmla="*/ 2271712 w 2838"/>
                <a:gd name="T95" fmla="*/ 9525 h 19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8"/>
                <a:gd name="T145" fmla="*/ 0 h 1926"/>
                <a:gd name="T146" fmla="*/ 2838 w 2838"/>
                <a:gd name="T147" fmla="*/ 1926 h 19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8" h="1926">
                  <a:moveTo>
                    <a:pt x="1398" y="3"/>
                  </a:moveTo>
                  <a:lnTo>
                    <a:pt x="1371" y="6"/>
                  </a:lnTo>
                  <a:lnTo>
                    <a:pt x="1338" y="18"/>
                  </a:lnTo>
                  <a:lnTo>
                    <a:pt x="1307" y="30"/>
                  </a:lnTo>
                  <a:lnTo>
                    <a:pt x="1287" y="62"/>
                  </a:lnTo>
                  <a:lnTo>
                    <a:pt x="1257" y="99"/>
                  </a:lnTo>
                  <a:lnTo>
                    <a:pt x="1227" y="130"/>
                  </a:lnTo>
                  <a:lnTo>
                    <a:pt x="1209" y="160"/>
                  </a:lnTo>
                  <a:lnTo>
                    <a:pt x="1191" y="202"/>
                  </a:lnTo>
                  <a:lnTo>
                    <a:pt x="1167" y="232"/>
                  </a:lnTo>
                  <a:lnTo>
                    <a:pt x="1155" y="274"/>
                  </a:lnTo>
                  <a:lnTo>
                    <a:pt x="1137" y="310"/>
                  </a:lnTo>
                  <a:lnTo>
                    <a:pt x="1119" y="354"/>
                  </a:lnTo>
                  <a:lnTo>
                    <a:pt x="1107" y="382"/>
                  </a:lnTo>
                  <a:lnTo>
                    <a:pt x="1095" y="418"/>
                  </a:lnTo>
                  <a:lnTo>
                    <a:pt x="1077" y="447"/>
                  </a:lnTo>
                  <a:lnTo>
                    <a:pt x="1062" y="483"/>
                  </a:lnTo>
                  <a:lnTo>
                    <a:pt x="1050" y="513"/>
                  </a:lnTo>
                  <a:lnTo>
                    <a:pt x="1035" y="552"/>
                  </a:lnTo>
                  <a:lnTo>
                    <a:pt x="1020" y="594"/>
                  </a:lnTo>
                  <a:lnTo>
                    <a:pt x="1005" y="639"/>
                  </a:lnTo>
                  <a:lnTo>
                    <a:pt x="996" y="678"/>
                  </a:lnTo>
                  <a:lnTo>
                    <a:pt x="981" y="714"/>
                  </a:lnTo>
                  <a:lnTo>
                    <a:pt x="969" y="747"/>
                  </a:lnTo>
                  <a:lnTo>
                    <a:pt x="960" y="783"/>
                  </a:lnTo>
                  <a:lnTo>
                    <a:pt x="951" y="819"/>
                  </a:lnTo>
                  <a:lnTo>
                    <a:pt x="945" y="850"/>
                  </a:lnTo>
                  <a:lnTo>
                    <a:pt x="939" y="886"/>
                  </a:lnTo>
                  <a:lnTo>
                    <a:pt x="927" y="922"/>
                  </a:lnTo>
                  <a:lnTo>
                    <a:pt x="909" y="964"/>
                  </a:lnTo>
                  <a:lnTo>
                    <a:pt x="903" y="994"/>
                  </a:lnTo>
                  <a:lnTo>
                    <a:pt x="891" y="1030"/>
                  </a:lnTo>
                  <a:lnTo>
                    <a:pt x="876" y="1068"/>
                  </a:lnTo>
                  <a:lnTo>
                    <a:pt x="867" y="1098"/>
                  </a:lnTo>
                  <a:lnTo>
                    <a:pt x="855" y="1134"/>
                  </a:lnTo>
                  <a:lnTo>
                    <a:pt x="843" y="1176"/>
                  </a:lnTo>
                  <a:lnTo>
                    <a:pt x="828" y="1215"/>
                  </a:lnTo>
                  <a:lnTo>
                    <a:pt x="811" y="1254"/>
                  </a:lnTo>
                  <a:lnTo>
                    <a:pt x="799" y="1278"/>
                  </a:lnTo>
                  <a:lnTo>
                    <a:pt x="792" y="1311"/>
                  </a:lnTo>
                  <a:lnTo>
                    <a:pt x="771" y="1359"/>
                  </a:lnTo>
                  <a:lnTo>
                    <a:pt x="741" y="1396"/>
                  </a:lnTo>
                  <a:lnTo>
                    <a:pt x="720" y="1446"/>
                  </a:lnTo>
                  <a:lnTo>
                    <a:pt x="699" y="1474"/>
                  </a:lnTo>
                  <a:lnTo>
                    <a:pt x="678" y="1515"/>
                  </a:lnTo>
                  <a:lnTo>
                    <a:pt x="654" y="1545"/>
                  </a:lnTo>
                  <a:lnTo>
                    <a:pt x="627" y="1584"/>
                  </a:lnTo>
                  <a:lnTo>
                    <a:pt x="594" y="1614"/>
                  </a:lnTo>
                  <a:lnTo>
                    <a:pt x="570" y="1635"/>
                  </a:lnTo>
                  <a:lnTo>
                    <a:pt x="531" y="1665"/>
                  </a:lnTo>
                  <a:lnTo>
                    <a:pt x="495" y="1689"/>
                  </a:lnTo>
                  <a:lnTo>
                    <a:pt x="456" y="1716"/>
                  </a:lnTo>
                  <a:lnTo>
                    <a:pt x="420" y="1734"/>
                  </a:lnTo>
                  <a:lnTo>
                    <a:pt x="381" y="1746"/>
                  </a:lnTo>
                  <a:lnTo>
                    <a:pt x="354" y="1755"/>
                  </a:lnTo>
                  <a:lnTo>
                    <a:pt x="321" y="1767"/>
                  </a:lnTo>
                  <a:lnTo>
                    <a:pt x="297" y="1782"/>
                  </a:lnTo>
                  <a:lnTo>
                    <a:pt x="264" y="1791"/>
                  </a:lnTo>
                  <a:lnTo>
                    <a:pt x="231" y="1803"/>
                  </a:lnTo>
                  <a:lnTo>
                    <a:pt x="195" y="1821"/>
                  </a:lnTo>
                  <a:lnTo>
                    <a:pt x="153" y="1830"/>
                  </a:lnTo>
                  <a:lnTo>
                    <a:pt x="108" y="1848"/>
                  </a:lnTo>
                  <a:lnTo>
                    <a:pt x="66" y="1857"/>
                  </a:lnTo>
                  <a:lnTo>
                    <a:pt x="30" y="1866"/>
                  </a:lnTo>
                  <a:lnTo>
                    <a:pt x="12" y="1872"/>
                  </a:lnTo>
                  <a:lnTo>
                    <a:pt x="0" y="1887"/>
                  </a:lnTo>
                  <a:lnTo>
                    <a:pt x="0" y="1926"/>
                  </a:lnTo>
                  <a:lnTo>
                    <a:pt x="0" y="1914"/>
                  </a:lnTo>
                  <a:lnTo>
                    <a:pt x="2831" y="1914"/>
                  </a:lnTo>
                  <a:lnTo>
                    <a:pt x="2838" y="1875"/>
                  </a:lnTo>
                  <a:lnTo>
                    <a:pt x="2805" y="1869"/>
                  </a:lnTo>
                  <a:lnTo>
                    <a:pt x="2781" y="1863"/>
                  </a:lnTo>
                  <a:lnTo>
                    <a:pt x="2745" y="1854"/>
                  </a:lnTo>
                  <a:lnTo>
                    <a:pt x="2709" y="1842"/>
                  </a:lnTo>
                  <a:lnTo>
                    <a:pt x="2682" y="1833"/>
                  </a:lnTo>
                  <a:lnTo>
                    <a:pt x="2649" y="1821"/>
                  </a:lnTo>
                  <a:lnTo>
                    <a:pt x="2607" y="1806"/>
                  </a:lnTo>
                  <a:lnTo>
                    <a:pt x="2565" y="1794"/>
                  </a:lnTo>
                  <a:lnTo>
                    <a:pt x="2523" y="1776"/>
                  </a:lnTo>
                  <a:lnTo>
                    <a:pt x="2493" y="1764"/>
                  </a:lnTo>
                  <a:lnTo>
                    <a:pt x="2451" y="1746"/>
                  </a:lnTo>
                  <a:lnTo>
                    <a:pt x="2415" y="1728"/>
                  </a:lnTo>
                  <a:lnTo>
                    <a:pt x="2367" y="1710"/>
                  </a:lnTo>
                  <a:lnTo>
                    <a:pt x="2319" y="1680"/>
                  </a:lnTo>
                  <a:lnTo>
                    <a:pt x="2299" y="1662"/>
                  </a:lnTo>
                  <a:lnTo>
                    <a:pt x="2289" y="1662"/>
                  </a:lnTo>
                  <a:lnTo>
                    <a:pt x="2283" y="1650"/>
                  </a:lnTo>
                  <a:lnTo>
                    <a:pt x="2255" y="1634"/>
                  </a:lnTo>
                  <a:lnTo>
                    <a:pt x="2220" y="1611"/>
                  </a:lnTo>
                  <a:lnTo>
                    <a:pt x="2199" y="1582"/>
                  </a:lnTo>
                  <a:lnTo>
                    <a:pt x="2181" y="1558"/>
                  </a:lnTo>
                  <a:lnTo>
                    <a:pt x="2151" y="1522"/>
                  </a:lnTo>
                  <a:lnTo>
                    <a:pt x="2124" y="1485"/>
                  </a:lnTo>
                  <a:lnTo>
                    <a:pt x="2100" y="1452"/>
                  </a:lnTo>
                  <a:lnTo>
                    <a:pt x="2079" y="1419"/>
                  </a:lnTo>
                  <a:lnTo>
                    <a:pt x="2061" y="1386"/>
                  </a:lnTo>
                  <a:lnTo>
                    <a:pt x="2046" y="1356"/>
                  </a:lnTo>
                  <a:lnTo>
                    <a:pt x="2010" y="1293"/>
                  </a:lnTo>
                  <a:lnTo>
                    <a:pt x="2028" y="1326"/>
                  </a:lnTo>
                  <a:lnTo>
                    <a:pt x="1995" y="1257"/>
                  </a:lnTo>
                  <a:lnTo>
                    <a:pt x="1974" y="1218"/>
                  </a:lnTo>
                  <a:lnTo>
                    <a:pt x="1962" y="1191"/>
                  </a:lnTo>
                  <a:lnTo>
                    <a:pt x="1953" y="1161"/>
                  </a:lnTo>
                  <a:lnTo>
                    <a:pt x="1941" y="1140"/>
                  </a:lnTo>
                  <a:lnTo>
                    <a:pt x="1935" y="1107"/>
                  </a:lnTo>
                  <a:lnTo>
                    <a:pt x="1923" y="1083"/>
                  </a:lnTo>
                  <a:lnTo>
                    <a:pt x="1914" y="1053"/>
                  </a:lnTo>
                  <a:lnTo>
                    <a:pt x="1902" y="1011"/>
                  </a:lnTo>
                  <a:lnTo>
                    <a:pt x="1887" y="978"/>
                  </a:lnTo>
                  <a:lnTo>
                    <a:pt x="1872" y="930"/>
                  </a:lnTo>
                  <a:lnTo>
                    <a:pt x="1866" y="891"/>
                  </a:lnTo>
                  <a:lnTo>
                    <a:pt x="1854" y="852"/>
                  </a:lnTo>
                  <a:lnTo>
                    <a:pt x="1845" y="819"/>
                  </a:lnTo>
                  <a:lnTo>
                    <a:pt x="1830" y="771"/>
                  </a:lnTo>
                  <a:lnTo>
                    <a:pt x="1818" y="729"/>
                  </a:lnTo>
                  <a:lnTo>
                    <a:pt x="1800" y="681"/>
                  </a:lnTo>
                  <a:lnTo>
                    <a:pt x="1791" y="642"/>
                  </a:lnTo>
                  <a:lnTo>
                    <a:pt x="1773" y="600"/>
                  </a:lnTo>
                  <a:lnTo>
                    <a:pt x="1761" y="546"/>
                  </a:lnTo>
                  <a:lnTo>
                    <a:pt x="1740" y="504"/>
                  </a:lnTo>
                  <a:lnTo>
                    <a:pt x="1725" y="465"/>
                  </a:lnTo>
                  <a:lnTo>
                    <a:pt x="1713" y="432"/>
                  </a:lnTo>
                  <a:lnTo>
                    <a:pt x="1698" y="399"/>
                  </a:lnTo>
                  <a:lnTo>
                    <a:pt x="1674" y="345"/>
                  </a:lnTo>
                  <a:lnTo>
                    <a:pt x="1686" y="375"/>
                  </a:lnTo>
                  <a:lnTo>
                    <a:pt x="1656" y="312"/>
                  </a:lnTo>
                  <a:lnTo>
                    <a:pt x="1644" y="285"/>
                  </a:lnTo>
                  <a:lnTo>
                    <a:pt x="1629" y="252"/>
                  </a:lnTo>
                  <a:lnTo>
                    <a:pt x="1620" y="228"/>
                  </a:lnTo>
                  <a:lnTo>
                    <a:pt x="1608" y="207"/>
                  </a:lnTo>
                  <a:lnTo>
                    <a:pt x="1578" y="156"/>
                  </a:lnTo>
                  <a:lnTo>
                    <a:pt x="1563" y="135"/>
                  </a:lnTo>
                  <a:lnTo>
                    <a:pt x="1563" y="141"/>
                  </a:lnTo>
                  <a:lnTo>
                    <a:pt x="1572" y="144"/>
                  </a:lnTo>
                  <a:lnTo>
                    <a:pt x="1587" y="174"/>
                  </a:lnTo>
                  <a:lnTo>
                    <a:pt x="1593" y="192"/>
                  </a:lnTo>
                  <a:lnTo>
                    <a:pt x="1578" y="156"/>
                  </a:lnTo>
                  <a:lnTo>
                    <a:pt x="1551" y="129"/>
                  </a:lnTo>
                  <a:lnTo>
                    <a:pt x="1539" y="105"/>
                  </a:lnTo>
                  <a:lnTo>
                    <a:pt x="1518" y="81"/>
                  </a:lnTo>
                  <a:lnTo>
                    <a:pt x="1500" y="57"/>
                  </a:lnTo>
                  <a:lnTo>
                    <a:pt x="1479" y="39"/>
                  </a:lnTo>
                  <a:lnTo>
                    <a:pt x="1455" y="18"/>
                  </a:lnTo>
                  <a:lnTo>
                    <a:pt x="1431" y="6"/>
                  </a:lnTo>
                  <a:lnTo>
                    <a:pt x="1416" y="0"/>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9" name="Line 17"/>
            <p:cNvSpPr>
              <a:spLocks noChangeShapeType="1"/>
            </p:cNvSpPr>
            <p:nvPr/>
          </p:nvSpPr>
          <p:spPr bwMode="auto">
            <a:xfrm>
              <a:off x="4500488" y="6066444"/>
              <a:ext cx="0" cy="9465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50" name="Group 38"/>
            <p:cNvGrpSpPr>
              <a:grpSpLocks/>
            </p:cNvGrpSpPr>
            <p:nvPr/>
          </p:nvGrpSpPr>
          <p:grpSpPr bwMode="auto">
            <a:xfrm>
              <a:off x="2980123" y="4322617"/>
              <a:ext cx="3035354" cy="1658274"/>
              <a:chOff x="1463" y="1211"/>
              <a:chExt cx="2823" cy="1822"/>
            </a:xfrm>
          </p:grpSpPr>
          <p:sp>
            <p:nvSpPr>
              <p:cNvPr id="51" name="Arc 11"/>
              <p:cNvSpPr>
                <a:spLocks/>
              </p:cNvSpPr>
              <p:nvPr/>
            </p:nvSpPr>
            <p:spPr bwMode="auto">
              <a:xfrm rot="4260000">
                <a:off x="3110" y="2300"/>
                <a:ext cx="789" cy="284"/>
              </a:xfrm>
              <a:custGeom>
                <a:avLst/>
                <a:gdLst>
                  <a:gd name="T0" fmla="*/ 32 w 19399"/>
                  <a:gd name="T1" fmla="*/ 2 h 21600"/>
                  <a:gd name="T2" fmla="*/ 0 w 19399"/>
                  <a:gd name="T3" fmla="*/ 4 h 21600"/>
                  <a:gd name="T4" fmla="*/ 0 w 19399"/>
                  <a:gd name="T5" fmla="*/ 0 h 21600"/>
                  <a:gd name="T6" fmla="*/ 0 60000 65536"/>
                  <a:gd name="T7" fmla="*/ 0 60000 65536"/>
                  <a:gd name="T8" fmla="*/ 0 60000 65536"/>
                  <a:gd name="T9" fmla="*/ 0 w 19399"/>
                  <a:gd name="T10" fmla="*/ 0 h 21600"/>
                  <a:gd name="T11" fmla="*/ 19399 w 19399"/>
                  <a:gd name="T12" fmla="*/ 21600 h 21600"/>
                </a:gdLst>
                <a:ahLst/>
                <a:cxnLst>
                  <a:cxn ang="T6">
                    <a:pos x="T0" y="T1"/>
                  </a:cxn>
                  <a:cxn ang="T7">
                    <a:pos x="T2" y="T3"/>
                  </a:cxn>
                  <a:cxn ang="T8">
                    <a:pos x="T4" y="T5"/>
                  </a:cxn>
                </a:cxnLst>
                <a:rect l="T9" t="T10" r="T11" b="T12"/>
                <a:pathLst>
                  <a:path w="19399" h="21600" fill="none" extrusionOk="0">
                    <a:moveTo>
                      <a:pt x="19398" y="9499"/>
                    </a:moveTo>
                    <a:cubicBezTo>
                      <a:pt x="15772" y="16905"/>
                      <a:pt x="8245" y="21599"/>
                      <a:pt x="0" y="21600"/>
                    </a:cubicBezTo>
                  </a:path>
                  <a:path w="19399" h="21600" stroke="0" extrusionOk="0">
                    <a:moveTo>
                      <a:pt x="19398" y="9499"/>
                    </a:moveTo>
                    <a:cubicBezTo>
                      <a:pt x="15772" y="16905"/>
                      <a:pt x="8245" y="21599"/>
                      <a:pt x="0" y="21600"/>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2" name="Arc 12"/>
              <p:cNvSpPr>
                <a:spLocks/>
              </p:cNvSpPr>
              <p:nvPr/>
            </p:nvSpPr>
            <p:spPr bwMode="auto">
              <a:xfrm rot="6300000">
                <a:off x="2156" y="1577"/>
                <a:ext cx="956" cy="224"/>
              </a:xfrm>
              <a:custGeom>
                <a:avLst/>
                <a:gdLst>
                  <a:gd name="T0" fmla="*/ 42 w 21600"/>
                  <a:gd name="T1" fmla="*/ 2 h 21600"/>
                  <a:gd name="T2" fmla="*/ 0 w 21600"/>
                  <a:gd name="T3" fmla="*/ 0 h 21600"/>
                  <a:gd name="T4" fmla="*/ 42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3" name="Arc 13"/>
              <p:cNvSpPr>
                <a:spLocks/>
              </p:cNvSpPr>
              <p:nvPr/>
            </p:nvSpPr>
            <p:spPr bwMode="auto">
              <a:xfrm rot="17100000">
                <a:off x="1827" y="2293"/>
                <a:ext cx="790" cy="284"/>
              </a:xfrm>
              <a:custGeom>
                <a:avLst/>
                <a:gdLst>
                  <a:gd name="T0" fmla="*/ 32 w 19433"/>
                  <a:gd name="T1" fmla="*/ 4 h 21600"/>
                  <a:gd name="T2" fmla="*/ 0 w 19433"/>
                  <a:gd name="T3" fmla="*/ 2 h 21600"/>
                  <a:gd name="T4" fmla="*/ 32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 name="Arc 14"/>
              <p:cNvSpPr>
                <a:spLocks/>
              </p:cNvSpPr>
              <p:nvPr/>
            </p:nvSpPr>
            <p:spPr bwMode="auto">
              <a:xfrm rot="15300000">
                <a:off x="2591" y="1579"/>
                <a:ext cx="957" cy="225"/>
              </a:xfrm>
              <a:custGeom>
                <a:avLst/>
                <a:gdLst>
                  <a:gd name="T0" fmla="*/ 42 w 21600"/>
                  <a:gd name="T1" fmla="*/ 0 h 21696"/>
                  <a:gd name="T2" fmla="*/ 0 w 21600"/>
                  <a:gd name="T3" fmla="*/ 2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 name="Arc 16"/>
              <p:cNvSpPr>
                <a:spLocks/>
              </p:cNvSpPr>
              <p:nvPr/>
            </p:nvSpPr>
            <p:spPr bwMode="auto">
              <a:xfrm rot="20760000">
                <a:off x="1463" y="2859"/>
                <a:ext cx="697" cy="164"/>
              </a:xfrm>
              <a:custGeom>
                <a:avLst/>
                <a:gdLst>
                  <a:gd name="T0" fmla="*/ 23 w 20693"/>
                  <a:gd name="T1" fmla="*/ 0 h 21576"/>
                  <a:gd name="T2" fmla="*/ 1 w 20693"/>
                  <a:gd name="T3" fmla="*/ 1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6" name="Arc 37"/>
              <p:cNvSpPr>
                <a:spLocks/>
              </p:cNvSpPr>
              <p:nvPr/>
            </p:nvSpPr>
            <p:spPr bwMode="auto">
              <a:xfrm rot="840000" flipH="1">
                <a:off x="3598" y="2869"/>
                <a:ext cx="688" cy="164"/>
              </a:xfrm>
              <a:custGeom>
                <a:avLst/>
                <a:gdLst>
                  <a:gd name="T0" fmla="*/ 23 w 20435"/>
                  <a:gd name="T1" fmla="*/ 0 h 21576"/>
                  <a:gd name="T2" fmla="*/ 1 w 20435"/>
                  <a:gd name="T3" fmla="*/ 1 h 21576"/>
                  <a:gd name="T4" fmla="*/ 0 w 20435"/>
                  <a:gd name="T5" fmla="*/ 0 h 21576"/>
                  <a:gd name="T6" fmla="*/ 0 60000 65536"/>
                  <a:gd name="T7" fmla="*/ 0 60000 65536"/>
                  <a:gd name="T8" fmla="*/ 0 60000 65536"/>
                  <a:gd name="T9" fmla="*/ 0 w 20435"/>
                  <a:gd name="T10" fmla="*/ 0 h 21576"/>
                  <a:gd name="T11" fmla="*/ 20435 w 20435"/>
                  <a:gd name="T12" fmla="*/ 21576 h 21576"/>
                </a:gdLst>
                <a:ahLst/>
                <a:cxnLst>
                  <a:cxn ang="T6">
                    <a:pos x="T0" y="T1"/>
                  </a:cxn>
                  <a:cxn ang="T7">
                    <a:pos x="T2" y="T3"/>
                  </a:cxn>
                  <a:cxn ang="T8">
                    <a:pos x="T4" y="T5"/>
                  </a:cxn>
                </a:cxnLst>
                <a:rect l="T9" t="T10" r="T11" b="T12"/>
                <a:pathLst>
                  <a:path w="20435" h="21576" fill="none" extrusionOk="0">
                    <a:moveTo>
                      <a:pt x="20434" y="6998"/>
                    </a:moveTo>
                    <a:cubicBezTo>
                      <a:pt x="17563" y="15381"/>
                      <a:pt x="9864" y="21160"/>
                      <a:pt x="1014" y="21576"/>
                    </a:cubicBezTo>
                  </a:path>
                  <a:path w="20435" h="21576" stroke="0" extrusionOk="0">
                    <a:moveTo>
                      <a:pt x="20434" y="6998"/>
                    </a:moveTo>
                    <a:cubicBezTo>
                      <a:pt x="17563" y="15381"/>
                      <a:pt x="9864" y="21160"/>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graphicFrame>
        <p:nvGraphicFramePr>
          <p:cNvPr id="68" name="Object 23">
            <a:hlinkClick r:id="" action="ppaction://ole?verb=0"/>
          </p:cNvPr>
          <p:cNvGraphicFramePr>
            <a:graphicFrameLocks/>
          </p:cNvGraphicFramePr>
          <p:nvPr>
            <p:extLst>
              <p:ext uri="{D42A27DB-BD31-4B8C-83A1-F6EECF244321}">
                <p14:modId xmlns:p14="http://schemas.microsoft.com/office/powerpoint/2010/main" val="204644823"/>
              </p:ext>
            </p:extLst>
          </p:nvPr>
        </p:nvGraphicFramePr>
        <p:xfrm>
          <a:off x="2879674" y="4954136"/>
          <a:ext cx="3554578" cy="1794438"/>
        </p:xfrm>
        <a:graphic>
          <a:graphicData uri="http://schemas.openxmlformats.org/presentationml/2006/ole">
            <mc:AlternateContent xmlns:mc="http://schemas.openxmlformats.org/markup-compatibility/2006">
              <mc:Choice xmlns:v="urn:schemas-microsoft-com:vml" Requires="v">
                <p:oleObj spid="_x0000_s129145" name="Equation" r:id="rId14" imgW="1955520" imgH="990360" progId="Equation.DSMT4">
                  <p:embed/>
                </p:oleObj>
              </mc:Choice>
              <mc:Fallback>
                <p:oleObj name="Equation" r:id="rId14" imgW="1955520" imgH="990360" progId="Equation.DSMT4">
                  <p:embed/>
                  <p:pic>
                    <p:nvPicPr>
                      <p:cNvPr id="0" name=""/>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79674" y="4954136"/>
                        <a:ext cx="3554578" cy="1794438"/>
                      </a:xfrm>
                      <a:prstGeom prst="rect">
                        <a:avLst/>
                      </a:prstGeom>
                      <a:noFill/>
                      <a:ln>
                        <a:noFill/>
                      </a:ln>
                      <a:effectLst/>
                    </p:spPr>
                  </p:pic>
                </p:oleObj>
              </mc:Fallback>
            </mc:AlternateContent>
          </a:graphicData>
        </a:graphic>
      </p:graphicFrame>
      <p:sp>
        <p:nvSpPr>
          <p:cNvPr id="69" name="Rectangle 3"/>
          <p:cNvSpPr txBox="1">
            <a:spLocks noChangeArrowheads="1"/>
          </p:cNvSpPr>
          <p:nvPr/>
        </p:nvSpPr>
        <p:spPr>
          <a:xfrm>
            <a:off x="304205" y="4027854"/>
            <a:ext cx="8398307" cy="8763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pPr>
            <a:r>
              <a:rPr lang="en-US" sz="2400" dirty="0" smtClean="0">
                <a:latin typeface="Times New Roman" pitchFamily="18" charset="0"/>
              </a:rPr>
              <a:t>The normal distribution is </a:t>
            </a:r>
            <a:r>
              <a:rPr lang="en-US" sz="2400" b="1" dirty="0" smtClean="0">
                <a:solidFill>
                  <a:srgbClr val="009900"/>
                </a:solidFill>
                <a:latin typeface="Times New Roman" pitchFamily="18" charset="0"/>
                <a:cs typeface="Times New Roman" pitchFamily="18" charset="0"/>
              </a:rPr>
              <a:t>not</a:t>
            </a:r>
            <a:r>
              <a:rPr lang="en-US" sz="2400" dirty="0" smtClean="0">
                <a:latin typeface="Times New Roman" pitchFamily="18" charset="0"/>
              </a:rPr>
              <a:t> used if </a:t>
            </a:r>
            <a:r>
              <a:rPr lang="en-US" sz="2400" i="1" dirty="0" smtClean="0">
                <a:latin typeface="Symbol" pitchFamily="18" charset="2"/>
              </a:rPr>
              <a:t>s</a:t>
            </a:r>
            <a:r>
              <a:rPr lang="en-US" sz="2400" baseline="-25000" dirty="0" smtClean="0">
                <a:latin typeface="Symbol" pitchFamily="18" charset="2"/>
              </a:rPr>
              <a:t>1</a:t>
            </a:r>
            <a:r>
              <a:rPr lang="en-US" sz="2400" dirty="0" smtClean="0">
                <a:latin typeface="Times New Roman" pitchFamily="18" charset="0"/>
                <a:cs typeface="Times New Roman" pitchFamily="18" charset="0"/>
              </a:rPr>
              <a:t> and </a:t>
            </a:r>
            <a:r>
              <a:rPr lang="en-US" sz="2400" i="1" dirty="0" smtClean="0">
                <a:latin typeface="Symbol" pitchFamily="18" charset="2"/>
              </a:rPr>
              <a:t>s</a:t>
            </a:r>
            <a:r>
              <a:rPr lang="en-US" sz="2400" baseline="-25000" dirty="0" smtClean="0">
                <a:latin typeface="Symbol" pitchFamily="18" charset="2"/>
              </a:rPr>
              <a:t>2</a:t>
            </a:r>
            <a:r>
              <a:rPr lang="en-US" sz="2400" dirty="0" smtClean="0">
                <a:latin typeface="Times New Roman" pitchFamily="18" charset="0"/>
                <a:cs typeface="Times New Roman" pitchFamily="18" charset="0"/>
              </a:rPr>
              <a:t> are </a:t>
            </a:r>
            <a:r>
              <a:rPr lang="en-US" sz="2400" b="1" dirty="0" smtClean="0">
                <a:solidFill>
                  <a:srgbClr val="009900"/>
                </a:solidFill>
                <a:latin typeface="Times New Roman" pitchFamily="18" charset="0"/>
                <a:cs typeface="Times New Roman" pitchFamily="18" charset="0"/>
              </a:rPr>
              <a:t>unknown</a:t>
            </a:r>
            <a:r>
              <a:rPr lang="en-US" sz="2400" dirty="0">
                <a:latin typeface="Times New Roman" pitchFamily="18" charset="0"/>
                <a:cs typeface="Times New Roman" pitchFamily="18" charset="0"/>
              </a:rPr>
              <a:t>.</a:t>
            </a:r>
            <a:r>
              <a:rPr lang="en-US" sz="2400" dirty="0" smtClean="0">
                <a:latin typeface="Times New Roman" pitchFamily="18" charset="0"/>
                <a:cs typeface="Times New Roman" pitchFamily="18" charset="0"/>
              </a:rPr>
              <a:t> The t-distribution is used instead with </a:t>
            </a:r>
          </a:p>
        </p:txBody>
      </p:sp>
      <p:sp>
        <p:nvSpPr>
          <p:cNvPr id="23" name="Line 9"/>
          <p:cNvSpPr>
            <a:spLocks noChangeShapeType="1"/>
          </p:cNvSpPr>
          <p:nvPr/>
        </p:nvSpPr>
        <p:spPr bwMode="auto">
          <a:xfrm>
            <a:off x="5440556" y="3507435"/>
            <a:ext cx="338802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24464386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4"/>
          <p:cNvSpPr>
            <a:spLocks noChangeArrowheads="1"/>
          </p:cNvSpPr>
          <p:nvPr/>
        </p:nvSpPr>
        <p:spPr bwMode="auto">
          <a:xfrm>
            <a:off x="61913" y="146050"/>
            <a:ext cx="77724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US" sz="2800">
                <a:latin typeface="Book Antiqua" pitchFamily="18" charset="0"/>
              </a:rPr>
              <a:t>Sampling Distribution of                        </a:t>
            </a:r>
          </a:p>
        </p:txBody>
      </p:sp>
      <p:graphicFrame>
        <p:nvGraphicFramePr>
          <p:cNvPr id="2051" name="Object 5"/>
          <p:cNvGraphicFramePr>
            <a:graphicFrameLocks noChangeAspect="1"/>
          </p:cNvGraphicFramePr>
          <p:nvPr/>
        </p:nvGraphicFramePr>
        <p:xfrm>
          <a:off x="6118225" y="209550"/>
          <a:ext cx="996950" cy="544513"/>
        </p:xfrm>
        <a:graphic>
          <a:graphicData uri="http://schemas.openxmlformats.org/presentationml/2006/ole">
            <mc:AlternateContent xmlns:mc="http://schemas.openxmlformats.org/markup-compatibility/2006">
              <mc:Choice xmlns:v="urn:schemas-microsoft-com:vml" Requires="v">
                <p:oleObj spid="_x0000_s154636" name="Equation" r:id="rId4" imgW="419040" imgH="228600" progId="Equation.DSMT4">
                  <p:embed/>
                </p:oleObj>
              </mc:Choice>
              <mc:Fallback>
                <p:oleObj name="Equation" r:id="rId4" imgW="41904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8225" y="209550"/>
                        <a:ext cx="996950" cy="54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 name="Object 6">
            <a:hlinkClick r:id="" action="ppaction://ole?verb=0"/>
          </p:cNvPr>
          <p:cNvGraphicFramePr>
            <a:graphicFrameLocks/>
          </p:cNvGraphicFramePr>
          <p:nvPr>
            <p:extLst>
              <p:ext uri="{D42A27DB-BD31-4B8C-83A1-F6EECF244321}">
                <p14:modId xmlns:p14="http://schemas.microsoft.com/office/powerpoint/2010/main" val="2601393343"/>
              </p:ext>
            </p:extLst>
          </p:nvPr>
        </p:nvGraphicFramePr>
        <p:xfrm>
          <a:off x="6764758" y="3400920"/>
          <a:ext cx="749300" cy="517525"/>
        </p:xfrm>
        <a:graphic>
          <a:graphicData uri="http://schemas.openxmlformats.org/presentationml/2006/ole">
            <mc:AlternateContent xmlns:mc="http://schemas.openxmlformats.org/markup-compatibility/2006">
              <mc:Choice xmlns:v="urn:schemas-microsoft-com:vml" Requires="v">
                <p:oleObj spid="_x0000_s154637" name="Equation" r:id="rId6" imgW="368280" imgH="228600" progId="Equation.DSMT4">
                  <p:embed/>
                </p:oleObj>
              </mc:Choice>
              <mc:Fallback>
                <p:oleObj name="Equation" r:id="rId6" imgW="368280" imgH="228600" progId="Equation.DSMT4">
                  <p:embed/>
                  <p:pic>
                    <p:nvPicPr>
                      <p:cNvPr id="0" name=""/>
                      <p:cNvPicPr>
                        <a:picLocks noChangeArrowheads="1"/>
                      </p:cNvPicPr>
                      <p:nvPr/>
                    </p:nvPicPr>
                    <p:blipFill>
                      <a:blip r:embed="rId7"/>
                      <a:srcRect/>
                      <a:stretch>
                        <a:fillRect/>
                      </a:stretch>
                    </p:blipFill>
                    <p:spPr bwMode="auto">
                      <a:xfrm>
                        <a:off x="6764758" y="3400920"/>
                        <a:ext cx="749300" cy="517525"/>
                      </a:xfrm>
                      <a:prstGeom prst="rect">
                        <a:avLst/>
                      </a:prstGeom>
                      <a:noFill/>
                      <a:ln>
                        <a:noFill/>
                      </a:ln>
                      <a:effectLst/>
                      <a:extLst>
                        <a:ext uri="{909E8E84-426E-40DD-AFC4-6F175D3DCCD1}">
                          <a14:hiddenFill xmlns:a14="http://schemas.microsoft.com/office/drawing/2010/main">
                            <a:gradFill rotWithShape="0">
                              <a:gsLst>
                                <a:gs pos="0">
                                  <a:srgbClr val="993366">
                                    <a:gamma/>
                                    <a:shade val="46275"/>
                                    <a:invGamma/>
                                  </a:srgbClr>
                                </a:gs>
                                <a:gs pos="50000">
                                  <a:srgbClr val="993366"/>
                                </a:gs>
                                <a:gs pos="100000">
                                  <a:srgbClr val="993366">
                                    <a:gamma/>
                                    <a:shade val="46275"/>
                                    <a:invGamma/>
                                  </a:srgbClr>
                                </a:gs>
                              </a:gsLst>
                              <a:lin ang="54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33" name="Object 9">
            <a:hlinkClick r:id="" action="ppaction://ole?verb=0"/>
          </p:cNvPr>
          <p:cNvGraphicFramePr>
            <a:graphicFrameLocks/>
          </p:cNvGraphicFramePr>
          <p:nvPr>
            <p:extLst>
              <p:ext uri="{D42A27DB-BD31-4B8C-83A1-F6EECF244321}">
                <p14:modId xmlns:p14="http://schemas.microsoft.com/office/powerpoint/2010/main" val="2285013980"/>
              </p:ext>
            </p:extLst>
          </p:nvPr>
        </p:nvGraphicFramePr>
        <p:xfrm>
          <a:off x="7572375" y="1709738"/>
          <a:ext cx="1247775" cy="741362"/>
        </p:xfrm>
        <a:graphic>
          <a:graphicData uri="http://schemas.openxmlformats.org/presentationml/2006/ole">
            <mc:AlternateContent xmlns:mc="http://schemas.openxmlformats.org/markup-compatibility/2006">
              <mc:Choice xmlns:v="urn:schemas-microsoft-com:vml" Requires="v">
                <p:oleObj spid="_x0000_s154638" name="Equation" r:id="rId8" imgW="672840" imgH="495000" progId="Equation.DSMT4">
                  <p:embed/>
                </p:oleObj>
              </mc:Choice>
              <mc:Fallback>
                <p:oleObj name="Equation" r:id="rId8" imgW="672840" imgH="495000" progId="Equation.DSMT4">
                  <p:embed/>
                  <p:pic>
                    <p:nvPicPr>
                      <p:cNvPr id="0" name=""/>
                      <p:cNvPicPr>
                        <a:picLocks noChangeArrowheads="1"/>
                      </p:cNvPicPr>
                      <p:nvPr/>
                    </p:nvPicPr>
                    <p:blipFill>
                      <a:blip r:embed="rId9"/>
                      <a:srcRect/>
                      <a:stretch>
                        <a:fillRect/>
                      </a:stretch>
                    </p:blipFill>
                    <p:spPr bwMode="auto">
                      <a:xfrm>
                        <a:off x="7572375" y="1709738"/>
                        <a:ext cx="1247775" cy="741362"/>
                      </a:xfrm>
                      <a:prstGeom prst="rect">
                        <a:avLst/>
                      </a:prstGeom>
                      <a:noFill/>
                      <a:ln>
                        <a:noFill/>
                      </a:ln>
                      <a:effectLst/>
                    </p:spPr>
                  </p:pic>
                </p:oleObj>
              </mc:Fallback>
            </mc:AlternateContent>
          </a:graphicData>
        </a:graphic>
      </p:graphicFrame>
      <p:grpSp>
        <p:nvGrpSpPr>
          <p:cNvPr id="41" name="Group 40"/>
          <p:cNvGrpSpPr/>
          <p:nvPr/>
        </p:nvGrpSpPr>
        <p:grpSpPr>
          <a:xfrm>
            <a:off x="730050" y="1112420"/>
            <a:ext cx="1182820" cy="490538"/>
            <a:chOff x="701496" y="4635067"/>
            <a:chExt cx="1078262" cy="490538"/>
          </a:xfrm>
        </p:grpSpPr>
        <p:graphicFrame>
          <p:nvGraphicFramePr>
            <p:cNvPr id="42" name="Object 16"/>
            <p:cNvGraphicFramePr>
              <a:graphicFrameLocks noChangeAspect="1"/>
            </p:cNvGraphicFramePr>
            <p:nvPr>
              <p:extLst>
                <p:ext uri="{D42A27DB-BD31-4B8C-83A1-F6EECF244321}">
                  <p14:modId xmlns:p14="http://schemas.microsoft.com/office/powerpoint/2010/main" val="4040750505"/>
                </p:ext>
              </p:extLst>
            </p:nvPr>
          </p:nvGraphicFramePr>
          <p:xfrm>
            <a:off x="1452733" y="4656137"/>
            <a:ext cx="327025" cy="452438"/>
          </p:xfrm>
          <a:graphic>
            <a:graphicData uri="http://schemas.openxmlformats.org/presentationml/2006/ole">
              <mc:AlternateContent xmlns:mc="http://schemas.openxmlformats.org/markup-compatibility/2006">
                <mc:Choice xmlns:v="urn:schemas-microsoft-com:vml" Requires="v">
                  <p:oleObj spid="_x0000_s154639" name="Equation" r:id="rId10" imgW="164880" imgH="228600" progId="Equation.DSMT4">
                    <p:embed/>
                  </p:oleObj>
                </mc:Choice>
                <mc:Fallback>
                  <p:oleObj name="Equation" r:id="rId10" imgW="16488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52733" y="4656137"/>
                          <a:ext cx="327025"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 name="Object 17"/>
            <p:cNvGraphicFramePr>
              <a:graphicFrameLocks noChangeAspect="1"/>
            </p:cNvGraphicFramePr>
            <p:nvPr>
              <p:extLst>
                <p:ext uri="{D42A27DB-BD31-4B8C-83A1-F6EECF244321}">
                  <p14:modId xmlns:p14="http://schemas.microsoft.com/office/powerpoint/2010/main" val="3480458072"/>
                </p:ext>
              </p:extLst>
            </p:nvPr>
          </p:nvGraphicFramePr>
          <p:xfrm>
            <a:off x="701496" y="4635067"/>
            <a:ext cx="327025" cy="490538"/>
          </p:xfrm>
          <a:graphic>
            <a:graphicData uri="http://schemas.openxmlformats.org/presentationml/2006/ole">
              <mc:AlternateContent xmlns:mc="http://schemas.openxmlformats.org/markup-compatibility/2006">
                <mc:Choice xmlns:v="urn:schemas-microsoft-com:vml" Requires="v">
                  <p:oleObj spid="_x0000_s154640" name="Equation" r:id="rId12" imgW="152280" imgH="228600" progId="Equation.DSMT4">
                    <p:embed/>
                  </p:oleObj>
                </mc:Choice>
                <mc:Fallback>
                  <p:oleObj name="Equation" r:id="rId12" imgW="15228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496" y="4635067"/>
                          <a:ext cx="327025"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4" name="Text Box 10"/>
          <p:cNvSpPr txBox="1">
            <a:spLocks noChangeArrowheads="1"/>
          </p:cNvSpPr>
          <p:nvPr/>
        </p:nvSpPr>
        <p:spPr bwMode="auto">
          <a:xfrm>
            <a:off x="407031" y="1151901"/>
            <a:ext cx="82012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400" dirty="0"/>
              <a:t>If     </a:t>
            </a:r>
            <a:r>
              <a:rPr lang="en-US" sz="2400" dirty="0" smtClean="0"/>
              <a:t>and     </a:t>
            </a:r>
            <a:r>
              <a:rPr lang="en-US" sz="2400" dirty="0"/>
              <a:t>are </a:t>
            </a:r>
            <a:r>
              <a:rPr lang="en-US" sz="2400" b="1" dirty="0"/>
              <a:t>normally</a:t>
            </a:r>
            <a:r>
              <a:rPr lang="en-US" sz="2400" dirty="0"/>
              <a:t> </a:t>
            </a:r>
            <a:r>
              <a:rPr lang="en-US" sz="2400" b="1" dirty="0" smtClean="0"/>
              <a:t>distributed</a:t>
            </a:r>
            <a:r>
              <a:rPr lang="en-US" sz="2400" dirty="0" smtClean="0">
                <a:latin typeface="Book Antiqua" pitchFamily="18" charset="0"/>
              </a:rPr>
              <a:t> and samples </a:t>
            </a:r>
            <a:r>
              <a:rPr lang="en-US" sz="2400" dirty="0">
                <a:latin typeface="Book Antiqua" pitchFamily="18" charset="0"/>
              </a:rPr>
              <a:t>1 and </a:t>
            </a:r>
            <a:r>
              <a:rPr lang="en-US" sz="2400" dirty="0" smtClean="0">
                <a:latin typeface="Book Antiqua" pitchFamily="18" charset="0"/>
              </a:rPr>
              <a:t>2 are </a:t>
            </a:r>
          </a:p>
          <a:p>
            <a:pPr>
              <a:lnSpc>
                <a:spcPct val="90000"/>
              </a:lnSpc>
              <a:spcBef>
                <a:spcPct val="20000"/>
              </a:spcBef>
              <a:buClr>
                <a:srgbClr val="66FFFF"/>
              </a:buClr>
              <a:buSzPct val="75000"/>
              <a:buFont typeface="Monotype Sorts" pitchFamily="2" charset="2"/>
              <a:buNone/>
            </a:pPr>
            <a:r>
              <a:rPr lang="en-US" sz="2400" b="1" dirty="0" smtClean="0">
                <a:latin typeface="Book Antiqua" pitchFamily="18" charset="0"/>
              </a:rPr>
              <a:t>independent</a:t>
            </a:r>
            <a:r>
              <a:rPr lang="en-US" sz="2400" dirty="0" smtClean="0">
                <a:latin typeface="Book Antiqua" pitchFamily="18" charset="0"/>
              </a:rPr>
              <a:t>, their </a:t>
            </a:r>
            <a:r>
              <a:rPr lang="en-US" sz="2400" b="1" dirty="0" smtClean="0">
                <a:latin typeface="Book Antiqua" pitchFamily="18" charset="0"/>
              </a:rPr>
              <a:t>difference</a:t>
            </a:r>
            <a:r>
              <a:rPr lang="en-US" sz="2400" dirty="0" smtClean="0">
                <a:latin typeface="Book Antiqua" pitchFamily="18" charset="0"/>
              </a:rPr>
              <a:t> is</a:t>
            </a:r>
            <a:endParaRPr lang="en-US" sz="2400" dirty="0">
              <a:latin typeface="Book Antiqua" pitchFamily="18" charset="0"/>
            </a:endParaRPr>
          </a:p>
        </p:txBody>
      </p:sp>
      <p:grpSp>
        <p:nvGrpSpPr>
          <p:cNvPr id="46" name="Group 45"/>
          <p:cNvGrpSpPr/>
          <p:nvPr/>
        </p:nvGrpSpPr>
        <p:grpSpPr>
          <a:xfrm>
            <a:off x="5558072" y="1856096"/>
            <a:ext cx="3158985" cy="1704127"/>
            <a:chOff x="2980123" y="4322617"/>
            <a:chExt cx="3035354" cy="1838481"/>
          </a:xfrm>
        </p:grpSpPr>
        <p:sp>
          <p:nvSpPr>
            <p:cNvPr id="47" name="Freeform 3"/>
            <p:cNvSpPr>
              <a:spLocks/>
            </p:cNvSpPr>
            <p:nvPr/>
          </p:nvSpPr>
          <p:spPr bwMode="auto">
            <a:xfrm>
              <a:off x="3026941" y="4359023"/>
              <a:ext cx="2930515" cy="1752928"/>
            </a:xfrm>
            <a:custGeom>
              <a:avLst/>
              <a:gdLst>
                <a:gd name="T0" fmla="*/ 2124075 w 2838"/>
                <a:gd name="T1" fmla="*/ 28575 h 1926"/>
                <a:gd name="T2" fmla="*/ 1995488 w 2838"/>
                <a:gd name="T3" fmla="*/ 157163 h 1926"/>
                <a:gd name="T4" fmla="*/ 1890713 w 2838"/>
                <a:gd name="T5" fmla="*/ 320675 h 1926"/>
                <a:gd name="T6" fmla="*/ 1804988 w 2838"/>
                <a:gd name="T7" fmla="*/ 492125 h 1926"/>
                <a:gd name="T8" fmla="*/ 1738313 w 2838"/>
                <a:gd name="T9" fmla="*/ 663575 h 1926"/>
                <a:gd name="T10" fmla="*/ 1666875 w 2838"/>
                <a:gd name="T11" fmla="*/ 814388 h 1926"/>
                <a:gd name="T12" fmla="*/ 1595437 w 2838"/>
                <a:gd name="T13" fmla="*/ 1014413 h 1926"/>
                <a:gd name="T14" fmla="*/ 1538287 w 2838"/>
                <a:gd name="T15" fmla="*/ 1185863 h 1926"/>
                <a:gd name="T16" fmla="*/ 1500187 w 2838"/>
                <a:gd name="T17" fmla="*/ 1349375 h 1926"/>
                <a:gd name="T18" fmla="*/ 1443037 w 2838"/>
                <a:gd name="T19" fmla="*/ 1530350 h 1926"/>
                <a:gd name="T20" fmla="*/ 1390650 w 2838"/>
                <a:gd name="T21" fmla="*/ 1695450 h 1926"/>
                <a:gd name="T22" fmla="*/ 1338262 w 2838"/>
                <a:gd name="T23" fmla="*/ 1866900 h 1926"/>
                <a:gd name="T24" fmla="*/ 1268412 w 2838"/>
                <a:gd name="T25" fmla="*/ 2028825 h 1926"/>
                <a:gd name="T26" fmla="*/ 1176337 w 2838"/>
                <a:gd name="T27" fmla="*/ 2216150 h 1926"/>
                <a:gd name="T28" fmla="*/ 1076325 w 2838"/>
                <a:gd name="T29" fmla="*/ 2405063 h 1926"/>
                <a:gd name="T30" fmla="*/ 942975 w 2838"/>
                <a:gd name="T31" fmla="*/ 2562225 h 1926"/>
                <a:gd name="T32" fmla="*/ 785812 w 2838"/>
                <a:gd name="T33" fmla="*/ 2681288 h 1926"/>
                <a:gd name="T34" fmla="*/ 604837 w 2838"/>
                <a:gd name="T35" fmla="*/ 2771775 h 1926"/>
                <a:gd name="T36" fmla="*/ 471488 w 2838"/>
                <a:gd name="T37" fmla="*/ 2828925 h 1926"/>
                <a:gd name="T38" fmla="*/ 309562 w 2838"/>
                <a:gd name="T39" fmla="*/ 2890838 h 1926"/>
                <a:gd name="T40" fmla="*/ 104775 w 2838"/>
                <a:gd name="T41" fmla="*/ 2947988 h 1926"/>
                <a:gd name="T42" fmla="*/ 0 w 2838"/>
                <a:gd name="T43" fmla="*/ 2995613 h 1926"/>
                <a:gd name="T44" fmla="*/ 4494213 w 2838"/>
                <a:gd name="T45" fmla="*/ 3038475 h 1926"/>
                <a:gd name="T46" fmla="*/ 4414838 w 2838"/>
                <a:gd name="T47" fmla="*/ 2957513 h 1926"/>
                <a:gd name="T48" fmla="*/ 4257675 w 2838"/>
                <a:gd name="T49" fmla="*/ 2909888 h 1926"/>
                <a:gd name="T50" fmla="*/ 4071938 w 2838"/>
                <a:gd name="T51" fmla="*/ 2847975 h 1926"/>
                <a:gd name="T52" fmla="*/ 3890963 w 2838"/>
                <a:gd name="T53" fmla="*/ 2771775 h 1926"/>
                <a:gd name="T54" fmla="*/ 3681413 w 2838"/>
                <a:gd name="T55" fmla="*/ 2667000 h 1926"/>
                <a:gd name="T56" fmla="*/ 3624263 w 2838"/>
                <a:gd name="T57" fmla="*/ 2619375 h 1926"/>
                <a:gd name="T58" fmla="*/ 3490913 w 2838"/>
                <a:gd name="T59" fmla="*/ 2511425 h 1926"/>
                <a:gd name="T60" fmla="*/ 3371850 w 2838"/>
                <a:gd name="T61" fmla="*/ 2357438 h 1926"/>
                <a:gd name="T62" fmla="*/ 3271838 w 2838"/>
                <a:gd name="T63" fmla="*/ 2200275 h 1926"/>
                <a:gd name="T64" fmla="*/ 3219450 w 2838"/>
                <a:gd name="T65" fmla="*/ 2105025 h 1926"/>
                <a:gd name="T66" fmla="*/ 3114675 w 2838"/>
                <a:gd name="T67" fmla="*/ 1890713 h 1926"/>
                <a:gd name="T68" fmla="*/ 3071812 w 2838"/>
                <a:gd name="T69" fmla="*/ 1757363 h 1926"/>
                <a:gd name="T70" fmla="*/ 3019425 w 2838"/>
                <a:gd name="T71" fmla="*/ 1604962 h 1926"/>
                <a:gd name="T72" fmla="*/ 2962275 w 2838"/>
                <a:gd name="T73" fmla="*/ 1414463 h 1926"/>
                <a:gd name="T74" fmla="*/ 2905125 w 2838"/>
                <a:gd name="T75" fmla="*/ 1223963 h 1926"/>
                <a:gd name="T76" fmla="*/ 2843212 w 2838"/>
                <a:gd name="T77" fmla="*/ 1019175 h 1926"/>
                <a:gd name="T78" fmla="*/ 2762250 w 2838"/>
                <a:gd name="T79" fmla="*/ 800100 h 1926"/>
                <a:gd name="T80" fmla="*/ 2695575 w 2838"/>
                <a:gd name="T81" fmla="*/ 633413 h 1926"/>
                <a:gd name="T82" fmla="*/ 2628900 w 2838"/>
                <a:gd name="T83" fmla="*/ 495300 h 1926"/>
                <a:gd name="T84" fmla="*/ 2571750 w 2838"/>
                <a:gd name="T85" fmla="*/ 361950 h 1926"/>
                <a:gd name="T86" fmla="*/ 2481262 w 2838"/>
                <a:gd name="T87" fmla="*/ 214313 h 1926"/>
                <a:gd name="T88" fmla="*/ 2519362 w 2838"/>
                <a:gd name="T89" fmla="*/ 276225 h 1926"/>
                <a:gd name="T90" fmla="*/ 2462212 w 2838"/>
                <a:gd name="T91" fmla="*/ 204788 h 1926"/>
                <a:gd name="T92" fmla="*/ 2381250 w 2838"/>
                <a:gd name="T93" fmla="*/ 90488 h 1926"/>
                <a:gd name="T94" fmla="*/ 2271712 w 2838"/>
                <a:gd name="T95" fmla="*/ 9525 h 19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8"/>
                <a:gd name="T145" fmla="*/ 0 h 1926"/>
                <a:gd name="T146" fmla="*/ 2838 w 2838"/>
                <a:gd name="T147" fmla="*/ 1926 h 19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8" h="1926">
                  <a:moveTo>
                    <a:pt x="1398" y="3"/>
                  </a:moveTo>
                  <a:lnTo>
                    <a:pt x="1371" y="6"/>
                  </a:lnTo>
                  <a:lnTo>
                    <a:pt x="1338" y="18"/>
                  </a:lnTo>
                  <a:lnTo>
                    <a:pt x="1307" y="30"/>
                  </a:lnTo>
                  <a:lnTo>
                    <a:pt x="1287" y="62"/>
                  </a:lnTo>
                  <a:lnTo>
                    <a:pt x="1257" y="99"/>
                  </a:lnTo>
                  <a:lnTo>
                    <a:pt x="1227" y="130"/>
                  </a:lnTo>
                  <a:lnTo>
                    <a:pt x="1209" y="160"/>
                  </a:lnTo>
                  <a:lnTo>
                    <a:pt x="1191" y="202"/>
                  </a:lnTo>
                  <a:lnTo>
                    <a:pt x="1167" y="232"/>
                  </a:lnTo>
                  <a:lnTo>
                    <a:pt x="1155" y="274"/>
                  </a:lnTo>
                  <a:lnTo>
                    <a:pt x="1137" y="310"/>
                  </a:lnTo>
                  <a:lnTo>
                    <a:pt x="1119" y="354"/>
                  </a:lnTo>
                  <a:lnTo>
                    <a:pt x="1107" y="382"/>
                  </a:lnTo>
                  <a:lnTo>
                    <a:pt x="1095" y="418"/>
                  </a:lnTo>
                  <a:lnTo>
                    <a:pt x="1077" y="447"/>
                  </a:lnTo>
                  <a:lnTo>
                    <a:pt x="1062" y="483"/>
                  </a:lnTo>
                  <a:lnTo>
                    <a:pt x="1050" y="513"/>
                  </a:lnTo>
                  <a:lnTo>
                    <a:pt x="1035" y="552"/>
                  </a:lnTo>
                  <a:lnTo>
                    <a:pt x="1020" y="594"/>
                  </a:lnTo>
                  <a:lnTo>
                    <a:pt x="1005" y="639"/>
                  </a:lnTo>
                  <a:lnTo>
                    <a:pt x="996" y="678"/>
                  </a:lnTo>
                  <a:lnTo>
                    <a:pt x="981" y="714"/>
                  </a:lnTo>
                  <a:lnTo>
                    <a:pt x="969" y="747"/>
                  </a:lnTo>
                  <a:lnTo>
                    <a:pt x="960" y="783"/>
                  </a:lnTo>
                  <a:lnTo>
                    <a:pt x="951" y="819"/>
                  </a:lnTo>
                  <a:lnTo>
                    <a:pt x="945" y="850"/>
                  </a:lnTo>
                  <a:lnTo>
                    <a:pt x="939" y="886"/>
                  </a:lnTo>
                  <a:lnTo>
                    <a:pt x="927" y="922"/>
                  </a:lnTo>
                  <a:lnTo>
                    <a:pt x="909" y="964"/>
                  </a:lnTo>
                  <a:lnTo>
                    <a:pt x="903" y="994"/>
                  </a:lnTo>
                  <a:lnTo>
                    <a:pt x="891" y="1030"/>
                  </a:lnTo>
                  <a:lnTo>
                    <a:pt x="876" y="1068"/>
                  </a:lnTo>
                  <a:lnTo>
                    <a:pt x="867" y="1098"/>
                  </a:lnTo>
                  <a:lnTo>
                    <a:pt x="855" y="1134"/>
                  </a:lnTo>
                  <a:lnTo>
                    <a:pt x="843" y="1176"/>
                  </a:lnTo>
                  <a:lnTo>
                    <a:pt x="828" y="1215"/>
                  </a:lnTo>
                  <a:lnTo>
                    <a:pt x="811" y="1254"/>
                  </a:lnTo>
                  <a:lnTo>
                    <a:pt x="799" y="1278"/>
                  </a:lnTo>
                  <a:lnTo>
                    <a:pt x="792" y="1311"/>
                  </a:lnTo>
                  <a:lnTo>
                    <a:pt x="771" y="1359"/>
                  </a:lnTo>
                  <a:lnTo>
                    <a:pt x="741" y="1396"/>
                  </a:lnTo>
                  <a:lnTo>
                    <a:pt x="720" y="1446"/>
                  </a:lnTo>
                  <a:lnTo>
                    <a:pt x="699" y="1474"/>
                  </a:lnTo>
                  <a:lnTo>
                    <a:pt x="678" y="1515"/>
                  </a:lnTo>
                  <a:lnTo>
                    <a:pt x="654" y="1545"/>
                  </a:lnTo>
                  <a:lnTo>
                    <a:pt x="627" y="1584"/>
                  </a:lnTo>
                  <a:lnTo>
                    <a:pt x="594" y="1614"/>
                  </a:lnTo>
                  <a:lnTo>
                    <a:pt x="570" y="1635"/>
                  </a:lnTo>
                  <a:lnTo>
                    <a:pt x="531" y="1665"/>
                  </a:lnTo>
                  <a:lnTo>
                    <a:pt x="495" y="1689"/>
                  </a:lnTo>
                  <a:lnTo>
                    <a:pt x="456" y="1716"/>
                  </a:lnTo>
                  <a:lnTo>
                    <a:pt x="420" y="1734"/>
                  </a:lnTo>
                  <a:lnTo>
                    <a:pt x="381" y="1746"/>
                  </a:lnTo>
                  <a:lnTo>
                    <a:pt x="354" y="1755"/>
                  </a:lnTo>
                  <a:lnTo>
                    <a:pt x="321" y="1767"/>
                  </a:lnTo>
                  <a:lnTo>
                    <a:pt x="297" y="1782"/>
                  </a:lnTo>
                  <a:lnTo>
                    <a:pt x="264" y="1791"/>
                  </a:lnTo>
                  <a:lnTo>
                    <a:pt x="231" y="1803"/>
                  </a:lnTo>
                  <a:lnTo>
                    <a:pt x="195" y="1821"/>
                  </a:lnTo>
                  <a:lnTo>
                    <a:pt x="153" y="1830"/>
                  </a:lnTo>
                  <a:lnTo>
                    <a:pt x="108" y="1848"/>
                  </a:lnTo>
                  <a:lnTo>
                    <a:pt x="66" y="1857"/>
                  </a:lnTo>
                  <a:lnTo>
                    <a:pt x="30" y="1866"/>
                  </a:lnTo>
                  <a:lnTo>
                    <a:pt x="12" y="1872"/>
                  </a:lnTo>
                  <a:lnTo>
                    <a:pt x="0" y="1887"/>
                  </a:lnTo>
                  <a:lnTo>
                    <a:pt x="0" y="1926"/>
                  </a:lnTo>
                  <a:lnTo>
                    <a:pt x="0" y="1914"/>
                  </a:lnTo>
                  <a:lnTo>
                    <a:pt x="2831" y="1914"/>
                  </a:lnTo>
                  <a:lnTo>
                    <a:pt x="2838" y="1875"/>
                  </a:lnTo>
                  <a:lnTo>
                    <a:pt x="2805" y="1869"/>
                  </a:lnTo>
                  <a:lnTo>
                    <a:pt x="2781" y="1863"/>
                  </a:lnTo>
                  <a:lnTo>
                    <a:pt x="2745" y="1854"/>
                  </a:lnTo>
                  <a:lnTo>
                    <a:pt x="2709" y="1842"/>
                  </a:lnTo>
                  <a:lnTo>
                    <a:pt x="2682" y="1833"/>
                  </a:lnTo>
                  <a:lnTo>
                    <a:pt x="2649" y="1821"/>
                  </a:lnTo>
                  <a:lnTo>
                    <a:pt x="2607" y="1806"/>
                  </a:lnTo>
                  <a:lnTo>
                    <a:pt x="2565" y="1794"/>
                  </a:lnTo>
                  <a:lnTo>
                    <a:pt x="2523" y="1776"/>
                  </a:lnTo>
                  <a:lnTo>
                    <a:pt x="2493" y="1764"/>
                  </a:lnTo>
                  <a:lnTo>
                    <a:pt x="2451" y="1746"/>
                  </a:lnTo>
                  <a:lnTo>
                    <a:pt x="2415" y="1728"/>
                  </a:lnTo>
                  <a:lnTo>
                    <a:pt x="2367" y="1710"/>
                  </a:lnTo>
                  <a:lnTo>
                    <a:pt x="2319" y="1680"/>
                  </a:lnTo>
                  <a:lnTo>
                    <a:pt x="2299" y="1662"/>
                  </a:lnTo>
                  <a:lnTo>
                    <a:pt x="2289" y="1662"/>
                  </a:lnTo>
                  <a:lnTo>
                    <a:pt x="2283" y="1650"/>
                  </a:lnTo>
                  <a:lnTo>
                    <a:pt x="2255" y="1634"/>
                  </a:lnTo>
                  <a:lnTo>
                    <a:pt x="2220" y="1611"/>
                  </a:lnTo>
                  <a:lnTo>
                    <a:pt x="2199" y="1582"/>
                  </a:lnTo>
                  <a:lnTo>
                    <a:pt x="2181" y="1558"/>
                  </a:lnTo>
                  <a:lnTo>
                    <a:pt x="2151" y="1522"/>
                  </a:lnTo>
                  <a:lnTo>
                    <a:pt x="2124" y="1485"/>
                  </a:lnTo>
                  <a:lnTo>
                    <a:pt x="2100" y="1452"/>
                  </a:lnTo>
                  <a:lnTo>
                    <a:pt x="2079" y="1419"/>
                  </a:lnTo>
                  <a:lnTo>
                    <a:pt x="2061" y="1386"/>
                  </a:lnTo>
                  <a:lnTo>
                    <a:pt x="2046" y="1356"/>
                  </a:lnTo>
                  <a:lnTo>
                    <a:pt x="2010" y="1293"/>
                  </a:lnTo>
                  <a:lnTo>
                    <a:pt x="2028" y="1326"/>
                  </a:lnTo>
                  <a:lnTo>
                    <a:pt x="1995" y="1257"/>
                  </a:lnTo>
                  <a:lnTo>
                    <a:pt x="1974" y="1218"/>
                  </a:lnTo>
                  <a:lnTo>
                    <a:pt x="1962" y="1191"/>
                  </a:lnTo>
                  <a:lnTo>
                    <a:pt x="1953" y="1161"/>
                  </a:lnTo>
                  <a:lnTo>
                    <a:pt x="1941" y="1140"/>
                  </a:lnTo>
                  <a:lnTo>
                    <a:pt x="1935" y="1107"/>
                  </a:lnTo>
                  <a:lnTo>
                    <a:pt x="1923" y="1083"/>
                  </a:lnTo>
                  <a:lnTo>
                    <a:pt x="1914" y="1053"/>
                  </a:lnTo>
                  <a:lnTo>
                    <a:pt x="1902" y="1011"/>
                  </a:lnTo>
                  <a:lnTo>
                    <a:pt x="1887" y="978"/>
                  </a:lnTo>
                  <a:lnTo>
                    <a:pt x="1872" y="930"/>
                  </a:lnTo>
                  <a:lnTo>
                    <a:pt x="1866" y="891"/>
                  </a:lnTo>
                  <a:lnTo>
                    <a:pt x="1854" y="852"/>
                  </a:lnTo>
                  <a:lnTo>
                    <a:pt x="1845" y="819"/>
                  </a:lnTo>
                  <a:lnTo>
                    <a:pt x="1830" y="771"/>
                  </a:lnTo>
                  <a:lnTo>
                    <a:pt x="1818" y="729"/>
                  </a:lnTo>
                  <a:lnTo>
                    <a:pt x="1800" y="681"/>
                  </a:lnTo>
                  <a:lnTo>
                    <a:pt x="1791" y="642"/>
                  </a:lnTo>
                  <a:lnTo>
                    <a:pt x="1773" y="600"/>
                  </a:lnTo>
                  <a:lnTo>
                    <a:pt x="1761" y="546"/>
                  </a:lnTo>
                  <a:lnTo>
                    <a:pt x="1740" y="504"/>
                  </a:lnTo>
                  <a:lnTo>
                    <a:pt x="1725" y="465"/>
                  </a:lnTo>
                  <a:lnTo>
                    <a:pt x="1713" y="432"/>
                  </a:lnTo>
                  <a:lnTo>
                    <a:pt x="1698" y="399"/>
                  </a:lnTo>
                  <a:lnTo>
                    <a:pt x="1674" y="345"/>
                  </a:lnTo>
                  <a:lnTo>
                    <a:pt x="1686" y="375"/>
                  </a:lnTo>
                  <a:lnTo>
                    <a:pt x="1656" y="312"/>
                  </a:lnTo>
                  <a:lnTo>
                    <a:pt x="1644" y="285"/>
                  </a:lnTo>
                  <a:lnTo>
                    <a:pt x="1629" y="252"/>
                  </a:lnTo>
                  <a:lnTo>
                    <a:pt x="1620" y="228"/>
                  </a:lnTo>
                  <a:lnTo>
                    <a:pt x="1608" y="207"/>
                  </a:lnTo>
                  <a:lnTo>
                    <a:pt x="1578" y="156"/>
                  </a:lnTo>
                  <a:lnTo>
                    <a:pt x="1563" y="135"/>
                  </a:lnTo>
                  <a:lnTo>
                    <a:pt x="1563" y="141"/>
                  </a:lnTo>
                  <a:lnTo>
                    <a:pt x="1572" y="144"/>
                  </a:lnTo>
                  <a:lnTo>
                    <a:pt x="1587" y="174"/>
                  </a:lnTo>
                  <a:lnTo>
                    <a:pt x="1593" y="192"/>
                  </a:lnTo>
                  <a:lnTo>
                    <a:pt x="1578" y="156"/>
                  </a:lnTo>
                  <a:lnTo>
                    <a:pt x="1551" y="129"/>
                  </a:lnTo>
                  <a:lnTo>
                    <a:pt x="1539" y="105"/>
                  </a:lnTo>
                  <a:lnTo>
                    <a:pt x="1518" y="81"/>
                  </a:lnTo>
                  <a:lnTo>
                    <a:pt x="1500" y="57"/>
                  </a:lnTo>
                  <a:lnTo>
                    <a:pt x="1479" y="39"/>
                  </a:lnTo>
                  <a:lnTo>
                    <a:pt x="1455" y="18"/>
                  </a:lnTo>
                  <a:lnTo>
                    <a:pt x="1431" y="6"/>
                  </a:lnTo>
                  <a:lnTo>
                    <a:pt x="1416" y="0"/>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9" name="Line 17"/>
            <p:cNvSpPr>
              <a:spLocks noChangeShapeType="1"/>
            </p:cNvSpPr>
            <p:nvPr/>
          </p:nvSpPr>
          <p:spPr bwMode="auto">
            <a:xfrm>
              <a:off x="4500488" y="6066444"/>
              <a:ext cx="0" cy="9465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50" name="Group 38"/>
            <p:cNvGrpSpPr>
              <a:grpSpLocks/>
            </p:cNvGrpSpPr>
            <p:nvPr/>
          </p:nvGrpSpPr>
          <p:grpSpPr bwMode="auto">
            <a:xfrm>
              <a:off x="2980123" y="4322617"/>
              <a:ext cx="3035354" cy="1658274"/>
              <a:chOff x="1463" y="1211"/>
              <a:chExt cx="2823" cy="1822"/>
            </a:xfrm>
          </p:grpSpPr>
          <p:sp>
            <p:nvSpPr>
              <p:cNvPr id="51" name="Arc 11"/>
              <p:cNvSpPr>
                <a:spLocks/>
              </p:cNvSpPr>
              <p:nvPr/>
            </p:nvSpPr>
            <p:spPr bwMode="auto">
              <a:xfrm rot="4260000">
                <a:off x="3110" y="2300"/>
                <a:ext cx="789" cy="284"/>
              </a:xfrm>
              <a:custGeom>
                <a:avLst/>
                <a:gdLst>
                  <a:gd name="T0" fmla="*/ 32 w 19399"/>
                  <a:gd name="T1" fmla="*/ 2 h 21600"/>
                  <a:gd name="T2" fmla="*/ 0 w 19399"/>
                  <a:gd name="T3" fmla="*/ 4 h 21600"/>
                  <a:gd name="T4" fmla="*/ 0 w 19399"/>
                  <a:gd name="T5" fmla="*/ 0 h 21600"/>
                  <a:gd name="T6" fmla="*/ 0 60000 65536"/>
                  <a:gd name="T7" fmla="*/ 0 60000 65536"/>
                  <a:gd name="T8" fmla="*/ 0 60000 65536"/>
                  <a:gd name="T9" fmla="*/ 0 w 19399"/>
                  <a:gd name="T10" fmla="*/ 0 h 21600"/>
                  <a:gd name="T11" fmla="*/ 19399 w 19399"/>
                  <a:gd name="T12" fmla="*/ 21600 h 21600"/>
                </a:gdLst>
                <a:ahLst/>
                <a:cxnLst>
                  <a:cxn ang="T6">
                    <a:pos x="T0" y="T1"/>
                  </a:cxn>
                  <a:cxn ang="T7">
                    <a:pos x="T2" y="T3"/>
                  </a:cxn>
                  <a:cxn ang="T8">
                    <a:pos x="T4" y="T5"/>
                  </a:cxn>
                </a:cxnLst>
                <a:rect l="T9" t="T10" r="T11" b="T12"/>
                <a:pathLst>
                  <a:path w="19399" h="21600" fill="none" extrusionOk="0">
                    <a:moveTo>
                      <a:pt x="19398" y="9499"/>
                    </a:moveTo>
                    <a:cubicBezTo>
                      <a:pt x="15772" y="16905"/>
                      <a:pt x="8245" y="21599"/>
                      <a:pt x="0" y="21600"/>
                    </a:cubicBezTo>
                  </a:path>
                  <a:path w="19399" h="21600" stroke="0" extrusionOk="0">
                    <a:moveTo>
                      <a:pt x="19398" y="9499"/>
                    </a:moveTo>
                    <a:cubicBezTo>
                      <a:pt x="15772" y="16905"/>
                      <a:pt x="8245" y="21599"/>
                      <a:pt x="0" y="21600"/>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2" name="Arc 12"/>
              <p:cNvSpPr>
                <a:spLocks/>
              </p:cNvSpPr>
              <p:nvPr/>
            </p:nvSpPr>
            <p:spPr bwMode="auto">
              <a:xfrm rot="6300000">
                <a:off x="2156" y="1577"/>
                <a:ext cx="956" cy="224"/>
              </a:xfrm>
              <a:custGeom>
                <a:avLst/>
                <a:gdLst>
                  <a:gd name="T0" fmla="*/ 42 w 21600"/>
                  <a:gd name="T1" fmla="*/ 2 h 21600"/>
                  <a:gd name="T2" fmla="*/ 0 w 21600"/>
                  <a:gd name="T3" fmla="*/ 0 h 21600"/>
                  <a:gd name="T4" fmla="*/ 42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3" name="Arc 13"/>
              <p:cNvSpPr>
                <a:spLocks/>
              </p:cNvSpPr>
              <p:nvPr/>
            </p:nvSpPr>
            <p:spPr bwMode="auto">
              <a:xfrm rot="17100000">
                <a:off x="1827" y="2293"/>
                <a:ext cx="790" cy="284"/>
              </a:xfrm>
              <a:custGeom>
                <a:avLst/>
                <a:gdLst>
                  <a:gd name="T0" fmla="*/ 32 w 19433"/>
                  <a:gd name="T1" fmla="*/ 4 h 21600"/>
                  <a:gd name="T2" fmla="*/ 0 w 19433"/>
                  <a:gd name="T3" fmla="*/ 2 h 21600"/>
                  <a:gd name="T4" fmla="*/ 32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 name="Arc 14"/>
              <p:cNvSpPr>
                <a:spLocks/>
              </p:cNvSpPr>
              <p:nvPr/>
            </p:nvSpPr>
            <p:spPr bwMode="auto">
              <a:xfrm rot="15300000">
                <a:off x="2591" y="1579"/>
                <a:ext cx="957" cy="225"/>
              </a:xfrm>
              <a:custGeom>
                <a:avLst/>
                <a:gdLst>
                  <a:gd name="T0" fmla="*/ 42 w 21600"/>
                  <a:gd name="T1" fmla="*/ 0 h 21696"/>
                  <a:gd name="T2" fmla="*/ 0 w 21600"/>
                  <a:gd name="T3" fmla="*/ 2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 name="Arc 16"/>
              <p:cNvSpPr>
                <a:spLocks/>
              </p:cNvSpPr>
              <p:nvPr/>
            </p:nvSpPr>
            <p:spPr bwMode="auto">
              <a:xfrm rot="20760000">
                <a:off x="1463" y="2859"/>
                <a:ext cx="697" cy="164"/>
              </a:xfrm>
              <a:custGeom>
                <a:avLst/>
                <a:gdLst>
                  <a:gd name="T0" fmla="*/ 23 w 20693"/>
                  <a:gd name="T1" fmla="*/ 0 h 21576"/>
                  <a:gd name="T2" fmla="*/ 1 w 20693"/>
                  <a:gd name="T3" fmla="*/ 1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6" name="Arc 37"/>
              <p:cNvSpPr>
                <a:spLocks/>
              </p:cNvSpPr>
              <p:nvPr/>
            </p:nvSpPr>
            <p:spPr bwMode="auto">
              <a:xfrm rot="840000" flipH="1">
                <a:off x="3598" y="2869"/>
                <a:ext cx="688" cy="164"/>
              </a:xfrm>
              <a:custGeom>
                <a:avLst/>
                <a:gdLst>
                  <a:gd name="T0" fmla="*/ 23 w 20435"/>
                  <a:gd name="T1" fmla="*/ 0 h 21576"/>
                  <a:gd name="T2" fmla="*/ 1 w 20435"/>
                  <a:gd name="T3" fmla="*/ 1 h 21576"/>
                  <a:gd name="T4" fmla="*/ 0 w 20435"/>
                  <a:gd name="T5" fmla="*/ 0 h 21576"/>
                  <a:gd name="T6" fmla="*/ 0 60000 65536"/>
                  <a:gd name="T7" fmla="*/ 0 60000 65536"/>
                  <a:gd name="T8" fmla="*/ 0 60000 65536"/>
                  <a:gd name="T9" fmla="*/ 0 w 20435"/>
                  <a:gd name="T10" fmla="*/ 0 h 21576"/>
                  <a:gd name="T11" fmla="*/ 20435 w 20435"/>
                  <a:gd name="T12" fmla="*/ 21576 h 21576"/>
                </a:gdLst>
                <a:ahLst/>
                <a:cxnLst>
                  <a:cxn ang="T6">
                    <a:pos x="T0" y="T1"/>
                  </a:cxn>
                  <a:cxn ang="T7">
                    <a:pos x="T2" y="T3"/>
                  </a:cxn>
                  <a:cxn ang="T8">
                    <a:pos x="T4" y="T5"/>
                  </a:cxn>
                </a:cxnLst>
                <a:rect l="T9" t="T10" r="T11" b="T12"/>
                <a:pathLst>
                  <a:path w="20435" h="21576" fill="none" extrusionOk="0">
                    <a:moveTo>
                      <a:pt x="20434" y="6998"/>
                    </a:moveTo>
                    <a:cubicBezTo>
                      <a:pt x="17563" y="15381"/>
                      <a:pt x="9864" y="21160"/>
                      <a:pt x="1014" y="21576"/>
                    </a:cubicBezTo>
                  </a:path>
                  <a:path w="20435" h="21576" stroke="0" extrusionOk="0">
                    <a:moveTo>
                      <a:pt x="20434" y="6998"/>
                    </a:moveTo>
                    <a:cubicBezTo>
                      <a:pt x="17563" y="15381"/>
                      <a:pt x="9864" y="21160"/>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sp>
        <p:nvSpPr>
          <p:cNvPr id="69" name="Rectangle 3"/>
          <p:cNvSpPr txBox="1">
            <a:spLocks noChangeArrowheads="1"/>
          </p:cNvSpPr>
          <p:nvPr/>
        </p:nvSpPr>
        <p:spPr>
          <a:xfrm>
            <a:off x="304205" y="4027854"/>
            <a:ext cx="8659173" cy="8763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t-distribution </a:t>
            </a:r>
            <a:r>
              <a:rPr lang="en-US" sz="2400" dirty="0" smtClean="0">
                <a:latin typeface="Times New Roman" pitchFamily="18" charset="0"/>
                <a:cs typeface="Times New Roman" pitchFamily="18" charset="0"/>
              </a:rPr>
              <a:t>is</a:t>
            </a:r>
            <a:r>
              <a:rPr lang="en-US" sz="2400" dirty="0">
                <a:latin typeface="Times New Roman" pitchFamily="18" charset="0"/>
                <a:cs typeface="Times New Roman" pitchFamily="18" charset="0"/>
              </a:rPr>
              <a:t> the</a:t>
            </a:r>
            <a:r>
              <a:rPr lang="en-US" sz="2400" dirty="0" smtClean="0">
                <a:latin typeface="Times New Roman" pitchFamily="18" charset="0"/>
                <a:cs typeface="Times New Roman" pitchFamily="18" charset="0"/>
              </a:rPr>
              <a:t> </a:t>
            </a:r>
            <a:r>
              <a:rPr lang="en-US" sz="2400" b="1" i="1" dirty="0">
                <a:latin typeface="Times New Roman" pitchFamily="18" charset="0"/>
                <a:cs typeface="Times New Roman" pitchFamily="18" charset="0"/>
              </a:rPr>
              <a:t>exact</a:t>
            </a:r>
            <a:r>
              <a:rPr lang="en-US" sz="2400" dirty="0">
                <a:latin typeface="Times New Roman" pitchFamily="18" charset="0"/>
                <a:cs typeface="Times New Roman" pitchFamily="18" charset="0"/>
              </a:rPr>
              <a:t> distribution </a:t>
            </a:r>
            <a:r>
              <a:rPr lang="en-US" sz="2400" dirty="0" smtClean="0">
                <a:latin typeface="Times New Roman" pitchFamily="18" charset="0"/>
                <a:cs typeface="Times New Roman" pitchFamily="18" charset="0"/>
              </a:rPr>
              <a:t>if </a:t>
            </a:r>
          </a:p>
          <a:p>
            <a:pPr marL="400050" lvl="1" indent="0" eaLnBrk="1" hangingPunct="1">
              <a:buFontTx/>
              <a:buNone/>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populations are normally distributed</a:t>
            </a:r>
          </a:p>
        </p:txBody>
      </p:sp>
      <p:sp>
        <p:nvSpPr>
          <p:cNvPr id="23" name="Line 9"/>
          <p:cNvSpPr>
            <a:spLocks noChangeShapeType="1"/>
          </p:cNvSpPr>
          <p:nvPr/>
        </p:nvSpPr>
        <p:spPr bwMode="auto">
          <a:xfrm>
            <a:off x="5440556" y="3507435"/>
            <a:ext cx="338802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40967286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4"/>
          <p:cNvSpPr>
            <a:spLocks noChangeArrowheads="1"/>
          </p:cNvSpPr>
          <p:nvPr/>
        </p:nvSpPr>
        <p:spPr bwMode="auto">
          <a:xfrm>
            <a:off x="61913" y="146050"/>
            <a:ext cx="77724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US" sz="2800">
                <a:latin typeface="Book Antiqua" pitchFamily="18" charset="0"/>
              </a:rPr>
              <a:t>Sampling Distribution of                        </a:t>
            </a:r>
          </a:p>
        </p:txBody>
      </p:sp>
      <p:graphicFrame>
        <p:nvGraphicFramePr>
          <p:cNvPr id="2051" name="Object 5"/>
          <p:cNvGraphicFramePr>
            <a:graphicFrameLocks noChangeAspect="1"/>
          </p:cNvGraphicFramePr>
          <p:nvPr/>
        </p:nvGraphicFramePr>
        <p:xfrm>
          <a:off x="6118225" y="209550"/>
          <a:ext cx="996950" cy="544513"/>
        </p:xfrm>
        <a:graphic>
          <a:graphicData uri="http://schemas.openxmlformats.org/presentationml/2006/ole">
            <mc:AlternateContent xmlns:mc="http://schemas.openxmlformats.org/markup-compatibility/2006">
              <mc:Choice xmlns:v="urn:schemas-microsoft-com:vml" Requires="v">
                <p:oleObj spid="_x0000_s155660" name="Equation" r:id="rId4" imgW="419040" imgH="228600" progId="Equation.DSMT4">
                  <p:embed/>
                </p:oleObj>
              </mc:Choice>
              <mc:Fallback>
                <p:oleObj name="Equation" r:id="rId4" imgW="41904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8225" y="209550"/>
                        <a:ext cx="996950" cy="54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 name="Object 6">
            <a:hlinkClick r:id="" action="ppaction://ole?verb=0"/>
          </p:cNvPr>
          <p:cNvGraphicFramePr>
            <a:graphicFrameLocks/>
          </p:cNvGraphicFramePr>
          <p:nvPr>
            <p:extLst>
              <p:ext uri="{D42A27DB-BD31-4B8C-83A1-F6EECF244321}">
                <p14:modId xmlns:p14="http://schemas.microsoft.com/office/powerpoint/2010/main" val="3451831452"/>
              </p:ext>
            </p:extLst>
          </p:nvPr>
        </p:nvGraphicFramePr>
        <p:xfrm>
          <a:off x="6764758" y="3400920"/>
          <a:ext cx="749300" cy="517525"/>
        </p:xfrm>
        <a:graphic>
          <a:graphicData uri="http://schemas.openxmlformats.org/presentationml/2006/ole">
            <mc:AlternateContent xmlns:mc="http://schemas.openxmlformats.org/markup-compatibility/2006">
              <mc:Choice xmlns:v="urn:schemas-microsoft-com:vml" Requires="v">
                <p:oleObj spid="_x0000_s155661" name="Equation" r:id="rId6" imgW="368280" imgH="228600" progId="Equation.DSMT4">
                  <p:embed/>
                </p:oleObj>
              </mc:Choice>
              <mc:Fallback>
                <p:oleObj name="Equation" r:id="rId6" imgW="368280" imgH="228600" progId="Equation.DSMT4">
                  <p:embed/>
                  <p:pic>
                    <p:nvPicPr>
                      <p:cNvPr id="0" name=""/>
                      <p:cNvPicPr>
                        <a:picLocks noChangeArrowheads="1"/>
                      </p:cNvPicPr>
                      <p:nvPr/>
                    </p:nvPicPr>
                    <p:blipFill>
                      <a:blip r:embed="rId7"/>
                      <a:srcRect/>
                      <a:stretch>
                        <a:fillRect/>
                      </a:stretch>
                    </p:blipFill>
                    <p:spPr bwMode="auto">
                      <a:xfrm>
                        <a:off x="6764758" y="3400920"/>
                        <a:ext cx="749300" cy="517525"/>
                      </a:xfrm>
                      <a:prstGeom prst="rect">
                        <a:avLst/>
                      </a:prstGeom>
                      <a:noFill/>
                      <a:ln>
                        <a:noFill/>
                      </a:ln>
                      <a:effectLst/>
                      <a:extLst>
                        <a:ext uri="{909E8E84-426E-40DD-AFC4-6F175D3DCCD1}">
                          <a14:hiddenFill xmlns:a14="http://schemas.microsoft.com/office/drawing/2010/main">
                            <a:gradFill rotWithShape="0">
                              <a:gsLst>
                                <a:gs pos="0">
                                  <a:srgbClr val="993366">
                                    <a:gamma/>
                                    <a:shade val="46275"/>
                                    <a:invGamma/>
                                  </a:srgbClr>
                                </a:gs>
                                <a:gs pos="50000">
                                  <a:srgbClr val="993366"/>
                                </a:gs>
                                <a:gs pos="100000">
                                  <a:srgbClr val="993366">
                                    <a:gamma/>
                                    <a:shade val="46275"/>
                                    <a:invGamma/>
                                  </a:srgbClr>
                                </a:gs>
                              </a:gsLst>
                              <a:lin ang="54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33" name="Object 9">
            <a:hlinkClick r:id="" action="ppaction://ole?verb=0"/>
          </p:cNvPr>
          <p:cNvGraphicFramePr>
            <a:graphicFrameLocks/>
          </p:cNvGraphicFramePr>
          <p:nvPr>
            <p:extLst>
              <p:ext uri="{D42A27DB-BD31-4B8C-83A1-F6EECF244321}">
                <p14:modId xmlns:p14="http://schemas.microsoft.com/office/powerpoint/2010/main" val="152025971"/>
              </p:ext>
            </p:extLst>
          </p:nvPr>
        </p:nvGraphicFramePr>
        <p:xfrm>
          <a:off x="7572375" y="1709738"/>
          <a:ext cx="1247775" cy="741362"/>
        </p:xfrm>
        <a:graphic>
          <a:graphicData uri="http://schemas.openxmlformats.org/presentationml/2006/ole">
            <mc:AlternateContent xmlns:mc="http://schemas.openxmlformats.org/markup-compatibility/2006">
              <mc:Choice xmlns:v="urn:schemas-microsoft-com:vml" Requires="v">
                <p:oleObj spid="_x0000_s155662" name="Equation" r:id="rId8" imgW="672840" imgH="495000" progId="Equation.DSMT4">
                  <p:embed/>
                </p:oleObj>
              </mc:Choice>
              <mc:Fallback>
                <p:oleObj name="Equation" r:id="rId8" imgW="672840" imgH="495000" progId="Equation.DSMT4">
                  <p:embed/>
                  <p:pic>
                    <p:nvPicPr>
                      <p:cNvPr id="0" name=""/>
                      <p:cNvPicPr>
                        <a:picLocks noChangeArrowheads="1"/>
                      </p:cNvPicPr>
                      <p:nvPr/>
                    </p:nvPicPr>
                    <p:blipFill>
                      <a:blip r:embed="rId9"/>
                      <a:srcRect/>
                      <a:stretch>
                        <a:fillRect/>
                      </a:stretch>
                    </p:blipFill>
                    <p:spPr bwMode="auto">
                      <a:xfrm>
                        <a:off x="7572375" y="1709738"/>
                        <a:ext cx="1247775" cy="741362"/>
                      </a:xfrm>
                      <a:prstGeom prst="rect">
                        <a:avLst/>
                      </a:prstGeom>
                      <a:noFill/>
                      <a:ln>
                        <a:noFill/>
                      </a:ln>
                      <a:effectLst/>
                    </p:spPr>
                  </p:pic>
                </p:oleObj>
              </mc:Fallback>
            </mc:AlternateContent>
          </a:graphicData>
        </a:graphic>
      </p:graphicFrame>
      <p:grpSp>
        <p:nvGrpSpPr>
          <p:cNvPr id="41" name="Group 40"/>
          <p:cNvGrpSpPr/>
          <p:nvPr/>
        </p:nvGrpSpPr>
        <p:grpSpPr>
          <a:xfrm>
            <a:off x="730050" y="1112420"/>
            <a:ext cx="1182820" cy="490538"/>
            <a:chOff x="701496" y="4635067"/>
            <a:chExt cx="1078262" cy="490538"/>
          </a:xfrm>
        </p:grpSpPr>
        <p:graphicFrame>
          <p:nvGraphicFramePr>
            <p:cNvPr id="42" name="Object 16"/>
            <p:cNvGraphicFramePr>
              <a:graphicFrameLocks noChangeAspect="1"/>
            </p:cNvGraphicFramePr>
            <p:nvPr>
              <p:extLst>
                <p:ext uri="{D42A27DB-BD31-4B8C-83A1-F6EECF244321}">
                  <p14:modId xmlns:p14="http://schemas.microsoft.com/office/powerpoint/2010/main" val="2836072666"/>
                </p:ext>
              </p:extLst>
            </p:nvPr>
          </p:nvGraphicFramePr>
          <p:xfrm>
            <a:off x="1452733" y="4656137"/>
            <a:ext cx="327025" cy="452438"/>
          </p:xfrm>
          <a:graphic>
            <a:graphicData uri="http://schemas.openxmlformats.org/presentationml/2006/ole">
              <mc:AlternateContent xmlns:mc="http://schemas.openxmlformats.org/markup-compatibility/2006">
                <mc:Choice xmlns:v="urn:schemas-microsoft-com:vml" Requires="v">
                  <p:oleObj spid="_x0000_s155663" name="Equation" r:id="rId10" imgW="164880" imgH="228600" progId="Equation.DSMT4">
                    <p:embed/>
                  </p:oleObj>
                </mc:Choice>
                <mc:Fallback>
                  <p:oleObj name="Equation" r:id="rId10" imgW="16488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52733" y="4656137"/>
                          <a:ext cx="327025"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 name="Object 17"/>
            <p:cNvGraphicFramePr>
              <a:graphicFrameLocks noChangeAspect="1"/>
            </p:cNvGraphicFramePr>
            <p:nvPr>
              <p:extLst>
                <p:ext uri="{D42A27DB-BD31-4B8C-83A1-F6EECF244321}">
                  <p14:modId xmlns:p14="http://schemas.microsoft.com/office/powerpoint/2010/main" val="526927799"/>
                </p:ext>
              </p:extLst>
            </p:nvPr>
          </p:nvGraphicFramePr>
          <p:xfrm>
            <a:off x="701496" y="4635067"/>
            <a:ext cx="327025" cy="490538"/>
          </p:xfrm>
          <a:graphic>
            <a:graphicData uri="http://schemas.openxmlformats.org/presentationml/2006/ole">
              <mc:AlternateContent xmlns:mc="http://schemas.openxmlformats.org/markup-compatibility/2006">
                <mc:Choice xmlns:v="urn:schemas-microsoft-com:vml" Requires="v">
                  <p:oleObj spid="_x0000_s155664" name="Equation" r:id="rId12" imgW="152280" imgH="228600" progId="Equation.DSMT4">
                    <p:embed/>
                  </p:oleObj>
                </mc:Choice>
                <mc:Fallback>
                  <p:oleObj name="Equation" r:id="rId12" imgW="15228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496" y="4635067"/>
                          <a:ext cx="327025"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4" name="Text Box 10"/>
          <p:cNvSpPr txBox="1">
            <a:spLocks noChangeArrowheads="1"/>
          </p:cNvSpPr>
          <p:nvPr/>
        </p:nvSpPr>
        <p:spPr bwMode="auto">
          <a:xfrm>
            <a:off x="407031" y="1151901"/>
            <a:ext cx="82012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400" dirty="0"/>
              <a:t>If     </a:t>
            </a:r>
            <a:r>
              <a:rPr lang="en-US" sz="2400" dirty="0" smtClean="0"/>
              <a:t>and     </a:t>
            </a:r>
            <a:r>
              <a:rPr lang="en-US" sz="2400" dirty="0"/>
              <a:t>are </a:t>
            </a:r>
            <a:r>
              <a:rPr lang="en-US" sz="2400" b="1" dirty="0"/>
              <a:t>normally</a:t>
            </a:r>
            <a:r>
              <a:rPr lang="en-US" sz="2400" dirty="0"/>
              <a:t> </a:t>
            </a:r>
            <a:r>
              <a:rPr lang="en-US" sz="2400" b="1" dirty="0" smtClean="0"/>
              <a:t>distributed</a:t>
            </a:r>
            <a:r>
              <a:rPr lang="en-US" sz="2400" dirty="0" smtClean="0">
                <a:latin typeface="Book Antiqua" pitchFamily="18" charset="0"/>
              </a:rPr>
              <a:t> and samples </a:t>
            </a:r>
            <a:r>
              <a:rPr lang="en-US" sz="2400" dirty="0">
                <a:latin typeface="Book Antiqua" pitchFamily="18" charset="0"/>
              </a:rPr>
              <a:t>1 and </a:t>
            </a:r>
            <a:r>
              <a:rPr lang="en-US" sz="2400" dirty="0" smtClean="0">
                <a:latin typeface="Book Antiqua" pitchFamily="18" charset="0"/>
              </a:rPr>
              <a:t>2 are </a:t>
            </a:r>
          </a:p>
          <a:p>
            <a:pPr>
              <a:lnSpc>
                <a:spcPct val="90000"/>
              </a:lnSpc>
              <a:spcBef>
                <a:spcPct val="20000"/>
              </a:spcBef>
              <a:buClr>
                <a:srgbClr val="66FFFF"/>
              </a:buClr>
              <a:buSzPct val="75000"/>
              <a:buFont typeface="Monotype Sorts" pitchFamily="2" charset="2"/>
              <a:buNone/>
            </a:pPr>
            <a:r>
              <a:rPr lang="en-US" sz="2400" b="1" dirty="0" smtClean="0">
                <a:latin typeface="Book Antiqua" pitchFamily="18" charset="0"/>
              </a:rPr>
              <a:t>independent</a:t>
            </a:r>
            <a:r>
              <a:rPr lang="en-US" sz="2400" dirty="0" smtClean="0">
                <a:latin typeface="Book Antiqua" pitchFamily="18" charset="0"/>
              </a:rPr>
              <a:t>, their </a:t>
            </a:r>
            <a:r>
              <a:rPr lang="en-US" sz="2400" b="1" dirty="0" smtClean="0">
                <a:latin typeface="Book Antiqua" pitchFamily="18" charset="0"/>
              </a:rPr>
              <a:t>difference</a:t>
            </a:r>
            <a:r>
              <a:rPr lang="en-US" sz="2400" dirty="0" smtClean="0">
                <a:latin typeface="Book Antiqua" pitchFamily="18" charset="0"/>
              </a:rPr>
              <a:t> is</a:t>
            </a:r>
            <a:endParaRPr lang="en-US" sz="2400" dirty="0">
              <a:latin typeface="Book Antiqua" pitchFamily="18" charset="0"/>
            </a:endParaRPr>
          </a:p>
        </p:txBody>
      </p:sp>
      <p:grpSp>
        <p:nvGrpSpPr>
          <p:cNvPr id="46" name="Group 45"/>
          <p:cNvGrpSpPr/>
          <p:nvPr/>
        </p:nvGrpSpPr>
        <p:grpSpPr>
          <a:xfrm>
            <a:off x="5558072" y="1856096"/>
            <a:ext cx="3158985" cy="1704127"/>
            <a:chOff x="2980123" y="4322617"/>
            <a:chExt cx="3035354" cy="1838481"/>
          </a:xfrm>
        </p:grpSpPr>
        <p:sp>
          <p:nvSpPr>
            <p:cNvPr id="47" name="Freeform 3"/>
            <p:cNvSpPr>
              <a:spLocks/>
            </p:cNvSpPr>
            <p:nvPr/>
          </p:nvSpPr>
          <p:spPr bwMode="auto">
            <a:xfrm>
              <a:off x="3026941" y="4359023"/>
              <a:ext cx="2930515" cy="1752928"/>
            </a:xfrm>
            <a:custGeom>
              <a:avLst/>
              <a:gdLst>
                <a:gd name="T0" fmla="*/ 2124075 w 2838"/>
                <a:gd name="T1" fmla="*/ 28575 h 1926"/>
                <a:gd name="T2" fmla="*/ 1995488 w 2838"/>
                <a:gd name="T3" fmla="*/ 157163 h 1926"/>
                <a:gd name="T4" fmla="*/ 1890713 w 2838"/>
                <a:gd name="T5" fmla="*/ 320675 h 1926"/>
                <a:gd name="T6" fmla="*/ 1804988 w 2838"/>
                <a:gd name="T7" fmla="*/ 492125 h 1926"/>
                <a:gd name="T8" fmla="*/ 1738313 w 2838"/>
                <a:gd name="T9" fmla="*/ 663575 h 1926"/>
                <a:gd name="T10" fmla="*/ 1666875 w 2838"/>
                <a:gd name="T11" fmla="*/ 814388 h 1926"/>
                <a:gd name="T12" fmla="*/ 1595437 w 2838"/>
                <a:gd name="T13" fmla="*/ 1014413 h 1926"/>
                <a:gd name="T14" fmla="*/ 1538287 w 2838"/>
                <a:gd name="T15" fmla="*/ 1185863 h 1926"/>
                <a:gd name="T16" fmla="*/ 1500187 w 2838"/>
                <a:gd name="T17" fmla="*/ 1349375 h 1926"/>
                <a:gd name="T18" fmla="*/ 1443037 w 2838"/>
                <a:gd name="T19" fmla="*/ 1530350 h 1926"/>
                <a:gd name="T20" fmla="*/ 1390650 w 2838"/>
                <a:gd name="T21" fmla="*/ 1695450 h 1926"/>
                <a:gd name="T22" fmla="*/ 1338262 w 2838"/>
                <a:gd name="T23" fmla="*/ 1866900 h 1926"/>
                <a:gd name="T24" fmla="*/ 1268412 w 2838"/>
                <a:gd name="T25" fmla="*/ 2028825 h 1926"/>
                <a:gd name="T26" fmla="*/ 1176337 w 2838"/>
                <a:gd name="T27" fmla="*/ 2216150 h 1926"/>
                <a:gd name="T28" fmla="*/ 1076325 w 2838"/>
                <a:gd name="T29" fmla="*/ 2405063 h 1926"/>
                <a:gd name="T30" fmla="*/ 942975 w 2838"/>
                <a:gd name="T31" fmla="*/ 2562225 h 1926"/>
                <a:gd name="T32" fmla="*/ 785812 w 2838"/>
                <a:gd name="T33" fmla="*/ 2681288 h 1926"/>
                <a:gd name="T34" fmla="*/ 604837 w 2838"/>
                <a:gd name="T35" fmla="*/ 2771775 h 1926"/>
                <a:gd name="T36" fmla="*/ 471488 w 2838"/>
                <a:gd name="T37" fmla="*/ 2828925 h 1926"/>
                <a:gd name="T38" fmla="*/ 309562 w 2838"/>
                <a:gd name="T39" fmla="*/ 2890838 h 1926"/>
                <a:gd name="T40" fmla="*/ 104775 w 2838"/>
                <a:gd name="T41" fmla="*/ 2947988 h 1926"/>
                <a:gd name="T42" fmla="*/ 0 w 2838"/>
                <a:gd name="T43" fmla="*/ 2995613 h 1926"/>
                <a:gd name="T44" fmla="*/ 4494213 w 2838"/>
                <a:gd name="T45" fmla="*/ 3038475 h 1926"/>
                <a:gd name="T46" fmla="*/ 4414838 w 2838"/>
                <a:gd name="T47" fmla="*/ 2957513 h 1926"/>
                <a:gd name="T48" fmla="*/ 4257675 w 2838"/>
                <a:gd name="T49" fmla="*/ 2909888 h 1926"/>
                <a:gd name="T50" fmla="*/ 4071938 w 2838"/>
                <a:gd name="T51" fmla="*/ 2847975 h 1926"/>
                <a:gd name="T52" fmla="*/ 3890963 w 2838"/>
                <a:gd name="T53" fmla="*/ 2771775 h 1926"/>
                <a:gd name="T54" fmla="*/ 3681413 w 2838"/>
                <a:gd name="T55" fmla="*/ 2667000 h 1926"/>
                <a:gd name="T56" fmla="*/ 3624263 w 2838"/>
                <a:gd name="T57" fmla="*/ 2619375 h 1926"/>
                <a:gd name="T58" fmla="*/ 3490913 w 2838"/>
                <a:gd name="T59" fmla="*/ 2511425 h 1926"/>
                <a:gd name="T60" fmla="*/ 3371850 w 2838"/>
                <a:gd name="T61" fmla="*/ 2357438 h 1926"/>
                <a:gd name="T62" fmla="*/ 3271838 w 2838"/>
                <a:gd name="T63" fmla="*/ 2200275 h 1926"/>
                <a:gd name="T64" fmla="*/ 3219450 w 2838"/>
                <a:gd name="T65" fmla="*/ 2105025 h 1926"/>
                <a:gd name="T66" fmla="*/ 3114675 w 2838"/>
                <a:gd name="T67" fmla="*/ 1890713 h 1926"/>
                <a:gd name="T68" fmla="*/ 3071812 w 2838"/>
                <a:gd name="T69" fmla="*/ 1757363 h 1926"/>
                <a:gd name="T70" fmla="*/ 3019425 w 2838"/>
                <a:gd name="T71" fmla="*/ 1604962 h 1926"/>
                <a:gd name="T72" fmla="*/ 2962275 w 2838"/>
                <a:gd name="T73" fmla="*/ 1414463 h 1926"/>
                <a:gd name="T74" fmla="*/ 2905125 w 2838"/>
                <a:gd name="T75" fmla="*/ 1223963 h 1926"/>
                <a:gd name="T76" fmla="*/ 2843212 w 2838"/>
                <a:gd name="T77" fmla="*/ 1019175 h 1926"/>
                <a:gd name="T78" fmla="*/ 2762250 w 2838"/>
                <a:gd name="T79" fmla="*/ 800100 h 1926"/>
                <a:gd name="T80" fmla="*/ 2695575 w 2838"/>
                <a:gd name="T81" fmla="*/ 633413 h 1926"/>
                <a:gd name="T82" fmla="*/ 2628900 w 2838"/>
                <a:gd name="T83" fmla="*/ 495300 h 1926"/>
                <a:gd name="T84" fmla="*/ 2571750 w 2838"/>
                <a:gd name="T85" fmla="*/ 361950 h 1926"/>
                <a:gd name="T86" fmla="*/ 2481262 w 2838"/>
                <a:gd name="T87" fmla="*/ 214313 h 1926"/>
                <a:gd name="T88" fmla="*/ 2519362 w 2838"/>
                <a:gd name="T89" fmla="*/ 276225 h 1926"/>
                <a:gd name="T90" fmla="*/ 2462212 w 2838"/>
                <a:gd name="T91" fmla="*/ 204788 h 1926"/>
                <a:gd name="T92" fmla="*/ 2381250 w 2838"/>
                <a:gd name="T93" fmla="*/ 90488 h 1926"/>
                <a:gd name="T94" fmla="*/ 2271712 w 2838"/>
                <a:gd name="T95" fmla="*/ 9525 h 19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8"/>
                <a:gd name="T145" fmla="*/ 0 h 1926"/>
                <a:gd name="T146" fmla="*/ 2838 w 2838"/>
                <a:gd name="T147" fmla="*/ 1926 h 19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8" h="1926">
                  <a:moveTo>
                    <a:pt x="1398" y="3"/>
                  </a:moveTo>
                  <a:lnTo>
                    <a:pt x="1371" y="6"/>
                  </a:lnTo>
                  <a:lnTo>
                    <a:pt x="1338" y="18"/>
                  </a:lnTo>
                  <a:lnTo>
                    <a:pt x="1307" y="30"/>
                  </a:lnTo>
                  <a:lnTo>
                    <a:pt x="1287" y="62"/>
                  </a:lnTo>
                  <a:lnTo>
                    <a:pt x="1257" y="99"/>
                  </a:lnTo>
                  <a:lnTo>
                    <a:pt x="1227" y="130"/>
                  </a:lnTo>
                  <a:lnTo>
                    <a:pt x="1209" y="160"/>
                  </a:lnTo>
                  <a:lnTo>
                    <a:pt x="1191" y="202"/>
                  </a:lnTo>
                  <a:lnTo>
                    <a:pt x="1167" y="232"/>
                  </a:lnTo>
                  <a:lnTo>
                    <a:pt x="1155" y="274"/>
                  </a:lnTo>
                  <a:lnTo>
                    <a:pt x="1137" y="310"/>
                  </a:lnTo>
                  <a:lnTo>
                    <a:pt x="1119" y="354"/>
                  </a:lnTo>
                  <a:lnTo>
                    <a:pt x="1107" y="382"/>
                  </a:lnTo>
                  <a:lnTo>
                    <a:pt x="1095" y="418"/>
                  </a:lnTo>
                  <a:lnTo>
                    <a:pt x="1077" y="447"/>
                  </a:lnTo>
                  <a:lnTo>
                    <a:pt x="1062" y="483"/>
                  </a:lnTo>
                  <a:lnTo>
                    <a:pt x="1050" y="513"/>
                  </a:lnTo>
                  <a:lnTo>
                    <a:pt x="1035" y="552"/>
                  </a:lnTo>
                  <a:lnTo>
                    <a:pt x="1020" y="594"/>
                  </a:lnTo>
                  <a:lnTo>
                    <a:pt x="1005" y="639"/>
                  </a:lnTo>
                  <a:lnTo>
                    <a:pt x="996" y="678"/>
                  </a:lnTo>
                  <a:lnTo>
                    <a:pt x="981" y="714"/>
                  </a:lnTo>
                  <a:lnTo>
                    <a:pt x="969" y="747"/>
                  </a:lnTo>
                  <a:lnTo>
                    <a:pt x="960" y="783"/>
                  </a:lnTo>
                  <a:lnTo>
                    <a:pt x="951" y="819"/>
                  </a:lnTo>
                  <a:lnTo>
                    <a:pt x="945" y="850"/>
                  </a:lnTo>
                  <a:lnTo>
                    <a:pt x="939" y="886"/>
                  </a:lnTo>
                  <a:lnTo>
                    <a:pt x="927" y="922"/>
                  </a:lnTo>
                  <a:lnTo>
                    <a:pt x="909" y="964"/>
                  </a:lnTo>
                  <a:lnTo>
                    <a:pt x="903" y="994"/>
                  </a:lnTo>
                  <a:lnTo>
                    <a:pt x="891" y="1030"/>
                  </a:lnTo>
                  <a:lnTo>
                    <a:pt x="876" y="1068"/>
                  </a:lnTo>
                  <a:lnTo>
                    <a:pt x="867" y="1098"/>
                  </a:lnTo>
                  <a:lnTo>
                    <a:pt x="855" y="1134"/>
                  </a:lnTo>
                  <a:lnTo>
                    <a:pt x="843" y="1176"/>
                  </a:lnTo>
                  <a:lnTo>
                    <a:pt x="828" y="1215"/>
                  </a:lnTo>
                  <a:lnTo>
                    <a:pt x="811" y="1254"/>
                  </a:lnTo>
                  <a:lnTo>
                    <a:pt x="799" y="1278"/>
                  </a:lnTo>
                  <a:lnTo>
                    <a:pt x="792" y="1311"/>
                  </a:lnTo>
                  <a:lnTo>
                    <a:pt x="771" y="1359"/>
                  </a:lnTo>
                  <a:lnTo>
                    <a:pt x="741" y="1396"/>
                  </a:lnTo>
                  <a:lnTo>
                    <a:pt x="720" y="1446"/>
                  </a:lnTo>
                  <a:lnTo>
                    <a:pt x="699" y="1474"/>
                  </a:lnTo>
                  <a:lnTo>
                    <a:pt x="678" y="1515"/>
                  </a:lnTo>
                  <a:lnTo>
                    <a:pt x="654" y="1545"/>
                  </a:lnTo>
                  <a:lnTo>
                    <a:pt x="627" y="1584"/>
                  </a:lnTo>
                  <a:lnTo>
                    <a:pt x="594" y="1614"/>
                  </a:lnTo>
                  <a:lnTo>
                    <a:pt x="570" y="1635"/>
                  </a:lnTo>
                  <a:lnTo>
                    <a:pt x="531" y="1665"/>
                  </a:lnTo>
                  <a:lnTo>
                    <a:pt x="495" y="1689"/>
                  </a:lnTo>
                  <a:lnTo>
                    <a:pt x="456" y="1716"/>
                  </a:lnTo>
                  <a:lnTo>
                    <a:pt x="420" y="1734"/>
                  </a:lnTo>
                  <a:lnTo>
                    <a:pt x="381" y="1746"/>
                  </a:lnTo>
                  <a:lnTo>
                    <a:pt x="354" y="1755"/>
                  </a:lnTo>
                  <a:lnTo>
                    <a:pt x="321" y="1767"/>
                  </a:lnTo>
                  <a:lnTo>
                    <a:pt x="297" y="1782"/>
                  </a:lnTo>
                  <a:lnTo>
                    <a:pt x="264" y="1791"/>
                  </a:lnTo>
                  <a:lnTo>
                    <a:pt x="231" y="1803"/>
                  </a:lnTo>
                  <a:lnTo>
                    <a:pt x="195" y="1821"/>
                  </a:lnTo>
                  <a:lnTo>
                    <a:pt x="153" y="1830"/>
                  </a:lnTo>
                  <a:lnTo>
                    <a:pt x="108" y="1848"/>
                  </a:lnTo>
                  <a:lnTo>
                    <a:pt x="66" y="1857"/>
                  </a:lnTo>
                  <a:lnTo>
                    <a:pt x="30" y="1866"/>
                  </a:lnTo>
                  <a:lnTo>
                    <a:pt x="12" y="1872"/>
                  </a:lnTo>
                  <a:lnTo>
                    <a:pt x="0" y="1887"/>
                  </a:lnTo>
                  <a:lnTo>
                    <a:pt x="0" y="1926"/>
                  </a:lnTo>
                  <a:lnTo>
                    <a:pt x="0" y="1914"/>
                  </a:lnTo>
                  <a:lnTo>
                    <a:pt x="2831" y="1914"/>
                  </a:lnTo>
                  <a:lnTo>
                    <a:pt x="2838" y="1875"/>
                  </a:lnTo>
                  <a:lnTo>
                    <a:pt x="2805" y="1869"/>
                  </a:lnTo>
                  <a:lnTo>
                    <a:pt x="2781" y="1863"/>
                  </a:lnTo>
                  <a:lnTo>
                    <a:pt x="2745" y="1854"/>
                  </a:lnTo>
                  <a:lnTo>
                    <a:pt x="2709" y="1842"/>
                  </a:lnTo>
                  <a:lnTo>
                    <a:pt x="2682" y="1833"/>
                  </a:lnTo>
                  <a:lnTo>
                    <a:pt x="2649" y="1821"/>
                  </a:lnTo>
                  <a:lnTo>
                    <a:pt x="2607" y="1806"/>
                  </a:lnTo>
                  <a:lnTo>
                    <a:pt x="2565" y="1794"/>
                  </a:lnTo>
                  <a:lnTo>
                    <a:pt x="2523" y="1776"/>
                  </a:lnTo>
                  <a:lnTo>
                    <a:pt x="2493" y="1764"/>
                  </a:lnTo>
                  <a:lnTo>
                    <a:pt x="2451" y="1746"/>
                  </a:lnTo>
                  <a:lnTo>
                    <a:pt x="2415" y="1728"/>
                  </a:lnTo>
                  <a:lnTo>
                    <a:pt x="2367" y="1710"/>
                  </a:lnTo>
                  <a:lnTo>
                    <a:pt x="2319" y="1680"/>
                  </a:lnTo>
                  <a:lnTo>
                    <a:pt x="2299" y="1662"/>
                  </a:lnTo>
                  <a:lnTo>
                    <a:pt x="2289" y="1662"/>
                  </a:lnTo>
                  <a:lnTo>
                    <a:pt x="2283" y="1650"/>
                  </a:lnTo>
                  <a:lnTo>
                    <a:pt x="2255" y="1634"/>
                  </a:lnTo>
                  <a:lnTo>
                    <a:pt x="2220" y="1611"/>
                  </a:lnTo>
                  <a:lnTo>
                    <a:pt x="2199" y="1582"/>
                  </a:lnTo>
                  <a:lnTo>
                    <a:pt x="2181" y="1558"/>
                  </a:lnTo>
                  <a:lnTo>
                    <a:pt x="2151" y="1522"/>
                  </a:lnTo>
                  <a:lnTo>
                    <a:pt x="2124" y="1485"/>
                  </a:lnTo>
                  <a:lnTo>
                    <a:pt x="2100" y="1452"/>
                  </a:lnTo>
                  <a:lnTo>
                    <a:pt x="2079" y="1419"/>
                  </a:lnTo>
                  <a:lnTo>
                    <a:pt x="2061" y="1386"/>
                  </a:lnTo>
                  <a:lnTo>
                    <a:pt x="2046" y="1356"/>
                  </a:lnTo>
                  <a:lnTo>
                    <a:pt x="2010" y="1293"/>
                  </a:lnTo>
                  <a:lnTo>
                    <a:pt x="2028" y="1326"/>
                  </a:lnTo>
                  <a:lnTo>
                    <a:pt x="1995" y="1257"/>
                  </a:lnTo>
                  <a:lnTo>
                    <a:pt x="1974" y="1218"/>
                  </a:lnTo>
                  <a:lnTo>
                    <a:pt x="1962" y="1191"/>
                  </a:lnTo>
                  <a:lnTo>
                    <a:pt x="1953" y="1161"/>
                  </a:lnTo>
                  <a:lnTo>
                    <a:pt x="1941" y="1140"/>
                  </a:lnTo>
                  <a:lnTo>
                    <a:pt x="1935" y="1107"/>
                  </a:lnTo>
                  <a:lnTo>
                    <a:pt x="1923" y="1083"/>
                  </a:lnTo>
                  <a:lnTo>
                    <a:pt x="1914" y="1053"/>
                  </a:lnTo>
                  <a:lnTo>
                    <a:pt x="1902" y="1011"/>
                  </a:lnTo>
                  <a:lnTo>
                    <a:pt x="1887" y="978"/>
                  </a:lnTo>
                  <a:lnTo>
                    <a:pt x="1872" y="930"/>
                  </a:lnTo>
                  <a:lnTo>
                    <a:pt x="1866" y="891"/>
                  </a:lnTo>
                  <a:lnTo>
                    <a:pt x="1854" y="852"/>
                  </a:lnTo>
                  <a:lnTo>
                    <a:pt x="1845" y="819"/>
                  </a:lnTo>
                  <a:lnTo>
                    <a:pt x="1830" y="771"/>
                  </a:lnTo>
                  <a:lnTo>
                    <a:pt x="1818" y="729"/>
                  </a:lnTo>
                  <a:lnTo>
                    <a:pt x="1800" y="681"/>
                  </a:lnTo>
                  <a:lnTo>
                    <a:pt x="1791" y="642"/>
                  </a:lnTo>
                  <a:lnTo>
                    <a:pt x="1773" y="600"/>
                  </a:lnTo>
                  <a:lnTo>
                    <a:pt x="1761" y="546"/>
                  </a:lnTo>
                  <a:lnTo>
                    <a:pt x="1740" y="504"/>
                  </a:lnTo>
                  <a:lnTo>
                    <a:pt x="1725" y="465"/>
                  </a:lnTo>
                  <a:lnTo>
                    <a:pt x="1713" y="432"/>
                  </a:lnTo>
                  <a:lnTo>
                    <a:pt x="1698" y="399"/>
                  </a:lnTo>
                  <a:lnTo>
                    <a:pt x="1674" y="345"/>
                  </a:lnTo>
                  <a:lnTo>
                    <a:pt x="1686" y="375"/>
                  </a:lnTo>
                  <a:lnTo>
                    <a:pt x="1656" y="312"/>
                  </a:lnTo>
                  <a:lnTo>
                    <a:pt x="1644" y="285"/>
                  </a:lnTo>
                  <a:lnTo>
                    <a:pt x="1629" y="252"/>
                  </a:lnTo>
                  <a:lnTo>
                    <a:pt x="1620" y="228"/>
                  </a:lnTo>
                  <a:lnTo>
                    <a:pt x="1608" y="207"/>
                  </a:lnTo>
                  <a:lnTo>
                    <a:pt x="1578" y="156"/>
                  </a:lnTo>
                  <a:lnTo>
                    <a:pt x="1563" y="135"/>
                  </a:lnTo>
                  <a:lnTo>
                    <a:pt x="1563" y="141"/>
                  </a:lnTo>
                  <a:lnTo>
                    <a:pt x="1572" y="144"/>
                  </a:lnTo>
                  <a:lnTo>
                    <a:pt x="1587" y="174"/>
                  </a:lnTo>
                  <a:lnTo>
                    <a:pt x="1593" y="192"/>
                  </a:lnTo>
                  <a:lnTo>
                    <a:pt x="1578" y="156"/>
                  </a:lnTo>
                  <a:lnTo>
                    <a:pt x="1551" y="129"/>
                  </a:lnTo>
                  <a:lnTo>
                    <a:pt x="1539" y="105"/>
                  </a:lnTo>
                  <a:lnTo>
                    <a:pt x="1518" y="81"/>
                  </a:lnTo>
                  <a:lnTo>
                    <a:pt x="1500" y="57"/>
                  </a:lnTo>
                  <a:lnTo>
                    <a:pt x="1479" y="39"/>
                  </a:lnTo>
                  <a:lnTo>
                    <a:pt x="1455" y="18"/>
                  </a:lnTo>
                  <a:lnTo>
                    <a:pt x="1431" y="6"/>
                  </a:lnTo>
                  <a:lnTo>
                    <a:pt x="1416" y="0"/>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9" name="Line 17"/>
            <p:cNvSpPr>
              <a:spLocks noChangeShapeType="1"/>
            </p:cNvSpPr>
            <p:nvPr/>
          </p:nvSpPr>
          <p:spPr bwMode="auto">
            <a:xfrm>
              <a:off x="4500488" y="6066444"/>
              <a:ext cx="0" cy="9465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50" name="Group 38"/>
            <p:cNvGrpSpPr>
              <a:grpSpLocks/>
            </p:cNvGrpSpPr>
            <p:nvPr/>
          </p:nvGrpSpPr>
          <p:grpSpPr bwMode="auto">
            <a:xfrm>
              <a:off x="2980123" y="4322617"/>
              <a:ext cx="3035354" cy="1658274"/>
              <a:chOff x="1463" y="1211"/>
              <a:chExt cx="2823" cy="1822"/>
            </a:xfrm>
          </p:grpSpPr>
          <p:sp>
            <p:nvSpPr>
              <p:cNvPr id="51" name="Arc 11"/>
              <p:cNvSpPr>
                <a:spLocks/>
              </p:cNvSpPr>
              <p:nvPr/>
            </p:nvSpPr>
            <p:spPr bwMode="auto">
              <a:xfrm rot="4260000">
                <a:off x="3110" y="2300"/>
                <a:ext cx="789" cy="284"/>
              </a:xfrm>
              <a:custGeom>
                <a:avLst/>
                <a:gdLst>
                  <a:gd name="T0" fmla="*/ 32 w 19399"/>
                  <a:gd name="T1" fmla="*/ 2 h 21600"/>
                  <a:gd name="T2" fmla="*/ 0 w 19399"/>
                  <a:gd name="T3" fmla="*/ 4 h 21600"/>
                  <a:gd name="T4" fmla="*/ 0 w 19399"/>
                  <a:gd name="T5" fmla="*/ 0 h 21600"/>
                  <a:gd name="T6" fmla="*/ 0 60000 65536"/>
                  <a:gd name="T7" fmla="*/ 0 60000 65536"/>
                  <a:gd name="T8" fmla="*/ 0 60000 65536"/>
                  <a:gd name="T9" fmla="*/ 0 w 19399"/>
                  <a:gd name="T10" fmla="*/ 0 h 21600"/>
                  <a:gd name="T11" fmla="*/ 19399 w 19399"/>
                  <a:gd name="T12" fmla="*/ 21600 h 21600"/>
                </a:gdLst>
                <a:ahLst/>
                <a:cxnLst>
                  <a:cxn ang="T6">
                    <a:pos x="T0" y="T1"/>
                  </a:cxn>
                  <a:cxn ang="T7">
                    <a:pos x="T2" y="T3"/>
                  </a:cxn>
                  <a:cxn ang="T8">
                    <a:pos x="T4" y="T5"/>
                  </a:cxn>
                </a:cxnLst>
                <a:rect l="T9" t="T10" r="T11" b="T12"/>
                <a:pathLst>
                  <a:path w="19399" h="21600" fill="none" extrusionOk="0">
                    <a:moveTo>
                      <a:pt x="19398" y="9499"/>
                    </a:moveTo>
                    <a:cubicBezTo>
                      <a:pt x="15772" y="16905"/>
                      <a:pt x="8245" y="21599"/>
                      <a:pt x="0" y="21600"/>
                    </a:cubicBezTo>
                  </a:path>
                  <a:path w="19399" h="21600" stroke="0" extrusionOk="0">
                    <a:moveTo>
                      <a:pt x="19398" y="9499"/>
                    </a:moveTo>
                    <a:cubicBezTo>
                      <a:pt x="15772" y="16905"/>
                      <a:pt x="8245" y="21599"/>
                      <a:pt x="0" y="21600"/>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2" name="Arc 12"/>
              <p:cNvSpPr>
                <a:spLocks/>
              </p:cNvSpPr>
              <p:nvPr/>
            </p:nvSpPr>
            <p:spPr bwMode="auto">
              <a:xfrm rot="6300000">
                <a:off x="2156" y="1577"/>
                <a:ext cx="956" cy="224"/>
              </a:xfrm>
              <a:custGeom>
                <a:avLst/>
                <a:gdLst>
                  <a:gd name="T0" fmla="*/ 42 w 21600"/>
                  <a:gd name="T1" fmla="*/ 2 h 21600"/>
                  <a:gd name="T2" fmla="*/ 0 w 21600"/>
                  <a:gd name="T3" fmla="*/ 0 h 21600"/>
                  <a:gd name="T4" fmla="*/ 42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3" name="Arc 13"/>
              <p:cNvSpPr>
                <a:spLocks/>
              </p:cNvSpPr>
              <p:nvPr/>
            </p:nvSpPr>
            <p:spPr bwMode="auto">
              <a:xfrm rot="17100000">
                <a:off x="1827" y="2293"/>
                <a:ext cx="790" cy="284"/>
              </a:xfrm>
              <a:custGeom>
                <a:avLst/>
                <a:gdLst>
                  <a:gd name="T0" fmla="*/ 32 w 19433"/>
                  <a:gd name="T1" fmla="*/ 4 h 21600"/>
                  <a:gd name="T2" fmla="*/ 0 w 19433"/>
                  <a:gd name="T3" fmla="*/ 2 h 21600"/>
                  <a:gd name="T4" fmla="*/ 32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 name="Arc 14"/>
              <p:cNvSpPr>
                <a:spLocks/>
              </p:cNvSpPr>
              <p:nvPr/>
            </p:nvSpPr>
            <p:spPr bwMode="auto">
              <a:xfrm rot="15300000">
                <a:off x="2591" y="1579"/>
                <a:ext cx="957" cy="225"/>
              </a:xfrm>
              <a:custGeom>
                <a:avLst/>
                <a:gdLst>
                  <a:gd name="T0" fmla="*/ 42 w 21600"/>
                  <a:gd name="T1" fmla="*/ 0 h 21696"/>
                  <a:gd name="T2" fmla="*/ 0 w 21600"/>
                  <a:gd name="T3" fmla="*/ 2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 name="Arc 16"/>
              <p:cNvSpPr>
                <a:spLocks/>
              </p:cNvSpPr>
              <p:nvPr/>
            </p:nvSpPr>
            <p:spPr bwMode="auto">
              <a:xfrm rot="20760000">
                <a:off x="1463" y="2859"/>
                <a:ext cx="697" cy="164"/>
              </a:xfrm>
              <a:custGeom>
                <a:avLst/>
                <a:gdLst>
                  <a:gd name="T0" fmla="*/ 23 w 20693"/>
                  <a:gd name="T1" fmla="*/ 0 h 21576"/>
                  <a:gd name="T2" fmla="*/ 1 w 20693"/>
                  <a:gd name="T3" fmla="*/ 1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6" name="Arc 37"/>
              <p:cNvSpPr>
                <a:spLocks/>
              </p:cNvSpPr>
              <p:nvPr/>
            </p:nvSpPr>
            <p:spPr bwMode="auto">
              <a:xfrm rot="840000" flipH="1">
                <a:off x="3598" y="2869"/>
                <a:ext cx="688" cy="164"/>
              </a:xfrm>
              <a:custGeom>
                <a:avLst/>
                <a:gdLst>
                  <a:gd name="T0" fmla="*/ 23 w 20435"/>
                  <a:gd name="T1" fmla="*/ 0 h 21576"/>
                  <a:gd name="T2" fmla="*/ 1 w 20435"/>
                  <a:gd name="T3" fmla="*/ 1 h 21576"/>
                  <a:gd name="T4" fmla="*/ 0 w 20435"/>
                  <a:gd name="T5" fmla="*/ 0 h 21576"/>
                  <a:gd name="T6" fmla="*/ 0 60000 65536"/>
                  <a:gd name="T7" fmla="*/ 0 60000 65536"/>
                  <a:gd name="T8" fmla="*/ 0 60000 65536"/>
                  <a:gd name="T9" fmla="*/ 0 w 20435"/>
                  <a:gd name="T10" fmla="*/ 0 h 21576"/>
                  <a:gd name="T11" fmla="*/ 20435 w 20435"/>
                  <a:gd name="T12" fmla="*/ 21576 h 21576"/>
                </a:gdLst>
                <a:ahLst/>
                <a:cxnLst>
                  <a:cxn ang="T6">
                    <a:pos x="T0" y="T1"/>
                  </a:cxn>
                  <a:cxn ang="T7">
                    <a:pos x="T2" y="T3"/>
                  </a:cxn>
                  <a:cxn ang="T8">
                    <a:pos x="T4" y="T5"/>
                  </a:cxn>
                </a:cxnLst>
                <a:rect l="T9" t="T10" r="T11" b="T12"/>
                <a:pathLst>
                  <a:path w="20435" h="21576" fill="none" extrusionOk="0">
                    <a:moveTo>
                      <a:pt x="20434" y="6998"/>
                    </a:moveTo>
                    <a:cubicBezTo>
                      <a:pt x="17563" y="15381"/>
                      <a:pt x="9864" y="21160"/>
                      <a:pt x="1014" y="21576"/>
                    </a:cubicBezTo>
                  </a:path>
                  <a:path w="20435" h="21576" stroke="0" extrusionOk="0">
                    <a:moveTo>
                      <a:pt x="20434" y="6998"/>
                    </a:moveTo>
                    <a:cubicBezTo>
                      <a:pt x="17563" y="15381"/>
                      <a:pt x="9864" y="21160"/>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sp>
        <p:nvSpPr>
          <p:cNvPr id="69" name="Rectangle 3"/>
          <p:cNvSpPr txBox="1">
            <a:spLocks noChangeArrowheads="1"/>
          </p:cNvSpPr>
          <p:nvPr/>
        </p:nvSpPr>
        <p:spPr>
          <a:xfrm>
            <a:off x="304205" y="4027853"/>
            <a:ext cx="8659173" cy="157143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t-distribution is the </a:t>
            </a:r>
            <a:r>
              <a:rPr lang="en-US" sz="2400" b="1" i="1" dirty="0">
                <a:latin typeface="Times New Roman" pitchFamily="18" charset="0"/>
                <a:cs typeface="Times New Roman" pitchFamily="18" charset="0"/>
              </a:rPr>
              <a:t>approximate</a:t>
            </a:r>
            <a:r>
              <a:rPr lang="en-US" sz="2400" dirty="0">
                <a:latin typeface="Times New Roman" pitchFamily="18" charset="0"/>
                <a:cs typeface="Times New Roman" pitchFamily="18" charset="0"/>
              </a:rPr>
              <a:t> distribution </a:t>
            </a:r>
            <a:r>
              <a:rPr lang="en-US" sz="2400" dirty="0" smtClean="0">
                <a:latin typeface="Times New Roman" pitchFamily="18" charset="0"/>
                <a:cs typeface="Times New Roman" pitchFamily="18" charset="0"/>
              </a:rPr>
              <a:t>if</a:t>
            </a:r>
          </a:p>
          <a:p>
            <a:pPr marL="400050" lvl="1" indent="0" eaLnBrk="1" hangingPunct="1">
              <a:buFontTx/>
              <a:buNone/>
            </a:pPr>
            <a:r>
              <a:rPr lang="en-US" sz="2400" dirty="0">
                <a:latin typeface="Times New Roman" pitchFamily="18" charset="0"/>
                <a:cs typeface="Times New Roman" pitchFamily="18" charset="0"/>
              </a:rPr>
              <a:t>populations 1 and 2 are roughly symmetric and </a:t>
            </a:r>
            <a:r>
              <a:rPr lang="en-US" sz="2400" i="1" dirty="0">
                <a:latin typeface="Times New Roman" pitchFamily="18" charset="0"/>
                <a:cs typeface="Times New Roman" pitchFamily="18" charset="0"/>
              </a:rPr>
              <a:t>n</a:t>
            </a:r>
            <a:r>
              <a:rPr lang="en-US" sz="2400" baseline="-25000" dirty="0">
                <a:latin typeface="Times New Roman" pitchFamily="18" charset="0"/>
                <a:cs typeface="Times New Roman" pitchFamily="18" charset="0"/>
              </a:rPr>
              <a:t>1</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n</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&gt; </a:t>
            </a:r>
            <a:r>
              <a:rPr lang="en-US" sz="2400" dirty="0" smtClean="0">
                <a:latin typeface="Times New Roman" pitchFamily="18" charset="0"/>
                <a:cs typeface="Times New Roman" pitchFamily="18" charset="0"/>
              </a:rPr>
              <a:t>20</a:t>
            </a:r>
            <a:endParaRPr lang="en-US" sz="2400" dirty="0">
              <a:latin typeface="Times New Roman" pitchFamily="18" charset="0"/>
              <a:cs typeface="Times New Roman" pitchFamily="18" charset="0"/>
            </a:endParaRPr>
          </a:p>
        </p:txBody>
      </p:sp>
      <p:sp>
        <p:nvSpPr>
          <p:cNvPr id="23" name="Line 9"/>
          <p:cNvSpPr>
            <a:spLocks noChangeShapeType="1"/>
          </p:cNvSpPr>
          <p:nvPr/>
        </p:nvSpPr>
        <p:spPr bwMode="auto">
          <a:xfrm>
            <a:off x="5440556" y="3507435"/>
            <a:ext cx="338802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0565289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4"/>
          <p:cNvSpPr>
            <a:spLocks noChangeArrowheads="1"/>
          </p:cNvSpPr>
          <p:nvPr/>
        </p:nvSpPr>
        <p:spPr bwMode="auto">
          <a:xfrm>
            <a:off x="61913" y="146050"/>
            <a:ext cx="77724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US" sz="2800">
                <a:latin typeface="Book Antiqua" pitchFamily="18" charset="0"/>
              </a:rPr>
              <a:t>Sampling Distribution of                        </a:t>
            </a:r>
          </a:p>
        </p:txBody>
      </p:sp>
      <p:graphicFrame>
        <p:nvGraphicFramePr>
          <p:cNvPr id="2051" name="Object 5"/>
          <p:cNvGraphicFramePr>
            <a:graphicFrameLocks noChangeAspect="1"/>
          </p:cNvGraphicFramePr>
          <p:nvPr/>
        </p:nvGraphicFramePr>
        <p:xfrm>
          <a:off x="6118225" y="209550"/>
          <a:ext cx="996950" cy="544513"/>
        </p:xfrm>
        <a:graphic>
          <a:graphicData uri="http://schemas.openxmlformats.org/presentationml/2006/ole">
            <mc:AlternateContent xmlns:mc="http://schemas.openxmlformats.org/markup-compatibility/2006">
              <mc:Choice xmlns:v="urn:schemas-microsoft-com:vml" Requires="v">
                <p:oleObj spid="_x0000_s156679" name="Equation" r:id="rId4" imgW="419040" imgH="228600" progId="Equation.DSMT4">
                  <p:embed/>
                </p:oleObj>
              </mc:Choice>
              <mc:Fallback>
                <p:oleObj name="Equation" r:id="rId4" imgW="41904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8225" y="209550"/>
                        <a:ext cx="996950" cy="54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 name="Object 6">
            <a:hlinkClick r:id="" action="ppaction://ole?verb=0"/>
          </p:cNvPr>
          <p:cNvGraphicFramePr>
            <a:graphicFrameLocks/>
          </p:cNvGraphicFramePr>
          <p:nvPr>
            <p:extLst>
              <p:ext uri="{D42A27DB-BD31-4B8C-83A1-F6EECF244321}">
                <p14:modId xmlns:p14="http://schemas.microsoft.com/office/powerpoint/2010/main" val="195340626"/>
              </p:ext>
            </p:extLst>
          </p:nvPr>
        </p:nvGraphicFramePr>
        <p:xfrm>
          <a:off x="6764758" y="3400920"/>
          <a:ext cx="749300" cy="517525"/>
        </p:xfrm>
        <a:graphic>
          <a:graphicData uri="http://schemas.openxmlformats.org/presentationml/2006/ole">
            <mc:AlternateContent xmlns:mc="http://schemas.openxmlformats.org/markup-compatibility/2006">
              <mc:Choice xmlns:v="urn:schemas-microsoft-com:vml" Requires="v">
                <p:oleObj spid="_x0000_s156680" name="Equation" r:id="rId6" imgW="368280" imgH="228600" progId="Equation.DSMT4">
                  <p:embed/>
                </p:oleObj>
              </mc:Choice>
              <mc:Fallback>
                <p:oleObj name="Equation" r:id="rId6" imgW="368280" imgH="228600" progId="Equation.DSMT4">
                  <p:embed/>
                  <p:pic>
                    <p:nvPicPr>
                      <p:cNvPr id="0" name=""/>
                      <p:cNvPicPr>
                        <a:picLocks noChangeArrowheads="1"/>
                      </p:cNvPicPr>
                      <p:nvPr/>
                    </p:nvPicPr>
                    <p:blipFill>
                      <a:blip r:embed="rId7"/>
                      <a:srcRect/>
                      <a:stretch>
                        <a:fillRect/>
                      </a:stretch>
                    </p:blipFill>
                    <p:spPr bwMode="auto">
                      <a:xfrm>
                        <a:off x="6764758" y="3400920"/>
                        <a:ext cx="749300" cy="517525"/>
                      </a:xfrm>
                      <a:prstGeom prst="rect">
                        <a:avLst/>
                      </a:prstGeom>
                      <a:noFill/>
                      <a:ln>
                        <a:noFill/>
                      </a:ln>
                      <a:effectLst/>
                      <a:extLst>
                        <a:ext uri="{909E8E84-426E-40DD-AFC4-6F175D3DCCD1}">
                          <a14:hiddenFill xmlns:a14="http://schemas.microsoft.com/office/drawing/2010/main">
                            <a:gradFill rotWithShape="0">
                              <a:gsLst>
                                <a:gs pos="0">
                                  <a:srgbClr val="993366">
                                    <a:gamma/>
                                    <a:shade val="46275"/>
                                    <a:invGamma/>
                                  </a:srgbClr>
                                </a:gs>
                                <a:gs pos="50000">
                                  <a:srgbClr val="993366"/>
                                </a:gs>
                                <a:gs pos="100000">
                                  <a:srgbClr val="993366">
                                    <a:gamma/>
                                    <a:shade val="46275"/>
                                    <a:invGamma/>
                                  </a:srgbClr>
                                </a:gs>
                              </a:gsLst>
                              <a:lin ang="54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33" name="Object 9">
            <a:hlinkClick r:id="" action="ppaction://ole?verb=0"/>
          </p:cNvPr>
          <p:cNvGraphicFramePr>
            <a:graphicFrameLocks/>
          </p:cNvGraphicFramePr>
          <p:nvPr>
            <p:extLst>
              <p:ext uri="{D42A27DB-BD31-4B8C-83A1-F6EECF244321}">
                <p14:modId xmlns:p14="http://schemas.microsoft.com/office/powerpoint/2010/main" val="3799632100"/>
              </p:ext>
            </p:extLst>
          </p:nvPr>
        </p:nvGraphicFramePr>
        <p:xfrm>
          <a:off x="7572375" y="1709738"/>
          <a:ext cx="1247775" cy="741362"/>
        </p:xfrm>
        <a:graphic>
          <a:graphicData uri="http://schemas.openxmlformats.org/presentationml/2006/ole">
            <mc:AlternateContent xmlns:mc="http://schemas.openxmlformats.org/markup-compatibility/2006">
              <mc:Choice xmlns:v="urn:schemas-microsoft-com:vml" Requires="v">
                <p:oleObj spid="_x0000_s156681" name="Equation" r:id="rId8" imgW="672840" imgH="495000" progId="Equation.DSMT4">
                  <p:embed/>
                </p:oleObj>
              </mc:Choice>
              <mc:Fallback>
                <p:oleObj name="Equation" r:id="rId8" imgW="672840" imgH="495000" progId="Equation.DSMT4">
                  <p:embed/>
                  <p:pic>
                    <p:nvPicPr>
                      <p:cNvPr id="0" name=""/>
                      <p:cNvPicPr>
                        <a:picLocks noChangeArrowheads="1"/>
                      </p:cNvPicPr>
                      <p:nvPr/>
                    </p:nvPicPr>
                    <p:blipFill>
                      <a:blip r:embed="rId9"/>
                      <a:srcRect/>
                      <a:stretch>
                        <a:fillRect/>
                      </a:stretch>
                    </p:blipFill>
                    <p:spPr bwMode="auto">
                      <a:xfrm>
                        <a:off x="7572375" y="1709738"/>
                        <a:ext cx="1247775" cy="741362"/>
                      </a:xfrm>
                      <a:prstGeom prst="rect">
                        <a:avLst/>
                      </a:prstGeom>
                      <a:noFill/>
                      <a:ln>
                        <a:noFill/>
                      </a:ln>
                      <a:effectLst/>
                    </p:spPr>
                  </p:pic>
                </p:oleObj>
              </mc:Fallback>
            </mc:AlternateContent>
          </a:graphicData>
        </a:graphic>
      </p:graphicFrame>
      <p:grpSp>
        <p:nvGrpSpPr>
          <p:cNvPr id="41" name="Group 40"/>
          <p:cNvGrpSpPr/>
          <p:nvPr/>
        </p:nvGrpSpPr>
        <p:grpSpPr>
          <a:xfrm>
            <a:off x="730050" y="1112420"/>
            <a:ext cx="1182820" cy="490538"/>
            <a:chOff x="701496" y="4635067"/>
            <a:chExt cx="1078262" cy="490538"/>
          </a:xfrm>
        </p:grpSpPr>
        <p:graphicFrame>
          <p:nvGraphicFramePr>
            <p:cNvPr id="42" name="Object 16"/>
            <p:cNvGraphicFramePr>
              <a:graphicFrameLocks noChangeAspect="1"/>
            </p:cNvGraphicFramePr>
            <p:nvPr>
              <p:extLst>
                <p:ext uri="{D42A27DB-BD31-4B8C-83A1-F6EECF244321}">
                  <p14:modId xmlns:p14="http://schemas.microsoft.com/office/powerpoint/2010/main" val="4121606236"/>
                </p:ext>
              </p:extLst>
            </p:nvPr>
          </p:nvGraphicFramePr>
          <p:xfrm>
            <a:off x="1452733" y="4656137"/>
            <a:ext cx="327025" cy="452438"/>
          </p:xfrm>
          <a:graphic>
            <a:graphicData uri="http://schemas.openxmlformats.org/presentationml/2006/ole">
              <mc:AlternateContent xmlns:mc="http://schemas.openxmlformats.org/markup-compatibility/2006">
                <mc:Choice xmlns:v="urn:schemas-microsoft-com:vml" Requires="v">
                  <p:oleObj spid="_x0000_s156682" name="Equation" r:id="rId10" imgW="164880" imgH="228600" progId="Equation.DSMT4">
                    <p:embed/>
                  </p:oleObj>
                </mc:Choice>
                <mc:Fallback>
                  <p:oleObj name="Equation" r:id="rId10" imgW="16488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52733" y="4656137"/>
                          <a:ext cx="327025"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 name="Object 17"/>
            <p:cNvGraphicFramePr>
              <a:graphicFrameLocks noChangeAspect="1"/>
            </p:cNvGraphicFramePr>
            <p:nvPr>
              <p:extLst>
                <p:ext uri="{D42A27DB-BD31-4B8C-83A1-F6EECF244321}">
                  <p14:modId xmlns:p14="http://schemas.microsoft.com/office/powerpoint/2010/main" val="197539555"/>
                </p:ext>
              </p:extLst>
            </p:nvPr>
          </p:nvGraphicFramePr>
          <p:xfrm>
            <a:off x="701496" y="4635067"/>
            <a:ext cx="327025" cy="490538"/>
          </p:xfrm>
          <a:graphic>
            <a:graphicData uri="http://schemas.openxmlformats.org/presentationml/2006/ole">
              <mc:AlternateContent xmlns:mc="http://schemas.openxmlformats.org/markup-compatibility/2006">
                <mc:Choice xmlns:v="urn:schemas-microsoft-com:vml" Requires="v">
                  <p:oleObj spid="_x0000_s156683" name="Equation" r:id="rId12" imgW="152280" imgH="228600" progId="Equation.DSMT4">
                    <p:embed/>
                  </p:oleObj>
                </mc:Choice>
                <mc:Fallback>
                  <p:oleObj name="Equation" r:id="rId12" imgW="15228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496" y="4635067"/>
                          <a:ext cx="327025"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4" name="Text Box 10"/>
          <p:cNvSpPr txBox="1">
            <a:spLocks noChangeArrowheads="1"/>
          </p:cNvSpPr>
          <p:nvPr/>
        </p:nvSpPr>
        <p:spPr bwMode="auto">
          <a:xfrm>
            <a:off x="407031" y="1151901"/>
            <a:ext cx="82012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400" dirty="0"/>
              <a:t>If     </a:t>
            </a:r>
            <a:r>
              <a:rPr lang="en-US" sz="2400" dirty="0" smtClean="0"/>
              <a:t>and     </a:t>
            </a:r>
            <a:r>
              <a:rPr lang="en-US" sz="2400" dirty="0"/>
              <a:t>are </a:t>
            </a:r>
            <a:r>
              <a:rPr lang="en-US" sz="2400" b="1" dirty="0"/>
              <a:t>normally</a:t>
            </a:r>
            <a:r>
              <a:rPr lang="en-US" sz="2400" dirty="0"/>
              <a:t> </a:t>
            </a:r>
            <a:r>
              <a:rPr lang="en-US" sz="2400" b="1" dirty="0" smtClean="0"/>
              <a:t>distributed</a:t>
            </a:r>
            <a:r>
              <a:rPr lang="en-US" sz="2400" dirty="0" smtClean="0">
                <a:latin typeface="Book Antiqua" pitchFamily="18" charset="0"/>
              </a:rPr>
              <a:t> and samples </a:t>
            </a:r>
            <a:r>
              <a:rPr lang="en-US" sz="2400" dirty="0">
                <a:latin typeface="Book Antiqua" pitchFamily="18" charset="0"/>
              </a:rPr>
              <a:t>1 and </a:t>
            </a:r>
            <a:r>
              <a:rPr lang="en-US" sz="2400" dirty="0" smtClean="0">
                <a:latin typeface="Book Antiqua" pitchFamily="18" charset="0"/>
              </a:rPr>
              <a:t>2 are </a:t>
            </a:r>
          </a:p>
          <a:p>
            <a:pPr>
              <a:lnSpc>
                <a:spcPct val="90000"/>
              </a:lnSpc>
              <a:spcBef>
                <a:spcPct val="20000"/>
              </a:spcBef>
              <a:buClr>
                <a:srgbClr val="66FFFF"/>
              </a:buClr>
              <a:buSzPct val="75000"/>
              <a:buFont typeface="Monotype Sorts" pitchFamily="2" charset="2"/>
              <a:buNone/>
            </a:pPr>
            <a:r>
              <a:rPr lang="en-US" sz="2400" b="1" dirty="0" smtClean="0">
                <a:latin typeface="Book Antiqua" pitchFamily="18" charset="0"/>
              </a:rPr>
              <a:t>independent</a:t>
            </a:r>
            <a:r>
              <a:rPr lang="en-US" sz="2400" dirty="0" smtClean="0">
                <a:latin typeface="Book Antiqua" pitchFamily="18" charset="0"/>
              </a:rPr>
              <a:t>, their </a:t>
            </a:r>
            <a:r>
              <a:rPr lang="en-US" sz="2400" b="1" dirty="0" smtClean="0">
                <a:latin typeface="Book Antiqua" pitchFamily="18" charset="0"/>
              </a:rPr>
              <a:t>difference</a:t>
            </a:r>
            <a:r>
              <a:rPr lang="en-US" sz="2400" dirty="0" smtClean="0">
                <a:latin typeface="Book Antiqua" pitchFamily="18" charset="0"/>
              </a:rPr>
              <a:t> is</a:t>
            </a:r>
            <a:endParaRPr lang="en-US" sz="2400" dirty="0">
              <a:latin typeface="Book Antiqua" pitchFamily="18" charset="0"/>
            </a:endParaRPr>
          </a:p>
        </p:txBody>
      </p:sp>
      <p:grpSp>
        <p:nvGrpSpPr>
          <p:cNvPr id="46" name="Group 45"/>
          <p:cNvGrpSpPr/>
          <p:nvPr/>
        </p:nvGrpSpPr>
        <p:grpSpPr>
          <a:xfrm>
            <a:off x="5558072" y="1856096"/>
            <a:ext cx="3158985" cy="1704127"/>
            <a:chOff x="2980123" y="4322617"/>
            <a:chExt cx="3035354" cy="1838481"/>
          </a:xfrm>
        </p:grpSpPr>
        <p:sp>
          <p:nvSpPr>
            <p:cNvPr id="47" name="Freeform 3"/>
            <p:cNvSpPr>
              <a:spLocks/>
            </p:cNvSpPr>
            <p:nvPr/>
          </p:nvSpPr>
          <p:spPr bwMode="auto">
            <a:xfrm>
              <a:off x="3026941" y="4359023"/>
              <a:ext cx="2930515" cy="1752928"/>
            </a:xfrm>
            <a:custGeom>
              <a:avLst/>
              <a:gdLst>
                <a:gd name="T0" fmla="*/ 2124075 w 2838"/>
                <a:gd name="T1" fmla="*/ 28575 h 1926"/>
                <a:gd name="T2" fmla="*/ 1995488 w 2838"/>
                <a:gd name="T3" fmla="*/ 157163 h 1926"/>
                <a:gd name="T4" fmla="*/ 1890713 w 2838"/>
                <a:gd name="T5" fmla="*/ 320675 h 1926"/>
                <a:gd name="T6" fmla="*/ 1804988 w 2838"/>
                <a:gd name="T7" fmla="*/ 492125 h 1926"/>
                <a:gd name="T8" fmla="*/ 1738313 w 2838"/>
                <a:gd name="T9" fmla="*/ 663575 h 1926"/>
                <a:gd name="T10" fmla="*/ 1666875 w 2838"/>
                <a:gd name="T11" fmla="*/ 814388 h 1926"/>
                <a:gd name="T12" fmla="*/ 1595437 w 2838"/>
                <a:gd name="T13" fmla="*/ 1014413 h 1926"/>
                <a:gd name="T14" fmla="*/ 1538287 w 2838"/>
                <a:gd name="T15" fmla="*/ 1185863 h 1926"/>
                <a:gd name="T16" fmla="*/ 1500187 w 2838"/>
                <a:gd name="T17" fmla="*/ 1349375 h 1926"/>
                <a:gd name="T18" fmla="*/ 1443037 w 2838"/>
                <a:gd name="T19" fmla="*/ 1530350 h 1926"/>
                <a:gd name="T20" fmla="*/ 1390650 w 2838"/>
                <a:gd name="T21" fmla="*/ 1695450 h 1926"/>
                <a:gd name="T22" fmla="*/ 1338262 w 2838"/>
                <a:gd name="T23" fmla="*/ 1866900 h 1926"/>
                <a:gd name="T24" fmla="*/ 1268412 w 2838"/>
                <a:gd name="T25" fmla="*/ 2028825 h 1926"/>
                <a:gd name="T26" fmla="*/ 1176337 w 2838"/>
                <a:gd name="T27" fmla="*/ 2216150 h 1926"/>
                <a:gd name="T28" fmla="*/ 1076325 w 2838"/>
                <a:gd name="T29" fmla="*/ 2405063 h 1926"/>
                <a:gd name="T30" fmla="*/ 942975 w 2838"/>
                <a:gd name="T31" fmla="*/ 2562225 h 1926"/>
                <a:gd name="T32" fmla="*/ 785812 w 2838"/>
                <a:gd name="T33" fmla="*/ 2681288 h 1926"/>
                <a:gd name="T34" fmla="*/ 604837 w 2838"/>
                <a:gd name="T35" fmla="*/ 2771775 h 1926"/>
                <a:gd name="T36" fmla="*/ 471488 w 2838"/>
                <a:gd name="T37" fmla="*/ 2828925 h 1926"/>
                <a:gd name="T38" fmla="*/ 309562 w 2838"/>
                <a:gd name="T39" fmla="*/ 2890838 h 1926"/>
                <a:gd name="T40" fmla="*/ 104775 w 2838"/>
                <a:gd name="T41" fmla="*/ 2947988 h 1926"/>
                <a:gd name="T42" fmla="*/ 0 w 2838"/>
                <a:gd name="T43" fmla="*/ 2995613 h 1926"/>
                <a:gd name="T44" fmla="*/ 4494213 w 2838"/>
                <a:gd name="T45" fmla="*/ 3038475 h 1926"/>
                <a:gd name="T46" fmla="*/ 4414838 w 2838"/>
                <a:gd name="T47" fmla="*/ 2957513 h 1926"/>
                <a:gd name="T48" fmla="*/ 4257675 w 2838"/>
                <a:gd name="T49" fmla="*/ 2909888 h 1926"/>
                <a:gd name="T50" fmla="*/ 4071938 w 2838"/>
                <a:gd name="T51" fmla="*/ 2847975 h 1926"/>
                <a:gd name="T52" fmla="*/ 3890963 w 2838"/>
                <a:gd name="T53" fmla="*/ 2771775 h 1926"/>
                <a:gd name="T54" fmla="*/ 3681413 w 2838"/>
                <a:gd name="T55" fmla="*/ 2667000 h 1926"/>
                <a:gd name="T56" fmla="*/ 3624263 w 2838"/>
                <a:gd name="T57" fmla="*/ 2619375 h 1926"/>
                <a:gd name="T58" fmla="*/ 3490913 w 2838"/>
                <a:gd name="T59" fmla="*/ 2511425 h 1926"/>
                <a:gd name="T60" fmla="*/ 3371850 w 2838"/>
                <a:gd name="T61" fmla="*/ 2357438 h 1926"/>
                <a:gd name="T62" fmla="*/ 3271838 w 2838"/>
                <a:gd name="T63" fmla="*/ 2200275 h 1926"/>
                <a:gd name="T64" fmla="*/ 3219450 w 2838"/>
                <a:gd name="T65" fmla="*/ 2105025 h 1926"/>
                <a:gd name="T66" fmla="*/ 3114675 w 2838"/>
                <a:gd name="T67" fmla="*/ 1890713 h 1926"/>
                <a:gd name="T68" fmla="*/ 3071812 w 2838"/>
                <a:gd name="T69" fmla="*/ 1757363 h 1926"/>
                <a:gd name="T70" fmla="*/ 3019425 w 2838"/>
                <a:gd name="T71" fmla="*/ 1604962 h 1926"/>
                <a:gd name="T72" fmla="*/ 2962275 w 2838"/>
                <a:gd name="T73" fmla="*/ 1414463 h 1926"/>
                <a:gd name="T74" fmla="*/ 2905125 w 2838"/>
                <a:gd name="T75" fmla="*/ 1223963 h 1926"/>
                <a:gd name="T76" fmla="*/ 2843212 w 2838"/>
                <a:gd name="T77" fmla="*/ 1019175 h 1926"/>
                <a:gd name="T78" fmla="*/ 2762250 w 2838"/>
                <a:gd name="T79" fmla="*/ 800100 h 1926"/>
                <a:gd name="T80" fmla="*/ 2695575 w 2838"/>
                <a:gd name="T81" fmla="*/ 633413 h 1926"/>
                <a:gd name="T82" fmla="*/ 2628900 w 2838"/>
                <a:gd name="T83" fmla="*/ 495300 h 1926"/>
                <a:gd name="T84" fmla="*/ 2571750 w 2838"/>
                <a:gd name="T85" fmla="*/ 361950 h 1926"/>
                <a:gd name="T86" fmla="*/ 2481262 w 2838"/>
                <a:gd name="T87" fmla="*/ 214313 h 1926"/>
                <a:gd name="T88" fmla="*/ 2519362 w 2838"/>
                <a:gd name="T89" fmla="*/ 276225 h 1926"/>
                <a:gd name="T90" fmla="*/ 2462212 w 2838"/>
                <a:gd name="T91" fmla="*/ 204788 h 1926"/>
                <a:gd name="T92" fmla="*/ 2381250 w 2838"/>
                <a:gd name="T93" fmla="*/ 90488 h 1926"/>
                <a:gd name="T94" fmla="*/ 2271712 w 2838"/>
                <a:gd name="T95" fmla="*/ 9525 h 19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8"/>
                <a:gd name="T145" fmla="*/ 0 h 1926"/>
                <a:gd name="T146" fmla="*/ 2838 w 2838"/>
                <a:gd name="T147" fmla="*/ 1926 h 19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8" h="1926">
                  <a:moveTo>
                    <a:pt x="1398" y="3"/>
                  </a:moveTo>
                  <a:lnTo>
                    <a:pt x="1371" y="6"/>
                  </a:lnTo>
                  <a:lnTo>
                    <a:pt x="1338" y="18"/>
                  </a:lnTo>
                  <a:lnTo>
                    <a:pt x="1307" y="30"/>
                  </a:lnTo>
                  <a:lnTo>
                    <a:pt x="1287" y="62"/>
                  </a:lnTo>
                  <a:lnTo>
                    <a:pt x="1257" y="99"/>
                  </a:lnTo>
                  <a:lnTo>
                    <a:pt x="1227" y="130"/>
                  </a:lnTo>
                  <a:lnTo>
                    <a:pt x="1209" y="160"/>
                  </a:lnTo>
                  <a:lnTo>
                    <a:pt x="1191" y="202"/>
                  </a:lnTo>
                  <a:lnTo>
                    <a:pt x="1167" y="232"/>
                  </a:lnTo>
                  <a:lnTo>
                    <a:pt x="1155" y="274"/>
                  </a:lnTo>
                  <a:lnTo>
                    <a:pt x="1137" y="310"/>
                  </a:lnTo>
                  <a:lnTo>
                    <a:pt x="1119" y="354"/>
                  </a:lnTo>
                  <a:lnTo>
                    <a:pt x="1107" y="382"/>
                  </a:lnTo>
                  <a:lnTo>
                    <a:pt x="1095" y="418"/>
                  </a:lnTo>
                  <a:lnTo>
                    <a:pt x="1077" y="447"/>
                  </a:lnTo>
                  <a:lnTo>
                    <a:pt x="1062" y="483"/>
                  </a:lnTo>
                  <a:lnTo>
                    <a:pt x="1050" y="513"/>
                  </a:lnTo>
                  <a:lnTo>
                    <a:pt x="1035" y="552"/>
                  </a:lnTo>
                  <a:lnTo>
                    <a:pt x="1020" y="594"/>
                  </a:lnTo>
                  <a:lnTo>
                    <a:pt x="1005" y="639"/>
                  </a:lnTo>
                  <a:lnTo>
                    <a:pt x="996" y="678"/>
                  </a:lnTo>
                  <a:lnTo>
                    <a:pt x="981" y="714"/>
                  </a:lnTo>
                  <a:lnTo>
                    <a:pt x="969" y="747"/>
                  </a:lnTo>
                  <a:lnTo>
                    <a:pt x="960" y="783"/>
                  </a:lnTo>
                  <a:lnTo>
                    <a:pt x="951" y="819"/>
                  </a:lnTo>
                  <a:lnTo>
                    <a:pt x="945" y="850"/>
                  </a:lnTo>
                  <a:lnTo>
                    <a:pt x="939" y="886"/>
                  </a:lnTo>
                  <a:lnTo>
                    <a:pt x="927" y="922"/>
                  </a:lnTo>
                  <a:lnTo>
                    <a:pt x="909" y="964"/>
                  </a:lnTo>
                  <a:lnTo>
                    <a:pt x="903" y="994"/>
                  </a:lnTo>
                  <a:lnTo>
                    <a:pt x="891" y="1030"/>
                  </a:lnTo>
                  <a:lnTo>
                    <a:pt x="876" y="1068"/>
                  </a:lnTo>
                  <a:lnTo>
                    <a:pt x="867" y="1098"/>
                  </a:lnTo>
                  <a:lnTo>
                    <a:pt x="855" y="1134"/>
                  </a:lnTo>
                  <a:lnTo>
                    <a:pt x="843" y="1176"/>
                  </a:lnTo>
                  <a:lnTo>
                    <a:pt x="828" y="1215"/>
                  </a:lnTo>
                  <a:lnTo>
                    <a:pt x="811" y="1254"/>
                  </a:lnTo>
                  <a:lnTo>
                    <a:pt x="799" y="1278"/>
                  </a:lnTo>
                  <a:lnTo>
                    <a:pt x="792" y="1311"/>
                  </a:lnTo>
                  <a:lnTo>
                    <a:pt x="771" y="1359"/>
                  </a:lnTo>
                  <a:lnTo>
                    <a:pt x="741" y="1396"/>
                  </a:lnTo>
                  <a:lnTo>
                    <a:pt x="720" y="1446"/>
                  </a:lnTo>
                  <a:lnTo>
                    <a:pt x="699" y="1474"/>
                  </a:lnTo>
                  <a:lnTo>
                    <a:pt x="678" y="1515"/>
                  </a:lnTo>
                  <a:lnTo>
                    <a:pt x="654" y="1545"/>
                  </a:lnTo>
                  <a:lnTo>
                    <a:pt x="627" y="1584"/>
                  </a:lnTo>
                  <a:lnTo>
                    <a:pt x="594" y="1614"/>
                  </a:lnTo>
                  <a:lnTo>
                    <a:pt x="570" y="1635"/>
                  </a:lnTo>
                  <a:lnTo>
                    <a:pt x="531" y="1665"/>
                  </a:lnTo>
                  <a:lnTo>
                    <a:pt x="495" y="1689"/>
                  </a:lnTo>
                  <a:lnTo>
                    <a:pt x="456" y="1716"/>
                  </a:lnTo>
                  <a:lnTo>
                    <a:pt x="420" y="1734"/>
                  </a:lnTo>
                  <a:lnTo>
                    <a:pt x="381" y="1746"/>
                  </a:lnTo>
                  <a:lnTo>
                    <a:pt x="354" y="1755"/>
                  </a:lnTo>
                  <a:lnTo>
                    <a:pt x="321" y="1767"/>
                  </a:lnTo>
                  <a:lnTo>
                    <a:pt x="297" y="1782"/>
                  </a:lnTo>
                  <a:lnTo>
                    <a:pt x="264" y="1791"/>
                  </a:lnTo>
                  <a:lnTo>
                    <a:pt x="231" y="1803"/>
                  </a:lnTo>
                  <a:lnTo>
                    <a:pt x="195" y="1821"/>
                  </a:lnTo>
                  <a:lnTo>
                    <a:pt x="153" y="1830"/>
                  </a:lnTo>
                  <a:lnTo>
                    <a:pt x="108" y="1848"/>
                  </a:lnTo>
                  <a:lnTo>
                    <a:pt x="66" y="1857"/>
                  </a:lnTo>
                  <a:lnTo>
                    <a:pt x="30" y="1866"/>
                  </a:lnTo>
                  <a:lnTo>
                    <a:pt x="12" y="1872"/>
                  </a:lnTo>
                  <a:lnTo>
                    <a:pt x="0" y="1887"/>
                  </a:lnTo>
                  <a:lnTo>
                    <a:pt x="0" y="1926"/>
                  </a:lnTo>
                  <a:lnTo>
                    <a:pt x="0" y="1914"/>
                  </a:lnTo>
                  <a:lnTo>
                    <a:pt x="2831" y="1914"/>
                  </a:lnTo>
                  <a:lnTo>
                    <a:pt x="2838" y="1875"/>
                  </a:lnTo>
                  <a:lnTo>
                    <a:pt x="2805" y="1869"/>
                  </a:lnTo>
                  <a:lnTo>
                    <a:pt x="2781" y="1863"/>
                  </a:lnTo>
                  <a:lnTo>
                    <a:pt x="2745" y="1854"/>
                  </a:lnTo>
                  <a:lnTo>
                    <a:pt x="2709" y="1842"/>
                  </a:lnTo>
                  <a:lnTo>
                    <a:pt x="2682" y="1833"/>
                  </a:lnTo>
                  <a:lnTo>
                    <a:pt x="2649" y="1821"/>
                  </a:lnTo>
                  <a:lnTo>
                    <a:pt x="2607" y="1806"/>
                  </a:lnTo>
                  <a:lnTo>
                    <a:pt x="2565" y="1794"/>
                  </a:lnTo>
                  <a:lnTo>
                    <a:pt x="2523" y="1776"/>
                  </a:lnTo>
                  <a:lnTo>
                    <a:pt x="2493" y="1764"/>
                  </a:lnTo>
                  <a:lnTo>
                    <a:pt x="2451" y="1746"/>
                  </a:lnTo>
                  <a:lnTo>
                    <a:pt x="2415" y="1728"/>
                  </a:lnTo>
                  <a:lnTo>
                    <a:pt x="2367" y="1710"/>
                  </a:lnTo>
                  <a:lnTo>
                    <a:pt x="2319" y="1680"/>
                  </a:lnTo>
                  <a:lnTo>
                    <a:pt x="2299" y="1662"/>
                  </a:lnTo>
                  <a:lnTo>
                    <a:pt x="2289" y="1662"/>
                  </a:lnTo>
                  <a:lnTo>
                    <a:pt x="2283" y="1650"/>
                  </a:lnTo>
                  <a:lnTo>
                    <a:pt x="2255" y="1634"/>
                  </a:lnTo>
                  <a:lnTo>
                    <a:pt x="2220" y="1611"/>
                  </a:lnTo>
                  <a:lnTo>
                    <a:pt x="2199" y="1582"/>
                  </a:lnTo>
                  <a:lnTo>
                    <a:pt x="2181" y="1558"/>
                  </a:lnTo>
                  <a:lnTo>
                    <a:pt x="2151" y="1522"/>
                  </a:lnTo>
                  <a:lnTo>
                    <a:pt x="2124" y="1485"/>
                  </a:lnTo>
                  <a:lnTo>
                    <a:pt x="2100" y="1452"/>
                  </a:lnTo>
                  <a:lnTo>
                    <a:pt x="2079" y="1419"/>
                  </a:lnTo>
                  <a:lnTo>
                    <a:pt x="2061" y="1386"/>
                  </a:lnTo>
                  <a:lnTo>
                    <a:pt x="2046" y="1356"/>
                  </a:lnTo>
                  <a:lnTo>
                    <a:pt x="2010" y="1293"/>
                  </a:lnTo>
                  <a:lnTo>
                    <a:pt x="2028" y="1326"/>
                  </a:lnTo>
                  <a:lnTo>
                    <a:pt x="1995" y="1257"/>
                  </a:lnTo>
                  <a:lnTo>
                    <a:pt x="1974" y="1218"/>
                  </a:lnTo>
                  <a:lnTo>
                    <a:pt x="1962" y="1191"/>
                  </a:lnTo>
                  <a:lnTo>
                    <a:pt x="1953" y="1161"/>
                  </a:lnTo>
                  <a:lnTo>
                    <a:pt x="1941" y="1140"/>
                  </a:lnTo>
                  <a:lnTo>
                    <a:pt x="1935" y="1107"/>
                  </a:lnTo>
                  <a:lnTo>
                    <a:pt x="1923" y="1083"/>
                  </a:lnTo>
                  <a:lnTo>
                    <a:pt x="1914" y="1053"/>
                  </a:lnTo>
                  <a:lnTo>
                    <a:pt x="1902" y="1011"/>
                  </a:lnTo>
                  <a:lnTo>
                    <a:pt x="1887" y="978"/>
                  </a:lnTo>
                  <a:lnTo>
                    <a:pt x="1872" y="930"/>
                  </a:lnTo>
                  <a:lnTo>
                    <a:pt x="1866" y="891"/>
                  </a:lnTo>
                  <a:lnTo>
                    <a:pt x="1854" y="852"/>
                  </a:lnTo>
                  <a:lnTo>
                    <a:pt x="1845" y="819"/>
                  </a:lnTo>
                  <a:lnTo>
                    <a:pt x="1830" y="771"/>
                  </a:lnTo>
                  <a:lnTo>
                    <a:pt x="1818" y="729"/>
                  </a:lnTo>
                  <a:lnTo>
                    <a:pt x="1800" y="681"/>
                  </a:lnTo>
                  <a:lnTo>
                    <a:pt x="1791" y="642"/>
                  </a:lnTo>
                  <a:lnTo>
                    <a:pt x="1773" y="600"/>
                  </a:lnTo>
                  <a:lnTo>
                    <a:pt x="1761" y="546"/>
                  </a:lnTo>
                  <a:lnTo>
                    <a:pt x="1740" y="504"/>
                  </a:lnTo>
                  <a:lnTo>
                    <a:pt x="1725" y="465"/>
                  </a:lnTo>
                  <a:lnTo>
                    <a:pt x="1713" y="432"/>
                  </a:lnTo>
                  <a:lnTo>
                    <a:pt x="1698" y="399"/>
                  </a:lnTo>
                  <a:lnTo>
                    <a:pt x="1674" y="345"/>
                  </a:lnTo>
                  <a:lnTo>
                    <a:pt x="1686" y="375"/>
                  </a:lnTo>
                  <a:lnTo>
                    <a:pt x="1656" y="312"/>
                  </a:lnTo>
                  <a:lnTo>
                    <a:pt x="1644" y="285"/>
                  </a:lnTo>
                  <a:lnTo>
                    <a:pt x="1629" y="252"/>
                  </a:lnTo>
                  <a:lnTo>
                    <a:pt x="1620" y="228"/>
                  </a:lnTo>
                  <a:lnTo>
                    <a:pt x="1608" y="207"/>
                  </a:lnTo>
                  <a:lnTo>
                    <a:pt x="1578" y="156"/>
                  </a:lnTo>
                  <a:lnTo>
                    <a:pt x="1563" y="135"/>
                  </a:lnTo>
                  <a:lnTo>
                    <a:pt x="1563" y="141"/>
                  </a:lnTo>
                  <a:lnTo>
                    <a:pt x="1572" y="144"/>
                  </a:lnTo>
                  <a:lnTo>
                    <a:pt x="1587" y="174"/>
                  </a:lnTo>
                  <a:lnTo>
                    <a:pt x="1593" y="192"/>
                  </a:lnTo>
                  <a:lnTo>
                    <a:pt x="1578" y="156"/>
                  </a:lnTo>
                  <a:lnTo>
                    <a:pt x="1551" y="129"/>
                  </a:lnTo>
                  <a:lnTo>
                    <a:pt x="1539" y="105"/>
                  </a:lnTo>
                  <a:lnTo>
                    <a:pt x="1518" y="81"/>
                  </a:lnTo>
                  <a:lnTo>
                    <a:pt x="1500" y="57"/>
                  </a:lnTo>
                  <a:lnTo>
                    <a:pt x="1479" y="39"/>
                  </a:lnTo>
                  <a:lnTo>
                    <a:pt x="1455" y="18"/>
                  </a:lnTo>
                  <a:lnTo>
                    <a:pt x="1431" y="6"/>
                  </a:lnTo>
                  <a:lnTo>
                    <a:pt x="1416" y="0"/>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9" name="Line 17"/>
            <p:cNvSpPr>
              <a:spLocks noChangeShapeType="1"/>
            </p:cNvSpPr>
            <p:nvPr/>
          </p:nvSpPr>
          <p:spPr bwMode="auto">
            <a:xfrm>
              <a:off x="4500488" y="6066444"/>
              <a:ext cx="0" cy="9465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50" name="Group 38"/>
            <p:cNvGrpSpPr>
              <a:grpSpLocks/>
            </p:cNvGrpSpPr>
            <p:nvPr/>
          </p:nvGrpSpPr>
          <p:grpSpPr bwMode="auto">
            <a:xfrm>
              <a:off x="2980123" y="4322617"/>
              <a:ext cx="3035354" cy="1658274"/>
              <a:chOff x="1463" y="1211"/>
              <a:chExt cx="2823" cy="1822"/>
            </a:xfrm>
          </p:grpSpPr>
          <p:sp>
            <p:nvSpPr>
              <p:cNvPr id="51" name="Arc 11"/>
              <p:cNvSpPr>
                <a:spLocks/>
              </p:cNvSpPr>
              <p:nvPr/>
            </p:nvSpPr>
            <p:spPr bwMode="auto">
              <a:xfrm rot="4260000">
                <a:off x="3110" y="2300"/>
                <a:ext cx="789" cy="284"/>
              </a:xfrm>
              <a:custGeom>
                <a:avLst/>
                <a:gdLst>
                  <a:gd name="T0" fmla="*/ 32 w 19399"/>
                  <a:gd name="T1" fmla="*/ 2 h 21600"/>
                  <a:gd name="T2" fmla="*/ 0 w 19399"/>
                  <a:gd name="T3" fmla="*/ 4 h 21600"/>
                  <a:gd name="T4" fmla="*/ 0 w 19399"/>
                  <a:gd name="T5" fmla="*/ 0 h 21600"/>
                  <a:gd name="T6" fmla="*/ 0 60000 65536"/>
                  <a:gd name="T7" fmla="*/ 0 60000 65536"/>
                  <a:gd name="T8" fmla="*/ 0 60000 65536"/>
                  <a:gd name="T9" fmla="*/ 0 w 19399"/>
                  <a:gd name="T10" fmla="*/ 0 h 21600"/>
                  <a:gd name="T11" fmla="*/ 19399 w 19399"/>
                  <a:gd name="T12" fmla="*/ 21600 h 21600"/>
                </a:gdLst>
                <a:ahLst/>
                <a:cxnLst>
                  <a:cxn ang="T6">
                    <a:pos x="T0" y="T1"/>
                  </a:cxn>
                  <a:cxn ang="T7">
                    <a:pos x="T2" y="T3"/>
                  </a:cxn>
                  <a:cxn ang="T8">
                    <a:pos x="T4" y="T5"/>
                  </a:cxn>
                </a:cxnLst>
                <a:rect l="T9" t="T10" r="T11" b="T12"/>
                <a:pathLst>
                  <a:path w="19399" h="21600" fill="none" extrusionOk="0">
                    <a:moveTo>
                      <a:pt x="19398" y="9499"/>
                    </a:moveTo>
                    <a:cubicBezTo>
                      <a:pt x="15772" y="16905"/>
                      <a:pt x="8245" y="21599"/>
                      <a:pt x="0" y="21600"/>
                    </a:cubicBezTo>
                  </a:path>
                  <a:path w="19399" h="21600" stroke="0" extrusionOk="0">
                    <a:moveTo>
                      <a:pt x="19398" y="9499"/>
                    </a:moveTo>
                    <a:cubicBezTo>
                      <a:pt x="15772" y="16905"/>
                      <a:pt x="8245" y="21599"/>
                      <a:pt x="0" y="21600"/>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2" name="Arc 12"/>
              <p:cNvSpPr>
                <a:spLocks/>
              </p:cNvSpPr>
              <p:nvPr/>
            </p:nvSpPr>
            <p:spPr bwMode="auto">
              <a:xfrm rot="6300000">
                <a:off x="2156" y="1577"/>
                <a:ext cx="956" cy="224"/>
              </a:xfrm>
              <a:custGeom>
                <a:avLst/>
                <a:gdLst>
                  <a:gd name="T0" fmla="*/ 42 w 21600"/>
                  <a:gd name="T1" fmla="*/ 2 h 21600"/>
                  <a:gd name="T2" fmla="*/ 0 w 21600"/>
                  <a:gd name="T3" fmla="*/ 0 h 21600"/>
                  <a:gd name="T4" fmla="*/ 42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3" name="Arc 13"/>
              <p:cNvSpPr>
                <a:spLocks/>
              </p:cNvSpPr>
              <p:nvPr/>
            </p:nvSpPr>
            <p:spPr bwMode="auto">
              <a:xfrm rot="17100000">
                <a:off x="1827" y="2293"/>
                <a:ext cx="790" cy="284"/>
              </a:xfrm>
              <a:custGeom>
                <a:avLst/>
                <a:gdLst>
                  <a:gd name="T0" fmla="*/ 32 w 19433"/>
                  <a:gd name="T1" fmla="*/ 4 h 21600"/>
                  <a:gd name="T2" fmla="*/ 0 w 19433"/>
                  <a:gd name="T3" fmla="*/ 2 h 21600"/>
                  <a:gd name="T4" fmla="*/ 32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 name="Arc 14"/>
              <p:cNvSpPr>
                <a:spLocks/>
              </p:cNvSpPr>
              <p:nvPr/>
            </p:nvSpPr>
            <p:spPr bwMode="auto">
              <a:xfrm rot="15300000">
                <a:off x="2591" y="1579"/>
                <a:ext cx="957" cy="225"/>
              </a:xfrm>
              <a:custGeom>
                <a:avLst/>
                <a:gdLst>
                  <a:gd name="T0" fmla="*/ 42 w 21600"/>
                  <a:gd name="T1" fmla="*/ 0 h 21696"/>
                  <a:gd name="T2" fmla="*/ 0 w 21600"/>
                  <a:gd name="T3" fmla="*/ 2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5" name="Arc 16"/>
              <p:cNvSpPr>
                <a:spLocks/>
              </p:cNvSpPr>
              <p:nvPr/>
            </p:nvSpPr>
            <p:spPr bwMode="auto">
              <a:xfrm rot="20760000">
                <a:off x="1463" y="2859"/>
                <a:ext cx="697" cy="164"/>
              </a:xfrm>
              <a:custGeom>
                <a:avLst/>
                <a:gdLst>
                  <a:gd name="T0" fmla="*/ 23 w 20693"/>
                  <a:gd name="T1" fmla="*/ 0 h 21576"/>
                  <a:gd name="T2" fmla="*/ 1 w 20693"/>
                  <a:gd name="T3" fmla="*/ 1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6" name="Arc 37"/>
              <p:cNvSpPr>
                <a:spLocks/>
              </p:cNvSpPr>
              <p:nvPr/>
            </p:nvSpPr>
            <p:spPr bwMode="auto">
              <a:xfrm rot="840000" flipH="1">
                <a:off x="3598" y="2869"/>
                <a:ext cx="688" cy="164"/>
              </a:xfrm>
              <a:custGeom>
                <a:avLst/>
                <a:gdLst>
                  <a:gd name="T0" fmla="*/ 23 w 20435"/>
                  <a:gd name="T1" fmla="*/ 0 h 21576"/>
                  <a:gd name="T2" fmla="*/ 1 w 20435"/>
                  <a:gd name="T3" fmla="*/ 1 h 21576"/>
                  <a:gd name="T4" fmla="*/ 0 w 20435"/>
                  <a:gd name="T5" fmla="*/ 0 h 21576"/>
                  <a:gd name="T6" fmla="*/ 0 60000 65536"/>
                  <a:gd name="T7" fmla="*/ 0 60000 65536"/>
                  <a:gd name="T8" fmla="*/ 0 60000 65536"/>
                  <a:gd name="T9" fmla="*/ 0 w 20435"/>
                  <a:gd name="T10" fmla="*/ 0 h 21576"/>
                  <a:gd name="T11" fmla="*/ 20435 w 20435"/>
                  <a:gd name="T12" fmla="*/ 21576 h 21576"/>
                </a:gdLst>
                <a:ahLst/>
                <a:cxnLst>
                  <a:cxn ang="T6">
                    <a:pos x="T0" y="T1"/>
                  </a:cxn>
                  <a:cxn ang="T7">
                    <a:pos x="T2" y="T3"/>
                  </a:cxn>
                  <a:cxn ang="T8">
                    <a:pos x="T4" y="T5"/>
                  </a:cxn>
                </a:cxnLst>
                <a:rect l="T9" t="T10" r="T11" b="T12"/>
                <a:pathLst>
                  <a:path w="20435" h="21576" fill="none" extrusionOk="0">
                    <a:moveTo>
                      <a:pt x="20434" y="6998"/>
                    </a:moveTo>
                    <a:cubicBezTo>
                      <a:pt x="17563" y="15381"/>
                      <a:pt x="9864" y="21160"/>
                      <a:pt x="1014" y="21576"/>
                    </a:cubicBezTo>
                  </a:path>
                  <a:path w="20435" h="21576" stroke="0" extrusionOk="0">
                    <a:moveTo>
                      <a:pt x="20434" y="6998"/>
                    </a:moveTo>
                    <a:cubicBezTo>
                      <a:pt x="17563" y="15381"/>
                      <a:pt x="9864" y="21160"/>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sp>
        <p:nvSpPr>
          <p:cNvPr id="69" name="Rectangle 3"/>
          <p:cNvSpPr txBox="1">
            <a:spLocks noChangeArrowheads="1"/>
          </p:cNvSpPr>
          <p:nvPr/>
        </p:nvSpPr>
        <p:spPr>
          <a:xfrm>
            <a:off x="304205" y="4027853"/>
            <a:ext cx="8659173" cy="157143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t-distribution is the </a:t>
            </a:r>
            <a:r>
              <a:rPr lang="en-US" sz="2400" b="1" i="1" dirty="0">
                <a:latin typeface="Times New Roman" pitchFamily="18" charset="0"/>
                <a:cs typeface="Times New Roman" pitchFamily="18" charset="0"/>
              </a:rPr>
              <a:t>approximate</a:t>
            </a:r>
            <a:r>
              <a:rPr lang="en-US" sz="2400" dirty="0">
                <a:latin typeface="Times New Roman" pitchFamily="18" charset="0"/>
                <a:cs typeface="Times New Roman" pitchFamily="18" charset="0"/>
              </a:rPr>
              <a:t> distribution </a:t>
            </a:r>
            <a:r>
              <a:rPr lang="en-US" sz="2400" dirty="0" smtClean="0">
                <a:latin typeface="Times New Roman" pitchFamily="18" charset="0"/>
                <a:cs typeface="Times New Roman" pitchFamily="18" charset="0"/>
              </a:rPr>
              <a:t>if</a:t>
            </a:r>
          </a:p>
          <a:p>
            <a:pPr marL="400050" lvl="1" indent="0" eaLnBrk="1" hangingPunct="1">
              <a:buFontTx/>
              <a:buNone/>
            </a:pPr>
            <a:r>
              <a:rPr lang="en-US" sz="2400" dirty="0">
                <a:latin typeface="Times New Roman" pitchFamily="18" charset="0"/>
                <a:cs typeface="Times New Roman" pitchFamily="18" charset="0"/>
              </a:rPr>
              <a:t>populations 1 and 2 are </a:t>
            </a:r>
            <a:r>
              <a:rPr lang="en-US" sz="2400" dirty="0" smtClean="0">
                <a:latin typeface="Times New Roman" pitchFamily="18" charset="0"/>
                <a:cs typeface="Times New Roman" pitchFamily="18" charset="0"/>
              </a:rPr>
              <a:t>heavily skewed and </a:t>
            </a:r>
            <a:r>
              <a:rPr lang="en-US" sz="2400" i="1" dirty="0">
                <a:latin typeface="Times New Roman" pitchFamily="18" charset="0"/>
                <a:cs typeface="Times New Roman" pitchFamily="18" charset="0"/>
              </a:rPr>
              <a:t>n</a:t>
            </a:r>
            <a:r>
              <a:rPr lang="en-US" sz="2400" baseline="-25000" dirty="0">
                <a:latin typeface="Times New Roman" pitchFamily="18" charset="0"/>
                <a:cs typeface="Times New Roman" pitchFamily="18" charset="0"/>
              </a:rPr>
              <a:t>1</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n</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is </a:t>
            </a:r>
            <a:r>
              <a:rPr lang="en-US" sz="2400" i="1" dirty="0" smtClean="0">
                <a:latin typeface="Times New Roman" pitchFamily="18" charset="0"/>
                <a:cs typeface="Times New Roman" pitchFamily="18" charset="0"/>
              </a:rPr>
              <a:t>large</a:t>
            </a: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
        <p:nvSpPr>
          <p:cNvPr id="23" name="Line 9"/>
          <p:cNvSpPr>
            <a:spLocks noChangeShapeType="1"/>
          </p:cNvSpPr>
          <p:nvPr/>
        </p:nvSpPr>
        <p:spPr bwMode="auto">
          <a:xfrm>
            <a:off x="5440556" y="3507435"/>
            <a:ext cx="338802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25835306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4"/>
          <p:cNvSpPr>
            <a:spLocks noChangeArrowheads="1"/>
          </p:cNvSpPr>
          <p:nvPr/>
        </p:nvSpPr>
        <p:spPr bwMode="auto">
          <a:xfrm>
            <a:off x="61913" y="146050"/>
            <a:ext cx="77724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US" sz="2800" dirty="0">
                <a:latin typeface="Book Antiqua" pitchFamily="18" charset="0"/>
              </a:rPr>
              <a:t>Sampling Distribution of                        </a:t>
            </a:r>
          </a:p>
        </p:txBody>
      </p:sp>
      <p:sp>
        <p:nvSpPr>
          <p:cNvPr id="475163" name="Text Box 27"/>
          <p:cNvSpPr txBox="1">
            <a:spLocks noChangeArrowheads="1"/>
          </p:cNvSpPr>
          <p:nvPr/>
        </p:nvSpPr>
        <p:spPr bwMode="auto">
          <a:xfrm>
            <a:off x="1279686" y="1804692"/>
            <a:ext cx="116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i="1" dirty="0"/>
              <a:t>n</a:t>
            </a:r>
            <a:r>
              <a:rPr lang="en-US" sz="2400" baseline="-25000" dirty="0"/>
              <a:t>1</a:t>
            </a:r>
            <a:r>
              <a:rPr lang="en-US" sz="2400" i="1" dirty="0"/>
              <a:t>p</a:t>
            </a:r>
            <a:r>
              <a:rPr lang="en-US" sz="2400" baseline="-25000" dirty="0"/>
              <a:t>1</a:t>
            </a:r>
            <a:r>
              <a:rPr lang="en-US" sz="2400" dirty="0"/>
              <a:t> </a:t>
            </a:r>
            <a:r>
              <a:rPr lang="en-US" sz="2400" u="sng" dirty="0"/>
              <a:t>&gt;</a:t>
            </a:r>
            <a:r>
              <a:rPr lang="en-US" sz="2400" dirty="0"/>
              <a:t> 5</a:t>
            </a:r>
          </a:p>
        </p:txBody>
      </p:sp>
      <p:sp>
        <p:nvSpPr>
          <p:cNvPr id="475164" name="Text Box 28"/>
          <p:cNvSpPr txBox="1">
            <a:spLocks noChangeArrowheads="1"/>
          </p:cNvSpPr>
          <p:nvPr/>
        </p:nvSpPr>
        <p:spPr bwMode="auto">
          <a:xfrm>
            <a:off x="2535302" y="1804258"/>
            <a:ext cx="1843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i="1" dirty="0"/>
              <a:t>n</a:t>
            </a:r>
            <a:r>
              <a:rPr lang="en-US" sz="2400" baseline="-25000" dirty="0"/>
              <a:t>1</a:t>
            </a:r>
            <a:r>
              <a:rPr lang="en-US" sz="2400" dirty="0"/>
              <a:t>(1 </a:t>
            </a:r>
            <a:r>
              <a:rPr lang="en-US" sz="2400" dirty="0">
                <a:latin typeface="Symbol" pitchFamily="18" charset="2"/>
              </a:rPr>
              <a:t>-</a:t>
            </a:r>
            <a:r>
              <a:rPr lang="en-US" sz="2400" dirty="0"/>
              <a:t> </a:t>
            </a:r>
            <a:r>
              <a:rPr lang="en-US" sz="2400" i="1" dirty="0"/>
              <a:t>p</a:t>
            </a:r>
            <a:r>
              <a:rPr lang="en-US" sz="2400" baseline="-25000" dirty="0"/>
              <a:t>1</a:t>
            </a:r>
            <a:r>
              <a:rPr lang="en-US" sz="2400" dirty="0"/>
              <a:t>) </a:t>
            </a:r>
            <a:r>
              <a:rPr lang="en-US" sz="2400" u="sng" dirty="0"/>
              <a:t>&gt;</a:t>
            </a:r>
            <a:r>
              <a:rPr lang="en-US" sz="2400" dirty="0"/>
              <a:t> 5</a:t>
            </a:r>
          </a:p>
        </p:txBody>
      </p:sp>
      <p:sp>
        <p:nvSpPr>
          <p:cNvPr id="475165" name="Text Box 29"/>
          <p:cNvSpPr txBox="1">
            <a:spLocks noChangeArrowheads="1"/>
          </p:cNvSpPr>
          <p:nvPr/>
        </p:nvSpPr>
        <p:spPr bwMode="auto">
          <a:xfrm>
            <a:off x="1279667" y="2291826"/>
            <a:ext cx="116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20000"/>
              </a:spcBef>
              <a:buClr>
                <a:srgbClr val="66FFFF"/>
              </a:buClr>
              <a:buSzPct val="75000"/>
              <a:buFont typeface="Monotype Sorts" pitchFamily="2" charset="2"/>
              <a:buNone/>
            </a:pPr>
            <a:r>
              <a:rPr lang="en-US" sz="2400" i="1" dirty="0"/>
              <a:t>n</a:t>
            </a:r>
            <a:r>
              <a:rPr lang="en-US" sz="2400" baseline="-25000" dirty="0"/>
              <a:t>2</a:t>
            </a:r>
            <a:r>
              <a:rPr lang="en-US" sz="2400" i="1" dirty="0"/>
              <a:t>p</a:t>
            </a:r>
            <a:r>
              <a:rPr lang="en-US" sz="2400" baseline="-25000" dirty="0"/>
              <a:t>2</a:t>
            </a:r>
            <a:r>
              <a:rPr lang="en-US" sz="2400" dirty="0"/>
              <a:t> </a:t>
            </a:r>
            <a:r>
              <a:rPr lang="en-US" sz="2400" u="sng" dirty="0"/>
              <a:t>&gt;</a:t>
            </a:r>
            <a:r>
              <a:rPr lang="en-US" sz="2400" dirty="0"/>
              <a:t> 5</a:t>
            </a:r>
            <a:endParaRPr lang="en-US" sz="2200" dirty="0"/>
          </a:p>
        </p:txBody>
      </p:sp>
      <p:sp>
        <p:nvSpPr>
          <p:cNvPr id="475166" name="Text Box 30"/>
          <p:cNvSpPr txBox="1">
            <a:spLocks noChangeArrowheads="1"/>
          </p:cNvSpPr>
          <p:nvPr/>
        </p:nvSpPr>
        <p:spPr bwMode="auto">
          <a:xfrm>
            <a:off x="2545716" y="2250796"/>
            <a:ext cx="1843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i="1" dirty="0"/>
              <a:t>n</a:t>
            </a:r>
            <a:r>
              <a:rPr lang="en-US" sz="2400" baseline="-25000" dirty="0"/>
              <a:t>2</a:t>
            </a:r>
            <a:r>
              <a:rPr lang="en-US" sz="2400" dirty="0"/>
              <a:t>(1 </a:t>
            </a:r>
            <a:r>
              <a:rPr lang="en-US" sz="2400" dirty="0">
                <a:latin typeface="Symbol" pitchFamily="18" charset="2"/>
              </a:rPr>
              <a:t>-</a:t>
            </a:r>
            <a:r>
              <a:rPr lang="en-US" sz="2400" dirty="0"/>
              <a:t> </a:t>
            </a:r>
            <a:r>
              <a:rPr lang="en-US" sz="2400" i="1" dirty="0"/>
              <a:t>p</a:t>
            </a:r>
            <a:r>
              <a:rPr lang="en-US" sz="2400" baseline="-25000" dirty="0"/>
              <a:t>2</a:t>
            </a:r>
            <a:r>
              <a:rPr lang="en-US" sz="2400" dirty="0"/>
              <a:t>) </a:t>
            </a:r>
            <a:r>
              <a:rPr lang="en-US" sz="2400" u="sng" dirty="0"/>
              <a:t>&gt;</a:t>
            </a:r>
            <a:r>
              <a:rPr lang="en-US" sz="2400" dirty="0"/>
              <a:t> 5</a:t>
            </a:r>
          </a:p>
        </p:txBody>
      </p:sp>
      <p:graphicFrame>
        <p:nvGraphicFramePr>
          <p:cNvPr id="3" name="Object 2"/>
          <p:cNvGraphicFramePr>
            <a:graphicFrameLocks noChangeAspect="1"/>
          </p:cNvGraphicFramePr>
          <p:nvPr>
            <p:extLst>
              <p:ext uri="{D42A27DB-BD31-4B8C-83A1-F6EECF244321}">
                <p14:modId xmlns:p14="http://schemas.microsoft.com/office/powerpoint/2010/main" val="3275029363"/>
              </p:ext>
            </p:extLst>
          </p:nvPr>
        </p:nvGraphicFramePr>
        <p:xfrm>
          <a:off x="6105525" y="247650"/>
          <a:ext cx="1006475" cy="503238"/>
        </p:xfrm>
        <a:graphic>
          <a:graphicData uri="http://schemas.openxmlformats.org/presentationml/2006/ole">
            <mc:AlternateContent xmlns:mc="http://schemas.openxmlformats.org/markup-compatibility/2006">
              <mc:Choice xmlns:v="urn:schemas-microsoft-com:vml" Requires="v">
                <p:oleObj spid="_x0000_s127142" name="Equation" r:id="rId4" imgW="457200" imgH="228600" progId="Equation.DSMT4">
                  <p:embed/>
                </p:oleObj>
              </mc:Choice>
              <mc:Fallback>
                <p:oleObj name="Equation" r:id="rId4" imgW="457200" imgH="22860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05525" y="247650"/>
                        <a:ext cx="100647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317073911"/>
              </p:ext>
            </p:extLst>
          </p:nvPr>
        </p:nvGraphicFramePr>
        <p:xfrm>
          <a:off x="2398793" y="4150388"/>
          <a:ext cx="1855788" cy="474663"/>
        </p:xfrm>
        <a:graphic>
          <a:graphicData uri="http://schemas.openxmlformats.org/presentationml/2006/ole">
            <mc:AlternateContent xmlns:mc="http://schemas.openxmlformats.org/markup-compatibility/2006">
              <mc:Choice xmlns:v="urn:schemas-microsoft-com:vml" Requires="v">
                <p:oleObj spid="_x0000_s127143" name="Equation" r:id="rId6" imgW="939600" imgH="241200" progId="Equation.DSMT4">
                  <p:embed/>
                </p:oleObj>
              </mc:Choice>
              <mc:Fallback>
                <p:oleObj name="Equation" r:id="rId6" imgW="939600" imgH="241200" progId="Equation.DSMT4">
                  <p:embed/>
                  <p:pic>
                    <p:nvPicPr>
                      <p:cNvPr id="0" name=""/>
                      <p:cNvPicPr/>
                      <p:nvPr/>
                    </p:nvPicPr>
                    <p:blipFill>
                      <a:blip r:embed="rId7"/>
                      <a:stretch>
                        <a:fillRect/>
                      </a:stretch>
                    </p:blipFill>
                    <p:spPr>
                      <a:xfrm>
                        <a:off x="2398793" y="4150388"/>
                        <a:ext cx="1855788" cy="474663"/>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4091669035"/>
              </p:ext>
            </p:extLst>
          </p:nvPr>
        </p:nvGraphicFramePr>
        <p:xfrm>
          <a:off x="4819731" y="4151976"/>
          <a:ext cx="1905000" cy="474662"/>
        </p:xfrm>
        <a:graphic>
          <a:graphicData uri="http://schemas.openxmlformats.org/presentationml/2006/ole">
            <mc:AlternateContent xmlns:mc="http://schemas.openxmlformats.org/markup-compatibility/2006">
              <mc:Choice xmlns:v="urn:schemas-microsoft-com:vml" Requires="v">
                <p:oleObj spid="_x0000_s127144" name="Equation" r:id="rId8" imgW="965160" imgH="241200" progId="Equation.DSMT4">
                  <p:embed/>
                </p:oleObj>
              </mc:Choice>
              <mc:Fallback>
                <p:oleObj name="Equation" r:id="rId8" imgW="965160" imgH="241200" progId="Equation.DSMT4">
                  <p:embed/>
                  <p:pic>
                    <p:nvPicPr>
                      <p:cNvPr id="0" name="Object 7"/>
                      <p:cNvPicPr>
                        <a:picLocks noChangeAspect="1" noChangeArrowheads="1"/>
                      </p:cNvPicPr>
                      <p:nvPr/>
                    </p:nvPicPr>
                    <p:blipFill>
                      <a:blip r:embed="rId9"/>
                      <a:srcRect/>
                      <a:stretch>
                        <a:fillRect/>
                      </a:stretch>
                    </p:blipFill>
                    <p:spPr bwMode="auto">
                      <a:xfrm>
                        <a:off x="4819731" y="4151976"/>
                        <a:ext cx="1905000"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0" name="Object 6">
            <a:hlinkClick r:id="" action="ppaction://ole?verb=0"/>
          </p:cNvPr>
          <p:cNvGraphicFramePr>
            <a:graphicFrameLocks/>
          </p:cNvGraphicFramePr>
          <p:nvPr>
            <p:extLst>
              <p:ext uri="{D42A27DB-BD31-4B8C-83A1-F6EECF244321}">
                <p14:modId xmlns:p14="http://schemas.microsoft.com/office/powerpoint/2010/main" val="455408270"/>
              </p:ext>
            </p:extLst>
          </p:nvPr>
        </p:nvGraphicFramePr>
        <p:xfrm>
          <a:off x="6777038" y="3400425"/>
          <a:ext cx="723900" cy="517525"/>
        </p:xfrm>
        <a:graphic>
          <a:graphicData uri="http://schemas.openxmlformats.org/presentationml/2006/ole">
            <mc:AlternateContent xmlns:mc="http://schemas.openxmlformats.org/markup-compatibility/2006">
              <mc:Choice xmlns:v="urn:schemas-microsoft-com:vml" Requires="v">
                <p:oleObj spid="_x0000_s127145" name="Equation" r:id="rId10" imgW="355320" imgH="228600" progId="Equation.DSMT4">
                  <p:embed/>
                </p:oleObj>
              </mc:Choice>
              <mc:Fallback>
                <p:oleObj name="Equation" r:id="rId10" imgW="355320" imgH="228600" progId="Equation.DSMT4">
                  <p:embed/>
                  <p:pic>
                    <p:nvPicPr>
                      <p:cNvPr id="0" name=""/>
                      <p:cNvPicPr>
                        <a:picLocks noChangeArrowheads="1"/>
                      </p:cNvPicPr>
                      <p:nvPr/>
                    </p:nvPicPr>
                    <p:blipFill>
                      <a:blip r:embed="rId11"/>
                      <a:srcRect/>
                      <a:stretch>
                        <a:fillRect/>
                      </a:stretch>
                    </p:blipFill>
                    <p:spPr bwMode="auto">
                      <a:xfrm>
                        <a:off x="6777038" y="3400425"/>
                        <a:ext cx="723900" cy="517525"/>
                      </a:xfrm>
                      <a:prstGeom prst="rect">
                        <a:avLst/>
                      </a:prstGeom>
                      <a:noFill/>
                      <a:ln>
                        <a:noFill/>
                      </a:ln>
                      <a:effectLst/>
                      <a:extLst>
                        <a:ext uri="{909E8E84-426E-40DD-AFC4-6F175D3DCCD1}">
                          <a14:hiddenFill xmlns:a14="http://schemas.microsoft.com/office/drawing/2010/main">
                            <a:gradFill rotWithShape="0">
                              <a:gsLst>
                                <a:gs pos="0">
                                  <a:srgbClr val="993366">
                                    <a:gamma/>
                                    <a:shade val="46275"/>
                                    <a:invGamma/>
                                  </a:srgbClr>
                                </a:gs>
                                <a:gs pos="50000">
                                  <a:srgbClr val="993366"/>
                                </a:gs>
                                <a:gs pos="100000">
                                  <a:srgbClr val="993366">
                                    <a:gamma/>
                                    <a:shade val="46275"/>
                                    <a:invGamma/>
                                  </a:srgbClr>
                                </a:gs>
                              </a:gsLst>
                              <a:lin ang="54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61" name="Object 9">
            <a:hlinkClick r:id="" action="ppaction://ole?verb=0"/>
          </p:cNvPr>
          <p:cNvGraphicFramePr>
            <a:graphicFrameLocks/>
          </p:cNvGraphicFramePr>
          <p:nvPr>
            <p:extLst>
              <p:ext uri="{D42A27DB-BD31-4B8C-83A1-F6EECF244321}">
                <p14:modId xmlns:p14="http://schemas.microsoft.com/office/powerpoint/2010/main" val="2280120993"/>
              </p:ext>
            </p:extLst>
          </p:nvPr>
        </p:nvGraphicFramePr>
        <p:xfrm>
          <a:off x="7561352" y="1709938"/>
          <a:ext cx="1270925" cy="741252"/>
        </p:xfrm>
        <a:graphic>
          <a:graphicData uri="http://schemas.openxmlformats.org/presentationml/2006/ole">
            <mc:AlternateContent xmlns:mc="http://schemas.openxmlformats.org/markup-compatibility/2006">
              <mc:Choice xmlns:v="urn:schemas-microsoft-com:vml" Requires="v">
                <p:oleObj spid="_x0000_s127146" name="Equation" r:id="rId12" imgW="685800" imgH="495000" progId="Equation.DSMT4">
                  <p:embed/>
                </p:oleObj>
              </mc:Choice>
              <mc:Fallback>
                <p:oleObj name="Equation" r:id="rId12" imgW="685800" imgH="495000" progId="Equation.DSMT4">
                  <p:embed/>
                  <p:pic>
                    <p:nvPicPr>
                      <p:cNvPr id="0" name=""/>
                      <p:cNvPicPr>
                        <a:picLocks noChangeArrowheads="1"/>
                      </p:cNvPicPr>
                      <p:nvPr/>
                    </p:nvPicPr>
                    <p:blipFill>
                      <a:blip r:embed="rId13"/>
                      <a:srcRect/>
                      <a:stretch>
                        <a:fillRect/>
                      </a:stretch>
                    </p:blipFill>
                    <p:spPr bwMode="auto">
                      <a:xfrm>
                        <a:off x="7561352" y="1709938"/>
                        <a:ext cx="1270925" cy="741252"/>
                      </a:xfrm>
                      <a:prstGeom prst="rect">
                        <a:avLst/>
                      </a:prstGeom>
                      <a:noFill/>
                      <a:ln>
                        <a:noFill/>
                      </a:ln>
                      <a:effectLst/>
                    </p:spPr>
                  </p:pic>
                </p:oleObj>
              </mc:Fallback>
            </mc:AlternateContent>
          </a:graphicData>
        </a:graphic>
      </p:graphicFrame>
      <p:sp>
        <p:nvSpPr>
          <p:cNvPr id="65" name="Text Box 10"/>
          <p:cNvSpPr txBox="1">
            <a:spLocks noChangeArrowheads="1"/>
          </p:cNvSpPr>
          <p:nvPr/>
        </p:nvSpPr>
        <p:spPr bwMode="auto">
          <a:xfrm>
            <a:off x="407031" y="1151901"/>
            <a:ext cx="484299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400" dirty="0" smtClean="0"/>
              <a:t>        –       is </a:t>
            </a:r>
            <a:r>
              <a:rPr lang="en-US" sz="2400" b="1" dirty="0" smtClean="0"/>
              <a:t>normally</a:t>
            </a:r>
            <a:r>
              <a:rPr lang="en-US" sz="2400" dirty="0" smtClean="0"/>
              <a:t> </a:t>
            </a:r>
            <a:r>
              <a:rPr lang="en-US" sz="2400" b="1" dirty="0" smtClean="0"/>
              <a:t>distributed</a:t>
            </a:r>
            <a:r>
              <a:rPr lang="en-US" sz="2400" dirty="0" smtClean="0"/>
              <a:t> if</a:t>
            </a:r>
            <a:r>
              <a:rPr lang="en-US" sz="2400" dirty="0" smtClean="0">
                <a:latin typeface="Book Antiqua" pitchFamily="18" charset="0"/>
              </a:rPr>
              <a:t> </a:t>
            </a:r>
            <a:endParaRPr lang="en-US" sz="2400" dirty="0">
              <a:latin typeface="Book Antiqua" pitchFamily="18" charset="0"/>
            </a:endParaRPr>
          </a:p>
        </p:txBody>
      </p:sp>
      <p:grpSp>
        <p:nvGrpSpPr>
          <p:cNvPr id="66" name="Group 65"/>
          <p:cNvGrpSpPr/>
          <p:nvPr/>
        </p:nvGrpSpPr>
        <p:grpSpPr>
          <a:xfrm>
            <a:off x="5440556" y="1721742"/>
            <a:ext cx="3388027" cy="1838481"/>
            <a:chOff x="2801636" y="4322617"/>
            <a:chExt cx="3388027" cy="1838481"/>
          </a:xfrm>
        </p:grpSpPr>
        <p:sp>
          <p:nvSpPr>
            <p:cNvPr id="67" name="Freeform 3"/>
            <p:cNvSpPr>
              <a:spLocks/>
            </p:cNvSpPr>
            <p:nvPr/>
          </p:nvSpPr>
          <p:spPr bwMode="auto">
            <a:xfrm>
              <a:off x="3026941" y="4359023"/>
              <a:ext cx="2930515" cy="1752928"/>
            </a:xfrm>
            <a:custGeom>
              <a:avLst/>
              <a:gdLst>
                <a:gd name="T0" fmla="*/ 2124075 w 2838"/>
                <a:gd name="T1" fmla="*/ 28575 h 1926"/>
                <a:gd name="T2" fmla="*/ 1995488 w 2838"/>
                <a:gd name="T3" fmla="*/ 157163 h 1926"/>
                <a:gd name="T4" fmla="*/ 1890713 w 2838"/>
                <a:gd name="T5" fmla="*/ 320675 h 1926"/>
                <a:gd name="T6" fmla="*/ 1804988 w 2838"/>
                <a:gd name="T7" fmla="*/ 492125 h 1926"/>
                <a:gd name="T8" fmla="*/ 1738313 w 2838"/>
                <a:gd name="T9" fmla="*/ 663575 h 1926"/>
                <a:gd name="T10" fmla="*/ 1666875 w 2838"/>
                <a:gd name="T11" fmla="*/ 814388 h 1926"/>
                <a:gd name="T12" fmla="*/ 1595437 w 2838"/>
                <a:gd name="T13" fmla="*/ 1014413 h 1926"/>
                <a:gd name="T14" fmla="*/ 1538287 w 2838"/>
                <a:gd name="T15" fmla="*/ 1185863 h 1926"/>
                <a:gd name="T16" fmla="*/ 1500187 w 2838"/>
                <a:gd name="T17" fmla="*/ 1349375 h 1926"/>
                <a:gd name="T18" fmla="*/ 1443037 w 2838"/>
                <a:gd name="T19" fmla="*/ 1530350 h 1926"/>
                <a:gd name="T20" fmla="*/ 1390650 w 2838"/>
                <a:gd name="T21" fmla="*/ 1695450 h 1926"/>
                <a:gd name="T22" fmla="*/ 1338262 w 2838"/>
                <a:gd name="T23" fmla="*/ 1866900 h 1926"/>
                <a:gd name="T24" fmla="*/ 1268412 w 2838"/>
                <a:gd name="T25" fmla="*/ 2028825 h 1926"/>
                <a:gd name="T26" fmla="*/ 1176337 w 2838"/>
                <a:gd name="T27" fmla="*/ 2216150 h 1926"/>
                <a:gd name="T28" fmla="*/ 1076325 w 2838"/>
                <a:gd name="T29" fmla="*/ 2405063 h 1926"/>
                <a:gd name="T30" fmla="*/ 942975 w 2838"/>
                <a:gd name="T31" fmla="*/ 2562225 h 1926"/>
                <a:gd name="T32" fmla="*/ 785812 w 2838"/>
                <a:gd name="T33" fmla="*/ 2681288 h 1926"/>
                <a:gd name="T34" fmla="*/ 604837 w 2838"/>
                <a:gd name="T35" fmla="*/ 2771775 h 1926"/>
                <a:gd name="T36" fmla="*/ 471488 w 2838"/>
                <a:gd name="T37" fmla="*/ 2828925 h 1926"/>
                <a:gd name="T38" fmla="*/ 309562 w 2838"/>
                <a:gd name="T39" fmla="*/ 2890838 h 1926"/>
                <a:gd name="T40" fmla="*/ 104775 w 2838"/>
                <a:gd name="T41" fmla="*/ 2947988 h 1926"/>
                <a:gd name="T42" fmla="*/ 0 w 2838"/>
                <a:gd name="T43" fmla="*/ 2995613 h 1926"/>
                <a:gd name="T44" fmla="*/ 4494213 w 2838"/>
                <a:gd name="T45" fmla="*/ 3038475 h 1926"/>
                <a:gd name="T46" fmla="*/ 4414838 w 2838"/>
                <a:gd name="T47" fmla="*/ 2957513 h 1926"/>
                <a:gd name="T48" fmla="*/ 4257675 w 2838"/>
                <a:gd name="T49" fmla="*/ 2909888 h 1926"/>
                <a:gd name="T50" fmla="*/ 4071938 w 2838"/>
                <a:gd name="T51" fmla="*/ 2847975 h 1926"/>
                <a:gd name="T52" fmla="*/ 3890963 w 2838"/>
                <a:gd name="T53" fmla="*/ 2771775 h 1926"/>
                <a:gd name="T54" fmla="*/ 3681413 w 2838"/>
                <a:gd name="T55" fmla="*/ 2667000 h 1926"/>
                <a:gd name="T56" fmla="*/ 3624263 w 2838"/>
                <a:gd name="T57" fmla="*/ 2619375 h 1926"/>
                <a:gd name="T58" fmla="*/ 3490913 w 2838"/>
                <a:gd name="T59" fmla="*/ 2511425 h 1926"/>
                <a:gd name="T60" fmla="*/ 3371850 w 2838"/>
                <a:gd name="T61" fmla="*/ 2357438 h 1926"/>
                <a:gd name="T62" fmla="*/ 3271838 w 2838"/>
                <a:gd name="T63" fmla="*/ 2200275 h 1926"/>
                <a:gd name="T64" fmla="*/ 3219450 w 2838"/>
                <a:gd name="T65" fmla="*/ 2105025 h 1926"/>
                <a:gd name="T66" fmla="*/ 3114675 w 2838"/>
                <a:gd name="T67" fmla="*/ 1890713 h 1926"/>
                <a:gd name="T68" fmla="*/ 3071812 w 2838"/>
                <a:gd name="T69" fmla="*/ 1757363 h 1926"/>
                <a:gd name="T70" fmla="*/ 3019425 w 2838"/>
                <a:gd name="T71" fmla="*/ 1604962 h 1926"/>
                <a:gd name="T72" fmla="*/ 2962275 w 2838"/>
                <a:gd name="T73" fmla="*/ 1414463 h 1926"/>
                <a:gd name="T74" fmla="*/ 2905125 w 2838"/>
                <a:gd name="T75" fmla="*/ 1223963 h 1926"/>
                <a:gd name="T76" fmla="*/ 2843212 w 2838"/>
                <a:gd name="T77" fmla="*/ 1019175 h 1926"/>
                <a:gd name="T78" fmla="*/ 2762250 w 2838"/>
                <a:gd name="T79" fmla="*/ 800100 h 1926"/>
                <a:gd name="T80" fmla="*/ 2695575 w 2838"/>
                <a:gd name="T81" fmla="*/ 633413 h 1926"/>
                <a:gd name="T82" fmla="*/ 2628900 w 2838"/>
                <a:gd name="T83" fmla="*/ 495300 h 1926"/>
                <a:gd name="T84" fmla="*/ 2571750 w 2838"/>
                <a:gd name="T85" fmla="*/ 361950 h 1926"/>
                <a:gd name="T86" fmla="*/ 2481262 w 2838"/>
                <a:gd name="T87" fmla="*/ 214313 h 1926"/>
                <a:gd name="T88" fmla="*/ 2519362 w 2838"/>
                <a:gd name="T89" fmla="*/ 276225 h 1926"/>
                <a:gd name="T90" fmla="*/ 2462212 w 2838"/>
                <a:gd name="T91" fmla="*/ 204788 h 1926"/>
                <a:gd name="T92" fmla="*/ 2381250 w 2838"/>
                <a:gd name="T93" fmla="*/ 90488 h 1926"/>
                <a:gd name="T94" fmla="*/ 2271712 w 2838"/>
                <a:gd name="T95" fmla="*/ 9525 h 19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8"/>
                <a:gd name="T145" fmla="*/ 0 h 1926"/>
                <a:gd name="T146" fmla="*/ 2838 w 2838"/>
                <a:gd name="T147" fmla="*/ 1926 h 19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8" h="1926">
                  <a:moveTo>
                    <a:pt x="1398" y="3"/>
                  </a:moveTo>
                  <a:lnTo>
                    <a:pt x="1371" y="6"/>
                  </a:lnTo>
                  <a:lnTo>
                    <a:pt x="1338" y="18"/>
                  </a:lnTo>
                  <a:lnTo>
                    <a:pt x="1307" y="30"/>
                  </a:lnTo>
                  <a:lnTo>
                    <a:pt x="1287" y="62"/>
                  </a:lnTo>
                  <a:lnTo>
                    <a:pt x="1257" y="99"/>
                  </a:lnTo>
                  <a:lnTo>
                    <a:pt x="1227" y="130"/>
                  </a:lnTo>
                  <a:lnTo>
                    <a:pt x="1209" y="160"/>
                  </a:lnTo>
                  <a:lnTo>
                    <a:pt x="1191" y="202"/>
                  </a:lnTo>
                  <a:lnTo>
                    <a:pt x="1167" y="232"/>
                  </a:lnTo>
                  <a:lnTo>
                    <a:pt x="1155" y="274"/>
                  </a:lnTo>
                  <a:lnTo>
                    <a:pt x="1137" y="310"/>
                  </a:lnTo>
                  <a:lnTo>
                    <a:pt x="1119" y="354"/>
                  </a:lnTo>
                  <a:lnTo>
                    <a:pt x="1107" y="382"/>
                  </a:lnTo>
                  <a:lnTo>
                    <a:pt x="1095" y="418"/>
                  </a:lnTo>
                  <a:lnTo>
                    <a:pt x="1077" y="447"/>
                  </a:lnTo>
                  <a:lnTo>
                    <a:pt x="1062" y="483"/>
                  </a:lnTo>
                  <a:lnTo>
                    <a:pt x="1050" y="513"/>
                  </a:lnTo>
                  <a:lnTo>
                    <a:pt x="1035" y="552"/>
                  </a:lnTo>
                  <a:lnTo>
                    <a:pt x="1020" y="594"/>
                  </a:lnTo>
                  <a:lnTo>
                    <a:pt x="1005" y="639"/>
                  </a:lnTo>
                  <a:lnTo>
                    <a:pt x="996" y="678"/>
                  </a:lnTo>
                  <a:lnTo>
                    <a:pt x="981" y="714"/>
                  </a:lnTo>
                  <a:lnTo>
                    <a:pt x="969" y="747"/>
                  </a:lnTo>
                  <a:lnTo>
                    <a:pt x="960" y="783"/>
                  </a:lnTo>
                  <a:lnTo>
                    <a:pt x="951" y="819"/>
                  </a:lnTo>
                  <a:lnTo>
                    <a:pt x="945" y="850"/>
                  </a:lnTo>
                  <a:lnTo>
                    <a:pt x="939" y="886"/>
                  </a:lnTo>
                  <a:lnTo>
                    <a:pt x="927" y="922"/>
                  </a:lnTo>
                  <a:lnTo>
                    <a:pt x="909" y="964"/>
                  </a:lnTo>
                  <a:lnTo>
                    <a:pt x="903" y="994"/>
                  </a:lnTo>
                  <a:lnTo>
                    <a:pt x="891" y="1030"/>
                  </a:lnTo>
                  <a:lnTo>
                    <a:pt x="876" y="1068"/>
                  </a:lnTo>
                  <a:lnTo>
                    <a:pt x="867" y="1098"/>
                  </a:lnTo>
                  <a:lnTo>
                    <a:pt x="855" y="1134"/>
                  </a:lnTo>
                  <a:lnTo>
                    <a:pt x="843" y="1176"/>
                  </a:lnTo>
                  <a:lnTo>
                    <a:pt x="828" y="1215"/>
                  </a:lnTo>
                  <a:lnTo>
                    <a:pt x="811" y="1254"/>
                  </a:lnTo>
                  <a:lnTo>
                    <a:pt x="799" y="1278"/>
                  </a:lnTo>
                  <a:lnTo>
                    <a:pt x="792" y="1311"/>
                  </a:lnTo>
                  <a:lnTo>
                    <a:pt x="771" y="1359"/>
                  </a:lnTo>
                  <a:lnTo>
                    <a:pt x="741" y="1396"/>
                  </a:lnTo>
                  <a:lnTo>
                    <a:pt x="720" y="1446"/>
                  </a:lnTo>
                  <a:lnTo>
                    <a:pt x="699" y="1474"/>
                  </a:lnTo>
                  <a:lnTo>
                    <a:pt x="678" y="1515"/>
                  </a:lnTo>
                  <a:lnTo>
                    <a:pt x="654" y="1545"/>
                  </a:lnTo>
                  <a:lnTo>
                    <a:pt x="627" y="1584"/>
                  </a:lnTo>
                  <a:lnTo>
                    <a:pt x="594" y="1614"/>
                  </a:lnTo>
                  <a:lnTo>
                    <a:pt x="570" y="1635"/>
                  </a:lnTo>
                  <a:lnTo>
                    <a:pt x="531" y="1665"/>
                  </a:lnTo>
                  <a:lnTo>
                    <a:pt x="495" y="1689"/>
                  </a:lnTo>
                  <a:lnTo>
                    <a:pt x="456" y="1716"/>
                  </a:lnTo>
                  <a:lnTo>
                    <a:pt x="420" y="1734"/>
                  </a:lnTo>
                  <a:lnTo>
                    <a:pt x="381" y="1746"/>
                  </a:lnTo>
                  <a:lnTo>
                    <a:pt x="354" y="1755"/>
                  </a:lnTo>
                  <a:lnTo>
                    <a:pt x="321" y="1767"/>
                  </a:lnTo>
                  <a:lnTo>
                    <a:pt x="297" y="1782"/>
                  </a:lnTo>
                  <a:lnTo>
                    <a:pt x="264" y="1791"/>
                  </a:lnTo>
                  <a:lnTo>
                    <a:pt x="231" y="1803"/>
                  </a:lnTo>
                  <a:lnTo>
                    <a:pt x="195" y="1821"/>
                  </a:lnTo>
                  <a:lnTo>
                    <a:pt x="153" y="1830"/>
                  </a:lnTo>
                  <a:lnTo>
                    <a:pt x="108" y="1848"/>
                  </a:lnTo>
                  <a:lnTo>
                    <a:pt x="66" y="1857"/>
                  </a:lnTo>
                  <a:lnTo>
                    <a:pt x="30" y="1866"/>
                  </a:lnTo>
                  <a:lnTo>
                    <a:pt x="12" y="1872"/>
                  </a:lnTo>
                  <a:lnTo>
                    <a:pt x="0" y="1887"/>
                  </a:lnTo>
                  <a:lnTo>
                    <a:pt x="0" y="1926"/>
                  </a:lnTo>
                  <a:lnTo>
                    <a:pt x="0" y="1914"/>
                  </a:lnTo>
                  <a:lnTo>
                    <a:pt x="2831" y="1914"/>
                  </a:lnTo>
                  <a:lnTo>
                    <a:pt x="2838" y="1875"/>
                  </a:lnTo>
                  <a:lnTo>
                    <a:pt x="2805" y="1869"/>
                  </a:lnTo>
                  <a:lnTo>
                    <a:pt x="2781" y="1863"/>
                  </a:lnTo>
                  <a:lnTo>
                    <a:pt x="2745" y="1854"/>
                  </a:lnTo>
                  <a:lnTo>
                    <a:pt x="2709" y="1842"/>
                  </a:lnTo>
                  <a:lnTo>
                    <a:pt x="2682" y="1833"/>
                  </a:lnTo>
                  <a:lnTo>
                    <a:pt x="2649" y="1821"/>
                  </a:lnTo>
                  <a:lnTo>
                    <a:pt x="2607" y="1806"/>
                  </a:lnTo>
                  <a:lnTo>
                    <a:pt x="2565" y="1794"/>
                  </a:lnTo>
                  <a:lnTo>
                    <a:pt x="2523" y="1776"/>
                  </a:lnTo>
                  <a:lnTo>
                    <a:pt x="2493" y="1764"/>
                  </a:lnTo>
                  <a:lnTo>
                    <a:pt x="2451" y="1746"/>
                  </a:lnTo>
                  <a:lnTo>
                    <a:pt x="2415" y="1728"/>
                  </a:lnTo>
                  <a:lnTo>
                    <a:pt x="2367" y="1710"/>
                  </a:lnTo>
                  <a:lnTo>
                    <a:pt x="2319" y="1680"/>
                  </a:lnTo>
                  <a:lnTo>
                    <a:pt x="2299" y="1662"/>
                  </a:lnTo>
                  <a:lnTo>
                    <a:pt x="2289" y="1662"/>
                  </a:lnTo>
                  <a:lnTo>
                    <a:pt x="2283" y="1650"/>
                  </a:lnTo>
                  <a:lnTo>
                    <a:pt x="2255" y="1634"/>
                  </a:lnTo>
                  <a:lnTo>
                    <a:pt x="2220" y="1611"/>
                  </a:lnTo>
                  <a:lnTo>
                    <a:pt x="2199" y="1582"/>
                  </a:lnTo>
                  <a:lnTo>
                    <a:pt x="2181" y="1558"/>
                  </a:lnTo>
                  <a:lnTo>
                    <a:pt x="2151" y="1522"/>
                  </a:lnTo>
                  <a:lnTo>
                    <a:pt x="2124" y="1485"/>
                  </a:lnTo>
                  <a:lnTo>
                    <a:pt x="2100" y="1452"/>
                  </a:lnTo>
                  <a:lnTo>
                    <a:pt x="2079" y="1419"/>
                  </a:lnTo>
                  <a:lnTo>
                    <a:pt x="2061" y="1386"/>
                  </a:lnTo>
                  <a:lnTo>
                    <a:pt x="2046" y="1356"/>
                  </a:lnTo>
                  <a:lnTo>
                    <a:pt x="2010" y="1293"/>
                  </a:lnTo>
                  <a:lnTo>
                    <a:pt x="2028" y="1326"/>
                  </a:lnTo>
                  <a:lnTo>
                    <a:pt x="1995" y="1257"/>
                  </a:lnTo>
                  <a:lnTo>
                    <a:pt x="1974" y="1218"/>
                  </a:lnTo>
                  <a:lnTo>
                    <a:pt x="1962" y="1191"/>
                  </a:lnTo>
                  <a:lnTo>
                    <a:pt x="1953" y="1161"/>
                  </a:lnTo>
                  <a:lnTo>
                    <a:pt x="1941" y="1140"/>
                  </a:lnTo>
                  <a:lnTo>
                    <a:pt x="1935" y="1107"/>
                  </a:lnTo>
                  <a:lnTo>
                    <a:pt x="1923" y="1083"/>
                  </a:lnTo>
                  <a:lnTo>
                    <a:pt x="1914" y="1053"/>
                  </a:lnTo>
                  <a:lnTo>
                    <a:pt x="1902" y="1011"/>
                  </a:lnTo>
                  <a:lnTo>
                    <a:pt x="1887" y="978"/>
                  </a:lnTo>
                  <a:lnTo>
                    <a:pt x="1872" y="930"/>
                  </a:lnTo>
                  <a:lnTo>
                    <a:pt x="1866" y="891"/>
                  </a:lnTo>
                  <a:lnTo>
                    <a:pt x="1854" y="852"/>
                  </a:lnTo>
                  <a:lnTo>
                    <a:pt x="1845" y="819"/>
                  </a:lnTo>
                  <a:lnTo>
                    <a:pt x="1830" y="771"/>
                  </a:lnTo>
                  <a:lnTo>
                    <a:pt x="1818" y="729"/>
                  </a:lnTo>
                  <a:lnTo>
                    <a:pt x="1800" y="681"/>
                  </a:lnTo>
                  <a:lnTo>
                    <a:pt x="1791" y="642"/>
                  </a:lnTo>
                  <a:lnTo>
                    <a:pt x="1773" y="600"/>
                  </a:lnTo>
                  <a:lnTo>
                    <a:pt x="1761" y="546"/>
                  </a:lnTo>
                  <a:lnTo>
                    <a:pt x="1740" y="504"/>
                  </a:lnTo>
                  <a:lnTo>
                    <a:pt x="1725" y="465"/>
                  </a:lnTo>
                  <a:lnTo>
                    <a:pt x="1713" y="432"/>
                  </a:lnTo>
                  <a:lnTo>
                    <a:pt x="1698" y="399"/>
                  </a:lnTo>
                  <a:lnTo>
                    <a:pt x="1674" y="345"/>
                  </a:lnTo>
                  <a:lnTo>
                    <a:pt x="1686" y="375"/>
                  </a:lnTo>
                  <a:lnTo>
                    <a:pt x="1656" y="312"/>
                  </a:lnTo>
                  <a:lnTo>
                    <a:pt x="1644" y="285"/>
                  </a:lnTo>
                  <a:lnTo>
                    <a:pt x="1629" y="252"/>
                  </a:lnTo>
                  <a:lnTo>
                    <a:pt x="1620" y="228"/>
                  </a:lnTo>
                  <a:lnTo>
                    <a:pt x="1608" y="207"/>
                  </a:lnTo>
                  <a:lnTo>
                    <a:pt x="1578" y="156"/>
                  </a:lnTo>
                  <a:lnTo>
                    <a:pt x="1563" y="135"/>
                  </a:lnTo>
                  <a:lnTo>
                    <a:pt x="1563" y="141"/>
                  </a:lnTo>
                  <a:lnTo>
                    <a:pt x="1572" y="144"/>
                  </a:lnTo>
                  <a:lnTo>
                    <a:pt x="1587" y="174"/>
                  </a:lnTo>
                  <a:lnTo>
                    <a:pt x="1593" y="192"/>
                  </a:lnTo>
                  <a:lnTo>
                    <a:pt x="1578" y="156"/>
                  </a:lnTo>
                  <a:lnTo>
                    <a:pt x="1551" y="129"/>
                  </a:lnTo>
                  <a:lnTo>
                    <a:pt x="1539" y="105"/>
                  </a:lnTo>
                  <a:lnTo>
                    <a:pt x="1518" y="81"/>
                  </a:lnTo>
                  <a:lnTo>
                    <a:pt x="1500" y="57"/>
                  </a:lnTo>
                  <a:lnTo>
                    <a:pt x="1479" y="39"/>
                  </a:lnTo>
                  <a:lnTo>
                    <a:pt x="1455" y="18"/>
                  </a:lnTo>
                  <a:lnTo>
                    <a:pt x="1431" y="6"/>
                  </a:lnTo>
                  <a:lnTo>
                    <a:pt x="1416" y="0"/>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68" name="Line 9"/>
            <p:cNvSpPr>
              <a:spLocks noChangeShapeType="1"/>
            </p:cNvSpPr>
            <p:nvPr/>
          </p:nvSpPr>
          <p:spPr bwMode="auto">
            <a:xfrm>
              <a:off x="2801636" y="6108310"/>
              <a:ext cx="338802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 name="Line 17"/>
            <p:cNvSpPr>
              <a:spLocks noChangeShapeType="1"/>
            </p:cNvSpPr>
            <p:nvPr/>
          </p:nvSpPr>
          <p:spPr bwMode="auto">
            <a:xfrm>
              <a:off x="4500488" y="6066444"/>
              <a:ext cx="0" cy="9465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70" name="Group 38"/>
            <p:cNvGrpSpPr>
              <a:grpSpLocks/>
            </p:cNvGrpSpPr>
            <p:nvPr/>
          </p:nvGrpSpPr>
          <p:grpSpPr bwMode="auto">
            <a:xfrm>
              <a:off x="2980123" y="4322617"/>
              <a:ext cx="3035354" cy="1672836"/>
              <a:chOff x="1463" y="1211"/>
              <a:chExt cx="2823" cy="1838"/>
            </a:xfrm>
          </p:grpSpPr>
          <p:sp>
            <p:nvSpPr>
              <p:cNvPr id="71" name="Arc 11"/>
              <p:cNvSpPr>
                <a:spLocks/>
              </p:cNvSpPr>
              <p:nvPr/>
            </p:nvSpPr>
            <p:spPr bwMode="auto">
              <a:xfrm rot="4500000">
                <a:off x="3122" y="2332"/>
                <a:ext cx="789" cy="284"/>
              </a:xfrm>
              <a:custGeom>
                <a:avLst/>
                <a:gdLst>
                  <a:gd name="T0" fmla="*/ 32 w 19399"/>
                  <a:gd name="T1" fmla="*/ 2 h 21600"/>
                  <a:gd name="T2" fmla="*/ 0 w 19399"/>
                  <a:gd name="T3" fmla="*/ 4 h 21600"/>
                  <a:gd name="T4" fmla="*/ 0 w 19399"/>
                  <a:gd name="T5" fmla="*/ 0 h 21600"/>
                  <a:gd name="T6" fmla="*/ 0 60000 65536"/>
                  <a:gd name="T7" fmla="*/ 0 60000 65536"/>
                  <a:gd name="T8" fmla="*/ 0 60000 65536"/>
                  <a:gd name="T9" fmla="*/ 0 w 19399"/>
                  <a:gd name="T10" fmla="*/ 0 h 21600"/>
                  <a:gd name="T11" fmla="*/ 19399 w 19399"/>
                  <a:gd name="T12" fmla="*/ 21600 h 21600"/>
                </a:gdLst>
                <a:ahLst/>
                <a:cxnLst>
                  <a:cxn ang="T6">
                    <a:pos x="T0" y="T1"/>
                  </a:cxn>
                  <a:cxn ang="T7">
                    <a:pos x="T2" y="T3"/>
                  </a:cxn>
                  <a:cxn ang="T8">
                    <a:pos x="T4" y="T5"/>
                  </a:cxn>
                </a:cxnLst>
                <a:rect l="T9" t="T10" r="T11" b="T12"/>
                <a:pathLst>
                  <a:path w="19399" h="21600" fill="none" extrusionOk="0">
                    <a:moveTo>
                      <a:pt x="19398" y="9499"/>
                    </a:moveTo>
                    <a:cubicBezTo>
                      <a:pt x="15772" y="16905"/>
                      <a:pt x="8245" y="21599"/>
                      <a:pt x="0" y="21600"/>
                    </a:cubicBezTo>
                  </a:path>
                  <a:path w="19399" h="21600" stroke="0" extrusionOk="0">
                    <a:moveTo>
                      <a:pt x="19398" y="9499"/>
                    </a:moveTo>
                    <a:cubicBezTo>
                      <a:pt x="15772" y="16905"/>
                      <a:pt x="8245" y="21599"/>
                      <a:pt x="0" y="21600"/>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2" name="Arc 12"/>
              <p:cNvSpPr>
                <a:spLocks/>
              </p:cNvSpPr>
              <p:nvPr/>
            </p:nvSpPr>
            <p:spPr bwMode="auto">
              <a:xfrm rot="6300000">
                <a:off x="2156" y="1577"/>
                <a:ext cx="956" cy="224"/>
              </a:xfrm>
              <a:custGeom>
                <a:avLst/>
                <a:gdLst>
                  <a:gd name="T0" fmla="*/ 42 w 21600"/>
                  <a:gd name="T1" fmla="*/ 2 h 21600"/>
                  <a:gd name="T2" fmla="*/ 0 w 21600"/>
                  <a:gd name="T3" fmla="*/ 0 h 21600"/>
                  <a:gd name="T4" fmla="*/ 42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3" name="Arc 13"/>
              <p:cNvSpPr>
                <a:spLocks/>
              </p:cNvSpPr>
              <p:nvPr/>
            </p:nvSpPr>
            <p:spPr bwMode="auto">
              <a:xfrm rot="16980000">
                <a:off x="1803" y="2341"/>
                <a:ext cx="790" cy="284"/>
              </a:xfrm>
              <a:custGeom>
                <a:avLst/>
                <a:gdLst>
                  <a:gd name="T0" fmla="*/ 32 w 19433"/>
                  <a:gd name="T1" fmla="*/ 4 h 21600"/>
                  <a:gd name="T2" fmla="*/ 0 w 19433"/>
                  <a:gd name="T3" fmla="*/ 2 h 21600"/>
                  <a:gd name="T4" fmla="*/ 32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4" name="Arc 14"/>
              <p:cNvSpPr>
                <a:spLocks/>
              </p:cNvSpPr>
              <p:nvPr/>
            </p:nvSpPr>
            <p:spPr bwMode="auto">
              <a:xfrm rot="15300000">
                <a:off x="2591" y="1579"/>
                <a:ext cx="957" cy="225"/>
              </a:xfrm>
              <a:custGeom>
                <a:avLst/>
                <a:gdLst>
                  <a:gd name="T0" fmla="*/ 42 w 21600"/>
                  <a:gd name="T1" fmla="*/ 0 h 21696"/>
                  <a:gd name="T2" fmla="*/ 0 w 21600"/>
                  <a:gd name="T3" fmla="*/ 2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5" name="Arc 16"/>
              <p:cNvSpPr>
                <a:spLocks/>
              </p:cNvSpPr>
              <p:nvPr/>
            </p:nvSpPr>
            <p:spPr bwMode="auto">
              <a:xfrm rot="20760000">
                <a:off x="1463" y="2875"/>
                <a:ext cx="697" cy="164"/>
              </a:xfrm>
              <a:custGeom>
                <a:avLst/>
                <a:gdLst>
                  <a:gd name="T0" fmla="*/ 23 w 20693"/>
                  <a:gd name="T1" fmla="*/ 0 h 21576"/>
                  <a:gd name="T2" fmla="*/ 1 w 20693"/>
                  <a:gd name="T3" fmla="*/ 1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6" name="Arc 37"/>
              <p:cNvSpPr>
                <a:spLocks/>
              </p:cNvSpPr>
              <p:nvPr/>
            </p:nvSpPr>
            <p:spPr bwMode="auto">
              <a:xfrm rot="840000" flipH="1">
                <a:off x="3598" y="2885"/>
                <a:ext cx="688" cy="164"/>
              </a:xfrm>
              <a:custGeom>
                <a:avLst/>
                <a:gdLst>
                  <a:gd name="T0" fmla="*/ 23 w 20435"/>
                  <a:gd name="T1" fmla="*/ 0 h 21576"/>
                  <a:gd name="T2" fmla="*/ 1 w 20435"/>
                  <a:gd name="T3" fmla="*/ 1 h 21576"/>
                  <a:gd name="T4" fmla="*/ 0 w 20435"/>
                  <a:gd name="T5" fmla="*/ 0 h 21576"/>
                  <a:gd name="T6" fmla="*/ 0 60000 65536"/>
                  <a:gd name="T7" fmla="*/ 0 60000 65536"/>
                  <a:gd name="T8" fmla="*/ 0 60000 65536"/>
                  <a:gd name="T9" fmla="*/ 0 w 20435"/>
                  <a:gd name="T10" fmla="*/ 0 h 21576"/>
                  <a:gd name="T11" fmla="*/ 20435 w 20435"/>
                  <a:gd name="T12" fmla="*/ 21576 h 21576"/>
                </a:gdLst>
                <a:ahLst/>
                <a:cxnLst>
                  <a:cxn ang="T6">
                    <a:pos x="T0" y="T1"/>
                  </a:cxn>
                  <a:cxn ang="T7">
                    <a:pos x="T2" y="T3"/>
                  </a:cxn>
                  <a:cxn ang="T8">
                    <a:pos x="T4" y="T5"/>
                  </a:cxn>
                </a:cxnLst>
                <a:rect l="T9" t="T10" r="T11" b="T12"/>
                <a:pathLst>
                  <a:path w="20435" h="21576" fill="none" extrusionOk="0">
                    <a:moveTo>
                      <a:pt x="20434" y="6998"/>
                    </a:moveTo>
                    <a:cubicBezTo>
                      <a:pt x="17563" y="15381"/>
                      <a:pt x="9864" y="21160"/>
                      <a:pt x="1014" y="21576"/>
                    </a:cubicBezTo>
                  </a:path>
                  <a:path w="20435" h="21576" stroke="0" extrusionOk="0">
                    <a:moveTo>
                      <a:pt x="20434" y="6998"/>
                    </a:moveTo>
                    <a:cubicBezTo>
                      <a:pt x="17563" y="15381"/>
                      <a:pt x="9864" y="21160"/>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graphicFrame>
        <p:nvGraphicFramePr>
          <p:cNvPr id="10" name="Object 9"/>
          <p:cNvGraphicFramePr>
            <a:graphicFrameLocks noChangeAspect="1"/>
          </p:cNvGraphicFramePr>
          <p:nvPr>
            <p:extLst>
              <p:ext uri="{D42A27DB-BD31-4B8C-83A1-F6EECF244321}">
                <p14:modId xmlns:p14="http://schemas.microsoft.com/office/powerpoint/2010/main" val="2802820779"/>
              </p:ext>
            </p:extLst>
          </p:nvPr>
        </p:nvGraphicFramePr>
        <p:xfrm>
          <a:off x="709613" y="1104900"/>
          <a:ext cx="390525" cy="503238"/>
        </p:xfrm>
        <a:graphic>
          <a:graphicData uri="http://schemas.openxmlformats.org/presentationml/2006/ole">
            <mc:AlternateContent xmlns:mc="http://schemas.openxmlformats.org/markup-compatibility/2006">
              <mc:Choice xmlns:v="urn:schemas-microsoft-com:vml" Requires="v">
                <p:oleObj spid="_x0000_s127147" name="Equation" r:id="rId14" imgW="177480" imgH="228600" progId="Equation.DSMT4">
                  <p:embed/>
                </p:oleObj>
              </mc:Choice>
              <mc:Fallback>
                <p:oleObj name="Equation" r:id="rId14" imgW="177480" imgH="228600" progId="Equation.DSMT4">
                  <p:embed/>
                  <p:pic>
                    <p:nvPicPr>
                      <p:cNvPr id="0" name="Object 2"/>
                      <p:cNvPicPr>
                        <a:picLocks noChangeAspect="1" noChangeArrowheads="1"/>
                      </p:cNvPicPr>
                      <p:nvPr/>
                    </p:nvPicPr>
                    <p:blipFill>
                      <a:blip r:embed="rId15"/>
                      <a:srcRect/>
                      <a:stretch>
                        <a:fillRect/>
                      </a:stretch>
                    </p:blipFill>
                    <p:spPr bwMode="auto">
                      <a:xfrm>
                        <a:off x="709613" y="1104900"/>
                        <a:ext cx="390525" cy="503238"/>
                      </a:xfrm>
                      <a:prstGeom prst="rect">
                        <a:avLst/>
                      </a:prstGeom>
                      <a:noFill/>
                      <a:ln>
                        <a:noFill/>
                      </a:ln>
                      <a:effec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637586534"/>
              </p:ext>
            </p:extLst>
          </p:nvPr>
        </p:nvGraphicFramePr>
        <p:xfrm>
          <a:off x="1305731" y="1106488"/>
          <a:ext cx="417512" cy="503237"/>
        </p:xfrm>
        <a:graphic>
          <a:graphicData uri="http://schemas.openxmlformats.org/presentationml/2006/ole">
            <mc:AlternateContent xmlns:mc="http://schemas.openxmlformats.org/markup-compatibility/2006">
              <mc:Choice xmlns:v="urn:schemas-microsoft-com:vml" Requires="v">
                <p:oleObj spid="_x0000_s127148" name="Equation" r:id="rId16" imgW="190440" imgH="228600" progId="Equation.DSMT4">
                  <p:embed/>
                </p:oleObj>
              </mc:Choice>
              <mc:Fallback>
                <p:oleObj name="Equation" r:id="rId16" imgW="190440" imgH="228600" progId="Equation.DSMT4">
                  <p:embed/>
                  <p:pic>
                    <p:nvPicPr>
                      <p:cNvPr id="0" name="Object 9"/>
                      <p:cNvPicPr>
                        <a:picLocks noChangeAspect="1" noChangeArrowheads="1"/>
                      </p:cNvPicPr>
                      <p:nvPr/>
                    </p:nvPicPr>
                    <p:blipFill>
                      <a:blip r:embed="rId17"/>
                      <a:srcRect/>
                      <a:stretch>
                        <a:fillRect/>
                      </a:stretch>
                    </p:blipFill>
                    <p:spPr bwMode="auto">
                      <a:xfrm>
                        <a:off x="1305731" y="1106488"/>
                        <a:ext cx="417512"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23135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51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516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7516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51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475163"/>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475164"/>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475165"/>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47516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63" grpId="0" autoUpdateAnimBg="0"/>
      <p:bldP spid="475163" grpId="1"/>
      <p:bldP spid="475164" grpId="0" autoUpdateAnimBg="0"/>
      <p:bldP spid="475164" grpId="1"/>
      <p:bldP spid="475165" grpId="0" autoUpdateAnimBg="0"/>
      <p:bldP spid="475165" grpId="1"/>
      <p:bldP spid="475166" grpId="0" autoUpdateAnimBg="0"/>
      <p:bldP spid="475166"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4"/>
          <p:cNvSpPr>
            <a:spLocks noChangeArrowheads="1"/>
          </p:cNvSpPr>
          <p:nvPr/>
        </p:nvSpPr>
        <p:spPr bwMode="auto">
          <a:xfrm>
            <a:off x="61913" y="146050"/>
            <a:ext cx="77724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US" sz="2800" dirty="0">
                <a:latin typeface="Book Antiqua" pitchFamily="18" charset="0"/>
              </a:rPr>
              <a:t>Sampling Distribution of                        </a:t>
            </a:r>
          </a:p>
        </p:txBody>
      </p:sp>
      <p:sp>
        <p:nvSpPr>
          <p:cNvPr id="475163" name="Text Box 27"/>
          <p:cNvSpPr txBox="1">
            <a:spLocks noChangeArrowheads="1"/>
          </p:cNvSpPr>
          <p:nvPr/>
        </p:nvSpPr>
        <p:spPr bwMode="auto">
          <a:xfrm>
            <a:off x="1279686" y="1804692"/>
            <a:ext cx="116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i="1" dirty="0"/>
              <a:t>n</a:t>
            </a:r>
            <a:r>
              <a:rPr lang="en-US" sz="2400" baseline="-25000" dirty="0"/>
              <a:t>1</a:t>
            </a:r>
            <a:r>
              <a:rPr lang="en-US" sz="2400" i="1" dirty="0"/>
              <a:t>p</a:t>
            </a:r>
            <a:r>
              <a:rPr lang="en-US" sz="2400" baseline="-25000" dirty="0"/>
              <a:t>1</a:t>
            </a:r>
            <a:r>
              <a:rPr lang="en-US" sz="2400" dirty="0"/>
              <a:t> </a:t>
            </a:r>
            <a:r>
              <a:rPr lang="en-US" sz="2400" u="sng" dirty="0"/>
              <a:t>&gt;</a:t>
            </a:r>
            <a:r>
              <a:rPr lang="en-US" sz="2400" dirty="0"/>
              <a:t> 5</a:t>
            </a:r>
          </a:p>
        </p:txBody>
      </p:sp>
      <p:sp>
        <p:nvSpPr>
          <p:cNvPr id="475164" name="Text Box 28"/>
          <p:cNvSpPr txBox="1">
            <a:spLocks noChangeArrowheads="1"/>
          </p:cNvSpPr>
          <p:nvPr/>
        </p:nvSpPr>
        <p:spPr bwMode="auto">
          <a:xfrm>
            <a:off x="2535302" y="1804258"/>
            <a:ext cx="1843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i="1" dirty="0"/>
              <a:t>n</a:t>
            </a:r>
            <a:r>
              <a:rPr lang="en-US" sz="2400" baseline="-25000" dirty="0"/>
              <a:t>1</a:t>
            </a:r>
            <a:r>
              <a:rPr lang="en-US" sz="2400" dirty="0"/>
              <a:t>(1 </a:t>
            </a:r>
            <a:r>
              <a:rPr lang="en-US" sz="2400" dirty="0">
                <a:latin typeface="Symbol" pitchFamily="18" charset="2"/>
              </a:rPr>
              <a:t>-</a:t>
            </a:r>
            <a:r>
              <a:rPr lang="en-US" sz="2400" dirty="0"/>
              <a:t> </a:t>
            </a:r>
            <a:r>
              <a:rPr lang="en-US" sz="2400" i="1" dirty="0"/>
              <a:t>p</a:t>
            </a:r>
            <a:r>
              <a:rPr lang="en-US" sz="2400" baseline="-25000" dirty="0"/>
              <a:t>1</a:t>
            </a:r>
            <a:r>
              <a:rPr lang="en-US" sz="2400" dirty="0"/>
              <a:t>) </a:t>
            </a:r>
            <a:r>
              <a:rPr lang="en-US" sz="2400" u="sng" dirty="0"/>
              <a:t>&gt;</a:t>
            </a:r>
            <a:r>
              <a:rPr lang="en-US" sz="2400" dirty="0"/>
              <a:t> 5</a:t>
            </a:r>
          </a:p>
        </p:txBody>
      </p:sp>
      <p:sp>
        <p:nvSpPr>
          <p:cNvPr id="475165" name="Text Box 29"/>
          <p:cNvSpPr txBox="1">
            <a:spLocks noChangeArrowheads="1"/>
          </p:cNvSpPr>
          <p:nvPr/>
        </p:nvSpPr>
        <p:spPr bwMode="auto">
          <a:xfrm>
            <a:off x="1279667" y="2291826"/>
            <a:ext cx="116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20000"/>
              </a:spcBef>
              <a:buClr>
                <a:srgbClr val="66FFFF"/>
              </a:buClr>
              <a:buSzPct val="75000"/>
              <a:buFont typeface="Monotype Sorts" pitchFamily="2" charset="2"/>
              <a:buNone/>
            </a:pPr>
            <a:r>
              <a:rPr lang="en-US" sz="2400" i="1" dirty="0"/>
              <a:t>n</a:t>
            </a:r>
            <a:r>
              <a:rPr lang="en-US" sz="2400" baseline="-25000" dirty="0"/>
              <a:t>2</a:t>
            </a:r>
            <a:r>
              <a:rPr lang="en-US" sz="2400" i="1" dirty="0"/>
              <a:t>p</a:t>
            </a:r>
            <a:r>
              <a:rPr lang="en-US" sz="2400" baseline="-25000" dirty="0"/>
              <a:t>2</a:t>
            </a:r>
            <a:r>
              <a:rPr lang="en-US" sz="2400" dirty="0"/>
              <a:t> </a:t>
            </a:r>
            <a:r>
              <a:rPr lang="en-US" sz="2400" u="sng" dirty="0"/>
              <a:t>&gt;</a:t>
            </a:r>
            <a:r>
              <a:rPr lang="en-US" sz="2400" dirty="0"/>
              <a:t> 5</a:t>
            </a:r>
            <a:endParaRPr lang="en-US" sz="2200" dirty="0"/>
          </a:p>
        </p:txBody>
      </p:sp>
      <p:sp>
        <p:nvSpPr>
          <p:cNvPr id="475166" name="Text Box 30"/>
          <p:cNvSpPr txBox="1">
            <a:spLocks noChangeArrowheads="1"/>
          </p:cNvSpPr>
          <p:nvPr/>
        </p:nvSpPr>
        <p:spPr bwMode="auto">
          <a:xfrm>
            <a:off x="2545716" y="2250796"/>
            <a:ext cx="1843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i="1" dirty="0"/>
              <a:t>n</a:t>
            </a:r>
            <a:r>
              <a:rPr lang="en-US" sz="2400" baseline="-25000" dirty="0"/>
              <a:t>2</a:t>
            </a:r>
            <a:r>
              <a:rPr lang="en-US" sz="2400" dirty="0"/>
              <a:t>(1 </a:t>
            </a:r>
            <a:r>
              <a:rPr lang="en-US" sz="2400" dirty="0">
                <a:latin typeface="Symbol" pitchFamily="18" charset="2"/>
              </a:rPr>
              <a:t>-</a:t>
            </a:r>
            <a:r>
              <a:rPr lang="en-US" sz="2400" dirty="0"/>
              <a:t> </a:t>
            </a:r>
            <a:r>
              <a:rPr lang="en-US" sz="2400" i="1" dirty="0"/>
              <a:t>p</a:t>
            </a:r>
            <a:r>
              <a:rPr lang="en-US" sz="2400" baseline="-25000" dirty="0"/>
              <a:t>2</a:t>
            </a:r>
            <a:r>
              <a:rPr lang="en-US" sz="2400" dirty="0"/>
              <a:t>) </a:t>
            </a:r>
            <a:r>
              <a:rPr lang="en-US" sz="2400" u="sng" dirty="0"/>
              <a:t>&gt;</a:t>
            </a:r>
            <a:r>
              <a:rPr lang="en-US" sz="2400" dirty="0"/>
              <a:t> 5</a:t>
            </a:r>
          </a:p>
        </p:txBody>
      </p:sp>
      <p:graphicFrame>
        <p:nvGraphicFramePr>
          <p:cNvPr id="3" name="Object 2"/>
          <p:cNvGraphicFramePr>
            <a:graphicFrameLocks noChangeAspect="1"/>
          </p:cNvGraphicFramePr>
          <p:nvPr>
            <p:extLst/>
          </p:nvPr>
        </p:nvGraphicFramePr>
        <p:xfrm>
          <a:off x="6105525" y="247650"/>
          <a:ext cx="1006475" cy="503238"/>
        </p:xfrm>
        <a:graphic>
          <a:graphicData uri="http://schemas.openxmlformats.org/presentationml/2006/ole">
            <mc:AlternateContent xmlns:mc="http://schemas.openxmlformats.org/markup-compatibility/2006">
              <mc:Choice xmlns:v="urn:schemas-microsoft-com:vml" Requires="v">
                <p:oleObj spid="_x0000_s141363" name="Equation" r:id="rId4" imgW="457200" imgH="228600" progId="Equation.DSMT4">
                  <p:embed/>
                </p:oleObj>
              </mc:Choice>
              <mc:Fallback>
                <p:oleObj name="Equation" r:id="rId4" imgW="45720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05525" y="247650"/>
                        <a:ext cx="100647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 name="Object 6">
            <a:hlinkClick r:id="" action="ppaction://ole?verb=0"/>
          </p:cNvPr>
          <p:cNvGraphicFramePr>
            <a:graphicFrameLocks/>
          </p:cNvGraphicFramePr>
          <p:nvPr>
            <p:extLst/>
          </p:nvPr>
        </p:nvGraphicFramePr>
        <p:xfrm>
          <a:off x="6777038" y="3400425"/>
          <a:ext cx="723900" cy="517525"/>
        </p:xfrm>
        <a:graphic>
          <a:graphicData uri="http://schemas.openxmlformats.org/presentationml/2006/ole">
            <mc:AlternateContent xmlns:mc="http://schemas.openxmlformats.org/markup-compatibility/2006">
              <mc:Choice xmlns:v="urn:schemas-microsoft-com:vml" Requires="v">
                <p:oleObj spid="_x0000_s141364" name="Equation" r:id="rId6" imgW="355320" imgH="228600" progId="Equation.DSMT4">
                  <p:embed/>
                </p:oleObj>
              </mc:Choice>
              <mc:Fallback>
                <p:oleObj name="Equation" r:id="rId6" imgW="355320" imgH="228600" progId="Equation.DSMT4">
                  <p:embed/>
                  <p:pic>
                    <p:nvPicPr>
                      <p:cNvPr id="0" name=""/>
                      <p:cNvPicPr>
                        <a:picLocks noChangeArrowheads="1"/>
                      </p:cNvPicPr>
                      <p:nvPr/>
                    </p:nvPicPr>
                    <p:blipFill>
                      <a:blip r:embed="rId7"/>
                      <a:srcRect/>
                      <a:stretch>
                        <a:fillRect/>
                      </a:stretch>
                    </p:blipFill>
                    <p:spPr bwMode="auto">
                      <a:xfrm>
                        <a:off x="6777038" y="3400425"/>
                        <a:ext cx="723900" cy="517525"/>
                      </a:xfrm>
                      <a:prstGeom prst="rect">
                        <a:avLst/>
                      </a:prstGeom>
                      <a:noFill/>
                      <a:ln>
                        <a:noFill/>
                      </a:ln>
                      <a:effectLst/>
                      <a:extLst>
                        <a:ext uri="{909E8E84-426E-40DD-AFC4-6F175D3DCCD1}">
                          <a14:hiddenFill xmlns:a14="http://schemas.microsoft.com/office/drawing/2010/main">
                            <a:gradFill rotWithShape="0">
                              <a:gsLst>
                                <a:gs pos="0">
                                  <a:srgbClr val="993366">
                                    <a:gamma/>
                                    <a:shade val="46275"/>
                                    <a:invGamma/>
                                  </a:srgbClr>
                                </a:gs>
                                <a:gs pos="50000">
                                  <a:srgbClr val="993366"/>
                                </a:gs>
                                <a:gs pos="100000">
                                  <a:srgbClr val="993366">
                                    <a:gamma/>
                                    <a:shade val="46275"/>
                                    <a:invGamma/>
                                  </a:srgbClr>
                                </a:gs>
                              </a:gsLst>
                              <a:lin ang="54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61" name="Object 9">
            <a:hlinkClick r:id="" action="ppaction://ole?verb=0"/>
          </p:cNvPr>
          <p:cNvGraphicFramePr>
            <a:graphicFrameLocks/>
          </p:cNvGraphicFramePr>
          <p:nvPr>
            <p:extLst/>
          </p:nvPr>
        </p:nvGraphicFramePr>
        <p:xfrm>
          <a:off x="7561352" y="1709938"/>
          <a:ext cx="1270925" cy="741252"/>
        </p:xfrm>
        <a:graphic>
          <a:graphicData uri="http://schemas.openxmlformats.org/presentationml/2006/ole">
            <mc:AlternateContent xmlns:mc="http://schemas.openxmlformats.org/markup-compatibility/2006">
              <mc:Choice xmlns:v="urn:schemas-microsoft-com:vml" Requires="v">
                <p:oleObj spid="_x0000_s141365" name="Equation" r:id="rId8" imgW="685800" imgH="495000" progId="Equation.DSMT4">
                  <p:embed/>
                </p:oleObj>
              </mc:Choice>
              <mc:Fallback>
                <p:oleObj name="Equation" r:id="rId8" imgW="685800" imgH="495000" progId="Equation.DSMT4">
                  <p:embed/>
                  <p:pic>
                    <p:nvPicPr>
                      <p:cNvPr id="0" name=""/>
                      <p:cNvPicPr>
                        <a:picLocks noChangeArrowheads="1"/>
                      </p:cNvPicPr>
                      <p:nvPr/>
                    </p:nvPicPr>
                    <p:blipFill>
                      <a:blip r:embed="rId9"/>
                      <a:srcRect/>
                      <a:stretch>
                        <a:fillRect/>
                      </a:stretch>
                    </p:blipFill>
                    <p:spPr bwMode="auto">
                      <a:xfrm>
                        <a:off x="7561352" y="1709938"/>
                        <a:ext cx="1270925" cy="741252"/>
                      </a:xfrm>
                      <a:prstGeom prst="rect">
                        <a:avLst/>
                      </a:prstGeom>
                      <a:noFill/>
                      <a:ln>
                        <a:noFill/>
                      </a:ln>
                      <a:effectLst/>
                    </p:spPr>
                  </p:pic>
                </p:oleObj>
              </mc:Fallback>
            </mc:AlternateContent>
          </a:graphicData>
        </a:graphic>
      </p:graphicFrame>
      <p:sp>
        <p:nvSpPr>
          <p:cNvPr id="65" name="Text Box 10"/>
          <p:cNvSpPr txBox="1">
            <a:spLocks noChangeArrowheads="1"/>
          </p:cNvSpPr>
          <p:nvPr/>
        </p:nvSpPr>
        <p:spPr bwMode="auto">
          <a:xfrm>
            <a:off x="407031" y="1151901"/>
            <a:ext cx="484299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400" dirty="0" smtClean="0"/>
              <a:t>        –       is </a:t>
            </a:r>
            <a:r>
              <a:rPr lang="en-US" sz="2400" b="1" dirty="0" smtClean="0"/>
              <a:t>normally</a:t>
            </a:r>
            <a:r>
              <a:rPr lang="en-US" sz="2400" dirty="0" smtClean="0"/>
              <a:t> </a:t>
            </a:r>
            <a:r>
              <a:rPr lang="en-US" sz="2400" b="1" dirty="0" smtClean="0"/>
              <a:t>distributed</a:t>
            </a:r>
            <a:r>
              <a:rPr lang="en-US" sz="2400" dirty="0" smtClean="0"/>
              <a:t> if</a:t>
            </a:r>
            <a:r>
              <a:rPr lang="en-US" sz="2400" dirty="0" smtClean="0">
                <a:latin typeface="Book Antiqua" pitchFamily="18" charset="0"/>
              </a:rPr>
              <a:t> </a:t>
            </a:r>
            <a:endParaRPr lang="en-US" sz="2400" dirty="0">
              <a:latin typeface="Book Antiqua" pitchFamily="18" charset="0"/>
            </a:endParaRPr>
          </a:p>
        </p:txBody>
      </p:sp>
      <p:grpSp>
        <p:nvGrpSpPr>
          <p:cNvPr id="66" name="Group 65"/>
          <p:cNvGrpSpPr/>
          <p:nvPr/>
        </p:nvGrpSpPr>
        <p:grpSpPr>
          <a:xfrm>
            <a:off x="5440556" y="1721742"/>
            <a:ext cx="3388027" cy="1838481"/>
            <a:chOff x="2801636" y="4322617"/>
            <a:chExt cx="3388027" cy="1838481"/>
          </a:xfrm>
        </p:grpSpPr>
        <p:sp>
          <p:nvSpPr>
            <p:cNvPr id="67" name="Freeform 3"/>
            <p:cNvSpPr>
              <a:spLocks/>
            </p:cNvSpPr>
            <p:nvPr/>
          </p:nvSpPr>
          <p:spPr bwMode="auto">
            <a:xfrm>
              <a:off x="3026941" y="4359023"/>
              <a:ext cx="2930515" cy="1752928"/>
            </a:xfrm>
            <a:custGeom>
              <a:avLst/>
              <a:gdLst>
                <a:gd name="T0" fmla="*/ 2124075 w 2838"/>
                <a:gd name="T1" fmla="*/ 28575 h 1926"/>
                <a:gd name="T2" fmla="*/ 1995488 w 2838"/>
                <a:gd name="T3" fmla="*/ 157163 h 1926"/>
                <a:gd name="T4" fmla="*/ 1890713 w 2838"/>
                <a:gd name="T5" fmla="*/ 320675 h 1926"/>
                <a:gd name="T6" fmla="*/ 1804988 w 2838"/>
                <a:gd name="T7" fmla="*/ 492125 h 1926"/>
                <a:gd name="T8" fmla="*/ 1738313 w 2838"/>
                <a:gd name="T9" fmla="*/ 663575 h 1926"/>
                <a:gd name="T10" fmla="*/ 1666875 w 2838"/>
                <a:gd name="T11" fmla="*/ 814388 h 1926"/>
                <a:gd name="T12" fmla="*/ 1595437 w 2838"/>
                <a:gd name="T13" fmla="*/ 1014413 h 1926"/>
                <a:gd name="T14" fmla="*/ 1538287 w 2838"/>
                <a:gd name="T15" fmla="*/ 1185863 h 1926"/>
                <a:gd name="T16" fmla="*/ 1500187 w 2838"/>
                <a:gd name="T17" fmla="*/ 1349375 h 1926"/>
                <a:gd name="T18" fmla="*/ 1443037 w 2838"/>
                <a:gd name="T19" fmla="*/ 1530350 h 1926"/>
                <a:gd name="T20" fmla="*/ 1390650 w 2838"/>
                <a:gd name="T21" fmla="*/ 1695450 h 1926"/>
                <a:gd name="T22" fmla="*/ 1338262 w 2838"/>
                <a:gd name="T23" fmla="*/ 1866900 h 1926"/>
                <a:gd name="T24" fmla="*/ 1268412 w 2838"/>
                <a:gd name="T25" fmla="*/ 2028825 h 1926"/>
                <a:gd name="T26" fmla="*/ 1176337 w 2838"/>
                <a:gd name="T27" fmla="*/ 2216150 h 1926"/>
                <a:gd name="T28" fmla="*/ 1076325 w 2838"/>
                <a:gd name="T29" fmla="*/ 2405063 h 1926"/>
                <a:gd name="T30" fmla="*/ 942975 w 2838"/>
                <a:gd name="T31" fmla="*/ 2562225 h 1926"/>
                <a:gd name="T32" fmla="*/ 785812 w 2838"/>
                <a:gd name="T33" fmla="*/ 2681288 h 1926"/>
                <a:gd name="T34" fmla="*/ 604837 w 2838"/>
                <a:gd name="T35" fmla="*/ 2771775 h 1926"/>
                <a:gd name="T36" fmla="*/ 471488 w 2838"/>
                <a:gd name="T37" fmla="*/ 2828925 h 1926"/>
                <a:gd name="T38" fmla="*/ 309562 w 2838"/>
                <a:gd name="T39" fmla="*/ 2890838 h 1926"/>
                <a:gd name="T40" fmla="*/ 104775 w 2838"/>
                <a:gd name="T41" fmla="*/ 2947988 h 1926"/>
                <a:gd name="T42" fmla="*/ 0 w 2838"/>
                <a:gd name="T43" fmla="*/ 2995613 h 1926"/>
                <a:gd name="T44" fmla="*/ 4494213 w 2838"/>
                <a:gd name="T45" fmla="*/ 3038475 h 1926"/>
                <a:gd name="T46" fmla="*/ 4414838 w 2838"/>
                <a:gd name="T47" fmla="*/ 2957513 h 1926"/>
                <a:gd name="T48" fmla="*/ 4257675 w 2838"/>
                <a:gd name="T49" fmla="*/ 2909888 h 1926"/>
                <a:gd name="T50" fmla="*/ 4071938 w 2838"/>
                <a:gd name="T51" fmla="*/ 2847975 h 1926"/>
                <a:gd name="T52" fmla="*/ 3890963 w 2838"/>
                <a:gd name="T53" fmla="*/ 2771775 h 1926"/>
                <a:gd name="T54" fmla="*/ 3681413 w 2838"/>
                <a:gd name="T55" fmla="*/ 2667000 h 1926"/>
                <a:gd name="T56" fmla="*/ 3624263 w 2838"/>
                <a:gd name="T57" fmla="*/ 2619375 h 1926"/>
                <a:gd name="T58" fmla="*/ 3490913 w 2838"/>
                <a:gd name="T59" fmla="*/ 2511425 h 1926"/>
                <a:gd name="T60" fmla="*/ 3371850 w 2838"/>
                <a:gd name="T61" fmla="*/ 2357438 h 1926"/>
                <a:gd name="T62" fmla="*/ 3271838 w 2838"/>
                <a:gd name="T63" fmla="*/ 2200275 h 1926"/>
                <a:gd name="T64" fmla="*/ 3219450 w 2838"/>
                <a:gd name="T65" fmla="*/ 2105025 h 1926"/>
                <a:gd name="T66" fmla="*/ 3114675 w 2838"/>
                <a:gd name="T67" fmla="*/ 1890713 h 1926"/>
                <a:gd name="T68" fmla="*/ 3071812 w 2838"/>
                <a:gd name="T69" fmla="*/ 1757363 h 1926"/>
                <a:gd name="T70" fmla="*/ 3019425 w 2838"/>
                <a:gd name="T71" fmla="*/ 1604962 h 1926"/>
                <a:gd name="T72" fmla="*/ 2962275 w 2838"/>
                <a:gd name="T73" fmla="*/ 1414463 h 1926"/>
                <a:gd name="T74" fmla="*/ 2905125 w 2838"/>
                <a:gd name="T75" fmla="*/ 1223963 h 1926"/>
                <a:gd name="T76" fmla="*/ 2843212 w 2838"/>
                <a:gd name="T77" fmla="*/ 1019175 h 1926"/>
                <a:gd name="T78" fmla="*/ 2762250 w 2838"/>
                <a:gd name="T79" fmla="*/ 800100 h 1926"/>
                <a:gd name="T80" fmla="*/ 2695575 w 2838"/>
                <a:gd name="T81" fmla="*/ 633413 h 1926"/>
                <a:gd name="T82" fmla="*/ 2628900 w 2838"/>
                <a:gd name="T83" fmla="*/ 495300 h 1926"/>
                <a:gd name="T84" fmla="*/ 2571750 w 2838"/>
                <a:gd name="T85" fmla="*/ 361950 h 1926"/>
                <a:gd name="T86" fmla="*/ 2481262 w 2838"/>
                <a:gd name="T87" fmla="*/ 214313 h 1926"/>
                <a:gd name="T88" fmla="*/ 2519362 w 2838"/>
                <a:gd name="T89" fmla="*/ 276225 h 1926"/>
                <a:gd name="T90" fmla="*/ 2462212 w 2838"/>
                <a:gd name="T91" fmla="*/ 204788 h 1926"/>
                <a:gd name="T92" fmla="*/ 2381250 w 2838"/>
                <a:gd name="T93" fmla="*/ 90488 h 1926"/>
                <a:gd name="T94" fmla="*/ 2271712 w 2838"/>
                <a:gd name="T95" fmla="*/ 9525 h 19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8"/>
                <a:gd name="T145" fmla="*/ 0 h 1926"/>
                <a:gd name="T146" fmla="*/ 2838 w 2838"/>
                <a:gd name="T147" fmla="*/ 1926 h 19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8" h="1926">
                  <a:moveTo>
                    <a:pt x="1398" y="3"/>
                  </a:moveTo>
                  <a:lnTo>
                    <a:pt x="1371" y="6"/>
                  </a:lnTo>
                  <a:lnTo>
                    <a:pt x="1338" y="18"/>
                  </a:lnTo>
                  <a:lnTo>
                    <a:pt x="1307" y="30"/>
                  </a:lnTo>
                  <a:lnTo>
                    <a:pt x="1287" y="62"/>
                  </a:lnTo>
                  <a:lnTo>
                    <a:pt x="1257" y="99"/>
                  </a:lnTo>
                  <a:lnTo>
                    <a:pt x="1227" y="130"/>
                  </a:lnTo>
                  <a:lnTo>
                    <a:pt x="1209" y="160"/>
                  </a:lnTo>
                  <a:lnTo>
                    <a:pt x="1191" y="202"/>
                  </a:lnTo>
                  <a:lnTo>
                    <a:pt x="1167" y="232"/>
                  </a:lnTo>
                  <a:lnTo>
                    <a:pt x="1155" y="274"/>
                  </a:lnTo>
                  <a:lnTo>
                    <a:pt x="1137" y="310"/>
                  </a:lnTo>
                  <a:lnTo>
                    <a:pt x="1119" y="354"/>
                  </a:lnTo>
                  <a:lnTo>
                    <a:pt x="1107" y="382"/>
                  </a:lnTo>
                  <a:lnTo>
                    <a:pt x="1095" y="418"/>
                  </a:lnTo>
                  <a:lnTo>
                    <a:pt x="1077" y="447"/>
                  </a:lnTo>
                  <a:lnTo>
                    <a:pt x="1062" y="483"/>
                  </a:lnTo>
                  <a:lnTo>
                    <a:pt x="1050" y="513"/>
                  </a:lnTo>
                  <a:lnTo>
                    <a:pt x="1035" y="552"/>
                  </a:lnTo>
                  <a:lnTo>
                    <a:pt x="1020" y="594"/>
                  </a:lnTo>
                  <a:lnTo>
                    <a:pt x="1005" y="639"/>
                  </a:lnTo>
                  <a:lnTo>
                    <a:pt x="996" y="678"/>
                  </a:lnTo>
                  <a:lnTo>
                    <a:pt x="981" y="714"/>
                  </a:lnTo>
                  <a:lnTo>
                    <a:pt x="969" y="747"/>
                  </a:lnTo>
                  <a:lnTo>
                    <a:pt x="960" y="783"/>
                  </a:lnTo>
                  <a:lnTo>
                    <a:pt x="951" y="819"/>
                  </a:lnTo>
                  <a:lnTo>
                    <a:pt x="945" y="850"/>
                  </a:lnTo>
                  <a:lnTo>
                    <a:pt x="939" y="886"/>
                  </a:lnTo>
                  <a:lnTo>
                    <a:pt x="927" y="922"/>
                  </a:lnTo>
                  <a:lnTo>
                    <a:pt x="909" y="964"/>
                  </a:lnTo>
                  <a:lnTo>
                    <a:pt x="903" y="994"/>
                  </a:lnTo>
                  <a:lnTo>
                    <a:pt x="891" y="1030"/>
                  </a:lnTo>
                  <a:lnTo>
                    <a:pt x="876" y="1068"/>
                  </a:lnTo>
                  <a:lnTo>
                    <a:pt x="867" y="1098"/>
                  </a:lnTo>
                  <a:lnTo>
                    <a:pt x="855" y="1134"/>
                  </a:lnTo>
                  <a:lnTo>
                    <a:pt x="843" y="1176"/>
                  </a:lnTo>
                  <a:lnTo>
                    <a:pt x="828" y="1215"/>
                  </a:lnTo>
                  <a:lnTo>
                    <a:pt x="811" y="1254"/>
                  </a:lnTo>
                  <a:lnTo>
                    <a:pt x="799" y="1278"/>
                  </a:lnTo>
                  <a:lnTo>
                    <a:pt x="792" y="1311"/>
                  </a:lnTo>
                  <a:lnTo>
                    <a:pt x="771" y="1359"/>
                  </a:lnTo>
                  <a:lnTo>
                    <a:pt x="741" y="1396"/>
                  </a:lnTo>
                  <a:lnTo>
                    <a:pt x="720" y="1446"/>
                  </a:lnTo>
                  <a:lnTo>
                    <a:pt x="699" y="1474"/>
                  </a:lnTo>
                  <a:lnTo>
                    <a:pt x="678" y="1515"/>
                  </a:lnTo>
                  <a:lnTo>
                    <a:pt x="654" y="1545"/>
                  </a:lnTo>
                  <a:lnTo>
                    <a:pt x="627" y="1584"/>
                  </a:lnTo>
                  <a:lnTo>
                    <a:pt x="594" y="1614"/>
                  </a:lnTo>
                  <a:lnTo>
                    <a:pt x="570" y="1635"/>
                  </a:lnTo>
                  <a:lnTo>
                    <a:pt x="531" y="1665"/>
                  </a:lnTo>
                  <a:lnTo>
                    <a:pt x="495" y="1689"/>
                  </a:lnTo>
                  <a:lnTo>
                    <a:pt x="456" y="1716"/>
                  </a:lnTo>
                  <a:lnTo>
                    <a:pt x="420" y="1734"/>
                  </a:lnTo>
                  <a:lnTo>
                    <a:pt x="381" y="1746"/>
                  </a:lnTo>
                  <a:lnTo>
                    <a:pt x="354" y="1755"/>
                  </a:lnTo>
                  <a:lnTo>
                    <a:pt x="321" y="1767"/>
                  </a:lnTo>
                  <a:lnTo>
                    <a:pt x="297" y="1782"/>
                  </a:lnTo>
                  <a:lnTo>
                    <a:pt x="264" y="1791"/>
                  </a:lnTo>
                  <a:lnTo>
                    <a:pt x="231" y="1803"/>
                  </a:lnTo>
                  <a:lnTo>
                    <a:pt x="195" y="1821"/>
                  </a:lnTo>
                  <a:lnTo>
                    <a:pt x="153" y="1830"/>
                  </a:lnTo>
                  <a:lnTo>
                    <a:pt x="108" y="1848"/>
                  </a:lnTo>
                  <a:lnTo>
                    <a:pt x="66" y="1857"/>
                  </a:lnTo>
                  <a:lnTo>
                    <a:pt x="30" y="1866"/>
                  </a:lnTo>
                  <a:lnTo>
                    <a:pt x="12" y="1872"/>
                  </a:lnTo>
                  <a:lnTo>
                    <a:pt x="0" y="1887"/>
                  </a:lnTo>
                  <a:lnTo>
                    <a:pt x="0" y="1926"/>
                  </a:lnTo>
                  <a:lnTo>
                    <a:pt x="0" y="1914"/>
                  </a:lnTo>
                  <a:lnTo>
                    <a:pt x="2831" y="1914"/>
                  </a:lnTo>
                  <a:lnTo>
                    <a:pt x="2838" y="1875"/>
                  </a:lnTo>
                  <a:lnTo>
                    <a:pt x="2805" y="1869"/>
                  </a:lnTo>
                  <a:lnTo>
                    <a:pt x="2781" y="1863"/>
                  </a:lnTo>
                  <a:lnTo>
                    <a:pt x="2745" y="1854"/>
                  </a:lnTo>
                  <a:lnTo>
                    <a:pt x="2709" y="1842"/>
                  </a:lnTo>
                  <a:lnTo>
                    <a:pt x="2682" y="1833"/>
                  </a:lnTo>
                  <a:lnTo>
                    <a:pt x="2649" y="1821"/>
                  </a:lnTo>
                  <a:lnTo>
                    <a:pt x="2607" y="1806"/>
                  </a:lnTo>
                  <a:lnTo>
                    <a:pt x="2565" y="1794"/>
                  </a:lnTo>
                  <a:lnTo>
                    <a:pt x="2523" y="1776"/>
                  </a:lnTo>
                  <a:lnTo>
                    <a:pt x="2493" y="1764"/>
                  </a:lnTo>
                  <a:lnTo>
                    <a:pt x="2451" y="1746"/>
                  </a:lnTo>
                  <a:lnTo>
                    <a:pt x="2415" y="1728"/>
                  </a:lnTo>
                  <a:lnTo>
                    <a:pt x="2367" y="1710"/>
                  </a:lnTo>
                  <a:lnTo>
                    <a:pt x="2319" y="1680"/>
                  </a:lnTo>
                  <a:lnTo>
                    <a:pt x="2299" y="1662"/>
                  </a:lnTo>
                  <a:lnTo>
                    <a:pt x="2289" y="1662"/>
                  </a:lnTo>
                  <a:lnTo>
                    <a:pt x="2283" y="1650"/>
                  </a:lnTo>
                  <a:lnTo>
                    <a:pt x="2255" y="1634"/>
                  </a:lnTo>
                  <a:lnTo>
                    <a:pt x="2220" y="1611"/>
                  </a:lnTo>
                  <a:lnTo>
                    <a:pt x="2199" y="1582"/>
                  </a:lnTo>
                  <a:lnTo>
                    <a:pt x="2181" y="1558"/>
                  </a:lnTo>
                  <a:lnTo>
                    <a:pt x="2151" y="1522"/>
                  </a:lnTo>
                  <a:lnTo>
                    <a:pt x="2124" y="1485"/>
                  </a:lnTo>
                  <a:lnTo>
                    <a:pt x="2100" y="1452"/>
                  </a:lnTo>
                  <a:lnTo>
                    <a:pt x="2079" y="1419"/>
                  </a:lnTo>
                  <a:lnTo>
                    <a:pt x="2061" y="1386"/>
                  </a:lnTo>
                  <a:lnTo>
                    <a:pt x="2046" y="1356"/>
                  </a:lnTo>
                  <a:lnTo>
                    <a:pt x="2010" y="1293"/>
                  </a:lnTo>
                  <a:lnTo>
                    <a:pt x="2028" y="1326"/>
                  </a:lnTo>
                  <a:lnTo>
                    <a:pt x="1995" y="1257"/>
                  </a:lnTo>
                  <a:lnTo>
                    <a:pt x="1974" y="1218"/>
                  </a:lnTo>
                  <a:lnTo>
                    <a:pt x="1962" y="1191"/>
                  </a:lnTo>
                  <a:lnTo>
                    <a:pt x="1953" y="1161"/>
                  </a:lnTo>
                  <a:lnTo>
                    <a:pt x="1941" y="1140"/>
                  </a:lnTo>
                  <a:lnTo>
                    <a:pt x="1935" y="1107"/>
                  </a:lnTo>
                  <a:lnTo>
                    <a:pt x="1923" y="1083"/>
                  </a:lnTo>
                  <a:lnTo>
                    <a:pt x="1914" y="1053"/>
                  </a:lnTo>
                  <a:lnTo>
                    <a:pt x="1902" y="1011"/>
                  </a:lnTo>
                  <a:lnTo>
                    <a:pt x="1887" y="978"/>
                  </a:lnTo>
                  <a:lnTo>
                    <a:pt x="1872" y="930"/>
                  </a:lnTo>
                  <a:lnTo>
                    <a:pt x="1866" y="891"/>
                  </a:lnTo>
                  <a:lnTo>
                    <a:pt x="1854" y="852"/>
                  </a:lnTo>
                  <a:lnTo>
                    <a:pt x="1845" y="819"/>
                  </a:lnTo>
                  <a:lnTo>
                    <a:pt x="1830" y="771"/>
                  </a:lnTo>
                  <a:lnTo>
                    <a:pt x="1818" y="729"/>
                  </a:lnTo>
                  <a:lnTo>
                    <a:pt x="1800" y="681"/>
                  </a:lnTo>
                  <a:lnTo>
                    <a:pt x="1791" y="642"/>
                  </a:lnTo>
                  <a:lnTo>
                    <a:pt x="1773" y="600"/>
                  </a:lnTo>
                  <a:lnTo>
                    <a:pt x="1761" y="546"/>
                  </a:lnTo>
                  <a:lnTo>
                    <a:pt x="1740" y="504"/>
                  </a:lnTo>
                  <a:lnTo>
                    <a:pt x="1725" y="465"/>
                  </a:lnTo>
                  <a:lnTo>
                    <a:pt x="1713" y="432"/>
                  </a:lnTo>
                  <a:lnTo>
                    <a:pt x="1698" y="399"/>
                  </a:lnTo>
                  <a:lnTo>
                    <a:pt x="1674" y="345"/>
                  </a:lnTo>
                  <a:lnTo>
                    <a:pt x="1686" y="375"/>
                  </a:lnTo>
                  <a:lnTo>
                    <a:pt x="1656" y="312"/>
                  </a:lnTo>
                  <a:lnTo>
                    <a:pt x="1644" y="285"/>
                  </a:lnTo>
                  <a:lnTo>
                    <a:pt x="1629" y="252"/>
                  </a:lnTo>
                  <a:lnTo>
                    <a:pt x="1620" y="228"/>
                  </a:lnTo>
                  <a:lnTo>
                    <a:pt x="1608" y="207"/>
                  </a:lnTo>
                  <a:lnTo>
                    <a:pt x="1578" y="156"/>
                  </a:lnTo>
                  <a:lnTo>
                    <a:pt x="1563" y="135"/>
                  </a:lnTo>
                  <a:lnTo>
                    <a:pt x="1563" y="141"/>
                  </a:lnTo>
                  <a:lnTo>
                    <a:pt x="1572" y="144"/>
                  </a:lnTo>
                  <a:lnTo>
                    <a:pt x="1587" y="174"/>
                  </a:lnTo>
                  <a:lnTo>
                    <a:pt x="1593" y="192"/>
                  </a:lnTo>
                  <a:lnTo>
                    <a:pt x="1578" y="156"/>
                  </a:lnTo>
                  <a:lnTo>
                    <a:pt x="1551" y="129"/>
                  </a:lnTo>
                  <a:lnTo>
                    <a:pt x="1539" y="105"/>
                  </a:lnTo>
                  <a:lnTo>
                    <a:pt x="1518" y="81"/>
                  </a:lnTo>
                  <a:lnTo>
                    <a:pt x="1500" y="57"/>
                  </a:lnTo>
                  <a:lnTo>
                    <a:pt x="1479" y="39"/>
                  </a:lnTo>
                  <a:lnTo>
                    <a:pt x="1455" y="18"/>
                  </a:lnTo>
                  <a:lnTo>
                    <a:pt x="1431" y="6"/>
                  </a:lnTo>
                  <a:lnTo>
                    <a:pt x="1416" y="0"/>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68" name="Line 9"/>
            <p:cNvSpPr>
              <a:spLocks noChangeShapeType="1"/>
            </p:cNvSpPr>
            <p:nvPr/>
          </p:nvSpPr>
          <p:spPr bwMode="auto">
            <a:xfrm>
              <a:off x="2801636" y="6108310"/>
              <a:ext cx="338802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 name="Line 17"/>
            <p:cNvSpPr>
              <a:spLocks noChangeShapeType="1"/>
            </p:cNvSpPr>
            <p:nvPr/>
          </p:nvSpPr>
          <p:spPr bwMode="auto">
            <a:xfrm>
              <a:off x="4500488" y="6066444"/>
              <a:ext cx="0" cy="9465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70" name="Group 38"/>
            <p:cNvGrpSpPr>
              <a:grpSpLocks/>
            </p:cNvGrpSpPr>
            <p:nvPr/>
          </p:nvGrpSpPr>
          <p:grpSpPr bwMode="auto">
            <a:xfrm>
              <a:off x="2980123" y="4322617"/>
              <a:ext cx="3035354" cy="1672836"/>
              <a:chOff x="1463" y="1211"/>
              <a:chExt cx="2823" cy="1838"/>
            </a:xfrm>
          </p:grpSpPr>
          <p:sp>
            <p:nvSpPr>
              <p:cNvPr id="71" name="Arc 11"/>
              <p:cNvSpPr>
                <a:spLocks/>
              </p:cNvSpPr>
              <p:nvPr/>
            </p:nvSpPr>
            <p:spPr bwMode="auto">
              <a:xfrm rot="4500000">
                <a:off x="3122" y="2332"/>
                <a:ext cx="789" cy="284"/>
              </a:xfrm>
              <a:custGeom>
                <a:avLst/>
                <a:gdLst>
                  <a:gd name="T0" fmla="*/ 32 w 19399"/>
                  <a:gd name="T1" fmla="*/ 2 h 21600"/>
                  <a:gd name="T2" fmla="*/ 0 w 19399"/>
                  <a:gd name="T3" fmla="*/ 4 h 21600"/>
                  <a:gd name="T4" fmla="*/ 0 w 19399"/>
                  <a:gd name="T5" fmla="*/ 0 h 21600"/>
                  <a:gd name="T6" fmla="*/ 0 60000 65536"/>
                  <a:gd name="T7" fmla="*/ 0 60000 65536"/>
                  <a:gd name="T8" fmla="*/ 0 60000 65536"/>
                  <a:gd name="T9" fmla="*/ 0 w 19399"/>
                  <a:gd name="T10" fmla="*/ 0 h 21600"/>
                  <a:gd name="T11" fmla="*/ 19399 w 19399"/>
                  <a:gd name="T12" fmla="*/ 21600 h 21600"/>
                </a:gdLst>
                <a:ahLst/>
                <a:cxnLst>
                  <a:cxn ang="T6">
                    <a:pos x="T0" y="T1"/>
                  </a:cxn>
                  <a:cxn ang="T7">
                    <a:pos x="T2" y="T3"/>
                  </a:cxn>
                  <a:cxn ang="T8">
                    <a:pos x="T4" y="T5"/>
                  </a:cxn>
                </a:cxnLst>
                <a:rect l="T9" t="T10" r="T11" b="T12"/>
                <a:pathLst>
                  <a:path w="19399" h="21600" fill="none" extrusionOk="0">
                    <a:moveTo>
                      <a:pt x="19398" y="9499"/>
                    </a:moveTo>
                    <a:cubicBezTo>
                      <a:pt x="15772" y="16905"/>
                      <a:pt x="8245" y="21599"/>
                      <a:pt x="0" y="21600"/>
                    </a:cubicBezTo>
                  </a:path>
                  <a:path w="19399" h="21600" stroke="0" extrusionOk="0">
                    <a:moveTo>
                      <a:pt x="19398" y="9499"/>
                    </a:moveTo>
                    <a:cubicBezTo>
                      <a:pt x="15772" y="16905"/>
                      <a:pt x="8245" y="21599"/>
                      <a:pt x="0" y="21600"/>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2" name="Arc 12"/>
              <p:cNvSpPr>
                <a:spLocks/>
              </p:cNvSpPr>
              <p:nvPr/>
            </p:nvSpPr>
            <p:spPr bwMode="auto">
              <a:xfrm rot="6300000">
                <a:off x="2156" y="1577"/>
                <a:ext cx="956" cy="224"/>
              </a:xfrm>
              <a:custGeom>
                <a:avLst/>
                <a:gdLst>
                  <a:gd name="T0" fmla="*/ 42 w 21600"/>
                  <a:gd name="T1" fmla="*/ 2 h 21600"/>
                  <a:gd name="T2" fmla="*/ 0 w 21600"/>
                  <a:gd name="T3" fmla="*/ 0 h 21600"/>
                  <a:gd name="T4" fmla="*/ 42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3" name="Arc 13"/>
              <p:cNvSpPr>
                <a:spLocks/>
              </p:cNvSpPr>
              <p:nvPr/>
            </p:nvSpPr>
            <p:spPr bwMode="auto">
              <a:xfrm rot="16980000">
                <a:off x="1803" y="2341"/>
                <a:ext cx="790" cy="284"/>
              </a:xfrm>
              <a:custGeom>
                <a:avLst/>
                <a:gdLst>
                  <a:gd name="T0" fmla="*/ 32 w 19433"/>
                  <a:gd name="T1" fmla="*/ 4 h 21600"/>
                  <a:gd name="T2" fmla="*/ 0 w 19433"/>
                  <a:gd name="T3" fmla="*/ 2 h 21600"/>
                  <a:gd name="T4" fmla="*/ 32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4" name="Arc 14"/>
              <p:cNvSpPr>
                <a:spLocks/>
              </p:cNvSpPr>
              <p:nvPr/>
            </p:nvSpPr>
            <p:spPr bwMode="auto">
              <a:xfrm rot="15300000">
                <a:off x="2591" y="1579"/>
                <a:ext cx="957" cy="225"/>
              </a:xfrm>
              <a:custGeom>
                <a:avLst/>
                <a:gdLst>
                  <a:gd name="T0" fmla="*/ 42 w 21600"/>
                  <a:gd name="T1" fmla="*/ 0 h 21696"/>
                  <a:gd name="T2" fmla="*/ 0 w 21600"/>
                  <a:gd name="T3" fmla="*/ 2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5" name="Arc 16"/>
              <p:cNvSpPr>
                <a:spLocks/>
              </p:cNvSpPr>
              <p:nvPr/>
            </p:nvSpPr>
            <p:spPr bwMode="auto">
              <a:xfrm rot="20760000">
                <a:off x="1463" y="2875"/>
                <a:ext cx="697" cy="164"/>
              </a:xfrm>
              <a:custGeom>
                <a:avLst/>
                <a:gdLst>
                  <a:gd name="T0" fmla="*/ 23 w 20693"/>
                  <a:gd name="T1" fmla="*/ 0 h 21576"/>
                  <a:gd name="T2" fmla="*/ 1 w 20693"/>
                  <a:gd name="T3" fmla="*/ 1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6" name="Arc 37"/>
              <p:cNvSpPr>
                <a:spLocks/>
              </p:cNvSpPr>
              <p:nvPr/>
            </p:nvSpPr>
            <p:spPr bwMode="auto">
              <a:xfrm rot="840000" flipH="1">
                <a:off x="3598" y="2885"/>
                <a:ext cx="688" cy="164"/>
              </a:xfrm>
              <a:custGeom>
                <a:avLst/>
                <a:gdLst>
                  <a:gd name="T0" fmla="*/ 23 w 20435"/>
                  <a:gd name="T1" fmla="*/ 0 h 21576"/>
                  <a:gd name="T2" fmla="*/ 1 w 20435"/>
                  <a:gd name="T3" fmla="*/ 1 h 21576"/>
                  <a:gd name="T4" fmla="*/ 0 w 20435"/>
                  <a:gd name="T5" fmla="*/ 0 h 21576"/>
                  <a:gd name="T6" fmla="*/ 0 60000 65536"/>
                  <a:gd name="T7" fmla="*/ 0 60000 65536"/>
                  <a:gd name="T8" fmla="*/ 0 60000 65536"/>
                  <a:gd name="T9" fmla="*/ 0 w 20435"/>
                  <a:gd name="T10" fmla="*/ 0 h 21576"/>
                  <a:gd name="T11" fmla="*/ 20435 w 20435"/>
                  <a:gd name="T12" fmla="*/ 21576 h 21576"/>
                </a:gdLst>
                <a:ahLst/>
                <a:cxnLst>
                  <a:cxn ang="T6">
                    <a:pos x="T0" y="T1"/>
                  </a:cxn>
                  <a:cxn ang="T7">
                    <a:pos x="T2" y="T3"/>
                  </a:cxn>
                  <a:cxn ang="T8">
                    <a:pos x="T4" y="T5"/>
                  </a:cxn>
                </a:cxnLst>
                <a:rect l="T9" t="T10" r="T11" b="T12"/>
                <a:pathLst>
                  <a:path w="20435" h="21576" fill="none" extrusionOk="0">
                    <a:moveTo>
                      <a:pt x="20434" y="6998"/>
                    </a:moveTo>
                    <a:cubicBezTo>
                      <a:pt x="17563" y="15381"/>
                      <a:pt x="9864" y="21160"/>
                      <a:pt x="1014" y="21576"/>
                    </a:cubicBezTo>
                  </a:path>
                  <a:path w="20435" h="21576" stroke="0" extrusionOk="0">
                    <a:moveTo>
                      <a:pt x="20434" y="6998"/>
                    </a:moveTo>
                    <a:cubicBezTo>
                      <a:pt x="17563" y="15381"/>
                      <a:pt x="9864" y="21160"/>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graphicFrame>
        <p:nvGraphicFramePr>
          <p:cNvPr id="10" name="Object 9"/>
          <p:cNvGraphicFramePr>
            <a:graphicFrameLocks noChangeAspect="1"/>
          </p:cNvGraphicFramePr>
          <p:nvPr>
            <p:extLst/>
          </p:nvPr>
        </p:nvGraphicFramePr>
        <p:xfrm>
          <a:off x="709613" y="1104900"/>
          <a:ext cx="390525" cy="503238"/>
        </p:xfrm>
        <a:graphic>
          <a:graphicData uri="http://schemas.openxmlformats.org/presentationml/2006/ole">
            <mc:AlternateContent xmlns:mc="http://schemas.openxmlformats.org/markup-compatibility/2006">
              <mc:Choice xmlns:v="urn:schemas-microsoft-com:vml" Requires="v">
                <p:oleObj spid="_x0000_s141366" name="Equation" r:id="rId10" imgW="177480" imgH="228600" progId="Equation.DSMT4">
                  <p:embed/>
                </p:oleObj>
              </mc:Choice>
              <mc:Fallback>
                <p:oleObj name="Equation" r:id="rId10" imgW="177480" imgH="228600" progId="Equation.DSMT4">
                  <p:embed/>
                  <p:pic>
                    <p:nvPicPr>
                      <p:cNvPr id="0" name=""/>
                      <p:cNvPicPr>
                        <a:picLocks noChangeAspect="1" noChangeArrowheads="1"/>
                      </p:cNvPicPr>
                      <p:nvPr/>
                    </p:nvPicPr>
                    <p:blipFill>
                      <a:blip r:embed="rId11"/>
                      <a:srcRect/>
                      <a:stretch>
                        <a:fillRect/>
                      </a:stretch>
                    </p:blipFill>
                    <p:spPr bwMode="auto">
                      <a:xfrm>
                        <a:off x="709613" y="1104900"/>
                        <a:ext cx="390525" cy="503238"/>
                      </a:xfrm>
                      <a:prstGeom prst="rect">
                        <a:avLst/>
                      </a:prstGeom>
                      <a:noFill/>
                      <a:ln>
                        <a:noFill/>
                      </a:ln>
                      <a:effectLst/>
                    </p:spPr>
                  </p:pic>
                </p:oleObj>
              </mc:Fallback>
            </mc:AlternateContent>
          </a:graphicData>
        </a:graphic>
      </p:graphicFrame>
      <p:graphicFrame>
        <p:nvGraphicFramePr>
          <p:cNvPr id="19" name="Object 18"/>
          <p:cNvGraphicFramePr>
            <a:graphicFrameLocks noChangeAspect="1"/>
          </p:cNvGraphicFramePr>
          <p:nvPr>
            <p:extLst/>
          </p:nvPr>
        </p:nvGraphicFramePr>
        <p:xfrm>
          <a:off x="1305731" y="1106488"/>
          <a:ext cx="417512" cy="503237"/>
        </p:xfrm>
        <a:graphic>
          <a:graphicData uri="http://schemas.openxmlformats.org/presentationml/2006/ole">
            <mc:AlternateContent xmlns:mc="http://schemas.openxmlformats.org/markup-compatibility/2006">
              <mc:Choice xmlns:v="urn:schemas-microsoft-com:vml" Requires="v">
                <p:oleObj spid="_x0000_s141367" name="Equation" r:id="rId12" imgW="190440" imgH="228600" progId="Equation.DSMT4">
                  <p:embed/>
                </p:oleObj>
              </mc:Choice>
              <mc:Fallback>
                <p:oleObj name="Equation" r:id="rId12" imgW="190440" imgH="228600" progId="Equation.DSMT4">
                  <p:embed/>
                  <p:pic>
                    <p:nvPicPr>
                      <p:cNvPr id="0" name=""/>
                      <p:cNvPicPr>
                        <a:picLocks noChangeAspect="1" noChangeArrowheads="1"/>
                      </p:cNvPicPr>
                      <p:nvPr/>
                    </p:nvPicPr>
                    <p:blipFill>
                      <a:blip r:embed="rId13"/>
                      <a:srcRect/>
                      <a:stretch>
                        <a:fillRect/>
                      </a:stretch>
                    </p:blipFill>
                    <p:spPr bwMode="auto">
                      <a:xfrm>
                        <a:off x="1305731" y="1106488"/>
                        <a:ext cx="417512"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 name="Rectangle 3"/>
          <p:cNvSpPr txBox="1">
            <a:spLocks noChangeArrowheads="1"/>
          </p:cNvSpPr>
          <p:nvPr/>
        </p:nvSpPr>
        <p:spPr>
          <a:xfrm>
            <a:off x="399741" y="4846734"/>
            <a:ext cx="8398307" cy="141758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eaLnBrk="1" hangingPunct="1">
              <a:spcBef>
                <a:spcPts val="0"/>
              </a:spcBef>
              <a:buFontTx/>
              <a:buNone/>
            </a:pPr>
            <a:r>
              <a:rPr lang="en-US" sz="2400" i="1" dirty="0" smtClean="0">
                <a:latin typeface="Times New Roman" pitchFamily="18" charset="0"/>
              </a:rPr>
              <a:t>when testing the equality of proportions</a:t>
            </a:r>
            <a:endParaRPr lang="en-US" sz="2400" dirty="0" smtClean="0">
              <a:latin typeface="Times New Roman" pitchFamily="18" charset="0"/>
              <a:cs typeface="Times New Roman" pitchFamily="18" charset="0"/>
            </a:endParaRPr>
          </a:p>
        </p:txBody>
      </p:sp>
      <p:graphicFrame>
        <p:nvGraphicFramePr>
          <p:cNvPr id="28" name="Object 27"/>
          <p:cNvGraphicFramePr>
            <a:graphicFrameLocks noChangeAspect="1"/>
          </p:cNvGraphicFramePr>
          <p:nvPr>
            <p:extLst>
              <p:ext uri="{D42A27DB-BD31-4B8C-83A1-F6EECF244321}">
                <p14:modId xmlns:p14="http://schemas.microsoft.com/office/powerpoint/2010/main" val="1720381205"/>
              </p:ext>
            </p:extLst>
          </p:nvPr>
        </p:nvGraphicFramePr>
        <p:xfrm>
          <a:off x="2398793" y="4150388"/>
          <a:ext cx="1855788" cy="474663"/>
        </p:xfrm>
        <a:graphic>
          <a:graphicData uri="http://schemas.openxmlformats.org/presentationml/2006/ole">
            <mc:AlternateContent xmlns:mc="http://schemas.openxmlformats.org/markup-compatibility/2006">
              <mc:Choice xmlns:v="urn:schemas-microsoft-com:vml" Requires="v">
                <p:oleObj spid="_x0000_s141368" name="Equation" r:id="rId14" imgW="939600" imgH="241200" progId="Equation.DSMT4">
                  <p:embed/>
                </p:oleObj>
              </mc:Choice>
              <mc:Fallback>
                <p:oleObj name="Equation" r:id="rId14" imgW="939600" imgH="241200" progId="Equation.DSMT4">
                  <p:embed/>
                  <p:pic>
                    <p:nvPicPr>
                      <p:cNvPr id="0" name=""/>
                      <p:cNvPicPr/>
                      <p:nvPr/>
                    </p:nvPicPr>
                    <p:blipFill>
                      <a:blip r:embed="rId15"/>
                      <a:stretch>
                        <a:fillRect/>
                      </a:stretch>
                    </p:blipFill>
                    <p:spPr>
                      <a:xfrm>
                        <a:off x="2398793" y="4150388"/>
                        <a:ext cx="1855788" cy="474663"/>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4060962479"/>
              </p:ext>
            </p:extLst>
          </p:nvPr>
        </p:nvGraphicFramePr>
        <p:xfrm>
          <a:off x="4819731" y="4151976"/>
          <a:ext cx="1905000" cy="474662"/>
        </p:xfrm>
        <a:graphic>
          <a:graphicData uri="http://schemas.openxmlformats.org/presentationml/2006/ole">
            <mc:AlternateContent xmlns:mc="http://schemas.openxmlformats.org/markup-compatibility/2006">
              <mc:Choice xmlns:v="urn:schemas-microsoft-com:vml" Requires="v">
                <p:oleObj spid="_x0000_s141369" name="Equation" r:id="rId16" imgW="965160" imgH="241200" progId="Equation.DSMT4">
                  <p:embed/>
                </p:oleObj>
              </mc:Choice>
              <mc:Fallback>
                <p:oleObj name="Equation" r:id="rId16" imgW="965160" imgH="241200" progId="Equation.DSMT4">
                  <p:embed/>
                  <p:pic>
                    <p:nvPicPr>
                      <p:cNvPr id="0" name=""/>
                      <p:cNvPicPr>
                        <a:picLocks noChangeAspect="1" noChangeArrowheads="1"/>
                      </p:cNvPicPr>
                      <p:nvPr/>
                    </p:nvPicPr>
                    <p:blipFill>
                      <a:blip r:embed="rId17"/>
                      <a:srcRect/>
                      <a:stretch>
                        <a:fillRect/>
                      </a:stretch>
                    </p:blipFill>
                    <p:spPr bwMode="auto">
                      <a:xfrm>
                        <a:off x="4819731" y="4151976"/>
                        <a:ext cx="1905000"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 name="Picture 1"/>
          <p:cNvPicPr>
            <a:picLocks noChangeAspect="1"/>
          </p:cNvPicPr>
          <p:nvPr/>
        </p:nvPicPr>
        <p:blipFill>
          <a:blip r:embed="rId18"/>
          <a:stretch>
            <a:fillRect/>
          </a:stretch>
        </p:blipFill>
        <p:spPr>
          <a:xfrm>
            <a:off x="3259134" y="4431036"/>
            <a:ext cx="97639" cy="196296"/>
          </a:xfrm>
          <a:prstGeom prst="rect">
            <a:avLst/>
          </a:prstGeom>
        </p:spPr>
      </p:pic>
      <p:pic>
        <p:nvPicPr>
          <p:cNvPr id="33" name="Picture 32"/>
          <p:cNvPicPr>
            <a:picLocks noChangeAspect="1"/>
          </p:cNvPicPr>
          <p:nvPr/>
        </p:nvPicPr>
        <p:blipFill>
          <a:blip r:embed="rId18"/>
          <a:stretch>
            <a:fillRect/>
          </a:stretch>
        </p:blipFill>
        <p:spPr>
          <a:xfrm>
            <a:off x="3988206" y="4432530"/>
            <a:ext cx="97639" cy="196296"/>
          </a:xfrm>
          <a:prstGeom prst="rect">
            <a:avLst/>
          </a:prstGeom>
        </p:spPr>
      </p:pic>
      <p:pic>
        <p:nvPicPr>
          <p:cNvPr id="35" name="Picture 34"/>
          <p:cNvPicPr>
            <a:picLocks noChangeAspect="1"/>
          </p:cNvPicPr>
          <p:nvPr/>
        </p:nvPicPr>
        <p:blipFill>
          <a:blip r:embed="rId18"/>
          <a:stretch>
            <a:fillRect/>
          </a:stretch>
        </p:blipFill>
        <p:spPr>
          <a:xfrm>
            <a:off x="5690312" y="4433508"/>
            <a:ext cx="97639" cy="196296"/>
          </a:xfrm>
          <a:prstGeom prst="rect">
            <a:avLst/>
          </a:prstGeom>
        </p:spPr>
      </p:pic>
      <p:pic>
        <p:nvPicPr>
          <p:cNvPr id="36" name="Picture 35"/>
          <p:cNvPicPr>
            <a:picLocks noChangeAspect="1"/>
          </p:cNvPicPr>
          <p:nvPr/>
        </p:nvPicPr>
        <p:blipFill>
          <a:blip r:embed="rId18"/>
          <a:stretch>
            <a:fillRect/>
          </a:stretch>
        </p:blipFill>
        <p:spPr>
          <a:xfrm>
            <a:off x="6458662" y="4431036"/>
            <a:ext cx="97639" cy="196296"/>
          </a:xfrm>
          <a:prstGeom prst="rect">
            <a:avLst/>
          </a:prstGeom>
        </p:spPr>
      </p:pic>
    </p:spTree>
    <p:extLst>
      <p:ext uri="{BB962C8B-B14F-4D97-AF65-F5344CB8AC3E}">
        <p14:creationId xmlns:p14="http://schemas.microsoft.com/office/powerpoint/2010/main" val="33016819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98"/>
          <p:cNvSpPr txBox="1">
            <a:spLocks noChangeArrowheads="1"/>
          </p:cNvSpPr>
          <p:nvPr/>
        </p:nvSpPr>
        <p:spPr bwMode="auto">
          <a:xfrm>
            <a:off x="724893" y="1662315"/>
            <a:ext cx="7685088"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120000"/>
              </a:lnSpc>
            </a:pPr>
            <a:r>
              <a:rPr lang="en-US" sz="2400" dirty="0">
                <a:latin typeface="Book Antiqua" pitchFamily="18" charset="0"/>
              </a:rPr>
              <a:t>      Can we conclude, using a 5% level of significance, that the miles-per-gallon (MPG) performance of M cars is greater than the MPG performance of J cars?</a:t>
            </a:r>
          </a:p>
        </p:txBody>
      </p:sp>
      <p:sp>
        <p:nvSpPr>
          <p:cNvPr id="223340" name="Text Box 108"/>
          <p:cNvSpPr txBox="1">
            <a:spLocks noChangeArrowheads="1"/>
          </p:cNvSpPr>
          <p:nvPr/>
        </p:nvSpPr>
        <p:spPr bwMode="auto">
          <a:xfrm>
            <a:off x="749345" y="3352386"/>
            <a:ext cx="13922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sz="2400" dirty="0"/>
              <a:t>Recall</a:t>
            </a:r>
          </a:p>
        </p:txBody>
      </p:sp>
      <p:sp>
        <p:nvSpPr>
          <p:cNvPr id="223341" name="Oval 109"/>
          <p:cNvSpPr>
            <a:spLocks noChangeArrowheads="1"/>
          </p:cNvSpPr>
          <p:nvPr/>
        </p:nvSpPr>
        <p:spPr bwMode="auto">
          <a:xfrm>
            <a:off x="4675541" y="1716290"/>
            <a:ext cx="619125" cy="422275"/>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23342" name="Line 110"/>
          <p:cNvSpPr>
            <a:spLocks noChangeShapeType="1"/>
          </p:cNvSpPr>
          <p:nvPr/>
        </p:nvSpPr>
        <p:spPr bwMode="auto">
          <a:xfrm>
            <a:off x="1116366" y="2964065"/>
            <a:ext cx="95091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Rectangle 5"/>
          <p:cNvSpPr>
            <a:spLocks noChangeArrowheads="1"/>
          </p:cNvSpPr>
          <p:nvPr/>
        </p:nvSpPr>
        <p:spPr bwMode="auto">
          <a:xfrm>
            <a:off x="685800" y="127948"/>
            <a:ext cx="7772400" cy="63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chemeClr val="tx2"/>
                </a:solidFill>
              </a:rPr>
              <a:t>Hypothesis Tests About</a:t>
            </a:r>
            <a:r>
              <a:rPr lang="en-US" sz="2800" dirty="0">
                <a:solidFill>
                  <a:schemeClr val="tx2"/>
                </a:solidFill>
                <a:latin typeface="Arial" charset="0"/>
              </a:rPr>
              <a:t> </a:t>
            </a:r>
            <a:r>
              <a:rPr lang="en-US" sz="2800" i="1" dirty="0">
                <a:solidFill>
                  <a:schemeClr val="tx2"/>
                </a:solidFill>
                <a:latin typeface="Symbol" pitchFamily="18" charset="2"/>
              </a:rPr>
              <a:t>m</a:t>
            </a:r>
            <a:r>
              <a:rPr lang="en-US" sz="2800" baseline="-25000" dirty="0">
                <a:solidFill>
                  <a:schemeClr val="tx2"/>
                </a:solidFill>
                <a:latin typeface="Arial" charset="0"/>
              </a:rPr>
              <a:t>1</a:t>
            </a:r>
            <a:r>
              <a:rPr lang="en-US" sz="2800" dirty="0">
                <a:solidFill>
                  <a:schemeClr val="tx2"/>
                </a:solidFill>
                <a:latin typeface="Arial" charset="0"/>
              </a:rPr>
              <a:t> </a:t>
            </a:r>
            <a:r>
              <a:rPr lang="en-US" sz="2800" dirty="0">
                <a:solidFill>
                  <a:schemeClr val="tx2"/>
                </a:solidFill>
                <a:latin typeface="Symbol" pitchFamily="18" charset="2"/>
              </a:rPr>
              <a:t>-</a:t>
            </a:r>
            <a:r>
              <a:rPr lang="en-US" sz="2800" dirty="0">
                <a:solidFill>
                  <a:schemeClr val="tx2"/>
                </a:solidFill>
                <a:latin typeface="Arial" charset="0"/>
              </a:rPr>
              <a:t> </a:t>
            </a:r>
            <a:r>
              <a:rPr lang="en-US" sz="2800" i="1" dirty="0" smtClean="0">
                <a:solidFill>
                  <a:schemeClr val="tx2"/>
                </a:solidFill>
                <a:latin typeface="Symbol" pitchFamily="18" charset="2"/>
              </a:rPr>
              <a:t>m</a:t>
            </a:r>
            <a:r>
              <a:rPr lang="en-US" sz="2800" baseline="-25000" dirty="0" smtClean="0">
                <a:solidFill>
                  <a:schemeClr val="tx2"/>
                </a:solidFill>
                <a:latin typeface="Arial" charset="0"/>
              </a:rPr>
              <a:t>2</a:t>
            </a:r>
            <a:endParaRPr lang="en-US" sz="2800" dirty="0">
              <a:solidFill>
                <a:schemeClr val="tx2"/>
              </a:solidFill>
            </a:endParaRPr>
          </a:p>
        </p:txBody>
      </p:sp>
      <p:sp>
        <p:nvSpPr>
          <p:cNvPr id="17" name="Text Box 193"/>
          <p:cNvSpPr txBox="1">
            <a:spLocks noChangeArrowheads="1"/>
          </p:cNvSpPr>
          <p:nvPr/>
        </p:nvSpPr>
        <p:spPr bwMode="auto">
          <a:xfrm>
            <a:off x="2745650" y="3650113"/>
            <a:ext cx="35779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700" i="1" dirty="0" smtClean="0"/>
              <a:t>n</a:t>
            </a:r>
            <a:endParaRPr lang="en-US" sz="2700" i="1" dirty="0"/>
          </a:p>
        </p:txBody>
      </p:sp>
      <p:sp>
        <p:nvSpPr>
          <p:cNvPr id="18" name="Text Box 194"/>
          <p:cNvSpPr txBox="1">
            <a:spLocks noChangeArrowheads="1"/>
          </p:cNvSpPr>
          <p:nvPr/>
        </p:nvSpPr>
        <p:spPr bwMode="auto">
          <a:xfrm>
            <a:off x="3602906" y="3346743"/>
            <a:ext cx="11769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u="sng" dirty="0" smtClean="0">
                <a:latin typeface="Book Antiqua" pitchFamily="18" charset="0"/>
              </a:rPr>
              <a:t>M </a:t>
            </a:r>
            <a:r>
              <a:rPr lang="en-US" sz="2400" u="sng" dirty="0">
                <a:latin typeface="Book Antiqua" pitchFamily="18" charset="0"/>
              </a:rPr>
              <a:t>Cars</a:t>
            </a:r>
          </a:p>
        </p:txBody>
      </p:sp>
      <p:sp>
        <p:nvSpPr>
          <p:cNvPr id="19" name="Text Box 195"/>
          <p:cNvSpPr txBox="1">
            <a:spLocks noChangeArrowheads="1"/>
          </p:cNvSpPr>
          <p:nvPr/>
        </p:nvSpPr>
        <p:spPr bwMode="auto">
          <a:xfrm>
            <a:off x="5507233" y="3346743"/>
            <a:ext cx="9877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u="sng" dirty="0" smtClean="0">
                <a:latin typeface="Book Antiqua" pitchFamily="18" charset="0"/>
              </a:rPr>
              <a:t>J </a:t>
            </a:r>
            <a:r>
              <a:rPr lang="en-US" sz="2400" u="sng" dirty="0">
                <a:latin typeface="Book Antiqua" pitchFamily="18" charset="0"/>
              </a:rPr>
              <a:t>Cars</a:t>
            </a:r>
          </a:p>
        </p:txBody>
      </p:sp>
      <p:sp>
        <p:nvSpPr>
          <p:cNvPr id="20" name="Text Box 196"/>
          <p:cNvSpPr txBox="1">
            <a:spLocks noChangeArrowheads="1"/>
          </p:cNvSpPr>
          <p:nvPr/>
        </p:nvSpPr>
        <p:spPr bwMode="auto">
          <a:xfrm>
            <a:off x="3526207" y="3688213"/>
            <a:ext cx="30829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2400">
                <a:latin typeface="Book Antiqua" pitchFamily="18" charset="0"/>
              </a:rPr>
              <a:t>  24 cars	 </a:t>
            </a:r>
            <a:r>
              <a:rPr lang="en-US" sz="2400" i="1">
                <a:latin typeface="Book Antiqua" pitchFamily="18" charset="0"/>
              </a:rPr>
              <a:t> 2</a:t>
            </a:r>
            <a:r>
              <a:rPr lang="en-US" sz="2400">
                <a:latin typeface="Book Antiqua" pitchFamily="18" charset="0"/>
              </a:rPr>
              <a:t>8 cars</a:t>
            </a:r>
          </a:p>
        </p:txBody>
      </p:sp>
      <p:sp>
        <p:nvSpPr>
          <p:cNvPr id="21" name="Text Box 197"/>
          <p:cNvSpPr txBox="1">
            <a:spLocks noChangeArrowheads="1"/>
          </p:cNvSpPr>
          <p:nvPr/>
        </p:nvSpPr>
        <p:spPr bwMode="auto">
          <a:xfrm>
            <a:off x="3534145" y="4030827"/>
            <a:ext cx="3181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a:solidFill>
                  <a:srgbClr val="FF0000"/>
                </a:solidFill>
                <a:latin typeface="Book Antiqua" pitchFamily="18" charset="0"/>
              </a:rPr>
              <a:t>29.8</a:t>
            </a:r>
            <a:r>
              <a:rPr lang="en-US" sz="2400">
                <a:latin typeface="Book Antiqua" pitchFamily="18" charset="0"/>
              </a:rPr>
              <a:t> mpg       </a:t>
            </a:r>
            <a:r>
              <a:rPr lang="en-US" sz="2400">
                <a:solidFill>
                  <a:srgbClr val="FF0000"/>
                </a:solidFill>
                <a:latin typeface="Book Antiqua" pitchFamily="18" charset="0"/>
              </a:rPr>
              <a:t>27.3</a:t>
            </a:r>
            <a:r>
              <a:rPr lang="en-US" sz="2400">
                <a:latin typeface="Book Antiqua" pitchFamily="18" charset="0"/>
              </a:rPr>
              <a:t> mpg</a:t>
            </a:r>
          </a:p>
        </p:txBody>
      </p:sp>
      <p:sp>
        <p:nvSpPr>
          <p:cNvPr id="22" name="Text Box 198"/>
          <p:cNvSpPr txBox="1">
            <a:spLocks noChangeArrowheads="1"/>
          </p:cNvSpPr>
          <p:nvPr/>
        </p:nvSpPr>
        <p:spPr bwMode="auto">
          <a:xfrm>
            <a:off x="3534145" y="4400737"/>
            <a:ext cx="3181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a:solidFill>
                  <a:srgbClr val="33CC33"/>
                </a:solidFill>
                <a:latin typeface="Book Antiqua" pitchFamily="18" charset="0"/>
              </a:rPr>
              <a:t>2.56</a:t>
            </a:r>
            <a:r>
              <a:rPr lang="en-US" sz="2400">
                <a:solidFill>
                  <a:srgbClr val="009999"/>
                </a:solidFill>
                <a:latin typeface="Book Antiqua" pitchFamily="18" charset="0"/>
              </a:rPr>
              <a:t> </a:t>
            </a:r>
            <a:r>
              <a:rPr lang="en-US" sz="2400">
                <a:latin typeface="Book Antiqua" pitchFamily="18" charset="0"/>
              </a:rPr>
              <a:t>mpg       </a:t>
            </a:r>
            <a:r>
              <a:rPr lang="en-US" sz="2400">
                <a:solidFill>
                  <a:srgbClr val="33CC33"/>
                </a:solidFill>
                <a:latin typeface="Book Antiqua" pitchFamily="18" charset="0"/>
              </a:rPr>
              <a:t>1.81 </a:t>
            </a:r>
            <a:r>
              <a:rPr lang="en-US" sz="2400">
                <a:latin typeface="Book Antiqua" pitchFamily="18" charset="0"/>
              </a:rPr>
              <a:t>mpg</a:t>
            </a:r>
          </a:p>
        </p:txBody>
      </p:sp>
      <p:sp>
        <p:nvSpPr>
          <p:cNvPr id="23" name="Line 199"/>
          <p:cNvSpPr>
            <a:spLocks noChangeShapeType="1"/>
          </p:cNvSpPr>
          <p:nvPr/>
        </p:nvSpPr>
        <p:spPr bwMode="auto">
          <a:xfrm flipV="1">
            <a:off x="2866570" y="4173639"/>
            <a:ext cx="1460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Text Box 193"/>
          <p:cNvSpPr txBox="1">
            <a:spLocks noChangeArrowheads="1"/>
          </p:cNvSpPr>
          <p:nvPr/>
        </p:nvSpPr>
        <p:spPr bwMode="auto">
          <a:xfrm>
            <a:off x="2774318" y="3993013"/>
            <a:ext cx="33855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700" i="1" dirty="0" smtClean="0"/>
              <a:t>x</a:t>
            </a:r>
            <a:endParaRPr lang="en-US" sz="2700" i="1" dirty="0"/>
          </a:p>
        </p:txBody>
      </p:sp>
      <p:sp>
        <p:nvSpPr>
          <p:cNvPr id="25" name="Text Box 193"/>
          <p:cNvSpPr txBox="1">
            <a:spLocks noChangeArrowheads="1"/>
          </p:cNvSpPr>
          <p:nvPr/>
        </p:nvSpPr>
        <p:spPr bwMode="auto">
          <a:xfrm>
            <a:off x="2783936" y="4335913"/>
            <a:ext cx="31931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700" i="1" dirty="0" smtClean="0"/>
              <a:t>s</a:t>
            </a:r>
            <a:endParaRPr lang="en-US" sz="2700" i="1" dirty="0"/>
          </a:p>
        </p:txBody>
      </p:sp>
      <p:sp>
        <p:nvSpPr>
          <p:cNvPr id="26" name="Text Box 103"/>
          <p:cNvSpPr txBox="1">
            <a:spLocks noChangeArrowheads="1"/>
          </p:cNvSpPr>
          <p:nvPr/>
        </p:nvSpPr>
        <p:spPr bwMode="auto">
          <a:xfrm>
            <a:off x="705647" y="5346125"/>
            <a:ext cx="3879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2400" dirty="0">
                <a:latin typeface="Book Antiqua" pitchFamily="18" charset="0"/>
              </a:rPr>
              <a:t>1.  Develop the hypotheses.</a:t>
            </a:r>
          </a:p>
        </p:txBody>
      </p:sp>
      <p:sp>
        <p:nvSpPr>
          <p:cNvPr id="27" name="Text Box 109"/>
          <p:cNvSpPr txBox="1">
            <a:spLocks noChangeArrowheads="1"/>
          </p:cNvSpPr>
          <p:nvPr/>
        </p:nvSpPr>
        <p:spPr bwMode="auto">
          <a:xfrm>
            <a:off x="4907760" y="5319137"/>
            <a:ext cx="20240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i="1">
                <a:latin typeface="Book Antiqua" pitchFamily="18" charset="0"/>
              </a:rPr>
              <a:t>H</a:t>
            </a:r>
            <a:r>
              <a:rPr lang="en-US" sz="2400" baseline="-25000">
                <a:latin typeface="Book Antiqua" pitchFamily="18" charset="0"/>
              </a:rPr>
              <a:t>0</a:t>
            </a:r>
            <a:r>
              <a:rPr lang="en-US" sz="2400">
                <a:latin typeface="Book Antiqua" pitchFamily="18" charset="0"/>
              </a:rPr>
              <a:t>:  </a:t>
            </a:r>
            <a:r>
              <a:rPr lang="en-US" sz="2400" i="1">
                <a:latin typeface="Symbol" pitchFamily="18" charset="2"/>
              </a:rPr>
              <a:t></a:t>
            </a:r>
            <a:r>
              <a:rPr lang="en-US" sz="2400" baseline="-25000">
                <a:latin typeface="Book Antiqua" pitchFamily="18" charset="0"/>
              </a:rPr>
              <a:t>1 </a:t>
            </a:r>
            <a:r>
              <a:rPr lang="en-US" sz="2400">
                <a:latin typeface="Book Antiqua" pitchFamily="18" charset="0"/>
              </a:rPr>
              <a:t>- </a:t>
            </a:r>
            <a:r>
              <a:rPr lang="en-US" sz="2400" i="1">
                <a:latin typeface="Symbol" pitchFamily="18" charset="2"/>
              </a:rPr>
              <a:t></a:t>
            </a:r>
            <a:r>
              <a:rPr lang="en-US" sz="2400" baseline="-25000">
                <a:latin typeface="Book Antiqua" pitchFamily="18" charset="0"/>
              </a:rPr>
              <a:t>2</a:t>
            </a:r>
            <a:r>
              <a:rPr lang="en-US" sz="2400">
                <a:latin typeface="Book Antiqua" pitchFamily="18" charset="0"/>
              </a:rPr>
              <a:t> </a:t>
            </a:r>
            <a:r>
              <a:rPr lang="en-US" sz="2400" u="sng">
                <a:latin typeface="Book Antiqua" pitchFamily="18" charset="0"/>
              </a:rPr>
              <a:t>&lt;</a:t>
            </a:r>
            <a:r>
              <a:rPr lang="en-US" sz="2400">
                <a:latin typeface="Book Antiqua" pitchFamily="18" charset="0"/>
              </a:rPr>
              <a:t> </a:t>
            </a:r>
            <a:r>
              <a:rPr lang="en-US" sz="2400">
                <a:solidFill>
                  <a:srgbClr val="0000FF"/>
                </a:solidFill>
                <a:latin typeface="Book Antiqua" pitchFamily="18" charset="0"/>
              </a:rPr>
              <a:t>0</a:t>
            </a:r>
          </a:p>
        </p:txBody>
      </p:sp>
      <p:sp>
        <p:nvSpPr>
          <p:cNvPr id="28" name="Text Box 109"/>
          <p:cNvSpPr txBox="1">
            <a:spLocks noChangeArrowheads="1"/>
          </p:cNvSpPr>
          <p:nvPr/>
        </p:nvSpPr>
        <p:spPr bwMode="auto">
          <a:xfrm>
            <a:off x="4901410" y="5757287"/>
            <a:ext cx="20240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i="1" dirty="0">
                <a:latin typeface="Book Antiqua" pitchFamily="18" charset="0"/>
              </a:rPr>
              <a:t>H</a:t>
            </a:r>
            <a:r>
              <a:rPr lang="en-US" sz="2400" baseline="-25000" dirty="0">
                <a:latin typeface="Book Antiqua" pitchFamily="18" charset="0"/>
              </a:rPr>
              <a:t>a</a:t>
            </a:r>
            <a:r>
              <a:rPr lang="en-US" sz="2400" dirty="0">
                <a:latin typeface="Book Antiqua" pitchFamily="18" charset="0"/>
              </a:rPr>
              <a:t>:  </a:t>
            </a:r>
            <a:r>
              <a:rPr lang="en-US" sz="2400" i="1" dirty="0">
                <a:latin typeface="Symbol" pitchFamily="18" charset="2"/>
              </a:rPr>
              <a:t></a:t>
            </a:r>
            <a:r>
              <a:rPr lang="en-US" sz="2400" baseline="-25000" dirty="0">
                <a:latin typeface="Book Antiqua" pitchFamily="18" charset="0"/>
              </a:rPr>
              <a:t>1 </a:t>
            </a:r>
            <a:r>
              <a:rPr lang="en-US" sz="2400" dirty="0">
                <a:latin typeface="Book Antiqua" pitchFamily="18" charset="0"/>
              </a:rPr>
              <a:t>- </a:t>
            </a:r>
            <a:r>
              <a:rPr lang="en-US" sz="2400" i="1" dirty="0">
                <a:latin typeface="Symbol" pitchFamily="18" charset="2"/>
              </a:rPr>
              <a:t></a:t>
            </a:r>
            <a:r>
              <a:rPr lang="en-US" sz="2400" baseline="-25000" dirty="0">
                <a:latin typeface="Book Antiqua" pitchFamily="18" charset="0"/>
              </a:rPr>
              <a:t>2</a:t>
            </a:r>
            <a:r>
              <a:rPr lang="en-US" sz="2400" dirty="0">
                <a:latin typeface="Book Antiqua" pitchFamily="18" charset="0"/>
              </a:rPr>
              <a:t> &gt; </a:t>
            </a:r>
            <a:r>
              <a:rPr lang="en-US" sz="2400" dirty="0">
                <a:solidFill>
                  <a:srgbClr val="0000FF"/>
                </a:solidFill>
                <a:latin typeface="Book Antiqua" pitchFamily="18" charset="0"/>
              </a:rPr>
              <a:t>0</a:t>
            </a:r>
          </a:p>
        </p:txBody>
      </p:sp>
      <p:sp>
        <p:nvSpPr>
          <p:cNvPr id="29" name="Rectangle 190"/>
          <p:cNvSpPr>
            <a:spLocks noChangeArrowheads="1"/>
          </p:cNvSpPr>
          <p:nvPr/>
        </p:nvSpPr>
        <p:spPr bwMode="auto">
          <a:xfrm>
            <a:off x="695325" y="1023192"/>
            <a:ext cx="7939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lnSpc>
                <a:spcPct val="90000"/>
              </a:lnSpc>
              <a:spcBef>
                <a:spcPct val="20000"/>
              </a:spcBef>
              <a:buClr>
                <a:srgbClr val="66FFFF"/>
              </a:buClr>
              <a:buSzPct val="75000"/>
              <a:buFont typeface="Monotype Sorts" pitchFamily="2" charset="2"/>
              <a:buNone/>
            </a:pPr>
            <a:r>
              <a:rPr lang="en-US" sz="2400" b="1" dirty="0" smtClean="0">
                <a:cs typeface="Times New Roman" pitchFamily="18" charset="0"/>
              </a:rPr>
              <a:t>Example 1</a:t>
            </a:r>
            <a:endParaRPr lang="en-US" sz="2400" dirty="0">
              <a:cs typeface="Times New Roman" pitchFamily="18" charset="0"/>
            </a:endParaRPr>
          </a:p>
        </p:txBody>
      </p:sp>
      <p:sp>
        <p:nvSpPr>
          <p:cNvPr id="31" name="Line 110"/>
          <p:cNvSpPr>
            <a:spLocks noChangeShapeType="1"/>
          </p:cNvSpPr>
          <p:nvPr/>
        </p:nvSpPr>
        <p:spPr bwMode="auto">
          <a:xfrm>
            <a:off x="1132286" y="2966337"/>
            <a:ext cx="950913"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3341"/>
                                        </p:tgtEl>
                                        <p:attrNameLst>
                                          <p:attrName>style.visibility</p:attrName>
                                        </p:attrNameLst>
                                      </p:cBhvr>
                                      <p:to>
                                        <p:strVal val="visible"/>
                                      </p:to>
                                    </p:set>
                                    <p:animEffect transition="in" filter="wipe(left)">
                                      <p:cBhvr>
                                        <p:cTn id="7" dur="500"/>
                                        <p:tgtEl>
                                          <p:spTgt spid="2233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3342"/>
                                        </p:tgtEl>
                                        <p:attrNameLst>
                                          <p:attrName>style.visibility</p:attrName>
                                        </p:attrNameLst>
                                      </p:cBhvr>
                                      <p:to>
                                        <p:strVal val="visible"/>
                                      </p:to>
                                    </p:set>
                                    <p:animEffect transition="in" filter="wipe(left)">
                                      <p:cBhvr>
                                        <p:cTn id="12" dur="500"/>
                                        <p:tgtEl>
                                          <p:spTgt spid="2233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33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223342"/>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340" grpId="0"/>
      <p:bldP spid="223341" grpId="0" animBg="1"/>
      <p:bldP spid="223342" grpId="0" animBg="1"/>
      <p:bldP spid="223342" grpId="1" animBg="1"/>
      <p:bldP spid="20" grpId="0"/>
      <p:bldP spid="21" grpId="0"/>
      <p:bldP spid="22" grpId="0"/>
      <p:bldP spid="26" grpId="0"/>
      <p:bldP spid="27" grpId="0" autoUpdateAnimBg="0"/>
      <p:bldP spid="28" grpId="0"/>
      <p:bldP spid="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7" name="Text Box 95"/>
          <p:cNvSpPr txBox="1">
            <a:spLocks noChangeArrowheads="1"/>
          </p:cNvSpPr>
          <p:nvPr/>
        </p:nvSpPr>
        <p:spPr bwMode="auto">
          <a:xfrm>
            <a:off x="710082" y="1541276"/>
            <a:ext cx="42883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dirty="0" smtClean="0">
                <a:latin typeface="Book Antiqua" pitchFamily="18" charset="0"/>
              </a:rPr>
              <a:t>2. The </a:t>
            </a:r>
            <a:r>
              <a:rPr lang="en-US" sz="2400" dirty="0">
                <a:latin typeface="Book Antiqua" pitchFamily="18" charset="0"/>
              </a:rPr>
              <a:t>degrees of freedom are:</a:t>
            </a:r>
          </a:p>
        </p:txBody>
      </p:sp>
      <p:graphicFrame>
        <p:nvGraphicFramePr>
          <p:cNvPr id="28" name="Object 23">
            <a:hlinkClick r:id="" action="ppaction://ole?verb=0"/>
          </p:cNvPr>
          <p:cNvGraphicFramePr>
            <a:graphicFrameLocks/>
          </p:cNvGraphicFramePr>
          <p:nvPr>
            <p:extLst>
              <p:ext uri="{D42A27DB-BD31-4B8C-83A1-F6EECF244321}">
                <p14:modId xmlns:p14="http://schemas.microsoft.com/office/powerpoint/2010/main" val="3287945951"/>
              </p:ext>
            </p:extLst>
          </p:nvPr>
        </p:nvGraphicFramePr>
        <p:xfrm>
          <a:off x="2729654" y="2271599"/>
          <a:ext cx="3554578" cy="1794438"/>
        </p:xfrm>
        <a:graphic>
          <a:graphicData uri="http://schemas.openxmlformats.org/presentationml/2006/ole">
            <mc:AlternateContent xmlns:mc="http://schemas.openxmlformats.org/markup-compatibility/2006">
              <mc:Choice xmlns:v="urn:schemas-microsoft-com:vml" Requires="v">
                <p:oleObj spid="_x0000_s146441" name="Equation" r:id="rId4" imgW="1955520" imgH="990360" progId="Equation.DSMT4">
                  <p:embed/>
                </p:oleObj>
              </mc:Choice>
              <mc:Fallback>
                <p:oleObj name="Equation" r:id="rId4" imgW="1955520" imgH="990360" progId="Equation.DSMT4">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9654" y="2271599"/>
                        <a:ext cx="3554578" cy="1794438"/>
                      </a:xfrm>
                      <a:prstGeom prst="rect">
                        <a:avLst/>
                      </a:prstGeom>
                      <a:noFill/>
                      <a:ln>
                        <a:noFill/>
                      </a:ln>
                      <a:effectLst/>
                    </p:spPr>
                  </p:pic>
                </p:oleObj>
              </mc:Fallback>
            </mc:AlternateContent>
          </a:graphicData>
        </a:graphic>
      </p:graphicFrame>
      <p:sp>
        <p:nvSpPr>
          <p:cNvPr id="25" name="Rectangle 5"/>
          <p:cNvSpPr>
            <a:spLocks noChangeArrowheads="1"/>
          </p:cNvSpPr>
          <p:nvPr/>
        </p:nvSpPr>
        <p:spPr bwMode="auto">
          <a:xfrm>
            <a:off x="685800" y="127948"/>
            <a:ext cx="7772400" cy="63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chemeClr val="tx2"/>
                </a:solidFill>
              </a:rPr>
              <a:t>Hypothesis Tests About</a:t>
            </a:r>
            <a:r>
              <a:rPr lang="en-US" sz="2800" dirty="0">
                <a:solidFill>
                  <a:schemeClr val="tx2"/>
                </a:solidFill>
                <a:latin typeface="Arial" charset="0"/>
              </a:rPr>
              <a:t> </a:t>
            </a:r>
            <a:r>
              <a:rPr lang="en-US" sz="2800" i="1" dirty="0">
                <a:solidFill>
                  <a:schemeClr val="tx2"/>
                </a:solidFill>
                <a:latin typeface="Symbol" pitchFamily="18" charset="2"/>
              </a:rPr>
              <a:t>m</a:t>
            </a:r>
            <a:r>
              <a:rPr lang="en-US" sz="2800" baseline="-25000" dirty="0">
                <a:solidFill>
                  <a:schemeClr val="tx2"/>
                </a:solidFill>
                <a:latin typeface="Arial" charset="0"/>
              </a:rPr>
              <a:t>1</a:t>
            </a:r>
            <a:r>
              <a:rPr lang="en-US" sz="2800" dirty="0">
                <a:solidFill>
                  <a:schemeClr val="tx2"/>
                </a:solidFill>
                <a:latin typeface="Arial" charset="0"/>
              </a:rPr>
              <a:t> </a:t>
            </a:r>
            <a:r>
              <a:rPr lang="en-US" sz="2800" dirty="0">
                <a:solidFill>
                  <a:schemeClr val="tx2"/>
                </a:solidFill>
                <a:latin typeface="Symbol" pitchFamily="18" charset="2"/>
              </a:rPr>
              <a:t>-</a:t>
            </a:r>
            <a:r>
              <a:rPr lang="en-US" sz="2800" dirty="0">
                <a:solidFill>
                  <a:schemeClr val="tx2"/>
                </a:solidFill>
                <a:latin typeface="Arial" charset="0"/>
              </a:rPr>
              <a:t> </a:t>
            </a:r>
            <a:r>
              <a:rPr lang="en-US" sz="2800" i="1" dirty="0" smtClean="0">
                <a:solidFill>
                  <a:schemeClr val="tx2"/>
                </a:solidFill>
                <a:latin typeface="Symbol" pitchFamily="18" charset="2"/>
              </a:rPr>
              <a:t>m</a:t>
            </a:r>
            <a:r>
              <a:rPr lang="en-US" sz="2800" baseline="-25000" dirty="0" smtClean="0">
                <a:solidFill>
                  <a:schemeClr val="tx2"/>
                </a:solidFill>
                <a:latin typeface="Arial" charset="0"/>
              </a:rPr>
              <a:t>2</a:t>
            </a:r>
            <a:endParaRPr lang="en-US" sz="2800" dirty="0">
              <a:solidFill>
                <a:schemeClr val="tx2"/>
              </a:solidFill>
            </a:endParaRPr>
          </a:p>
        </p:txBody>
      </p:sp>
      <p:sp>
        <p:nvSpPr>
          <p:cNvPr id="26" name="Rectangle 190"/>
          <p:cNvSpPr>
            <a:spLocks noChangeArrowheads="1"/>
          </p:cNvSpPr>
          <p:nvPr/>
        </p:nvSpPr>
        <p:spPr bwMode="auto">
          <a:xfrm>
            <a:off x="695325" y="1023192"/>
            <a:ext cx="7939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lnSpc>
                <a:spcPct val="90000"/>
              </a:lnSpc>
              <a:spcBef>
                <a:spcPct val="20000"/>
              </a:spcBef>
              <a:buClr>
                <a:srgbClr val="66FFFF"/>
              </a:buClr>
              <a:buSzPct val="75000"/>
              <a:buFont typeface="Monotype Sorts" pitchFamily="2" charset="2"/>
              <a:buNone/>
            </a:pPr>
            <a:r>
              <a:rPr lang="en-US" sz="2400" b="1" dirty="0" smtClean="0">
                <a:cs typeface="Times New Roman" pitchFamily="18" charset="0"/>
              </a:rPr>
              <a:t>Example 1</a:t>
            </a:r>
            <a:endParaRPr lang="en-US" sz="2400" dirty="0">
              <a:cs typeface="Times New Roman" pitchFamily="18" charset="0"/>
            </a:endParaRPr>
          </a:p>
        </p:txBody>
      </p:sp>
    </p:spTree>
    <p:extLst>
      <p:ext uri="{BB962C8B-B14F-4D97-AF65-F5344CB8AC3E}">
        <p14:creationId xmlns:p14="http://schemas.microsoft.com/office/powerpoint/2010/main" val="3091487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Object 23">
            <a:hlinkClick r:id="" action="ppaction://ole?verb=0"/>
          </p:cNvPr>
          <p:cNvGraphicFramePr>
            <a:graphicFrameLocks/>
          </p:cNvGraphicFramePr>
          <p:nvPr>
            <p:extLst>
              <p:ext uri="{D42A27DB-BD31-4B8C-83A1-F6EECF244321}">
                <p14:modId xmlns:p14="http://schemas.microsoft.com/office/powerpoint/2010/main" val="3995909795"/>
              </p:ext>
            </p:extLst>
          </p:nvPr>
        </p:nvGraphicFramePr>
        <p:xfrm>
          <a:off x="2729654" y="2271599"/>
          <a:ext cx="3554578" cy="1794438"/>
        </p:xfrm>
        <a:graphic>
          <a:graphicData uri="http://schemas.openxmlformats.org/presentationml/2006/ole">
            <mc:AlternateContent xmlns:mc="http://schemas.openxmlformats.org/markup-compatibility/2006">
              <mc:Choice xmlns:v="urn:schemas-microsoft-com:vml" Requires="v">
                <p:oleObj spid="_x0000_s147465" name="Equation" r:id="rId4" imgW="1955520" imgH="990360" progId="Equation.DSMT4">
                  <p:embed/>
                </p:oleObj>
              </mc:Choice>
              <mc:Fallback>
                <p:oleObj name="Equation" r:id="rId4" imgW="1955520" imgH="990360" progId="Equation.DSMT4">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9654" y="2271599"/>
                        <a:ext cx="3554578" cy="1794438"/>
                      </a:xfrm>
                      <a:prstGeom prst="rect">
                        <a:avLst/>
                      </a:prstGeom>
                      <a:noFill/>
                      <a:ln>
                        <a:noFill/>
                      </a:ln>
                      <a:effectLst/>
                    </p:spPr>
                  </p:pic>
                </p:oleObj>
              </mc:Fallback>
            </mc:AlternateContent>
          </a:graphicData>
        </a:graphic>
      </p:graphicFrame>
      <p:pic>
        <p:nvPicPr>
          <p:cNvPr id="3" name="Picture 2"/>
          <p:cNvPicPr>
            <a:picLocks noChangeAspect="1"/>
          </p:cNvPicPr>
          <p:nvPr/>
        </p:nvPicPr>
        <p:blipFill>
          <a:blip r:embed="rId6"/>
          <a:stretch>
            <a:fillRect/>
          </a:stretch>
        </p:blipFill>
        <p:spPr>
          <a:xfrm>
            <a:off x="3277752" y="2079189"/>
            <a:ext cx="3334803" cy="1952041"/>
          </a:xfrm>
          <a:prstGeom prst="rect">
            <a:avLst/>
          </a:prstGeom>
        </p:spPr>
      </p:pic>
      <p:sp>
        <p:nvSpPr>
          <p:cNvPr id="33" name="Text Box 95"/>
          <p:cNvSpPr txBox="1">
            <a:spLocks noChangeArrowheads="1"/>
          </p:cNvSpPr>
          <p:nvPr/>
        </p:nvSpPr>
        <p:spPr bwMode="auto">
          <a:xfrm>
            <a:off x="1631506" y="2202575"/>
            <a:ext cx="60244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u="sng" dirty="0">
                <a:hlinkClick r:id="rId7"/>
              </a:rPr>
              <a:t>Degrees of freedom calculator for 2 mean </a:t>
            </a:r>
            <a:r>
              <a:rPr lang="en-US" sz="2400" u="sng" dirty="0" smtClean="0">
                <a:hlinkClick r:id="rId7"/>
              </a:rPr>
              <a:t>tests</a:t>
            </a:r>
            <a:endParaRPr lang="en-US" sz="2400" dirty="0">
              <a:latin typeface="Book Antiqua" pitchFamily="18" charset="0"/>
            </a:endParaRPr>
          </a:p>
        </p:txBody>
      </p:sp>
      <p:sp>
        <p:nvSpPr>
          <p:cNvPr id="34" name="Text Box 95"/>
          <p:cNvSpPr txBox="1">
            <a:spLocks noChangeArrowheads="1"/>
          </p:cNvSpPr>
          <p:nvPr/>
        </p:nvSpPr>
        <p:spPr bwMode="auto">
          <a:xfrm>
            <a:off x="710082" y="1541276"/>
            <a:ext cx="42883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dirty="0" smtClean="0">
                <a:latin typeface="Book Antiqua" pitchFamily="18" charset="0"/>
              </a:rPr>
              <a:t>2. The </a:t>
            </a:r>
            <a:r>
              <a:rPr lang="en-US" sz="2400" dirty="0">
                <a:latin typeface="Book Antiqua" pitchFamily="18" charset="0"/>
              </a:rPr>
              <a:t>degrees of freedom are:</a:t>
            </a:r>
          </a:p>
        </p:txBody>
      </p:sp>
      <p:sp>
        <p:nvSpPr>
          <p:cNvPr id="36" name="Rectangle 5"/>
          <p:cNvSpPr>
            <a:spLocks noChangeArrowheads="1"/>
          </p:cNvSpPr>
          <p:nvPr/>
        </p:nvSpPr>
        <p:spPr bwMode="auto">
          <a:xfrm>
            <a:off x="685800" y="127948"/>
            <a:ext cx="7772400" cy="63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chemeClr val="tx2"/>
                </a:solidFill>
              </a:rPr>
              <a:t>Hypothesis Tests About</a:t>
            </a:r>
            <a:r>
              <a:rPr lang="en-US" sz="2800" dirty="0">
                <a:solidFill>
                  <a:schemeClr val="tx2"/>
                </a:solidFill>
                <a:latin typeface="Arial" charset="0"/>
              </a:rPr>
              <a:t> </a:t>
            </a:r>
            <a:r>
              <a:rPr lang="en-US" sz="2800" i="1" dirty="0">
                <a:solidFill>
                  <a:schemeClr val="tx2"/>
                </a:solidFill>
                <a:latin typeface="Symbol" pitchFamily="18" charset="2"/>
              </a:rPr>
              <a:t>m</a:t>
            </a:r>
            <a:r>
              <a:rPr lang="en-US" sz="2800" baseline="-25000" dirty="0">
                <a:solidFill>
                  <a:schemeClr val="tx2"/>
                </a:solidFill>
                <a:latin typeface="Arial" charset="0"/>
              </a:rPr>
              <a:t>1</a:t>
            </a:r>
            <a:r>
              <a:rPr lang="en-US" sz="2800" dirty="0">
                <a:solidFill>
                  <a:schemeClr val="tx2"/>
                </a:solidFill>
                <a:latin typeface="Arial" charset="0"/>
              </a:rPr>
              <a:t> </a:t>
            </a:r>
            <a:r>
              <a:rPr lang="en-US" sz="2800" dirty="0">
                <a:solidFill>
                  <a:schemeClr val="tx2"/>
                </a:solidFill>
                <a:latin typeface="Symbol" pitchFamily="18" charset="2"/>
              </a:rPr>
              <a:t>-</a:t>
            </a:r>
            <a:r>
              <a:rPr lang="en-US" sz="2800" dirty="0">
                <a:solidFill>
                  <a:schemeClr val="tx2"/>
                </a:solidFill>
                <a:latin typeface="Arial" charset="0"/>
              </a:rPr>
              <a:t> </a:t>
            </a:r>
            <a:r>
              <a:rPr lang="en-US" sz="2800" i="1" dirty="0" smtClean="0">
                <a:solidFill>
                  <a:schemeClr val="tx2"/>
                </a:solidFill>
                <a:latin typeface="Symbol" pitchFamily="18" charset="2"/>
              </a:rPr>
              <a:t>m</a:t>
            </a:r>
            <a:r>
              <a:rPr lang="en-US" sz="2800" baseline="-25000" dirty="0" smtClean="0">
                <a:solidFill>
                  <a:schemeClr val="tx2"/>
                </a:solidFill>
                <a:latin typeface="Arial" charset="0"/>
              </a:rPr>
              <a:t>2</a:t>
            </a:r>
            <a:endParaRPr lang="en-US" sz="2800" dirty="0">
              <a:solidFill>
                <a:schemeClr val="tx2"/>
              </a:solidFill>
            </a:endParaRPr>
          </a:p>
        </p:txBody>
      </p:sp>
      <p:sp>
        <p:nvSpPr>
          <p:cNvPr id="37" name="Rectangle 190"/>
          <p:cNvSpPr>
            <a:spLocks noChangeArrowheads="1"/>
          </p:cNvSpPr>
          <p:nvPr/>
        </p:nvSpPr>
        <p:spPr bwMode="auto">
          <a:xfrm>
            <a:off x="695325" y="1023192"/>
            <a:ext cx="7939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lnSpc>
                <a:spcPct val="90000"/>
              </a:lnSpc>
              <a:spcBef>
                <a:spcPct val="20000"/>
              </a:spcBef>
              <a:buClr>
                <a:srgbClr val="66FFFF"/>
              </a:buClr>
              <a:buSzPct val="75000"/>
              <a:buFont typeface="Monotype Sorts" pitchFamily="2" charset="2"/>
              <a:buNone/>
            </a:pPr>
            <a:r>
              <a:rPr lang="en-US" sz="2400" b="1" dirty="0" smtClean="0">
                <a:cs typeface="Times New Roman" pitchFamily="18" charset="0"/>
              </a:rPr>
              <a:t>Example 1</a:t>
            </a:r>
            <a:endParaRPr lang="en-US" sz="2400" dirty="0">
              <a:cs typeface="Times New Roman" pitchFamily="18" charset="0"/>
            </a:endParaRPr>
          </a:p>
        </p:txBody>
      </p:sp>
    </p:spTree>
    <p:extLst>
      <p:ext uri="{BB962C8B-B14F-4D97-AF65-F5344CB8AC3E}">
        <p14:creationId xmlns:p14="http://schemas.microsoft.com/office/powerpoint/2010/main" val="13619202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Object 23">
            <a:hlinkClick r:id="" action="ppaction://ole?verb=0"/>
          </p:cNvPr>
          <p:cNvGraphicFramePr>
            <a:graphicFrameLocks/>
          </p:cNvGraphicFramePr>
          <p:nvPr>
            <p:extLst>
              <p:ext uri="{D42A27DB-BD31-4B8C-83A1-F6EECF244321}">
                <p14:modId xmlns:p14="http://schemas.microsoft.com/office/powerpoint/2010/main" val="76365346"/>
              </p:ext>
            </p:extLst>
          </p:nvPr>
        </p:nvGraphicFramePr>
        <p:xfrm>
          <a:off x="2729654" y="2271599"/>
          <a:ext cx="3554578" cy="1794438"/>
        </p:xfrm>
        <a:graphic>
          <a:graphicData uri="http://schemas.openxmlformats.org/presentationml/2006/ole">
            <mc:AlternateContent xmlns:mc="http://schemas.openxmlformats.org/markup-compatibility/2006">
              <mc:Choice xmlns:v="urn:schemas-microsoft-com:vml" Requires="v">
                <p:oleObj spid="_x0000_s148501" name="Equation" r:id="rId4" imgW="1955520" imgH="990360" progId="Equation.DSMT4">
                  <p:embed/>
                </p:oleObj>
              </mc:Choice>
              <mc:Fallback>
                <p:oleObj name="Equation" r:id="rId4" imgW="1955520" imgH="990360" progId="Equation.DSMT4">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9654" y="2271599"/>
                        <a:ext cx="3554578" cy="1794438"/>
                      </a:xfrm>
                      <a:prstGeom prst="rect">
                        <a:avLst/>
                      </a:prstGeom>
                      <a:noFill/>
                      <a:ln>
                        <a:noFill/>
                      </a:ln>
                      <a:effectLst/>
                    </p:spPr>
                  </p:pic>
                </p:oleObj>
              </mc:Fallback>
            </mc:AlternateContent>
          </a:graphicData>
        </a:graphic>
      </p:graphicFrame>
      <p:pic>
        <p:nvPicPr>
          <p:cNvPr id="3" name="Picture 2"/>
          <p:cNvPicPr>
            <a:picLocks noChangeAspect="1"/>
          </p:cNvPicPr>
          <p:nvPr/>
        </p:nvPicPr>
        <p:blipFill>
          <a:blip r:embed="rId6"/>
          <a:stretch>
            <a:fillRect/>
          </a:stretch>
        </p:blipFill>
        <p:spPr>
          <a:xfrm>
            <a:off x="3277752" y="2079189"/>
            <a:ext cx="3334803" cy="1952041"/>
          </a:xfrm>
          <a:prstGeom prst="rect">
            <a:avLst/>
          </a:prstGeom>
        </p:spPr>
      </p:pic>
      <p:graphicFrame>
        <p:nvGraphicFramePr>
          <p:cNvPr id="354446" name="Object 142">
            <a:hlinkClick r:id="" action="ppaction://ole?verb=0"/>
          </p:cNvPr>
          <p:cNvGraphicFramePr>
            <a:graphicFrameLocks/>
          </p:cNvGraphicFramePr>
          <p:nvPr>
            <p:extLst>
              <p:ext uri="{D42A27DB-BD31-4B8C-83A1-F6EECF244321}">
                <p14:modId xmlns:p14="http://schemas.microsoft.com/office/powerpoint/2010/main" val="3908073483"/>
              </p:ext>
            </p:extLst>
          </p:nvPr>
        </p:nvGraphicFramePr>
        <p:xfrm>
          <a:off x="4277682" y="3036953"/>
          <a:ext cx="247650" cy="244475"/>
        </p:xfrm>
        <a:graphic>
          <a:graphicData uri="http://schemas.openxmlformats.org/presentationml/2006/ole">
            <mc:AlternateContent xmlns:mc="http://schemas.openxmlformats.org/markup-compatibility/2006">
              <mc:Choice xmlns:v="urn:schemas-microsoft-com:vml" Requires="v">
                <p:oleObj spid="_x0000_s148502" name="Equation" r:id="rId7" imgW="126720" imgH="114120" progId="Equation.DSMT4">
                  <p:embed/>
                </p:oleObj>
              </mc:Choice>
              <mc:Fallback>
                <p:oleObj name="Equation" r:id="rId7" imgW="126720" imgH="114120" progId="Equation.DSMT4">
                  <p:embed/>
                  <p:pic>
                    <p:nvPicPr>
                      <p:cNvPr id="0" name=""/>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77682" y="3036953"/>
                        <a:ext cx="2476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354456" name="Text Box 152"/>
          <p:cNvSpPr txBox="1">
            <a:spLocks noChangeArrowheads="1"/>
          </p:cNvSpPr>
          <p:nvPr/>
        </p:nvSpPr>
        <p:spPr bwMode="auto">
          <a:xfrm>
            <a:off x="4511044" y="2904003"/>
            <a:ext cx="769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sz="2400"/>
              <a:t>40</a:t>
            </a:r>
          </a:p>
        </p:txBody>
      </p:sp>
      <p:graphicFrame>
        <p:nvGraphicFramePr>
          <p:cNvPr id="27" name="Object 141">
            <a:hlinkClick r:id="" action="ppaction://ole?verb=0"/>
          </p:cNvPr>
          <p:cNvGraphicFramePr>
            <a:graphicFrameLocks/>
          </p:cNvGraphicFramePr>
          <p:nvPr>
            <p:extLst>
              <p:ext uri="{D42A27DB-BD31-4B8C-83A1-F6EECF244321}">
                <p14:modId xmlns:p14="http://schemas.microsoft.com/office/powerpoint/2010/main" val="3307956926"/>
              </p:ext>
            </p:extLst>
          </p:nvPr>
        </p:nvGraphicFramePr>
        <p:xfrm>
          <a:off x="3323190" y="2942503"/>
          <a:ext cx="915988" cy="379412"/>
        </p:xfrm>
        <a:graphic>
          <a:graphicData uri="http://schemas.openxmlformats.org/presentationml/2006/ole">
            <mc:AlternateContent xmlns:mc="http://schemas.openxmlformats.org/markup-compatibility/2006">
              <mc:Choice xmlns:v="urn:schemas-microsoft-com:vml" Requires="v">
                <p:oleObj spid="_x0000_s148503" name="Equation" r:id="rId9" imgW="469800" imgH="177480" progId="Equation.DSMT4">
                  <p:embed/>
                </p:oleObj>
              </mc:Choice>
              <mc:Fallback>
                <p:oleObj name="Equation" r:id="rId9" imgW="469800" imgH="177480" progId="Equation.DSMT4">
                  <p:embed/>
                  <p:pic>
                    <p:nvPicPr>
                      <p:cNvPr id="0" name=""/>
                      <p:cNvPicPr>
                        <a:picLocks noChangeArrowheads="1"/>
                      </p:cNvPicPr>
                      <p:nvPr/>
                    </p:nvPicPr>
                    <p:blipFill>
                      <a:blip r:embed="rId10"/>
                      <a:srcRect/>
                      <a:stretch>
                        <a:fillRect/>
                      </a:stretch>
                    </p:blipFill>
                    <p:spPr bwMode="auto">
                      <a:xfrm>
                        <a:off x="3323190" y="2942503"/>
                        <a:ext cx="915988" cy="379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13" name="Text Box 95"/>
          <p:cNvSpPr txBox="1">
            <a:spLocks noChangeArrowheads="1"/>
          </p:cNvSpPr>
          <p:nvPr/>
        </p:nvSpPr>
        <p:spPr bwMode="auto">
          <a:xfrm>
            <a:off x="710082" y="1541276"/>
            <a:ext cx="42883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dirty="0" smtClean="0">
                <a:latin typeface="Book Antiqua" pitchFamily="18" charset="0"/>
              </a:rPr>
              <a:t>2. The </a:t>
            </a:r>
            <a:r>
              <a:rPr lang="en-US" sz="2400" dirty="0">
                <a:latin typeface="Book Antiqua" pitchFamily="18" charset="0"/>
              </a:rPr>
              <a:t>degrees of freedom are:</a:t>
            </a:r>
          </a:p>
        </p:txBody>
      </p:sp>
      <p:sp>
        <p:nvSpPr>
          <p:cNvPr id="15" name="Rectangle 5"/>
          <p:cNvSpPr>
            <a:spLocks noChangeArrowheads="1"/>
          </p:cNvSpPr>
          <p:nvPr/>
        </p:nvSpPr>
        <p:spPr bwMode="auto">
          <a:xfrm>
            <a:off x="685800" y="127948"/>
            <a:ext cx="7772400" cy="63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chemeClr val="tx2"/>
                </a:solidFill>
              </a:rPr>
              <a:t>Hypothesis Tests About</a:t>
            </a:r>
            <a:r>
              <a:rPr lang="en-US" sz="2800" dirty="0">
                <a:solidFill>
                  <a:schemeClr val="tx2"/>
                </a:solidFill>
                <a:latin typeface="Arial" charset="0"/>
              </a:rPr>
              <a:t> </a:t>
            </a:r>
            <a:r>
              <a:rPr lang="en-US" sz="2800" i="1" dirty="0">
                <a:solidFill>
                  <a:schemeClr val="tx2"/>
                </a:solidFill>
                <a:latin typeface="Symbol" pitchFamily="18" charset="2"/>
              </a:rPr>
              <a:t>m</a:t>
            </a:r>
            <a:r>
              <a:rPr lang="en-US" sz="2800" baseline="-25000" dirty="0">
                <a:solidFill>
                  <a:schemeClr val="tx2"/>
                </a:solidFill>
                <a:latin typeface="Arial" charset="0"/>
              </a:rPr>
              <a:t>1</a:t>
            </a:r>
            <a:r>
              <a:rPr lang="en-US" sz="2800" dirty="0">
                <a:solidFill>
                  <a:schemeClr val="tx2"/>
                </a:solidFill>
                <a:latin typeface="Arial" charset="0"/>
              </a:rPr>
              <a:t> </a:t>
            </a:r>
            <a:r>
              <a:rPr lang="en-US" sz="2800" dirty="0">
                <a:solidFill>
                  <a:schemeClr val="tx2"/>
                </a:solidFill>
                <a:latin typeface="Symbol" pitchFamily="18" charset="2"/>
              </a:rPr>
              <a:t>-</a:t>
            </a:r>
            <a:r>
              <a:rPr lang="en-US" sz="2800" dirty="0">
                <a:solidFill>
                  <a:schemeClr val="tx2"/>
                </a:solidFill>
                <a:latin typeface="Arial" charset="0"/>
              </a:rPr>
              <a:t> </a:t>
            </a:r>
            <a:r>
              <a:rPr lang="en-US" sz="2800" i="1" dirty="0" smtClean="0">
                <a:solidFill>
                  <a:schemeClr val="tx2"/>
                </a:solidFill>
                <a:latin typeface="Symbol" pitchFamily="18" charset="2"/>
              </a:rPr>
              <a:t>m</a:t>
            </a:r>
            <a:r>
              <a:rPr lang="en-US" sz="2800" baseline="-25000" dirty="0" smtClean="0">
                <a:solidFill>
                  <a:schemeClr val="tx2"/>
                </a:solidFill>
                <a:latin typeface="Arial" charset="0"/>
              </a:rPr>
              <a:t>2</a:t>
            </a:r>
            <a:endParaRPr lang="en-US" sz="2800" dirty="0">
              <a:solidFill>
                <a:schemeClr val="tx2"/>
              </a:solidFill>
            </a:endParaRPr>
          </a:p>
        </p:txBody>
      </p:sp>
      <p:sp>
        <p:nvSpPr>
          <p:cNvPr id="16" name="Rectangle 190"/>
          <p:cNvSpPr>
            <a:spLocks noChangeArrowheads="1"/>
          </p:cNvSpPr>
          <p:nvPr/>
        </p:nvSpPr>
        <p:spPr bwMode="auto">
          <a:xfrm>
            <a:off x="695325" y="1023192"/>
            <a:ext cx="7939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lnSpc>
                <a:spcPct val="90000"/>
              </a:lnSpc>
              <a:spcBef>
                <a:spcPct val="20000"/>
              </a:spcBef>
              <a:buClr>
                <a:srgbClr val="66FFFF"/>
              </a:buClr>
              <a:buSzPct val="75000"/>
              <a:buFont typeface="Monotype Sorts" pitchFamily="2" charset="2"/>
              <a:buNone/>
            </a:pPr>
            <a:r>
              <a:rPr lang="en-US" sz="2400" b="1" dirty="0" smtClean="0">
                <a:cs typeface="Times New Roman" pitchFamily="18" charset="0"/>
              </a:rPr>
              <a:t>Example 1</a:t>
            </a:r>
            <a:endParaRPr lang="en-US" sz="2400" dirty="0">
              <a:cs typeface="Times New Roman" pitchFamily="18" charset="0"/>
            </a:endParaRPr>
          </a:p>
        </p:txBody>
      </p:sp>
    </p:spTree>
    <p:extLst>
      <p:ext uri="{BB962C8B-B14F-4D97-AF65-F5344CB8AC3E}">
        <p14:creationId xmlns:p14="http://schemas.microsoft.com/office/powerpoint/2010/main" val="18449078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544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44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45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408" name="Text Box 104"/>
          <p:cNvSpPr txBox="1">
            <a:spLocks noChangeArrowheads="1"/>
          </p:cNvSpPr>
          <p:nvPr/>
        </p:nvSpPr>
        <p:spPr bwMode="auto">
          <a:xfrm>
            <a:off x="3627707" y="5142588"/>
            <a:ext cx="2644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i="1">
                <a:latin typeface="Book Antiqua" pitchFamily="18" charset="0"/>
              </a:rPr>
              <a:t>t</a:t>
            </a:r>
            <a:r>
              <a:rPr lang="en-US" sz="2400" baseline="-25000">
                <a:solidFill>
                  <a:srgbClr val="FF0000"/>
                </a:solidFill>
              </a:rPr>
              <a:t>.0500</a:t>
            </a:r>
            <a:r>
              <a:rPr lang="en-US" sz="2400">
                <a:latin typeface="Book Antiqua" pitchFamily="18" charset="0"/>
              </a:rPr>
              <a:t> =   1.684</a:t>
            </a:r>
          </a:p>
        </p:txBody>
      </p:sp>
      <p:sp>
        <p:nvSpPr>
          <p:cNvPr id="354409" name="AutoShape 105"/>
          <p:cNvSpPr>
            <a:spLocks noChangeArrowheads="1"/>
          </p:cNvSpPr>
          <p:nvPr/>
        </p:nvSpPr>
        <p:spPr bwMode="auto">
          <a:xfrm>
            <a:off x="3146678" y="4445004"/>
            <a:ext cx="333375" cy="276225"/>
          </a:xfrm>
          <a:prstGeom prst="rightArrow">
            <a:avLst>
              <a:gd name="adj1" fmla="val 50000"/>
              <a:gd name="adj2" fmla="val 30172"/>
            </a:avLst>
          </a:prstGeom>
          <a:solidFill>
            <a:schemeClr val="accent1"/>
          </a:solidFill>
          <a:ln w="12700">
            <a:solidFill>
              <a:schemeClr val="tx1"/>
            </a:solidFill>
            <a:miter lim="800000"/>
            <a:headEnd/>
            <a:tailEnd/>
          </a:ln>
        </p:spPr>
        <p:txBody>
          <a:bodyPr wrap="none" anchor="ctr"/>
          <a:lstStyle/>
          <a:p>
            <a:endParaRPr lang="en-US"/>
          </a:p>
        </p:txBody>
      </p:sp>
      <p:sp>
        <p:nvSpPr>
          <p:cNvPr id="354410" name="Text Box 106"/>
          <p:cNvSpPr txBox="1">
            <a:spLocks noChangeArrowheads="1"/>
          </p:cNvSpPr>
          <p:nvPr/>
        </p:nvSpPr>
        <p:spPr bwMode="auto">
          <a:xfrm>
            <a:off x="3609893" y="4306892"/>
            <a:ext cx="9813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i="1" dirty="0" smtClean="0">
                <a:latin typeface="Symbol" pitchFamily="18" charset="2"/>
              </a:rPr>
              <a:t>a</a:t>
            </a:r>
            <a:r>
              <a:rPr lang="en-US" sz="2400" dirty="0" smtClean="0">
                <a:latin typeface="Book Antiqua" pitchFamily="18" charset="0"/>
              </a:rPr>
              <a:t>/1 </a:t>
            </a:r>
            <a:r>
              <a:rPr lang="en-US" sz="2400" dirty="0">
                <a:latin typeface="Book Antiqua" pitchFamily="18" charset="0"/>
              </a:rPr>
              <a:t>=</a:t>
            </a:r>
          </a:p>
        </p:txBody>
      </p:sp>
      <p:sp>
        <p:nvSpPr>
          <p:cNvPr id="354413" name="AutoShape 109"/>
          <p:cNvSpPr>
            <a:spLocks noChangeArrowheads="1"/>
          </p:cNvSpPr>
          <p:nvPr/>
        </p:nvSpPr>
        <p:spPr bwMode="auto">
          <a:xfrm>
            <a:off x="3151440" y="5223550"/>
            <a:ext cx="333375" cy="276225"/>
          </a:xfrm>
          <a:prstGeom prst="rightArrow">
            <a:avLst>
              <a:gd name="adj1" fmla="val 50000"/>
              <a:gd name="adj2" fmla="val 30172"/>
            </a:avLst>
          </a:prstGeom>
          <a:solidFill>
            <a:schemeClr val="accent1"/>
          </a:solidFill>
          <a:ln w="12700">
            <a:solidFill>
              <a:schemeClr val="tx1"/>
            </a:solidFill>
            <a:miter lim="800000"/>
            <a:headEnd/>
            <a:tailEnd/>
          </a:ln>
        </p:spPr>
        <p:txBody>
          <a:bodyPr wrap="none" anchor="ctr"/>
          <a:lstStyle/>
          <a:p>
            <a:endParaRPr lang="en-US"/>
          </a:p>
        </p:txBody>
      </p:sp>
      <p:sp>
        <p:nvSpPr>
          <p:cNvPr id="354416" name="Text Box 112"/>
          <p:cNvSpPr txBox="1">
            <a:spLocks noChangeArrowheads="1"/>
          </p:cNvSpPr>
          <p:nvPr/>
        </p:nvSpPr>
        <p:spPr bwMode="auto">
          <a:xfrm>
            <a:off x="1840497" y="4331456"/>
            <a:ext cx="11031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i="1" dirty="0">
                <a:latin typeface="Symbol" pitchFamily="18" charset="2"/>
              </a:rPr>
              <a:t>a</a:t>
            </a:r>
            <a:r>
              <a:rPr lang="en-US" sz="2400" dirty="0">
                <a:latin typeface="Book Antiqua" pitchFamily="18" charset="0"/>
              </a:rPr>
              <a:t> = </a:t>
            </a:r>
            <a:r>
              <a:rPr lang="en-US" sz="2400" dirty="0" smtClean="0">
                <a:latin typeface="Book Antiqua" pitchFamily="18" charset="0"/>
              </a:rPr>
              <a:t>.05</a:t>
            </a:r>
            <a:endParaRPr lang="en-US" sz="2400" dirty="0">
              <a:latin typeface="Book Antiqua" pitchFamily="18" charset="0"/>
            </a:endParaRPr>
          </a:p>
        </p:txBody>
      </p:sp>
      <p:sp>
        <p:nvSpPr>
          <p:cNvPr id="354453" name="Text Box 149"/>
          <p:cNvSpPr txBox="1">
            <a:spLocks noChangeArrowheads="1"/>
          </p:cNvSpPr>
          <p:nvPr/>
        </p:nvSpPr>
        <p:spPr bwMode="auto">
          <a:xfrm>
            <a:off x="4432218" y="4310067"/>
            <a:ext cx="5693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dirty="0">
                <a:solidFill>
                  <a:srgbClr val="FF0000"/>
                </a:solidFill>
                <a:latin typeface="Book Antiqua" pitchFamily="18" charset="0"/>
              </a:rPr>
              <a:t>.</a:t>
            </a:r>
            <a:r>
              <a:rPr lang="en-US" sz="2400" dirty="0" smtClean="0">
                <a:solidFill>
                  <a:srgbClr val="FF0000"/>
                </a:solidFill>
                <a:latin typeface="Book Antiqua" pitchFamily="18" charset="0"/>
              </a:rPr>
              <a:t>05</a:t>
            </a:r>
            <a:endParaRPr lang="en-US" sz="2400" dirty="0">
              <a:latin typeface="Book Antiqua" pitchFamily="18" charset="0"/>
            </a:endParaRPr>
          </a:p>
        </p:txBody>
      </p:sp>
      <p:sp>
        <p:nvSpPr>
          <p:cNvPr id="354454" name="Text Box 150"/>
          <p:cNvSpPr txBox="1">
            <a:spLocks noChangeArrowheads="1"/>
          </p:cNvSpPr>
          <p:nvPr/>
        </p:nvSpPr>
        <p:spPr bwMode="auto">
          <a:xfrm>
            <a:off x="5210093" y="4310067"/>
            <a:ext cx="3187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a:latin typeface="Book Antiqua" pitchFamily="18" charset="0"/>
              </a:rPr>
              <a:t>(the column of </a:t>
            </a:r>
            <a:r>
              <a:rPr lang="en-US" sz="2400" i="1">
                <a:latin typeface="Book Antiqua" pitchFamily="18" charset="0"/>
              </a:rPr>
              <a:t>t</a:t>
            </a:r>
            <a:r>
              <a:rPr lang="en-US" sz="2400">
                <a:latin typeface="Book Antiqua" pitchFamily="18" charset="0"/>
              </a:rPr>
              <a:t>-table)</a:t>
            </a:r>
          </a:p>
        </p:txBody>
      </p:sp>
      <p:graphicFrame>
        <p:nvGraphicFramePr>
          <p:cNvPr id="35" name="Object 23">
            <a:hlinkClick r:id="" action="ppaction://ole?verb=0"/>
          </p:cNvPr>
          <p:cNvGraphicFramePr>
            <a:graphicFrameLocks/>
          </p:cNvGraphicFramePr>
          <p:nvPr>
            <p:extLst>
              <p:ext uri="{D42A27DB-BD31-4B8C-83A1-F6EECF244321}">
                <p14:modId xmlns:p14="http://schemas.microsoft.com/office/powerpoint/2010/main" val="1821798995"/>
              </p:ext>
            </p:extLst>
          </p:nvPr>
        </p:nvGraphicFramePr>
        <p:xfrm>
          <a:off x="2729654" y="2271599"/>
          <a:ext cx="3554578" cy="1794438"/>
        </p:xfrm>
        <a:graphic>
          <a:graphicData uri="http://schemas.openxmlformats.org/presentationml/2006/ole">
            <mc:AlternateContent xmlns:mc="http://schemas.openxmlformats.org/markup-compatibility/2006">
              <mc:Choice xmlns:v="urn:schemas-microsoft-com:vml" Requires="v">
                <p:oleObj spid="_x0000_s149528" name="Equation" r:id="rId4" imgW="1955520" imgH="990360" progId="Equation.DSMT4">
                  <p:embed/>
                </p:oleObj>
              </mc:Choice>
              <mc:Fallback>
                <p:oleObj name="Equation" r:id="rId4" imgW="1955520" imgH="990360" progId="Equation.DSMT4">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9654" y="2271599"/>
                        <a:ext cx="3554578" cy="1794438"/>
                      </a:xfrm>
                      <a:prstGeom prst="rect">
                        <a:avLst/>
                      </a:prstGeom>
                      <a:noFill/>
                      <a:ln>
                        <a:noFill/>
                      </a:ln>
                      <a:effectLst/>
                    </p:spPr>
                  </p:pic>
                </p:oleObj>
              </mc:Fallback>
            </mc:AlternateContent>
          </a:graphicData>
        </a:graphic>
      </p:graphicFrame>
      <p:pic>
        <p:nvPicPr>
          <p:cNvPr id="36" name="Picture 35"/>
          <p:cNvPicPr>
            <a:picLocks noChangeAspect="1"/>
          </p:cNvPicPr>
          <p:nvPr/>
        </p:nvPicPr>
        <p:blipFill>
          <a:blip r:embed="rId6"/>
          <a:stretch>
            <a:fillRect/>
          </a:stretch>
        </p:blipFill>
        <p:spPr>
          <a:xfrm>
            <a:off x="3277752" y="2079189"/>
            <a:ext cx="3334803" cy="1952041"/>
          </a:xfrm>
          <a:prstGeom prst="rect">
            <a:avLst/>
          </a:prstGeom>
        </p:spPr>
      </p:pic>
      <p:graphicFrame>
        <p:nvGraphicFramePr>
          <p:cNvPr id="37" name="Object 142">
            <a:hlinkClick r:id="" action="ppaction://ole?verb=0"/>
          </p:cNvPr>
          <p:cNvGraphicFramePr>
            <a:graphicFrameLocks/>
          </p:cNvGraphicFramePr>
          <p:nvPr>
            <p:extLst>
              <p:ext uri="{D42A27DB-BD31-4B8C-83A1-F6EECF244321}">
                <p14:modId xmlns:p14="http://schemas.microsoft.com/office/powerpoint/2010/main" val="191096856"/>
              </p:ext>
            </p:extLst>
          </p:nvPr>
        </p:nvGraphicFramePr>
        <p:xfrm>
          <a:off x="4277682" y="3036953"/>
          <a:ext cx="247650" cy="244475"/>
        </p:xfrm>
        <a:graphic>
          <a:graphicData uri="http://schemas.openxmlformats.org/presentationml/2006/ole">
            <mc:AlternateContent xmlns:mc="http://schemas.openxmlformats.org/markup-compatibility/2006">
              <mc:Choice xmlns:v="urn:schemas-microsoft-com:vml" Requires="v">
                <p:oleObj spid="_x0000_s149529" name="Equation" r:id="rId7" imgW="126720" imgH="114120" progId="Equation.DSMT4">
                  <p:embed/>
                </p:oleObj>
              </mc:Choice>
              <mc:Fallback>
                <p:oleObj name="Equation" r:id="rId7" imgW="126720" imgH="114120" progId="Equation.DSMT4">
                  <p:embed/>
                  <p:pic>
                    <p:nvPicPr>
                      <p:cNvPr id="0" name=""/>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77682" y="3036953"/>
                        <a:ext cx="2476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38" name="Text Box 152"/>
          <p:cNvSpPr txBox="1">
            <a:spLocks noChangeArrowheads="1"/>
          </p:cNvSpPr>
          <p:nvPr/>
        </p:nvSpPr>
        <p:spPr bwMode="auto">
          <a:xfrm>
            <a:off x="4511044" y="2904003"/>
            <a:ext cx="769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sz="2400"/>
              <a:t>40</a:t>
            </a:r>
          </a:p>
        </p:txBody>
      </p:sp>
      <p:graphicFrame>
        <p:nvGraphicFramePr>
          <p:cNvPr id="39" name="Object 141">
            <a:hlinkClick r:id="" action="ppaction://ole?verb=0"/>
          </p:cNvPr>
          <p:cNvGraphicFramePr>
            <a:graphicFrameLocks/>
          </p:cNvGraphicFramePr>
          <p:nvPr>
            <p:extLst>
              <p:ext uri="{D42A27DB-BD31-4B8C-83A1-F6EECF244321}">
                <p14:modId xmlns:p14="http://schemas.microsoft.com/office/powerpoint/2010/main" val="3585431091"/>
              </p:ext>
            </p:extLst>
          </p:nvPr>
        </p:nvGraphicFramePr>
        <p:xfrm>
          <a:off x="3323190" y="2942503"/>
          <a:ext cx="915988" cy="379412"/>
        </p:xfrm>
        <a:graphic>
          <a:graphicData uri="http://schemas.openxmlformats.org/presentationml/2006/ole">
            <mc:AlternateContent xmlns:mc="http://schemas.openxmlformats.org/markup-compatibility/2006">
              <mc:Choice xmlns:v="urn:schemas-microsoft-com:vml" Requires="v">
                <p:oleObj spid="_x0000_s149530" name="Equation" r:id="rId9" imgW="469800" imgH="177480" progId="Equation.DSMT4">
                  <p:embed/>
                </p:oleObj>
              </mc:Choice>
              <mc:Fallback>
                <p:oleObj name="Equation" r:id="rId9" imgW="469800" imgH="177480" progId="Equation.DSMT4">
                  <p:embed/>
                  <p:pic>
                    <p:nvPicPr>
                      <p:cNvPr id="0" name=""/>
                      <p:cNvPicPr>
                        <a:picLocks noChangeArrowheads="1"/>
                      </p:cNvPicPr>
                      <p:nvPr/>
                    </p:nvPicPr>
                    <p:blipFill>
                      <a:blip r:embed="rId10"/>
                      <a:srcRect/>
                      <a:stretch>
                        <a:fillRect/>
                      </a:stretch>
                    </p:blipFill>
                    <p:spPr bwMode="auto">
                      <a:xfrm>
                        <a:off x="3323190" y="2942503"/>
                        <a:ext cx="915988" cy="379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40" name="Text Box 95"/>
          <p:cNvSpPr txBox="1">
            <a:spLocks noChangeArrowheads="1"/>
          </p:cNvSpPr>
          <p:nvPr/>
        </p:nvSpPr>
        <p:spPr bwMode="auto">
          <a:xfrm>
            <a:off x="710082" y="1541276"/>
            <a:ext cx="42883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dirty="0" smtClean="0">
                <a:latin typeface="Book Antiqua" pitchFamily="18" charset="0"/>
              </a:rPr>
              <a:t>2. The </a:t>
            </a:r>
            <a:r>
              <a:rPr lang="en-US" sz="2400" dirty="0">
                <a:latin typeface="Book Antiqua" pitchFamily="18" charset="0"/>
              </a:rPr>
              <a:t>degrees of freedom are:</a:t>
            </a:r>
          </a:p>
        </p:txBody>
      </p:sp>
      <p:sp>
        <p:nvSpPr>
          <p:cNvPr id="41" name="Rectangle 5"/>
          <p:cNvSpPr>
            <a:spLocks noChangeArrowheads="1"/>
          </p:cNvSpPr>
          <p:nvPr/>
        </p:nvSpPr>
        <p:spPr bwMode="auto">
          <a:xfrm>
            <a:off x="685800" y="127948"/>
            <a:ext cx="7772400" cy="63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chemeClr val="tx2"/>
                </a:solidFill>
              </a:rPr>
              <a:t>Hypothesis Tests About</a:t>
            </a:r>
            <a:r>
              <a:rPr lang="en-US" sz="2800" dirty="0">
                <a:solidFill>
                  <a:schemeClr val="tx2"/>
                </a:solidFill>
                <a:latin typeface="Arial" charset="0"/>
              </a:rPr>
              <a:t> </a:t>
            </a:r>
            <a:r>
              <a:rPr lang="en-US" sz="2800" i="1" dirty="0">
                <a:solidFill>
                  <a:schemeClr val="tx2"/>
                </a:solidFill>
                <a:latin typeface="Symbol" pitchFamily="18" charset="2"/>
              </a:rPr>
              <a:t>m</a:t>
            </a:r>
            <a:r>
              <a:rPr lang="en-US" sz="2800" baseline="-25000" dirty="0">
                <a:solidFill>
                  <a:schemeClr val="tx2"/>
                </a:solidFill>
                <a:latin typeface="Arial" charset="0"/>
              </a:rPr>
              <a:t>1</a:t>
            </a:r>
            <a:r>
              <a:rPr lang="en-US" sz="2800" dirty="0">
                <a:solidFill>
                  <a:schemeClr val="tx2"/>
                </a:solidFill>
                <a:latin typeface="Arial" charset="0"/>
              </a:rPr>
              <a:t> </a:t>
            </a:r>
            <a:r>
              <a:rPr lang="en-US" sz="2800" dirty="0">
                <a:solidFill>
                  <a:schemeClr val="tx2"/>
                </a:solidFill>
                <a:latin typeface="Symbol" pitchFamily="18" charset="2"/>
              </a:rPr>
              <a:t>-</a:t>
            </a:r>
            <a:r>
              <a:rPr lang="en-US" sz="2800" dirty="0">
                <a:solidFill>
                  <a:schemeClr val="tx2"/>
                </a:solidFill>
                <a:latin typeface="Arial" charset="0"/>
              </a:rPr>
              <a:t> </a:t>
            </a:r>
            <a:r>
              <a:rPr lang="en-US" sz="2800" i="1" dirty="0" smtClean="0">
                <a:solidFill>
                  <a:schemeClr val="tx2"/>
                </a:solidFill>
                <a:latin typeface="Symbol" pitchFamily="18" charset="2"/>
              </a:rPr>
              <a:t>m</a:t>
            </a:r>
            <a:r>
              <a:rPr lang="en-US" sz="2800" baseline="-25000" dirty="0" smtClean="0">
                <a:solidFill>
                  <a:schemeClr val="tx2"/>
                </a:solidFill>
                <a:latin typeface="Arial" charset="0"/>
              </a:rPr>
              <a:t>2</a:t>
            </a:r>
            <a:endParaRPr lang="en-US" sz="2800" dirty="0">
              <a:solidFill>
                <a:schemeClr val="tx2"/>
              </a:solidFill>
            </a:endParaRPr>
          </a:p>
        </p:txBody>
      </p:sp>
      <p:sp>
        <p:nvSpPr>
          <p:cNvPr id="42" name="Text Box 148"/>
          <p:cNvSpPr txBox="1">
            <a:spLocks noChangeArrowheads="1"/>
          </p:cNvSpPr>
          <p:nvPr/>
        </p:nvSpPr>
        <p:spPr bwMode="auto">
          <a:xfrm>
            <a:off x="5464794" y="2882907"/>
            <a:ext cx="2492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dirty="0"/>
              <a:t>(the row of </a:t>
            </a:r>
            <a:r>
              <a:rPr lang="en-US" sz="2400" i="1" dirty="0"/>
              <a:t>t</a:t>
            </a:r>
            <a:r>
              <a:rPr lang="en-US" sz="2400" dirty="0"/>
              <a:t>-table)</a:t>
            </a:r>
            <a:endParaRPr lang="en-US" sz="2400" dirty="0">
              <a:latin typeface="Book Antiqua" pitchFamily="18" charset="0"/>
            </a:endParaRPr>
          </a:p>
        </p:txBody>
      </p:sp>
      <p:sp>
        <p:nvSpPr>
          <p:cNvPr id="43" name="Rectangle 190"/>
          <p:cNvSpPr>
            <a:spLocks noChangeArrowheads="1"/>
          </p:cNvSpPr>
          <p:nvPr/>
        </p:nvSpPr>
        <p:spPr bwMode="auto">
          <a:xfrm>
            <a:off x="695325" y="1023192"/>
            <a:ext cx="7939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lnSpc>
                <a:spcPct val="90000"/>
              </a:lnSpc>
              <a:spcBef>
                <a:spcPct val="20000"/>
              </a:spcBef>
              <a:buClr>
                <a:srgbClr val="66FFFF"/>
              </a:buClr>
              <a:buSzPct val="75000"/>
              <a:buFont typeface="Monotype Sorts" pitchFamily="2" charset="2"/>
              <a:buNone/>
            </a:pPr>
            <a:r>
              <a:rPr lang="en-US" sz="2400" b="1" dirty="0" smtClean="0">
                <a:cs typeface="Times New Roman" pitchFamily="18" charset="0"/>
              </a:rPr>
              <a:t>Example 1</a:t>
            </a:r>
            <a:endParaRPr lang="en-US" sz="2400" dirty="0">
              <a:cs typeface="Times New Roman" pitchFamily="18" charset="0"/>
            </a:endParaRPr>
          </a:p>
        </p:txBody>
      </p:sp>
    </p:spTree>
    <p:extLst>
      <p:ext uri="{BB962C8B-B14F-4D97-AF65-F5344CB8AC3E}">
        <p14:creationId xmlns:p14="http://schemas.microsoft.com/office/powerpoint/2010/main" val="32794037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544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354409"/>
                                        </p:tgtEl>
                                        <p:attrNameLst>
                                          <p:attrName>style.visibility</p:attrName>
                                        </p:attrNameLst>
                                      </p:cBhvr>
                                      <p:to>
                                        <p:strVal val="visible"/>
                                      </p:to>
                                    </p:set>
                                    <p:animEffect transition="in" filter="wipe(left)">
                                      <p:cBhvr>
                                        <p:cTn id="11" dur="500"/>
                                        <p:tgtEl>
                                          <p:spTgt spid="354409"/>
                                        </p:tgtEl>
                                      </p:cBhvr>
                                    </p:animEffect>
                                  </p:childTnLst>
                                </p:cTn>
                              </p:par>
                            </p:childTnLst>
                          </p:cTn>
                        </p:par>
                        <p:par>
                          <p:cTn id="12" fill="hold" nodeType="afterGroup">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354410"/>
                                        </p:tgtEl>
                                        <p:attrNameLst>
                                          <p:attrName>style.visibility</p:attrName>
                                        </p:attrNameLst>
                                      </p:cBhvr>
                                      <p:to>
                                        <p:strVal val="visible"/>
                                      </p:to>
                                    </p:set>
                                  </p:childTnLst>
                                </p:cTn>
                              </p:par>
                            </p:childTnLst>
                          </p:cTn>
                        </p:par>
                        <p:par>
                          <p:cTn id="15" fill="hold" nodeType="afterGroup">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354453"/>
                                        </p:tgtEl>
                                        <p:attrNameLst>
                                          <p:attrName>style.visibility</p:attrName>
                                        </p:attrNameLst>
                                      </p:cBhvr>
                                      <p:to>
                                        <p:strVal val="visible"/>
                                      </p:to>
                                    </p:set>
                                  </p:childTnLst>
                                </p:cTn>
                              </p:par>
                            </p:childTnLst>
                          </p:cTn>
                        </p:par>
                        <p:par>
                          <p:cTn id="18" fill="hold" nodeType="afterGroup">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35445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354413"/>
                                        </p:tgtEl>
                                        <p:attrNameLst>
                                          <p:attrName>style.visibility</p:attrName>
                                        </p:attrNameLst>
                                      </p:cBhvr>
                                      <p:to>
                                        <p:strVal val="visible"/>
                                      </p:to>
                                    </p:set>
                                    <p:animEffect transition="in" filter="wipe(left)">
                                      <p:cBhvr>
                                        <p:cTn id="29" dur="500"/>
                                        <p:tgtEl>
                                          <p:spTgt spid="354413"/>
                                        </p:tgtEl>
                                      </p:cBhvr>
                                    </p:animEffect>
                                  </p:childTnLst>
                                </p:cTn>
                              </p:par>
                            </p:childTnLst>
                          </p:cTn>
                        </p:par>
                        <p:par>
                          <p:cTn id="30" fill="hold" nodeType="afterGroup">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3544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408" grpId="0"/>
      <p:bldP spid="354409" grpId="0" animBg="1"/>
      <p:bldP spid="354410" grpId="0"/>
      <p:bldP spid="354413" grpId="0" animBg="1"/>
      <p:bldP spid="354416" grpId="0"/>
      <p:bldP spid="354453" grpId="0"/>
      <p:bldP spid="354454"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5"/>
          <p:cNvSpPr>
            <a:spLocks noChangeArrowheads="1"/>
          </p:cNvSpPr>
          <p:nvPr/>
        </p:nvSpPr>
        <p:spPr bwMode="auto">
          <a:xfrm>
            <a:off x="685800" y="127948"/>
            <a:ext cx="7772400" cy="63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chemeClr val="tx2"/>
                </a:solidFill>
              </a:rPr>
              <a:t>Hypothesis Tests About</a:t>
            </a:r>
            <a:r>
              <a:rPr lang="en-US" sz="2800" dirty="0">
                <a:solidFill>
                  <a:schemeClr val="tx2"/>
                </a:solidFill>
                <a:latin typeface="Arial" charset="0"/>
              </a:rPr>
              <a:t> </a:t>
            </a:r>
            <a:r>
              <a:rPr lang="en-US" sz="2800" i="1" dirty="0">
                <a:solidFill>
                  <a:schemeClr val="tx2"/>
                </a:solidFill>
                <a:latin typeface="Symbol" pitchFamily="18" charset="2"/>
              </a:rPr>
              <a:t>m</a:t>
            </a:r>
            <a:r>
              <a:rPr lang="en-US" sz="2800" baseline="-25000" dirty="0">
                <a:solidFill>
                  <a:schemeClr val="tx2"/>
                </a:solidFill>
                <a:latin typeface="Arial" charset="0"/>
              </a:rPr>
              <a:t>1</a:t>
            </a:r>
            <a:r>
              <a:rPr lang="en-US" sz="2800" dirty="0">
                <a:solidFill>
                  <a:schemeClr val="tx2"/>
                </a:solidFill>
                <a:latin typeface="Arial" charset="0"/>
              </a:rPr>
              <a:t> </a:t>
            </a:r>
            <a:r>
              <a:rPr lang="en-US" sz="2800" dirty="0">
                <a:solidFill>
                  <a:schemeClr val="tx2"/>
                </a:solidFill>
                <a:latin typeface="Symbol" pitchFamily="18" charset="2"/>
              </a:rPr>
              <a:t>-</a:t>
            </a:r>
            <a:r>
              <a:rPr lang="en-US" sz="2800" dirty="0">
                <a:solidFill>
                  <a:schemeClr val="tx2"/>
                </a:solidFill>
                <a:latin typeface="Arial" charset="0"/>
              </a:rPr>
              <a:t> </a:t>
            </a:r>
            <a:r>
              <a:rPr lang="en-US" sz="2800" i="1" dirty="0" smtClean="0">
                <a:solidFill>
                  <a:schemeClr val="tx2"/>
                </a:solidFill>
                <a:latin typeface="Symbol" pitchFamily="18" charset="2"/>
              </a:rPr>
              <a:t>m</a:t>
            </a:r>
            <a:r>
              <a:rPr lang="en-US" sz="2800" baseline="-25000" dirty="0" smtClean="0">
                <a:solidFill>
                  <a:schemeClr val="tx2"/>
                </a:solidFill>
                <a:latin typeface="Arial" charset="0"/>
              </a:rPr>
              <a:t>2</a:t>
            </a:r>
            <a:endParaRPr lang="en-US" sz="2800" dirty="0">
              <a:solidFill>
                <a:schemeClr val="tx2"/>
              </a:solidFill>
            </a:endParaRPr>
          </a:p>
        </p:txBody>
      </p:sp>
      <p:sp>
        <p:nvSpPr>
          <p:cNvPr id="14" name="Text Box 98"/>
          <p:cNvSpPr txBox="1">
            <a:spLocks noChangeArrowheads="1"/>
          </p:cNvSpPr>
          <p:nvPr/>
        </p:nvSpPr>
        <p:spPr bwMode="auto">
          <a:xfrm>
            <a:off x="715272" y="1564246"/>
            <a:ext cx="5719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2400" dirty="0">
                <a:latin typeface="Book Antiqua" pitchFamily="18" charset="0"/>
              </a:rPr>
              <a:t>3.  Compute the value of the test statistic.</a:t>
            </a:r>
          </a:p>
        </p:txBody>
      </p:sp>
      <p:graphicFrame>
        <p:nvGraphicFramePr>
          <p:cNvPr id="15" name="Object 113">
            <a:hlinkClick r:id="" action="ppaction://ole?verb=0"/>
          </p:cNvPr>
          <p:cNvGraphicFramePr>
            <a:graphicFrameLocks/>
          </p:cNvGraphicFramePr>
          <p:nvPr>
            <p:extLst>
              <p:ext uri="{D42A27DB-BD31-4B8C-83A1-F6EECF244321}">
                <p14:modId xmlns:p14="http://schemas.microsoft.com/office/powerpoint/2010/main" val="4054392778"/>
              </p:ext>
            </p:extLst>
          </p:nvPr>
        </p:nvGraphicFramePr>
        <p:xfrm>
          <a:off x="2670276" y="2180286"/>
          <a:ext cx="2940050" cy="1289050"/>
        </p:xfrm>
        <a:graphic>
          <a:graphicData uri="http://schemas.openxmlformats.org/presentationml/2006/ole">
            <mc:AlternateContent xmlns:mc="http://schemas.openxmlformats.org/markup-compatibility/2006">
              <mc:Choice xmlns:v="urn:schemas-microsoft-com:vml" Requires="v">
                <p:oleObj spid="_x0000_s58435" name="Equation" r:id="rId4" imgW="1333440" imgH="685800" progId="Equation.DSMT4">
                  <p:embed/>
                </p:oleObj>
              </mc:Choice>
              <mc:Fallback>
                <p:oleObj name="Equation" r:id="rId4" imgW="1333440" imgH="685800" progId="Equation.DSMT4">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0276" y="2180286"/>
                        <a:ext cx="2940050" cy="1289050"/>
                      </a:xfrm>
                      <a:prstGeom prst="rect">
                        <a:avLst/>
                      </a:prstGeom>
                      <a:noFill/>
                      <a:ln>
                        <a:noFill/>
                      </a:ln>
                      <a:effectLst/>
                    </p:spPr>
                  </p:pic>
                </p:oleObj>
              </mc:Fallback>
            </mc:AlternateContent>
          </a:graphicData>
        </a:graphic>
      </p:graphicFrame>
      <p:graphicFrame>
        <p:nvGraphicFramePr>
          <p:cNvPr id="16" name="Object 119">
            <a:hlinkClick r:id="" action="ppaction://ole?verb=0"/>
          </p:cNvPr>
          <p:cNvGraphicFramePr>
            <a:graphicFrameLocks/>
          </p:cNvGraphicFramePr>
          <p:nvPr>
            <p:extLst>
              <p:ext uri="{D42A27DB-BD31-4B8C-83A1-F6EECF244321}">
                <p14:modId xmlns:p14="http://schemas.microsoft.com/office/powerpoint/2010/main" val="3702095727"/>
              </p:ext>
            </p:extLst>
          </p:nvPr>
        </p:nvGraphicFramePr>
        <p:xfrm>
          <a:off x="3429515" y="3875239"/>
          <a:ext cx="2919412" cy="1233488"/>
        </p:xfrm>
        <a:graphic>
          <a:graphicData uri="http://schemas.openxmlformats.org/presentationml/2006/ole">
            <mc:AlternateContent xmlns:mc="http://schemas.openxmlformats.org/markup-compatibility/2006">
              <mc:Choice xmlns:v="urn:schemas-microsoft-com:vml" Requires="v">
                <p:oleObj spid="_x0000_s58436" name="Equation" r:id="rId6" imgW="1333440" imgH="647640" progId="Equation.DSMT4">
                  <p:embed/>
                </p:oleObj>
              </mc:Choice>
              <mc:Fallback>
                <p:oleObj name="Equation" r:id="rId6" imgW="1333440" imgH="647640" progId="Equation.DSMT4">
                  <p:embed/>
                  <p:pic>
                    <p:nvPicPr>
                      <p:cNvPr id="0" name=""/>
                      <p:cNvPicPr>
                        <a:picLocks noChangeArrowheads="1"/>
                      </p:cNvPicPr>
                      <p:nvPr/>
                    </p:nvPicPr>
                    <p:blipFill>
                      <a:blip r:embed="rId7"/>
                      <a:srcRect/>
                      <a:stretch>
                        <a:fillRect/>
                      </a:stretch>
                    </p:blipFill>
                    <p:spPr bwMode="auto">
                      <a:xfrm>
                        <a:off x="3429515" y="3875239"/>
                        <a:ext cx="2919412" cy="123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17" name="Object 120"/>
          <p:cNvGraphicFramePr>
            <a:graphicFrameLocks noChangeAspect="1"/>
          </p:cNvGraphicFramePr>
          <p:nvPr>
            <p:extLst>
              <p:ext uri="{D42A27DB-BD31-4B8C-83A1-F6EECF244321}">
                <p14:modId xmlns:p14="http://schemas.microsoft.com/office/powerpoint/2010/main" val="2386518982"/>
              </p:ext>
            </p:extLst>
          </p:nvPr>
        </p:nvGraphicFramePr>
        <p:xfrm>
          <a:off x="3434688" y="5604876"/>
          <a:ext cx="1023937" cy="358775"/>
        </p:xfrm>
        <a:graphic>
          <a:graphicData uri="http://schemas.openxmlformats.org/presentationml/2006/ole">
            <mc:AlternateContent xmlns:mc="http://schemas.openxmlformats.org/markup-compatibility/2006">
              <mc:Choice xmlns:v="urn:schemas-microsoft-com:vml" Requires="v">
                <p:oleObj spid="_x0000_s58437" name="Equation" r:id="rId8" imgW="507960" imgH="177480" progId="Equation.DSMT4">
                  <p:embed/>
                </p:oleObj>
              </mc:Choice>
              <mc:Fallback>
                <p:oleObj name="Equation" r:id="rId8" imgW="507960" imgH="177480" progId="Equation.DSMT4">
                  <p:embed/>
                  <p:pic>
                    <p:nvPicPr>
                      <p:cNvPr id="0" name=""/>
                      <p:cNvPicPr>
                        <a:picLocks noChangeAspect="1" noChangeArrowheads="1"/>
                      </p:cNvPicPr>
                      <p:nvPr/>
                    </p:nvPicPr>
                    <p:blipFill>
                      <a:blip r:embed="rId9"/>
                      <a:srcRect/>
                      <a:stretch>
                        <a:fillRect/>
                      </a:stretch>
                    </p:blipFill>
                    <p:spPr bwMode="auto">
                      <a:xfrm>
                        <a:off x="3434688" y="5604876"/>
                        <a:ext cx="1023937" cy="35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 name="Rectangle 190"/>
          <p:cNvSpPr>
            <a:spLocks noChangeArrowheads="1"/>
          </p:cNvSpPr>
          <p:nvPr/>
        </p:nvSpPr>
        <p:spPr bwMode="auto">
          <a:xfrm>
            <a:off x="695325" y="1023192"/>
            <a:ext cx="7939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lnSpc>
                <a:spcPct val="90000"/>
              </a:lnSpc>
              <a:spcBef>
                <a:spcPct val="20000"/>
              </a:spcBef>
              <a:buClr>
                <a:srgbClr val="66FFFF"/>
              </a:buClr>
              <a:buSzPct val="75000"/>
              <a:buFont typeface="Monotype Sorts" pitchFamily="2" charset="2"/>
              <a:buNone/>
            </a:pPr>
            <a:r>
              <a:rPr lang="en-US" sz="2400" b="1" dirty="0" smtClean="0">
                <a:cs typeface="Times New Roman" pitchFamily="18" charset="0"/>
              </a:rPr>
              <a:t>Example 1</a:t>
            </a:r>
            <a:endParaRPr lang="en-US" sz="2400" dirty="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ChangeArrowheads="1"/>
          </p:cNvSpPr>
          <p:nvPr/>
        </p:nvSpPr>
        <p:spPr bwMode="auto">
          <a:xfrm>
            <a:off x="819150" y="1894307"/>
            <a:ext cx="7562850"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anchor="ctr"/>
          <a:lstStyle/>
          <a:p>
            <a:endParaRPr lang="en-US"/>
          </a:p>
        </p:txBody>
      </p:sp>
      <p:sp>
        <p:nvSpPr>
          <p:cNvPr id="19460" name="Freeform 3"/>
          <p:cNvSpPr>
            <a:spLocks/>
          </p:cNvSpPr>
          <p:nvPr/>
        </p:nvSpPr>
        <p:spPr bwMode="auto">
          <a:xfrm>
            <a:off x="2309813" y="2356270"/>
            <a:ext cx="4505325" cy="3057525"/>
          </a:xfrm>
          <a:custGeom>
            <a:avLst/>
            <a:gdLst>
              <a:gd name="T0" fmla="*/ 2124075 w 2838"/>
              <a:gd name="T1" fmla="*/ 28575 h 1926"/>
              <a:gd name="T2" fmla="*/ 1995488 w 2838"/>
              <a:gd name="T3" fmla="*/ 157163 h 1926"/>
              <a:gd name="T4" fmla="*/ 1890713 w 2838"/>
              <a:gd name="T5" fmla="*/ 320675 h 1926"/>
              <a:gd name="T6" fmla="*/ 1804988 w 2838"/>
              <a:gd name="T7" fmla="*/ 492125 h 1926"/>
              <a:gd name="T8" fmla="*/ 1738313 w 2838"/>
              <a:gd name="T9" fmla="*/ 663575 h 1926"/>
              <a:gd name="T10" fmla="*/ 1666875 w 2838"/>
              <a:gd name="T11" fmla="*/ 814388 h 1926"/>
              <a:gd name="T12" fmla="*/ 1595437 w 2838"/>
              <a:gd name="T13" fmla="*/ 1014413 h 1926"/>
              <a:gd name="T14" fmla="*/ 1538287 w 2838"/>
              <a:gd name="T15" fmla="*/ 1185863 h 1926"/>
              <a:gd name="T16" fmla="*/ 1500187 w 2838"/>
              <a:gd name="T17" fmla="*/ 1349375 h 1926"/>
              <a:gd name="T18" fmla="*/ 1443037 w 2838"/>
              <a:gd name="T19" fmla="*/ 1530350 h 1926"/>
              <a:gd name="T20" fmla="*/ 1390650 w 2838"/>
              <a:gd name="T21" fmla="*/ 1695450 h 1926"/>
              <a:gd name="T22" fmla="*/ 1338262 w 2838"/>
              <a:gd name="T23" fmla="*/ 1866900 h 1926"/>
              <a:gd name="T24" fmla="*/ 1268412 w 2838"/>
              <a:gd name="T25" fmla="*/ 2028825 h 1926"/>
              <a:gd name="T26" fmla="*/ 1176337 w 2838"/>
              <a:gd name="T27" fmla="*/ 2216150 h 1926"/>
              <a:gd name="T28" fmla="*/ 1076325 w 2838"/>
              <a:gd name="T29" fmla="*/ 2405063 h 1926"/>
              <a:gd name="T30" fmla="*/ 942975 w 2838"/>
              <a:gd name="T31" fmla="*/ 2562225 h 1926"/>
              <a:gd name="T32" fmla="*/ 785812 w 2838"/>
              <a:gd name="T33" fmla="*/ 2681288 h 1926"/>
              <a:gd name="T34" fmla="*/ 604837 w 2838"/>
              <a:gd name="T35" fmla="*/ 2771775 h 1926"/>
              <a:gd name="T36" fmla="*/ 471488 w 2838"/>
              <a:gd name="T37" fmla="*/ 2828925 h 1926"/>
              <a:gd name="T38" fmla="*/ 309562 w 2838"/>
              <a:gd name="T39" fmla="*/ 2890838 h 1926"/>
              <a:gd name="T40" fmla="*/ 104775 w 2838"/>
              <a:gd name="T41" fmla="*/ 2947988 h 1926"/>
              <a:gd name="T42" fmla="*/ 0 w 2838"/>
              <a:gd name="T43" fmla="*/ 2995613 h 1926"/>
              <a:gd name="T44" fmla="*/ 4494213 w 2838"/>
              <a:gd name="T45" fmla="*/ 3038475 h 1926"/>
              <a:gd name="T46" fmla="*/ 4414838 w 2838"/>
              <a:gd name="T47" fmla="*/ 2957513 h 1926"/>
              <a:gd name="T48" fmla="*/ 4257675 w 2838"/>
              <a:gd name="T49" fmla="*/ 2909888 h 1926"/>
              <a:gd name="T50" fmla="*/ 4071938 w 2838"/>
              <a:gd name="T51" fmla="*/ 2847975 h 1926"/>
              <a:gd name="T52" fmla="*/ 3890963 w 2838"/>
              <a:gd name="T53" fmla="*/ 2771775 h 1926"/>
              <a:gd name="T54" fmla="*/ 3681413 w 2838"/>
              <a:gd name="T55" fmla="*/ 2667000 h 1926"/>
              <a:gd name="T56" fmla="*/ 3624263 w 2838"/>
              <a:gd name="T57" fmla="*/ 2619375 h 1926"/>
              <a:gd name="T58" fmla="*/ 3490913 w 2838"/>
              <a:gd name="T59" fmla="*/ 2511425 h 1926"/>
              <a:gd name="T60" fmla="*/ 3371850 w 2838"/>
              <a:gd name="T61" fmla="*/ 2357438 h 1926"/>
              <a:gd name="T62" fmla="*/ 3271838 w 2838"/>
              <a:gd name="T63" fmla="*/ 2200275 h 1926"/>
              <a:gd name="T64" fmla="*/ 3219450 w 2838"/>
              <a:gd name="T65" fmla="*/ 2105025 h 1926"/>
              <a:gd name="T66" fmla="*/ 3114675 w 2838"/>
              <a:gd name="T67" fmla="*/ 1890713 h 1926"/>
              <a:gd name="T68" fmla="*/ 3071812 w 2838"/>
              <a:gd name="T69" fmla="*/ 1757363 h 1926"/>
              <a:gd name="T70" fmla="*/ 3019425 w 2838"/>
              <a:gd name="T71" fmla="*/ 1604962 h 1926"/>
              <a:gd name="T72" fmla="*/ 2962275 w 2838"/>
              <a:gd name="T73" fmla="*/ 1414463 h 1926"/>
              <a:gd name="T74" fmla="*/ 2905125 w 2838"/>
              <a:gd name="T75" fmla="*/ 1223963 h 1926"/>
              <a:gd name="T76" fmla="*/ 2843212 w 2838"/>
              <a:gd name="T77" fmla="*/ 1019175 h 1926"/>
              <a:gd name="T78" fmla="*/ 2762250 w 2838"/>
              <a:gd name="T79" fmla="*/ 800100 h 1926"/>
              <a:gd name="T80" fmla="*/ 2695575 w 2838"/>
              <a:gd name="T81" fmla="*/ 633413 h 1926"/>
              <a:gd name="T82" fmla="*/ 2628900 w 2838"/>
              <a:gd name="T83" fmla="*/ 495300 h 1926"/>
              <a:gd name="T84" fmla="*/ 2571750 w 2838"/>
              <a:gd name="T85" fmla="*/ 361950 h 1926"/>
              <a:gd name="T86" fmla="*/ 2481262 w 2838"/>
              <a:gd name="T87" fmla="*/ 214313 h 1926"/>
              <a:gd name="T88" fmla="*/ 2519362 w 2838"/>
              <a:gd name="T89" fmla="*/ 276225 h 1926"/>
              <a:gd name="T90" fmla="*/ 2462212 w 2838"/>
              <a:gd name="T91" fmla="*/ 204788 h 1926"/>
              <a:gd name="T92" fmla="*/ 2381250 w 2838"/>
              <a:gd name="T93" fmla="*/ 90488 h 1926"/>
              <a:gd name="T94" fmla="*/ 2271712 w 2838"/>
              <a:gd name="T95" fmla="*/ 9525 h 19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8"/>
              <a:gd name="T145" fmla="*/ 0 h 1926"/>
              <a:gd name="T146" fmla="*/ 2838 w 2838"/>
              <a:gd name="T147" fmla="*/ 1926 h 19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8" h="1926">
                <a:moveTo>
                  <a:pt x="1398" y="3"/>
                </a:moveTo>
                <a:lnTo>
                  <a:pt x="1371" y="6"/>
                </a:lnTo>
                <a:lnTo>
                  <a:pt x="1338" y="18"/>
                </a:lnTo>
                <a:lnTo>
                  <a:pt x="1307" y="30"/>
                </a:lnTo>
                <a:lnTo>
                  <a:pt x="1287" y="62"/>
                </a:lnTo>
                <a:lnTo>
                  <a:pt x="1257" y="99"/>
                </a:lnTo>
                <a:lnTo>
                  <a:pt x="1227" y="130"/>
                </a:lnTo>
                <a:lnTo>
                  <a:pt x="1209" y="160"/>
                </a:lnTo>
                <a:lnTo>
                  <a:pt x="1191" y="202"/>
                </a:lnTo>
                <a:lnTo>
                  <a:pt x="1167" y="232"/>
                </a:lnTo>
                <a:lnTo>
                  <a:pt x="1155" y="274"/>
                </a:lnTo>
                <a:lnTo>
                  <a:pt x="1137" y="310"/>
                </a:lnTo>
                <a:lnTo>
                  <a:pt x="1119" y="354"/>
                </a:lnTo>
                <a:lnTo>
                  <a:pt x="1107" y="382"/>
                </a:lnTo>
                <a:lnTo>
                  <a:pt x="1095" y="418"/>
                </a:lnTo>
                <a:lnTo>
                  <a:pt x="1077" y="447"/>
                </a:lnTo>
                <a:lnTo>
                  <a:pt x="1062" y="483"/>
                </a:lnTo>
                <a:lnTo>
                  <a:pt x="1050" y="513"/>
                </a:lnTo>
                <a:lnTo>
                  <a:pt x="1035" y="552"/>
                </a:lnTo>
                <a:lnTo>
                  <a:pt x="1020" y="594"/>
                </a:lnTo>
                <a:lnTo>
                  <a:pt x="1005" y="639"/>
                </a:lnTo>
                <a:lnTo>
                  <a:pt x="996" y="678"/>
                </a:lnTo>
                <a:lnTo>
                  <a:pt x="981" y="714"/>
                </a:lnTo>
                <a:lnTo>
                  <a:pt x="969" y="747"/>
                </a:lnTo>
                <a:lnTo>
                  <a:pt x="960" y="783"/>
                </a:lnTo>
                <a:lnTo>
                  <a:pt x="951" y="819"/>
                </a:lnTo>
                <a:lnTo>
                  <a:pt x="945" y="850"/>
                </a:lnTo>
                <a:lnTo>
                  <a:pt x="939" y="886"/>
                </a:lnTo>
                <a:lnTo>
                  <a:pt x="927" y="922"/>
                </a:lnTo>
                <a:lnTo>
                  <a:pt x="909" y="964"/>
                </a:lnTo>
                <a:lnTo>
                  <a:pt x="903" y="994"/>
                </a:lnTo>
                <a:lnTo>
                  <a:pt x="891" y="1030"/>
                </a:lnTo>
                <a:lnTo>
                  <a:pt x="876" y="1068"/>
                </a:lnTo>
                <a:lnTo>
                  <a:pt x="867" y="1098"/>
                </a:lnTo>
                <a:lnTo>
                  <a:pt x="855" y="1134"/>
                </a:lnTo>
                <a:lnTo>
                  <a:pt x="843" y="1176"/>
                </a:lnTo>
                <a:lnTo>
                  <a:pt x="828" y="1215"/>
                </a:lnTo>
                <a:lnTo>
                  <a:pt x="811" y="1254"/>
                </a:lnTo>
                <a:lnTo>
                  <a:pt x="799" y="1278"/>
                </a:lnTo>
                <a:lnTo>
                  <a:pt x="792" y="1311"/>
                </a:lnTo>
                <a:lnTo>
                  <a:pt x="771" y="1359"/>
                </a:lnTo>
                <a:lnTo>
                  <a:pt x="741" y="1396"/>
                </a:lnTo>
                <a:lnTo>
                  <a:pt x="720" y="1446"/>
                </a:lnTo>
                <a:lnTo>
                  <a:pt x="699" y="1474"/>
                </a:lnTo>
                <a:lnTo>
                  <a:pt x="678" y="1515"/>
                </a:lnTo>
                <a:lnTo>
                  <a:pt x="654" y="1545"/>
                </a:lnTo>
                <a:lnTo>
                  <a:pt x="627" y="1584"/>
                </a:lnTo>
                <a:lnTo>
                  <a:pt x="594" y="1614"/>
                </a:lnTo>
                <a:lnTo>
                  <a:pt x="570" y="1635"/>
                </a:lnTo>
                <a:lnTo>
                  <a:pt x="531" y="1665"/>
                </a:lnTo>
                <a:lnTo>
                  <a:pt x="495" y="1689"/>
                </a:lnTo>
                <a:lnTo>
                  <a:pt x="456" y="1716"/>
                </a:lnTo>
                <a:lnTo>
                  <a:pt x="420" y="1734"/>
                </a:lnTo>
                <a:lnTo>
                  <a:pt x="381" y="1746"/>
                </a:lnTo>
                <a:lnTo>
                  <a:pt x="354" y="1755"/>
                </a:lnTo>
                <a:lnTo>
                  <a:pt x="321" y="1767"/>
                </a:lnTo>
                <a:lnTo>
                  <a:pt x="297" y="1782"/>
                </a:lnTo>
                <a:lnTo>
                  <a:pt x="264" y="1791"/>
                </a:lnTo>
                <a:lnTo>
                  <a:pt x="231" y="1803"/>
                </a:lnTo>
                <a:lnTo>
                  <a:pt x="195" y="1821"/>
                </a:lnTo>
                <a:lnTo>
                  <a:pt x="153" y="1830"/>
                </a:lnTo>
                <a:lnTo>
                  <a:pt x="108" y="1848"/>
                </a:lnTo>
                <a:lnTo>
                  <a:pt x="66" y="1857"/>
                </a:lnTo>
                <a:lnTo>
                  <a:pt x="30" y="1866"/>
                </a:lnTo>
                <a:lnTo>
                  <a:pt x="12" y="1872"/>
                </a:lnTo>
                <a:lnTo>
                  <a:pt x="0" y="1887"/>
                </a:lnTo>
                <a:lnTo>
                  <a:pt x="0" y="1926"/>
                </a:lnTo>
                <a:lnTo>
                  <a:pt x="0" y="1914"/>
                </a:lnTo>
                <a:lnTo>
                  <a:pt x="2831" y="1914"/>
                </a:lnTo>
                <a:lnTo>
                  <a:pt x="2838" y="1875"/>
                </a:lnTo>
                <a:lnTo>
                  <a:pt x="2805" y="1869"/>
                </a:lnTo>
                <a:lnTo>
                  <a:pt x="2781" y="1863"/>
                </a:lnTo>
                <a:lnTo>
                  <a:pt x="2745" y="1854"/>
                </a:lnTo>
                <a:lnTo>
                  <a:pt x="2709" y="1842"/>
                </a:lnTo>
                <a:lnTo>
                  <a:pt x="2682" y="1833"/>
                </a:lnTo>
                <a:lnTo>
                  <a:pt x="2649" y="1821"/>
                </a:lnTo>
                <a:lnTo>
                  <a:pt x="2607" y="1806"/>
                </a:lnTo>
                <a:lnTo>
                  <a:pt x="2565" y="1794"/>
                </a:lnTo>
                <a:lnTo>
                  <a:pt x="2523" y="1776"/>
                </a:lnTo>
                <a:lnTo>
                  <a:pt x="2493" y="1764"/>
                </a:lnTo>
                <a:lnTo>
                  <a:pt x="2451" y="1746"/>
                </a:lnTo>
                <a:lnTo>
                  <a:pt x="2415" y="1728"/>
                </a:lnTo>
                <a:lnTo>
                  <a:pt x="2367" y="1710"/>
                </a:lnTo>
                <a:lnTo>
                  <a:pt x="2319" y="1680"/>
                </a:lnTo>
                <a:lnTo>
                  <a:pt x="2299" y="1662"/>
                </a:lnTo>
                <a:lnTo>
                  <a:pt x="2289" y="1662"/>
                </a:lnTo>
                <a:lnTo>
                  <a:pt x="2283" y="1650"/>
                </a:lnTo>
                <a:lnTo>
                  <a:pt x="2255" y="1634"/>
                </a:lnTo>
                <a:lnTo>
                  <a:pt x="2220" y="1611"/>
                </a:lnTo>
                <a:lnTo>
                  <a:pt x="2199" y="1582"/>
                </a:lnTo>
                <a:lnTo>
                  <a:pt x="2181" y="1558"/>
                </a:lnTo>
                <a:lnTo>
                  <a:pt x="2151" y="1522"/>
                </a:lnTo>
                <a:lnTo>
                  <a:pt x="2124" y="1485"/>
                </a:lnTo>
                <a:lnTo>
                  <a:pt x="2100" y="1452"/>
                </a:lnTo>
                <a:lnTo>
                  <a:pt x="2079" y="1419"/>
                </a:lnTo>
                <a:lnTo>
                  <a:pt x="2061" y="1386"/>
                </a:lnTo>
                <a:lnTo>
                  <a:pt x="2046" y="1356"/>
                </a:lnTo>
                <a:lnTo>
                  <a:pt x="2010" y="1293"/>
                </a:lnTo>
                <a:lnTo>
                  <a:pt x="2028" y="1326"/>
                </a:lnTo>
                <a:lnTo>
                  <a:pt x="1995" y="1257"/>
                </a:lnTo>
                <a:lnTo>
                  <a:pt x="1974" y="1218"/>
                </a:lnTo>
                <a:lnTo>
                  <a:pt x="1962" y="1191"/>
                </a:lnTo>
                <a:lnTo>
                  <a:pt x="1953" y="1161"/>
                </a:lnTo>
                <a:lnTo>
                  <a:pt x="1941" y="1140"/>
                </a:lnTo>
                <a:lnTo>
                  <a:pt x="1935" y="1107"/>
                </a:lnTo>
                <a:lnTo>
                  <a:pt x="1923" y="1083"/>
                </a:lnTo>
                <a:lnTo>
                  <a:pt x="1914" y="1053"/>
                </a:lnTo>
                <a:lnTo>
                  <a:pt x="1902" y="1011"/>
                </a:lnTo>
                <a:lnTo>
                  <a:pt x="1887" y="978"/>
                </a:lnTo>
                <a:lnTo>
                  <a:pt x="1872" y="930"/>
                </a:lnTo>
                <a:lnTo>
                  <a:pt x="1866" y="891"/>
                </a:lnTo>
                <a:lnTo>
                  <a:pt x="1854" y="852"/>
                </a:lnTo>
                <a:lnTo>
                  <a:pt x="1845" y="819"/>
                </a:lnTo>
                <a:lnTo>
                  <a:pt x="1830" y="771"/>
                </a:lnTo>
                <a:lnTo>
                  <a:pt x="1818" y="729"/>
                </a:lnTo>
                <a:lnTo>
                  <a:pt x="1800" y="681"/>
                </a:lnTo>
                <a:lnTo>
                  <a:pt x="1791" y="642"/>
                </a:lnTo>
                <a:lnTo>
                  <a:pt x="1773" y="600"/>
                </a:lnTo>
                <a:lnTo>
                  <a:pt x="1761" y="546"/>
                </a:lnTo>
                <a:lnTo>
                  <a:pt x="1740" y="504"/>
                </a:lnTo>
                <a:lnTo>
                  <a:pt x="1725" y="465"/>
                </a:lnTo>
                <a:lnTo>
                  <a:pt x="1713" y="432"/>
                </a:lnTo>
                <a:lnTo>
                  <a:pt x="1698" y="399"/>
                </a:lnTo>
                <a:lnTo>
                  <a:pt x="1674" y="345"/>
                </a:lnTo>
                <a:lnTo>
                  <a:pt x="1686" y="375"/>
                </a:lnTo>
                <a:lnTo>
                  <a:pt x="1656" y="312"/>
                </a:lnTo>
                <a:lnTo>
                  <a:pt x="1644" y="285"/>
                </a:lnTo>
                <a:lnTo>
                  <a:pt x="1629" y="252"/>
                </a:lnTo>
                <a:lnTo>
                  <a:pt x="1620" y="228"/>
                </a:lnTo>
                <a:lnTo>
                  <a:pt x="1608" y="207"/>
                </a:lnTo>
                <a:lnTo>
                  <a:pt x="1578" y="156"/>
                </a:lnTo>
                <a:lnTo>
                  <a:pt x="1563" y="135"/>
                </a:lnTo>
                <a:lnTo>
                  <a:pt x="1563" y="141"/>
                </a:lnTo>
                <a:lnTo>
                  <a:pt x="1572" y="144"/>
                </a:lnTo>
                <a:lnTo>
                  <a:pt x="1587" y="174"/>
                </a:lnTo>
                <a:lnTo>
                  <a:pt x="1593" y="192"/>
                </a:lnTo>
                <a:lnTo>
                  <a:pt x="1578" y="156"/>
                </a:lnTo>
                <a:lnTo>
                  <a:pt x="1551" y="129"/>
                </a:lnTo>
                <a:lnTo>
                  <a:pt x="1539" y="105"/>
                </a:lnTo>
                <a:lnTo>
                  <a:pt x="1518" y="81"/>
                </a:lnTo>
                <a:lnTo>
                  <a:pt x="1500" y="57"/>
                </a:lnTo>
                <a:lnTo>
                  <a:pt x="1479" y="39"/>
                </a:lnTo>
                <a:lnTo>
                  <a:pt x="1455" y="18"/>
                </a:lnTo>
                <a:lnTo>
                  <a:pt x="1431" y="6"/>
                </a:lnTo>
                <a:lnTo>
                  <a:pt x="1416" y="0"/>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52612" name="Freeform 4"/>
          <p:cNvSpPr>
            <a:spLocks/>
          </p:cNvSpPr>
          <p:nvPr/>
        </p:nvSpPr>
        <p:spPr bwMode="auto">
          <a:xfrm>
            <a:off x="6096000" y="5059782"/>
            <a:ext cx="728663" cy="344488"/>
          </a:xfrm>
          <a:custGeom>
            <a:avLst/>
            <a:gdLst>
              <a:gd name="T0" fmla="*/ 0 w 447"/>
              <a:gd name="T1" fmla="*/ 5220 h 198"/>
              <a:gd name="T2" fmla="*/ 0 w 447"/>
              <a:gd name="T3" fmla="*/ 31317 h 198"/>
              <a:gd name="T4" fmla="*/ 0 w 447"/>
              <a:gd name="T5" fmla="*/ 67854 h 198"/>
              <a:gd name="T6" fmla="*/ 0 w 447"/>
              <a:gd name="T7" fmla="*/ 114829 h 198"/>
              <a:gd name="T8" fmla="*/ 1630 w 447"/>
              <a:gd name="T9" fmla="*/ 165285 h 198"/>
              <a:gd name="T10" fmla="*/ 1630 w 447"/>
              <a:gd name="T11" fmla="*/ 207041 h 198"/>
              <a:gd name="T12" fmla="*/ 1630 w 447"/>
              <a:gd name="T13" fmla="*/ 248797 h 198"/>
              <a:gd name="T14" fmla="*/ 1630 w 447"/>
              <a:gd name="T15" fmla="*/ 290553 h 198"/>
              <a:gd name="T16" fmla="*/ 0 w 447"/>
              <a:gd name="T17" fmla="*/ 344488 h 198"/>
              <a:gd name="T18" fmla="*/ 728663 w 447"/>
              <a:gd name="T19" fmla="*/ 344488 h 198"/>
              <a:gd name="T20" fmla="*/ 728663 w 447"/>
              <a:gd name="T21" fmla="*/ 260976 h 198"/>
              <a:gd name="T22" fmla="*/ 723773 w 447"/>
              <a:gd name="T23" fmla="*/ 266195 h 198"/>
              <a:gd name="T24" fmla="*/ 692800 w 447"/>
              <a:gd name="T25" fmla="*/ 248797 h 198"/>
              <a:gd name="T26" fmla="*/ 653678 w 447"/>
              <a:gd name="T27" fmla="*/ 248797 h 198"/>
              <a:gd name="T28" fmla="*/ 614555 w 447"/>
              <a:gd name="T29" fmla="*/ 234878 h 198"/>
              <a:gd name="T30" fmla="*/ 575432 w 447"/>
              <a:gd name="T31" fmla="*/ 234878 h 198"/>
              <a:gd name="T32" fmla="*/ 536309 w 447"/>
              <a:gd name="T33" fmla="*/ 220959 h 198"/>
              <a:gd name="T34" fmla="*/ 497186 w 447"/>
              <a:gd name="T35" fmla="*/ 207041 h 198"/>
              <a:gd name="T36" fmla="*/ 458063 w 447"/>
              <a:gd name="T37" fmla="*/ 193122 h 198"/>
              <a:gd name="T38" fmla="*/ 420571 w 447"/>
              <a:gd name="T39" fmla="*/ 177464 h 198"/>
              <a:gd name="T40" fmla="*/ 381448 w 447"/>
              <a:gd name="T41" fmla="*/ 167024 h 198"/>
              <a:gd name="T42" fmla="*/ 340695 w 447"/>
              <a:gd name="T43" fmla="*/ 151366 h 198"/>
              <a:gd name="T44" fmla="*/ 301572 w 447"/>
              <a:gd name="T45" fmla="*/ 137447 h 198"/>
              <a:gd name="T46" fmla="*/ 264079 w 447"/>
              <a:gd name="T47" fmla="*/ 120049 h 198"/>
              <a:gd name="T48" fmla="*/ 220066 w 447"/>
              <a:gd name="T49" fmla="*/ 104390 h 198"/>
              <a:gd name="T50" fmla="*/ 180943 w 447"/>
              <a:gd name="T51" fmla="*/ 93951 h 198"/>
              <a:gd name="T52" fmla="*/ 141820 w 447"/>
              <a:gd name="T53" fmla="*/ 73073 h 198"/>
              <a:gd name="T54" fmla="*/ 102697 w 447"/>
              <a:gd name="T55" fmla="*/ 52195 h 198"/>
              <a:gd name="T56" fmla="*/ 66835 w 447"/>
              <a:gd name="T57" fmla="*/ 40016 h 198"/>
              <a:gd name="T58" fmla="*/ 27712 w 447"/>
              <a:gd name="T59" fmla="*/ 26098 h 198"/>
              <a:gd name="T60" fmla="*/ 4890 w 447"/>
              <a:gd name="T61" fmla="*/ 0 h 198"/>
              <a:gd name="T62" fmla="*/ 4890 w 447"/>
              <a:gd name="T63" fmla="*/ 0 h 19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47"/>
              <a:gd name="T97" fmla="*/ 0 h 198"/>
              <a:gd name="T98" fmla="*/ 447 w 447"/>
              <a:gd name="T99" fmla="*/ 198 h 19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47" h="198">
                <a:moveTo>
                  <a:pt x="0" y="3"/>
                </a:moveTo>
                <a:lnTo>
                  <a:pt x="0" y="18"/>
                </a:lnTo>
                <a:lnTo>
                  <a:pt x="0" y="39"/>
                </a:lnTo>
                <a:lnTo>
                  <a:pt x="0" y="66"/>
                </a:lnTo>
                <a:lnTo>
                  <a:pt x="1" y="95"/>
                </a:lnTo>
                <a:lnTo>
                  <a:pt x="1" y="119"/>
                </a:lnTo>
                <a:lnTo>
                  <a:pt x="1" y="143"/>
                </a:lnTo>
                <a:lnTo>
                  <a:pt x="1" y="167"/>
                </a:lnTo>
                <a:lnTo>
                  <a:pt x="0" y="198"/>
                </a:lnTo>
                <a:lnTo>
                  <a:pt x="447" y="198"/>
                </a:lnTo>
                <a:lnTo>
                  <a:pt x="447" y="150"/>
                </a:lnTo>
                <a:lnTo>
                  <a:pt x="444" y="153"/>
                </a:lnTo>
                <a:lnTo>
                  <a:pt x="425" y="143"/>
                </a:lnTo>
                <a:lnTo>
                  <a:pt x="401" y="143"/>
                </a:lnTo>
                <a:lnTo>
                  <a:pt x="377" y="135"/>
                </a:lnTo>
                <a:lnTo>
                  <a:pt x="353" y="135"/>
                </a:lnTo>
                <a:lnTo>
                  <a:pt x="329" y="127"/>
                </a:lnTo>
                <a:lnTo>
                  <a:pt x="305" y="119"/>
                </a:lnTo>
                <a:lnTo>
                  <a:pt x="281" y="111"/>
                </a:lnTo>
                <a:lnTo>
                  <a:pt x="258" y="102"/>
                </a:lnTo>
                <a:lnTo>
                  <a:pt x="234" y="96"/>
                </a:lnTo>
                <a:lnTo>
                  <a:pt x="209" y="87"/>
                </a:lnTo>
                <a:lnTo>
                  <a:pt x="185" y="79"/>
                </a:lnTo>
                <a:lnTo>
                  <a:pt x="162" y="69"/>
                </a:lnTo>
                <a:lnTo>
                  <a:pt x="135" y="60"/>
                </a:lnTo>
                <a:lnTo>
                  <a:pt x="111" y="54"/>
                </a:lnTo>
                <a:lnTo>
                  <a:pt x="87" y="42"/>
                </a:lnTo>
                <a:lnTo>
                  <a:pt x="63" y="30"/>
                </a:lnTo>
                <a:lnTo>
                  <a:pt x="41" y="23"/>
                </a:lnTo>
                <a:lnTo>
                  <a:pt x="17" y="15"/>
                </a:lnTo>
                <a:lnTo>
                  <a:pt x="3"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52613" name="Rectangle 5"/>
          <p:cNvSpPr>
            <a:spLocks noChangeArrowheads="1"/>
          </p:cNvSpPr>
          <p:nvPr/>
        </p:nvSpPr>
        <p:spPr bwMode="auto">
          <a:xfrm>
            <a:off x="3571875" y="3275432"/>
            <a:ext cx="4792663"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r>
              <a:rPr lang="en-US" dirty="0">
                <a:latin typeface="Book Antiqua" pitchFamily="18" charset="0"/>
              </a:rPr>
              <a:t>Do Not Reject </a:t>
            </a:r>
            <a:r>
              <a:rPr lang="en-US" i="1" dirty="0">
                <a:latin typeface="Book Antiqua" pitchFamily="18" charset="0"/>
              </a:rPr>
              <a:t>H</a:t>
            </a:r>
            <a:r>
              <a:rPr lang="en-US" baseline="-25000" dirty="0">
                <a:latin typeface="Book Antiqua" pitchFamily="18" charset="0"/>
              </a:rPr>
              <a:t>0                        </a:t>
            </a:r>
            <a:r>
              <a:rPr lang="en-US" dirty="0"/>
              <a:t>Reject </a:t>
            </a:r>
            <a:r>
              <a:rPr lang="en-US" i="1" dirty="0"/>
              <a:t>H</a:t>
            </a:r>
            <a:r>
              <a:rPr lang="en-US" baseline="-25000" dirty="0"/>
              <a:t>0</a:t>
            </a:r>
            <a:endParaRPr lang="en-US" baseline="-25000" dirty="0">
              <a:latin typeface="Book Antiqua" pitchFamily="18" charset="0"/>
            </a:endParaRPr>
          </a:p>
        </p:txBody>
      </p:sp>
      <p:sp>
        <p:nvSpPr>
          <p:cNvPr id="19463" name="Rectangle 6"/>
          <p:cNvSpPr>
            <a:spLocks noChangeArrowheads="1"/>
          </p:cNvSpPr>
          <p:nvPr/>
        </p:nvSpPr>
        <p:spPr bwMode="auto">
          <a:xfrm>
            <a:off x="7177088" y="5189957"/>
            <a:ext cx="282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i="1">
                <a:latin typeface="Book Antiqua" pitchFamily="18" charset="0"/>
              </a:rPr>
              <a:t>t</a:t>
            </a:r>
          </a:p>
        </p:txBody>
      </p:sp>
      <p:sp>
        <p:nvSpPr>
          <p:cNvPr id="19464" name="Rectangle 8"/>
          <p:cNvSpPr>
            <a:spLocks noChangeArrowheads="1"/>
          </p:cNvSpPr>
          <p:nvPr/>
        </p:nvSpPr>
        <p:spPr bwMode="auto">
          <a:xfrm>
            <a:off x="2357438" y="5570957"/>
            <a:ext cx="4857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a:latin typeface="Book Antiqua" pitchFamily="18" charset="0"/>
              </a:rPr>
              <a:t>    </a:t>
            </a:r>
          </a:p>
        </p:txBody>
      </p:sp>
      <p:sp>
        <p:nvSpPr>
          <p:cNvPr id="19465" name="Line 9"/>
          <p:cNvSpPr>
            <a:spLocks noChangeShapeType="1"/>
          </p:cNvSpPr>
          <p:nvPr/>
        </p:nvSpPr>
        <p:spPr bwMode="auto">
          <a:xfrm>
            <a:off x="2058988" y="5407445"/>
            <a:ext cx="500221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9466" name="Group 10"/>
          <p:cNvGrpSpPr>
            <a:grpSpLocks/>
          </p:cNvGrpSpPr>
          <p:nvPr/>
        </p:nvGrpSpPr>
        <p:grpSpPr bwMode="auto">
          <a:xfrm>
            <a:off x="2190750" y="2292770"/>
            <a:ext cx="4835525" cy="2941637"/>
            <a:chOff x="1380" y="1247"/>
            <a:chExt cx="3046" cy="1853"/>
          </a:xfrm>
        </p:grpSpPr>
        <p:sp>
          <p:nvSpPr>
            <p:cNvPr id="19477" name="Arc 11"/>
            <p:cNvSpPr>
              <a:spLocks/>
            </p:cNvSpPr>
            <p:nvPr/>
          </p:nvSpPr>
          <p:spPr bwMode="auto">
            <a:xfrm rot="4500000">
              <a:off x="3168" y="2352"/>
              <a:ext cx="764" cy="284"/>
            </a:xfrm>
            <a:custGeom>
              <a:avLst/>
              <a:gdLst>
                <a:gd name="T0" fmla="*/ 31 w 18778"/>
                <a:gd name="T1" fmla="*/ 2 h 21600"/>
                <a:gd name="T2" fmla="*/ 0 w 18778"/>
                <a:gd name="T3" fmla="*/ 4 h 21600"/>
                <a:gd name="T4" fmla="*/ 0 w 18778"/>
                <a:gd name="T5" fmla="*/ 0 h 21600"/>
                <a:gd name="T6" fmla="*/ 0 60000 65536"/>
                <a:gd name="T7" fmla="*/ 0 60000 65536"/>
                <a:gd name="T8" fmla="*/ 0 60000 65536"/>
                <a:gd name="T9" fmla="*/ 0 w 18778"/>
                <a:gd name="T10" fmla="*/ 0 h 21600"/>
                <a:gd name="T11" fmla="*/ 18778 w 18778"/>
                <a:gd name="T12" fmla="*/ 21600 h 21600"/>
              </a:gdLst>
              <a:ahLst/>
              <a:cxnLst>
                <a:cxn ang="T6">
                  <a:pos x="T0" y="T1"/>
                </a:cxn>
                <a:cxn ang="T7">
                  <a:pos x="T2" y="T3"/>
                </a:cxn>
                <a:cxn ang="T8">
                  <a:pos x="T4" y="T5"/>
                </a:cxn>
              </a:cxnLst>
              <a:rect l="T9" t="T10" r="T11" b="T12"/>
              <a:pathLst>
                <a:path w="18778" h="21600" fill="none" extrusionOk="0">
                  <a:moveTo>
                    <a:pt x="18778" y="10674"/>
                  </a:moveTo>
                  <a:cubicBezTo>
                    <a:pt x="14939" y="17428"/>
                    <a:pt x="7768" y="21599"/>
                    <a:pt x="0" y="21600"/>
                  </a:cubicBezTo>
                </a:path>
                <a:path w="18778" h="21600" stroke="0" extrusionOk="0">
                  <a:moveTo>
                    <a:pt x="18778" y="10674"/>
                  </a:moveTo>
                  <a:cubicBezTo>
                    <a:pt x="14939" y="17428"/>
                    <a:pt x="7768" y="21599"/>
                    <a:pt x="0" y="21600"/>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478" name="Arc 12"/>
            <p:cNvSpPr>
              <a:spLocks/>
            </p:cNvSpPr>
            <p:nvPr/>
          </p:nvSpPr>
          <p:spPr bwMode="auto">
            <a:xfrm rot="6300000">
              <a:off x="2143" y="1613"/>
              <a:ext cx="956" cy="224"/>
            </a:xfrm>
            <a:custGeom>
              <a:avLst/>
              <a:gdLst>
                <a:gd name="T0" fmla="*/ 42 w 21600"/>
                <a:gd name="T1" fmla="*/ 2 h 21600"/>
                <a:gd name="T2" fmla="*/ 0 w 21600"/>
                <a:gd name="T3" fmla="*/ 0 h 21600"/>
                <a:gd name="T4" fmla="*/ 42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479" name="Arc 13"/>
            <p:cNvSpPr>
              <a:spLocks/>
            </p:cNvSpPr>
            <p:nvPr/>
          </p:nvSpPr>
          <p:spPr bwMode="auto">
            <a:xfrm rot="-4620000">
              <a:off x="1764" y="2377"/>
              <a:ext cx="790" cy="284"/>
            </a:xfrm>
            <a:custGeom>
              <a:avLst/>
              <a:gdLst>
                <a:gd name="T0" fmla="*/ 32 w 19433"/>
                <a:gd name="T1" fmla="*/ 4 h 21600"/>
                <a:gd name="T2" fmla="*/ 0 w 19433"/>
                <a:gd name="T3" fmla="*/ 2 h 21600"/>
                <a:gd name="T4" fmla="*/ 32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480" name="Arc 14"/>
            <p:cNvSpPr>
              <a:spLocks/>
            </p:cNvSpPr>
            <p:nvPr/>
          </p:nvSpPr>
          <p:spPr bwMode="auto">
            <a:xfrm rot="-6300000">
              <a:off x="2604" y="1615"/>
              <a:ext cx="957" cy="225"/>
            </a:xfrm>
            <a:custGeom>
              <a:avLst/>
              <a:gdLst>
                <a:gd name="T0" fmla="*/ 42 w 21600"/>
                <a:gd name="T1" fmla="*/ 0 h 21696"/>
                <a:gd name="T2" fmla="*/ 0 w 21600"/>
                <a:gd name="T3" fmla="*/ 2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481" name="Arc 15"/>
            <p:cNvSpPr>
              <a:spLocks/>
            </p:cNvSpPr>
            <p:nvPr/>
          </p:nvSpPr>
          <p:spPr bwMode="auto">
            <a:xfrm rot="720000">
              <a:off x="3619" y="2879"/>
              <a:ext cx="807" cy="221"/>
            </a:xfrm>
            <a:custGeom>
              <a:avLst/>
              <a:gdLst>
                <a:gd name="T0" fmla="*/ 28 w 20857"/>
                <a:gd name="T1" fmla="*/ 2 h 21494"/>
                <a:gd name="T2" fmla="*/ 0 w 20857"/>
                <a:gd name="T3" fmla="*/ 1 h 21494"/>
                <a:gd name="T4" fmla="*/ 31 w 20857"/>
                <a:gd name="T5" fmla="*/ 0 h 21494"/>
                <a:gd name="T6" fmla="*/ 0 60000 65536"/>
                <a:gd name="T7" fmla="*/ 0 60000 65536"/>
                <a:gd name="T8" fmla="*/ 0 60000 65536"/>
                <a:gd name="T9" fmla="*/ 0 w 20857"/>
                <a:gd name="T10" fmla="*/ 0 h 21494"/>
                <a:gd name="T11" fmla="*/ 20857 w 20857"/>
                <a:gd name="T12" fmla="*/ 21494 h 21494"/>
              </a:gdLst>
              <a:ahLst/>
              <a:cxnLst>
                <a:cxn ang="T6">
                  <a:pos x="T0" y="T1"/>
                </a:cxn>
                <a:cxn ang="T7">
                  <a:pos x="T2" y="T3"/>
                </a:cxn>
                <a:cxn ang="T8">
                  <a:pos x="T4" y="T5"/>
                </a:cxn>
              </a:cxnLst>
              <a:rect l="T9" t="T10" r="T11" b="T12"/>
              <a:pathLst>
                <a:path w="20857" h="21494" fill="none" extrusionOk="0">
                  <a:moveTo>
                    <a:pt x="18718" y="21493"/>
                  </a:moveTo>
                  <a:cubicBezTo>
                    <a:pt x="9785" y="20604"/>
                    <a:pt x="2333" y="14283"/>
                    <a:pt x="-1" y="5616"/>
                  </a:cubicBezTo>
                </a:path>
                <a:path w="20857" h="21494" stroke="0" extrusionOk="0">
                  <a:moveTo>
                    <a:pt x="18718" y="21493"/>
                  </a:moveTo>
                  <a:cubicBezTo>
                    <a:pt x="9785" y="20604"/>
                    <a:pt x="2333" y="14283"/>
                    <a:pt x="-1" y="5616"/>
                  </a:cubicBezTo>
                  <a:lnTo>
                    <a:pt x="20857"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482" name="Arc 16"/>
            <p:cNvSpPr>
              <a:spLocks/>
            </p:cNvSpPr>
            <p:nvPr/>
          </p:nvSpPr>
          <p:spPr bwMode="auto">
            <a:xfrm rot="-840000">
              <a:off x="1380" y="2929"/>
              <a:ext cx="697" cy="164"/>
            </a:xfrm>
            <a:custGeom>
              <a:avLst/>
              <a:gdLst>
                <a:gd name="T0" fmla="*/ 23 w 20693"/>
                <a:gd name="T1" fmla="*/ 0 h 21576"/>
                <a:gd name="T2" fmla="*/ 1 w 20693"/>
                <a:gd name="T3" fmla="*/ 1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19467" name="Line 17"/>
          <p:cNvSpPr>
            <a:spLocks noChangeShapeType="1"/>
          </p:cNvSpPr>
          <p:nvPr/>
        </p:nvSpPr>
        <p:spPr bwMode="auto">
          <a:xfrm>
            <a:off x="4535488" y="5350295"/>
            <a:ext cx="0" cy="1651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627" name="Line 19"/>
          <p:cNvSpPr>
            <a:spLocks noChangeShapeType="1"/>
          </p:cNvSpPr>
          <p:nvPr/>
        </p:nvSpPr>
        <p:spPr bwMode="auto">
          <a:xfrm flipH="1">
            <a:off x="6086475" y="2397545"/>
            <a:ext cx="0" cy="3195637"/>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28" name="Text Box 20"/>
          <p:cNvSpPr txBox="1">
            <a:spLocks noChangeArrowheads="1"/>
          </p:cNvSpPr>
          <p:nvPr/>
        </p:nvSpPr>
        <p:spPr bwMode="auto">
          <a:xfrm>
            <a:off x="5718175" y="5474120"/>
            <a:ext cx="8874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ts val="0"/>
              </a:spcBef>
            </a:pPr>
            <a:r>
              <a:rPr lang="en-US" dirty="0">
                <a:solidFill>
                  <a:srgbClr val="FF0000"/>
                </a:solidFill>
              </a:rPr>
              <a:t>1.684</a:t>
            </a:r>
            <a:br>
              <a:rPr lang="en-US" dirty="0">
                <a:solidFill>
                  <a:srgbClr val="FF0000"/>
                </a:solidFill>
              </a:rPr>
            </a:br>
            <a:r>
              <a:rPr lang="en-US" i="1" dirty="0">
                <a:solidFill>
                  <a:srgbClr val="FF0000"/>
                </a:solidFill>
              </a:rPr>
              <a:t>t</a:t>
            </a:r>
            <a:r>
              <a:rPr lang="en-US" baseline="-25000" dirty="0">
                <a:solidFill>
                  <a:srgbClr val="FF0000"/>
                </a:solidFill>
              </a:rPr>
              <a:t>050</a:t>
            </a:r>
          </a:p>
        </p:txBody>
      </p:sp>
      <p:sp>
        <p:nvSpPr>
          <p:cNvPr id="452635" name="Text Box 27"/>
          <p:cNvSpPr txBox="1">
            <a:spLocks noChangeArrowheads="1"/>
          </p:cNvSpPr>
          <p:nvPr/>
        </p:nvSpPr>
        <p:spPr bwMode="auto">
          <a:xfrm>
            <a:off x="6316663" y="5470945"/>
            <a:ext cx="9763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pPr>
            <a:r>
              <a:rPr lang="en-US" dirty="0">
                <a:solidFill>
                  <a:srgbClr val="0000FF"/>
                </a:solidFill>
              </a:rPr>
              <a:t>4.003 </a:t>
            </a:r>
            <a:br>
              <a:rPr lang="en-US" dirty="0">
                <a:solidFill>
                  <a:srgbClr val="0000FF"/>
                </a:solidFill>
              </a:rPr>
            </a:br>
            <a:r>
              <a:rPr lang="en-US" i="1" dirty="0">
                <a:solidFill>
                  <a:srgbClr val="0000FF"/>
                </a:solidFill>
              </a:rPr>
              <a:t>t</a:t>
            </a:r>
            <a:r>
              <a:rPr lang="en-US" dirty="0">
                <a:solidFill>
                  <a:srgbClr val="0000FF"/>
                </a:solidFill>
              </a:rPr>
              <a:t>-stat</a:t>
            </a:r>
          </a:p>
        </p:txBody>
      </p:sp>
      <p:sp>
        <p:nvSpPr>
          <p:cNvPr id="452637" name="Line 29"/>
          <p:cNvSpPr>
            <a:spLocks noChangeShapeType="1"/>
          </p:cNvSpPr>
          <p:nvPr/>
        </p:nvSpPr>
        <p:spPr bwMode="auto">
          <a:xfrm>
            <a:off x="6664325" y="5345532"/>
            <a:ext cx="0" cy="1651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3" name="Text Box 30"/>
          <p:cNvSpPr txBox="1">
            <a:spLocks noChangeArrowheads="1"/>
          </p:cNvSpPr>
          <p:nvPr/>
        </p:nvSpPr>
        <p:spPr bwMode="auto">
          <a:xfrm>
            <a:off x="4391025" y="5502695"/>
            <a:ext cx="5746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a:latin typeface="Arial" charset="0"/>
              </a:rPr>
              <a:t>0</a:t>
            </a:r>
          </a:p>
        </p:txBody>
      </p:sp>
      <p:sp>
        <p:nvSpPr>
          <p:cNvPr id="452641" name="Rectangle 33"/>
          <p:cNvSpPr>
            <a:spLocks noChangeArrowheads="1"/>
          </p:cNvSpPr>
          <p:nvPr/>
        </p:nvSpPr>
        <p:spPr bwMode="auto">
          <a:xfrm>
            <a:off x="296701" y="6291682"/>
            <a:ext cx="8337711" cy="64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algn="ctr" eaLnBrk="0" hangingPunct="0">
              <a:lnSpc>
                <a:spcPct val="80000"/>
              </a:lnSpc>
              <a:spcBef>
                <a:spcPct val="20000"/>
              </a:spcBef>
              <a:buClr>
                <a:srgbClr val="66FFFF"/>
              </a:buClr>
              <a:buSzPct val="75000"/>
              <a:buFont typeface="Monotype Sorts" pitchFamily="2" charset="2"/>
              <a:buNone/>
            </a:pPr>
            <a:r>
              <a:rPr lang="en-US" sz="2000" i="1" dirty="0" smtClean="0"/>
              <a:t>At </a:t>
            </a:r>
            <a:r>
              <a:rPr lang="en-US" sz="2000" i="1" dirty="0"/>
              <a:t>5% </a:t>
            </a:r>
            <a:r>
              <a:rPr lang="en-US" sz="2000" i="1" dirty="0" smtClean="0"/>
              <a:t>significance</a:t>
            </a:r>
            <a:r>
              <a:rPr lang="en-US" sz="2000" i="1" dirty="0"/>
              <a:t>, </a:t>
            </a:r>
            <a:r>
              <a:rPr lang="en-US" sz="2000" i="1" dirty="0" smtClean="0"/>
              <a:t>fuel </a:t>
            </a:r>
            <a:r>
              <a:rPr lang="en-US" sz="2000" i="1" dirty="0"/>
              <a:t>economy of M cars is </a:t>
            </a:r>
            <a:r>
              <a:rPr lang="en-US" sz="2000" i="1" dirty="0" smtClean="0"/>
              <a:t>greater</a:t>
            </a:r>
            <a:br>
              <a:rPr lang="en-US" sz="2000" i="1" dirty="0" smtClean="0"/>
            </a:br>
            <a:r>
              <a:rPr lang="en-US" sz="2000" i="1" dirty="0" smtClean="0"/>
              <a:t>than the </a:t>
            </a:r>
            <a:r>
              <a:rPr lang="en-US" sz="2000" i="1" dirty="0"/>
              <a:t>mean fuel economy of </a:t>
            </a:r>
            <a:r>
              <a:rPr lang="en-US" sz="2000" i="1" dirty="0" smtClean="0"/>
              <a:t>J </a:t>
            </a:r>
            <a:r>
              <a:rPr lang="en-US" sz="2000" i="1" dirty="0"/>
              <a:t>cars.</a:t>
            </a:r>
          </a:p>
        </p:txBody>
      </p:sp>
      <p:graphicFrame>
        <p:nvGraphicFramePr>
          <p:cNvPr id="421930" name="Object 42"/>
          <p:cNvGraphicFramePr>
            <a:graphicFrameLocks noChangeAspect="1"/>
          </p:cNvGraphicFramePr>
          <p:nvPr>
            <p:extLst>
              <p:ext uri="{D42A27DB-BD31-4B8C-83A1-F6EECF244321}">
                <p14:modId xmlns:p14="http://schemas.microsoft.com/office/powerpoint/2010/main" val="3291389714"/>
              </p:ext>
            </p:extLst>
          </p:nvPr>
        </p:nvGraphicFramePr>
        <p:xfrm>
          <a:off x="6065838" y="5167732"/>
          <a:ext cx="444500" cy="271463"/>
        </p:xfrm>
        <a:graphic>
          <a:graphicData uri="http://schemas.openxmlformats.org/presentationml/2006/ole">
            <mc:AlternateContent xmlns:mc="http://schemas.openxmlformats.org/markup-compatibility/2006">
              <mc:Choice xmlns:v="urn:schemas-microsoft-com:vml" Requires="v">
                <p:oleObj spid="_x0000_s19507" name="Equation" r:id="rId4" imgW="228600" imgH="139680" progId="Equation.DSMT4">
                  <p:embed/>
                </p:oleObj>
              </mc:Choice>
              <mc:Fallback>
                <p:oleObj name="Equation" r:id="rId4" imgW="228600" imgH="139680" progId="Equation.DSMT4">
                  <p:embed/>
                  <p:pic>
                    <p:nvPicPr>
                      <p:cNvPr id="0" name="Object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65838" y="5167732"/>
                        <a:ext cx="444500" cy="271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76" name="Text Box 98"/>
          <p:cNvSpPr txBox="1">
            <a:spLocks noChangeArrowheads="1"/>
          </p:cNvSpPr>
          <p:nvPr/>
        </p:nvSpPr>
        <p:spPr bwMode="auto">
          <a:xfrm>
            <a:off x="705647" y="1565788"/>
            <a:ext cx="6134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2400" dirty="0">
                <a:latin typeface="Book Antiqua" pitchFamily="18" charset="0"/>
              </a:rPr>
              <a:t>4.  Reject or do not reject the null hypothesis</a:t>
            </a:r>
          </a:p>
        </p:txBody>
      </p:sp>
      <p:sp>
        <p:nvSpPr>
          <p:cNvPr id="30" name="Rectangle 5"/>
          <p:cNvSpPr>
            <a:spLocks noChangeArrowheads="1"/>
          </p:cNvSpPr>
          <p:nvPr/>
        </p:nvSpPr>
        <p:spPr bwMode="auto">
          <a:xfrm>
            <a:off x="685800" y="127948"/>
            <a:ext cx="7772400" cy="63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chemeClr val="tx2"/>
                </a:solidFill>
              </a:rPr>
              <a:t>Hypothesis Tests About</a:t>
            </a:r>
            <a:r>
              <a:rPr lang="en-US" sz="2800" dirty="0">
                <a:solidFill>
                  <a:schemeClr val="tx2"/>
                </a:solidFill>
                <a:latin typeface="Arial" charset="0"/>
              </a:rPr>
              <a:t> </a:t>
            </a:r>
            <a:r>
              <a:rPr lang="en-US" sz="2800" i="1" dirty="0">
                <a:solidFill>
                  <a:schemeClr val="tx2"/>
                </a:solidFill>
                <a:latin typeface="Symbol" pitchFamily="18" charset="2"/>
              </a:rPr>
              <a:t>m</a:t>
            </a:r>
            <a:r>
              <a:rPr lang="en-US" sz="2800" baseline="-25000" dirty="0">
                <a:solidFill>
                  <a:schemeClr val="tx2"/>
                </a:solidFill>
                <a:latin typeface="Arial" charset="0"/>
              </a:rPr>
              <a:t>1</a:t>
            </a:r>
            <a:r>
              <a:rPr lang="en-US" sz="2800" dirty="0">
                <a:solidFill>
                  <a:schemeClr val="tx2"/>
                </a:solidFill>
                <a:latin typeface="Arial" charset="0"/>
              </a:rPr>
              <a:t> </a:t>
            </a:r>
            <a:r>
              <a:rPr lang="en-US" sz="2800" dirty="0">
                <a:solidFill>
                  <a:schemeClr val="tx2"/>
                </a:solidFill>
                <a:latin typeface="Symbol" pitchFamily="18" charset="2"/>
              </a:rPr>
              <a:t>-</a:t>
            </a:r>
            <a:r>
              <a:rPr lang="en-US" sz="2800" dirty="0">
                <a:solidFill>
                  <a:schemeClr val="tx2"/>
                </a:solidFill>
                <a:latin typeface="Arial" charset="0"/>
              </a:rPr>
              <a:t> </a:t>
            </a:r>
            <a:r>
              <a:rPr lang="en-US" sz="2800" i="1" dirty="0" smtClean="0">
                <a:solidFill>
                  <a:schemeClr val="tx2"/>
                </a:solidFill>
                <a:latin typeface="Symbol" pitchFamily="18" charset="2"/>
              </a:rPr>
              <a:t>m</a:t>
            </a:r>
            <a:r>
              <a:rPr lang="en-US" sz="2800" baseline="-25000" dirty="0" smtClean="0">
                <a:solidFill>
                  <a:schemeClr val="tx2"/>
                </a:solidFill>
                <a:latin typeface="Arial" charset="0"/>
              </a:rPr>
              <a:t>2</a:t>
            </a:r>
            <a:endParaRPr lang="en-US" sz="2800" dirty="0">
              <a:solidFill>
                <a:schemeClr val="tx2"/>
              </a:solidFill>
            </a:endParaRPr>
          </a:p>
        </p:txBody>
      </p:sp>
      <p:sp>
        <p:nvSpPr>
          <p:cNvPr id="28" name="Rectangle 190"/>
          <p:cNvSpPr>
            <a:spLocks noChangeArrowheads="1"/>
          </p:cNvSpPr>
          <p:nvPr/>
        </p:nvSpPr>
        <p:spPr bwMode="auto">
          <a:xfrm>
            <a:off x="695325" y="1023192"/>
            <a:ext cx="7939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lnSpc>
                <a:spcPct val="90000"/>
              </a:lnSpc>
              <a:spcBef>
                <a:spcPct val="20000"/>
              </a:spcBef>
              <a:buClr>
                <a:srgbClr val="66FFFF"/>
              </a:buClr>
              <a:buSzPct val="75000"/>
              <a:buFont typeface="Monotype Sorts" pitchFamily="2" charset="2"/>
              <a:buNone/>
            </a:pPr>
            <a:r>
              <a:rPr lang="en-US" sz="2400" b="1" dirty="0" smtClean="0">
                <a:cs typeface="Times New Roman" pitchFamily="18" charset="0"/>
              </a:rPr>
              <a:t>Example 1</a:t>
            </a:r>
            <a:endParaRPr lang="en-US" sz="2400" dirty="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52627"/>
                                        </p:tgtEl>
                                        <p:attrNameLst>
                                          <p:attrName>style.visibility</p:attrName>
                                        </p:attrNameLst>
                                      </p:cBhvr>
                                      <p:to>
                                        <p:strVal val="visible"/>
                                      </p:to>
                                    </p:set>
                                    <p:animEffect transition="in" filter="wipe(down)">
                                      <p:cBhvr>
                                        <p:cTn id="7" dur="500"/>
                                        <p:tgtEl>
                                          <p:spTgt spid="452627"/>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4526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19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261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26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263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526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2612" grpId="0" animBg="1"/>
      <p:bldP spid="452613" grpId="0"/>
      <p:bldP spid="452627" grpId="0" animBg="1"/>
      <p:bldP spid="452635" grpId="0"/>
      <p:bldP spid="452637" grpId="0" animBg="1"/>
      <p:bldP spid="4526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2"/>
          <p:cNvSpPr>
            <a:spLocks noChangeArrowheads="1"/>
          </p:cNvSpPr>
          <p:nvPr/>
        </p:nvSpPr>
        <p:spPr bwMode="auto">
          <a:xfrm>
            <a:off x="684213" y="1538776"/>
            <a:ext cx="7943850"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indent="465138">
              <a:lnSpc>
                <a:spcPct val="90000"/>
              </a:lnSpc>
              <a:spcBef>
                <a:spcPct val="20000"/>
              </a:spcBef>
            </a:pPr>
            <a:r>
              <a:rPr lang="en-US" sz="2400"/>
              <a:t>Market Research Associates is conducting research to evaluate the effectiveness of a client’s new advertising campaign.  Before the new campaign began, a telephone survey of 150 households in the test market area showed 60 households “aware” of the client’s product.</a:t>
            </a:r>
          </a:p>
          <a:p>
            <a:pPr indent="465138">
              <a:lnSpc>
                <a:spcPct val="90000"/>
              </a:lnSpc>
              <a:spcBef>
                <a:spcPct val="20000"/>
              </a:spcBef>
            </a:pPr>
            <a:r>
              <a:rPr lang="en-US" sz="2400"/>
              <a:t>  </a:t>
            </a:r>
          </a:p>
        </p:txBody>
      </p:sp>
      <p:sp>
        <p:nvSpPr>
          <p:cNvPr id="25607" name="Text Box 4"/>
          <p:cNvSpPr txBox="1">
            <a:spLocks noChangeArrowheads="1"/>
          </p:cNvSpPr>
          <p:nvPr/>
        </p:nvSpPr>
        <p:spPr bwMode="auto">
          <a:xfrm>
            <a:off x="679450" y="3212001"/>
            <a:ext cx="7823105" cy="271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indent="465138"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90000"/>
              </a:lnSpc>
              <a:spcBef>
                <a:spcPct val="20000"/>
              </a:spcBef>
              <a:buClr>
                <a:srgbClr val="66FFFF"/>
              </a:buClr>
              <a:buSzPct val="75000"/>
            </a:pPr>
            <a:r>
              <a:rPr lang="en-US" sz="2400" dirty="0"/>
              <a:t>The new campaign has been initiated with TV and </a:t>
            </a:r>
            <a:br>
              <a:rPr lang="en-US" sz="2400" dirty="0"/>
            </a:br>
            <a:r>
              <a:rPr lang="en-US" sz="2400" dirty="0"/>
              <a:t>newspaper advertisements running for three weeks</a:t>
            </a:r>
            <a:r>
              <a:rPr lang="en-US" sz="2400" dirty="0" smtClean="0"/>
              <a:t>. A survey</a:t>
            </a:r>
          </a:p>
          <a:p>
            <a:pPr indent="0">
              <a:lnSpc>
                <a:spcPct val="90000"/>
              </a:lnSpc>
              <a:spcBef>
                <a:spcPct val="20000"/>
              </a:spcBef>
              <a:buClr>
                <a:srgbClr val="66FFFF"/>
              </a:buClr>
              <a:buSzPct val="75000"/>
            </a:pPr>
            <a:r>
              <a:rPr lang="en-US" sz="2400" dirty="0" smtClean="0"/>
              <a:t>conducted immediately after the new campaign showed 120</a:t>
            </a:r>
          </a:p>
          <a:p>
            <a:pPr indent="0">
              <a:lnSpc>
                <a:spcPct val="90000"/>
              </a:lnSpc>
              <a:spcBef>
                <a:spcPct val="20000"/>
              </a:spcBef>
              <a:buClr>
                <a:srgbClr val="66FFFF"/>
              </a:buClr>
              <a:buSzPct val="75000"/>
            </a:pPr>
            <a:r>
              <a:rPr lang="en-US" sz="2400" dirty="0" smtClean="0"/>
              <a:t>of 250 households “aware” of the client’s product</a:t>
            </a:r>
            <a:r>
              <a:rPr lang="en-US" sz="2400" i="1" dirty="0" smtClean="0"/>
              <a:t>. </a:t>
            </a:r>
            <a:r>
              <a:rPr lang="en-US" sz="2400" dirty="0" smtClean="0"/>
              <a:t>Develop </a:t>
            </a:r>
          </a:p>
          <a:p>
            <a:pPr indent="0">
              <a:lnSpc>
                <a:spcPct val="90000"/>
              </a:lnSpc>
              <a:spcBef>
                <a:spcPct val="20000"/>
              </a:spcBef>
              <a:buClr>
                <a:srgbClr val="66FFFF"/>
              </a:buClr>
              <a:buSzPct val="75000"/>
            </a:pPr>
            <a:r>
              <a:rPr lang="en-US" sz="2400" dirty="0" smtClean="0"/>
              <a:t>a 95% confidence interval estimate of the difference between</a:t>
            </a:r>
          </a:p>
          <a:p>
            <a:pPr indent="0">
              <a:lnSpc>
                <a:spcPct val="90000"/>
              </a:lnSpc>
              <a:spcBef>
                <a:spcPct val="20000"/>
              </a:spcBef>
              <a:buClr>
                <a:srgbClr val="66FFFF"/>
              </a:buClr>
              <a:buSzPct val="75000"/>
            </a:pPr>
            <a:r>
              <a:rPr lang="en-US" sz="2400" dirty="0" smtClean="0"/>
              <a:t>the proportion of households that are aware of the client’s product.</a:t>
            </a:r>
            <a:endParaRPr lang="en-US" sz="2400" dirty="0"/>
          </a:p>
        </p:txBody>
      </p:sp>
      <p:graphicFrame>
        <p:nvGraphicFramePr>
          <p:cNvPr id="477191" name="Object 7">
            <a:hlinkClick r:id="" action="ppaction://ole?verb=0"/>
          </p:cNvPr>
          <p:cNvGraphicFramePr>
            <a:graphicFrameLocks/>
          </p:cNvGraphicFramePr>
          <p:nvPr>
            <p:extLst/>
          </p:nvPr>
        </p:nvGraphicFramePr>
        <p:xfrm>
          <a:off x="762502" y="6116300"/>
          <a:ext cx="544512" cy="336550"/>
        </p:xfrm>
        <a:graphic>
          <a:graphicData uri="http://schemas.openxmlformats.org/presentationml/2006/ole">
            <mc:AlternateContent xmlns:mc="http://schemas.openxmlformats.org/markup-compatibility/2006">
              <mc:Choice xmlns:v="urn:schemas-microsoft-com:vml" Requires="v">
                <p:oleObj spid="_x0000_s144449" name="Equation" r:id="rId4" imgW="647640" imgH="419040" progId="Equation.DSMT4">
                  <p:embed/>
                </p:oleObj>
              </mc:Choice>
              <mc:Fallback>
                <p:oleObj name="Equation" r:id="rId4" imgW="647640" imgH="419040" progId="Equation.DSMT4">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502" y="6116300"/>
                        <a:ext cx="544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477192" name="Object 8">
            <a:hlinkClick r:id="" action="ppaction://ole?verb=0"/>
          </p:cNvPr>
          <p:cNvGraphicFramePr>
            <a:graphicFrameLocks/>
          </p:cNvGraphicFramePr>
          <p:nvPr>
            <p:extLst/>
          </p:nvPr>
        </p:nvGraphicFramePr>
        <p:xfrm>
          <a:off x="1365752" y="5924213"/>
          <a:ext cx="525462" cy="660400"/>
        </p:xfrm>
        <a:graphic>
          <a:graphicData uri="http://schemas.openxmlformats.org/presentationml/2006/ole">
            <mc:AlternateContent xmlns:mc="http://schemas.openxmlformats.org/markup-compatibility/2006">
              <mc:Choice xmlns:v="urn:schemas-microsoft-com:vml" Requires="v">
                <p:oleObj spid="_x0000_s144450" name="Equation" r:id="rId6" imgW="622080" imgH="825480" progId="Equation.DSMT4">
                  <p:embed/>
                </p:oleObj>
              </mc:Choice>
              <mc:Fallback>
                <p:oleObj name="Equation" r:id="rId6" imgW="622080" imgH="825480" progId="Equation.DSMT4">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65752" y="5924213"/>
                        <a:ext cx="525462" cy="66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477193" name="Object 9">
            <a:hlinkClick r:id="" action="ppaction://ole?verb=0"/>
          </p:cNvPr>
          <p:cNvGraphicFramePr>
            <a:graphicFrameLocks/>
          </p:cNvGraphicFramePr>
          <p:nvPr>
            <p:extLst/>
          </p:nvPr>
        </p:nvGraphicFramePr>
        <p:xfrm>
          <a:off x="1926139" y="6132175"/>
          <a:ext cx="631825" cy="254000"/>
        </p:xfrm>
        <a:graphic>
          <a:graphicData uri="http://schemas.openxmlformats.org/presentationml/2006/ole">
            <mc:AlternateContent xmlns:mc="http://schemas.openxmlformats.org/markup-compatibility/2006">
              <mc:Choice xmlns:v="urn:schemas-microsoft-com:vml" Requires="v">
                <p:oleObj spid="_x0000_s144451" name="Equation" r:id="rId8" imgW="749160" imgH="317160" progId="Equation.DSMT4">
                  <p:embed/>
                </p:oleObj>
              </mc:Choice>
              <mc:Fallback>
                <p:oleObj name="Equation" r:id="rId8" imgW="749160" imgH="317160" progId="Equation.DSMT4">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26139" y="6132175"/>
                        <a:ext cx="631825"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477194" name="Oval 10"/>
          <p:cNvSpPr>
            <a:spLocks noChangeArrowheads="1"/>
          </p:cNvSpPr>
          <p:nvPr/>
        </p:nvSpPr>
        <p:spPr bwMode="auto">
          <a:xfrm>
            <a:off x="1916113" y="2519851"/>
            <a:ext cx="619125" cy="422275"/>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77195" name="Line 11"/>
          <p:cNvSpPr>
            <a:spLocks noChangeShapeType="1"/>
          </p:cNvSpPr>
          <p:nvPr/>
        </p:nvSpPr>
        <p:spPr bwMode="auto">
          <a:xfrm>
            <a:off x="768350" y="2897676"/>
            <a:ext cx="76835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7196" name="Oval 12"/>
          <p:cNvSpPr>
            <a:spLocks noChangeArrowheads="1"/>
          </p:cNvSpPr>
          <p:nvPr/>
        </p:nvSpPr>
        <p:spPr bwMode="auto">
          <a:xfrm>
            <a:off x="7646988" y="2521439"/>
            <a:ext cx="527050" cy="422275"/>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 name="Rectangle 190"/>
          <p:cNvSpPr>
            <a:spLocks noChangeArrowheads="1"/>
          </p:cNvSpPr>
          <p:nvPr/>
        </p:nvSpPr>
        <p:spPr bwMode="auto">
          <a:xfrm>
            <a:off x="695325" y="1023192"/>
            <a:ext cx="7939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lnSpc>
                <a:spcPct val="90000"/>
              </a:lnSpc>
              <a:spcBef>
                <a:spcPct val="20000"/>
              </a:spcBef>
              <a:buClr>
                <a:srgbClr val="66FFFF"/>
              </a:buClr>
              <a:buSzPct val="75000"/>
              <a:buFont typeface="Monotype Sorts" pitchFamily="2" charset="2"/>
              <a:buNone/>
            </a:pPr>
            <a:r>
              <a:rPr lang="en-US" sz="2400" b="1" dirty="0" smtClean="0">
                <a:cs typeface="Times New Roman" pitchFamily="18" charset="0"/>
              </a:rPr>
              <a:t>Example 2</a:t>
            </a:r>
            <a:endParaRPr lang="en-US" sz="2400" dirty="0">
              <a:cs typeface="Times New Roman" pitchFamily="18" charset="0"/>
            </a:endParaRPr>
          </a:p>
        </p:txBody>
      </p:sp>
      <p:sp>
        <p:nvSpPr>
          <p:cNvPr id="13" name="Oval 7"/>
          <p:cNvSpPr>
            <a:spLocks noChangeArrowheads="1"/>
          </p:cNvSpPr>
          <p:nvPr/>
        </p:nvSpPr>
        <p:spPr bwMode="auto">
          <a:xfrm>
            <a:off x="7603082" y="3916692"/>
            <a:ext cx="538163" cy="422275"/>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 name="Line 8"/>
          <p:cNvSpPr>
            <a:spLocks noChangeShapeType="1"/>
          </p:cNvSpPr>
          <p:nvPr/>
        </p:nvSpPr>
        <p:spPr bwMode="auto">
          <a:xfrm>
            <a:off x="3677830" y="4288156"/>
            <a:ext cx="560387"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Oval 9"/>
          <p:cNvSpPr>
            <a:spLocks noChangeArrowheads="1"/>
          </p:cNvSpPr>
          <p:nvPr/>
        </p:nvSpPr>
        <p:spPr bwMode="auto">
          <a:xfrm>
            <a:off x="1016923" y="4327821"/>
            <a:ext cx="608012" cy="422275"/>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aphicFrame>
        <p:nvGraphicFramePr>
          <p:cNvPr id="2" name="Object 1">
            <a:hlinkClick r:id="" action="ppaction://ole?verb=0"/>
          </p:cNvPr>
          <p:cNvGraphicFramePr>
            <a:graphicFrameLocks/>
          </p:cNvGraphicFramePr>
          <p:nvPr>
            <p:extLst/>
          </p:nvPr>
        </p:nvGraphicFramePr>
        <p:xfrm>
          <a:off x="3150846" y="6120244"/>
          <a:ext cx="534987" cy="336550"/>
        </p:xfrm>
        <a:graphic>
          <a:graphicData uri="http://schemas.openxmlformats.org/presentationml/2006/ole">
            <mc:AlternateContent xmlns:mc="http://schemas.openxmlformats.org/markup-compatibility/2006">
              <mc:Choice xmlns:v="urn:schemas-microsoft-com:vml" Requires="v">
                <p:oleObj spid="_x0000_s144452" name="Equation" r:id="rId10" imgW="628692" imgH="409489" progId="Equation.DSMT4">
                  <p:embed/>
                </p:oleObj>
              </mc:Choice>
              <mc:Fallback>
                <p:oleObj name="Equation" r:id="rId10" imgW="628692" imgH="409489" progId="Equation.DSMT4">
                  <p:embed/>
                  <p:pic>
                    <p:nvPicPr>
                      <p:cNvPr id="0" name=""/>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50846" y="6120244"/>
                        <a:ext cx="5349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3" name="Object 2">
            <a:hlinkClick r:id="" action="ppaction://ole?verb=0"/>
          </p:cNvPr>
          <p:cNvGraphicFramePr>
            <a:graphicFrameLocks/>
          </p:cNvGraphicFramePr>
          <p:nvPr>
            <p:extLst/>
          </p:nvPr>
        </p:nvGraphicFramePr>
        <p:xfrm>
          <a:off x="3744571" y="5928157"/>
          <a:ext cx="536575" cy="660400"/>
        </p:xfrm>
        <a:graphic>
          <a:graphicData uri="http://schemas.openxmlformats.org/presentationml/2006/ole">
            <mc:AlternateContent xmlns:mc="http://schemas.openxmlformats.org/markup-compatibility/2006">
              <mc:Choice xmlns:v="urn:schemas-microsoft-com:vml" Requires="v">
                <p:oleObj spid="_x0000_s144453" name="Equation" r:id="rId12" imgW="628692" imgH="819248" progId="Equation.DSMT4">
                  <p:embed/>
                </p:oleObj>
              </mc:Choice>
              <mc:Fallback>
                <p:oleObj name="Equation" r:id="rId12" imgW="628692" imgH="819248" progId="Equation.DSMT4">
                  <p:embed/>
                  <p:pic>
                    <p:nvPicPr>
                      <p:cNvPr id="0" name=""/>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44571" y="5928157"/>
                        <a:ext cx="536575" cy="66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4" name="Object 3">
            <a:hlinkClick r:id="" action="ppaction://ole?verb=0"/>
          </p:cNvPr>
          <p:cNvGraphicFramePr>
            <a:graphicFrameLocks/>
          </p:cNvGraphicFramePr>
          <p:nvPr>
            <p:extLst/>
          </p:nvPr>
        </p:nvGraphicFramePr>
        <p:xfrm>
          <a:off x="4314483" y="6136119"/>
          <a:ext cx="620713" cy="254000"/>
        </p:xfrm>
        <a:graphic>
          <a:graphicData uri="http://schemas.openxmlformats.org/presentationml/2006/ole">
            <mc:AlternateContent xmlns:mc="http://schemas.openxmlformats.org/markup-compatibility/2006">
              <mc:Choice xmlns:v="urn:schemas-microsoft-com:vml" Requires="v">
                <p:oleObj spid="_x0000_s144454" name="Equation" r:id="rId14" imgW="723981" imgH="304755" progId="Equation.DSMT4">
                  <p:embed/>
                </p:oleObj>
              </mc:Choice>
              <mc:Fallback>
                <p:oleObj name="Equation" r:id="rId14" imgW="723981" imgH="304755" progId="Equation.DSMT4">
                  <p:embed/>
                  <p:pic>
                    <p:nvPicPr>
                      <p:cNvPr id="0" name=""/>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314483" y="6136119"/>
                        <a:ext cx="620713"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19" name="Object 15">
            <a:hlinkClick r:id="" action="ppaction://ole?verb=0"/>
          </p:cNvPr>
          <p:cNvGraphicFramePr>
            <a:graphicFrameLocks/>
          </p:cNvGraphicFramePr>
          <p:nvPr>
            <p:extLst/>
          </p:nvPr>
        </p:nvGraphicFramePr>
        <p:xfrm>
          <a:off x="5948538" y="6121862"/>
          <a:ext cx="823912" cy="334963"/>
        </p:xfrm>
        <a:graphic>
          <a:graphicData uri="http://schemas.openxmlformats.org/presentationml/2006/ole">
            <mc:AlternateContent xmlns:mc="http://schemas.openxmlformats.org/markup-compatibility/2006">
              <mc:Choice xmlns:v="urn:schemas-microsoft-com:vml" Requires="v">
                <p:oleObj spid="_x0000_s144455" name="Equation" r:id="rId16" imgW="977760" imgH="419040" progId="Equation.DSMT4">
                  <p:embed/>
                </p:oleObj>
              </mc:Choice>
              <mc:Fallback>
                <p:oleObj name="Equation" r:id="rId16" imgW="977760" imgH="419040" progId="Equation.DSMT4">
                  <p:embed/>
                  <p:pic>
                    <p:nvPicPr>
                      <p:cNvPr id="0" name=""/>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948538" y="6121862"/>
                        <a:ext cx="823912"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23" name="Object 15">
            <a:hlinkClick r:id="" action="ppaction://ole?verb=0"/>
          </p:cNvPr>
          <p:cNvGraphicFramePr>
            <a:graphicFrameLocks/>
          </p:cNvGraphicFramePr>
          <p:nvPr>
            <p:extLst/>
          </p:nvPr>
        </p:nvGraphicFramePr>
        <p:xfrm>
          <a:off x="6943793" y="6127750"/>
          <a:ext cx="620712" cy="254000"/>
        </p:xfrm>
        <a:graphic>
          <a:graphicData uri="http://schemas.openxmlformats.org/presentationml/2006/ole">
            <mc:AlternateContent xmlns:mc="http://schemas.openxmlformats.org/markup-compatibility/2006">
              <mc:Choice xmlns:v="urn:schemas-microsoft-com:vml" Requires="v">
                <p:oleObj spid="_x0000_s144456" name="Equation" r:id="rId18" imgW="736560" imgH="317160" progId="Equation.DSMT4">
                  <p:embed/>
                </p:oleObj>
              </mc:Choice>
              <mc:Fallback>
                <p:oleObj name="Equation" r:id="rId18" imgW="736560" imgH="317160" progId="Equation.DSMT4">
                  <p:embed/>
                  <p:pic>
                    <p:nvPicPr>
                      <p:cNvPr id="0" name=""/>
                      <p:cNvPicPr>
                        <a:picLocks noChangeArrowheads="1"/>
                      </p:cNvPicPr>
                      <p:nvPr/>
                    </p:nvPicPr>
                    <p:blipFill>
                      <a:blip r:embed="rId19"/>
                      <a:srcRect/>
                      <a:stretch>
                        <a:fillRect/>
                      </a:stretch>
                    </p:blipFill>
                    <p:spPr bwMode="auto">
                      <a:xfrm>
                        <a:off x="6943793" y="6127750"/>
                        <a:ext cx="620712"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pSp>
        <p:nvGrpSpPr>
          <p:cNvPr id="27" name="Group 26"/>
          <p:cNvGrpSpPr/>
          <p:nvPr/>
        </p:nvGrpSpPr>
        <p:grpSpPr>
          <a:xfrm>
            <a:off x="2382989" y="146050"/>
            <a:ext cx="4376586" cy="642938"/>
            <a:chOff x="2175164" y="146050"/>
            <a:chExt cx="4376586" cy="642938"/>
          </a:xfrm>
        </p:grpSpPr>
        <p:sp>
          <p:nvSpPr>
            <p:cNvPr id="28" name="Rectangle 4"/>
            <p:cNvSpPr>
              <a:spLocks noChangeArrowheads="1"/>
            </p:cNvSpPr>
            <p:nvPr/>
          </p:nvSpPr>
          <p:spPr bwMode="auto">
            <a:xfrm>
              <a:off x="2175164" y="146050"/>
              <a:ext cx="3449782"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US" sz="2800" dirty="0" smtClean="0">
                  <a:latin typeface="Book Antiqua" pitchFamily="18" charset="0"/>
                </a:rPr>
                <a:t>Interval estimate </a:t>
              </a:r>
              <a:r>
                <a:rPr lang="en-US" sz="2800" dirty="0">
                  <a:latin typeface="Book Antiqua" pitchFamily="18" charset="0"/>
                </a:rPr>
                <a:t>of                        </a:t>
              </a:r>
            </a:p>
          </p:txBody>
        </p:sp>
        <p:graphicFrame>
          <p:nvGraphicFramePr>
            <p:cNvPr id="29" name="Object 5"/>
            <p:cNvGraphicFramePr>
              <a:graphicFrameLocks noChangeAspect="1"/>
            </p:cNvGraphicFramePr>
            <p:nvPr>
              <p:extLst/>
            </p:nvPr>
          </p:nvGraphicFramePr>
          <p:xfrm>
            <a:off x="5464313" y="209550"/>
            <a:ext cx="1087437" cy="544513"/>
          </p:xfrm>
          <a:graphic>
            <a:graphicData uri="http://schemas.openxmlformats.org/presentationml/2006/ole">
              <mc:AlternateContent xmlns:mc="http://schemas.openxmlformats.org/markup-compatibility/2006">
                <mc:Choice xmlns:v="urn:schemas-microsoft-com:vml" Requires="v">
                  <p:oleObj spid="_x0000_s144457" name="Equation" r:id="rId20" imgW="457200" imgH="228600" progId="Equation.DSMT4">
                    <p:embed/>
                  </p:oleObj>
                </mc:Choice>
                <mc:Fallback>
                  <p:oleObj name="Equation" r:id="rId20" imgW="457200" imgH="228600" progId="Equation.DSMT4">
                    <p:embed/>
                    <p:pic>
                      <p:nvPicPr>
                        <p:cNvPr id="0" name=""/>
                        <p:cNvPicPr>
                          <a:picLocks noChangeAspect="1" noChangeArrowheads="1"/>
                        </p:cNvPicPr>
                        <p:nvPr/>
                      </p:nvPicPr>
                      <p:blipFill>
                        <a:blip r:embed="rId21"/>
                        <a:srcRect/>
                        <a:stretch>
                          <a:fillRect/>
                        </a:stretch>
                      </p:blipFill>
                      <p:spPr bwMode="auto">
                        <a:xfrm>
                          <a:off x="5464313" y="209550"/>
                          <a:ext cx="1087437" cy="54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extLst>
      <p:ext uri="{BB962C8B-B14F-4D97-AF65-F5344CB8AC3E}">
        <p14:creationId xmlns:p14="http://schemas.microsoft.com/office/powerpoint/2010/main" val="2827256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77195"/>
                                        </p:tgtEl>
                                        <p:attrNameLst>
                                          <p:attrName>style.visibility</p:attrName>
                                        </p:attrNameLst>
                                      </p:cBhvr>
                                      <p:to>
                                        <p:strVal val="visible"/>
                                      </p:to>
                                    </p:set>
                                    <p:animEffect transition="in" filter="wipe(left)">
                                      <p:cBhvr>
                                        <p:cTn id="7" dur="500"/>
                                        <p:tgtEl>
                                          <p:spTgt spid="4771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77194"/>
                                        </p:tgtEl>
                                        <p:attrNameLst>
                                          <p:attrName>style.visibility</p:attrName>
                                        </p:attrNameLst>
                                      </p:cBhvr>
                                      <p:to>
                                        <p:strVal val="visible"/>
                                      </p:to>
                                    </p:set>
                                    <p:animEffect transition="in" filter="wipe(left)">
                                      <p:cBhvr>
                                        <p:cTn id="12" dur="500"/>
                                        <p:tgtEl>
                                          <p:spTgt spid="47719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77196"/>
                                        </p:tgtEl>
                                        <p:attrNameLst>
                                          <p:attrName>style.visibility</p:attrName>
                                        </p:attrNameLst>
                                      </p:cBhvr>
                                      <p:to>
                                        <p:strVal val="visible"/>
                                      </p:to>
                                    </p:set>
                                    <p:animEffect transition="in" filter="wipe(left)">
                                      <p:cBhvr>
                                        <p:cTn id="17" dur="500"/>
                                        <p:tgtEl>
                                          <p:spTgt spid="47719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477191"/>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477192"/>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477193"/>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194" grpId="0" animBg="1"/>
      <p:bldP spid="477195" grpId="0" animBg="1"/>
      <p:bldP spid="477196" grpId="0" animBg="1"/>
      <p:bldP spid="13" grpId="0" animBg="1"/>
      <p:bldP spid="14" grpId="0" animBg="1"/>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3331" name="Object 3">
            <a:hlinkClick r:id="" action="ppaction://ole?verb=0"/>
          </p:cNvPr>
          <p:cNvGraphicFramePr>
            <a:graphicFrameLocks/>
          </p:cNvGraphicFramePr>
          <p:nvPr>
            <p:extLst/>
          </p:nvPr>
        </p:nvGraphicFramePr>
        <p:xfrm>
          <a:off x="2112963" y="3416300"/>
          <a:ext cx="4927600" cy="885825"/>
        </p:xfrm>
        <a:graphic>
          <a:graphicData uri="http://schemas.openxmlformats.org/presentationml/2006/ole">
            <mc:AlternateContent xmlns:mc="http://schemas.openxmlformats.org/markup-compatibility/2006">
              <mc:Choice xmlns:v="urn:schemas-microsoft-com:vml" Requires="v">
                <p:oleObj spid="_x0000_s145431" name="Equation" r:id="rId4" imgW="2616120" imgH="444240" progId="Equation.DSMT4">
                  <p:embed/>
                </p:oleObj>
              </mc:Choice>
              <mc:Fallback>
                <p:oleObj name="Equation" r:id="rId4" imgW="2616120" imgH="444240" progId="Equation.DSMT4">
                  <p:embed/>
                  <p:pic>
                    <p:nvPicPr>
                      <p:cNvPr id="0" name=""/>
                      <p:cNvPicPr>
                        <a:picLocks noChangeArrowheads="1"/>
                      </p:cNvPicPr>
                      <p:nvPr/>
                    </p:nvPicPr>
                    <p:blipFill>
                      <a:blip r:embed="rId5"/>
                      <a:srcRect/>
                      <a:stretch>
                        <a:fillRect/>
                      </a:stretch>
                    </p:blipFill>
                    <p:spPr bwMode="auto">
                      <a:xfrm>
                        <a:off x="2112963" y="3416300"/>
                        <a:ext cx="4927600"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483332" name="Text Box 4"/>
          <p:cNvSpPr txBox="1">
            <a:spLocks noChangeArrowheads="1"/>
          </p:cNvSpPr>
          <p:nvPr/>
        </p:nvSpPr>
        <p:spPr bwMode="auto">
          <a:xfrm>
            <a:off x="7082522" y="1592263"/>
            <a:ext cx="17129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2400" i="1" dirty="0">
                <a:latin typeface="Book Antiqua" pitchFamily="18" charset="0"/>
              </a:rPr>
              <a:t>z</a:t>
            </a:r>
            <a:r>
              <a:rPr lang="en-US" sz="2400" b="1" baseline="-25000" dirty="0">
                <a:solidFill>
                  <a:srgbClr val="FF0000"/>
                </a:solidFill>
                <a:latin typeface="Book Antiqua" pitchFamily="18" charset="0"/>
              </a:rPr>
              <a:t>.0250</a:t>
            </a:r>
            <a:r>
              <a:rPr lang="en-US" sz="2400" b="1" dirty="0">
                <a:latin typeface="Book Antiqua" pitchFamily="18" charset="0"/>
              </a:rPr>
              <a:t> </a:t>
            </a:r>
            <a:r>
              <a:rPr lang="en-US" sz="2400" dirty="0">
                <a:latin typeface="Book Antiqua" pitchFamily="18" charset="0"/>
              </a:rPr>
              <a:t>= 1.96 </a:t>
            </a:r>
          </a:p>
        </p:txBody>
      </p:sp>
      <p:sp>
        <p:nvSpPr>
          <p:cNvPr id="483333" name="Rectangle 5"/>
          <p:cNvSpPr>
            <a:spLocks noChangeArrowheads="1"/>
          </p:cNvSpPr>
          <p:nvPr/>
        </p:nvSpPr>
        <p:spPr bwMode="auto">
          <a:xfrm>
            <a:off x="3259138" y="4753885"/>
            <a:ext cx="2876550" cy="568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52388" indent="-52388" algn="ctr">
              <a:spcBef>
                <a:spcPct val="20000"/>
              </a:spcBef>
            </a:pPr>
            <a:r>
              <a:rPr lang="en-US" sz="2400" dirty="0" smtClean="0"/>
              <a:t>.08 </a:t>
            </a:r>
            <a:r>
              <a:rPr lang="en-US" sz="2400" u="sng" dirty="0"/>
              <a:t>+</a:t>
            </a:r>
            <a:r>
              <a:rPr lang="en-US" sz="2400" dirty="0"/>
              <a:t> .10</a:t>
            </a:r>
          </a:p>
        </p:txBody>
      </p:sp>
      <p:graphicFrame>
        <p:nvGraphicFramePr>
          <p:cNvPr id="483334" name="Object 6">
            <a:hlinkClick r:id="" action="ppaction://ole?verb=0"/>
          </p:cNvPr>
          <p:cNvGraphicFramePr>
            <a:graphicFrameLocks/>
          </p:cNvGraphicFramePr>
          <p:nvPr>
            <p:extLst/>
          </p:nvPr>
        </p:nvGraphicFramePr>
        <p:xfrm>
          <a:off x="2354263" y="2193925"/>
          <a:ext cx="4364037" cy="930275"/>
        </p:xfrm>
        <a:graphic>
          <a:graphicData uri="http://schemas.openxmlformats.org/presentationml/2006/ole">
            <mc:AlternateContent xmlns:mc="http://schemas.openxmlformats.org/markup-compatibility/2006">
              <mc:Choice xmlns:v="urn:schemas-microsoft-com:vml" Requires="v">
                <p:oleObj spid="_x0000_s145432" name="Equation" r:id="rId6" imgW="2311200" imgH="482400" progId="Equation.DSMT4">
                  <p:embed/>
                </p:oleObj>
              </mc:Choice>
              <mc:Fallback>
                <p:oleObj name="Equation" r:id="rId6" imgW="2311200" imgH="482400" progId="Equation.DSMT4">
                  <p:embed/>
                  <p:pic>
                    <p:nvPicPr>
                      <p:cNvPr id="0" name=""/>
                      <p:cNvPicPr>
                        <a:picLocks noChangeArrowheads="1"/>
                      </p:cNvPicPr>
                      <p:nvPr/>
                    </p:nvPicPr>
                    <p:blipFill>
                      <a:blip r:embed="rId7"/>
                      <a:srcRect/>
                      <a:stretch>
                        <a:fillRect/>
                      </a:stretch>
                    </p:blipFill>
                    <p:spPr bwMode="auto">
                      <a:xfrm>
                        <a:off x="2354263" y="2193925"/>
                        <a:ext cx="4364037" cy="93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27656" name="Text Box 98"/>
          <p:cNvSpPr txBox="1">
            <a:spLocks noChangeArrowheads="1"/>
          </p:cNvSpPr>
          <p:nvPr/>
        </p:nvSpPr>
        <p:spPr bwMode="auto">
          <a:xfrm>
            <a:off x="953313" y="1612261"/>
            <a:ext cx="18101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dirty="0" smtClean="0">
                <a:latin typeface="Book Antiqua" pitchFamily="18" charset="0"/>
              </a:rPr>
              <a:t>1</a:t>
            </a:r>
            <a:r>
              <a:rPr lang="en-US" sz="2400" i="1" dirty="0" smtClean="0">
                <a:latin typeface="Symbol" pitchFamily="18" charset="2"/>
              </a:rPr>
              <a:t>-a</a:t>
            </a:r>
            <a:r>
              <a:rPr lang="en-US" sz="2400" dirty="0" smtClean="0">
                <a:latin typeface="Symbol" pitchFamily="18" charset="2"/>
              </a:rPr>
              <a:t> </a:t>
            </a:r>
            <a:r>
              <a:rPr lang="en-US" sz="2400" dirty="0">
                <a:latin typeface="Book Antiqua" pitchFamily="18" charset="0"/>
              </a:rPr>
              <a:t>= .9500 </a:t>
            </a:r>
          </a:p>
        </p:txBody>
      </p:sp>
      <p:sp>
        <p:nvSpPr>
          <p:cNvPr id="354409" name="AutoShape 105"/>
          <p:cNvSpPr>
            <a:spLocks noChangeArrowheads="1"/>
          </p:cNvSpPr>
          <p:nvPr/>
        </p:nvSpPr>
        <p:spPr bwMode="auto">
          <a:xfrm>
            <a:off x="4666347" y="1689100"/>
            <a:ext cx="333375" cy="276225"/>
          </a:xfrm>
          <a:prstGeom prst="rightArrow">
            <a:avLst>
              <a:gd name="adj1" fmla="val 50000"/>
              <a:gd name="adj2" fmla="val 30172"/>
            </a:avLst>
          </a:prstGeom>
          <a:solidFill>
            <a:schemeClr val="accent1"/>
          </a:solidFill>
          <a:ln w="12700">
            <a:solidFill>
              <a:schemeClr val="tx1"/>
            </a:solidFill>
            <a:miter lim="800000"/>
            <a:headEnd/>
            <a:tailEnd/>
          </a:ln>
        </p:spPr>
        <p:txBody>
          <a:bodyPr wrap="none" anchor="ctr"/>
          <a:lstStyle/>
          <a:p>
            <a:endParaRPr lang="en-US"/>
          </a:p>
        </p:txBody>
      </p:sp>
      <p:sp>
        <p:nvSpPr>
          <p:cNvPr id="354410" name="Text Box 106"/>
          <p:cNvSpPr txBox="1">
            <a:spLocks noChangeArrowheads="1"/>
          </p:cNvSpPr>
          <p:nvPr/>
        </p:nvSpPr>
        <p:spPr bwMode="auto">
          <a:xfrm>
            <a:off x="5009247" y="1595438"/>
            <a:ext cx="973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i="1">
                <a:latin typeface="Symbol" pitchFamily="18" charset="2"/>
              </a:rPr>
              <a:t>a</a:t>
            </a:r>
            <a:r>
              <a:rPr lang="en-US" sz="2400">
                <a:latin typeface="Book Antiqua" pitchFamily="18" charset="0"/>
              </a:rPr>
              <a:t>/2 =</a:t>
            </a:r>
          </a:p>
        </p:txBody>
      </p:sp>
      <p:sp>
        <p:nvSpPr>
          <p:cNvPr id="354415" name="AutoShape 111"/>
          <p:cNvSpPr>
            <a:spLocks noChangeArrowheads="1"/>
          </p:cNvSpPr>
          <p:nvPr/>
        </p:nvSpPr>
        <p:spPr bwMode="auto">
          <a:xfrm>
            <a:off x="2832785" y="1687513"/>
            <a:ext cx="333375" cy="276225"/>
          </a:xfrm>
          <a:prstGeom prst="rightArrow">
            <a:avLst>
              <a:gd name="adj1" fmla="val 50000"/>
              <a:gd name="adj2" fmla="val 30172"/>
            </a:avLst>
          </a:prstGeom>
          <a:solidFill>
            <a:schemeClr val="accent1"/>
          </a:solidFill>
          <a:ln w="12700">
            <a:solidFill>
              <a:schemeClr val="tx1"/>
            </a:solidFill>
            <a:miter lim="800000"/>
            <a:headEnd/>
            <a:tailEnd/>
          </a:ln>
        </p:spPr>
        <p:txBody>
          <a:bodyPr wrap="none" anchor="ctr"/>
          <a:lstStyle/>
          <a:p>
            <a:endParaRPr lang="en-US"/>
          </a:p>
        </p:txBody>
      </p:sp>
      <p:sp>
        <p:nvSpPr>
          <p:cNvPr id="354416" name="Text Box 112"/>
          <p:cNvSpPr txBox="1">
            <a:spLocks noChangeArrowheads="1"/>
          </p:cNvSpPr>
          <p:nvPr/>
        </p:nvSpPr>
        <p:spPr bwMode="auto">
          <a:xfrm>
            <a:off x="3175685" y="1593850"/>
            <a:ext cx="14747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i="1">
                <a:latin typeface="Symbol" pitchFamily="18" charset="2"/>
              </a:rPr>
              <a:t>a</a:t>
            </a:r>
            <a:r>
              <a:rPr lang="en-US" sz="2400">
                <a:latin typeface="Book Antiqua" pitchFamily="18" charset="0"/>
              </a:rPr>
              <a:t> = .0500 </a:t>
            </a:r>
          </a:p>
        </p:txBody>
      </p:sp>
      <p:sp>
        <p:nvSpPr>
          <p:cNvPr id="354453" name="Text Box 149"/>
          <p:cNvSpPr txBox="1">
            <a:spLocks noChangeArrowheads="1"/>
          </p:cNvSpPr>
          <p:nvPr/>
        </p:nvSpPr>
        <p:spPr bwMode="auto">
          <a:xfrm>
            <a:off x="5831572" y="1598613"/>
            <a:ext cx="869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a:solidFill>
                  <a:srgbClr val="FF0000"/>
                </a:solidFill>
                <a:latin typeface="Book Antiqua" pitchFamily="18" charset="0"/>
              </a:rPr>
              <a:t>.0250</a:t>
            </a:r>
            <a:endParaRPr lang="en-US" sz="2400">
              <a:latin typeface="Book Antiqua" pitchFamily="18" charset="0"/>
            </a:endParaRPr>
          </a:p>
        </p:txBody>
      </p:sp>
      <p:sp>
        <p:nvSpPr>
          <p:cNvPr id="2" name="AutoShape 105"/>
          <p:cNvSpPr>
            <a:spLocks noChangeArrowheads="1"/>
          </p:cNvSpPr>
          <p:nvPr/>
        </p:nvSpPr>
        <p:spPr bwMode="auto">
          <a:xfrm>
            <a:off x="6693585" y="1687513"/>
            <a:ext cx="428625" cy="276225"/>
          </a:xfrm>
          <a:prstGeom prst="rightArrow">
            <a:avLst>
              <a:gd name="adj1" fmla="val 50000"/>
              <a:gd name="adj2" fmla="val 38793"/>
            </a:avLst>
          </a:prstGeom>
          <a:solidFill>
            <a:schemeClr val="accent1"/>
          </a:solidFill>
          <a:ln w="12700">
            <a:solidFill>
              <a:schemeClr val="tx1"/>
            </a:solidFill>
            <a:miter lim="800000"/>
            <a:headEnd/>
            <a:tailEnd/>
          </a:ln>
        </p:spPr>
        <p:txBody>
          <a:bodyPr wrap="none" anchor="ctr"/>
          <a:lstStyle/>
          <a:p>
            <a:endParaRPr lang="en-US"/>
          </a:p>
        </p:txBody>
      </p:sp>
      <p:grpSp>
        <p:nvGrpSpPr>
          <p:cNvPr id="20" name="Group 19"/>
          <p:cNvGrpSpPr/>
          <p:nvPr/>
        </p:nvGrpSpPr>
        <p:grpSpPr>
          <a:xfrm>
            <a:off x="2382989" y="146050"/>
            <a:ext cx="4376586" cy="642938"/>
            <a:chOff x="2175164" y="146050"/>
            <a:chExt cx="4376586" cy="642938"/>
          </a:xfrm>
        </p:grpSpPr>
        <p:sp>
          <p:nvSpPr>
            <p:cNvPr id="21" name="Rectangle 4"/>
            <p:cNvSpPr>
              <a:spLocks noChangeArrowheads="1"/>
            </p:cNvSpPr>
            <p:nvPr/>
          </p:nvSpPr>
          <p:spPr bwMode="auto">
            <a:xfrm>
              <a:off x="2175164" y="146050"/>
              <a:ext cx="3449782"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US" sz="2800" dirty="0" smtClean="0">
                  <a:latin typeface="Book Antiqua" pitchFamily="18" charset="0"/>
                </a:rPr>
                <a:t>Interval estimate </a:t>
              </a:r>
              <a:r>
                <a:rPr lang="en-US" sz="2800" dirty="0">
                  <a:latin typeface="Book Antiqua" pitchFamily="18" charset="0"/>
                </a:rPr>
                <a:t>of                        </a:t>
              </a:r>
            </a:p>
          </p:txBody>
        </p:sp>
        <p:graphicFrame>
          <p:nvGraphicFramePr>
            <p:cNvPr id="22" name="Object 5"/>
            <p:cNvGraphicFramePr>
              <a:graphicFrameLocks noChangeAspect="1"/>
            </p:cNvGraphicFramePr>
            <p:nvPr>
              <p:extLst/>
            </p:nvPr>
          </p:nvGraphicFramePr>
          <p:xfrm>
            <a:off x="5464313" y="209550"/>
            <a:ext cx="1087437" cy="544513"/>
          </p:xfrm>
          <a:graphic>
            <a:graphicData uri="http://schemas.openxmlformats.org/presentationml/2006/ole">
              <mc:AlternateContent xmlns:mc="http://schemas.openxmlformats.org/markup-compatibility/2006">
                <mc:Choice xmlns:v="urn:schemas-microsoft-com:vml" Requires="v">
                  <p:oleObj spid="_x0000_s145433" name="Equation" r:id="rId8" imgW="457200" imgH="228600" progId="Equation.DSMT4">
                    <p:embed/>
                  </p:oleObj>
                </mc:Choice>
                <mc:Fallback>
                  <p:oleObj name="Equation" r:id="rId8" imgW="457200" imgH="228600" progId="Equation.DSMT4">
                    <p:embed/>
                    <p:pic>
                      <p:nvPicPr>
                        <p:cNvPr id="0" name=""/>
                        <p:cNvPicPr>
                          <a:picLocks noChangeAspect="1" noChangeArrowheads="1"/>
                        </p:cNvPicPr>
                        <p:nvPr/>
                      </p:nvPicPr>
                      <p:blipFill>
                        <a:blip r:embed="rId9"/>
                        <a:srcRect/>
                        <a:stretch>
                          <a:fillRect/>
                        </a:stretch>
                      </p:blipFill>
                      <p:spPr bwMode="auto">
                        <a:xfrm>
                          <a:off x="5464313" y="209550"/>
                          <a:ext cx="1087437" cy="54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24" name="Text Box 23"/>
          <p:cNvSpPr txBox="1">
            <a:spLocks noChangeArrowheads="1"/>
          </p:cNvSpPr>
          <p:nvPr/>
        </p:nvSpPr>
        <p:spPr bwMode="auto">
          <a:xfrm>
            <a:off x="1114425" y="6053025"/>
            <a:ext cx="69992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r>
              <a:rPr lang="en-US" sz="2000" i="1" dirty="0"/>
              <a:t>We are 95% confident that the “change in awareness”</a:t>
            </a:r>
          </a:p>
          <a:p>
            <a:pPr algn="ctr" eaLnBrk="1" hangingPunct="1"/>
            <a:r>
              <a:rPr lang="en-US" sz="2000" i="1" dirty="0"/>
              <a:t>due to the campaign is between -0.02 and 0.18…</a:t>
            </a:r>
          </a:p>
        </p:txBody>
      </p:sp>
      <p:sp>
        <p:nvSpPr>
          <p:cNvPr id="18" name="Rectangle 190"/>
          <p:cNvSpPr>
            <a:spLocks noChangeArrowheads="1"/>
          </p:cNvSpPr>
          <p:nvPr/>
        </p:nvSpPr>
        <p:spPr bwMode="auto">
          <a:xfrm>
            <a:off x="695325" y="1023192"/>
            <a:ext cx="7939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lnSpc>
                <a:spcPct val="90000"/>
              </a:lnSpc>
              <a:spcBef>
                <a:spcPct val="20000"/>
              </a:spcBef>
              <a:buClr>
                <a:srgbClr val="66FFFF"/>
              </a:buClr>
              <a:buSzPct val="75000"/>
              <a:buFont typeface="Monotype Sorts" pitchFamily="2" charset="2"/>
              <a:buNone/>
            </a:pPr>
            <a:r>
              <a:rPr lang="en-US" sz="2400" b="1" dirty="0" smtClean="0">
                <a:cs typeface="Times New Roman" pitchFamily="18" charset="0"/>
              </a:rPr>
              <a:t>Example 2</a:t>
            </a:r>
            <a:endParaRPr lang="en-US" sz="2400" dirty="0">
              <a:cs typeface="Times New Roman" pitchFamily="18" charset="0"/>
            </a:endParaRPr>
          </a:p>
        </p:txBody>
      </p:sp>
    </p:spTree>
    <p:extLst>
      <p:ext uri="{BB962C8B-B14F-4D97-AF65-F5344CB8AC3E}">
        <p14:creationId xmlns:p14="http://schemas.microsoft.com/office/powerpoint/2010/main" val="1434253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4415"/>
                                        </p:tgtEl>
                                        <p:attrNameLst>
                                          <p:attrName>style.visibility</p:attrName>
                                        </p:attrNameLst>
                                      </p:cBhvr>
                                      <p:to>
                                        <p:strVal val="visible"/>
                                      </p:to>
                                    </p:set>
                                    <p:animEffect transition="in" filter="wipe(left)">
                                      <p:cBhvr>
                                        <p:cTn id="7" dur="500"/>
                                        <p:tgtEl>
                                          <p:spTgt spid="354415"/>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544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54409"/>
                                        </p:tgtEl>
                                        <p:attrNameLst>
                                          <p:attrName>style.visibility</p:attrName>
                                        </p:attrNameLst>
                                      </p:cBhvr>
                                      <p:to>
                                        <p:strVal val="visible"/>
                                      </p:to>
                                    </p:set>
                                    <p:animEffect transition="in" filter="wipe(left)">
                                      <p:cBhvr>
                                        <p:cTn id="15" dur="500"/>
                                        <p:tgtEl>
                                          <p:spTgt spid="354409"/>
                                        </p:tgtEl>
                                      </p:cBhvr>
                                    </p:animEffect>
                                  </p:childTnLst>
                                </p:cTn>
                              </p:par>
                            </p:childTnLst>
                          </p:cTn>
                        </p:par>
                        <p:par>
                          <p:cTn id="16" fill="hold" nodeType="afterGroup">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354410"/>
                                        </p:tgtEl>
                                        <p:attrNameLst>
                                          <p:attrName>style.visibility</p:attrName>
                                        </p:attrNameLst>
                                      </p:cBhvr>
                                      <p:to>
                                        <p:strVal val="visible"/>
                                      </p:to>
                                    </p:set>
                                  </p:childTnLst>
                                </p:cTn>
                              </p:par>
                            </p:childTnLst>
                          </p:cTn>
                        </p:par>
                        <p:par>
                          <p:cTn id="19" fill="hold" nodeType="afterGroup">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354453"/>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left)">
                                      <p:cBhvr>
                                        <p:cTn id="26" dur="500"/>
                                        <p:tgtEl>
                                          <p:spTgt spid="2"/>
                                        </p:tgtEl>
                                      </p:cBhvr>
                                    </p:animEffect>
                                  </p:childTnLst>
                                </p:cTn>
                              </p:par>
                            </p:childTnLst>
                          </p:cTn>
                        </p:par>
                        <p:par>
                          <p:cTn id="27" fill="hold" nodeType="afterGroup">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483332"/>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483334"/>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483331"/>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48333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332" grpId="0"/>
      <p:bldP spid="483333" grpId="0" autoUpdateAnimBg="0"/>
      <p:bldP spid="354409" grpId="0" animBg="1"/>
      <p:bldP spid="354410" grpId="0"/>
      <p:bldP spid="354415" grpId="0" animBg="1"/>
      <p:bldP spid="354416" grpId="0"/>
      <p:bldP spid="354453" grpId="0"/>
      <p:bldP spid="2" grpId="0" animBg="1"/>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6" name="Rectangle 2"/>
          <p:cNvSpPr>
            <a:spLocks noChangeArrowheads="1"/>
          </p:cNvSpPr>
          <p:nvPr/>
        </p:nvSpPr>
        <p:spPr bwMode="auto">
          <a:xfrm>
            <a:off x="714112" y="1444211"/>
            <a:ext cx="697547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indent="465138">
              <a:spcBef>
                <a:spcPct val="20000"/>
              </a:spcBef>
            </a:pPr>
            <a:r>
              <a:rPr lang="en-US" sz="2400"/>
              <a:t>Can we conclude, using a 5% level of significance, that the proportion of households aware of the client’s product increased after the new advertising campaign?</a:t>
            </a:r>
          </a:p>
        </p:txBody>
      </p:sp>
      <p:graphicFrame>
        <p:nvGraphicFramePr>
          <p:cNvPr id="491524" name="Object 4">
            <a:hlinkClick r:id="" action="ppaction://ole?verb=0"/>
          </p:cNvPr>
          <p:cNvGraphicFramePr>
            <a:graphicFrameLocks/>
          </p:cNvGraphicFramePr>
          <p:nvPr>
            <p:extLst>
              <p:ext uri="{D42A27DB-BD31-4B8C-83A1-F6EECF244321}">
                <p14:modId xmlns:p14="http://schemas.microsoft.com/office/powerpoint/2010/main" val="1834202726"/>
              </p:ext>
            </p:extLst>
          </p:nvPr>
        </p:nvGraphicFramePr>
        <p:xfrm>
          <a:off x="1871399" y="2788274"/>
          <a:ext cx="1763713" cy="661987"/>
        </p:xfrm>
        <a:graphic>
          <a:graphicData uri="http://schemas.openxmlformats.org/presentationml/2006/ole">
            <mc:AlternateContent xmlns:mc="http://schemas.openxmlformats.org/markup-compatibility/2006">
              <mc:Choice xmlns:v="urn:schemas-microsoft-com:vml" Requires="v">
                <p:oleObj spid="_x0000_s30844" name="Equation" r:id="rId4" imgW="2095200" imgH="825480" progId="Equation.DSMT4">
                  <p:embed/>
                </p:oleObj>
              </mc:Choice>
              <mc:Fallback>
                <p:oleObj name="Equation" r:id="rId4" imgW="2095200" imgH="825480" progId="Equation.DSMT4">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1399" y="2788274"/>
                        <a:ext cx="1763713" cy="66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491530" name="Object 10">
            <a:hlinkClick r:id="" action="ppaction://ole?verb=0"/>
          </p:cNvPr>
          <p:cNvGraphicFramePr>
            <a:graphicFrameLocks/>
          </p:cNvGraphicFramePr>
          <p:nvPr>
            <p:extLst>
              <p:ext uri="{D42A27DB-BD31-4B8C-83A1-F6EECF244321}">
                <p14:modId xmlns:p14="http://schemas.microsoft.com/office/powerpoint/2010/main" val="648862814"/>
              </p:ext>
            </p:extLst>
          </p:nvPr>
        </p:nvGraphicFramePr>
        <p:xfrm>
          <a:off x="5140062" y="2832724"/>
          <a:ext cx="1774825" cy="661987"/>
        </p:xfrm>
        <a:graphic>
          <a:graphicData uri="http://schemas.openxmlformats.org/presentationml/2006/ole">
            <mc:AlternateContent xmlns:mc="http://schemas.openxmlformats.org/markup-compatibility/2006">
              <mc:Choice xmlns:v="urn:schemas-microsoft-com:vml" Requires="v">
                <p:oleObj spid="_x0000_s30845" name="Equation" r:id="rId6" imgW="2108160" imgH="825480" progId="Equation.DSMT4">
                  <p:embed/>
                </p:oleObj>
              </mc:Choice>
              <mc:Fallback>
                <p:oleObj name="Equation" r:id="rId6" imgW="2108160" imgH="825480" progId="Equation.DSMT4">
                  <p:embed/>
                  <p:pic>
                    <p:nvPicPr>
                      <p:cNvPr id="0" name="Object 10"/>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40062" y="2832724"/>
                        <a:ext cx="1774825" cy="66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491531" name="Oval 11"/>
          <p:cNvSpPr>
            <a:spLocks noChangeArrowheads="1"/>
          </p:cNvSpPr>
          <p:nvPr/>
        </p:nvSpPr>
        <p:spPr bwMode="auto">
          <a:xfrm>
            <a:off x="4403462" y="1466436"/>
            <a:ext cx="538162" cy="422275"/>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91532" name="Line 12"/>
          <p:cNvSpPr>
            <a:spLocks noChangeShapeType="1"/>
          </p:cNvSpPr>
          <p:nvPr/>
        </p:nvSpPr>
        <p:spPr bwMode="auto">
          <a:xfrm flipV="1">
            <a:off x="1801549" y="2576098"/>
            <a:ext cx="176371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33" name="Line 13"/>
          <p:cNvSpPr>
            <a:spLocks noChangeShapeType="1"/>
          </p:cNvSpPr>
          <p:nvPr/>
        </p:nvSpPr>
        <p:spPr bwMode="auto">
          <a:xfrm flipV="1">
            <a:off x="1745987" y="2185573"/>
            <a:ext cx="13462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34" name="Line 14"/>
          <p:cNvSpPr>
            <a:spLocks noChangeShapeType="1"/>
          </p:cNvSpPr>
          <p:nvPr/>
        </p:nvSpPr>
        <p:spPr bwMode="auto">
          <a:xfrm flipV="1">
            <a:off x="4909874" y="2187161"/>
            <a:ext cx="72072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Rectangle 5"/>
          <p:cNvSpPr>
            <a:spLocks noChangeArrowheads="1"/>
          </p:cNvSpPr>
          <p:nvPr/>
        </p:nvSpPr>
        <p:spPr bwMode="auto">
          <a:xfrm>
            <a:off x="685800" y="127948"/>
            <a:ext cx="7772400" cy="63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chemeClr val="tx2"/>
                </a:solidFill>
              </a:rPr>
              <a:t>Hypothesis Tests About</a:t>
            </a:r>
            <a:r>
              <a:rPr lang="en-US" sz="2800" dirty="0">
                <a:solidFill>
                  <a:schemeClr val="tx2"/>
                </a:solidFill>
                <a:latin typeface="Arial" charset="0"/>
              </a:rPr>
              <a:t> </a:t>
            </a:r>
            <a:r>
              <a:rPr lang="en-US" dirty="0" smtClean="0">
                <a:solidFill>
                  <a:schemeClr val="tx2"/>
                </a:solidFill>
                <a:latin typeface="Arial" charset="0"/>
              </a:rPr>
              <a:t> </a:t>
            </a:r>
            <a:r>
              <a:rPr lang="en-US" sz="2800" i="1" dirty="0" smtClean="0">
                <a:solidFill>
                  <a:schemeClr val="tx2"/>
                </a:solidFill>
                <a:cs typeface="Times New Roman" pitchFamily="18" charset="0"/>
              </a:rPr>
              <a:t>p</a:t>
            </a:r>
            <a:r>
              <a:rPr lang="en-US" sz="2800" baseline="-25000" dirty="0" smtClean="0">
                <a:solidFill>
                  <a:schemeClr val="tx2"/>
                </a:solidFill>
                <a:latin typeface="Arial" charset="0"/>
              </a:rPr>
              <a:t>1</a:t>
            </a:r>
            <a:r>
              <a:rPr lang="en-US" sz="2800" dirty="0" smtClean="0">
                <a:solidFill>
                  <a:schemeClr val="tx2"/>
                </a:solidFill>
                <a:latin typeface="Arial" charset="0"/>
              </a:rPr>
              <a:t> </a:t>
            </a:r>
            <a:r>
              <a:rPr lang="en-US" sz="2800" dirty="0">
                <a:solidFill>
                  <a:schemeClr val="tx2"/>
                </a:solidFill>
                <a:latin typeface="Symbol" pitchFamily="18" charset="2"/>
              </a:rPr>
              <a:t>-</a:t>
            </a:r>
            <a:r>
              <a:rPr lang="en-US" sz="2800" dirty="0">
                <a:solidFill>
                  <a:schemeClr val="tx2"/>
                </a:solidFill>
                <a:latin typeface="Arial" charset="0"/>
              </a:rPr>
              <a:t> </a:t>
            </a:r>
            <a:r>
              <a:rPr lang="en-US" sz="2800" i="1" dirty="0">
                <a:solidFill>
                  <a:schemeClr val="tx2"/>
                </a:solidFill>
                <a:cs typeface="Times New Roman" pitchFamily="18" charset="0"/>
              </a:rPr>
              <a:t>p</a:t>
            </a:r>
            <a:r>
              <a:rPr lang="en-US" sz="2800" baseline="-25000" dirty="0" smtClean="0">
                <a:solidFill>
                  <a:schemeClr val="tx2"/>
                </a:solidFill>
                <a:latin typeface="Arial" charset="0"/>
              </a:rPr>
              <a:t>2</a:t>
            </a:r>
            <a:endParaRPr lang="en-US" sz="2800" dirty="0">
              <a:solidFill>
                <a:schemeClr val="tx2"/>
              </a:solidFill>
            </a:endParaRPr>
          </a:p>
        </p:txBody>
      </p:sp>
      <p:sp>
        <p:nvSpPr>
          <p:cNvPr id="19" name="Text Box 2"/>
          <p:cNvSpPr txBox="1">
            <a:spLocks noChangeArrowheads="1"/>
          </p:cNvSpPr>
          <p:nvPr/>
        </p:nvSpPr>
        <p:spPr bwMode="auto">
          <a:xfrm>
            <a:off x="708025" y="3725429"/>
            <a:ext cx="35512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2400" dirty="0"/>
              <a:t>1.  Develop the hypotheses.</a:t>
            </a:r>
          </a:p>
        </p:txBody>
      </p:sp>
      <p:sp>
        <p:nvSpPr>
          <p:cNvPr id="22" name="Text Box 20"/>
          <p:cNvSpPr txBox="1">
            <a:spLocks noChangeArrowheads="1"/>
          </p:cNvSpPr>
          <p:nvPr/>
        </p:nvSpPr>
        <p:spPr bwMode="auto">
          <a:xfrm>
            <a:off x="5281613" y="3750829"/>
            <a:ext cx="2046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i="1"/>
              <a:t>H</a:t>
            </a:r>
            <a:r>
              <a:rPr lang="en-US" sz="2400" baseline="-25000"/>
              <a:t>0</a:t>
            </a:r>
            <a:r>
              <a:rPr lang="en-US" sz="2400"/>
              <a:t>:  </a:t>
            </a:r>
            <a:r>
              <a:rPr lang="en-US" sz="2400" i="1">
                <a:solidFill>
                  <a:srgbClr val="FF0000"/>
                </a:solidFill>
              </a:rPr>
              <a:t>p</a:t>
            </a:r>
            <a:r>
              <a:rPr lang="en-US" sz="2400" baseline="-25000">
                <a:solidFill>
                  <a:srgbClr val="FF0000"/>
                </a:solidFill>
              </a:rPr>
              <a:t>1</a:t>
            </a:r>
            <a:r>
              <a:rPr lang="en-US" sz="2400"/>
              <a:t> </a:t>
            </a:r>
            <a:r>
              <a:rPr lang="en-US" sz="2400">
                <a:latin typeface="Symbol" pitchFamily="18" charset="2"/>
              </a:rPr>
              <a:t>-</a:t>
            </a:r>
            <a:r>
              <a:rPr lang="en-US" sz="2400"/>
              <a:t> </a:t>
            </a:r>
            <a:r>
              <a:rPr lang="en-US" sz="2400" i="1">
                <a:solidFill>
                  <a:srgbClr val="FF0000"/>
                </a:solidFill>
              </a:rPr>
              <a:t>p</a:t>
            </a:r>
            <a:r>
              <a:rPr lang="en-US" sz="2400" baseline="-25000">
                <a:solidFill>
                  <a:srgbClr val="FF0000"/>
                </a:solidFill>
              </a:rPr>
              <a:t>2</a:t>
            </a:r>
            <a:r>
              <a:rPr lang="en-US" sz="2400"/>
              <a:t> </a:t>
            </a:r>
            <a:r>
              <a:rPr lang="en-US" sz="2400" u="sng"/>
              <a:t>&lt;</a:t>
            </a:r>
            <a:r>
              <a:rPr lang="en-US" sz="2400"/>
              <a:t> </a:t>
            </a:r>
            <a:r>
              <a:rPr lang="en-US" sz="2400">
                <a:solidFill>
                  <a:srgbClr val="0066FF"/>
                </a:solidFill>
              </a:rPr>
              <a:t>0</a:t>
            </a:r>
          </a:p>
        </p:txBody>
      </p:sp>
      <p:sp>
        <p:nvSpPr>
          <p:cNvPr id="23" name="Text Box 20"/>
          <p:cNvSpPr txBox="1">
            <a:spLocks noChangeArrowheads="1"/>
          </p:cNvSpPr>
          <p:nvPr/>
        </p:nvSpPr>
        <p:spPr bwMode="auto">
          <a:xfrm>
            <a:off x="5291138" y="4188979"/>
            <a:ext cx="2035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i="1" dirty="0"/>
              <a:t>H</a:t>
            </a:r>
            <a:r>
              <a:rPr lang="en-US" sz="2400" baseline="-25000" dirty="0"/>
              <a:t>a</a:t>
            </a:r>
            <a:r>
              <a:rPr lang="en-US" sz="2400" dirty="0"/>
              <a:t>:  </a:t>
            </a:r>
            <a:r>
              <a:rPr lang="en-US" sz="2400" i="1" dirty="0">
                <a:solidFill>
                  <a:srgbClr val="FF0000"/>
                </a:solidFill>
              </a:rPr>
              <a:t>p</a:t>
            </a:r>
            <a:r>
              <a:rPr lang="en-US" sz="2400" baseline="-25000" dirty="0">
                <a:solidFill>
                  <a:srgbClr val="FF0000"/>
                </a:solidFill>
              </a:rPr>
              <a:t>1</a:t>
            </a:r>
            <a:r>
              <a:rPr lang="en-US" sz="2400" dirty="0"/>
              <a:t> </a:t>
            </a:r>
            <a:r>
              <a:rPr lang="en-US" sz="2400" dirty="0">
                <a:latin typeface="Symbol" pitchFamily="18" charset="2"/>
              </a:rPr>
              <a:t>-</a:t>
            </a:r>
            <a:r>
              <a:rPr lang="en-US" sz="2400" dirty="0"/>
              <a:t> </a:t>
            </a:r>
            <a:r>
              <a:rPr lang="en-US" sz="2400" i="1" dirty="0">
                <a:solidFill>
                  <a:srgbClr val="FF0000"/>
                </a:solidFill>
              </a:rPr>
              <a:t>p</a:t>
            </a:r>
            <a:r>
              <a:rPr lang="en-US" sz="2400" baseline="-25000" dirty="0">
                <a:solidFill>
                  <a:srgbClr val="FF0000"/>
                </a:solidFill>
              </a:rPr>
              <a:t>2</a:t>
            </a:r>
            <a:r>
              <a:rPr lang="en-US" sz="2400" dirty="0"/>
              <a:t> &gt; </a:t>
            </a:r>
            <a:r>
              <a:rPr lang="en-US" sz="2400" dirty="0">
                <a:solidFill>
                  <a:srgbClr val="0066FF"/>
                </a:solidFill>
              </a:rPr>
              <a:t>0</a:t>
            </a:r>
          </a:p>
        </p:txBody>
      </p:sp>
      <p:sp>
        <p:nvSpPr>
          <p:cNvPr id="24" name="Text Box 8"/>
          <p:cNvSpPr txBox="1">
            <a:spLocks noChangeArrowheads="1"/>
          </p:cNvSpPr>
          <p:nvPr/>
        </p:nvSpPr>
        <p:spPr bwMode="auto">
          <a:xfrm>
            <a:off x="711200" y="4880865"/>
            <a:ext cx="40274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2400"/>
              <a:t>2.  Determine the critical value.</a:t>
            </a:r>
          </a:p>
        </p:txBody>
      </p:sp>
      <p:sp>
        <p:nvSpPr>
          <p:cNvPr id="25" name="Text Box 9"/>
          <p:cNvSpPr txBox="1">
            <a:spLocks noChangeArrowheads="1"/>
          </p:cNvSpPr>
          <p:nvPr/>
        </p:nvSpPr>
        <p:spPr bwMode="auto">
          <a:xfrm>
            <a:off x="4845050" y="4869413"/>
            <a:ext cx="1512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i="1" dirty="0">
                <a:latin typeface="Symbol" pitchFamily="18" charset="2"/>
              </a:rPr>
              <a:t>a</a:t>
            </a:r>
            <a:r>
              <a:rPr lang="en-US" sz="2400" i="1" baseline="-25000" dirty="0">
                <a:latin typeface="Symbol" pitchFamily="18" charset="2"/>
              </a:rPr>
              <a:t> </a:t>
            </a:r>
            <a:r>
              <a:rPr lang="en-US" sz="2400" i="1" dirty="0"/>
              <a:t> </a:t>
            </a:r>
            <a:r>
              <a:rPr lang="en-US" sz="2400" dirty="0"/>
              <a:t> = .0500</a:t>
            </a:r>
          </a:p>
        </p:txBody>
      </p:sp>
      <p:sp>
        <p:nvSpPr>
          <p:cNvPr id="26" name="Text Box 15"/>
          <p:cNvSpPr txBox="1">
            <a:spLocks noChangeArrowheads="1"/>
          </p:cNvSpPr>
          <p:nvPr/>
        </p:nvSpPr>
        <p:spPr bwMode="auto">
          <a:xfrm>
            <a:off x="7326313" y="4832901"/>
            <a:ext cx="15668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i="1"/>
              <a:t>z</a:t>
            </a:r>
            <a:r>
              <a:rPr lang="en-US" sz="2400" baseline="-25000"/>
              <a:t>.05</a:t>
            </a:r>
            <a:r>
              <a:rPr lang="en-US" sz="2400"/>
              <a:t> = 1.645</a:t>
            </a:r>
          </a:p>
        </p:txBody>
      </p:sp>
      <p:sp>
        <p:nvSpPr>
          <p:cNvPr id="27" name="Line 16"/>
          <p:cNvSpPr>
            <a:spLocks noChangeShapeType="1"/>
          </p:cNvSpPr>
          <p:nvPr/>
        </p:nvSpPr>
        <p:spPr bwMode="auto">
          <a:xfrm>
            <a:off x="6451600" y="5086901"/>
            <a:ext cx="7874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 name="Text Box 10"/>
          <p:cNvSpPr txBox="1">
            <a:spLocks noChangeArrowheads="1"/>
          </p:cNvSpPr>
          <p:nvPr/>
        </p:nvSpPr>
        <p:spPr bwMode="auto">
          <a:xfrm>
            <a:off x="717550" y="5472347"/>
            <a:ext cx="5221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2400" dirty="0"/>
              <a:t>3.  Compute the value of the test statistic.</a:t>
            </a:r>
          </a:p>
        </p:txBody>
      </p:sp>
      <p:graphicFrame>
        <p:nvGraphicFramePr>
          <p:cNvPr id="29" name="Object 17"/>
          <p:cNvGraphicFramePr>
            <a:graphicFrameLocks noChangeAspect="1"/>
          </p:cNvGraphicFramePr>
          <p:nvPr>
            <p:extLst>
              <p:ext uri="{D42A27DB-BD31-4B8C-83A1-F6EECF244321}">
                <p14:modId xmlns:p14="http://schemas.microsoft.com/office/powerpoint/2010/main" val="1467274147"/>
              </p:ext>
            </p:extLst>
          </p:nvPr>
        </p:nvGraphicFramePr>
        <p:xfrm>
          <a:off x="6092825" y="6254721"/>
          <a:ext cx="688975" cy="233363"/>
        </p:xfrm>
        <a:graphic>
          <a:graphicData uri="http://schemas.openxmlformats.org/presentationml/2006/ole">
            <mc:AlternateContent xmlns:mc="http://schemas.openxmlformats.org/markup-compatibility/2006">
              <mc:Choice xmlns:v="urn:schemas-microsoft-com:vml" Requires="v">
                <p:oleObj spid="_x0000_s30846" name="Equation" r:id="rId8" imgW="939600" imgH="317160" progId="Equation.DSMT4">
                  <p:embed/>
                </p:oleObj>
              </mc:Choice>
              <mc:Fallback>
                <p:oleObj name="Equation" r:id="rId8" imgW="939600" imgH="31716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2825" y="6254721"/>
                        <a:ext cx="688975" cy="233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 name="Object 18"/>
          <p:cNvGraphicFramePr>
            <a:graphicFrameLocks noChangeAspect="1"/>
          </p:cNvGraphicFramePr>
          <p:nvPr>
            <p:extLst>
              <p:ext uri="{D42A27DB-BD31-4B8C-83A1-F6EECF244321}">
                <p14:modId xmlns:p14="http://schemas.microsoft.com/office/powerpoint/2010/main" val="1383755096"/>
              </p:ext>
            </p:extLst>
          </p:nvPr>
        </p:nvGraphicFramePr>
        <p:xfrm>
          <a:off x="5021263" y="6075334"/>
          <a:ext cx="906462" cy="647700"/>
        </p:xfrm>
        <a:graphic>
          <a:graphicData uri="http://schemas.openxmlformats.org/presentationml/2006/ole">
            <mc:AlternateContent xmlns:mc="http://schemas.openxmlformats.org/markup-compatibility/2006">
              <mc:Choice xmlns:v="urn:schemas-microsoft-com:vml" Requires="v">
                <p:oleObj spid="_x0000_s30847" name="Equation" r:id="rId10" imgW="1155600" imgH="825480" progId="Equation.DSMT4">
                  <p:embed/>
                </p:oleObj>
              </mc:Choice>
              <mc:Fallback>
                <p:oleObj name="Equation" r:id="rId10" imgW="1155600" imgH="82548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21263" y="6075334"/>
                        <a:ext cx="90646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1" name="Object 19"/>
          <p:cNvGraphicFramePr>
            <a:graphicFrameLocks noChangeAspect="1"/>
          </p:cNvGraphicFramePr>
          <p:nvPr>
            <p:extLst>
              <p:ext uri="{D42A27DB-BD31-4B8C-83A1-F6EECF244321}">
                <p14:modId xmlns:p14="http://schemas.microsoft.com/office/powerpoint/2010/main" val="3491164197"/>
              </p:ext>
            </p:extLst>
          </p:nvPr>
        </p:nvGraphicFramePr>
        <p:xfrm>
          <a:off x="2273300" y="6054696"/>
          <a:ext cx="2654300" cy="692150"/>
        </p:xfrm>
        <a:graphic>
          <a:graphicData uri="http://schemas.openxmlformats.org/presentationml/2006/ole">
            <mc:AlternateContent xmlns:mc="http://schemas.openxmlformats.org/markup-compatibility/2006">
              <mc:Choice xmlns:v="urn:schemas-microsoft-com:vml" Requires="v">
                <p:oleObj spid="_x0000_s30848" name="Equation" r:id="rId12" imgW="3213000" imgH="838080" progId="Equation.DSMT4">
                  <p:embed/>
                </p:oleObj>
              </mc:Choice>
              <mc:Fallback>
                <p:oleObj name="Equation" r:id="rId12" imgW="3213000" imgH="83808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3300" y="6054696"/>
                        <a:ext cx="2654300" cy="69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2" name="Rectangle 190"/>
          <p:cNvSpPr>
            <a:spLocks noChangeArrowheads="1"/>
          </p:cNvSpPr>
          <p:nvPr/>
        </p:nvSpPr>
        <p:spPr bwMode="auto">
          <a:xfrm>
            <a:off x="695325" y="1023192"/>
            <a:ext cx="7939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lnSpc>
                <a:spcPct val="90000"/>
              </a:lnSpc>
              <a:spcBef>
                <a:spcPct val="20000"/>
              </a:spcBef>
              <a:buClr>
                <a:srgbClr val="66FFFF"/>
              </a:buClr>
              <a:buSzPct val="75000"/>
              <a:buFont typeface="Monotype Sorts" pitchFamily="2" charset="2"/>
              <a:buNone/>
            </a:pPr>
            <a:r>
              <a:rPr lang="en-US" sz="2400" b="1" dirty="0" smtClean="0">
                <a:cs typeface="Times New Roman" pitchFamily="18" charset="0"/>
              </a:rPr>
              <a:t>Example </a:t>
            </a:r>
            <a:r>
              <a:rPr lang="en-US" sz="2400" b="1" dirty="0" smtClean="0">
                <a:cs typeface="Times New Roman" pitchFamily="18" charset="0"/>
              </a:rPr>
              <a:t>3</a:t>
            </a:r>
            <a:endParaRPr lang="en-US" sz="2400" dirty="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91531"/>
                                        </p:tgtEl>
                                        <p:attrNameLst>
                                          <p:attrName>style.visibility</p:attrName>
                                        </p:attrNameLst>
                                      </p:cBhvr>
                                      <p:to>
                                        <p:strVal val="visible"/>
                                      </p:to>
                                    </p:set>
                                    <p:animEffect transition="in" filter="wipe(left)">
                                      <p:cBhvr>
                                        <p:cTn id="7" dur="500"/>
                                        <p:tgtEl>
                                          <p:spTgt spid="4915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91533"/>
                                        </p:tgtEl>
                                        <p:attrNameLst>
                                          <p:attrName>style.visibility</p:attrName>
                                        </p:attrNameLst>
                                      </p:cBhvr>
                                      <p:to>
                                        <p:strVal val="visible"/>
                                      </p:to>
                                    </p:set>
                                    <p:animEffect transition="in" filter="wipe(left)">
                                      <p:cBhvr>
                                        <p:cTn id="12" dur="500"/>
                                        <p:tgtEl>
                                          <p:spTgt spid="4915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91534"/>
                                        </p:tgtEl>
                                        <p:attrNameLst>
                                          <p:attrName>style.visibility</p:attrName>
                                        </p:attrNameLst>
                                      </p:cBhvr>
                                      <p:to>
                                        <p:strVal val="visible"/>
                                      </p:to>
                                    </p:set>
                                    <p:animEffect transition="in" filter="wipe(left)">
                                      <p:cBhvr>
                                        <p:cTn id="17" dur="500"/>
                                        <p:tgtEl>
                                          <p:spTgt spid="49153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par>
                                <p:cTn id="22" presetID="22" presetClass="entr" presetSubtype="8" fill="hold" grpId="0" nodeType="withEffect">
                                  <p:stCondLst>
                                    <p:cond delay="0"/>
                                  </p:stCondLst>
                                  <p:childTnLst>
                                    <p:set>
                                      <p:cBhvr>
                                        <p:cTn id="23" dur="1" fill="hold">
                                          <p:stCondLst>
                                            <p:cond delay="0"/>
                                          </p:stCondLst>
                                        </p:cTn>
                                        <p:tgtEl>
                                          <p:spTgt spid="491532"/>
                                        </p:tgtEl>
                                        <p:attrNameLst>
                                          <p:attrName>style.visibility</p:attrName>
                                        </p:attrNameLst>
                                      </p:cBhvr>
                                      <p:to>
                                        <p:strVal val="visible"/>
                                      </p:to>
                                    </p:set>
                                    <p:animEffect transition="in" filter="wipe(left)">
                                      <p:cBhvr>
                                        <p:cTn id="24" dur="500"/>
                                        <p:tgtEl>
                                          <p:spTgt spid="491532"/>
                                        </p:tgtEl>
                                      </p:cBhvr>
                                    </p:animEffec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500"/>
                                        <p:tgtEl>
                                          <p:spTgt spid="27"/>
                                        </p:tgtEl>
                                      </p:cBhvr>
                                    </p:animEffect>
                                  </p:childTnLst>
                                </p:cTn>
                              </p:par>
                            </p:childTnLst>
                          </p:cTn>
                        </p:par>
                        <p:par>
                          <p:cTn id="42" fill="hold">
                            <p:stCondLst>
                              <p:cond delay="500"/>
                            </p:stCondLst>
                            <p:childTnLst>
                              <p:par>
                                <p:cTn id="43" presetID="1"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31" grpId="0" animBg="1"/>
      <p:bldP spid="491532" grpId="0" animBg="1"/>
      <p:bldP spid="491533" grpId="0" animBg="1"/>
      <p:bldP spid="491534" grpId="0" animBg="1"/>
      <p:bldP spid="19" grpId="0"/>
      <p:bldP spid="22" grpId="0" autoUpdateAnimBg="0"/>
      <p:bldP spid="23" grpId="0"/>
      <p:bldP spid="24" grpId="0"/>
      <p:bldP spid="25" grpId="0" autoUpdateAnimBg="0"/>
      <p:bldP spid="26" grpId="0" autoUpdateAnimBg="0"/>
      <p:bldP spid="27" grpId="0" animBg="1"/>
      <p:bldP spid="28"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Freeform 2"/>
          <p:cNvSpPr>
            <a:spLocks/>
          </p:cNvSpPr>
          <p:nvPr/>
        </p:nvSpPr>
        <p:spPr bwMode="auto">
          <a:xfrm>
            <a:off x="2219325" y="1874883"/>
            <a:ext cx="4537075" cy="3041650"/>
          </a:xfrm>
          <a:custGeom>
            <a:avLst/>
            <a:gdLst>
              <a:gd name="T0" fmla="*/ 2149475 w 2858"/>
              <a:gd name="T1" fmla="*/ 19050 h 1916"/>
              <a:gd name="T2" fmla="*/ 2016125 w 2858"/>
              <a:gd name="T3" fmla="*/ 139700 h 1916"/>
              <a:gd name="T4" fmla="*/ 1908175 w 2858"/>
              <a:gd name="T5" fmla="*/ 301625 h 1916"/>
              <a:gd name="T6" fmla="*/ 1812925 w 2858"/>
              <a:gd name="T7" fmla="*/ 492125 h 1916"/>
              <a:gd name="T8" fmla="*/ 1743075 w 2858"/>
              <a:gd name="T9" fmla="*/ 654050 h 1916"/>
              <a:gd name="T10" fmla="*/ 1676400 w 2858"/>
              <a:gd name="T11" fmla="*/ 809625 h 1916"/>
              <a:gd name="T12" fmla="*/ 1616075 w 2858"/>
              <a:gd name="T13" fmla="*/ 993775 h 1916"/>
              <a:gd name="T14" fmla="*/ 1552575 w 2858"/>
              <a:gd name="T15" fmla="*/ 1171575 h 1916"/>
              <a:gd name="T16" fmla="*/ 1495425 w 2858"/>
              <a:gd name="T17" fmla="*/ 1355725 h 1916"/>
              <a:gd name="T18" fmla="*/ 1462087 w 2858"/>
              <a:gd name="T19" fmla="*/ 1520825 h 1916"/>
              <a:gd name="T20" fmla="*/ 1412875 w 2858"/>
              <a:gd name="T21" fmla="*/ 1682750 h 1916"/>
              <a:gd name="T22" fmla="*/ 1349375 w 2858"/>
              <a:gd name="T23" fmla="*/ 1863725 h 1916"/>
              <a:gd name="T24" fmla="*/ 1287462 w 2858"/>
              <a:gd name="T25" fmla="*/ 2019300 h 1916"/>
              <a:gd name="T26" fmla="*/ 1195387 w 2858"/>
              <a:gd name="T27" fmla="*/ 2206625 h 1916"/>
              <a:gd name="T28" fmla="*/ 1092200 w 2858"/>
              <a:gd name="T29" fmla="*/ 2390775 h 1916"/>
              <a:gd name="T30" fmla="*/ 984250 w 2858"/>
              <a:gd name="T31" fmla="*/ 2533650 h 1916"/>
              <a:gd name="T32" fmla="*/ 806450 w 2858"/>
              <a:gd name="T33" fmla="*/ 2660650 h 1916"/>
              <a:gd name="T34" fmla="*/ 633412 w 2858"/>
              <a:gd name="T35" fmla="*/ 2749550 h 1916"/>
              <a:gd name="T36" fmla="*/ 479425 w 2858"/>
              <a:gd name="T37" fmla="*/ 2809875 h 1916"/>
              <a:gd name="T38" fmla="*/ 315912 w 2858"/>
              <a:gd name="T39" fmla="*/ 2863850 h 1916"/>
              <a:gd name="T40" fmla="*/ 119063 w 2858"/>
              <a:gd name="T41" fmla="*/ 2927350 h 1916"/>
              <a:gd name="T42" fmla="*/ 0 w 2858"/>
              <a:gd name="T43" fmla="*/ 2965450 h 1916"/>
              <a:gd name="T44" fmla="*/ 4537075 w 2858"/>
              <a:gd name="T45" fmla="*/ 3041650 h 1916"/>
              <a:gd name="T46" fmla="*/ 4451350 w 2858"/>
              <a:gd name="T47" fmla="*/ 2962275 h 1916"/>
              <a:gd name="T48" fmla="*/ 4298950 w 2858"/>
              <a:gd name="T49" fmla="*/ 2917825 h 1916"/>
              <a:gd name="T50" fmla="*/ 4098925 w 2858"/>
              <a:gd name="T51" fmla="*/ 2851150 h 1916"/>
              <a:gd name="T52" fmla="*/ 3902075 w 2858"/>
              <a:gd name="T53" fmla="*/ 2774950 h 1916"/>
              <a:gd name="T54" fmla="*/ 3700463 w 2858"/>
              <a:gd name="T55" fmla="*/ 2657475 h 1916"/>
              <a:gd name="T56" fmla="*/ 3619500 w 2858"/>
              <a:gd name="T57" fmla="*/ 2609850 h 1916"/>
              <a:gd name="T58" fmla="*/ 3498850 w 2858"/>
              <a:gd name="T59" fmla="*/ 2501900 h 1916"/>
              <a:gd name="T60" fmla="*/ 3397250 w 2858"/>
              <a:gd name="T61" fmla="*/ 2374900 h 1916"/>
              <a:gd name="T62" fmla="*/ 3289300 w 2858"/>
              <a:gd name="T63" fmla="*/ 2200275 h 1916"/>
              <a:gd name="T64" fmla="*/ 3219450 w 2858"/>
              <a:gd name="T65" fmla="*/ 2066925 h 1916"/>
              <a:gd name="T66" fmla="*/ 3143250 w 2858"/>
              <a:gd name="T67" fmla="*/ 1889125 h 1916"/>
              <a:gd name="T68" fmla="*/ 3086100 w 2858"/>
              <a:gd name="T69" fmla="*/ 1749425 h 1916"/>
              <a:gd name="T70" fmla="*/ 3025775 w 2858"/>
              <a:gd name="T71" fmla="*/ 1581150 h 1916"/>
              <a:gd name="T72" fmla="*/ 2965450 w 2858"/>
              <a:gd name="T73" fmla="*/ 1371600 h 1916"/>
              <a:gd name="T74" fmla="*/ 2917825 w 2858"/>
              <a:gd name="T75" fmla="*/ 1209675 h 1916"/>
              <a:gd name="T76" fmla="*/ 2862262 w 2858"/>
              <a:gd name="T77" fmla="*/ 1009650 h 1916"/>
              <a:gd name="T78" fmla="*/ 2776537 w 2858"/>
              <a:gd name="T79" fmla="*/ 800100 h 1916"/>
              <a:gd name="T80" fmla="*/ 2711450 w 2858"/>
              <a:gd name="T81" fmla="*/ 628650 h 1916"/>
              <a:gd name="T82" fmla="*/ 2647950 w 2858"/>
              <a:gd name="T83" fmla="*/ 495300 h 1916"/>
              <a:gd name="T84" fmla="*/ 2603500 w 2858"/>
              <a:gd name="T85" fmla="*/ 390525 h 1916"/>
              <a:gd name="T86" fmla="*/ 2571750 w 2858"/>
              <a:gd name="T87" fmla="*/ 336550 h 1916"/>
              <a:gd name="T88" fmla="*/ 2524125 w 2858"/>
              <a:gd name="T89" fmla="*/ 263525 h 1916"/>
              <a:gd name="T90" fmla="*/ 2473325 w 2858"/>
              <a:gd name="T91" fmla="*/ 187325 h 1916"/>
              <a:gd name="T92" fmla="*/ 2378075 w 2858"/>
              <a:gd name="T93" fmla="*/ 73025 h 1916"/>
              <a:gd name="T94" fmla="*/ 2295525 w 2858"/>
              <a:gd name="T95" fmla="*/ 9525 h 19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58"/>
              <a:gd name="T145" fmla="*/ 0 h 1916"/>
              <a:gd name="T146" fmla="*/ 2858 w 2858"/>
              <a:gd name="T147" fmla="*/ 1916 h 191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58" h="1916">
                <a:moveTo>
                  <a:pt x="1416" y="0"/>
                </a:moveTo>
                <a:lnTo>
                  <a:pt x="1386" y="0"/>
                </a:lnTo>
                <a:lnTo>
                  <a:pt x="1354" y="12"/>
                </a:lnTo>
                <a:lnTo>
                  <a:pt x="1324" y="34"/>
                </a:lnTo>
                <a:lnTo>
                  <a:pt x="1299" y="56"/>
                </a:lnTo>
                <a:lnTo>
                  <a:pt x="1270" y="88"/>
                </a:lnTo>
                <a:lnTo>
                  <a:pt x="1239" y="124"/>
                </a:lnTo>
                <a:lnTo>
                  <a:pt x="1221" y="154"/>
                </a:lnTo>
                <a:lnTo>
                  <a:pt x="1202" y="190"/>
                </a:lnTo>
                <a:lnTo>
                  <a:pt x="1179" y="226"/>
                </a:lnTo>
                <a:lnTo>
                  <a:pt x="1162" y="270"/>
                </a:lnTo>
                <a:lnTo>
                  <a:pt x="1142" y="310"/>
                </a:lnTo>
                <a:lnTo>
                  <a:pt x="1122" y="352"/>
                </a:lnTo>
                <a:lnTo>
                  <a:pt x="1110" y="380"/>
                </a:lnTo>
                <a:lnTo>
                  <a:pt x="1098" y="412"/>
                </a:lnTo>
                <a:lnTo>
                  <a:pt x="1080" y="446"/>
                </a:lnTo>
                <a:lnTo>
                  <a:pt x="1070" y="478"/>
                </a:lnTo>
                <a:lnTo>
                  <a:pt x="1056" y="510"/>
                </a:lnTo>
                <a:lnTo>
                  <a:pt x="1044" y="548"/>
                </a:lnTo>
                <a:lnTo>
                  <a:pt x="1028" y="590"/>
                </a:lnTo>
                <a:lnTo>
                  <a:pt x="1018" y="626"/>
                </a:lnTo>
                <a:lnTo>
                  <a:pt x="1004" y="660"/>
                </a:lnTo>
                <a:lnTo>
                  <a:pt x="994" y="702"/>
                </a:lnTo>
                <a:lnTo>
                  <a:pt x="978" y="738"/>
                </a:lnTo>
                <a:lnTo>
                  <a:pt x="968" y="772"/>
                </a:lnTo>
                <a:lnTo>
                  <a:pt x="956" y="814"/>
                </a:lnTo>
                <a:lnTo>
                  <a:pt x="942" y="854"/>
                </a:lnTo>
                <a:lnTo>
                  <a:pt x="932" y="890"/>
                </a:lnTo>
                <a:lnTo>
                  <a:pt x="922" y="928"/>
                </a:lnTo>
                <a:lnTo>
                  <a:pt x="921" y="958"/>
                </a:lnTo>
                <a:lnTo>
                  <a:pt x="910" y="992"/>
                </a:lnTo>
                <a:lnTo>
                  <a:pt x="903" y="1024"/>
                </a:lnTo>
                <a:lnTo>
                  <a:pt x="890" y="1060"/>
                </a:lnTo>
                <a:lnTo>
                  <a:pt x="878" y="1096"/>
                </a:lnTo>
                <a:lnTo>
                  <a:pt x="864" y="1132"/>
                </a:lnTo>
                <a:lnTo>
                  <a:pt x="850" y="1174"/>
                </a:lnTo>
                <a:lnTo>
                  <a:pt x="836" y="1208"/>
                </a:lnTo>
                <a:lnTo>
                  <a:pt x="823" y="1248"/>
                </a:lnTo>
                <a:lnTo>
                  <a:pt x="811" y="1272"/>
                </a:lnTo>
                <a:lnTo>
                  <a:pt x="794" y="1304"/>
                </a:lnTo>
                <a:lnTo>
                  <a:pt x="776" y="1346"/>
                </a:lnTo>
                <a:lnTo>
                  <a:pt x="753" y="1390"/>
                </a:lnTo>
                <a:lnTo>
                  <a:pt x="729" y="1426"/>
                </a:lnTo>
                <a:lnTo>
                  <a:pt x="711" y="1468"/>
                </a:lnTo>
                <a:lnTo>
                  <a:pt x="688" y="1506"/>
                </a:lnTo>
                <a:lnTo>
                  <a:pt x="664" y="1534"/>
                </a:lnTo>
                <a:lnTo>
                  <a:pt x="639" y="1564"/>
                </a:lnTo>
                <a:lnTo>
                  <a:pt x="620" y="1596"/>
                </a:lnTo>
                <a:lnTo>
                  <a:pt x="582" y="1626"/>
                </a:lnTo>
                <a:lnTo>
                  <a:pt x="548" y="1650"/>
                </a:lnTo>
                <a:lnTo>
                  <a:pt x="508" y="1676"/>
                </a:lnTo>
                <a:lnTo>
                  <a:pt x="459" y="1700"/>
                </a:lnTo>
                <a:lnTo>
                  <a:pt x="427" y="1716"/>
                </a:lnTo>
                <a:lnTo>
                  <a:pt x="399" y="1732"/>
                </a:lnTo>
                <a:lnTo>
                  <a:pt x="363" y="1744"/>
                </a:lnTo>
                <a:lnTo>
                  <a:pt x="330" y="1758"/>
                </a:lnTo>
                <a:lnTo>
                  <a:pt x="302" y="1770"/>
                </a:lnTo>
                <a:lnTo>
                  <a:pt x="276" y="1782"/>
                </a:lnTo>
                <a:lnTo>
                  <a:pt x="246" y="1792"/>
                </a:lnTo>
                <a:lnTo>
                  <a:pt x="199" y="1804"/>
                </a:lnTo>
                <a:lnTo>
                  <a:pt x="159" y="1816"/>
                </a:lnTo>
                <a:lnTo>
                  <a:pt x="120" y="1832"/>
                </a:lnTo>
                <a:lnTo>
                  <a:pt x="75" y="1844"/>
                </a:lnTo>
                <a:lnTo>
                  <a:pt x="46" y="1852"/>
                </a:lnTo>
                <a:lnTo>
                  <a:pt x="20" y="1860"/>
                </a:lnTo>
                <a:lnTo>
                  <a:pt x="0" y="1868"/>
                </a:lnTo>
                <a:lnTo>
                  <a:pt x="0" y="1894"/>
                </a:lnTo>
                <a:lnTo>
                  <a:pt x="2" y="1916"/>
                </a:lnTo>
                <a:lnTo>
                  <a:pt x="2858" y="1916"/>
                </a:lnTo>
                <a:lnTo>
                  <a:pt x="2858" y="1878"/>
                </a:lnTo>
                <a:lnTo>
                  <a:pt x="2838" y="1872"/>
                </a:lnTo>
                <a:lnTo>
                  <a:pt x="2804" y="1866"/>
                </a:lnTo>
                <a:lnTo>
                  <a:pt x="2768" y="1854"/>
                </a:lnTo>
                <a:lnTo>
                  <a:pt x="2740" y="1846"/>
                </a:lnTo>
                <a:lnTo>
                  <a:pt x="2708" y="1838"/>
                </a:lnTo>
                <a:lnTo>
                  <a:pt x="2668" y="1826"/>
                </a:lnTo>
                <a:lnTo>
                  <a:pt x="2626" y="1812"/>
                </a:lnTo>
                <a:lnTo>
                  <a:pt x="2582" y="1796"/>
                </a:lnTo>
                <a:lnTo>
                  <a:pt x="2534" y="1778"/>
                </a:lnTo>
                <a:lnTo>
                  <a:pt x="2496" y="1762"/>
                </a:lnTo>
                <a:lnTo>
                  <a:pt x="2458" y="1748"/>
                </a:lnTo>
                <a:lnTo>
                  <a:pt x="2424" y="1730"/>
                </a:lnTo>
                <a:lnTo>
                  <a:pt x="2379" y="1704"/>
                </a:lnTo>
                <a:lnTo>
                  <a:pt x="2331" y="1674"/>
                </a:lnTo>
                <a:lnTo>
                  <a:pt x="2314" y="1668"/>
                </a:lnTo>
                <a:lnTo>
                  <a:pt x="2298" y="1656"/>
                </a:lnTo>
                <a:lnTo>
                  <a:pt x="2280" y="1644"/>
                </a:lnTo>
                <a:lnTo>
                  <a:pt x="2258" y="1628"/>
                </a:lnTo>
                <a:lnTo>
                  <a:pt x="2228" y="1604"/>
                </a:lnTo>
                <a:lnTo>
                  <a:pt x="2204" y="1576"/>
                </a:lnTo>
                <a:lnTo>
                  <a:pt x="2182" y="1548"/>
                </a:lnTo>
                <a:lnTo>
                  <a:pt x="2158" y="1520"/>
                </a:lnTo>
                <a:lnTo>
                  <a:pt x="2140" y="1496"/>
                </a:lnTo>
                <a:lnTo>
                  <a:pt x="2116" y="1462"/>
                </a:lnTo>
                <a:lnTo>
                  <a:pt x="2090" y="1422"/>
                </a:lnTo>
                <a:lnTo>
                  <a:pt x="2072" y="1386"/>
                </a:lnTo>
                <a:lnTo>
                  <a:pt x="2054" y="1360"/>
                </a:lnTo>
                <a:lnTo>
                  <a:pt x="2040" y="1330"/>
                </a:lnTo>
                <a:lnTo>
                  <a:pt x="2028" y="1302"/>
                </a:lnTo>
                <a:lnTo>
                  <a:pt x="2012" y="1270"/>
                </a:lnTo>
                <a:lnTo>
                  <a:pt x="1998" y="1240"/>
                </a:lnTo>
                <a:lnTo>
                  <a:pt x="1980" y="1190"/>
                </a:lnTo>
                <a:lnTo>
                  <a:pt x="1964" y="1158"/>
                </a:lnTo>
                <a:lnTo>
                  <a:pt x="1956" y="1130"/>
                </a:lnTo>
                <a:lnTo>
                  <a:pt x="1944" y="1102"/>
                </a:lnTo>
                <a:lnTo>
                  <a:pt x="1930" y="1068"/>
                </a:lnTo>
                <a:lnTo>
                  <a:pt x="1920" y="1042"/>
                </a:lnTo>
                <a:lnTo>
                  <a:pt x="1906" y="996"/>
                </a:lnTo>
                <a:lnTo>
                  <a:pt x="1890" y="946"/>
                </a:lnTo>
                <a:lnTo>
                  <a:pt x="1876" y="892"/>
                </a:lnTo>
                <a:lnTo>
                  <a:pt x="1868" y="864"/>
                </a:lnTo>
                <a:lnTo>
                  <a:pt x="1860" y="828"/>
                </a:lnTo>
                <a:lnTo>
                  <a:pt x="1852" y="796"/>
                </a:lnTo>
                <a:lnTo>
                  <a:pt x="1838" y="762"/>
                </a:lnTo>
                <a:lnTo>
                  <a:pt x="1826" y="722"/>
                </a:lnTo>
                <a:lnTo>
                  <a:pt x="1816" y="684"/>
                </a:lnTo>
                <a:lnTo>
                  <a:pt x="1803" y="636"/>
                </a:lnTo>
                <a:lnTo>
                  <a:pt x="1785" y="594"/>
                </a:lnTo>
                <a:lnTo>
                  <a:pt x="1764" y="540"/>
                </a:lnTo>
                <a:lnTo>
                  <a:pt x="1749" y="504"/>
                </a:lnTo>
                <a:lnTo>
                  <a:pt x="1738" y="468"/>
                </a:lnTo>
                <a:lnTo>
                  <a:pt x="1724" y="432"/>
                </a:lnTo>
                <a:lnTo>
                  <a:pt x="1708" y="396"/>
                </a:lnTo>
                <a:lnTo>
                  <a:pt x="1684" y="342"/>
                </a:lnTo>
                <a:lnTo>
                  <a:pt x="1691" y="360"/>
                </a:lnTo>
                <a:lnTo>
                  <a:pt x="1668" y="312"/>
                </a:lnTo>
                <a:lnTo>
                  <a:pt x="1648" y="274"/>
                </a:lnTo>
                <a:lnTo>
                  <a:pt x="1644" y="258"/>
                </a:lnTo>
                <a:lnTo>
                  <a:pt x="1640" y="246"/>
                </a:lnTo>
                <a:lnTo>
                  <a:pt x="1632" y="232"/>
                </a:lnTo>
                <a:lnTo>
                  <a:pt x="1626" y="226"/>
                </a:lnTo>
                <a:lnTo>
                  <a:pt x="1620" y="212"/>
                </a:lnTo>
                <a:lnTo>
                  <a:pt x="1610" y="200"/>
                </a:lnTo>
                <a:lnTo>
                  <a:pt x="1602" y="182"/>
                </a:lnTo>
                <a:lnTo>
                  <a:pt x="1590" y="166"/>
                </a:lnTo>
                <a:lnTo>
                  <a:pt x="1580" y="152"/>
                </a:lnTo>
                <a:lnTo>
                  <a:pt x="1572" y="136"/>
                </a:lnTo>
                <a:lnTo>
                  <a:pt x="1558" y="118"/>
                </a:lnTo>
                <a:lnTo>
                  <a:pt x="1536" y="90"/>
                </a:lnTo>
                <a:lnTo>
                  <a:pt x="1518" y="66"/>
                </a:lnTo>
                <a:lnTo>
                  <a:pt x="1498" y="46"/>
                </a:lnTo>
                <a:lnTo>
                  <a:pt x="1480" y="30"/>
                </a:lnTo>
                <a:lnTo>
                  <a:pt x="1466" y="14"/>
                </a:lnTo>
                <a:lnTo>
                  <a:pt x="1446" y="6"/>
                </a:lnTo>
                <a:lnTo>
                  <a:pt x="1430" y="0"/>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97667" name="Freeform 3"/>
          <p:cNvSpPr>
            <a:spLocks/>
          </p:cNvSpPr>
          <p:nvPr/>
        </p:nvSpPr>
        <p:spPr bwMode="auto">
          <a:xfrm>
            <a:off x="6054725" y="4614908"/>
            <a:ext cx="708025" cy="304800"/>
          </a:xfrm>
          <a:custGeom>
            <a:avLst/>
            <a:gdLst>
              <a:gd name="T0" fmla="*/ 25400 w 446"/>
              <a:gd name="T1" fmla="*/ 12700 h 192"/>
              <a:gd name="T2" fmla="*/ 0 w 446"/>
              <a:gd name="T3" fmla="*/ 25400 h 192"/>
              <a:gd name="T4" fmla="*/ 3175 w 446"/>
              <a:gd name="T5" fmla="*/ 66675 h 192"/>
              <a:gd name="T6" fmla="*/ 3175 w 446"/>
              <a:gd name="T7" fmla="*/ 111125 h 192"/>
              <a:gd name="T8" fmla="*/ 4763 w 446"/>
              <a:gd name="T9" fmla="*/ 158750 h 192"/>
              <a:gd name="T10" fmla="*/ 4763 w 446"/>
              <a:gd name="T11" fmla="*/ 196850 h 192"/>
              <a:gd name="T12" fmla="*/ 4763 w 446"/>
              <a:gd name="T13" fmla="*/ 234950 h 192"/>
              <a:gd name="T14" fmla="*/ 4763 w 446"/>
              <a:gd name="T15" fmla="*/ 273050 h 192"/>
              <a:gd name="T16" fmla="*/ 6350 w 446"/>
              <a:gd name="T17" fmla="*/ 298450 h 192"/>
              <a:gd name="T18" fmla="*/ 704850 w 446"/>
              <a:gd name="T19" fmla="*/ 304800 h 192"/>
              <a:gd name="T20" fmla="*/ 708025 w 446"/>
              <a:gd name="T21" fmla="*/ 244475 h 192"/>
              <a:gd name="T22" fmla="*/ 704850 w 446"/>
              <a:gd name="T23" fmla="*/ 241300 h 192"/>
              <a:gd name="T24" fmla="*/ 677863 w 446"/>
              <a:gd name="T25" fmla="*/ 234950 h 192"/>
              <a:gd name="T26" fmla="*/ 635000 w 446"/>
              <a:gd name="T27" fmla="*/ 228600 h 192"/>
              <a:gd name="T28" fmla="*/ 596900 w 446"/>
              <a:gd name="T29" fmla="*/ 215900 h 192"/>
              <a:gd name="T30" fmla="*/ 565150 w 446"/>
              <a:gd name="T31" fmla="*/ 206375 h 192"/>
              <a:gd name="T32" fmla="*/ 527050 w 446"/>
              <a:gd name="T33" fmla="*/ 193675 h 192"/>
              <a:gd name="T34" fmla="*/ 492125 w 446"/>
              <a:gd name="T35" fmla="*/ 184150 h 192"/>
              <a:gd name="T36" fmla="*/ 450850 w 446"/>
              <a:gd name="T37" fmla="*/ 171450 h 192"/>
              <a:gd name="T38" fmla="*/ 409575 w 446"/>
              <a:gd name="T39" fmla="*/ 161925 h 192"/>
              <a:gd name="T40" fmla="*/ 377825 w 446"/>
              <a:gd name="T41" fmla="*/ 149225 h 192"/>
              <a:gd name="T42" fmla="*/ 336550 w 446"/>
              <a:gd name="T43" fmla="*/ 139700 h 192"/>
              <a:gd name="T44" fmla="*/ 295275 w 446"/>
              <a:gd name="T45" fmla="*/ 123825 h 192"/>
              <a:gd name="T46" fmla="*/ 257175 w 446"/>
              <a:gd name="T47" fmla="*/ 111125 h 192"/>
              <a:gd name="T48" fmla="*/ 225425 w 446"/>
              <a:gd name="T49" fmla="*/ 98425 h 192"/>
              <a:gd name="T50" fmla="*/ 187325 w 446"/>
              <a:gd name="T51" fmla="*/ 82550 h 192"/>
              <a:gd name="T52" fmla="*/ 149225 w 446"/>
              <a:gd name="T53" fmla="*/ 66675 h 192"/>
              <a:gd name="T54" fmla="*/ 114300 w 446"/>
              <a:gd name="T55" fmla="*/ 53975 h 192"/>
              <a:gd name="T56" fmla="*/ 82550 w 446"/>
              <a:gd name="T57" fmla="*/ 38100 h 192"/>
              <a:gd name="T58" fmla="*/ 47625 w 446"/>
              <a:gd name="T59" fmla="*/ 22225 h 192"/>
              <a:gd name="T60" fmla="*/ 3175 w 446"/>
              <a:gd name="T61" fmla="*/ 3175 h 192"/>
              <a:gd name="T62" fmla="*/ 3175 w 446"/>
              <a:gd name="T63" fmla="*/ 0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46"/>
              <a:gd name="T97" fmla="*/ 0 h 192"/>
              <a:gd name="T98" fmla="*/ 446 w 446"/>
              <a:gd name="T99" fmla="*/ 192 h 1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46" h="192">
                <a:moveTo>
                  <a:pt x="16" y="8"/>
                </a:moveTo>
                <a:lnTo>
                  <a:pt x="0" y="16"/>
                </a:lnTo>
                <a:lnTo>
                  <a:pt x="2" y="42"/>
                </a:lnTo>
                <a:lnTo>
                  <a:pt x="2" y="70"/>
                </a:lnTo>
                <a:lnTo>
                  <a:pt x="3" y="100"/>
                </a:lnTo>
                <a:lnTo>
                  <a:pt x="3" y="124"/>
                </a:lnTo>
                <a:lnTo>
                  <a:pt x="3" y="148"/>
                </a:lnTo>
                <a:lnTo>
                  <a:pt x="3" y="172"/>
                </a:lnTo>
                <a:lnTo>
                  <a:pt x="4" y="188"/>
                </a:lnTo>
                <a:lnTo>
                  <a:pt x="444" y="192"/>
                </a:lnTo>
                <a:lnTo>
                  <a:pt x="446" y="154"/>
                </a:lnTo>
                <a:lnTo>
                  <a:pt x="444" y="152"/>
                </a:lnTo>
                <a:lnTo>
                  <a:pt x="427" y="148"/>
                </a:lnTo>
                <a:lnTo>
                  <a:pt x="400" y="144"/>
                </a:lnTo>
                <a:lnTo>
                  <a:pt x="376" y="136"/>
                </a:lnTo>
                <a:lnTo>
                  <a:pt x="356" y="130"/>
                </a:lnTo>
                <a:lnTo>
                  <a:pt x="332" y="122"/>
                </a:lnTo>
                <a:lnTo>
                  <a:pt x="310" y="116"/>
                </a:lnTo>
                <a:lnTo>
                  <a:pt x="284" y="108"/>
                </a:lnTo>
                <a:lnTo>
                  <a:pt x="258" y="102"/>
                </a:lnTo>
                <a:lnTo>
                  <a:pt x="238" y="94"/>
                </a:lnTo>
                <a:lnTo>
                  <a:pt x="212" y="88"/>
                </a:lnTo>
                <a:lnTo>
                  <a:pt x="186" y="78"/>
                </a:lnTo>
                <a:lnTo>
                  <a:pt x="162" y="70"/>
                </a:lnTo>
                <a:lnTo>
                  <a:pt x="142" y="62"/>
                </a:lnTo>
                <a:lnTo>
                  <a:pt x="118" y="52"/>
                </a:lnTo>
                <a:lnTo>
                  <a:pt x="94" y="42"/>
                </a:lnTo>
                <a:lnTo>
                  <a:pt x="72" y="34"/>
                </a:lnTo>
                <a:lnTo>
                  <a:pt x="52" y="24"/>
                </a:lnTo>
                <a:lnTo>
                  <a:pt x="30" y="14"/>
                </a:lnTo>
                <a:lnTo>
                  <a:pt x="2" y="2"/>
                </a:lnTo>
                <a:lnTo>
                  <a:pt x="2"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97668" name="Line 4"/>
          <p:cNvSpPr>
            <a:spLocks noChangeShapeType="1"/>
          </p:cNvSpPr>
          <p:nvPr/>
        </p:nvSpPr>
        <p:spPr bwMode="auto">
          <a:xfrm>
            <a:off x="6053138" y="1920920"/>
            <a:ext cx="0" cy="309880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2774" name="Group 5"/>
          <p:cNvGrpSpPr>
            <a:grpSpLocks/>
          </p:cNvGrpSpPr>
          <p:nvPr/>
        </p:nvGrpSpPr>
        <p:grpSpPr bwMode="auto">
          <a:xfrm>
            <a:off x="2114550" y="1809795"/>
            <a:ext cx="4722813" cy="2917825"/>
            <a:chOff x="1035" y="1086"/>
            <a:chExt cx="2975" cy="1838"/>
          </a:xfrm>
        </p:grpSpPr>
        <p:sp>
          <p:nvSpPr>
            <p:cNvPr id="32788" name="Arc 6"/>
            <p:cNvSpPr>
              <a:spLocks/>
            </p:cNvSpPr>
            <p:nvPr/>
          </p:nvSpPr>
          <p:spPr bwMode="auto">
            <a:xfrm rot="4500000">
              <a:off x="2827" y="2192"/>
              <a:ext cx="762" cy="284"/>
            </a:xfrm>
            <a:custGeom>
              <a:avLst/>
              <a:gdLst>
                <a:gd name="T0" fmla="*/ 31 w 18744"/>
                <a:gd name="T1" fmla="*/ 2 h 21600"/>
                <a:gd name="T2" fmla="*/ 0 w 18744"/>
                <a:gd name="T3" fmla="*/ 4 h 21600"/>
                <a:gd name="T4" fmla="*/ 0 w 18744"/>
                <a:gd name="T5" fmla="*/ 0 h 21600"/>
                <a:gd name="T6" fmla="*/ 0 60000 65536"/>
                <a:gd name="T7" fmla="*/ 0 60000 65536"/>
                <a:gd name="T8" fmla="*/ 0 60000 65536"/>
                <a:gd name="T9" fmla="*/ 0 w 18744"/>
                <a:gd name="T10" fmla="*/ 0 h 21600"/>
                <a:gd name="T11" fmla="*/ 18744 w 18744"/>
                <a:gd name="T12" fmla="*/ 21600 h 21600"/>
              </a:gdLst>
              <a:ahLst/>
              <a:cxnLst>
                <a:cxn ang="T6">
                  <a:pos x="T0" y="T1"/>
                </a:cxn>
                <a:cxn ang="T7">
                  <a:pos x="T2" y="T3"/>
                </a:cxn>
                <a:cxn ang="T8">
                  <a:pos x="T4" y="T5"/>
                </a:cxn>
              </a:cxnLst>
              <a:rect l="T9" t="T10" r="T11" b="T12"/>
              <a:pathLst>
                <a:path w="18744" h="21600" fill="none" extrusionOk="0">
                  <a:moveTo>
                    <a:pt x="18743" y="10734"/>
                  </a:moveTo>
                  <a:cubicBezTo>
                    <a:pt x="14895" y="17454"/>
                    <a:pt x="7743" y="21599"/>
                    <a:pt x="0" y="21600"/>
                  </a:cubicBezTo>
                </a:path>
                <a:path w="18744" h="21600" stroke="0" extrusionOk="0">
                  <a:moveTo>
                    <a:pt x="18743" y="10734"/>
                  </a:moveTo>
                  <a:cubicBezTo>
                    <a:pt x="14895" y="17454"/>
                    <a:pt x="7743" y="21599"/>
                    <a:pt x="0" y="21600"/>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2789" name="Arc 7"/>
            <p:cNvSpPr>
              <a:spLocks/>
            </p:cNvSpPr>
            <p:nvPr/>
          </p:nvSpPr>
          <p:spPr bwMode="auto">
            <a:xfrm rot="6300000">
              <a:off x="1795" y="1453"/>
              <a:ext cx="956" cy="224"/>
            </a:xfrm>
            <a:custGeom>
              <a:avLst/>
              <a:gdLst>
                <a:gd name="T0" fmla="*/ 42 w 21600"/>
                <a:gd name="T1" fmla="*/ 2 h 21600"/>
                <a:gd name="T2" fmla="*/ 0 w 21600"/>
                <a:gd name="T3" fmla="*/ 0 h 21600"/>
                <a:gd name="T4" fmla="*/ 42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2790" name="Arc 8"/>
            <p:cNvSpPr>
              <a:spLocks/>
            </p:cNvSpPr>
            <p:nvPr/>
          </p:nvSpPr>
          <p:spPr bwMode="auto">
            <a:xfrm rot="-4620000">
              <a:off x="1417" y="2211"/>
              <a:ext cx="790" cy="284"/>
            </a:xfrm>
            <a:custGeom>
              <a:avLst/>
              <a:gdLst>
                <a:gd name="T0" fmla="*/ 32 w 19433"/>
                <a:gd name="T1" fmla="*/ 4 h 21600"/>
                <a:gd name="T2" fmla="*/ 0 w 19433"/>
                <a:gd name="T3" fmla="*/ 2 h 21600"/>
                <a:gd name="T4" fmla="*/ 32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2791" name="Arc 9"/>
            <p:cNvSpPr>
              <a:spLocks/>
            </p:cNvSpPr>
            <p:nvPr/>
          </p:nvSpPr>
          <p:spPr bwMode="auto">
            <a:xfrm rot="-840000">
              <a:off x="1035" y="2760"/>
              <a:ext cx="697" cy="164"/>
            </a:xfrm>
            <a:custGeom>
              <a:avLst/>
              <a:gdLst>
                <a:gd name="T0" fmla="*/ 23 w 20693"/>
                <a:gd name="T1" fmla="*/ 0 h 21576"/>
                <a:gd name="T2" fmla="*/ 1 w 20693"/>
                <a:gd name="T3" fmla="*/ 1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2792" name="Arc 10"/>
            <p:cNvSpPr>
              <a:spLocks/>
            </p:cNvSpPr>
            <p:nvPr/>
          </p:nvSpPr>
          <p:spPr bwMode="auto">
            <a:xfrm rot="-6300000">
              <a:off x="2259" y="1452"/>
              <a:ext cx="957" cy="225"/>
            </a:xfrm>
            <a:custGeom>
              <a:avLst/>
              <a:gdLst>
                <a:gd name="T0" fmla="*/ 42 w 21600"/>
                <a:gd name="T1" fmla="*/ 0 h 21696"/>
                <a:gd name="T2" fmla="*/ 0 w 21600"/>
                <a:gd name="T3" fmla="*/ 2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2793" name="Arc 11"/>
            <p:cNvSpPr>
              <a:spLocks/>
            </p:cNvSpPr>
            <p:nvPr/>
          </p:nvSpPr>
          <p:spPr bwMode="auto">
            <a:xfrm rot="844471">
              <a:off x="3284" y="2726"/>
              <a:ext cx="726" cy="195"/>
            </a:xfrm>
            <a:custGeom>
              <a:avLst/>
              <a:gdLst>
                <a:gd name="T0" fmla="*/ 23 w 22549"/>
                <a:gd name="T1" fmla="*/ 2 h 21600"/>
                <a:gd name="T2" fmla="*/ 0 w 22549"/>
                <a:gd name="T3" fmla="*/ 1 h 21600"/>
                <a:gd name="T4" fmla="*/ 21 w 22549"/>
                <a:gd name="T5" fmla="*/ 0 h 21600"/>
                <a:gd name="T6" fmla="*/ 0 60000 65536"/>
                <a:gd name="T7" fmla="*/ 0 60000 65536"/>
                <a:gd name="T8" fmla="*/ 0 60000 65536"/>
                <a:gd name="T9" fmla="*/ 0 w 22549"/>
                <a:gd name="T10" fmla="*/ 0 h 21600"/>
                <a:gd name="T11" fmla="*/ 22549 w 22549"/>
                <a:gd name="T12" fmla="*/ 21600 h 21600"/>
              </a:gdLst>
              <a:ahLst/>
              <a:cxnLst>
                <a:cxn ang="T6">
                  <a:pos x="T0" y="T1"/>
                </a:cxn>
                <a:cxn ang="T7">
                  <a:pos x="T2" y="T3"/>
                </a:cxn>
                <a:cxn ang="T8">
                  <a:pos x="T4" y="T5"/>
                </a:cxn>
              </a:cxnLst>
              <a:rect l="T9" t="T10" r="T11" b="T12"/>
              <a:pathLst>
                <a:path w="22549" h="21600" fill="none" extrusionOk="0">
                  <a:moveTo>
                    <a:pt x="22549" y="21505"/>
                  </a:moveTo>
                  <a:cubicBezTo>
                    <a:pt x="21876" y="21568"/>
                    <a:pt x="21202" y="21599"/>
                    <a:pt x="20527" y="21600"/>
                  </a:cubicBezTo>
                  <a:cubicBezTo>
                    <a:pt x="11188" y="21600"/>
                    <a:pt x="2907" y="15598"/>
                    <a:pt x="0" y="6723"/>
                  </a:cubicBezTo>
                </a:path>
                <a:path w="22549" h="21600" stroke="0" extrusionOk="0">
                  <a:moveTo>
                    <a:pt x="22549" y="21505"/>
                  </a:moveTo>
                  <a:cubicBezTo>
                    <a:pt x="21876" y="21568"/>
                    <a:pt x="21202" y="21599"/>
                    <a:pt x="20527" y="21600"/>
                  </a:cubicBezTo>
                  <a:cubicBezTo>
                    <a:pt x="11188" y="21600"/>
                    <a:pt x="2907" y="15598"/>
                    <a:pt x="0" y="6723"/>
                  </a:cubicBezTo>
                  <a:lnTo>
                    <a:pt x="20527"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32775" name="Line 12"/>
          <p:cNvSpPr>
            <a:spLocks noChangeShapeType="1"/>
          </p:cNvSpPr>
          <p:nvPr/>
        </p:nvSpPr>
        <p:spPr bwMode="auto">
          <a:xfrm>
            <a:off x="1987550" y="4921295"/>
            <a:ext cx="500221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6" name="Text Box 13"/>
          <p:cNvSpPr txBox="1">
            <a:spLocks noChangeArrowheads="1"/>
          </p:cNvSpPr>
          <p:nvPr/>
        </p:nvSpPr>
        <p:spPr bwMode="auto">
          <a:xfrm>
            <a:off x="6927850" y="4854620"/>
            <a:ext cx="330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600" i="1">
                <a:latin typeface="Book Antiqua" pitchFamily="18" charset="0"/>
              </a:rPr>
              <a:t>z</a:t>
            </a:r>
          </a:p>
        </p:txBody>
      </p:sp>
      <p:sp>
        <p:nvSpPr>
          <p:cNvPr id="32777" name="Line 14"/>
          <p:cNvSpPr>
            <a:spLocks noChangeShapeType="1"/>
          </p:cNvSpPr>
          <p:nvPr/>
        </p:nvSpPr>
        <p:spPr bwMode="auto">
          <a:xfrm>
            <a:off x="4529138" y="4867320"/>
            <a:ext cx="0" cy="1651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7680" name="Text Box 16"/>
          <p:cNvSpPr txBox="1">
            <a:spLocks noChangeArrowheads="1"/>
          </p:cNvSpPr>
          <p:nvPr/>
        </p:nvSpPr>
        <p:spPr bwMode="auto">
          <a:xfrm>
            <a:off x="3568700" y="3643358"/>
            <a:ext cx="3921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t>Do Not Reject </a:t>
            </a:r>
            <a:r>
              <a:rPr lang="en-US" i="1"/>
              <a:t>H</a:t>
            </a:r>
            <a:r>
              <a:rPr lang="en-US" baseline="-25000"/>
              <a:t>0                           </a:t>
            </a:r>
            <a:r>
              <a:rPr lang="en-US"/>
              <a:t>Reject </a:t>
            </a:r>
            <a:r>
              <a:rPr lang="en-US" i="1"/>
              <a:t>H</a:t>
            </a:r>
            <a:r>
              <a:rPr lang="en-US" baseline="-25000"/>
              <a:t>0</a:t>
            </a:r>
          </a:p>
        </p:txBody>
      </p:sp>
      <p:sp>
        <p:nvSpPr>
          <p:cNvPr id="32779" name="Text Box 17"/>
          <p:cNvSpPr txBox="1">
            <a:spLocks noChangeArrowheads="1"/>
          </p:cNvSpPr>
          <p:nvPr/>
        </p:nvSpPr>
        <p:spPr bwMode="auto">
          <a:xfrm>
            <a:off x="4391025" y="5011783"/>
            <a:ext cx="419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600"/>
              <a:t>0</a:t>
            </a:r>
          </a:p>
        </p:txBody>
      </p:sp>
      <p:sp>
        <p:nvSpPr>
          <p:cNvPr id="497682" name="Rectangle 18"/>
          <p:cNvSpPr>
            <a:spLocks noChangeArrowheads="1"/>
          </p:cNvSpPr>
          <p:nvPr/>
        </p:nvSpPr>
        <p:spPr bwMode="auto">
          <a:xfrm>
            <a:off x="769938" y="6053138"/>
            <a:ext cx="7805737"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algn="ctr"/>
            <a:r>
              <a:rPr lang="en-US" sz="2000" i="1" dirty="0"/>
              <a:t>We </a:t>
            </a:r>
            <a:r>
              <a:rPr lang="en-US" sz="2000" i="1" u="sng" dirty="0"/>
              <a:t>cannot</a:t>
            </a:r>
            <a:r>
              <a:rPr lang="en-US" sz="2000" i="1" dirty="0"/>
              <a:t> conclude that the proportion of households aware of the client’s product increased after the new campaign.</a:t>
            </a:r>
          </a:p>
        </p:txBody>
      </p:sp>
      <p:sp>
        <p:nvSpPr>
          <p:cNvPr id="497685" name="Text Box 21"/>
          <p:cNvSpPr txBox="1">
            <a:spLocks noChangeArrowheads="1"/>
          </p:cNvSpPr>
          <p:nvPr/>
        </p:nvSpPr>
        <p:spPr bwMode="auto">
          <a:xfrm>
            <a:off x="4632325" y="4986383"/>
            <a:ext cx="976313"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pPr>
            <a:r>
              <a:rPr lang="en-US" sz="1600">
                <a:latin typeface="Book Antiqua" pitchFamily="18" charset="0"/>
              </a:rPr>
              <a:t>1.57 </a:t>
            </a:r>
            <a:br>
              <a:rPr lang="en-US" sz="1600">
                <a:latin typeface="Book Antiqua" pitchFamily="18" charset="0"/>
              </a:rPr>
            </a:br>
            <a:r>
              <a:rPr lang="en-US" sz="1600" i="1">
                <a:latin typeface="Book Antiqua" pitchFamily="18" charset="0"/>
              </a:rPr>
              <a:t>z</a:t>
            </a:r>
            <a:r>
              <a:rPr lang="en-US" sz="1600">
                <a:latin typeface="Book Antiqua" pitchFamily="18" charset="0"/>
              </a:rPr>
              <a:t>-stat</a:t>
            </a:r>
          </a:p>
        </p:txBody>
      </p:sp>
      <p:sp>
        <p:nvSpPr>
          <p:cNvPr id="497687" name="Line 23"/>
          <p:cNvSpPr>
            <a:spLocks noChangeShapeType="1"/>
          </p:cNvSpPr>
          <p:nvPr/>
        </p:nvSpPr>
        <p:spPr bwMode="auto">
          <a:xfrm>
            <a:off x="5080000" y="4862558"/>
            <a:ext cx="0" cy="1635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7689" name="Text Box 25"/>
          <p:cNvSpPr txBox="1">
            <a:spLocks noChangeArrowheads="1"/>
          </p:cNvSpPr>
          <p:nvPr/>
        </p:nvSpPr>
        <p:spPr bwMode="auto">
          <a:xfrm>
            <a:off x="5684838" y="4975270"/>
            <a:ext cx="7699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1600"/>
              <a:t>1.645</a:t>
            </a:r>
            <a:endParaRPr lang="en-US" sz="2000" baseline="-25000">
              <a:solidFill>
                <a:srgbClr val="FF0000"/>
              </a:solidFill>
            </a:endParaRPr>
          </a:p>
        </p:txBody>
      </p:sp>
      <p:sp>
        <p:nvSpPr>
          <p:cNvPr id="497691" name="Text Box 27"/>
          <p:cNvSpPr txBox="1">
            <a:spLocks noChangeArrowheads="1"/>
          </p:cNvSpPr>
          <p:nvPr/>
        </p:nvSpPr>
        <p:spPr bwMode="auto">
          <a:xfrm>
            <a:off x="5684838" y="5108620"/>
            <a:ext cx="7699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000" i="1"/>
              <a:t>z</a:t>
            </a:r>
            <a:r>
              <a:rPr lang="en-US" sz="2000" baseline="-25000">
                <a:solidFill>
                  <a:srgbClr val="FF0000"/>
                </a:solidFill>
              </a:rPr>
              <a:t>.050</a:t>
            </a:r>
          </a:p>
        </p:txBody>
      </p:sp>
      <p:graphicFrame>
        <p:nvGraphicFramePr>
          <p:cNvPr id="442387" name="Object 19"/>
          <p:cNvGraphicFramePr>
            <a:graphicFrameLocks noChangeAspect="1"/>
          </p:cNvGraphicFramePr>
          <p:nvPr>
            <p:extLst>
              <p:ext uri="{D42A27DB-BD31-4B8C-83A1-F6EECF244321}">
                <p14:modId xmlns:p14="http://schemas.microsoft.com/office/powerpoint/2010/main" val="3167549573"/>
              </p:ext>
            </p:extLst>
          </p:nvPr>
        </p:nvGraphicFramePr>
        <p:xfrm>
          <a:off x="6021388" y="4687933"/>
          <a:ext cx="457200" cy="279400"/>
        </p:xfrm>
        <a:graphic>
          <a:graphicData uri="http://schemas.openxmlformats.org/presentationml/2006/ole">
            <mc:AlternateContent xmlns:mc="http://schemas.openxmlformats.org/markup-compatibility/2006">
              <mc:Choice xmlns:v="urn:schemas-microsoft-com:vml" Requires="v">
                <p:oleObj spid="_x0000_s32815" name="Equation" r:id="rId4" imgW="228600" imgH="139680" progId="Equation.DSMT4">
                  <p:embed/>
                </p:oleObj>
              </mc:Choice>
              <mc:Fallback>
                <p:oleObj name="Equation" r:id="rId4" imgW="228600" imgH="139680" progId="Equation.DSMT4">
                  <p:embed/>
                  <p:pic>
                    <p:nvPicPr>
                      <p:cNvPr id="0" name="Object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1388" y="4687933"/>
                        <a:ext cx="457200" cy="27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87" name="Text Box 98"/>
          <p:cNvSpPr txBox="1">
            <a:spLocks noChangeArrowheads="1"/>
          </p:cNvSpPr>
          <p:nvPr/>
        </p:nvSpPr>
        <p:spPr bwMode="auto">
          <a:xfrm>
            <a:off x="720725" y="1423506"/>
            <a:ext cx="5645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2400" dirty="0"/>
              <a:t>4.  Reject or do not reject the null hypothesis</a:t>
            </a:r>
          </a:p>
        </p:txBody>
      </p:sp>
      <p:sp>
        <p:nvSpPr>
          <p:cNvPr id="26" name="Rectangle 5"/>
          <p:cNvSpPr>
            <a:spLocks noChangeArrowheads="1"/>
          </p:cNvSpPr>
          <p:nvPr/>
        </p:nvSpPr>
        <p:spPr bwMode="auto">
          <a:xfrm>
            <a:off x="685800" y="127948"/>
            <a:ext cx="7772400" cy="63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a:solidFill>
                  <a:schemeClr val="tx2"/>
                </a:solidFill>
              </a:rPr>
              <a:t>Hypothesis Tests About</a:t>
            </a:r>
            <a:r>
              <a:rPr lang="en-US" sz="2800" dirty="0">
                <a:solidFill>
                  <a:schemeClr val="tx2"/>
                </a:solidFill>
                <a:latin typeface="Arial" charset="0"/>
              </a:rPr>
              <a:t> </a:t>
            </a:r>
            <a:r>
              <a:rPr lang="en-US" dirty="0" smtClean="0">
                <a:solidFill>
                  <a:schemeClr val="tx2"/>
                </a:solidFill>
                <a:latin typeface="Arial" charset="0"/>
              </a:rPr>
              <a:t> </a:t>
            </a:r>
            <a:r>
              <a:rPr lang="en-US" sz="2800" i="1" dirty="0" smtClean="0">
                <a:solidFill>
                  <a:schemeClr val="tx2"/>
                </a:solidFill>
                <a:cs typeface="Times New Roman" pitchFamily="18" charset="0"/>
              </a:rPr>
              <a:t>p</a:t>
            </a:r>
            <a:r>
              <a:rPr lang="en-US" sz="2800" baseline="-25000" dirty="0" smtClean="0">
                <a:solidFill>
                  <a:schemeClr val="tx2"/>
                </a:solidFill>
                <a:latin typeface="Arial" charset="0"/>
              </a:rPr>
              <a:t>1</a:t>
            </a:r>
            <a:r>
              <a:rPr lang="en-US" sz="2800" dirty="0" smtClean="0">
                <a:solidFill>
                  <a:schemeClr val="tx2"/>
                </a:solidFill>
                <a:latin typeface="Arial" charset="0"/>
              </a:rPr>
              <a:t> </a:t>
            </a:r>
            <a:r>
              <a:rPr lang="en-US" sz="2800" dirty="0">
                <a:solidFill>
                  <a:schemeClr val="tx2"/>
                </a:solidFill>
                <a:latin typeface="Symbol" pitchFamily="18" charset="2"/>
              </a:rPr>
              <a:t>-</a:t>
            </a:r>
            <a:r>
              <a:rPr lang="en-US" sz="2800" dirty="0">
                <a:solidFill>
                  <a:schemeClr val="tx2"/>
                </a:solidFill>
                <a:latin typeface="Arial" charset="0"/>
              </a:rPr>
              <a:t> </a:t>
            </a:r>
            <a:r>
              <a:rPr lang="en-US" sz="2800" i="1" dirty="0">
                <a:solidFill>
                  <a:schemeClr val="tx2"/>
                </a:solidFill>
                <a:cs typeface="Times New Roman" pitchFamily="18" charset="0"/>
              </a:rPr>
              <a:t>p</a:t>
            </a:r>
            <a:r>
              <a:rPr lang="en-US" sz="2800" baseline="-25000" dirty="0" smtClean="0">
                <a:solidFill>
                  <a:schemeClr val="tx2"/>
                </a:solidFill>
                <a:latin typeface="Arial" charset="0"/>
              </a:rPr>
              <a:t>2</a:t>
            </a:r>
            <a:endParaRPr lang="en-US" sz="2800" dirty="0">
              <a:solidFill>
                <a:schemeClr val="tx2"/>
              </a:solidFill>
            </a:endParaRPr>
          </a:p>
        </p:txBody>
      </p:sp>
      <p:sp>
        <p:nvSpPr>
          <p:cNvPr id="25" name="Rectangle 190"/>
          <p:cNvSpPr>
            <a:spLocks noChangeArrowheads="1"/>
          </p:cNvSpPr>
          <p:nvPr/>
        </p:nvSpPr>
        <p:spPr bwMode="auto">
          <a:xfrm>
            <a:off x="695325" y="1023192"/>
            <a:ext cx="7939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lnSpc>
                <a:spcPct val="90000"/>
              </a:lnSpc>
              <a:spcBef>
                <a:spcPct val="20000"/>
              </a:spcBef>
              <a:buClr>
                <a:srgbClr val="66FFFF"/>
              </a:buClr>
              <a:buSzPct val="75000"/>
              <a:buFont typeface="Monotype Sorts" pitchFamily="2" charset="2"/>
              <a:buNone/>
            </a:pPr>
            <a:r>
              <a:rPr lang="en-US" sz="2400" b="1" dirty="0" smtClean="0">
                <a:cs typeface="Times New Roman" pitchFamily="18" charset="0"/>
              </a:rPr>
              <a:t>Example </a:t>
            </a:r>
            <a:r>
              <a:rPr lang="en-US" sz="2400" b="1" dirty="0" smtClean="0">
                <a:cs typeface="Times New Roman" pitchFamily="18" charset="0"/>
              </a:rPr>
              <a:t>3</a:t>
            </a:r>
            <a:endParaRPr lang="en-US" sz="2400" dirty="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49768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7691"/>
                                        </p:tgtEl>
                                        <p:attrNameLst>
                                          <p:attrName>style.visibility</p:attrName>
                                        </p:attrNameLst>
                                      </p:cBhvr>
                                      <p:to>
                                        <p:strVal val="visible"/>
                                      </p:to>
                                    </p:set>
                                  </p:childTnLst>
                                </p:cTn>
                              </p:par>
                            </p:childTnLst>
                          </p:cTn>
                        </p:par>
                        <p:par>
                          <p:cTn id="9" fill="hold" nodeType="afterGroup">
                            <p:stCondLst>
                              <p:cond delay="0"/>
                            </p:stCondLst>
                            <p:childTnLst>
                              <p:par>
                                <p:cTn id="10" presetID="22" presetClass="entr" presetSubtype="4" fill="hold" grpId="0" nodeType="afterEffect">
                                  <p:stCondLst>
                                    <p:cond delay="0"/>
                                  </p:stCondLst>
                                  <p:childTnLst>
                                    <p:set>
                                      <p:cBhvr>
                                        <p:cTn id="11" dur="1" fill="hold">
                                          <p:stCondLst>
                                            <p:cond delay="0"/>
                                          </p:stCondLst>
                                        </p:cTn>
                                        <p:tgtEl>
                                          <p:spTgt spid="497668"/>
                                        </p:tgtEl>
                                        <p:attrNameLst>
                                          <p:attrName>style.visibility</p:attrName>
                                        </p:attrNameLst>
                                      </p:cBhvr>
                                      <p:to>
                                        <p:strVal val="visible"/>
                                      </p:to>
                                    </p:set>
                                    <p:animEffect transition="in" filter="wipe(down)">
                                      <p:cBhvr>
                                        <p:cTn id="12" dur="500"/>
                                        <p:tgtEl>
                                          <p:spTgt spid="497668"/>
                                        </p:tgtEl>
                                      </p:cBhvr>
                                    </p:animEffect>
                                  </p:childTnLst>
                                </p:cTn>
                              </p:par>
                            </p:childTnLst>
                          </p:cTn>
                        </p:par>
                        <p:par>
                          <p:cTn id="13" fill="hold" nodeType="afterGroup">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497667"/>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44238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97680"/>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97685"/>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497687"/>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976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667" grpId="0" animBg="1"/>
      <p:bldP spid="497668" grpId="0" animBg="1"/>
      <p:bldP spid="497680" grpId="0"/>
      <p:bldP spid="497682" grpId="0"/>
      <p:bldP spid="497685" grpId="0"/>
      <p:bldP spid="497687" grpId="0" animBg="1"/>
      <p:bldP spid="497689" grpId="0"/>
      <p:bldP spid="49769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4"/>
          <p:cNvSpPr txBox="1">
            <a:spLocks noChangeArrowheads="1"/>
          </p:cNvSpPr>
          <p:nvPr/>
        </p:nvSpPr>
        <p:spPr bwMode="auto">
          <a:xfrm>
            <a:off x="703263" y="1660525"/>
            <a:ext cx="775493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dirty="0"/>
              <a:t>      A Chicago-based firm has documents that must be quickly distributed to district offices throughout the U.S.  The firm must decide between two delivery services, UPX (United Parcel Express) and INTEX (International Express), to transport its documents.</a:t>
            </a:r>
          </a:p>
        </p:txBody>
      </p:sp>
      <p:sp>
        <p:nvSpPr>
          <p:cNvPr id="59396" name="Text Box 5"/>
          <p:cNvSpPr txBox="1">
            <a:spLocks noChangeArrowheads="1"/>
          </p:cNvSpPr>
          <p:nvPr/>
        </p:nvSpPr>
        <p:spPr bwMode="auto">
          <a:xfrm>
            <a:off x="717550" y="3938588"/>
            <a:ext cx="774065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dirty="0"/>
              <a:t>      In testing the delivery times of the two services, the firm sent two reports to a random sample of its district offices with one report carried by UPX and the other report carried by INTEX.  Do the data on the next slide indicate a </a:t>
            </a:r>
            <a:r>
              <a:rPr lang="en-US" sz="2400" i="1" dirty="0"/>
              <a:t>difference</a:t>
            </a:r>
            <a:r>
              <a:rPr lang="en-US" sz="2400" dirty="0"/>
              <a:t> in mean delivery times for the two services?  Use a 5% level of significance.</a:t>
            </a:r>
          </a:p>
        </p:txBody>
      </p:sp>
      <p:sp>
        <p:nvSpPr>
          <p:cNvPr id="59397" name="Rectangle 6"/>
          <p:cNvSpPr>
            <a:spLocks noChangeArrowheads="1"/>
          </p:cNvSpPr>
          <p:nvPr/>
        </p:nvSpPr>
        <p:spPr bwMode="auto">
          <a:xfrm>
            <a:off x="685800" y="176521"/>
            <a:ext cx="7772400" cy="505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smtClean="0">
                <a:solidFill>
                  <a:schemeClr val="tx2"/>
                </a:solidFill>
              </a:rPr>
              <a:t>Matched </a:t>
            </a:r>
            <a:r>
              <a:rPr lang="en-US" sz="2800" dirty="0">
                <a:solidFill>
                  <a:schemeClr val="tx2"/>
                </a:solidFill>
              </a:rPr>
              <a:t>Samples</a:t>
            </a:r>
          </a:p>
        </p:txBody>
      </p:sp>
      <p:sp>
        <p:nvSpPr>
          <p:cNvPr id="456711" name="Oval 7"/>
          <p:cNvSpPr>
            <a:spLocks noChangeArrowheads="1"/>
          </p:cNvSpPr>
          <p:nvPr/>
        </p:nvSpPr>
        <p:spPr bwMode="auto">
          <a:xfrm>
            <a:off x="6753225" y="5473701"/>
            <a:ext cx="479425" cy="3556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6714" name="Line 10"/>
          <p:cNvSpPr>
            <a:spLocks noChangeShapeType="1"/>
          </p:cNvSpPr>
          <p:nvPr/>
        </p:nvSpPr>
        <p:spPr bwMode="auto">
          <a:xfrm flipV="1">
            <a:off x="827088" y="5064125"/>
            <a:ext cx="3211512" cy="95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715" name="Line 11"/>
          <p:cNvSpPr>
            <a:spLocks noChangeShapeType="1"/>
          </p:cNvSpPr>
          <p:nvPr/>
        </p:nvSpPr>
        <p:spPr bwMode="auto">
          <a:xfrm flipV="1">
            <a:off x="4591050" y="5064125"/>
            <a:ext cx="321945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719" name="Line 15"/>
          <p:cNvSpPr>
            <a:spLocks noChangeShapeType="1"/>
          </p:cNvSpPr>
          <p:nvPr/>
        </p:nvSpPr>
        <p:spPr bwMode="auto">
          <a:xfrm>
            <a:off x="6772275" y="5416550"/>
            <a:ext cx="1206500"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720" name="Line 16"/>
          <p:cNvSpPr>
            <a:spLocks noChangeShapeType="1"/>
          </p:cNvSpPr>
          <p:nvPr/>
        </p:nvSpPr>
        <p:spPr bwMode="auto">
          <a:xfrm flipV="1">
            <a:off x="3321050" y="4692650"/>
            <a:ext cx="18669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 name="Rectangle 190"/>
          <p:cNvSpPr>
            <a:spLocks noChangeArrowheads="1"/>
          </p:cNvSpPr>
          <p:nvPr/>
        </p:nvSpPr>
        <p:spPr bwMode="auto">
          <a:xfrm>
            <a:off x="695325" y="1023192"/>
            <a:ext cx="7939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lnSpc>
                <a:spcPct val="90000"/>
              </a:lnSpc>
              <a:spcBef>
                <a:spcPct val="20000"/>
              </a:spcBef>
              <a:buClr>
                <a:srgbClr val="66FFFF"/>
              </a:buClr>
              <a:buSzPct val="75000"/>
              <a:buFont typeface="Monotype Sorts" pitchFamily="2" charset="2"/>
              <a:buNone/>
            </a:pPr>
            <a:r>
              <a:rPr lang="en-US" sz="2400" b="1" dirty="0" smtClean="0">
                <a:cs typeface="Times New Roman" pitchFamily="18" charset="0"/>
              </a:rPr>
              <a:t>Example </a:t>
            </a:r>
            <a:r>
              <a:rPr lang="en-US" sz="2400" b="1" dirty="0" smtClean="0">
                <a:cs typeface="Times New Roman" pitchFamily="18" charset="0"/>
              </a:rPr>
              <a:t>4</a:t>
            </a:r>
            <a:endParaRPr lang="en-US" sz="2400" dirty="0">
              <a:cs typeface="Times New Roman" pitchFamily="18" charset="0"/>
            </a:endParaRPr>
          </a:p>
        </p:txBody>
      </p:sp>
      <p:sp>
        <p:nvSpPr>
          <p:cNvPr id="15" name="Line 11"/>
          <p:cNvSpPr>
            <a:spLocks noChangeShapeType="1"/>
          </p:cNvSpPr>
          <p:nvPr/>
        </p:nvSpPr>
        <p:spPr bwMode="auto">
          <a:xfrm flipV="1">
            <a:off x="819150" y="5432425"/>
            <a:ext cx="89535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7609049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56720"/>
                                        </p:tgtEl>
                                        <p:attrNameLst>
                                          <p:attrName>style.visibility</p:attrName>
                                        </p:attrNameLst>
                                      </p:cBhvr>
                                      <p:to>
                                        <p:strVal val="visible"/>
                                      </p:to>
                                    </p:set>
                                    <p:animEffect transition="in" filter="wipe(left)">
                                      <p:cBhvr>
                                        <p:cTn id="7" dur="500"/>
                                        <p:tgtEl>
                                          <p:spTgt spid="456720"/>
                                        </p:tgtEl>
                                      </p:cBhvr>
                                    </p:animEffect>
                                  </p:childTnLst>
                                </p:cTn>
                              </p:par>
                            </p:childTnLst>
                          </p:cTn>
                        </p:par>
                      </p:childTnLst>
                    </p:cTn>
                  </p:par>
                  <p:par>
                    <p:cTn id="8" fill="hold">
                      <p:stCondLst>
                        <p:cond delay="indefinite"/>
                      </p:stCondLst>
                      <p:childTnLst>
                        <p:par>
                          <p:cTn id="9" fill="hold" nodeType="after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56714"/>
                                        </p:tgtEl>
                                        <p:attrNameLst>
                                          <p:attrName>style.visibility</p:attrName>
                                        </p:attrNameLst>
                                      </p:cBhvr>
                                      <p:to>
                                        <p:strVal val="visible"/>
                                      </p:to>
                                    </p:set>
                                    <p:animEffect transition="in" filter="wipe(left)">
                                      <p:cBhvr>
                                        <p:cTn id="12" dur="500"/>
                                        <p:tgtEl>
                                          <p:spTgt spid="4567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56715"/>
                                        </p:tgtEl>
                                        <p:attrNameLst>
                                          <p:attrName>style.visibility</p:attrName>
                                        </p:attrNameLst>
                                      </p:cBhvr>
                                      <p:to>
                                        <p:strVal val="visible"/>
                                      </p:to>
                                    </p:set>
                                    <p:animEffect transition="in" filter="wipe(left)">
                                      <p:cBhvr>
                                        <p:cTn id="17" dur="500"/>
                                        <p:tgtEl>
                                          <p:spTgt spid="45671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56719"/>
                                        </p:tgtEl>
                                        <p:attrNameLst>
                                          <p:attrName>style.visibility</p:attrName>
                                        </p:attrNameLst>
                                      </p:cBhvr>
                                      <p:to>
                                        <p:strVal val="visible"/>
                                      </p:to>
                                    </p:set>
                                    <p:animEffect transition="in" filter="wipe(left)">
                                      <p:cBhvr>
                                        <p:cTn id="25" dur="500"/>
                                        <p:tgtEl>
                                          <p:spTgt spid="45671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56711"/>
                                        </p:tgtEl>
                                        <p:attrNameLst>
                                          <p:attrName>style.visibility</p:attrName>
                                        </p:attrNameLst>
                                      </p:cBhvr>
                                      <p:to>
                                        <p:strVal val="visible"/>
                                      </p:to>
                                    </p:set>
                                    <p:animEffect transition="in" filter="wipe(left)">
                                      <p:cBhvr>
                                        <p:cTn id="30" dur="500"/>
                                        <p:tgtEl>
                                          <p:spTgt spid="4567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6711" grpId="0" animBg="1"/>
      <p:bldP spid="456714" grpId="0" animBg="1"/>
      <p:bldP spid="456715" grpId="0" animBg="1"/>
      <p:bldP spid="456719" grpId="0" animBg="1"/>
      <p:bldP spid="456720"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Text Box 2"/>
          <p:cNvSpPr txBox="1">
            <a:spLocks noChangeArrowheads="1"/>
          </p:cNvSpPr>
          <p:nvPr/>
        </p:nvSpPr>
        <p:spPr bwMode="auto">
          <a:xfrm>
            <a:off x="3959225" y="2228850"/>
            <a:ext cx="463550" cy="377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lnSpc>
                <a:spcPct val="110000"/>
              </a:lnSpc>
            </a:pPr>
            <a:r>
              <a:rPr lang="en-US" sz="2200"/>
              <a:t>32</a:t>
            </a:r>
          </a:p>
          <a:p>
            <a:pPr algn="ctr">
              <a:lnSpc>
                <a:spcPct val="110000"/>
              </a:lnSpc>
            </a:pPr>
            <a:r>
              <a:rPr lang="en-US" sz="2200"/>
              <a:t>30</a:t>
            </a:r>
          </a:p>
          <a:p>
            <a:pPr algn="ctr">
              <a:lnSpc>
                <a:spcPct val="110000"/>
              </a:lnSpc>
            </a:pPr>
            <a:r>
              <a:rPr lang="en-US" sz="2200"/>
              <a:t>19</a:t>
            </a:r>
          </a:p>
          <a:p>
            <a:pPr algn="ctr">
              <a:lnSpc>
                <a:spcPct val="110000"/>
              </a:lnSpc>
            </a:pPr>
            <a:r>
              <a:rPr lang="en-US" sz="2200"/>
              <a:t>16</a:t>
            </a:r>
          </a:p>
          <a:p>
            <a:pPr algn="ctr">
              <a:lnSpc>
                <a:spcPct val="110000"/>
              </a:lnSpc>
            </a:pPr>
            <a:r>
              <a:rPr lang="en-US" sz="2200"/>
              <a:t>15</a:t>
            </a:r>
          </a:p>
          <a:p>
            <a:pPr algn="ctr">
              <a:lnSpc>
                <a:spcPct val="110000"/>
              </a:lnSpc>
            </a:pPr>
            <a:r>
              <a:rPr lang="en-US" sz="2200"/>
              <a:t>18</a:t>
            </a:r>
          </a:p>
          <a:p>
            <a:pPr algn="ctr">
              <a:lnSpc>
                <a:spcPct val="110000"/>
              </a:lnSpc>
            </a:pPr>
            <a:r>
              <a:rPr lang="en-US" sz="2200"/>
              <a:t>14</a:t>
            </a:r>
          </a:p>
          <a:p>
            <a:pPr algn="ctr">
              <a:lnSpc>
                <a:spcPct val="110000"/>
              </a:lnSpc>
            </a:pPr>
            <a:r>
              <a:rPr lang="en-US" sz="2200"/>
              <a:t>10</a:t>
            </a:r>
          </a:p>
          <a:p>
            <a:pPr algn="ctr">
              <a:lnSpc>
                <a:spcPct val="110000"/>
              </a:lnSpc>
            </a:pPr>
            <a:r>
              <a:rPr lang="en-US" sz="2200"/>
              <a:t>  7</a:t>
            </a:r>
          </a:p>
          <a:p>
            <a:pPr algn="ctr">
              <a:lnSpc>
                <a:spcPct val="110000"/>
              </a:lnSpc>
            </a:pPr>
            <a:r>
              <a:rPr lang="en-US" sz="2200"/>
              <a:t>16</a:t>
            </a:r>
          </a:p>
        </p:txBody>
      </p:sp>
      <p:sp>
        <p:nvSpPr>
          <p:cNvPr id="458755" name="Text Box 3"/>
          <p:cNvSpPr txBox="1">
            <a:spLocks noChangeArrowheads="1"/>
          </p:cNvSpPr>
          <p:nvPr/>
        </p:nvSpPr>
        <p:spPr bwMode="auto">
          <a:xfrm>
            <a:off x="5045075" y="2228850"/>
            <a:ext cx="463550" cy="377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lnSpc>
                <a:spcPct val="110000"/>
              </a:lnSpc>
            </a:pPr>
            <a:r>
              <a:rPr lang="en-US" sz="2200"/>
              <a:t>25</a:t>
            </a:r>
          </a:p>
          <a:p>
            <a:pPr algn="ctr">
              <a:lnSpc>
                <a:spcPct val="110000"/>
              </a:lnSpc>
            </a:pPr>
            <a:r>
              <a:rPr lang="en-US" sz="2200"/>
              <a:t>24</a:t>
            </a:r>
          </a:p>
          <a:p>
            <a:pPr algn="ctr">
              <a:lnSpc>
                <a:spcPct val="110000"/>
              </a:lnSpc>
            </a:pPr>
            <a:r>
              <a:rPr lang="en-US" sz="2200"/>
              <a:t>15</a:t>
            </a:r>
          </a:p>
          <a:p>
            <a:pPr algn="ctr">
              <a:lnSpc>
                <a:spcPct val="110000"/>
              </a:lnSpc>
            </a:pPr>
            <a:r>
              <a:rPr lang="en-US" sz="2200"/>
              <a:t>15</a:t>
            </a:r>
          </a:p>
          <a:p>
            <a:pPr algn="ctr">
              <a:lnSpc>
                <a:spcPct val="110000"/>
              </a:lnSpc>
            </a:pPr>
            <a:r>
              <a:rPr lang="en-US" sz="2200"/>
              <a:t>13</a:t>
            </a:r>
          </a:p>
          <a:p>
            <a:pPr algn="ctr">
              <a:lnSpc>
                <a:spcPct val="110000"/>
              </a:lnSpc>
            </a:pPr>
            <a:r>
              <a:rPr lang="en-US" sz="2200"/>
              <a:t>15</a:t>
            </a:r>
          </a:p>
          <a:p>
            <a:pPr algn="ctr">
              <a:lnSpc>
                <a:spcPct val="110000"/>
              </a:lnSpc>
            </a:pPr>
            <a:r>
              <a:rPr lang="en-US" sz="2200"/>
              <a:t>15</a:t>
            </a:r>
          </a:p>
          <a:p>
            <a:pPr algn="ctr">
              <a:lnSpc>
                <a:spcPct val="110000"/>
              </a:lnSpc>
            </a:pPr>
            <a:r>
              <a:rPr lang="en-US" sz="2200"/>
              <a:t>  8</a:t>
            </a:r>
          </a:p>
          <a:p>
            <a:pPr algn="ctr">
              <a:lnSpc>
                <a:spcPct val="110000"/>
              </a:lnSpc>
            </a:pPr>
            <a:r>
              <a:rPr lang="en-US" sz="2200"/>
              <a:t>  9</a:t>
            </a:r>
          </a:p>
          <a:p>
            <a:pPr algn="ctr">
              <a:lnSpc>
                <a:spcPct val="110000"/>
              </a:lnSpc>
            </a:pPr>
            <a:r>
              <a:rPr lang="en-US" sz="2200"/>
              <a:t>11</a:t>
            </a:r>
          </a:p>
        </p:txBody>
      </p:sp>
      <p:sp>
        <p:nvSpPr>
          <p:cNvPr id="20485" name="Text Box 4"/>
          <p:cNvSpPr txBox="1">
            <a:spLocks noChangeArrowheads="1"/>
          </p:cNvSpPr>
          <p:nvPr/>
        </p:nvSpPr>
        <p:spPr bwMode="auto">
          <a:xfrm>
            <a:off x="3813175" y="1793875"/>
            <a:ext cx="7953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u="sng"/>
              <a:t>UPX</a:t>
            </a:r>
          </a:p>
        </p:txBody>
      </p:sp>
      <p:sp>
        <p:nvSpPr>
          <p:cNvPr id="20486" name="Text Box 5"/>
          <p:cNvSpPr txBox="1">
            <a:spLocks noChangeArrowheads="1"/>
          </p:cNvSpPr>
          <p:nvPr/>
        </p:nvSpPr>
        <p:spPr bwMode="auto">
          <a:xfrm>
            <a:off x="4729163" y="1793875"/>
            <a:ext cx="1098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u="sng"/>
              <a:t>INTEX</a:t>
            </a:r>
          </a:p>
        </p:txBody>
      </p:sp>
      <p:sp>
        <p:nvSpPr>
          <p:cNvPr id="20487" name="Text Box 6"/>
          <p:cNvSpPr txBox="1">
            <a:spLocks noChangeArrowheads="1"/>
          </p:cNvSpPr>
          <p:nvPr/>
        </p:nvSpPr>
        <p:spPr bwMode="auto">
          <a:xfrm>
            <a:off x="6057900" y="1793875"/>
            <a:ext cx="19764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i="1" u="sng"/>
              <a:t>Difference  </a:t>
            </a:r>
            <a:r>
              <a:rPr lang="en-US" sz="2400" u="sng"/>
              <a:t>(</a:t>
            </a:r>
            <a:r>
              <a:rPr lang="en-US" sz="2400" i="1" u="sng"/>
              <a:t>d</a:t>
            </a:r>
            <a:r>
              <a:rPr lang="en-US" sz="2400" u="sng"/>
              <a:t>)</a:t>
            </a:r>
          </a:p>
        </p:txBody>
      </p:sp>
      <p:sp>
        <p:nvSpPr>
          <p:cNvPr id="20488" name="Text Box 7"/>
          <p:cNvSpPr txBox="1">
            <a:spLocks noChangeArrowheads="1"/>
          </p:cNvSpPr>
          <p:nvPr/>
        </p:nvSpPr>
        <p:spPr bwMode="auto">
          <a:xfrm>
            <a:off x="1697038" y="1793875"/>
            <a:ext cx="19510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u="sng"/>
              <a:t>District Office</a:t>
            </a:r>
          </a:p>
        </p:txBody>
      </p:sp>
      <p:sp>
        <p:nvSpPr>
          <p:cNvPr id="20489" name="Text Box 8"/>
          <p:cNvSpPr txBox="1">
            <a:spLocks noChangeArrowheads="1"/>
          </p:cNvSpPr>
          <p:nvPr/>
        </p:nvSpPr>
        <p:spPr bwMode="auto">
          <a:xfrm>
            <a:off x="1668463" y="2282825"/>
            <a:ext cx="1587500"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90000"/>
              </a:lnSpc>
              <a:spcBef>
                <a:spcPct val="20000"/>
              </a:spcBef>
              <a:buClr>
                <a:srgbClr val="66FFFF"/>
              </a:buClr>
              <a:buSzPct val="75000"/>
              <a:buFont typeface="Monotype Sorts" pitchFamily="2" charset="2"/>
              <a:buNone/>
            </a:pPr>
            <a:r>
              <a:rPr lang="en-US" sz="2200"/>
              <a:t>Seattle</a:t>
            </a:r>
          </a:p>
          <a:p>
            <a:pPr>
              <a:lnSpc>
                <a:spcPct val="90000"/>
              </a:lnSpc>
              <a:spcBef>
                <a:spcPct val="20000"/>
              </a:spcBef>
              <a:buClr>
                <a:srgbClr val="66FFFF"/>
              </a:buClr>
              <a:buSzPct val="75000"/>
              <a:buFont typeface="Monotype Sorts" pitchFamily="2" charset="2"/>
              <a:buNone/>
            </a:pPr>
            <a:r>
              <a:rPr lang="en-US" sz="2200"/>
              <a:t>Los Angeles</a:t>
            </a:r>
          </a:p>
          <a:p>
            <a:pPr>
              <a:lnSpc>
                <a:spcPct val="90000"/>
              </a:lnSpc>
              <a:spcBef>
                <a:spcPct val="20000"/>
              </a:spcBef>
              <a:buClr>
                <a:srgbClr val="66FFFF"/>
              </a:buClr>
              <a:buSzPct val="75000"/>
              <a:buFont typeface="Monotype Sorts" pitchFamily="2" charset="2"/>
              <a:buNone/>
            </a:pPr>
            <a:r>
              <a:rPr lang="en-US" sz="2200"/>
              <a:t>Boston</a:t>
            </a:r>
          </a:p>
          <a:p>
            <a:pPr>
              <a:lnSpc>
                <a:spcPct val="90000"/>
              </a:lnSpc>
              <a:spcBef>
                <a:spcPct val="20000"/>
              </a:spcBef>
              <a:buClr>
                <a:srgbClr val="66FFFF"/>
              </a:buClr>
              <a:buSzPct val="75000"/>
              <a:buFont typeface="Monotype Sorts" pitchFamily="2" charset="2"/>
              <a:buNone/>
            </a:pPr>
            <a:r>
              <a:rPr lang="en-US" sz="2200"/>
              <a:t>Cleveland</a:t>
            </a:r>
          </a:p>
          <a:p>
            <a:pPr>
              <a:lnSpc>
                <a:spcPct val="90000"/>
              </a:lnSpc>
              <a:spcBef>
                <a:spcPct val="20000"/>
              </a:spcBef>
              <a:buClr>
                <a:srgbClr val="66FFFF"/>
              </a:buClr>
              <a:buSzPct val="75000"/>
              <a:buFont typeface="Monotype Sorts" pitchFamily="2" charset="2"/>
              <a:buNone/>
            </a:pPr>
            <a:r>
              <a:rPr lang="en-US" sz="2200"/>
              <a:t>New York</a:t>
            </a:r>
          </a:p>
          <a:p>
            <a:pPr>
              <a:lnSpc>
                <a:spcPct val="90000"/>
              </a:lnSpc>
              <a:spcBef>
                <a:spcPct val="20000"/>
              </a:spcBef>
              <a:buClr>
                <a:srgbClr val="66FFFF"/>
              </a:buClr>
              <a:buSzPct val="75000"/>
              <a:buFont typeface="Monotype Sorts" pitchFamily="2" charset="2"/>
              <a:buNone/>
            </a:pPr>
            <a:r>
              <a:rPr lang="en-US" sz="2200"/>
              <a:t>Houston</a:t>
            </a:r>
          </a:p>
          <a:p>
            <a:pPr>
              <a:lnSpc>
                <a:spcPct val="90000"/>
              </a:lnSpc>
              <a:spcBef>
                <a:spcPct val="20000"/>
              </a:spcBef>
              <a:buClr>
                <a:srgbClr val="66FFFF"/>
              </a:buClr>
              <a:buSzPct val="75000"/>
              <a:buFont typeface="Monotype Sorts" pitchFamily="2" charset="2"/>
              <a:buNone/>
            </a:pPr>
            <a:r>
              <a:rPr lang="en-US" sz="2200"/>
              <a:t>Atlanta</a:t>
            </a:r>
          </a:p>
          <a:p>
            <a:pPr>
              <a:lnSpc>
                <a:spcPct val="90000"/>
              </a:lnSpc>
              <a:spcBef>
                <a:spcPct val="20000"/>
              </a:spcBef>
              <a:buClr>
                <a:srgbClr val="66FFFF"/>
              </a:buClr>
              <a:buSzPct val="75000"/>
              <a:buFont typeface="Monotype Sorts" pitchFamily="2" charset="2"/>
              <a:buNone/>
            </a:pPr>
            <a:r>
              <a:rPr lang="en-US" sz="2200"/>
              <a:t>St. Louis</a:t>
            </a:r>
          </a:p>
          <a:p>
            <a:pPr>
              <a:lnSpc>
                <a:spcPct val="90000"/>
              </a:lnSpc>
              <a:spcBef>
                <a:spcPct val="20000"/>
              </a:spcBef>
              <a:buClr>
                <a:srgbClr val="66FFFF"/>
              </a:buClr>
              <a:buSzPct val="75000"/>
              <a:buFont typeface="Monotype Sorts" pitchFamily="2" charset="2"/>
              <a:buNone/>
            </a:pPr>
            <a:r>
              <a:rPr lang="en-US" sz="2200"/>
              <a:t>Milwaukee</a:t>
            </a:r>
          </a:p>
          <a:p>
            <a:pPr>
              <a:lnSpc>
                <a:spcPct val="90000"/>
              </a:lnSpc>
              <a:spcBef>
                <a:spcPct val="20000"/>
              </a:spcBef>
              <a:buClr>
                <a:srgbClr val="66FFFF"/>
              </a:buClr>
              <a:buSzPct val="75000"/>
              <a:buFont typeface="Monotype Sorts" pitchFamily="2" charset="2"/>
              <a:buNone/>
            </a:pPr>
            <a:r>
              <a:rPr lang="en-US" sz="2200"/>
              <a:t>Denver</a:t>
            </a:r>
          </a:p>
        </p:txBody>
      </p:sp>
      <p:sp>
        <p:nvSpPr>
          <p:cNvPr id="20490" name="Text Box 9"/>
          <p:cNvSpPr txBox="1">
            <a:spLocks noChangeArrowheads="1"/>
          </p:cNvSpPr>
          <p:nvPr/>
        </p:nvSpPr>
        <p:spPr bwMode="auto">
          <a:xfrm>
            <a:off x="4217988" y="1374775"/>
            <a:ext cx="2992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a:t>Delivery Time (Hours)</a:t>
            </a:r>
          </a:p>
        </p:txBody>
      </p:sp>
      <p:sp>
        <p:nvSpPr>
          <p:cNvPr id="458762" name="Text Box 10"/>
          <p:cNvSpPr txBox="1">
            <a:spLocks noChangeArrowheads="1"/>
          </p:cNvSpPr>
          <p:nvPr/>
        </p:nvSpPr>
        <p:spPr bwMode="auto">
          <a:xfrm>
            <a:off x="6808788" y="2228850"/>
            <a:ext cx="46355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lnSpc>
                <a:spcPct val="110000"/>
              </a:lnSpc>
            </a:pPr>
            <a:r>
              <a:rPr lang="en-US" sz="2200"/>
              <a:t> 7 </a:t>
            </a:r>
          </a:p>
          <a:p>
            <a:pPr algn="ctr">
              <a:lnSpc>
                <a:spcPct val="110000"/>
              </a:lnSpc>
            </a:pPr>
            <a:r>
              <a:rPr lang="en-US" sz="2200"/>
              <a:t> </a:t>
            </a:r>
          </a:p>
        </p:txBody>
      </p:sp>
      <p:sp>
        <p:nvSpPr>
          <p:cNvPr id="2" name="Text Box 10"/>
          <p:cNvSpPr txBox="1">
            <a:spLocks noChangeArrowheads="1"/>
          </p:cNvSpPr>
          <p:nvPr/>
        </p:nvSpPr>
        <p:spPr bwMode="auto">
          <a:xfrm>
            <a:off x="6821488" y="2236788"/>
            <a:ext cx="463550"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lnSpc>
                <a:spcPct val="110000"/>
              </a:lnSpc>
            </a:pPr>
            <a:r>
              <a:rPr lang="en-US" sz="2200"/>
              <a:t>  </a:t>
            </a:r>
          </a:p>
          <a:p>
            <a:pPr algn="ctr">
              <a:lnSpc>
                <a:spcPct val="110000"/>
              </a:lnSpc>
            </a:pPr>
            <a:r>
              <a:rPr lang="en-US" sz="2200"/>
              <a:t> 6 </a:t>
            </a:r>
          </a:p>
          <a:p>
            <a:pPr algn="ctr">
              <a:lnSpc>
                <a:spcPct val="110000"/>
              </a:lnSpc>
            </a:pPr>
            <a:r>
              <a:rPr lang="en-US" sz="2200"/>
              <a:t> </a:t>
            </a:r>
          </a:p>
        </p:txBody>
      </p:sp>
      <p:sp>
        <p:nvSpPr>
          <p:cNvPr id="3" name="Text Box 10"/>
          <p:cNvSpPr txBox="1">
            <a:spLocks noChangeArrowheads="1"/>
          </p:cNvSpPr>
          <p:nvPr/>
        </p:nvSpPr>
        <p:spPr bwMode="auto">
          <a:xfrm>
            <a:off x="6831013" y="2230438"/>
            <a:ext cx="463550"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lnSpc>
                <a:spcPct val="110000"/>
              </a:lnSpc>
            </a:pPr>
            <a:r>
              <a:rPr lang="en-US" sz="2200"/>
              <a:t>  </a:t>
            </a:r>
          </a:p>
          <a:p>
            <a:pPr algn="ctr">
              <a:lnSpc>
                <a:spcPct val="110000"/>
              </a:lnSpc>
            </a:pPr>
            <a:r>
              <a:rPr lang="en-US" sz="2200"/>
              <a:t>  </a:t>
            </a:r>
          </a:p>
          <a:p>
            <a:pPr algn="ctr">
              <a:lnSpc>
                <a:spcPct val="110000"/>
              </a:lnSpc>
            </a:pPr>
            <a:r>
              <a:rPr lang="en-US" sz="2200"/>
              <a:t> 4 </a:t>
            </a:r>
          </a:p>
          <a:p>
            <a:pPr algn="ctr">
              <a:lnSpc>
                <a:spcPct val="110000"/>
              </a:lnSpc>
            </a:pPr>
            <a:r>
              <a:rPr lang="en-US" sz="2200"/>
              <a:t> </a:t>
            </a:r>
          </a:p>
        </p:txBody>
      </p:sp>
      <p:sp>
        <p:nvSpPr>
          <p:cNvPr id="4" name="Text Box 10"/>
          <p:cNvSpPr txBox="1">
            <a:spLocks noChangeArrowheads="1"/>
          </p:cNvSpPr>
          <p:nvPr/>
        </p:nvSpPr>
        <p:spPr bwMode="auto">
          <a:xfrm>
            <a:off x="6702425" y="2224088"/>
            <a:ext cx="742950" cy="377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lnSpc>
                <a:spcPct val="110000"/>
              </a:lnSpc>
            </a:pPr>
            <a:r>
              <a:rPr lang="en-US" sz="2200"/>
              <a:t>  </a:t>
            </a:r>
          </a:p>
          <a:p>
            <a:pPr algn="ctr">
              <a:lnSpc>
                <a:spcPct val="110000"/>
              </a:lnSpc>
            </a:pPr>
            <a:r>
              <a:rPr lang="en-US" sz="2200"/>
              <a:t>  </a:t>
            </a:r>
          </a:p>
          <a:p>
            <a:pPr algn="ctr">
              <a:lnSpc>
                <a:spcPct val="110000"/>
              </a:lnSpc>
            </a:pPr>
            <a:r>
              <a:rPr lang="en-US" sz="2200"/>
              <a:t>  </a:t>
            </a:r>
          </a:p>
          <a:p>
            <a:pPr algn="ctr">
              <a:lnSpc>
                <a:spcPct val="110000"/>
              </a:lnSpc>
            </a:pPr>
            <a:r>
              <a:rPr lang="en-US" sz="2200"/>
              <a:t> 1 </a:t>
            </a:r>
          </a:p>
          <a:p>
            <a:pPr algn="ctr">
              <a:lnSpc>
                <a:spcPct val="110000"/>
              </a:lnSpc>
            </a:pPr>
            <a:r>
              <a:rPr lang="en-US" sz="2200"/>
              <a:t> 2 </a:t>
            </a:r>
          </a:p>
          <a:p>
            <a:pPr algn="ctr">
              <a:lnSpc>
                <a:spcPct val="110000"/>
              </a:lnSpc>
            </a:pPr>
            <a:r>
              <a:rPr lang="en-US" sz="2200"/>
              <a:t> 3 </a:t>
            </a:r>
          </a:p>
          <a:p>
            <a:pPr algn="ctr">
              <a:lnSpc>
                <a:spcPct val="110000"/>
              </a:lnSpc>
            </a:pPr>
            <a:r>
              <a:rPr lang="en-US" sz="2200"/>
              <a:t>-1 </a:t>
            </a:r>
          </a:p>
          <a:p>
            <a:pPr algn="ctr">
              <a:lnSpc>
                <a:spcPct val="110000"/>
              </a:lnSpc>
            </a:pPr>
            <a:r>
              <a:rPr lang="en-US" sz="2200"/>
              <a:t> 2 </a:t>
            </a:r>
          </a:p>
          <a:p>
            <a:pPr algn="ctr">
              <a:lnSpc>
                <a:spcPct val="110000"/>
              </a:lnSpc>
            </a:pPr>
            <a:r>
              <a:rPr lang="en-US" sz="2200"/>
              <a:t>-2 </a:t>
            </a:r>
          </a:p>
          <a:p>
            <a:pPr algn="ctr">
              <a:lnSpc>
                <a:spcPct val="110000"/>
              </a:lnSpc>
            </a:pPr>
            <a:r>
              <a:rPr lang="en-US" sz="2200" u="sng"/>
              <a:t>   5   </a:t>
            </a:r>
          </a:p>
        </p:txBody>
      </p:sp>
      <p:sp>
        <p:nvSpPr>
          <p:cNvPr id="5" name="Text Box 10"/>
          <p:cNvSpPr txBox="1">
            <a:spLocks noChangeArrowheads="1"/>
          </p:cNvSpPr>
          <p:nvPr/>
        </p:nvSpPr>
        <p:spPr bwMode="auto">
          <a:xfrm>
            <a:off x="5899150" y="5881688"/>
            <a:ext cx="17573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nSpc>
                <a:spcPct val="110000"/>
              </a:lnSpc>
            </a:pPr>
            <a:r>
              <a:rPr lang="en-US" sz="2200"/>
              <a:t>Sum =  27</a:t>
            </a:r>
          </a:p>
        </p:txBody>
      </p:sp>
      <p:graphicFrame>
        <p:nvGraphicFramePr>
          <p:cNvPr id="460815" name="Object 15"/>
          <p:cNvGraphicFramePr>
            <a:graphicFrameLocks noChangeAspect="1"/>
          </p:cNvGraphicFramePr>
          <p:nvPr/>
        </p:nvGraphicFramePr>
        <p:xfrm>
          <a:off x="6303963" y="6330950"/>
          <a:ext cx="871537" cy="369888"/>
        </p:xfrm>
        <a:graphic>
          <a:graphicData uri="http://schemas.openxmlformats.org/presentationml/2006/ole">
            <mc:AlternateContent xmlns:mc="http://schemas.openxmlformats.org/markup-compatibility/2006">
              <mc:Choice xmlns:v="urn:schemas-microsoft-com:vml" Requires="v">
                <p:oleObj spid="_x0000_s131092" name="Equation" r:id="rId4" imgW="495000" imgH="203040" progId="Equation.DSMT4">
                  <p:embed/>
                </p:oleObj>
              </mc:Choice>
              <mc:Fallback>
                <p:oleObj name="Equation" r:id="rId4" imgW="495000" imgH="20304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3963" y="6330950"/>
                        <a:ext cx="871537"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 name="Rectangle 6"/>
          <p:cNvSpPr>
            <a:spLocks noChangeArrowheads="1"/>
          </p:cNvSpPr>
          <p:nvPr/>
        </p:nvSpPr>
        <p:spPr bwMode="auto">
          <a:xfrm>
            <a:off x="685800" y="176521"/>
            <a:ext cx="7772400" cy="505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smtClean="0">
                <a:solidFill>
                  <a:schemeClr val="tx2"/>
                </a:solidFill>
              </a:rPr>
              <a:t>Matched </a:t>
            </a:r>
            <a:r>
              <a:rPr lang="en-US" sz="2800" dirty="0">
                <a:solidFill>
                  <a:schemeClr val="tx2"/>
                </a:solidFill>
              </a:rPr>
              <a:t>Samples</a:t>
            </a:r>
          </a:p>
        </p:txBody>
      </p:sp>
      <p:sp>
        <p:nvSpPr>
          <p:cNvPr id="18" name="Rectangle 190"/>
          <p:cNvSpPr>
            <a:spLocks noChangeArrowheads="1"/>
          </p:cNvSpPr>
          <p:nvPr/>
        </p:nvSpPr>
        <p:spPr bwMode="auto">
          <a:xfrm>
            <a:off x="695325" y="1023192"/>
            <a:ext cx="7939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lnSpc>
                <a:spcPct val="90000"/>
              </a:lnSpc>
              <a:spcBef>
                <a:spcPct val="20000"/>
              </a:spcBef>
              <a:buClr>
                <a:srgbClr val="66FFFF"/>
              </a:buClr>
              <a:buSzPct val="75000"/>
              <a:buFont typeface="Monotype Sorts" pitchFamily="2" charset="2"/>
              <a:buNone/>
            </a:pPr>
            <a:r>
              <a:rPr lang="en-US" sz="2400" b="1" dirty="0" smtClean="0">
                <a:cs typeface="Times New Roman" pitchFamily="18" charset="0"/>
              </a:rPr>
              <a:t>Example </a:t>
            </a:r>
            <a:r>
              <a:rPr lang="en-US" sz="2400" b="1" dirty="0" smtClean="0">
                <a:cs typeface="Times New Roman" pitchFamily="18" charset="0"/>
              </a:rPr>
              <a:t>4</a:t>
            </a:r>
            <a:endParaRPr lang="en-US" sz="2400" dirty="0">
              <a:cs typeface="Times New Roman" pitchFamily="18" charset="0"/>
            </a:endParaRPr>
          </a:p>
        </p:txBody>
      </p:sp>
    </p:spTree>
    <p:extLst>
      <p:ext uri="{BB962C8B-B14F-4D97-AF65-F5344CB8AC3E}">
        <p14:creationId xmlns:p14="http://schemas.microsoft.com/office/powerpoint/2010/main" val="9091874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875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875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876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4608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8754" grpId="0" autoUpdateAnimBg="0"/>
      <p:bldP spid="458755" grpId="0" autoUpdateAnimBg="0"/>
      <p:bldP spid="458762" grpId="0" autoUpdateAnimBg="0"/>
      <p:bldP spid="2" grpId="0" autoUpdateAnimBg="0"/>
      <p:bldP spid="3" grpId="0" autoUpdateAnimBg="0"/>
      <p:bldP spid="4" grpId="0" autoUpdateAnimBg="0"/>
      <p:bldP spid="5"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1" name="Text Box 2"/>
          <p:cNvSpPr txBox="1">
            <a:spLocks noChangeArrowheads="1"/>
          </p:cNvSpPr>
          <p:nvPr/>
        </p:nvSpPr>
        <p:spPr bwMode="auto">
          <a:xfrm>
            <a:off x="1952625" y="1927225"/>
            <a:ext cx="487363" cy="377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lnSpc>
                <a:spcPct val="110000"/>
              </a:lnSpc>
            </a:pPr>
            <a:r>
              <a:rPr lang="en-US" sz="2200"/>
              <a:t> 7 </a:t>
            </a:r>
          </a:p>
          <a:p>
            <a:pPr algn="ctr">
              <a:lnSpc>
                <a:spcPct val="110000"/>
              </a:lnSpc>
            </a:pPr>
            <a:r>
              <a:rPr lang="en-US" sz="2200"/>
              <a:t> 6 </a:t>
            </a:r>
          </a:p>
          <a:p>
            <a:pPr algn="ctr">
              <a:lnSpc>
                <a:spcPct val="110000"/>
              </a:lnSpc>
            </a:pPr>
            <a:r>
              <a:rPr lang="en-US" sz="2200"/>
              <a:t> 4 </a:t>
            </a:r>
          </a:p>
          <a:p>
            <a:pPr algn="ctr">
              <a:lnSpc>
                <a:spcPct val="110000"/>
              </a:lnSpc>
            </a:pPr>
            <a:r>
              <a:rPr lang="en-US" sz="2200"/>
              <a:t> 1 </a:t>
            </a:r>
          </a:p>
          <a:p>
            <a:pPr algn="ctr">
              <a:lnSpc>
                <a:spcPct val="110000"/>
              </a:lnSpc>
            </a:pPr>
            <a:r>
              <a:rPr lang="en-US" sz="2200"/>
              <a:t> 2 </a:t>
            </a:r>
          </a:p>
          <a:p>
            <a:pPr algn="ctr">
              <a:lnSpc>
                <a:spcPct val="110000"/>
              </a:lnSpc>
            </a:pPr>
            <a:r>
              <a:rPr lang="en-US" sz="2200"/>
              <a:t> 3 </a:t>
            </a:r>
          </a:p>
          <a:p>
            <a:pPr algn="ctr">
              <a:lnSpc>
                <a:spcPct val="110000"/>
              </a:lnSpc>
            </a:pPr>
            <a:r>
              <a:rPr lang="en-US" sz="2200"/>
              <a:t>-1 </a:t>
            </a:r>
          </a:p>
          <a:p>
            <a:pPr algn="ctr">
              <a:lnSpc>
                <a:spcPct val="110000"/>
              </a:lnSpc>
            </a:pPr>
            <a:r>
              <a:rPr lang="en-US" sz="2200"/>
              <a:t> 2 </a:t>
            </a:r>
          </a:p>
          <a:p>
            <a:pPr algn="ctr">
              <a:lnSpc>
                <a:spcPct val="110000"/>
              </a:lnSpc>
            </a:pPr>
            <a:r>
              <a:rPr lang="en-US" sz="2200"/>
              <a:t>-2 </a:t>
            </a:r>
          </a:p>
          <a:p>
            <a:pPr algn="ctr">
              <a:lnSpc>
                <a:spcPct val="110000"/>
              </a:lnSpc>
            </a:pPr>
            <a:r>
              <a:rPr lang="en-US" sz="2200"/>
              <a:t>5</a:t>
            </a:r>
          </a:p>
        </p:txBody>
      </p:sp>
      <p:sp>
        <p:nvSpPr>
          <p:cNvPr id="462851" name="Text Box 3"/>
          <p:cNvSpPr txBox="1">
            <a:spLocks noChangeArrowheads="1"/>
          </p:cNvSpPr>
          <p:nvPr/>
        </p:nvSpPr>
        <p:spPr bwMode="auto">
          <a:xfrm>
            <a:off x="3201988" y="1935163"/>
            <a:ext cx="1046162" cy="377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r">
              <a:lnSpc>
                <a:spcPct val="110000"/>
              </a:lnSpc>
            </a:pPr>
            <a:r>
              <a:rPr lang="en-US" sz="2200"/>
              <a:t>7– </a:t>
            </a:r>
            <a:r>
              <a:rPr lang="en-US" sz="2200">
                <a:solidFill>
                  <a:srgbClr val="FF0000"/>
                </a:solidFill>
              </a:rPr>
              <a:t>2.7</a:t>
            </a:r>
          </a:p>
          <a:p>
            <a:pPr algn="r">
              <a:lnSpc>
                <a:spcPct val="110000"/>
              </a:lnSpc>
            </a:pPr>
            <a:r>
              <a:rPr lang="en-US" sz="2200"/>
              <a:t>6 – </a:t>
            </a:r>
            <a:r>
              <a:rPr lang="en-US" sz="2200">
                <a:solidFill>
                  <a:srgbClr val="FF0000"/>
                </a:solidFill>
              </a:rPr>
              <a:t>2.7</a:t>
            </a:r>
          </a:p>
          <a:p>
            <a:pPr algn="r">
              <a:lnSpc>
                <a:spcPct val="110000"/>
              </a:lnSpc>
            </a:pPr>
            <a:r>
              <a:rPr lang="en-US" sz="2200"/>
              <a:t>4 – </a:t>
            </a:r>
            <a:r>
              <a:rPr lang="en-US" sz="2200">
                <a:solidFill>
                  <a:srgbClr val="FF0000"/>
                </a:solidFill>
              </a:rPr>
              <a:t>2.7</a:t>
            </a:r>
          </a:p>
          <a:p>
            <a:pPr algn="r">
              <a:lnSpc>
                <a:spcPct val="110000"/>
              </a:lnSpc>
            </a:pPr>
            <a:r>
              <a:rPr lang="en-US" sz="2200"/>
              <a:t>1 – </a:t>
            </a:r>
            <a:r>
              <a:rPr lang="en-US" sz="2200">
                <a:solidFill>
                  <a:srgbClr val="FF0000"/>
                </a:solidFill>
              </a:rPr>
              <a:t>2.7</a:t>
            </a:r>
          </a:p>
          <a:p>
            <a:pPr algn="r">
              <a:lnSpc>
                <a:spcPct val="110000"/>
              </a:lnSpc>
            </a:pPr>
            <a:r>
              <a:rPr lang="en-US" sz="2200"/>
              <a:t>2 – </a:t>
            </a:r>
            <a:r>
              <a:rPr lang="en-US" sz="2200">
                <a:solidFill>
                  <a:srgbClr val="FF0000"/>
                </a:solidFill>
              </a:rPr>
              <a:t>2.7</a:t>
            </a:r>
          </a:p>
          <a:p>
            <a:pPr algn="r">
              <a:lnSpc>
                <a:spcPct val="110000"/>
              </a:lnSpc>
            </a:pPr>
            <a:r>
              <a:rPr lang="en-US" sz="2200"/>
              <a:t>3 – </a:t>
            </a:r>
            <a:r>
              <a:rPr lang="en-US" sz="2200">
                <a:solidFill>
                  <a:srgbClr val="FF0000"/>
                </a:solidFill>
              </a:rPr>
              <a:t>2.7</a:t>
            </a:r>
          </a:p>
          <a:p>
            <a:pPr algn="r">
              <a:lnSpc>
                <a:spcPct val="110000"/>
              </a:lnSpc>
            </a:pPr>
            <a:r>
              <a:rPr lang="en-US" sz="2200"/>
              <a:t>-1 – </a:t>
            </a:r>
            <a:r>
              <a:rPr lang="en-US" sz="2200">
                <a:solidFill>
                  <a:srgbClr val="FF0000"/>
                </a:solidFill>
              </a:rPr>
              <a:t>2.7</a:t>
            </a:r>
          </a:p>
          <a:p>
            <a:pPr algn="r">
              <a:lnSpc>
                <a:spcPct val="110000"/>
              </a:lnSpc>
            </a:pPr>
            <a:r>
              <a:rPr lang="en-US" sz="2200"/>
              <a:t>2 – </a:t>
            </a:r>
            <a:r>
              <a:rPr lang="en-US" sz="2200">
                <a:solidFill>
                  <a:srgbClr val="FF0000"/>
                </a:solidFill>
              </a:rPr>
              <a:t>2.7</a:t>
            </a:r>
          </a:p>
          <a:p>
            <a:pPr algn="r">
              <a:lnSpc>
                <a:spcPct val="110000"/>
              </a:lnSpc>
            </a:pPr>
            <a:r>
              <a:rPr lang="en-US" sz="2200"/>
              <a:t>-2 – </a:t>
            </a:r>
            <a:r>
              <a:rPr lang="en-US" sz="2200">
                <a:solidFill>
                  <a:srgbClr val="FF0000"/>
                </a:solidFill>
              </a:rPr>
              <a:t>2.7</a:t>
            </a:r>
          </a:p>
          <a:p>
            <a:pPr algn="r">
              <a:lnSpc>
                <a:spcPct val="110000"/>
              </a:lnSpc>
            </a:pPr>
            <a:r>
              <a:rPr lang="en-US" sz="2200"/>
              <a:t>5 – </a:t>
            </a:r>
            <a:r>
              <a:rPr lang="en-US" sz="2200">
                <a:solidFill>
                  <a:srgbClr val="FF0000"/>
                </a:solidFill>
              </a:rPr>
              <a:t>2.7</a:t>
            </a:r>
          </a:p>
        </p:txBody>
      </p:sp>
      <p:sp>
        <p:nvSpPr>
          <p:cNvPr id="462852" name="Text Box 4"/>
          <p:cNvSpPr txBox="1">
            <a:spLocks noChangeArrowheads="1"/>
          </p:cNvSpPr>
          <p:nvPr/>
        </p:nvSpPr>
        <p:spPr bwMode="auto">
          <a:xfrm>
            <a:off x="5051425" y="1922463"/>
            <a:ext cx="627063" cy="377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r">
              <a:lnSpc>
                <a:spcPct val="110000"/>
              </a:lnSpc>
            </a:pPr>
            <a:r>
              <a:rPr lang="en-US" sz="2200"/>
              <a:t>4.3</a:t>
            </a:r>
          </a:p>
          <a:p>
            <a:pPr algn="r">
              <a:lnSpc>
                <a:spcPct val="110000"/>
              </a:lnSpc>
            </a:pPr>
            <a:r>
              <a:rPr lang="en-US" sz="2200"/>
              <a:t>3.3</a:t>
            </a:r>
          </a:p>
          <a:p>
            <a:pPr algn="r">
              <a:lnSpc>
                <a:spcPct val="110000"/>
              </a:lnSpc>
            </a:pPr>
            <a:r>
              <a:rPr lang="en-US" sz="2200"/>
              <a:t>1.3</a:t>
            </a:r>
          </a:p>
          <a:p>
            <a:pPr algn="r">
              <a:lnSpc>
                <a:spcPct val="110000"/>
              </a:lnSpc>
            </a:pPr>
            <a:r>
              <a:rPr lang="en-US" sz="2200"/>
              <a:t>-1.7</a:t>
            </a:r>
          </a:p>
          <a:p>
            <a:pPr algn="r">
              <a:lnSpc>
                <a:spcPct val="110000"/>
              </a:lnSpc>
            </a:pPr>
            <a:r>
              <a:rPr lang="en-US" sz="2200"/>
              <a:t>-0.7</a:t>
            </a:r>
          </a:p>
          <a:p>
            <a:pPr algn="r">
              <a:lnSpc>
                <a:spcPct val="110000"/>
              </a:lnSpc>
            </a:pPr>
            <a:r>
              <a:rPr lang="en-US" sz="2200"/>
              <a:t>0.3</a:t>
            </a:r>
          </a:p>
          <a:p>
            <a:pPr algn="r">
              <a:lnSpc>
                <a:spcPct val="110000"/>
              </a:lnSpc>
            </a:pPr>
            <a:r>
              <a:rPr lang="en-US" sz="2200"/>
              <a:t>-3.7</a:t>
            </a:r>
          </a:p>
          <a:p>
            <a:pPr algn="r">
              <a:lnSpc>
                <a:spcPct val="110000"/>
              </a:lnSpc>
            </a:pPr>
            <a:r>
              <a:rPr lang="en-US" sz="2200"/>
              <a:t>-0.7</a:t>
            </a:r>
          </a:p>
          <a:p>
            <a:pPr algn="r">
              <a:lnSpc>
                <a:spcPct val="110000"/>
              </a:lnSpc>
            </a:pPr>
            <a:r>
              <a:rPr lang="en-US" sz="2200"/>
              <a:t>-4.7</a:t>
            </a:r>
          </a:p>
          <a:p>
            <a:pPr algn="r">
              <a:lnSpc>
                <a:spcPct val="110000"/>
              </a:lnSpc>
            </a:pPr>
            <a:r>
              <a:rPr lang="en-US" sz="2200"/>
              <a:t>2.3</a:t>
            </a:r>
          </a:p>
        </p:txBody>
      </p:sp>
      <p:sp>
        <p:nvSpPr>
          <p:cNvPr id="462853" name="Text Box 5"/>
          <p:cNvSpPr txBox="1">
            <a:spLocks noChangeArrowheads="1"/>
          </p:cNvSpPr>
          <p:nvPr/>
        </p:nvSpPr>
        <p:spPr bwMode="auto">
          <a:xfrm>
            <a:off x="6443663" y="1936750"/>
            <a:ext cx="812800" cy="377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lnSpc>
                <a:spcPct val="110000"/>
              </a:lnSpc>
            </a:pPr>
            <a:r>
              <a:rPr lang="en-US" sz="2200"/>
              <a:t>18.49</a:t>
            </a:r>
          </a:p>
          <a:p>
            <a:pPr algn="ctr">
              <a:lnSpc>
                <a:spcPct val="110000"/>
              </a:lnSpc>
            </a:pPr>
            <a:r>
              <a:rPr lang="en-US" sz="2200"/>
              <a:t>10.89</a:t>
            </a:r>
          </a:p>
          <a:p>
            <a:pPr algn="ctr">
              <a:lnSpc>
                <a:spcPct val="110000"/>
              </a:lnSpc>
            </a:pPr>
            <a:r>
              <a:rPr lang="en-US" sz="2200"/>
              <a:t>1.69</a:t>
            </a:r>
          </a:p>
          <a:p>
            <a:pPr algn="ctr">
              <a:lnSpc>
                <a:spcPct val="110000"/>
              </a:lnSpc>
            </a:pPr>
            <a:r>
              <a:rPr lang="en-US" sz="2200"/>
              <a:t>2.89</a:t>
            </a:r>
          </a:p>
          <a:p>
            <a:pPr algn="ctr">
              <a:lnSpc>
                <a:spcPct val="110000"/>
              </a:lnSpc>
            </a:pPr>
            <a:r>
              <a:rPr lang="en-US" sz="2200"/>
              <a:t>0.49</a:t>
            </a:r>
          </a:p>
          <a:p>
            <a:pPr algn="ctr">
              <a:lnSpc>
                <a:spcPct val="110000"/>
              </a:lnSpc>
            </a:pPr>
            <a:r>
              <a:rPr lang="en-US" sz="2200"/>
              <a:t>0.09</a:t>
            </a:r>
          </a:p>
          <a:p>
            <a:pPr algn="ctr">
              <a:lnSpc>
                <a:spcPct val="110000"/>
              </a:lnSpc>
            </a:pPr>
            <a:r>
              <a:rPr lang="en-US" sz="2200"/>
              <a:t>13.69</a:t>
            </a:r>
          </a:p>
          <a:p>
            <a:pPr algn="ctr">
              <a:lnSpc>
                <a:spcPct val="110000"/>
              </a:lnSpc>
            </a:pPr>
            <a:r>
              <a:rPr lang="en-US" sz="2200"/>
              <a:t>0.49</a:t>
            </a:r>
          </a:p>
          <a:p>
            <a:pPr algn="ctr">
              <a:lnSpc>
                <a:spcPct val="110000"/>
              </a:lnSpc>
            </a:pPr>
            <a:r>
              <a:rPr lang="en-US" sz="2200"/>
              <a:t>22.09</a:t>
            </a:r>
          </a:p>
          <a:p>
            <a:pPr algn="ctr">
              <a:lnSpc>
                <a:spcPct val="110000"/>
              </a:lnSpc>
            </a:pPr>
            <a:r>
              <a:rPr lang="en-US" sz="2200"/>
              <a:t>5.29</a:t>
            </a:r>
          </a:p>
        </p:txBody>
      </p:sp>
      <p:sp>
        <p:nvSpPr>
          <p:cNvPr id="21515" name="Line 6"/>
          <p:cNvSpPr>
            <a:spLocks noChangeShapeType="1"/>
          </p:cNvSpPr>
          <p:nvPr/>
        </p:nvSpPr>
        <p:spPr bwMode="auto">
          <a:xfrm>
            <a:off x="1639888" y="1397000"/>
            <a:ext cx="0" cy="43545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6" name="Line 7"/>
          <p:cNvSpPr>
            <a:spLocks noChangeShapeType="1"/>
          </p:cNvSpPr>
          <p:nvPr/>
        </p:nvSpPr>
        <p:spPr bwMode="auto">
          <a:xfrm>
            <a:off x="2878138" y="1406525"/>
            <a:ext cx="0" cy="43545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7" name="Line 8"/>
          <p:cNvSpPr>
            <a:spLocks noChangeShapeType="1"/>
          </p:cNvSpPr>
          <p:nvPr/>
        </p:nvSpPr>
        <p:spPr bwMode="auto">
          <a:xfrm>
            <a:off x="4640263" y="1401763"/>
            <a:ext cx="0" cy="435451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8" name="Line 9"/>
          <p:cNvSpPr>
            <a:spLocks noChangeShapeType="1"/>
          </p:cNvSpPr>
          <p:nvPr/>
        </p:nvSpPr>
        <p:spPr bwMode="auto">
          <a:xfrm>
            <a:off x="6129338" y="1395413"/>
            <a:ext cx="0" cy="435451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9" name="Line 10"/>
          <p:cNvSpPr>
            <a:spLocks noChangeShapeType="1"/>
          </p:cNvSpPr>
          <p:nvPr/>
        </p:nvSpPr>
        <p:spPr bwMode="auto">
          <a:xfrm>
            <a:off x="7602538" y="1403350"/>
            <a:ext cx="0" cy="43545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0" name="Line 11"/>
          <p:cNvSpPr>
            <a:spLocks noChangeShapeType="1"/>
          </p:cNvSpPr>
          <p:nvPr/>
        </p:nvSpPr>
        <p:spPr bwMode="auto">
          <a:xfrm>
            <a:off x="1639888" y="5749925"/>
            <a:ext cx="595153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1" name="Line 12"/>
          <p:cNvSpPr>
            <a:spLocks noChangeShapeType="1"/>
          </p:cNvSpPr>
          <p:nvPr/>
        </p:nvSpPr>
        <p:spPr bwMode="auto">
          <a:xfrm>
            <a:off x="1647825" y="2005013"/>
            <a:ext cx="59515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2" name="Line 13"/>
          <p:cNvSpPr>
            <a:spLocks noChangeShapeType="1"/>
          </p:cNvSpPr>
          <p:nvPr/>
        </p:nvSpPr>
        <p:spPr bwMode="auto">
          <a:xfrm>
            <a:off x="1644650" y="1401763"/>
            <a:ext cx="59515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21506" name="Object 14"/>
          <p:cNvGraphicFramePr>
            <a:graphicFrameLocks noGrp="1" noChangeAspect="1"/>
          </p:cNvGraphicFramePr>
          <p:nvPr>
            <p:ph sz="half" idx="1"/>
            <p:extLst>
              <p:ext uri="{D42A27DB-BD31-4B8C-83A1-F6EECF244321}">
                <p14:modId xmlns:p14="http://schemas.microsoft.com/office/powerpoint/2010/main" val="1958486339"/>
              </p:ext>
            </p:extLst>
          </p:nvPr>
        </p:nvGraphicFramePr>
        <p:xfrm>
          <a:off x="2051050" y="1514475"/>
          <a:ext cx="327025" cy="490538"/>
        </p:xfrm>
        <a:graphic>
          <a:graphicData uri="http://schemas.openxmlformats.org/presentationml/2006/ole">
            <mc:AlternateContent xmlns:mc="http://schemas.openxmlformats.org/markup-compatibility/2006">
              <mc:Choice xmlns:v="urn:schemas-microsoft-com:vml" Requires="v">
                <p:oleObj spid="_x0000_s132188" name="Equation" r:id="rId4" imgW="152280" imgH="228600" progId="Equation.DSMT4">
                  <p:embed/>
                </p:oleObj>
              </mc:Choice>
              <mc:Fallback>
                <p:oleObj name="Equation" r:id="rId4" imgW="15228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050" y="1514475"/>
                        <a:ext cx="327025"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07" name="Object 15"/>
          <p:cNvGraphicFramePr>
            <a:graphicFrameLocks noChangeAspect="1"/>
          </p:cNvGraphicFramePr>
          <p:nvPr>
            <p:extLst>
              <p:ext uri="{D42A27DB-BD31-4B8C-83A1-F6EECF244321}">
                <p14:modId xmlns:p14="http://schemas.microsoft.com/office/powerpoint/2010/main" val="3030177479"/>
              </p:ext>
            </p:extLst>
          </p:nvPr>
        </p:nvGraphicFramePr>
        <p:xfrm>
          <a:off x="3371850" y="1485900"/>
          <a:ext cx="847725" cy="503238"/>
        </p:xfrm>
        <a:graphic>
          <a:graphicData uri="http://schemas.openxmlformats.org/presentationml/2006/ole">
            <mc:AlternateContent xmlns:mc="http://schemas.openxmlformats.org/markup-compatibility/2006">
              <mc:Choice xmlns:v="urn:schemas-microsoft-com:vml" Requires="v">
                <p:oleObj spid="_x0000_s132189" name="Equation" r:id="rId6" imgW="406080" imgH="241200" progId="Equation.DSMT4">
                  <p:embed/>
                </p:oleObj>
              </mc:Choice>
              <mc:Fallback>
                <p:oleObj name="Equation" r:id="rId6" imgW="406080" imgH="2412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71850" y="1485900"/>
                        <a:ext cx="847725" cy="503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08" name="Object 16"/>
          <p:cNvGraphicFramePr>
            <a:graphicFrameLocks noChangeAspect="1"/>
          </p:cNvGraphicFramePr>
          <p:nvPr>
            <p:extLst>
              <p:ext uri="{D42A27DB-BD31-4B8C-83A1-F6EECF244321}">
                <p14:modId xmlns:p14="http://schemas.microsoft.com/office/powerpoint/2010/main" val="4133863925"/>
              </p:ext>
            </p:extLst>
          </p:nvPr>
        </p:nvGraphicFramePr>
        <p:xfrm>
          <a:off x="6235700" y="1492250"/>
          <a:ext cx="1165225" cy="503238"/>
        </p:xfrm>
        <a:graphic>
          <a:graphicData uri="http://schemas.openxmlformats.org/presentationml/2006/ole">
            <mc:AlternateContent xmlns:mc="http://schemas.openxmlformats.org/markup-compatibility/2006">
              <mc:Choice xmlns:v="urn:schemas-microsoft-com:vml" Requires="v">
                <p:oleObj spid="_x0000_s132190" name="Equation" r:id="rId8" imgW="558720" imgH="241200" progId="Equation.DSMT4">
                  <p:embed/>
                </p:oleObj>
              </mc:Choice>
              <mc:Fallback>
                <p:oleObj name="Equation" r:id="rId8" imgW="558720" imgH="2412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35700" y="1492250"/>
                        <a:ext cx="1165225" cy="503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09" name="Object 17"/>
          <p:cNvGraphicFramePr>
            <a:graphicFrameLocks noChangeAspect="1"/>
          </p:cNvGraphicFramePr>
          <p:nvPr>
            <p:extLst>
              <p:ext uri="{D42A27DB-BD31-4B8C-83A1-F6EECF244321}">
                <p14:modId xmlns:p14="http://schemas.microsoft.com/office/powerpoint/2010/main" val="3897109099"/>
              </p:ext>
            </p:extLst>
          </p:nvPr>
        </p:nvGraphicFramePr>
        <p:xfrm>
          <a:off x="4959350" y="1492250"/>
          <a:ext cx="847725" cy="503238"/>
        </p:xfrm>
        <a:graphic>
          <a:graphicData uri="http://schemas.openxmlformats.org/presentationml/2006/ole">
            <mc:AlternateContent xmlns:mc="http://schemas.openxmlformats.org/markup-compatibility/2006">
              <mc:Choice xmlns:v="urn:schemas-microsoft-com:vml" Requires="v">
                <p:oleObj spid="_x0000_s132191" name="Equation" r:id="rId10" imgW="406080" imgH="241200" progId="Equation.DSMT4">
                  <p:embed/>
                </p:oleObj>
              </mc:Choice>
              <mc:Fallback>
                <p:oleObj name="Equation" r:id="rId10" imgW="406080" imgH="2412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59350" y="1492250"/>
                        <a:ext cx="847725" cy="503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594" name="Text Box 18"/>
          <p:cNvSpPr txBox="1">
            <a:spLocks noChangeArrowheads="1"/>
          </p:cNvSpPr>
          <p:nvPr/>
        </p:nvSpPr>
        <p:spPr bwMode="auto">
          <a:xfrm>
            <a:off x="5508625" y="5699125"/>
            <a:ext cx="987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sz="2000"/>
              <a:t>Sum =</a:t>
            </a:r>
          </a:p>
        </p:txBody>
      </p:sp>
      <p:sp>
        <p:nvSpPr>
          <p:cNvPr id="462867" name="Text Box 19"/>
          <p:cNvSpPr txBox="1">
            <a:spLocks noChangeArrowheads="1"/>
          </p:cNvSpPr>
          <p:nvPr/>
        </p:nvSpPr>
        <p:spPr bwMode="auto">
          <a:xfrm>
            <a:off x="6378575" y="5694363"/>
            <a:ext cx="7985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pPr>
            <a:r>
              <a:rPr lang="en-US" sz="2000"/>
              <a:t>76.1</a:t>
            </a:r>
          </a:p>
        </p:txBody>
      </p:sp>
      <p:sp>
        <p:nvSpPr>
          <p:cNvPr id="24596" name="Text Box 20"/>
          <p:cNvSpPr txBox="1">
            <a:spLocks noChangeArrowheads="1"/>
          </p:cNvSpPr>
          <p:nvPr/>
        </p:nvSpPr>
        <p:spPr bwMode="auto">
          <a:xfrm>
            <a:off x="5532438" y="6013450"/>
            <a:ext cx="958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sz="2000"/>
              <a:t>   </a:t>
            </a:r>
            <a:r>
              <a:rPr lang="en-US" sz="2000" i="1"/>
              <a:t>s</a:t>
            </a:r>
            <a:r>
              <a:rPr lang="en-US" sz="2000" i="1" baseline="-25000"/>
              <a:t>d</a:t>
            </a:r>
            <a:r>
              <a:rPr lang="en-US" sz="2000"/>
              <a:t> =</a:t>
            </a:r>
          </a:p>
        </p:txBody>
      </p:sp>
      <p:sp>
        <p:nvSpPr>
          <p:cNvPr id="462869" name="Text Box 21"/>
          <p:cNvSpPr txBox="1">
            <a:spLocks noChangeArrowheads="1"/>
          </p:cNvSpPr>
          <p:nvPr/>
        </p:nvSpPr>
        <p:spPr bwMode="auto">
          <a:xfrm>
            <a:off x="6373813" y="6037263"/>
            <a:ext cx="7985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pPr>
            <a:r>
              <a:rPr lang="en-US" sz="2000"/>
              <a:t>8.5</a:t>
            </a:r>
          </a:p>
        </p:txBody>
      </p:sp>
      <p:sp>
        <p:nvSpPr>
          <p:cNvPr id="24598" name="Text Box 22"/>
          <p:cNvSpPr txBox="1">
            <a:spLocks noChangeArrowheads="1"/>
          </p:cNvSpPr>
          <p:nvPr/>
        </p:nvSpPr>
        <p:spPr bwMode="auto">
          <a:xfrm>
            <a:off x="5456238" y="6327775"/>
            <a:ext cx="10302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sz="2000" b="1">
                <a:solidFill>
                  <a:srgbClr val="008000"/>
                </a:solidFill>
              </a:rPr>
              <a:t>     </a:t>
            </a:r>
            <a:r>
              <a:rPr lang="en-US" sz="2000" b="1" i="1">
                <a:solidFill>
                  <a:srgbClr val="008000"/>
                </a:solidFill>
              </a:rPr>
              <a:t>s</a:t>
            </a:r>
            <a:r>
              <a:rPr lang="en-US" sz="2000" b="1" i="1" baseline="-25000">
                <a:solidFill>
                  <a:srgbClr val="008000"/>
                </a:solidFill>
              </a:rPr>
              <a:t>d</a:t>
            </a:r>
            <a:r>
              <a:rPr lang="en-US" sz="2000" b="1" baseline="30000">
                <a:solidFill>
                  <a:srgbClr val="008000"/>
                </a:solidFill>
              </a:rPr>
              <a:t> </a:t>
            </a:r>
            <a:r>
              <a:rPr lang="en-US" sz="2000" b="1">
                <a:solidFill>
                  <a:srgbClr val="008000"/>
                </a:solidFill>
              </a:rPr>
              <a:t>=</a:t>
            </a:r>
          </a:p>
        </p:txBody>
      </p:sp>
      <p:sp>
        <p:nvSpPr>
          <p:cNvPr id="462871" name="Text Box 23"/>
          <p:cNvSpPr txBox="1">
            <a:spLocks noChangeArrowheads="1"/>
          </p:cNvSpPr>
          <p:nvPr/>
        </p:nvSpPr>
        <p:spPr bwMode="auto">
          <a:xfrm>
            <a:off x="6369050" y="6365875"/>
            <a:ext cx="7985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pPr>
            <a:r>
              <a:rPr lang="en-US" sz="2000" b="1">
                <a:solidFill>
                  <a:srgbClr val="008000"/>
                </a:solidFill>
              </a:rPr>
              <a:t>2.9</a:t>
            </a:r>
          </a:p>
        </p:txBody>
      </p:sp>
      <p:sp>
        <p:nvSpPr>
          <p:cNvPr id="24601" name="Text Box 25"/>
          <p:cNvSpPr txBox="1">
            <a:spLocks noChangeArrowheads="1"/>
          </p:cNvSpPr>
          <p:nvPr/>
        </p:nvSpPr>
        <p:spPr bwMode="auto">
          <a:xfrm>
            <a:off x="5856288" y="6013450"/>
            <a:ext cx="7477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sz="1200"/>
              <a:t>2</a:t>
            </a:r>
          </a:p>
        </p:txBody>
      </p:sp>
      <p:sp>
        <p:nvSpPr>
          <p:cNvPr id="24603" name="Rectangle 27"/>
          <p:cNvSpPr>
            <a:spLocks noChangeArrowheads="1"/>
          </p:cNvSpPr>
          <p:nvPr/>
        </p:nvSpPr>
        <p:spPr bwMode="auto">
          <a:xfrm>
            <a:off x="3108325" y="2360613"/>
            <a:ext cx="1219200" cy="3349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4604" name="Rectangle 28"/>
          <p:cNvSpPr>
            <a:spLocks noChangeArrowheads="1"/>
          </p:cNvSpPr>
          <p:nvPr/>
        </p:nvSpPr>
        <p:spPr bwMode="auto">
          <a:xfrm>
            <a:off x="3101975" y="2751138"/>
            <a:ext cx="1219200" cy="3349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4605" name="Rectangle 29"/>
          <p:cNvSpPr>
            <a:spLocks noChangeArrowheads="1"/>
          </p:cNvSpPr>
          <p:nvPr/>
        </p:nvSpPr>
        <p:spPr bwMode="auto">
          <a:xfrm>
            <a:off x="3111500" y="3157538"/>
            <a:ext cx="1219200" cy="2484437"/>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4612" name="Rectangle 36"/>
          <p:cNvSpPr>
            <a:spLocks noChangeArrowheads="1"/>
          </p:cNvSpPr>
          <p:nvPr/>
        </p:nvSpPr>
        <p:spPr bwMode="auto">
          <a:xfrm>
            <a:off x="4800600" y="2354263"/>
            <a:ext cx="1219200" cy="3349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4613" name="Rectangle 37"/>
          <p:cNvSpPr>
            <a:spLocks noChangeArrowheads="1"/>
          </p:cNvSpPr>
          <p:nvPr/>
        </p:nvSpPr>
        <p:spPr bwMode="auto">
          <a:xfrm>
            <a:off x="4794250" y="2744788"/>
            <a:ext cx="1219200" cy="3349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4614" name="Rectangle 38"/>
          <p:cNvSpPr>
            <a:spLocks noChangeArrowheads="1"/>
          </p:cNvSpPr>
          <p:nvPr/>
        </p:nvSpPr>
        <p:spPr bwMode="auto">
          <a:xfrm>
            <a:off x="4803775" y="3151188"/>
            <a:ext cx="1219200" cy="2484437"/>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4615" name="Rectangle 39"/>
          <p:cNvSpPr>
            <a:spLocks noChangeArrowheads="1"/>
          </p:cNvSpPr>
          <p:nvPr/>
        </p:nvSpPr>
        <p:spPr bwMode="auto">
          <a:xfrm>
            <a:off x="6238875" y="2363788"/>
            <a:ext cx="1219200" cy="3349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4616" name="Rectangle 40"/>
          <p:cNvSpPr>
            <a:spLocks noChangeArrowheads="1"/>
          </p:cNvSpPr>
          <p:nvPr/>
        </p:nvSpPr>
        <p:spPr bwMode="auto">
          <a:xfrm>
            <a:off x="6232525" y="2754313"/>
            <a:ext cx="1219200" cy="33496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4617" name="Rectangle 41"/>
          <p:cNvSpPr>
            <a:spLocks noChangeArrowheads="1"/>
          </p:cNvSpPr>
          <p:nvPr/>
        </p:nvSpPr>
        <p:spPr bwMode="auto">
          <a:xfrm>
            <a:off x="6242050" y="3160713"/>
            <a:ext cx="1219200" cy="2484437"/>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graphicFrame>
        <p:nvGraphicFramePr>
          <p:cNvPr id="460817" name="Object 17">
            <a:hlinkClick r:id="" action="ppaction://ole?verb=0"/>
          </p:cNvPr>
          <p:cNvGraphicFramePr>
            <a:graphicFrameLocks/>
          </p:cNvGraphicFramePr>
          <p:nvPr>
            <p:extLst>
              <p:ext uri="{D42A27DB-BD31-4B8C-83A1-F6EECF244321}">
                <p14:modId xmlns:p14="http://schemas.microsoft.com/office/powerpoint/2010/main" val="46253655"/>
              </p:ext>
            </p:extLst>
          </p:nvPr>
        </p:nvGraphicFramePr>
        <p:xfrm>
          <a:off x="2620963" y="5919788"/>
          <a:ext cx="2055812" cy="706437"/>
        </p:xfrm>
        <a:graphic>
          <a:graphicData uri="http://schemas.openxmlformats.org/presentationml/2006/ole">
            <mc:AlternateContent xmlns:mc="http://schemas.openxmlformats.org/markup-compatibility/2006">
              <mc:Choice xmlns:v="urn:schemas-microsoft-com:vml" Requires="v">
                <p:oleObj spid="_x0000_s132192" name="Equation" r:id="rId12" imgW="1180800" imgH="482400" progId="Equation.DSMT4">
                  <p:embed/>
                </p:oleObj>
              </mc:Choice>
              <mc:Fallback>
                <p:oleObj name="Equation" r:id="rId12" imgW="1180800" imgH="482400" progId="Equation.DSMT4">
                  <p:embed/>
                  <p:pic>
                    <p:nvPicPr>
                      <p:cNvPr id="0" name=""/>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20963" y="5919788"/>
                        <a:ext cx="2055812"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36" name="Rectangle 6"/>
          <p:cNvSpPr>
            <a:spLocks noChangeArrowheads="1"/>
          </p:cNvSpPr>
          <p:nvPr/>
        </p:nvSpPr>
        <p:spPr bwMode="auto">
          <a:xfrm>
            <a:off x="685800" y="176521"/>
            <a:ext cx="7772400" cy="505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smtClean="0">
                <a:solidFill>
                  <a:schemeClr val="tx2"/>
                </a:solidFill>
              </a:rPr>
              <a:t>Matched </a:t>
            </a:r>
            <a:r>
              <a:rPr lang="en-US" sz="2800" dirty="0">
                <a:solidFill>
                  <a:schemeClr val="tx2"/>
                </a:solidFill>
              </a:rPr>
              <a:t>Samples</a:t>
            </a:r>
          </a:p>
        </p:txBody>
      </p:sp>
      <p:sp>
        <p:nvSpPr>
          <p:cNvPr id="37" name="Rectangle 190"/>
          <p:cNvSpPr>
            <a:spLocks noChangeArrowheads="1"/>
          </p:cNvSpPr>
          <p:nvPr/>
        </p:nvSpPr>
        <p:spPr bwMode="auto">
          <a:xfrm>
            <a:off x="695325" y="1023192"/>
            <a:ext cx="7939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lnSpc>
                <a:spcPct val="90000"/>
              </a:lnSpc>
              <a:spcBef>
                <a:spcPct val="20000"/>
              </a:spcBef>
              <a:buClr>
                <a:srgbClr val="66FFFF"/>
              </a:buClr>
              <a:buSzPct val="75000"/>
              <a:buFont typeface="Monotype Sorts" pitchFamily="2" charset="2"/>
              <a:buNone/>
            </a:pPr>
            <a:r>
              <a:rPr lang="en-US" sz="2400" b="1" dirty="0" smtClean="0">
                <a:cs typeface="Times New Roman" pitchFamily="18" charset="0"/>
              </a:rPr>
              <a:t>Example </a:t>
            </a:r>
            <a:r>
              <a:rPr lang="en-US" sz="2400" b="1" dirty="0" smtClean="0">
                <a:cs typeface="Times New Roman" pitchFamily="18" charset="0"/>
              </a:rPr>
              <a:t>4</a:t>
            </a:r>
            <a:endParaRPr lang="en-US" sz="2400" dirty="0">
              <a:cs typeface="Times New Roman" pitchFamily="18" charset="0"/>
            </a:endParaRPr>
          </a:p>
        </p:txBody>
      </p:sp>
    </p:spTree>
    <p:extLst>
      <p:ext uri="{BB962C8B-B14F-4D97-AF65-F5344CB8AC3E}">
        <p14:creationId xmlns:p14="http://schemas.microsoft.com/office/powerpoint/2010/main" val="12815794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608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285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285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285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4603"/>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4612"/>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4615"/>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4604"/>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4613"/>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24616"/>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24605"/>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24614"/>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24617"/>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59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62867"/>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6286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459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4601"/>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46287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45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2851" grpId="0" autoUpdateAnimBg="0"/>
      <p:bldP spid="462852" grpId="0" autoUpdateAnimBg="0"/>
      <p:bldP spid="462853" grpId="0" autoUpdateAnimBg="0"/>
      <p:bldP spid="24594" grpId="0"/>
      <p:bldP spid="462867" grpId="0"/>
      <p:bldP spid="24596" grpId="0"/>
      <p:bldP spid="462869" grpId="0"/>
      <p:bldP spid="24598" grpId="0"/>
      <p:bldP spid="462871" grpId="0"/>
      <p:bldP spid="24601" grpId="0"/>
      <p:bldP spid="24603" grpId="0" animBg="1"/>
      <p:bldP spid="24604" grpId="0" animBg="1"/>
      <p:bldP spid="24605" grpId="0" animBg="1"/>
      <p:bldP spid="24612" grpId="0" animBg="1"/>
      <p:bldP spid="24613" grpId="0" animBg="1"/>
      <p:bldP spid="24614" grpId="0" animBg="1"/>
      <p:bldP spid="24615" grpId="0" animBg="1"/>
      <p:bldP spid="24616" grpId="0" animBg="1"/>
      <p:bldP spid="246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Text Box 2"/>
          <p:cNvSpPr txBox="1">
            <a:spLocks noChangeArrowheads="1"/>
          </p:cNvSpPr>
          <p:nvPr/>
        </p:nvSpPr>
        <p:spPr bwMode="auto">
          <a:xfrm>
            <a:off x="1608138" y="1924050"/>
            <a:ext cx="13954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i="1"/>
              <a:t>H</a:t>
            </a:r>
            <a:r>
              <a:rPr lang="en-US" sz="2400" baseline="-25000"/>
              <a:t>0</a:t>
            </a:r>
            <a:r>
              <a:rPr lang="en-US" sz="2400"/>
              <a:t>: </a:t>
            </a:r>
            <a:r>
              <a:rPr lang="en-US" sz="2400" i="1">
                <a:latin typeface="Symbol" pitchFamily="18" charset="2"/>
              </a:rPr>
              <a:t></a:t>
            </a:r>
            <a:r>
              <a:rPr lang="en-US" sz="2400" baseline="-25000"/>
              <a:t>d </a:t>
            </a:r>
            <a:r>
              <a:rPr lang="en-US" sz="2400"/>
              <a:t>= </a:t>
            </a:r>
            <a:r>
              <a:rPr lang="en-US" sz="2400">
                <a:solidFill>
                  <a:srgbClr val="0066FF"/>
                </a:solidFill>
              </a:rPr>
              <a:t>0</a:t>
            </a:r>
            <a:endParaRPr lang="en-US" sz="2400">
              <a:solidFill>
                <a:srgbClr val="0066FF"/>
              </a:solidFill>
              <a:latin typeface="Symbol" pitchFamily="18" charset="2"/>
            </a:endParaRPr>
          </a:p>
        </p:txBody>
      </p:sp>
      <p:sp>
        <p:nvSpPr>
          <p:cNvPr id="460803" name="Text Box 3"/>
          <p:cNvSpPr txBox="1">
            <a:spLocks noChangeArrowheads="1"/>
          </p:cNvSpPr>
          <p:nvPr/>
        </p:nvSpPr>
        <p:spPr bwMode="auto">
          <a:xfrm>
            <a:off x="4049713" y="1419225"/>
            <a:ext cx="22971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marL="58738" eaLnBrk="0" hangingPunct="0">
              <a:tabLst>
                <a:tab pos="465138" algn="l"/>
              </a:tabLst>
              <a:defRPr>
                <a:solidFill>
                  <a:schemeClr val="tx1"/>
                </a:solidFill>
                <a:latin typeface="Times New Roman" pitchFamily="18" charset="0"/>
              </a:defRPr>
            </a:lvl1pPr>
            <a:lvl2pPr marL="742950" indent="-285750" eaLnBrk="0" hangingPunct="0">
              <a:tabLst>
                <a:tab pos="465138" algn="l"/>
              </a:tabLst>
              <a:defRPr>
                <a:solidFill>
                  <a:schemeClr val="tx1"/>
                </a:solidFill>
                <a:latin typeface="Times New Roman" pitchFamily="18" charset="0"/>
              </a:defRPr>
            </a:lvl2pPr>
            <a:lvl3pPr marL="1143000" indent="-228600" eaLnBrk="0" hangingPunct="0">
              <a:tabLst>
                <a:tab pos="465138" algn="l"/>
              </a:tabLst>
              <a:defRPr>
                <a:solidFill>
                  <a:schemeClr val="tx1"/>
                </a:solidFill>
                <a:latin typeface="Times New Roman" pitchFamily="18" charset="0"/>
              </a:defRPr>
            </a:lvl3pPr>
            <a:lvl4pPr marL="1600200" indent="-228600" eaLnBrk="0" hangingPunct="0">
              <a:tabLst>
                <a:tab pos="465138" algn="l"/>
              </a:tabLst>
              <a:defRPr>
                <a:solidFill>
                  <a:schemeClr val="tx1"/>
                </a:solidFill>
                <a:latin typeface="Times New Roman" pitchFamily="18" charset="0"/>
              </a:defRPr>
            </a:lvl4pPr>
            <a:lvl5pPr marL="2057400" indent="-228600" eaLnBrk="0" hangingPunct="0">
              <a:tabLst>
                <a:tab pos="465138" algn="l"/>
              </a:tabLst>
              <a:defRPr>
                <a:solidFill>
                  <a:schemeClr val="tx1"/>
                </a:solidFill>
                <a:latin typeface="Times New Roman" pitchFamily="18" charset="0"/>
              </a:defRPr>
            </a:lvl5pPr>
            <a:lvl6pPr marL="2514600" indent="-228600" eaLnBrk="0" fontAlgn="base" hangingPunct="0">
              <a:spcBef>
                <a:spcPct val="0"/>
              </a:spcBef>
              <a:spcAft>
                <a:spcPct val="0"/>
              </a:spcAft>
              <a:tabLst>
                <a:tab pos="465138" algn="l"/>
              </a:tabLst>
              <a:defRPr>
                <a:solidFill>
                  <a:schemeClr val="tx1"/>
                </a:solidFill>
                <a:latin typeface="Times New Roman" pitchFamily="18" charset="0"/>
              </a:defRPr>
            </a:lvl6pPr>
            <a:lvl7pPr marL="2971800" indent="-228600" eaLnBrk="0" fontAlgn="base" hangingPunct="0">
              <a:spcBef>
                <a:spcPct val="0"/>
              </a:spcBef>
              <a:spcAft>
                <a:spcPct val="0"/>
              </a:spcAft>
              <a:tabLst>
                <a:tab pos="465138" algn="l"/>
              </a:tabLst>
              <a:defRPr>
                <a:solidFill>
                  <a:schemeClr val="tx1"/>
                </a:solidFill>
                <a:latin typeface="Times New Roman" pitchFamily="18" charset="0"/>
              </a:defRPr>
            </a:lvl7pPr>
            <a:lvl8pPr marL="3429000" indent="-228600" eaLnBrk="0" fontAlgn="base" hangingPunct="0">
              <a:spcBef>
                <a:spcPct val="0"/>
              </a:spcBef>
              <a:spcAft>
                <a:spcPct val="0"/>
              </a:spcAft>
              <a:tabLst>
                <a:tab pos="465138" algn="l"/>
              </a:tabLst>
              <a:defRPr>
                <a:solidFill>
                  <a:schemeClr val="tx1"/>
                </a:solidFill>
                <a:latin typeface="Times New Roman" pitchFamily="18" charset="0"/>
              </a:defRPr>
            </a:lvl8pPr>
            <a:lvl9pPr marL="3886200" indent="-228600" eaLnBrk="0" fontAlgn="base" hangingPunct="0">
              <a:spcBef>
                <a:spcPct val="0"/>
              </a:spcBef>
              <a:spcAft>
                <a:spcPct val="0"/>
              </a:spcAft>
              <a:tabLst>
                <a:tab pos="465138" algn="l"/>
              </a:tabLst>
              <a:defRPr>
                <a:solidFill>
                  <a:schemeClr val="tx1"/>
                </a:solidFill>
                <a:latin typeface="Times New Roman" pitchFamily="18" charset="0"/>
              </a:defRPr>
            </a:lvl9pPr>
          </a:lstStyle>
          <a:p>
            <a:r>
              <a:rPr lang="en-US" sz="2400"/>
              <a:t>with </a:t>
            </a:r>
            <a:r>
              <a:rPr lang="en-US" sz="2400" i="1">
                <a:latin typeface="Symbol" pitchFamily="18" charset="2"/>
              </a:rPr>
              <a:t></a:t>
            </a:r>
            <a:r>
              <a:rPr lang="en-US" sz="2400" baseline="-25000"/>
              <a:t>d </a:t>
            </a:r>
            <a:r>
              <a:rPr lang="en-US" sz="2400"/>
              <a:t>= </a:t>
            </a:r>
            <a:r>
              <a:rPr lang="en-US" sz="2400" i="1">
                <a:latin typeface="Symbol" pitchFamily="18" charset="2"/>
              </a:rPr>
              <a:t>m</a:t>
            </a:r>
            <a:r>
              <a:rPr lang="en-US" sz="2400" baseline="-25000"/>
              <a:t>1</a:t>
            </a:r>
            <a:r>
              <a:rPr lang="en-US" sz="2400"/>
              <a:t> – </a:t>
            </a:r>
            <a:r>
              <a:rPr lang="en-US" sz="2400" i="1">
                <a:latin typeface="Symbol" pitchFamily="18" charset="2"/>
              </a:rPr>
              <a:t>m</a:t>
            </a:r>
            <a:r>
              <a:rPr lang="en-US" sz="2400" baseline="-25000"/>
              <a:t>2</a:t>
            </a:r>
            <a:endParaRPr lang="en-US" sz="2400"/>
          </a:p>
        </p:txBody>
      </p:sp>
      <p:sp>
        <p:nvSpPr>
          <p:cNvPr id="22536" name="Text Box 4"/>
          <p:cNvSpPr txBox="1">
            <a:spLocks noChangeArrowheads="1"/>
          </p:cNvSpPr>
          <p:nvPr/>
        </p:nvSpPr>
        <p:spPr bwMode="auto">
          <a:xfrm>
            <a:off x="711200" y="1430338"/>
            <a:ext cx="34750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2400"/>
              <a:t>1.  Develop the hypotheses</a:t>
            </a:r>
          </a:p>
        </p:txBody>
      </p:sp>
      <p:sp>
        <p:nvSpPr>
          <p:cNvPr id="460807" name="Text Box 7"/>
          <p:cNvSpPr txBox="1">
            <a:spLocks noChangeArrowheads="1"/>
          </p:cNvSpPr>
          <p:nvPr/>
        </p:nvSpPr>
        <p:spPr bwMode="auto">
          <a:xfrm>
            <a:off x="4194175" y="2278063"/>
            <a:ext cx="2439988"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pPr>
            <a:r>
              <a:rPr lang="en-US" sz="600"/>
              <a:t> </a:t>
            </a:r>
            <a:r>
              <a:rPr lang="en-US"/>
              <a:t>A</a:t>
            </a:r>
            <a:r>
              <a:rPr lang="en-US" sz="1000"/>
              <a:t>  </a:t>
            </a:r>
            <a:r>
              <a:rPr lang="en-US" i="1"/>
              <a:t>difference </a:t>
            </a:r>
            <a:r>
              <a:rPr lang="en-US"/>
              <a:t>exists</a:t>
            </a:r>
          </a:p>
        </p:txBody>
      </p:sp>
      <p:sp>
        <p:nvSpPr>
          <p:cNvPr id="460808" name="Text Box 8"/>
          <p:cNvSpPr txBox="1">
            <a:spLocks noChangeArrowheads="1"/>
          </p:cNvSpPr>
          <p:nvPr/>
        </p:nvSpPr>
        <p:spPr bwMode="auto">
          <a:xfrm>
            <a:off x="4189413" y="2274888"/>
            <a:ext cx="2455862"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pPr>
            <a:r>
              <a:rPr lang="en-US"/>
              <a:t>No </a:t>
            </a:r>
            <a:r>
              <a:rPr lang="en-US" i="1"/>
              <a:t>difference </a:t>
            </a:r>
            <a:r>
              <a:rPr lang="en-US"/>
              <a:t>exists</a:t>
            </a:r>
          </a:p>
        </p:txBody>
      </p:sp>
      <p:sp>
        <p:nvSpPr>
          <p:cNvPr id="460809" name="Line 9"/>
          <p:cNvSpPr>
            <a:spLocks noChangeShapeType="1"/>
          </p:cNvSpPr>
          <p:nvPr/>
        </p:nvSpPr>
        <p:spPr bwMode="auto">
          <a:xfrm flipH="1" flipV="1">
            <a:off x="3005138" y="2235200"/>
            <a:ext cx="1174750" cy="246063"/>
          </a:xfrm>
          <a:prstGeom prst="line">
            <a:avLst/>
          </a:prstGeom>
          <a:noFill/>
          <a:ln w="12700">
            <a:solidFill>
              <a:schemeClr val="tx1"/>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0810" name="Line 10"/>
          <p:cNvSpPr>
            <a:spLocks noChangeShapeType="1"/>
          </p:cNvSpPr>
          <p:nvPr/>
        </p:nvSpPr>
        <p:spPr bwMode="auto">
          <a:xfrm flipH="1">
            <a:off x="3055938" y="2474913"/>
            <a:ext cx="1130300" cy="144462"/>
          </a:xfrm>
          <a:prstGeom prst="line">
            <a:avLst/>
          </a:prstGeom>
          <a:noFill/>
          <a:ln w="12700">
            <a:solidFill>
              <a:schemeClr val="tx1"/>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76" name="Text Box 2"/>
          <p:cNvSpPr txBox="1">
            <a:spLocks noChangeArrowheads="1"/>
          </p:cNvSpPr>
          <p:nvPr/>
        </p:nvSpPr>
        <p:spPr bwMode="auto">
          <a:xfrm>
            <a:off x="715963" y="2973388"/>
            <a:ext cx="46878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2400"/>
              <a:t>2.  Determine the critical values with</a:t>
            </a:r>
          </a:p>
        </p:txBody>
      </p:sp>
      <p:sp>
        <p:nvSpPr>
          <p:cNvPr id="464899" name="Text Box 3"/>
          <p:cNvSpPr txBox="1">
            <a:spLocks noChangeArrowheads="1"/>
          </p:cNvSpPr>
          <p:nvPr/>
        </p:nvSpPr>
        <p:spPr bwMode="auto">
          <a:xfrm>
            <a:off x="5259388" y="2965450"/>
            <a:ext cx="13858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i="1">
                <a:latin typeface="Symbol" pitchFamily="18" charset="2"/>
              </a:rPr>
              <a:t>a </a:t>
            </a:r>
            <a:r>
              <a:rPr lang="en-US" sz="2400"/>
              <a:t> = .050.</a:t>
            </a:r>
          </a:p>
        </p:txBody>
      </p:sp>
      <p:sp>
        <p:nvSpPr>
          <p:cNvPr id="464909" name="Text Box 13"/>
          <p:cNvSpPr txBox="1">
            <a:spLocks noChangeArrowheads="1"/>
          </p:cNvSpPr>
          <p:nvPr/>
        </p:nvSpPr>
        <p:spPr bwMode="auto">
          <a:xfrm>
            <a:off x="1724025" y="3879850"/>
            <a:ext cx="1635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r>
              <a:rPr lang="en-US" sz="2400" i="1">
                <a:latin typeface="Symbol" pitchFamily="18" charset="2"/>
              </a:rPr>
              <a:t>a </a:t>
            </a:r>
            <a:r>
              <a:rPr lang="en-US" sz="2400">
                <a:latin typeface="Symbol" pitchFamily="18" charset="2"/>
              </a:rPr>
              <a:t>/2</a:t>
            </a:r>
            <a:r>
              <a:rPr lang="en-US" sz="2400" i="1">
                <a:latin typeface="Symbol" pitchFamily="18" charset="2"/>
              </a:rPr>
              <a:t> </a:t>
            </a:r>
            <a:r>
              <a:rPr lang="en-US" sz="2400">
                <a:latin typeface="Book Antiqua" pitchFamily="18" charset="0"/>
              </a:rPr>
              <a:t> = </a:t>
            </a:r>
            <a:r>
              <a:rPr lang="en-US" sz="2400">
                <a:solidFill>
                  <a:srgbClr val="FF0000"/>
                </a:solidFill>
                <a:latin typeface="Book Antiqua" pitchFamily="18" charset="0"/>
              </a:rPr>
              <a:t>.025</a:t>
            </a:r>
          </a:p>
        </p:txBody>
      </p:sp>
      <p:sp>
        <p:nvSpPr>
          <p:cNvPr id="464910" name="Text Box 14"/>
          <p:cNvSpPr txBox="1">
            <a:spLocks noChangeArrowheads="1"/>
          </p:cNvSpPr>
          <p:nvPr/>
        </p:nvSpPr>
        <p:spPr bwMode="auto">
          <a:xfrm>
            <a:off x="3506788" y="3848100"/>
            <a:ext cx="375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a:t>     (the column of the </a:t>
            </a:r>
            <a:r>
              <a:rPr lang="en-US" sz="2400" i="1"/>
              <a:t>t</a:t>
            </a:r>
            <a:r>
              <a:rPr lang="en-US" sz="2400"/>
              <a:t>-table)</a:t>
            </a:r>
            <a:endParaRPr lang="en-US" sz="2400">
              <a:latin typeface="Book Antiqua" pitchFamily="18" charset="0"/>
            </a:endParaRPr>
          </a:p>
        </p:txBody>
      </p:sp>
      <p:sp>
        <p:nvSpPr>
          <p:cNvPr id="464912" name="Text Box 16"/>
          <p:cNvSpPr txBox="1">
            <a:spLocks noChangeArrowheads="1"/>
          </p:cNvSpPr>
          <p:nvPr/>
        </p:nvSpPr>
        <p:spPr bwMode="auto">
          <a:xfrm>
            <a:off x="1733550" y="4302125"/>
            <a:ext cx="2008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i="1">
                <a:latin typeface="Book Antiqua" pitchFamily="18" charset="0"/>
              </a:rPr>
              <a:t>df</a:t>
            </a:r>
            <a:r>
              <a:rPr lang="en-US" sz="2400">
                <a:latin typeface="Book Antiqua" pitchFamily="18" charset="0"/>
              </a:rPr>
              <a:t> = 10 – 1 = 9</a:t>
            </a:r>
          </a:p>
        </p:txBody>
      </p:sp>
      <p:sp>
        <p:nvSpPr>
          <p:cNvPr id="464913" name="AutoShape 17"/>
          <p:cNvSpPr>
            <a:spLocks noChangeArrowheads="1"/>
          </p:cNvSpPr>
          <p:nvPr/>
        </p:nvSpPr>
        <p:spPr bwMode="auto">
          <a:xfrm>
            <a:off x="1863725" y="4903788"/>
            <a:ext cx="1409700" cy="265112"/>
          </a:xfrm>
          <a:prstGeom prst="rightArrow">
            <a:avLst>
              <a:gd name="adj1" fmla="val 50000"/>
              <a:gd name="adj2" fmla="val 132934"/>
            </a:avLst>
          </a:prstGeom>
          <a:solidFill>
            <a:schemeClr val="accent1"/>
          </a:solidFill>
          <a:ln w="12700">
            <a:solidFill>
              <a:schemeClr val="tx1"/>
            </a:solidFill>
            <a:miter lim="800000"/>
            <a:headEnd/>
            <a:tailEnd/>
          </a:ln>
        </p:spPr>
        <p:txBody>
          <a:bodyPr wrap="none" anchor="ctr"/>
          <a:lstStyle/>
          <a:p>
            <a:endParaRPr lang="en-US"/>
          </a:p>
        </p:txBody>
      </p:sp>
      <p:sp>
        <p:nvSpPr>
          <p:cNvPr id="464914" name="Text Box 18"/>
          <p:cNvSpPr txBox="1">
            <a:spLocks noChangeArrowheads="1"/>
          </p:cNvSpPr>
          <p:nvPr/>
        </p:nvSpPr>
        <p:spPr bwMode="auto">
          <a:xfrm>
            <a:off x="1122363" y="2973388"/>
            <a:ext cx="741680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a:t>                                                                       Since this is a</a:t>
            </a:r>
          </a:p>
          <a:p>
            <a:pPr>
              <a:spcBef>
                <a:spcPct val="20000"/>
              </a:spcBef>
              <a:buClr>
                <a:srgbClr val="66FFFF"/>
              </a:buClr>
              <a:buSzPct val="75000"/>
              <a:buFont typeface="Monotype Sorts" pitchFamily="2" charset="2"/>
              <a:buNone/>
            </a:pPr>
            <a:r>
              <a:rPr lang="en-US" sz="2400"/>
              <a:t>two-tailed test</a:t>
            </a:r>
            <a:endParaRPr lang="en-US" sz="2400">
              <a:latin typeface="Book Antiqua" pitchFamily="18" charset="0"/>
            </a:endParaRPr>
          </a:p>
        </p:txBody>
      </p:sp>
      <p:sp>
        <p:nvSpPr>
          <p:cNvPr id="464915" name="Rectangle 19"/>
          <p:cNvSpPr>
            <a:spLocks noChangeArrowheads="1"/>
          </p:cNvSpPr>
          <p:nvPr/>
        </p:nvSpPr>
        <p:spPr bwMode="auto">
          <a:xfrm>
            <a:off x="3548063" y="4770438"/>
            <a:ext cx="20431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lgn="ctr" eaLnBrk="0" hangingPunct="0"/>
            <a:r>
              <a:rPr lang="en-US" sz="2400" i="1">
                <a:latin typeface="Symbol" pitchFamily="18" charset="2"/>
              </a:rPr>
              <a:t>- </a:t>
            </a:r>
            <a:r>
              <a:rPr lang="en-US" sz="2400" i="1"/>
              <a:t>t</a:t>
            </a:r>
            <a:r>
              <a:rPr lang="en-US" sz="2400" baseline="-25000">
                <a:solidFill>
                  <a:srgbClr val="FF0000"/>
                </a:solidFill>
              </a:rPr>
              <a:t>.025</a:t>
            </a:r>
            <a:r>
              <a:rPr lang="en-US" sz="2400"/>
              <a:t> = </a:t>
            </a:r>
            <a:r>
              <a:rPr lang="en-US" sz="2400">
                <a:latin typeface="Symbol" pitchFamily="18" charset="2"/>
              </a:rPr>
              <a:t>-</a:t>
            </a:r>
            <a:r>
              <a:rPr lang="en-US" sz="2400"/>
              <a:t>2.262</a:t>
            </a:r>
          </a:p>
        </p:txBody>
      </p:sp>
      <p:sp>
        <p:nvSpPr>
          <p:cNvPr id="464916" name="Rectangle 20"/>
          <p:cNvSpPr>
            <a:spLocks noChangeArrowheads="1"/>
          </p:cNvSpPr>
          <p:nvPr/>
        </p:nvSpPr>
        <p:spPr bwMode="auto">
          <a:xfrm>
            <a:off x="6032500" y="4786313"/>
            <a:ext cx="1633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lgn="ctr" eaLnBrk="0" hangingPunct="0"/>
            <a:r>
              <a:rPr lang="en-US" sz="2400" i="1"/>
              <a:t>t</a:t>
            </a:r>
            <a:r>
              <a:rPr lang="en-US" sz="2400" baseline="-25000">
                <a:solidFill>
                  <a:srgbClr val="FF0000"/>
                </a:solidFill>
              </a:rPr>
              <a:t>.025</a:t>
            </a:r>
            <a:r>
              <a:rPr lang="en-US" sz="2400"/>
              <a:t> = 2.262</a:t>
            </a:r>
          </a:p>
        </p:txBody>
      </p:sp>
      <p:sp>
        <p:nvSpPr>
          <p:cNvPr id="464919" name="Text Box 23"/>
          <p:cNvSpPr txBox="1">
            <a:spLocks noChangeArrowheads="1"/>
          </p:cNvSpPr>
          <p:nvPr/>
        </p:nvSpPr>
        <p:spPr bwMode="auto">
          <a:xfrm>
            <a:off x="3895725" y="4286250"/>
            <a:ext cx="2940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a:t>(the row of the </a:t>
            </a:r>
            <a:r>
              <a:rPr lang="en-US" sz="2400" i="1"/>
              <a:t>t</a:t>
            </a:r>
            <a:r>
              <a:rPr lang="en-US" sz="2400"/>
              <a:t>-table)</a:t>
            </a:r>
            <a:endParaRPr lang="en-US" sz="2400">
              <a:latin typeface="Book Antiqua" pitchFamily="18" charset="0"/>
            </a:endParaRPr>
          </a:p>
        </p:txBody>
      </p:sp>
      <p:sp>
        <p:nvSpPr>
          <p:cNvPr id="22552" name="Text Box 2"/>
          <p:cNvSpPr txBox="1">
            <a:spLocks noChangeArrowheads="1"/>
          </p:cNvSpPr>
          <p:nvPr/>
        </p:nvSpPr>
        <p:spPr bwMode="auto">
          <a:xfrm>
            <a:off x="1608138" y="1924050"/>
            <a:ext cx="1404937"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400" baseline="-25000"/>
              <a:t> </a:t>
            </a:r>
            <a:r>
              <a:rPr lang="en-US" sz="2400">
                <a:latin typeface="Symbol" pitchFamily="18" charset="2"/>
              </a:rPr>
              <a:t></a:t>
            </a:r>
          </a:p>
          <a:p>
            <a:pPr>
              <a:spcBef>
                <a:spcPct val="20000"/>
              </a:spcBef>
              <a:buClr>
                <a:srgbClr val="66FFFF"/>
              </a:buClr>
              <a:buSzPct val="75000"/>
              <a:buFont typeface="Monotype Sorts" pitchFamily="2" charset="2"/>
              <a:buNone/>
            </a:pPr>
            <a:r>
              <a:rPr lang="en-US" sz="2400" i="1"/>
              <a:t>H</a:t>
            </a:r>
            <a:r>
              <a:rPr lang="en-US" sz="2400" baseline="-25000"/>
              <a:t>a</a:t>
            </a:r>
            <a:r>
              <a:rPr lang="en-US" sz="2400"/>
              <a:t>: </a:t>
            </a:r>
            <a:r>
              <a:rPr lang="en-US" sz="2400" i="1">
                <a:latin typeface="Symbol" pitchFamily="18" charset="2"/>
              </a:rPr>
              <a:t></a:t>
            </a:r>
            <a:r>
              <a:rPr lang="en-US" sz="2400" baseline="-25000"/>
              <a:t>d</a:t>
            </a:r>
            <a:r>
              <a:rPr lang="en-US" sz="2400"/>
              <a:t> </a:t>
            </a:r>
            <a:r>
              <a:rPr lang="en-US" sz="2400">
                <a:latin typeface="Symbol" pitchFamily="18" charset="2"/>
              </a:rPr>
              <a:t></a:t>
            </a:r>
            <a:r>
              <a:rPr lang="en-US" sz="2400">
                <a:solidFill>
                  <a:srgbClr val="0066FF"/>
                </a:solidFill>
                <a:latin typeface="Symbol" pitchFamily="18" charset="2"/>
              </a:rPr>
              <a:t></a:t>
            </a:r>
          </a:p>
        </p:txBody>
      </p:sp>
      <p:graphicFrame>
        <p:nvGraphicFramePr>
          <p:cNvPr id="464904" name="Object 8">
            <a:hlinkClick r:id="" action="ppaction://ole?verb=0"/>
          </p:cNvPr>
          <p:cNvGraphicFramePr>
            <a:graphicFrameLocks/>
          </p:cNvGraphicFramePr>
          <p:nvPr/>
        </p:nvGraphicFramePr>
        <p:xfrm>
          <a:off x="4032250" y="5954713"/>
          <a:ext cx="1350963" cy="774700"/>
        </p:xfrm>
        <a:graphic>
          <a:graphicData uri="http://schemas.openxmlformats.org/presentationml/2006/ole">
            <mc:AlternateContent xmlns:mc="http://schemas.openxmlformats.org/markup-compatibility/2006">
              <mc:Choice xmlns:v="urn:schemas-microsoft-com:vml" Requires="v">
                <p:oleObj spid="_x0000_s133194" name="Equation" r:id="rId4" imgW="1600200" imgH="927000" progId="Equation.DSMT4">
                  <p:embed/>
                </p:oleObj>
              </mc:Choice>
              <mc:Fallback>
                <p:oleObj name="Equation" r:id="rId4" imgW="1600200" imgH="927000" progId="Equation.DSMT4">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250" y="5954713"/>
                        <a:ext cx="1350963"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464906" name="Object 10">
            <a:hlinkClick r:id="" action="ppaction://ole?verb=0"/>
          </p:cNvPr>
          <p:cNvGraphicFramePr>
            <a:graphicFrameLocks/>
          </p:cNvGraphicFramePr>
          <p:nvPr/>
        </p:nvGraphicFramePr>
        <p:xfrm>
          <a:off x="3246438" y="6169025"/>
          <a:ext cx="719137" cy="244475"/>
        </p:xfrm>
        <a:graphic>
          <a:graphicData uri="http://schemas.openxmlformats.org/presentationml/2006/ole">
            <mc:AlternateContent xmlns:mc="http://schemas.openxmlformats.org/markup-compatibility/2006">
              <mc:Choice xmlns:v="urn:schemas-microsoft-com:vml" Requires="v">
                <p:oleObj spid="_x0000_s133195" name="Equation" r:id="rId6" imgW="850680" imgH="291960" progId="Equation.DSMT4">
                  <p:embed/>
                </p:oleObj>
              </mc:Choice>
              <mc:Fallback>
                <p:oleObj name="Equation" r:id="rId6" imgW="850680" imgH="291960" progId="Equation.DSMT4">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6438" y="6169025"/>
                        <a:ext cx="7191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464907" name="Object 11">
            <a:hlinkClick r:id="" action="ppaction://ole?verb=0"/>
          </p:cNvPr>
          <p:cNvGraphicFramePr>
            <a:graphicFrameLocks/>
          </p:cNvGraphicFramePr>
          <p:nvPr/>
        </p:nvGraphicFramePr>
        <p:xfrm>
          <a:off x="4032250" y="6146800"/>
          <a:ext cx="793750" cy="265113"/>
        </p:xfrm>
        <a:graphic>
          <a:graphicData uri="http://schemas.openxmlformats.org/presentationml/2006/ole">
            <mc:AlternateContent xmlns:mc="http://schemas.openxmlformats.org/markup-compatibility/2006">
              <mc:Choice xmlns:v="urn:schemas-microsoft-com:vml" Requires="v">
                <p:oleObj spid="_x0000_s133196" name="Equation" r:id="rId8" imgW="939600" imgH="317160" progId="Equation.DSMT4">
                  <p:embed/>
                </p:oleObj>
              </mc:Choice>
              <mc:Fallback>
                <p:oleObj name="Equation" r:id="rId8" imgW="939600" imgH="317160" progId="Equation.DSMT4">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2250" y="6146800"/>
                        <a:ext cx="793750" cy="26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464918" name="Object 22">
            <a:hlinkClick r:id="" action="ppaction://ole?verb=0"/>
          </p:cNvPr>
          <p:cNvGraphicFramePr>
            <a:graphicFrameLocks/>
          </p:cNvGraphicFramePr>
          <p:nvPr/>
        </p:nvGraphicFramePr>
        <p:xfrm>
          <a:off x="4019550" y="5907088"/>
          <a:ext cx="1093788" cy="827087"/>
        </p:xfrm>
        <a:graphic>
          <a:graphicData uri="http://schemas.openxmlformats.org/presentationml/2006/ole">
            <mc:AlternateContent xmlns:mc="http://schemas.openxmlformats.org/markup-compatibility/2006">
              <mc:Choice xmlns:v="urn:schemas-microsoft-com:vml" Requires="v">
                <p:oleObj spid="_x0000_s133197" name="Equation" r:id="rId10" imgW="1295280" imgH="990360" progId="Equation.DSMT4">
                  <p:embed/>
                </p:oleObj>
              </mc:Choice>
              <mc:Fallback>
                <p:oleObj name="Equation" r:id="rId10" imgW="1295280" imgH="990360" progId="Equation.DSMT4">
                  <p:embed/>
                  <p:pic>
                    <p:nvPicPr>
                      <p:cNvPr id="0" name=""/>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19550" y="5907088"/>
                        <a:ext cx="1093788" cy="82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sp>
        <p:nvSpPr>
          <p:cNvPr id="23597" name="Oval 45"/>
          <p:cNvSpPr>
            <a:spLocks noChangeArrowheads="1"/>
          </p:cNvSpPr>
          <p:nvPr/>
        </p:nvSpPr>
        <p:spPr bwMode="auto">
          <a:xfrm>
            <a:off x="4151313" y="6278563"/>
            <a:ext cx="1189037" cy="579437"/>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60813" name="Text Box 13"/>
          <p:cNvSpPr txBox="1">
            <a:spLocks noChangeArrowheads="1"/>
          </p:cNvSpPr>
          <p:nvPr/>
        </p:nvSpPr>
        <p:spPr bwMode="auto">
          <a:xfrm>
            <a:off x="715963" y="5391150"/>
            <a:ext cx="5221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2400"/>
              <a:t>3.  Compute the value of the test statistic.</a:t>
            </a:r>
          </a:p>
        </p:txBody>
      </p:sp>
      <p:sp>
        <p:nvSpPr>
          <p:cNvPr id="27" name="Rectangle 6"/>
          <p:cNvSpPr>
            <a:spLocks noChangeArrowheads="1"/>
          </p:cNvSpPr>
          <p:nvPr/>
        </p:nvSpPr>
        <p:spPr bwMode="auto">
          <a:xfrm>
            <a:off x="685800" y="176521"/>
            <a:ext cx="7772400" cy="505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smtClean="0">
                <a:solidFill>
                  <a:schemeClr val="tx2"/>
                </a:solidFill>
              </a:rPr>
              <a:t>Matched </a:t>
            </a:r>
            <a:r>
              <a:rPr lang="en-US" sz="2800" dirty="0">
                <a:solidFill>
                  <a:schemeClr val="tx2"/>
                </a:solidFill>
              </a:rPr>
              <a:t>Samples</a:t>
            </a:r>
          </a:p>
        </p:txBody>
      </p:sp>
      <p:sp>
        <p:nvSpPr>
          <p:cNvPr id="28" name="Rectangle 190"/>
          <p:cNvSpPr>
            <a:spLocks noChangeArrowheads="1"/>
          </p:cNvSpPr>
          <p:nvPr/>
        </p:nvSpPr>
        <p:spPr bwMode="auto">
          <a:xfrm>
            <a:off x="695325" y="1023192"/>
            <a:ext cx="7939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lnSpc>
                <a:spcPct val="90000"/>
              </a:lnSpc>
              <a:spcBef>
                <a:spcPct val="20000"/>
              </a:spcBef>
              <a:buClr>
                <a:srgbClr val="66FFFF"/>
              </a:buClr>
              <a:buSzPct val="75000"/>
              <a:buFont typeface="Monotype Sorts" pitchFamily="2" charset="2"/>
              <a:buNone/>
            </a:pPr>
            <a:r>
              <a:rPr lang="en-US" sz="2400" b="1" dirty="0" smtClean="0">
                <a:cs typeface="Times New Roman" pitchFamily="18" charset="0"/>
              </a:rPr>
              <a:t>Example </a:t>
            </a:r>
            <a:r>
              <a:rPr lang="en-US" sz="2400" b="1" dirty="0" smtClean="0">
                <a:cs typeface="Times New Roman" pitchFamily="18" charset="0"/>
              </a:rPr>
              <a:t>4</a:t>
            </a:r>
            <a:endParaRPr lang="en-US" sz="2400" dirty="0">
              <a:cs typeface="Times New Roman" pitchFamily="18" charset="0"/>
            </a:endParaRPr>
          </a:p>
        </p:txBody>
      </p:sp>
    </p:spTree>
    <p:extLst>
      <p:ext uri="{BB962C8B-B14F-4D97-AF65-F5344CB8AC3E}">
        <p14:creationId xmlns:p14="http://schemas.microsoft.com/office/powerpoint/2010/main" val="1686523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0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60810"/>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460807"/>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46080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080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6080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460808"/>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460809"/>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2357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6489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6491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4909"/>
                                        </p:tgtEl>
                                        <p:attrNameLst>
                                          <p:attrName>style.visibility</p:attrName>
                                        </p:attrNameLst>
                                      </p:cBhvr>
                                      <p:to>
                                        <p:strVal val="visible"/>
                                      </p:to>
                                    </p:set>
                                  </p:childTnLst>
                                </p:cTn>
                              </p:par>
                            </p:childTnLst>
                          </p:cTn>
                        </p:par>
                        <p:par>
                          <p:cTn id="39" fill="hold" nodeType="afterGroup">
                            <p:stCondLst>
                              <p:cond delay="0"/>
                            </p:stCondLst>
                            <p:childTnLst>
                              <p:par>
                                <p:cTn id="40" presetID="1" presetClass="entr" presetSubtype="0" fill="hold" grpId="0" nodeType="afterEffect">
                                  <p:stCondLst>
                                    <p:cond delay="0"/>
                                  </p:stCondLst>
                                  <p:childTnLst>
                                    <p:set>
                                      <p:cBhvr>
                                        <p:cTn id="41" dur="1" fill="hold">
                                          <p:stCondLst>
                                            <p:cond delay="0"/>
                                          </p:stCondLst>
                                        </p:cTn>
                                        <p:tgtEl>
                                          <p:spTgt spid="464910"/>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64912"/>
                                        </p:tgtEl>
                                        <p:attrNameLst>
                                          <p:attrName>style.visibility</p:attrName>
                                        </p:attrNameLst>
                                      </p:cBhvr>
                                      <p:to>
                                        <p:strVal val="visible"/>
                                      </p:to>
                                    </p:set>
                                  </p:childTnLst>
                                </p:cTn>
                              </p:par>
                            </p:childTnLst>
                          </p:cTn>
                        </p:par>
                        <p:par>
                          <p:cTn id="46" fill="hold" nodeType="afterGroup">
                            <p:stCondLst>
                              <p:cond delay="0"/>
                            </p:stCondLst>
                            <p:childTnLst>
                              <p:par>
                                <p:cTn id="47" presetID="1" presetClass="entr" presetSubtype="0" fill="hold" grpId="0" nodeType="afterEffect">
                                  <p:stCondLst>
                                    <p:cond delay="0"/>
                                  </p:stCondLst>
                                  <p:childTnLst>
                                    <p:set>
                                      <p:cBhvr>
                                        <p:cTn id="48" dur="1" fill="hold">
                                          <p:stCondLst>
                                            <p:cond delay="0"/>
                                          </p:stCondLst>
                                        </p:cTn>
                                        <p:tgtEl>
                                          <p:spTgt spid="464919"/>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464913"/>
                                        </p:tgtEl>
                                        <p:attrNameLst>
                                          <p:attrName>style.visibility</p:attrName>
                                        </p:attrNameLst>
                                      </p:cBhvr>
                                      <p:to>
                                        <p:strVal val="visible"/>
                                      </p:to>
                                    </p:set>
                                    <p:animEffect transition="in" filter="wipe(left)">
                                      <p:cBhvr>
                                        <p:cTn id="53" dur="500"/>
                                        <p:tgtEl>
                                          <p:spTgt spid="464913"/>
                                        </p:tgtEl>
                                      </p:cBhvr>
                                    </p:animEffect>
                                  </p:childTnLst>
                                </p:cTn>
                              </p:par>
                            </p:childTnLst>
                          </p:cTn>
                        </p:par>
                        <p:par>
                          <p:cTn id="54" fill="hold" nodeType="afterGroup">
                            <p:stCondLst>
                              <p:cond delay="500"/>
                            </p:stCondLst>
                            <p:childTnLst>
                              <p:par>
                                <p:cTn id="55" presetID="1" presetClass="entr" presetSubtype="0" fill="hold" grpId="0" nodeType="afterEffect">
                                  <p:stCondLst>
                                    <p:cond delay="0"/>
                                  </p:stCondLst>
                                  <p:childTnLst>
                                    <p:set>
                                      <p:cBhvr>
                                        <p:cTn id="56" dur="1" fill="hold">
                                          <p:stCondLst>
                                            <p:cond delay="0"/>
                                          </p:stCondLst>
                                        </p:cTn>
                                        <p:tgtEl>
                                          <p:spTgt spid="464916"/>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64915"/>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60813"/>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6490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64918"/>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23597"/>
                                        </p:tgtEl>
                                        <p:attrNameLst>
                                          <p:attrName>style.visibility</p:attrName>
                                        </p:attrNameLst>
                                      </p:cBhvr>
                                      <p:to>
                                        <p:strVal val="visible"/>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xit" presetSubtype="0" fill="hold" nodeType="clickEffect">
                                  <p:stCondLst>
                                    <p:cond delay="0"/>
                                  </p:stCondLst>
                                  <p:childTnLst>
                                    <p:set>
                                      <p:cBhvr>
                                        <p:cTn id="76" dur="1" fill="hold">
                                          <p:stCondLst>
                                            <p:cond delay="0"/>
                                          </p:stCondLst>
                                        </p:cTn>
                                        <p:tgtEl>
                                          <p:spTgt spid="464918"/>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23597"/>
                                        </p:tgtEl>
                                        <p:attrNameLst>
                                          <p:attrName>style.visibility</p:attrName>
                                        </p:attrNameLst>
                                      </p:cBhvr>
                                      <p:to>
                                        <p:strVal val="hidden"/>
                                      </p:to>
                                    </p:set>
                                  </p:childTnLst>
                                </p:cTn>
                              </p:par>
                              <p:par>
                                <p:cTn id="79" presetID="1" presetClass="entr" presetSubtype="0" fill="hold" nodeType="withEffect">
                                  <p:stCondLst>
                                    <p:cond delay="0"/>
                                  </p:stCondLst>
                                  <p:childTnLst>
                                    <p:set>
                                      <p:cBhvr>
                                        <p:cTn id="80" dur="1" fill="hold">
                                          <p:stCondLst>
                                            <p:cond delay="0"/>
                                          </p:stCondLst>
                                        </p:cTn>
                                        <p:tgtEl>
                                          <p:spTgt spid="464904"/>
                                        </p:tgtEl>
                                        <p:attrNameLst>
                                          <p:attrName>style.visibility</p:attrName>
                                        </p:attrNameLst>
                                      </p:cBhvr>
                                      <p:to>
                                        <p:strVal val="visible"/>
                                      </p:to>
                                    </p:set>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xit" presetSubtype="0" fill="hold" nodeType="clickEffect">
                                  <p:stCondLst>
                                    <p:cond delay="0"/>
                                  </p:stCondLst>
                                  <p:childTnLst>
                                    <p:set>
                                      <p:cBhvr>
                                        <p:cTn id="84" dur="1" fill="hold">
                                          <p:stCondLst>
                                            <p:cond delay="0"/>
                                          </p:stCondLst>
                                        </p:cTn>
                                        <p:tgtEl>
                                          <p:spTgt spid="464904"/>
                                        </p:tgtEl>
                                        <p:attrNameLst>
                                          <p:attrName>style.visibility</p:attrName>
                                        </p:attrNameLst>
                                      </p:cBhvr>
                                      <p:to>
                                        <p:strVal val="hidden"/>
                                      </p:to>
                                    </p:set>
                                  </p:childTnLst>
                                </p:cTn>
                              </p:par>
                              <p:par>
                                <p:cTn id="85" presetID="1" presetClass="entr" presetSubtype="0" fill="hold" nodeType="withEffect">
                                  <p:stCondLst>
                                    <p:cond delay="0"/>
                                  </p:stCondLst>
                                  <p:childTnLst>
                                    <p:set>
                                      <p:cBhvr>
                                        <p:cTn id="86" dur="1" fill="hold">
                                          <p:stCondLst>
                                            <p:cond delay="0"/>
                                          </p:stCondLst>
                                        </p:cTn>
                                        <p:tgtEl>
                                          <p:spTgt spid="4649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02" grpId="0" autoUpdateAnimBg="0"/>
      <p:bldP spid="460803" grpId="0" autoUpdateAnimBg="0"/>
      <p:bldP spid="460807" grpId="0" animBg="1"/>
      <p:bldP spid="460808" grpId="0" animBg="1"/>
      <p:bldP spid="460808" grpId="1" animBg="1"/>
      <p:bldP spid="460809" grpId="0" animBg="1"/>
      <p:bldP spid="460809" grpId="1" animBg="1"/>
      <p:bldP spid="460810" grpId="0" animBg="1"/>
      <p:bldP spid="23576" grpId="0"/>
      <p:bldP spid="464899" grpId="0"/>
      <p:bldP spid="464909" grpId="0" autoUpdateAnimBg="0"/>
      <p:bldP spid="464910" grpId="0" autoUpdateAnimBg="0"/>
      <p:bldP spid="464912" grpId="0"/>
      <p:bldP spid="464913" grpId="0" animBg="1"/>
      <p:bldP spid="464914" grpId="0" autoUpdateAnimBg="0"/>
      <p:bldP spid="464915" grpId="0" autoUpdateAnimBg="0"/>
      <p:bldP spid="464916" grpId="0" autoUpdateAnimBg="0"/>
      <p:bldP spid="464919" grpId="0"/>
      <p:bldP spid="23597" grpId="0" animBg="1"/>
      <p:bldP spid="23597" grpId="1" animBg="1"/>
      <p:bldP spid="4608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Freeform 3"/>
          <p:cNvSpPr>
            <a:spLocks/>
          </p:cNvSpPr>
          <p:nvPr/>
        </p:nvSpPr>
        <p:spPr bwMode="auto">
          <a:xfrm>
            <a:off x="2309813" y="1985963"/>
            <a:ext cx="4505325" cy="3057525"/>
          </a:xfrm>
          <a:custGeom>
            <a:avLst/>
            <a:gdLst>
              <a:gd name="T0" fmla="*/ 2124075 w 2838"/>
              <a:gd name="T1" fmla="*/ 28575 h 1926"/>
              <a:gd name="T2" fmla="*/ 1995488 w 2838"/>
              <a:gd name="T3" fmla="*/ 157163 h 1926"/>
              <a:gd name="T4" fmla="*/ 1890713 w 2838"/>
              <a:gd name="T5" fmla="*/ 320675 h 1926"/>
              <a:gd name="T6" fmla="*/ 1804988 w 2838"/>
              <a:gd name="T7" fmla="*/ 492125 h 1926"/>
              <a:gd name="T8" fmla="*/ 1738313 w 2838"/>
              <a:gd name="T9" fmla="*/ 663575 h 1926"/>
              <a:gd name="T10" fmla="*/ 1666875 w 2838"/>
              <a:gd name="T11" fmla="*/ 814388 h 1926"/>
              <a:gd name="T12" fmla="*/ 1595437 w 2838"/>
              <a:gd name="T13" fmla="*/ 1014413 h 1926"/>
              <a:gd name="T14" fmla="*/ 1538287 w 2838"/>
              <a:gd name="T15" fmla="*/ 1185863 h 1926"/>
              <a:gd name="T16" fmla="*/ 1500187 w 2838"/>
              <a:gd name="T17" fmla="*/ 1349375 h 1926"/>
              <a:gd name="T18" fmla="*/ 1443037 w 2838"/>
              <a:gd name="T19" fmla="*/ 1530350 h 1926"/>
              <a:gd name="T20" fmla="*/ 1390650 w 2838"/>
              <a:gd name="T21" fmla="*/ 1695450 h 1926"/>
              <a:gd name="T22" fmla="*/ 1338262 w 2838"/>
              <a:gd name="T23" fmla="*/ 1866900 h 1926"/>
              <a:gd name="T24" fmla="*/ 1268412 w 2838"/>
              <a:gd name="T25" fmla="*/ 2028825 h 1926"/>
              <a:gd name="T26" fmla="*/ 1176337 w 2838"/>
              <a:gd name="T27" fmla="*/ 2216150 h 1926"/>
              <a:gd name="T28" fmla="*/ 1076325 w 2838"/>
              <a:gd name="T29" fmla="*/ 2405063 h 1926"/>
              <a:gd name="T30" fmla="*/ 942975 w 2838"/>
              <a:gd name="T31" fmla="*/ 2562225 h 1926"/>
              <a:gd name="T32" fmla="*/ 785812 w 2838"/>
              <a:gd name="T33" fmla="*/ 2681288 h 1926"/>
              <a:gd name="T34" fmla="*/ 604837 w 2838"/>
              <a:gd name="T35" fmla="*/ 2771775 h 1926"/>
              <a:gd name="T36" fmla="*/ 471488 w 2838"/>
              <a:gd name="T37" fmla="*/ 2828925 h 1926"/>
              <a:gd name="T38" fmla="*/ 309562 w 2838"/>
              <a:gd name="T39" fmla="*/ 2890838 h 1926"/>
              <a:gd name="T40" fmla="*/ 104775 w 2838"/>
              <a:gd name="T41" fmla="*/ 2947988 h 1926"/>
              <a:gd name="T42" fmla="*/ 0 w 2838"/>
              <a:gd name="T43" fmla="*/ 2995613 h 1926"/>
              <a:gd name="T44" fmla="*/ 4494213 w 2838"/>
              <a:gd name="T45" fmla="*/ 3038475 h 1926"/>
              <a:gd name="T46" fmla="*/ 4414838 w 2838"/>
              <a:gd name="T47" fmla="*/ 2957513 h 1926"/>
              <a:gd name="T48" fmla="*/ 4257675 w 2838"/>
              <a:gd name="T49" fmla="*/ 2909888 h 1926"/>
              <a:gd name="T50" fmla="*/ 4071938 w 2838"/>
              <a:gd name="T51" fmla="*/ 2847975 h 1926"/>
              <a:gd name="T52" fmla="*/ 3890963 w 2838"/>
              <a:gd name="T53" fmla="*/ 2771775 h 1926"/>
              <a:gd name="T54" fmla="*/ 3681413 w 2838"/>
              <a:gd name="T55" fmla="*/ 2667000 h 1926"/>
              <a:gd name="T56" fmla="*/ 3624263 w 2838"/>
              <a:gd name="T57" fmla="*/ 2619375 h 1926"/>
              <a:gd name="T58" fmla="*/ 3490913 w 2838"/>
              <a:gd name="T59" fmla="*/ 2511425 h 1926"/>
              <a:gd name="T60" fmla="*/ 3371850 w 2838"/>
              <a:gd name="T61" fmla="*/ 2357438 h 1926"/>
              <a:gd name="T62" fmla="*/ 3271838 w 2838"/>
              <a:gd name="T63" fmla="*/ 2200275 h 1926"/>
              <a:gd name="T64" fmla="*/ 3219450 w 2838"/>
              <a:gd name="T65" fmla="*/ 2105025 h 1926"/>
              <a:gd name="T66" fmla="*/ 3114675 w 2838"/>
              <a:gd name="T67" fmla="*/ 1890713 h 1926"/>
              <a:gd name="T68" fmla="*/ 3071812 w 2838"/>
              <a:gd name="T69" fmla="*/ 1757363 h 1926"/>
              <a:gd name="T70" fmla="*/ 3019425 w 2838"/>
              <a:gd name="T71" fmla="*/ 1604962 h 1926"/>
              <a:gd name="T72" fmla="*/ 2962275 w 2838"/>
              <a:gd name="T73" fmla="*/ 1414463 h 1926"/>
              <a:gd name="T74" fmla="*/ 2905125 w 2838"/>
              <a:gd name="T75" fmla="*/ 1223963 h 1926"/>
              <a:gd name="T76" fmla="*/ 2843212 w 2838"/>
              <a:gd name="T77" fmla="*/ 1019175 h 1926"/>
              <a:gd name="T78" fmla="*/ 2762250 w 2838"/>
              <a:gd name="T79" fmla="*/ 800100 h 1926"/>
              <a:gd name="T80" fmla="*/ 2695575 w 2838"/>
              <a:gd name="T81" fmla="*/ 633413 h 1926"/>
              <a:gd name="T82" fmla="*/ 2628900 w 2838"/>
              <a:gd name="T83" fmla="*/ 495300 h 1926"/>
              <a:gd name="T84" fmla="*/ 2571750 w 2838"/>
              <a:gd name="T85" fmla="*/ 361950 h 1926"/>
              <a:gd name="T86" fmla="*/ 2481262 w 2838"/>
              <a:gd name="T87" fmla="*/ 214313 h 1926"/>
              <a:gd name="T88" fmla="*/ 2519362 w 2838"/>
              <a:gd name="T89" fmla="*/ 276225 h 1926"/>
              <a:gd name="T90" fmla="*/ 2462212 w 2838"/>
              <a:gd name="T91" fmla="*/ 204788 h 1926"/>
              <a:gd name="T92" fmla="*/ 2381250 w 2838"/>
              <a:gd name="T93" fmla="*/ 90488 h 1926"/>
              <a:gd name="T94" fmla="*/ 2271712 w 2838"/>
              <a:gd name="T95" fmla="*/ 9525 h 19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38"/>
              <a:gd name="T145" fmla="*/ 0 h 1926"/>
              <a:gd name="T146" fmla="*/ 2838 w 2838"/>
              <a:gd name="T147" fmla="*/ 1926 h 19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38" h="1926">
                <a:moveTo>
                  <a:pt x="1398" y="3"/>
                </a:moveTo>
                <a:lnTo>
                  <a:pt x="1371" y="6"/>
                </a:lnTo>
                <a:lnTo>
                  <a:pt x="1338" y="18"/>
                </a:lnTo>
                <a:lnTo>
                  <a:pt x="1307" y="30"/>
                </a:lnTo>
                <a:lnTo>
                  <a:pt x="1287" y="62"/>
                </a:lnTo>
                <a:lnTo>
                  <a:pt x="1257" y="99"/>
                </a:lnTo>
                <a:lnTo>
                  <a:pt x="1227" y="130"/>
                </a:lnTo>
                <a:lnTo>
                  <a:pt x="1209" y="160"/>
                </a:lnTo>
                <a:lnTo>
                  <a:pt x="1191" y="202"/>
                </a:lnTo>
                <a:lnTo>
                  <a:pt x="1167" y="232"/>
                </a:lnTo>
                <a:lnTo>
                  <a:pt x="1155" y="274"/>
                </a:lnTo>
                <a:lnTo>
                  <a:pt x="1137" y="310"/>
                </a:lnTo>
                <a:lnTo>
                  <a:pt x="1119" y="354"/>
                </a:lnTo>
                <a:lnTo>
                  <a:pt x="1107" y="382"/>
                </a:lnTo>
                <a:lnTo>
                  <a:pt x="1095" y="418"/>
                </a:lnTo>
                <a:lnTo>
                  <a:pt x="1077" y="447"/>
                </a:lnTo>
                <a:lnTo>
                  <a:pt x="1062" y="483"/>
                </a:lnTo>
                <a:lnTo>
                  <a:pt x="1050" y="513"/>
                </a:lnTo>
                <a:lnTo>
                  <a:pt x="1035" y="552"/>
                </a:lnTo>
                <a:lnTo>
                  <a:pt x="1020" y="594"/>
                </a:lnTo>
                <a:lnTo>
                  <a:pt x="1005" y="639"/>
                </a:lnTo>
                <a:lnTo>
                  <a:pt x="996" y="678"/>
                </a:lnTo>
                <a:lnTo>
                  <a:pt x="981" y="714"/>
                </a:lnTo>
                <a:lnTo>
                  <a:pt x="969" y="747"/>
                </a:lnTo>
                <a:lnTo>
                  <a:pt x="960" y="783"/>
                </a:lnTo>
                <a:lnTo>
                  <a:pt x="951" y="819"/>
                </a:lnTo>
                <a:lnTo>
                  <a:pt x="945" y="850"/>
                </a:lnTo>
                <a:lnTo>
                  <a:pt x="939" y="886"/>
                </a:lnTo>
                <a:lnTo>
                  <a:pt x="927" y="922"/>
                </a:lnTo>
                <a:lnTo>
                  <a:pt x="909" y="964"/>
                </a:lnTo>
                <a:lnTo>
                  <a:pt x="903" y="994"/>
                </a:lnTo>
                <a:lnTo>
                  <a:pt x="891" y="1030"/>
                </a:lnTo>
                <a:lnTo>
                  <a:pt x="876" y="1068"/>
                </a:lnTo>
                <a:lnTo>
                  <a:pt x="867" y="1098"/>
                </a:lnTo>
                <a:lnTo>
                  <a:pt x="855" y="1134"/>
                </a:lnTo>
                <a:lnTo>
                  <a:pt x="843" y="1176"/>
                </a:lnTo>
                <a:lnTo>
                  <a:pt x="828" y="1215"/>
                </a:lnTo>
                <a:lnTo>
                  <a:pt x="811" y="1254"/>
                </a:lnTo>
                <a:lnTo>
                  <a:pt x="799" y="1278"/>
                </a:lnTo>
                <a:lnTo>
                  <a:pt x="792" y="1311"/>
                </a:lnTo>
                <a:lnTo>
                  <a:pt x="771" y="1359"/>
                </a:lnTo>
                <a:lnTo>
                  <a:pt x="741" y="1396"/>
                </a:lnTo>
                <a:lnTo>
                  <a:pt x="720" y="1446"/>
                </a:lnTo>
                <a:lnTo>
                  <a:pt x="699" y="1474"/>
                </a:lnTo>
                <a:lnTo>
                  <a:pt x="678" y="1515"/>
                </a:lnTo>
                <a:lnTo>
                  <a:pt x="654" y="1545"/>
                </a:lnTo>
                <a:lnTo>
                  <a:pt x="627" y="1584"/>
                </a:lnTo>
                <a:lnTo>
                  <a:pt x="594" y="1614"/>
                </a:lnTo>
                <a:lnTo>
                  <a:pt x="570" y="1635"/>
                </a:lnTo>
                <a:lnTo>
                  <a:pt x="531" y="1665"/>
                </a:lnTo>
                <a:lnTo>
                  <a:pt x="495" y="1689"/>
                </a:lnTo>
                <a:lnTo>
                  <a:pt x="456" y="1716"/>
                </a:lnTo>
                <a:lnTo>
                  <a:pt x="420" y="1734"/>
                </a:lnTo>
                <a:lnTo>
                  <a:pt x="381" y="1746"/>
                </a:lnTo>
                <a:lnTo>
                  <a:pt x="354" y="1755"/>
                </a:lnTo>
                <a:lnTo>
                  <a:pt x="321" y="1767"/>
                </a:lnTo>
                <a:lnTo>
                  <a:pt x="297" y="1782"/>
                </a:lnTo>
                <a:lnTo>
                  <a:pt x="264" y="1791"/>
                </a:lnTo>
                <a:lnTo>
                  <a:pt x="231" y="1803"/>
                </a:lnTo>
                <a:lnTo>
                  <a:pt x="195" y="1821"/>
                </a:lnTo>
                <a:lnTo>
                  <a:pt x="153" y="1830"/>
                </a:lnTo>
                <a:lnTo>
                  <a:pt x="108" y="1848"/>
                </a:lnTo>
                <a:lnTo>
                  <a:pt x="66" y="1857"/>
                </a:lnTo>
                <a:lnTo>
                  <a:pt x="30" y="1866"/>
                </a:lnTo>
                <a:lnTo>
                  <a:pt x="12" y="1872"/>
                </a:lnTo>
                <a:lnTo>
                  <a:pt x="0" y="1887"/>
                </a:lnTo>
                <a:lnTo>
                  <a:pt x="0" y="1926"/>
                </a:lnTo>
                <a:lnTo>
                  <a:pt x="0" y="1914"/>
                </a:lnTo>
                <a:lnTo>
                  <a:pt x="2831" y="1914"/>
                </a:lnTo>
                <a:lnTo>
                  <a:pt x="2838" y="1875"/>
                </a:lnTo>
                <a:lnTo>
                  <a:pt x="2805" y="1869"/>
                </a:lnTo>
                <a:lnTo>
                  <a:pt x="2781" y="1863"/>
                </a:lnTo>
                <a:lnTo>
                  <a:pt x="2745" y="1854"/>
                </a:lnTo>
                <a:lnTo>
                  <a:pt x="2709" y="1842"/>
                </a:lnTo>
                <a:lnTo>
                  <a:pt x="2682" y="1833"/>
                </a:lnTo>
                <a:lnTo>
                  <a:pt x="2649" y="1821"/>
                </a:lnTo>
                <a:lnTo>
                  <a:pt x="2607" y="1806"/>
                </a:lnTo>
                <a:lnTo>
                  <a:pt x="2565" y="1794"/>
                </a:lnTo>
                <a:lnTo>
                  <a:pt x="2523" y="1776"/>
                </a:lnTo>
                <a:lnTo>
                  <a:pt x="2493" y="1764"/>
                </a:lnTo>
                <a:lnTo>
                  <a:pt x="2451" y="1746"/>
                </a:lnTo>
                <a:lnTo>
                  <a:pt x="2415" y="1728"/>
                </a:lnTo>
                <a:lnTo>
                  <a:pt x="2367" y="1710"/>
                </a:lnTo>
                <a:lnTo>
                  <a:pt x="2319" y="1680"/>
                </a:lnTo>
                <a:lnTo>
                  <a:pt x="2299" y="1662"/>
                </a:lnTo>
                <a:lnTo>
                  <a:pt x="2289" y="1662"/>
                </a:lnTo>
                <a:lnTo>
                  <a:pt x="2283" y="1650"/>
                </a:lnTo>
                <a:lnTo>
                  <a:pt x="2255" y="1634"/>
                </a:lnTo>
                <a:lnTo>
                  <a:pt x="2220" y="1611"/>
                </a:lnTo>
                <a:lnTo>
                  <a:pt x="2199" y="1582"/>
                </a:lnTo>
                <a:lnTo>
                  <a:pt x="2181" y="1558"/>
                </a:lnTo>
                <a:lnTo>
                  <a:pt x="2151" y="1522"/>
                </a:lnTo>
                <a:lnTo>
                  <a:pt x="2124" y="1485"/>
                </a:lnTo>
                <a:lnTo>
                  <a:pt x="2100" y="1452"/>
                </a:lnTo>
                <a:lnTo>
                  <a:pt x="2079" y="1419"/>
                </a:lnTo>
                <a:lnTo>
                  <a:pt x="2061" y="1386"/>
                </a:lnTo>
                <a:lnTo>
                  <a:pt x="2046" y="1356"/>
                </a:lnTo>
                <a:lnTo>
                  <a:pt x="2010" y="1293"/>
                </a:lnTo>
                <a:lnTo>
                  <a:pt x="2028" y="1326"/>
                </a:lnTo>
                <a:lnTo>
                  <a:pt x="1995" y="1257"/>
                </a:lnTo>
                <a:lnTo>
                  <a:pt x="1974" y="1218"/>
                </a:lnTo>
                <a:lnTo>
                  <a:pt x="1962" y="1191"/>
                </a:lnTo>
                <a:lnTo>
                  <a:pt x="1953" y="1161"/>
                </a:lnTo>
                <a:lnTo>
                  <a:pt x="1941" y="1140"/>
                </a:lnTo>
                <a:lnTo>
                  <a:pt x="1935" y="1107"/>
                </a:lnTo>
                <a:lnTo>
                  <a:pt x="1923" y="1083"/>
                </a:lnTo>
                <a:lnTo>
                  <a:pt x="1914" y="1053"/>
                </a:lnTo>
                <a:lnTo>
                  <a:pt x="1902" y="1011"/>
                </a:lnTo>
                <a:lnTo>
                  <a:pt x="1887" y="978"/>
                </a:lnTo>
                <a:lnTo>
                  <a:pt x="1872" y="930"/>
                </a:lnTo>
                <a:lnTo>
                  <a:pt x="1866" y="891"/>
                </a:lnTo>
                <a:lnTo>
                  <a:pt x="1854" y="852"/>
                </a:lnTo>
                <a:lnTo>
                  <a:pt x="1845" y="819"/>
                </a:lnTo>
                <a:lnTo>
                  <a:pt x="1830" y="771"/>
                </a:lnTo>
                <a:lnTo>
                  <a:pt x="1818" y="729"/>
                </a:lnTo>
                <a:lnTo>
                  <a:pt x="1800" y="681"/>
                </a:lnTo>
                <a:lnTo>
                  <a:pt x="1791" y="642"/>
                </a:lnTo>
                <a:lnTo>
                  <a:pt x="1773" y="600"/>
                </a:lnTo>
                <a:lnTo>
                  <a:pt x="1761" y="546"/>
                </a:lnTo>
                <a:lnTo>
                  <a:pt x="1740" y="504"/>
                </a:lnTo>
                <a:lnTo>
                  <a:pt x="1725" y="465"/>
                </a:lnTo>
                <a:lnTo>
                  <a:pt x="1713" y="432"/>
                </a:lnTo>
                <a:lnTo>
                  <a:pt x="1698" y="399"/>
                </a:lnTo>
                <a:lnTo>
                  <a:pt x="1674" y="345"/>
                </a:lnTo>
                <a:lnTo>
                  <a:pt x="1686" y="375"/>
                </a:lnTo>
                <a:lnTo>
                  <a:pt x="1656" y="312"/>
                </a:lnTo>
                <a:lnTo>
                  <a:pt x="1644" y="285"/>
                </a:lnTo>
                <a:lnTo>
                  <a:pt x="1629" y="252"/>
                </a:lnTo>
                <a:lnTo>
                  <a:pt x="1620" y="228"/>
                </a:lnTo>
                <a:lnTo>
                  <a:pt x="1608" y="207"/>
                </a:lnTo>
                <a:lnTo>
                  <a:pt x="1578" y="156"/>
                </a:lnTo>
                <a:lnTo>
                  <a:pt x="1563" y="135"/>
                </a:lnTo>
                <a:lnTo>
                  <a:pt x="1563" y="141"/>
                </a:lnTo>
                <a:lnTo>
                  <a:pt x="1572" y="144"/>
                </a:lnTo>
                <a:lnTo>
                  <a:pt x="1587" y="174"/>
                </a:lnTo>
                <a:lnTo>
                  <a:pt x="1593" y="192"/>
                </a:lnTo>
                <a:lnTo>
                  <a:pt x="1578" y="156"/>
                </a:lnTo>
                <a:lnTo>
                  <a:pt x="1551" y="129"/>
                </a:lnTo>
                <a:lnTo>
                  <a:pt x="1539" y="105"/>
                </a:lnTo>
                <a:lnTo>
                  <a:pt x="1518" y="81"/>
                </a:lnTo>
                <a:lnTo>
                  <a:pt x="1500" y="57"/>
                </a:lnTo>
                <a:lnTo>
                  <a:pt x="1479" y="39"/>
                </a:lnTo>
                <a:lnTo>
                  <a:pt x="1455" y="18"/>
                </a:lnTo>
                <a:lnTo>
                  <a:pt x="1431" y="6"/>
                </a:lnTo>
                <a:lnTo>
                  <a:pt x="1416" y="0"/>
                </a:lnTo>
              </a:path>
            </a:pathLst>
          </a:custGeom>
          <a:solidFill>
            <a:srgbClr val="C0C0C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68996" name="Freeform 4"/>
          <p:cNvSpPr>
            <a:spLocks/>
          </p:cNvSpPr>
          <p:nvPr/>
        </p:nvSpPr>
        <p:spPr bwMode="auto">
          <a:xfrm>
            <a:off x="6096000" y="4689475"/>
            <a:ext cx="728663" cy="344488"/>
          </a:xfrm>
          <a:custGeom>
            <a:avLst/>
            <a:gdLst>
              <a:gd name="T0" fmla="*/ 0 w 447"/>
              <a:gd name="T1" fmla="*/ 5220 h 198"/>
              <a:gd name="T2" fmla="*/ 0 w 447"/>
              <a:gd name="T3" fmla="*/ 31317 h 198"/>
              <a:gd name="T4" fmla="*/ 0 w 447"/>
              <a:gd name="T5" fmla="*/ 67854 h 198"/>
              <a:gd name="T6" fmla="*/ 0 w 447"/>
              <a:gd name="T7" fmla="*/ 114829 h 198"/>
              <a:gd name="T8" fmla="*/ 1630 w 447"/>
              <a:gd name="T9" fmla="*/ 165285 h 198"/>
              <a:gd name="T10" fmla="*/ 1630 w 447"/>
              <a:gd name="T11" fmla="*/ 207041 h 198"/>
              <a:gd name="T12" fmla="*/ 1630 w 447"/>
              <a:gd name="T13" fmla="*/ 248797 h 198"/>
              <a:gd name="T14" fmla="*/ 1630 w 447"/>
              <a:gd name="T15" fmla="*/ 290553 h 198"/>
              <a:gd name="T16" fmla="*/ 0 w 447"/>
              <a:gd name="T17" fmla="*/ 344488 h 198"/>
              <a:gd name="T18" fmla="*/ 728663 w 447"/>
              <a:gd name="T19" fmla="*/ 344488 h 198"/>
              <a:gd name="T20" fmla="*/ 728663 w 447"/>
              <a:gd name="T21" fmla="*/ 260976 h 198"/>
              <a:gd name="T22" fmla="*/ 723773 w 447"/>
              <a:gd name="T23" fmla="*/ 266195 h 198"/>
              <a:gd name="T24" fmla="*/ 692800 w 447"/>
              <a:gd name="T25" fmla="*/ 248797 h 198"/>
              <a:gd name="T26" fmla="*/ 653678 w 447"/>
              <a:gd name="T27" fmla="*/ 248797 h 198"/>
              <a:gd name="T28" fmla="*/ 614555 w 447"/>
              <a:gd name="T29" fmla="*/ 234878 h 198"/>
              <a:gd name="T30" fmla="*/ 575432 w 447"/>
              <a:gd name="T31" fmla="*/ 234878 h 198"/>
              <a:gd name="T32" fmla="*/ 536309 w 447"/>
              <a:gd name="T33" fmla="*/ 220959 h 198"/>
              <a:gd name="T34" fmla="*/ 497186 w 447"/>
              <a:gd name="T35" fmla="*/ 207041 h 198"/>
              <a:gd name="T36" fmla="*/ 458063 w 447"/>
              <a:gd name="T37" fmla="*/ 193122 h 198"/>
              <a:gd name="T38" fmla="*/ 420571 w 447"/>
              <a:gd name="T39" fmla="*/ 177464 h 198"/>
              <a:gd name="T40" fmla="*/ 381448 w 447"/>
              <a:gd name="T41" fmla="*/ 167024 h 198"/>
              <a:gd name="T42" fmla="*/ 340695 w 447"/>
              <a:gd name="T43" fmla="*/ 151366 h 198"/>
              <a:gd name="T44" fmla="*/ 301572 w 447"/>
              <a:gd name="T45" fmla="*/ 137447 h 198"/>
              <a:gd name="T46" fmla="*/ 264079 w 447"/>
              <a:gd name="T47" fmla="*/ 120049 h 198"/>
              <a:gd name="T48" fmla="*/ 220066 w 447"/>
              <a:gd name="T49" fmla="*/ 104390 h 198"/>
              <a:gd name="T50" fmla="*/ 180943 w 447"/>
              <a:gd name="T51" fmla="*/ 93951 h 198"/>
              <a:gd name="T52" fmla="*/ 141820 w 447"/>
              <a:gd name="T53" fmla="*/ 73073 h 198"/>
              <a:gd name="T54" fmla="*/ 102697 w 447"/>
              <a:gd name="T55" fmla="*/ 52195 h 198"/>
              <a:gd name="T56" fmla="*/ 66835 w 447"/>
              <a:gd name="T57" fmla="*/ 40016 h 198"/>
              <a:gd name="T58" fmla="*/ 27712 w 447"/>
              <a:gd name="T59" fmla="*/ 26098 h 198"/>
              <a:gd name="T60" fmla="*/ 4890 w 447"/>
              <a:gd name="T61" fmla="*/ 0 h 198"/>
              <a:gd name="T62" fmla="*/ 4890 w 447"/>
              <a:gd name="T63" fmla="*/ 0 h 19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47"/>
              <a:gd name="T97" fmla="*/ 0 h 198"/>
              <a:gd name="T98" fmla="*/ 447 w 447"/>
              <a:gd name="T99" fmla="*/ 198 h 19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47" h="198">
                <a:moveTo>
                  <a:pt x="0" y="3"/>
                </a:moveTo>
                <a:lnTo>
                  <a:pt x="0" y="18"/>
                </a:lnTo>
                <a:lnTo>
                  <a:pt x="0" y="39"/>
                </a:lnTo>
                <a:lnTo>
                  <a:pt x="0" y="66"/>
                </a:lnTo>
                <a:lnTo>
                  <a:pt x="1" y="95"/>
                </a:lnTo>
                <a:lnTo>
                  <a:pt x="1" y="119"/>
                </a:lnTo>
                <a:lnTo>
                  <a:pt x="1" y="143"/>
                </a:lnTo>
                <a:lnTo>
                  <a:pt x="1" y="167"/>
                </a:lnTo>
                <a:lnTo>
                  <a:pt x="0" y="198"/>
                </a:lnTo>
                <a:lnTo>
                  <a:pt x="447" y="198"/>
                </a:lnTo>
                <a:lnTo>
                  <a:pt x="447" y="150"/>
                </a:lnTo>
                <a:lnTo>
                  <a:pt x="444" y="153"/>
                </a:lnTo>
                <a:lnTo>
                  <a:pt x="425" y="143"/>
                </a:lnTo>
                <a:lnTo>
                  <a:pt x="401" y="143"/>
                </a:lnTo>
                <a:lnTo>
                  <a:pt x="377" y="135"/>
                </a:lnTo>
                <a:lnTo>
                  <a:pt x="353" y="135"/>
                </a:lnTo>
                <a:lnTo>
                  <a:pt x="329" y="127"/>
                </a:lnTo>
                <a:lnTo>
                  <a:pt x="305" y="119"/>
                </a:lnTo>
                <a:lnTo>
                  <a:pt x="281" y="111"/>
                </a:lnTo>
                <a:lnTo>
                  <a:pt x="258" y="102"/>
                </a:lnTo>
                <a:lnTo>
                  <a:pt x="234" y="96"/>
                </a:lnTo>
                <a:lnTo>
                  <a:pt x="209" y="87"/>
                </a:lnTo>
                <a:lnTo>
                  <a:pt x="185" y="79"/>
                </a:lnTo>
                <a:lnTo>
                  <a:pt x="162" y="69"/>
                </a:lnTo>
                <a:lnTo>
                  <a:pt x="135" y="60"/>
                </a:lnTo>
                <a:lnTo>
                  <a:pt x="111" y="54"/>
                </a:lnTo>
                <a:lnTo>
                  <a:pt x="87" y="42"/>
                </a:lnTo>
                <a:lnTo>
                  <a:pt x="63" y="30"/>
                </a:lnTo>
                <a:lnTo>
                  <a:pt x="41" y="23"/>
                </a:lnTo>
                <a:lnTo>
                  <a:pt x="17" y="15"/>
                </a:lnTo>
                <a:lnTo>
                  <a:pt x="3"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68997" name="Freeform 5"/>
          <p:cNvSpPr>
            <a:spLocks/>
          </p:cNvSpPr>
          <p:nvPr/>
        </p:nvSpPr>
        <p:spPr bwMode="auto">
          <a:xfrm>
            <a:off x="2305050" y="4681538"/>
            <a:ext cx="738188" cy="361950"/>
          </a:xfrm>
          <a:custGeom>
            <a:avLst/>
            <a:gdLst>
              <a:gd name="T0" fmla="*/ 733425 w 465"/>
              <a:gd name="T1" fmla="*/ 19304 h 225"/>
              <a:gd name="T2" fmla="*/ 733425 w 465"/>
              <a:gd name="T3" fmla="*/ 57912 h 225"/>
              <a:gd name="T4" fmla="*/ 733425 w 465"/>
              <a:gd name="T5" fmla="*/ 91694 h 225"/>
              <a:gd name="T6" fmla="*/ 733425 w 465"/>
              <a:gd name="T7" fmla="*/ 130302 h 225"/>
              <a:gd name="T8" fmla="*/ 735013 w 465"/>
              <a:gd name="T9" fmla="*/ 167301 h 225"/>
              <a:gd name="T10" fmla="*/ 735013 w 465"/>
              <a:gd name="T11" fmla="*/ 205909 h 225"/>
              <a:gd name="T12" fmla="*/ 735013 w 465"/>
              <a:gd name="T13" fmla="*/ 244517 h 225"/>
              <a:gd name="T14" fmla="*/ 735013 w 465"/>
              <a:gd name="T15" fmla="*/ 283125 h 225"/>
              <a:gd name="T16" fmla="*/ 733425 w 465"/>
              <a:gd name="T17" fmla="*/ 357124 h 225"/>
              <a:gd name="T18" fmla="*/ 0 w 465"/>
              <a:gd name="T19" fmla="*/ 361950 h 225"/>
              <a:gd name="T20" fmla="*/ 0 w 465"/>
              <a:gd name="T21" fmla="*/ 284734 h 225"/>
              <a:gd name="T22" fmla="*/ 33338 w 465"/>
              <a:gd name="T23" fmla="*/ 270256 h 225"/>
              <a:gd name="T24" fmla="*/ 57150 w 465"/>
              <a:gd name="T25" fmla="*/ 260604 h 225"/>
              <a:gd name="T26" fmla="*/ 85725 w 465"/>
              <a:gd name="T27" fmla="*/ 255778 h 225"/>
              <a:gd name="T28" fmla="*/ 133350 w 465"/>
              <a:gd name="T29" fmla="*/ 241300 h 225"/>
              <a:gd name="T30" fmla="*/ 176213 w 465"/>
              <a:gd name="T31" fmla="*/ 231648 h 225"/>
              <a:gd name="T32" fmla="*/ 214313 w 465"/>
              <a:gd name="T33" fmla="*/ 218779 h 225"/>
              <a:gd name="T34" fmla="*/ 252413 w 465"/>
              <a:gd name="T35" fmla="*/ 205909 h 225"/>
              <a:gd name="T36" fmla="*/ 290513 w 465"/>
              <a:gd name="T37" fmla="*/ 197866 h 225"/>
              <a:gd name="T38" fmla="*/ 328613 w 465"/>
              <a:gd name="T39" fmla="*/ 193040 h 225"/>
              <a:gd name="T40" fmla="*/ 366713 w 465"/>
              <a:gd name="T41" fmla="*/ 180171 h 225"/>
              <a:gd name="T42" fmla="*/ 400050 w 465"/>
              <a:gd name="T43" fmla="*/ 164084 h 225"/>
              <a:gd name="T44" fmla="*/ 442913 w 465"/>
              <a:gd name="T45" fmla="*/ 149606 h 225"/>
              <a:gd name="T46" fmla="*/ 481013 w 465"/>
              <a:gd name="T47" fmla="*/ 141563 h 225"/>
              <a:gd name="T48" fmla="*/ 519113 w 465"/>
              <a:gd name="T49" fmla="*/ 120650 h 225"/>
              <a:gd name="T50" fmla="*/ 557213 w 465"/>
              <a:gd name="T51" fmla="*/ 101346 h 225"/>
              <a:gd name="T52" fmla="*/ 595313 w 465"/>
              <a:gd name="T53" fmla="*/ 90085 h 225"/>
              <a:gd name="T54" fmla="*/ 633413 w 465"/>
              <a:gd name="T55" fmla="*/ 77216 h 225"/>
              <a:gd name="T56" fmla="*/ 671513 w 465"/>
              <a:gd name="T57" fmla="*/ 51477 h 225"/>
              <a:gd name="T58" fmla="*/ 709613 w 465"/>
              <a:gd name="T59" fmla="*/ 38608 h 225"/>
              <a:gd name="T60" fmla="*/ 735013 w 465"/>
              <a:gd name="T61" fmla="*/ 0 h 225"/>
              <a:gd name="T62" fmla="*/ 738188 w 465"/>
              <a:gd name="T63" fmla="*/ 9652 h 2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65"/>
              <a:gd name="T97" fmla="*/ 0 h 225"/>
              <a:gd name="T98" fmla="*/ 465 w 465"/>
              <a:gd name="T99" fmla="*/ 225 h 2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65" h="225">
                <a:moveTo>
                  <a:pt x="462" y="12"/>
                </a:moveTo>
                <a:lnTo>
                  <a:pt x="462" y="36"/>
                </a:lnTo>
                <a:lnTo>
                  <a:pt x="462" y="57"/>
                </a:lnTo>
                <a:lnTo>
                  <a:pt x="462" y="81"/>
                </a:lnTo>
                <a:lnTo>
                  <a:pt x="463" y="104"/>
                </a:lnTo>
                <a:lnTo>
                  <a:pt x="463" y="128"/>
                </a:lnTo>
                <a:lnTo>
                  <a:pt x="463" y="152"/>
                </a:lnTo>
                <a:lnTo>
                  <a:pt x="463" y="176"/>
                </a:lnTo>
                <a:lnTo>
                  <a:pt x="462" y="222"/>
                </a:lnTo>
                <a:lnTo>
                  <a:pt x="0" y="225"/>
                </a:lnTo>
                <a:lnTo>
                  <a:pt x="0" y="177"/>
                </a:lnTo>
                <a:lnTo>
                  <a:pt x="21" y="168"/>
                </a:lnTo>
                <a:lnTo>
                  <a:pt x="36" y="162"/>
                </a:lnTo>
                <a:lnTo>
                  <a:pt x="54" y="159"/>
                </a:lnTo>
                <a:lnTo>
                  <a:pt x="84" y="150"/>
                </a:lnTo>
                <a:lnTo>
                  <a:pt x="111" y="144"/>
                </a:lnTo>
                <a:lnTo>
                  <a:pt x="135" y="136"/>
                </a:lnTo>
                <a:lnTo>
                  <a:pt x="159" y="128"/>
                </a:lnTo>
                <a:lnTo>
                  <a:pt x="183" y="123"/>
                </a:lnTo>
                <a:lnTo>
                  <a:pt x="207" y="120"/>
                </a:lnTo>
                <a:lnTo>
                  <a:pt x="231" y="112"/>
                </a:lnTo>
                <a:lnTo>
                  <a:pt x="252" y="102"/>
                </a:lnTo>
                <a:lnTo>
                  <a:pt x="279" y="93"/>
                </a:lnTo>
                <a:lnTo>
                  <a:pt x="303" y="88"/>
                </a:lnTo>
                <a:lnTo>
                  <a:pt x="327" y="75"/>
                </a:lnTo>
                <a:lnTo>
                  <a:pt x="351" y="63"/>
                </a:lnTo>
                <a:lnTo>
                  <a:pt x="375" y="56"/>
                </a:lnTo>
                <a:lnTo>
                  <a:pt x="399" y="48"/>
                </a:lnTo>
                <a:lnTo>
                  <a:pt x="423" y="32"/>
                </a:lnTo>
                <a:lnTo>
                  <a:pt x="447" y="24"/>
                </a:lnTo>
                <a:lnTo>
                  <a:pt x="463" y="0"/>
                </a:lnTo>
                <a:lnTo>
                  <a:pt x="465" y="6"/>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3559" name="Rectangle 6"/>
          <p:cNvSpPr>
            <a:spLocks noChangeArrowheads="1"/>
          </p:cNvSpPr>
          <p:nvPr/>
        </p:nvSpPr>
        <p:spPr bwMode="auto">
          <a:xfrm>
            <a:off x="2357438" y="5200650"/>
            <a:ext cx="4857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a:latin typeface="Book Antiqua" pitchFamily="18" charset="0"/>
              </a:rPr>
              <a:t>    </a:t>
            </a:r>
          </a:p>
        </p:txBody>
      </p:sp>
      <p:sp>
        <p:nvSpPr>
          <p:cNvPr id="23560" name="Line 7"/>
          <p:cNvSpPr>
            <a:spLocks noChangeShapeType="1"/>
          </p:cNvSpPr>
          <p:nvPr/>
        </p:nvSpPr>
        <p:spPr bwMode="auto">
          <a:xfrm>
            <a:off x="2058988" y="5037138"/>
            <a:ext cx="500221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561" name="Line 15"/>
          <p:cNvSpPr>
            <a:spLocks noChangeShapeType="1"/>
          </p:cNvSpPr>
          <p:nvPr/>
        </p:nvSpPr>
        <p:spPr bwMode="auto">
          <a:xfrm>
            <a:off x="4567238" y="4964113"/>
            <a:ext cx="0" cy="1651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9008" name="Line 16"/>
          <p:cNvSpPr>
            <a:spLocks noChangeShapeType="1"/>
          </p:cNvSpPr>
          <p:nvPr/>
        </p:nvSpPr>
        <p:spPr bwMode="auto">
          <a:xfrm flipH="1">
            <a:off x="3038475" y="2208213"/>
            <a:ext cx="14288" cy="2925762"/>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9010" name="Text Box 18"/>
          <p:cNvSpPr txBox="1">
            <a:spLocks noChangeArrowheads="1"/>
          </p:cNvSpPr>
          <p:nvPr/>
        </p:nvSpPr>
        <p:spPr bwMode="auto">
          <a:xfrm>
            <a:off x="2647950" y="5076825"/>
            <a:ext cx="40068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prstDash val="dash"/>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a:latin typeface="Symbol" pitchFamily="18" charset="2"/>
              </a:rPr>
              <a:t>-</a:t>
            </a:r>
            <a:r>
              <a:rPr lang="en-US"/>
              <a:t>2.262                                          2.262</a:t>
            </a:r>
            <a:br>
              <a:rPr lang="en-US"/>
            </a:br>
            <a:r>
              <a:rPr lang="en-US"/>
              <a:t>  </a:t>
            </a:r>
            <a:r>
              <a:rPr lang="en-US">
                <a:latin typeface="Symbol" pitchFamily="18" charset="2"/>
              </a:rPr>
              <a:t>-</a:t>
            </a:r>
            <a:r>
              <a:rPr lang="en-US" i="1"/>
              <a:t>t</a:t>
            </a:r>
            <a:r>
              <a:rPr lang="en-US" baseline="-25000">
                <a:solidFill>
                  <a:srgbClr val="FF0000"/>
                </a:solidFill>
              </a:rPr>
              <a:t>.025</a:t>
            </a:r>
            <a:r>
              <a:rPr lang="en-US" baseline="-25000"/>
              <a:t>                                                                     </a:t>
            </a:r>
            <a:r>
              <a:rPr lang="en-US" i="1"/>
              <a:t>t</a:t>
            </a:r>
            <a:r>
              <a:rPr lang="en-US" baseline="-25000">
                <a:solidFill>
                  <a:srgbClr val="FF0000"/>
                </a:solidFill>
              </a:rPr>
              <a:t>.025</a:t>
            </a:r>
          </a:p>
        </p:txBody>
      </p:sp>
      <p:sp>
        <p:nvSpPr>
          <p:cNvPr id="469015" name="Text Box 23"/>
          <p:cNvSpPr txBox="1">
            <a:spLocks noChangeArrowheads="1"/>
          </p:cNvSpPr>
          <p:nvPr/>
        </p:nvSpPr>
        <p:spPr bwMode="auto">
          <a:xfrm>
            <a:off x="6251575" y="5137150"/>
            <a:ext cx="9763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pPr>
            <a:r>
              <a:rPr lang="en-US">
                <a:solidFill>
                  <a:srgbClr val="0000FF"/>
                </a:solidFill>
              </a:rPr>
              <a:t>2.94 </a:t>
            </a:r>
            <a:br>
              <a:rPr lang="en-US">
                <a:solidFill>
                  <a:srgbClr val="0000FF"/>
                </a:solidFill>
              </a:rPr>
            </a:br>
            <a:r>
              <a:rPr lang="en-US" i="1">
                <a:solidFill>
                  <a:srgbClr val="0000FF"/>
                </a:solidFill>
              </a:rPr>
              <a:t>t</a:t>
            </a:r>
            <a:r>
              <a:rPr lang="en-US">
                <a:solidFill>
                  <a:srgbClr val="0000FF"/>
                </a:solidFill>
              </a:rPr>
              <a:t>-stat</a:t>
            </a:r>
          </a:p>
        </p:txBody>
      </p:sp>
      <p:sp>
        <p:nvSpPr>
          <p:cNvPr id="469017" name="Line 25"/>
          <p:cNvSpPr>
            <a:spLocks noChangeShapeType="1"/>
          </p:cNvSpPr>
          <p:nvPr/>
        </p:nvSpPr>
        <p:spPr bwMode="auto">
          <a:xfrm>
            <a:off x="6653213" y="5005388"/>
            <a:ext cx="0" cy="1651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67" name="Text Box 26"/>
          <p:cNvSpPr txBox="1">
            <a:spLocks noChangeArrowheads="1"/>
          </p:cNvSpPr>
          <p:nvPr/>
        </p:nvSpPr>
        <p:spPr bwMode="auto">
          <a:xfrm>
            <a:off x="4413250" y="5132388"/>
            <a:ext cx="5746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a:latin typeface="Arial" charset="0"/>
              </a:rPr>
              <a:t>0</a:t>
            </a:r>
          </a:p>
        </p:txBody>
      </p:sp>
      <p:sp>
        <p:nvSpPr>
          <p:cNvPr id="469019" name="Rectangle 27"/>
          <p:cNvSpPr>
            <a:spLocks noChangeArrowheads="1"/>
          </p:cNvSpPr>
          <p:nvPr/>
        </p:nvSpPr>
        <p:spPr bwMode="auto">
          <a:xfrm>
            <a:off x="720725" y="6080080"/>
            <a:ext cx="773747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algn="ctr" eaLnBrk="0" hangingPunct="0">
              <a:lnSpc>
                <a:spcPct val="90000"/>
              </a:lnSpc>
              <a:spcBef>
                <a:spcPct val="20000"/>
              </a:spcBef>
              <a:buClr>
                <a:srgbClr val="66FFFF"/>
              </a:buClr>
              <a:buSzPct val="75000"/>
              <a:buFont typeface="Monotype Sorts" pitchFamily="2" charset="2"/>
              <a:buNone/>
            </a:pPr>
            <a:r>
              <a:rPr lang="en-US" sz="2000" i="1" dirty="0"/>
              <a:t>At the 5% level of significance, the sample evidence indicates there is a difference in mean delivery times for the two services.</a:t>
            </a:r>
          </a:p>
        </p:txBody>
      </p:sp>
      <p:sp>
        <p:nvSpPr>
          <p:cNvPr id="469021" name="Text Box 29"/>
          <p:cNvSpPr txBox="1">
            <a:spLocks noChangeArrowheads="1"/>
          </p:cNvSpPr>
          <p:nvPr/>
        </p:nvSpPr>
        <p:spPr bwMode="auto">
          <a:xfrm>
            <a:off x="1916113" y="3079750"/>
            <a:ext cx="65071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t>Reject </a:t>
            </a:r>
            <a:r>
              <a:rPr lang="en-US" i="1"/>
              <a:t>H</a:t>
            </a:r>
            <a:r>
              <a:rPr lang="en-US" baseline="-25000"/>
              <a:t>0</a:t>
            </a:r>
            <a:r>
              <a:rPr lang="en-US"/>
              <a:t>                 Do Not Reject                   Reject </a:t>
            </a:r>
            <a:r>
              <a:rPr lang="en-US" i="1"/>
              <a:t>H</a:t>
            </a:r>
            <a:r>
              <a:rPr lang="en-US" baseline="-25000"/>
              <a:t>0</a:t>
            </a:r>
          </a:p>
        </p:txBody>
      </p:sp>
      <p:grpSp>
        <p:nvGrpSpPr>
          <p:cNvPr id="23571" name="Group 31"/>
          <p:cNvGrpSpPr>
            <a:grpSpLocks/>
          </p:cNvGrpSpPr>
          <p:nvPr/>
        </p:nvGrpSpPr>
        <p:grpSpPr bwMode="auto">
          <a:xfrm>
            <a:off x="2205038" y="1919288"/>
            <a:ext cx="4773612" cy="2936875"/>
            <a:chOff x="981" y="1178"/>
            <a:chExt cx="3007" cy="1850"/>
          </a:xfrm>
        </p:grpSpPr>
        <p:sp>
          <p:nvSpPr>
            <p:cNvPr id="23575" name="Arc 32"/>
            <p:cNvSpPr>
              <a:spLocks/>
            </p:cNvSpPr>
            <p:nvPr/>
          </p:nvSpPr>
          <p:spPr bwMode="auto">
            <a:xfrm rot="4500000">
              <a:off x="2754" y="2296"/>
              <a:ext cx="790" cy="284"/>
            </a:xfrm>
            <a:custGeom>
              <a:avLst/>
              <a:gdLst>
                <a:gd name="T0" fmla="*/ 32 w 19428"/>
                <a:gd name="T1" fmla="*/ 2 h 21600"/>
                <a:gd name="T2" fmla="*/ 0 w 19428"/>
                <a:gd name="T3" fmla="*/ 4 h 21600"/>
                <a:gd name="T4" fmla="*/ 0 w 19428"/>
                <a:gd name="T5" fmla="*/ 0 h 21600"/>
                <a:gd name="T6" fmla="*/ 0 60000 65536"/>
                <a:gd name="T7" fmla="*/ 0 60000 65536"/>
                <a:gd name="T8" fmla="*/ 0 60000 65536"/>
                <a:gd name="T9" fmla="*/ 0 w 19428"/>
                <a:gd name="T10" fmla="*/ 0 h 21600"/>
                <a:gd name="T11" fmla="*/ 19428 w 19428"/>
                <a:gd name="T12" fmla="*/ 21600 h 21600"/>
              </a:gdLst>
              <a:ahLst/>
              <a:cxnLst>
                <a:cxn ang="T6">
                  <a:pos x="T0" y="T1"/>
                </a:cxn>
                <a:cxn ang="T7">
                  <a:pos x="T2" y="T3"/>
                </a:cxn>
                <a:cxn ang="T8">
                  <a:pos x="T4" y="T5"/>
                </a:cxn>
              </a:cxnLst>
              <a:rect l="T9" t="T10" r="T11" b="T12"/>
              <a:pathLst>
                <a:path w="19428" h="21600" fill="none" extrusionOk="0">
                  <a:moveTo>
                    <a:pt x="19427" y="9439"/>
                  </a:moveTo>
                  <a:cubicBezTo>
                    <a:pt x="15813" y="16878"/>
                    <a:pt x="8269" y="21599"/>
                    <a:pt x="0" y="21600"/>
                  </a:cubicBezTo>
                </a:path>
                <a:path w="19428" h="21600" stroke="0" extrusionOk="0">
                  <a:moveTo>
                    <a:pt x="19427" y="9439"/>
                  </a:moveTo>
                  <a:cubicBezTo>
                    <a:pt x="15813" y="16878"/>
                    <a:pt x="8269" y="21599"/>
                    <a:pt x="0" y="21600"/>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3576" name="Arc 33"/>
            <p:cNvSpPr>
              <a:spLocks/>
            </p:cNvSpPr>
            <p:nvPr/>
          </p:nvSpPr>
          <p:spPr bwMode="auto">
            <a:xfrm rot="6300000">
              <a:off x="1738" y="1544"/>
              <a:ext cx="956" cy="224"/>
            </a:xfrm>
            <a:custGeom>
              <a:avLst/>
              <a:gdLst>
                <a:gd name="T0" fmla="*/ 42 w 21600"/>
                <a:gd name="T1" fmla="*/ 2 h 21600"/>
                <a:gd name="T2" fmla="*/ 0 w 21600"/>
                <a:gd name="T3" fmla="*/ 0 h 21600"/>
                <a:gd name="T4" fmla="*/ 42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3577" name="Arc 34"/>
            <p:cNvSpPr>
              <a:spLocks/>
            </p:cNvSpPr>
            <p:nvPr/>
          </p:nvSpPr>
          <p:spPr bwMode="auto">
            <a:xfrm rot="-4620000">
              <a:off x="1362" y="2302"/>
              <a:ext cx="790" cy="284"/>
            </a:xfrm>
            <a:custGeom>
              <a:avLst/>
              <a:gdLst>
                <a:gd name="T0" fmla="*/ 32 w 19433"/>
                <a:gd name="T1" fmla="*/ 4 h 21600"/>
                <a:gd name="T2" fmla="*/ 0 w 19433"/>
                <a:gd name="T3" fmla="*/ 2 h 21600"/>
                <a:gd name="T4" fmla="*/ 32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3578" name="Arc 35"/>
            <p:cNvSpPr>
              <a:spLocks/>
            </p:cNvSpPr>
            <p:nvPr/>
          </p:nvSpPr>
          <p:spPr bwMode="auto">
            <a:xfrm rot="-840000">
              <a:off x="981" y="2854"/>
              <a:ext cx="697" cy="164"/>
            </a:xfrm>
            <a:custGeom>
              <a:avLst/>
              <a:gdLst>
                <a:gd name="T0" fmla="*/ 23 w 20693"/>
                <a:gd name="T1" fmla="*/ 0 h 21576"/>
                <a:gd name="T2" fmla="*/ 1 w 20693"/>
                <a:gd name="T3" fmla="*/ 1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3579" name="Arc 36"/>
            <p:cNvSpPr>
              <a:spLocks/>
            </p:cNvSpPr>
            <p:nvPr/>
          </p:nvSpPr>
          <p:spPr bwMode="auto">
            <a:xfrm rot="-6300000">
              <a:off x="2199" y="1546"/>
              <a:ext cx="957" cy="225"/>
            </a:xfrm>
            <a:custGeom>
              <a:avLst/>
              <a:gdLst>
                <a:gd name="T0" fmla="*/ 42 w 21600"/>
                <a:gd name="T1" fmla="*/ 0 h 21696"/>
                <a:gd name="T2" fmla="*/ 0 w 21600"/>
                <a:gd name="T3" fmla="*/ 2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3580" name="Arc 37"/>
            <p:cNvSpPr>
              <a:spLocks/>
            </p:cNvSpPr>
            <p:nvPr/>
          </p:nvSpPr>
          <p:spPr bwMode="auto">
            <a:xfrm rot="720000">
              <a:off x="3252" y="2824"/>
              <a:ext cx="736" cy="204"/>
            </a:xfrm>
            <a:custGeom>
              <a:avLst/>
              <a:gdLst>
                <a:gd name="T0" fmla="*/ 24 w 20480"/>
                <a:gd name="T1" fmla="*/ 2 h 21494"/>
                <a:gd name="T2" fmla="*/ 0 w 20480"/>
                <a:gd name="T3" fmla="*/ 1 h 21494"/>
                <a:gd name="T4" fmla="*/ 26 w 20480"/>
                <a:gd name="T5" fmla="*/ 0 h 21494"/>
                <a:gd name="T6" fmla="*/ 0 60000 65536"/>
                <a:gd name="T7" fmla="*/ 0 60000 65536"/>
                <a:gd name="T8" fmla="*/ 0 60000 65536"/>
                <a:gd name="T9" fmla="*/ 0 w 20480"/>
                <a:gd name="T10" fmla="*/ 0 h 21494"/>
                <a:gd name="T11" fmla="*/ 20480 w 20480"/>
                <a:gd name="T12" fmla="*/ 21494 h 21494"/>
              </a:gdLst>
              <a:ahLst/>
              <a:cxnLst>
                <a:cxn ang="T6">
                  <a:pos x="T0" y="T1"/>
                </a:cxn>
                <a:cxn ang="T7">
                  <a:pos x="T2" y="T3"/>
                </a:cxn>
                <a:cxn ang="T8">
                  <a:pos x="T4" y="T5"/>
                </a:cxn>
              </a:cxnLst>
              <a:rect l="T9" t="T10" r="T11" b="T12"/>
              <a:pathLst>
                <a:path w="20480" h="21494" fill="none" extrusionOk="0">
                  <a:moveTo>
                    <a:pt x="18341" y="21493"/>
                  </a:moveTo>
                  <a:cubicBezTo>
                    <a:pt x="9881" y="20651"/>
                    <a:pt x="2701" y="14925"/>
                    <a:pt x="-1" y="6865"/>
                  </a:cubicBezTo>
                </a:path>
                <a:path w="20480" h="21494" stroke="0" extrusionOk="0">
                  <a:moveTo>
                    <a:pt x="18341" y="21493"/>
                  </a:moveTo>
                  <a:cubicBezTo>
                    <a:pt x="9881" y="20651"/>
                    <a:pt x="2701" y="14925"/>
                    <a:pt x="-1" y="6865"/>
                  </a:cubicBezTo>
                  <a:lnTo>
                    <a:pt x="2048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469030" name="Line 38"/>
          <p:cNvSpPr>
            <a:spLocks noChangeShapeType="1"/>
          </p:cNvSpPr>
          <p:nvPr/>
        </p:nvSpPr>
        <p:spPr bwMode="auto">
          <a:xfrm flipH="1">
            <a:off x="6084888" y="2211388"/>
            <a:ext cx="14287" cy="2925762"/>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421930" name="Object 42"/>
          <p:cNvGraphicFramePr>
            <a:graphicFrameLocks noChangeAspect="1"/>
          </p:cNvGraphicFramePr>
          <p:nvPr/>
        </p:nvGraphicFramePr>
        <p:xfrm>
          <a:off x="6076950" y="4810125"/>
          <a:ext cx="519113" cy="271463"/>
        </p:xfrm>
        <a:graphic>
          <a:graphicData uri="http://schemas.openxmlformats.org/presentationml/2006/ole">
            <mc:AlternateContent xmlns:mc="http://schemas.openxmlformats.org/markup-compatibility/2006">
              <mc:Choice xmlns:v="urn:schemas-microsoft-com:vml" Requires="v">
                <p:oleObj spid="_x0000_s134184" name="Equation" r:id="rId4" imgW="266400" imgH="139680" progId="Equation.DSMT4">
                  <p:embed/>
                </p:oleObj>
              </mc:Choice>
              <mc:Fallback>
                <p:oleObj name="Equation" r:id="rId4" imgW="266400" imgH="1396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6950" y="4810125"/>
                        <a:ext cx="519113" cy="271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Object 42"/>
          <p:cNvGraphicFramePr>
            <a:graphicFrameLocks noChangeAspect="1"/>
          </p:cNvGraphicFramePr>
          <p:nvPr/>
        </p:nvGraphicFramePr>
        <p:xfrm>
          <a:off x="2533650" y="4799013"/>
          <a:ext cx="519113" cy="271462"/>
        </p:xfrm>
        <a:graphic>
          <a:graphicData uri="http://schemas.openxmlformats.org/presentationml/2006/ole">
            <mc:AlternateContent xmlns:mc="http://schemas.openxmlformats.org/markup-compatibility/2006">
              <mc:Choice xmlns:v="urn:schemas-microsoft-com:vml" Requires="v">
                <p:oleObj spid="_x0000_s134185" name="Equation" r:id="rId6" imgW="266400" imgH="139680" progId="Equation.DSMT4">
                  <p:embed/>
                </p:oleObj>
              </mc:Choice>
              <mc:Fallback>
                <p:oleObj name="Equation" r:id="rId6" imgW="266400" imgH="1396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3650" y="4799013"/>
                        <a:ext cx="519113" cy="271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0802" name="Text Box 2"/>
          <p:cNvSpPr txBox="1">
            <a:spLocks noChangeArrowheads="1"/>
          </p:cNvSpPr>
          <p:nvPr/>
        </p:nvSpPr>
        <p:spPr bwMode="auto">
          <a:xfrm>
            <a:off x="3868738" y="3309938"/>
            <a:ext cx="1228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20000"/>
              </a:spcBef>
              <a:buClr>
                <a:srgbClr val="66FFFF"/>
              </a:buClr>
              <a:buSzPct val="75000"/>
              <a:buFont typeface="Monotype Sorts" pitchFamily="2" charset="2"/>
              <a:buNone/>
            </a:pPr>
            <a:r>
              <a:rPr lang="en-US" sz="2000" i="1"/>
              <a:t>H</a:t>
            </a:r>
            <a:r>
              <a:rPr lang="en-US" sz="2000" baseline="-25000"/>
              <a:t>0</a:t>
            </a:r>
            <a:r>
              <a:rPr lang="en-US" sz="2000"/>
              <a:t>: </a:t>
            </a:r>
            <a:r>
              <a:rPr lang="en-US" sz="2000" i="1">
                <a:latin typeface="Symbol" pitchFamily="18" charset="2"/>
              </a:rPr>
              <a:t></a:t>
            </a:r>
            <a:r>
              <a:rPr lang="en-US" sz="2000" baseline="-25000"/>
              <a:t>d </a:t>
            </a:r>
            <a:r>
              <a:rPr lang="en-US" sz="2000"/>
              <a:t>= 0</a:t>
            </a:r>
            <a:r>
              <a:rPr lang="en-US" sz="2000" baseline="-25000"/>
              <a:t> </a:t>
            </a:r>
            <a:endParaRPr lang="en-US" sz="2000">
              <a:latin typeface="Symbol" pitchFamily="18" charset="2"/>
            </a:endParaRPr>
          </a:p>
        </p:txBody>
      </p:sp>
      <p:sp>
        <p:nvSpPr>
          <p:cNvPr id="23574" name="Text Box 98"/>
          <p:cNvSpPr txBox="1">
            <a:spLocks noChangeArrowheads="1"/>
          </p:cNvSpPr>
          <p:nvPr/>
        </p:nvSpPr>
        <p:spPr bwMode="auto">
          <a:xfrm>
            <a:off x="720725" y="1443038"/>
            <a:ext cx="5645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2400"/>
              <a:t>4.  Reject or do not reject the null hypothesis</a:t>
            </a:r>
          </a:p>
        </p:txBody>
      </p:sp>
      <p:sp>
        <p:nvSpPr>
          <p:cNvPr id="29" name="Rectangle 6"/>
          <p:cNvSpPr>
            <a:spLocks noChangeArrowheads="1"/>
          </p:cNvSpPr>
          <p:nvPr/>
        </p:nvSpPr>
        <p:spPr bwMode="auto">
          <a:xfrm>
            <a:off x="685800" y="176521"/>
            <a:ext cx="7772400" cy="505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a:r>
              <a:rPr lang="en-US" sz="2800" dirty="0" smtClean="0">
                <a:solidFill>
                  <a:schemeClr val="tx2"/>
                </a:solidFill>
              </a:rPr>
              <a:t>Matched </a:t>
            </a:r>
            <a:r>
              <a:rPr lang="en-US" sz="2800" dirty="0">
                <a:solidFill>
                  <a:schemeClr val="tx2"/>
                </a:solidFill>
              </a:rPr>
              <a:t>Samples</a:t>
            </a:r>
          </a:p>
        </p:txBody>
      </p:sp>
      <p:sp>
        <p:nvSpPr>
          <p:cNvPr id="28" name="Rectangle 190"/>
          <p:cNvSpPr>
            <a:spLocks noChangeArrowheads="1"/>
          </p:cNvSpPr>
          <p:nvPr/>
        </p:nvSpPr>
        <p:spPr bwMode="auto">
          <a:xfrm>
            <a:off x="695325" y="1023192"/>
            <a:ext cx="7939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lnSpc>
                <a:spcPct val="90000"/>
              </a:lnSpc>
              <a:spcBef>
                <a:spcPct val="20000"/>
              </a:spcBef>
              <a:buClr>
                <a:srgbClr val="66FFFF"/>
              </a:buClr>
              <a:buSzPct val="75000"/>
              <a:buFont typeface="Monotype Sorts" pitchFamily="2" charset="2"/>
              <a:buNone/>
            </a:pPr>
            <a:r>
              <a:rPr lang="en-US" sz="2400" b="1" dirty="0" smtClean="0">
                <a:cs typeface="Times New Roman" pitchFamily="18" charset="0"/>
              </a:rPr>
              <a:t>Example </a:t>
            </a:r>
            <a:r>
              <a:rPr lang="en-US" sz="2400" b="1" dirty="0" smtClean="0">
                <a:cs typeface="Times New Roman" pitchFamily="18" charset="0"/>
              </a:rPr>
              <a:t>4</a:t>
            </a:r>
            <a:endParaRPr lang="en-US" sz="2400" dirty="0">
              <a:cs typeface="Times New Roman" pitchFamily="18" charset="0"/>
            </a:endParaRPr>
          </a:p>
        </p:txBody>
      </p:sp>
    </p:spTree>
    <p:extLst>
      <p:ext uri="{BB962C8B-B14F-4D97-AF65-F5344CB8AC3E}">
        <p14:creationId xmlns:p14="http://schemas.microsoft.com/office/powerpoint/2010/main" val="1993700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9010"/>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469030"/>
                                        </p:tgtEl>
                                        <p:attrNameLst>
                                          <p:attrName>style.visibility</p:attrName>
                                        </p:attrNameLst>
                                      </p:cBhvr>
                                      <p:to>
                                        <p:strVal val="visible"/>
                                      </p:to>
                                    </p:set>
                                    <p:animEffect transition="in" filter="wipe(down)">
                                      <p:cBhvr>
                                        <p:cTn id="10" dur="500"/>
                                        <p:tgtEl>
                                          <p:spTgt spid="46903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69008"/>
                                        </p:tgtEl>
                                        <p:attrNameLst>
                                          <p:attrName>style.visibility</p:attrName>
                                        </p:attrNameLst>
                                      </p:cBhvr>
                                      <p:to>
                                        <p:strVal val="visible"/>
                                      </p:to>
                                    </p:set>
                                    <p:animEffect transition="in" filter="wipe(down)">
                                      <p:cBhvr>
                                        <p:cTn id="13" dur="500"/>
                                        <p:tgtEl>
                                          <p:spTgt spid="469008"/>
                                        </p:tgtEl>
                                      </p:cBhvr>
                                    </p:animEffect>
                                  </p:childTnLst>
                                </p:cTn>
                              </p:par>
                            </p:childTnLst>
                          </p:cTn>
                        </p:par>
                        <p:par>
                          <p:cTn id="14" fill="hold" nodeType="afterGroup">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46899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6899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690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2193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080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90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6901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690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996" grpId="0" animBg="1"/>
      <p:bldP spid="468997" grpId="0" animBg="1"/>
      <p:bldP spid="469008" grpId="0" animBg="1"/>
      <p:bldP spid="469010" grpId="0"/>
      <p:bldP spid="469015" grpId="0"/>
      <p:bldP spid="469017" grpId="0" animBg="1"/>
      <p:bldP spid="469019" grpId="0"/>
      <p:bldP spid="469021" grpId="0"/>
      <p:bldP spid="469030" grpId="0" animBg="1"/>
      <p:bldP spid="460802"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8891</TotalTime>
  <Pages>39</Pages>
  <Words>1642</Words>
  <Application>Microsoft Office PowerPoint</Application>
  <PresentationFormat>On-screen Show (4:3)</PresentationFormat>
  <Paragraphs>341</Paragraphs>
  <Slides>27</Slides>
  <Notes>27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27</vt:i4>
      </vt:variant>
    </vt:vector>
  </HeadingPairs>
  <TitlesOfParts>
    <vt:vector size="35" baseType="lpstr">
      <vt:lpstr>Arial</vt:lpstr>
      <vt:lpstr>Times New Roman</vt:lpstr>
      <vt:lpstr>Monotype Sorts</vt:lpstr>
      <vt:lpstr>Symbol</vt:lpstr>
      <vt:lpstr>Book Antiqua</vt:lpstr>
      <vt:lpstr>Default Design</vt:lpstr>
      <vt:lpstr>Equation</vt:lpstr>
      <vt:lpstr>MathType 5.0 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snarr</dc:creator>
  <cp:lastModifiedBy>Anyone</cp:lastModifiedBy>
  <cp:revision>204</cp:revision>
  <cp:lastPrinted>1601-01-01T00:00:00Z</cp:lastPrinted>
  <dcterms:created xsi:type="dcterms:W3CDTF">1996-08-27T08:30:46Z</dcterms:created>
  <dcterms:modified xsi:type="dcterms:W3CDTF">2016-02-16T01:22:50Z</dcterms:modified>
</cp:coreProperties>
</file>