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23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emf"/><Relationship Id="rId4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wmf"/><Relationship Id="rId1" Type="http://schemas.openxmlformats.org/officeDocument/2006/relationships/image" Target="../media/image22.emf"/><Relationship Id="rId4" Type="http://schemas.openxmlformats.org/officeDocument/2006/relationships/image" Target="../media/image2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92BBD65-F5CF-4E48-901A-4210A1B19F47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286A6EE-0F3D-4457-81DC-A5597598C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978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1B809-50A4-49DF-B278-7C44BA1096DA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927F3-D765-4825-BEC6-E9F1D26A2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461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029F5-C235-4DB7-AA5B-00BBBFE729ED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4DB91-3ACC-4C76-A1D0-69C8735CC0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41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839F3-46CA-47B5-ABE9-F1256BB44691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FF3C1-EE3B-4BB3-BFDF-00E99CE8C9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60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091-628F-48B4-AC71-E0E7C5D8D75B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37EAB-805B-458A-AAF3-974E358F3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A148C-EF57-4C3B-BF9B-9D63FAAC669C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26554-8BB1-41C2-9111-E0386017B0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37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A65E6-516C-4022-9659-20237A69AB44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C3DD2-3942-4765-89BB-4C398B7A3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1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0A137-1A3B-4E18-A9F9-AF1B9F79674D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72F66-6837-4826-9186-477233C9F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68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F505E-E21F-42C5-9836-CC95D67B1BCB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20BC0-9406-421C-9B84-5EE869316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1CC63-49BE-44E2-8F06-D48E33F8D6C3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FAE8E-92E8-45DC-AFA8-F69B40B3E6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33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8FE25-3CA1-4CB8-97CC-65AD207E1D68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AD946-0930-42DA-AB6E-B5D037105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97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E699E-4404-471F-8DFB-08D75D9130CF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FFF8-537D-4218-A1A9-1F73CA52C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8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62198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2963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74774"/>
      </p:ext>
    </p:extLst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58648"/>
      </p:ext>
    </p:extLst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3635533"/>
      </p:ext>
    </p:extLst>
  </p:cSld>
  <p:clrMapOvr>
    <a:masterClrMapping/>
  </p:clrMapOvr>
  <p:transition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09998"/>
      </p:ext>
    </p:extLst>
  </p:cSld>
  <p:clrMapOvr>
    <a:masterClrMapping/>
  </p:clrMapOvr>
  <p:transition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19098"/>
      </p:ext>
    </p:extLst>
  </p:cSld>
  <p:clrMapOvr>
    <a:masterClrMapping/>
  </p:clrMapOvr>
  <p:transition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99946"/>
      </p:ext>
    </p:extLst>
  </p:cSld>
  <p:clrMapOvr>
    <a:masterClrMapping/>
  </p:clrMapOvr>
  <p:transition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479453"/>
      </p:ext>
    </p:extLst>
  </p:cSld>
  <p:clrMapOvr>
    <a:masterClrMapping/>
  </p:clrMapOvr>
  <p:transition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63142"/>
      </p:ext>
    </p:extLst>
  </p:cSld>
  <p:clrMapOvr>
    <a:masterClrMapping/>
  </p:clrMapOvr>
  <p:transition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076054"/>
      </p:ext>
    </p:extLst>
  </p:cSld>
  <p:clrMapOvr>
    <a:masterClrMapping/>
  </p:clrMapOvr>
  <p:transition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2208"/>
      </p:ext>
    </p:extLst>
  </p:cSld>
  <p:clrMapOvr>
    <a:masterClrMapping/>
  </p:clrMapOvr>
  <p:transition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07423"/>
      </p:ext>
    </p:extLst>
  </p:cSld>
  <p:clrMapOvr>
    <a:masterClrMapping/>
  </p:clrMapOvr>
  <p:transition>
    <p:zo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08170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52231F-905D-4A45-B7E5-D0C116080548}" type="datetimeFigureOut">
              <a:rPr lang="en-US"/>
              <a:pPr>
                <a:defRPr/>
              </a:pPr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461968-375F-4BD0-813D-E7EADEEC6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074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5.wmf"/><Relationship Id="rId5" Type="http://schemas.openxmlformats.org/officeDocument/2006/relationships/image" Target="../media/image12.e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0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19.emf"/><Relationship Id="rId5" Type="http://schemas.openxmlformats.org/officeDocument/2006/relationships/image" Target="../media/image16.wmf"/><Relationship Id="rId15" Type="http://schemas.openxmlformats.org/officeDocument/2006/relationships/image" Target="../media/image21.e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5.emf"/><Relationship Id="rId5" Type="http://schemas.openxmlformats.org/officeDocument/2006/relationships/image" Target="../media/image22.e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4.bin"/><Relationship Id="rId4" Type="http://schemas.openxmlformats.org/officeDocument/2006/relationships/hyperlink" Target="http://www.halsnarr.com/handouts/BQM%20in-class%2009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9454" y="2437440"/>
            <a:ext cx="6492240" cy="3649035"/>
          </a:xfrm>
          <a:prstGeom prst="rect">
            <a:avLst/>
          </a:prstGeom>
        </p:spPr>
      </p:pic>
      <p:sp>
        <p:nvSpPr>
          <p:cNvPr id="3074" name="Rectangle 3"/>
          <p:cNvSpPr txBox="1">
            <a:spLocks noChangeArrowheads="1"/>
          </p:cNvSpPr>
          <p:nvPr/>
        </p:nvSpPr>
        <p:spPr bwMode="auto">
          <a:xfrm>
            <a:off x="0" y="1187450"/>
            <a:ext cx="91440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00050" indent="-40005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Recent coffee research</a:t>
            </a:r>
          </a:p>
        </p:txBody>
      </p:sp>
      <p:sp>
        <p:nvSpPr>
          <p:cNvPr id="3075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3077" name="Rectangle 12"/>
          <p:cNvSpPr>
            <a:spLocks noChangeArrowheads="1"/>
          </p:cNvSpPr>
          <p:nvPr/>
        </p:nvSpPr>
        <p:spPr bwMode="auto">
          <a:xfrm>
            <a:off x="7007225" y="1203325"/>
            <a:ext cx="2119313" cy="5641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 sz="2200"/>
          </a:p>
        </p:txBody>
      </p:sp>
      <p:sp>
        <p:nvSpPr>
          <p:cNvPr id="3078" name="Rectangle 12"/>
          <p:cNvSpPr>
            <a:spLocks noChangeArrowheads="1"/>
          </p:cNvSpPr>
          <p:nvPr/>
        </p:nvSpPr>
        <p:spPr bwMode="auto">
          <a:xfrm>
            <a:off x="12700" y="1201738"/>
            <a:ext cx="2119313" cy="5641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2381250"/>
            <a:ext cx="498157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0" y="1187450"/>
            <a:ext cx="91440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00050" indent="-40005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Recent coffee research</a:t>
            </a:r>
          </a:p>
        </p:txBody>
      </p:sp>
      <p:sp>
        <p:nvSpPr>
          <p:cNvPr id="11" name="Text Box 106"/>
          <p:cNvSpPr txBox="1">
            <a:spLocks noChangeArrowheads="1"/>
          </p:cNvSpPr>
          <p:nvPr/>
        </p:nvSpPr>
        <p:spPr bwMode="auto">
          <a:xfrm>
            <a:off x="2870200" y="1900238"/>
            <a:ext cx="44783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Coffee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 reduces</a:t>
            </a:r>
            <a:r>
              <a:rPr lang="en-US" altLang="en-US" sz="2200">
                <a:latin typeface="Book Antiqua" pitchFamily="18" charset="0"/>
              </a:rPr>
              <a:t> the risk of diabetes</a:t>
            </a:r>
          </a:p>
        </p:txBody>
      </p:sp>
      <p:sp>
        <p:nvSpPr>
          <p:cNvPr id="4100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13" name="Text Box 110"/>
          <p:cNvSpPr txBox="1">
            <a:spLocks noChangeArrowheads="1"/>
          </p:cNvSpPr>
          <p:nvPr/>
        </p:nvSpPr>
        <p:spPr bwMode="auto">
          <a:xfrm>
            <a:off x="838200" y="1814513"/>
            <a:ext cx="17541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a</a:t>
            </a:r>
            <a:r>
              <a:rPr lang="en-US" altLang="en-US" sz="2200">
                <a:latin typeface="Book Antiqua" pitchFamily="18" charset="0"/>
              </a:rPr>
              <a:t>: </a:t>
            </a:r>
            <a:r>
              <a:rPr lang="en-US" altLang="en-US" sz="2200" i="1">
                <a:latin typeface="Book Antiqua" pitchFamily="18" charset="0"/>
              </a:rPr>
              <a:t>p</a:t>
            </a:r>
            <a:r>
              <a:rPr lang="en-US" altLang="en-US" sz="2200">
                <a:latin typeface="Symbol" pitchFamily="18" charset="2"/>
              </a:rPr>
              <a:t></a:t>
            </a:r>
            <a:r>
              <a:rPr lang="en-US" altLang="en-US" sz="2200" b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&lt;</a:t>
            </a:r>
            <a:r>
              <a:rPr lang="en-US" altLang="en-US" sz="2200">
                <a:latin typeface="Symbol" pitchFamily="18" charset="2"/>
              </a:rPr>
              <a:t>0.137</a:t>
            </a:r>
          </a:p>
        </p:txBody>
      </p:sp>
      <p:sp>
        <p:nvSpPr>
          <p:cNvPr id="10" name="Text Box 105"/>
          <p:cNvSpPr txBox="1">
            <a:spLocks noChangeArrowheads="1"/>
          </p:cNvSpPr>
          <p:nvPr/>
        </p:nvSpPr>
        <p:spPr bwMode="auto">
          <a:xfrm>
            <a:off x="2843213" y="1460500"/>
            <a:ext cx="55165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Coffee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does not reduce</a:t>
            </a:r>
            <a:r>
              <a:rPr lang="en-US" altLang="en-US" sz="2200">
                <a:latin typeface="Book Antiqua" pitchFamily="18" charset="0"/>
              </a:rPr>
              <a:t> the risk of diabetes</a:t>
            </a:r>
          </a:p>
        </p:txBody>
      </p:sp>
      <p:sp>
        <p:nvSpPr>
          <p:cNvPr id="12" name="Text Box 108"/>
          <p:cNvSpPr txBox="1">
            <a:spLocks noChangeArrowheads="1"/>
          </p:cNvSpPr>
          <p:nvPr/>
        </p:nvSpPr>
        <p:spPr bwMode="auto">
          <a:xfrm>
            <a:off x="847725" y="1379538"/>
            <a:ext cx="172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: </a:t>
            </a:r>
            <a:r>
              <a:rPr lang="en-US" altLang="en-US" sz="2200" i="1">
                <a:latin typeface="Book Antiqua" pitchFamily="18" charset="0"/>
              </a:rPr>
              <a:t>p</a:t>
            </a:r>
            <a:r>
              <a:rPr lang="en-US" altLang="en-US" sz="2200">
                <a:latin typeface="Book Antiqua" pitchFamily="18" charset="0"/>
              </a:rPr>
              <a:t> </a:t>
            </a:r>
            <a:r>
              <a:rPr lang="en-US" altLang="en-US" sz="2200" b="1" u="sng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&gt;</a:t>
            </a:r>
            <a:r>
              <a:rPr lang="en-US" altLang="en-US" sz="2200">
                <a:latin typeface="Symbol" pitchFamily="18" charset="2"/>
              </a:rPr>
              <a:t>0.137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4" y="2306842"/>
            <a:ext cx="3303020" cy="4015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utoUpdateAnimBg="0"/>
      <p:bldP spid="13" grpId="0"/>
      <p:bldP spid="10" grpId="0" autoUpdateAnimBg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106"/>
          <p:cNvSpPr txBox="1">
            <a:spLocks noChangeArrowheads="1"/>
          </p:cNvSpPr>
          <p:nvPr/>
        </p:nvSpPr>
        <p:spPr bwMode="auto">
          <a:xfrm>
            <a:off x="2646363" y="4000500"/>
            <a:ext cx="526415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Subway’s FOOTLONG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is not </a:t>
            </a:r>
            <a:r>
              <a:rPr lang="en-US" altLang="en-US" sz="2200">
                <a:latin typeface="Book Antiqua" pitchFamily="18" charset="0"/>
              </a:rPr>
              <a:t>a foot long</a:t>
            </a:r>
          </a:p>
        </p:txBody>
      </p:sp>
      <p:sp>
        <p:nvSpPr>
          <p:cNvPr id="5123" name="Text Box 105"/>
          <p:cNvSpPr txBox="1">
            <a:spLocks noChangeArrowheads="1"/>
          </p:cNvSpPr>
          <p:nvPr/>
        </p:nvSpPr>
        <p:spPr bwMode="auto">
          <a:xfrm>
            <a:off x="2563813" y="3560763"/>
            <a:ext cx="4857750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Subway’s FOOTLONG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is </a:t>
            </a:r>
            <a:r>
              <a:rPr lang="en-US" altLang="en-US" sz="2200">
                <a:latin typeface="Book Antiqua" pitchFamily="18" charset="0"/>
              </a:rPr>
              <a:t>a foot long</a:t>
            </a:r>
          </a:p>
        </p:txBody>
      </p:sp>
      <p:sp>
        <p:nvSpPr>
          <p:cNvPr id="5124" name="Text Box 108"/>
          <p:cNvSpPr txBox="1">
            <a:spLocks noChangeArrowheads="1"/>
          </p:cNvSpPr>
          <p:nvPr/>
        </p:nvSpPr>
        <p:spPr bwMode="auto">
          <a:xfrm>
            <a:off x="803275" y="3479800"/>
            <a:ext cx="14843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:  </a:t>
            </a:r>
            <a:r>
              <a:rPr lang="en-US" altLang="en-US" sz="2200" i="1">
                <a:latin typeface="Symbol" pitchFamily="18" charset="2"/>
              </a:rPr>
              <a:t>m</a:t>
            </a:r>
            <a:r>
              <a:rPr lang="en-US" altLang="en-US" sz="2200">
                <a:latin typeface="Symbol" pitchFamily="18" charset="2"/>
              </a:rPr>
              <a:t></a:t>
            </a:r>
            <a:r>
              <a:rPr lang="en-US" altLang="en-US" sz="2200" b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=</a:t>
            </a:r>
            <a:r>
              <a:rPr lang="en-US" altLang="en-US" sz="2200">
                <a:latin typeface="Symbol" pitchFamily="18" charset="2"/>
              </a:rPr>
              <a:t>12</a:t>
            </a:r>
          </a:p>
        </p:txBody>
      </p:sp>
      <p:sp>
        <p:nvSpPr>
          <p:cNvPr id="29" name="Text Box 110"/>
          <p:cNvSpPr txBox="1">
            <a:spLocks noChangeArrowheads="1"/>
          </p:cNvSpPr>
          <p:nvPr/>
        </p:nvSpPr>
        <p:spPr bwMode="auto">
          <a:xfrm>
            <a:off x="803275" y="3914775"/>
            <a:ext cx="16351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a</a:t>
            </a:r>
            <a:r>
              <a:rPr lang="en-US" altLang="en-US" sz="2200">
                <a:latin typeface="Book Antiqua" pitchFamily="18" charset="0"/>
              </a:rPr>
              <a:t>:</a:t>
            </a:r>
            <a:r>
              <a:rPr lang="en-US" altLang="en-US" sz="2200">
                <a:latin typeface="Symbol" pitchFamily="18" charset="2"/>
              </a:rPr>
              <a:t></a:t>
            </a:r>
            <a:r>
              <a:rPr lang="en-US" altLang="en-US" sz="2200" i="1">
                <a:latin typeface="Symbol" pitchFamily="18" charset="2"/>
              </a:rPr>
              <a:t>m</a:t>
            </a:r>
            <a:r>
              <a:rPr lang="en-US" altLang="en-US" sz="2200">
                <a:latin typeface="Symbol" pitchFamily="18" charset="2"/>
              </a:rPr>
              <a:t></a:t>
            </a:r>
            <a:r>
              <a:rPr lang="en-US" altLang="en-US" sz="2200" b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&lt;&gt;</a:t>
            </a:r>
            <a:r>
              <a:rPr lang="en-US" altLang="en-US" sz="2200">
                <a:latin typeface="Symbol" pitchFamily="18" charset="2"/>
              </a:rPr>
              <a:t>12</a:t>
            </a:r>
          </a:p>
        </p:txBody>
      </p:sp>
      <p:sp>
        <p:nvSpPr>
          <p:cNvPr id="5126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5127" name="Text Box 106"/>
          <p:cNvSpPr txBox="1">
            <a:spLocks noChangeArrowheads="1"/>
          </p:cNvSpPr>
          <p:nvPr/>
        </p:nvSpPr>
        <p:spPr bwMode="auto">
          <a:xfrm>
            <a:off x="2870200" y="1900238"/>
            <a:ext cx="44783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Coffee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 reduces</a:t>
            </a:r>
            <a:r>
              <a:rPr lang="en-US" altLang="en-US" sz="2200">
                <a:latin typeface="Book Antiqua" pitchFamily="18" charset="0"/>
              </a:rPr>
              <a:t> the risk of diabetes</a:t>
            </a:r>
          </a:p>
        </p:txBody>
      </p:sp>
      <p:sp>
        <p:nvSpPr>
          <p:cNvPr id="5128" name="Text Box 110"/>
          <p:cNvSpPr txBox="1">
            <a:spLocks noChangeArrowheads="1"/>
          </p:cNvSpPr>
          <p:nvPr/>
        </p:nvSpPr>
        <p:spPr bwMode="auto">
          <a:xfrm>
            <a:off x="838200" y="1814513"/>
            <a:ext cx="17541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a</a:t>
            </a:r>
            <a:r>
              <a:rPr lang="en-US" altLang="en-US" sz="2200">
                <a:latin typeface="Book Antiqua" pitchFamily="18" charset="0"/>
              </a:rPr>
              <a:t>: </a:t>
            </a:r>
            <a:r>
              <a:rPr lang="en-US" altLang="en-US" sz="2200" i="1">
                <a:latin typeface="Book Antiqua" pitchFamily="18" charset="0"/>
              </a:rPr>
              <a:t>p</a:t>
            </a:r>
            <a:r>
              <a:rPr lang="en-US" altLang="en-US" sz="2200">
                <a:latin typeface="Symbol" pitchFamily="18" charset="2"/>
              </a:rPr>
              <a:t></a:t>
            </a:r>
            <a:r>
              <a:rPr lang="en-US" altLang="en-US" sz="2200" b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&lt;</a:t>
            </a:r>
            <a:r>
              <a:rPr lang="en-US" altLang="en-US" sz="2200">
                <a:latin typeface="Symbol" pitchFamily="18" charset="2"/>
              </a:rPr>
              <a:t>0.137</a:t>
            </a:r>
          </a:p>
        </p:txBody>
      </p:sp>
      <p:sp>
        <p:nvSpPr>
          <p:cNvPr id="5129" name="Text Box 105"/>
          <p:cNvSpPr txBox="1">
            <a:spLocks noChangeArrowheads="1"/>
          </p:cNvSpPr>
          <p:nvPr/>
        </p:nvSpPr>
        <p:spPr bwMode="auto">
          <a:xfrm>
            <a:off x="2843213" y="1460500"/>
            <a:ext cx="55165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Coffee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does not reduce</a:t>
            </a:r>
            <a:r>
              <a:rPr lang="en-US" altLang="en-US" sz="2200">
                <a:latin typeface="Book Antiqua" pitchFamily="18" charset="0"/>
              </a:rPr>
              <a:t> the risk of diabetes</a:t>
            </a:r>
          </a:p>
        </p:txBody>
      </p:sp>
      <p:sp>
        <p:nvSpPr>
          <p:cNvPr id="5130" name="Text Box 108"/>
          <p:cNvSpPr txBox="1">
            <a:spLocks noChangeArrowheads="1"/>
          </p:cNvSpPr>
          <p:nvPr/>
        </p:nvSpPr>
        <p:spPr bwMode="auto">
          <a:xfrm>
            <a:off x="847725" y="1379538"/>
            <a:ext cx="172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: </a:t>
            </a:r>
            <a:r>
              <a:rPr lang="en-US" altLang="en-US" sz="2200" i="1">
                <a:latin typeface="Book Antiqua" pitchFamily="18" charset="0"/>
              </a:rPr>
              <a:t>p</a:t>
            </a:r>
            <a:r>
              <a:rPr lang="en-US" altLang="en-US" sz="2200">
                <a:latin typeface="Symbol" pitchFamily="18" charset="2"/>
              </a:rPr>
              <a:t></a:t>
            </a:r>
            <a:r>
              <a:rPr lang="en-US" altLang="en-US" sz="2200" b="1" u="sng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&gt;</a:t>
            </a:r>
            <a:r>
              <a:rPr lang="en-US" altLang="en-US" sz="2200">
                <a:latin typeface="Symbol" pitchFamily="18" charset="2"/>
              </a:rPr>
              <a:t>0.137</a:t>
            </a:r>
          </a:p>
        </p:txBody>
      </p:sp>
      <p:sp>
        <p:nvSpPr>
          <p:cNvPr id="5131" name="Rectangle 12"/>
          <p:cNvSpPr>
            <a:spLocks noChangeArrowheads="1"/>
          </p:cNvSpPr>
          <p:nvPr/>
        </p:nvSpPr>
        <p:spPr bwMode="auto">
          <a:xfrm>
            <a:off x="809625" y="1106488"/>
            <a:ext cx="7761288" cy="14081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5"/>
          <p:cNvSpPr>
            <a:spLocks noChangeArrowheads="1"/>
          </p:cNvSpPr>
          <p:nvPr/>
        </p:nvSpPr>
        <p:spPr bwMode="auto">
          <a:xfrm>
            <a:off x="601663" y="2832100"/>
            <a:ext cx="789781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200">
                <a:latin typeface="Book Antiqua" pitchFamily="18" charset="0"/>
              </a:rPr>
              <a:t>is normally distributed </a:t>
            </a:r>
            <a:r>
              <a:rPr lang="en-US" altLang="en-US" sz="2200" i="1">
                <a:latin typeface="Book Antiqua" pitchFamily="18" charset="0"/>
              </a:rPr>
              <a:t>provided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257068" name="Text Box 44"/>
          <p:cNvSpPr txBox="1">
            <a:spLocks noChangeArrowheads="1"/>
          </p:cNvSpPr>
          <p:nvPr/>
        </p:nvSpPr>
        <p:spPr bwMode="auto">
          <a:xfrm>
            <a:off x="0" y="4052888"/>
            <a:ext cx="91440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u="sng">
                <a:latin typeface="Book Antiqua" pitchFamily="18" charset="0"/>
              </a:rPr>
              <a:t>OR</a:t>
            </a:r>
            <a:r>
              <a:rPr lang="en-US" altLang="en-US" sz="2200">
                <a:latin typeface="Book Antiqua" pitchFamily="18" charset="0"/>
              </a:rPr>
              <a:t> </a:t>
            </a:r>
            <a:r>
              <a:rPr lang="en-US" altLang="en-US" sz="2200" b="1" i="1">
                <a:latin typeface="Book Antiqua" pitchFamily="18" charset="0"/>
              </a:rPr>
              <a:t>x</a:t>
            </a:r>
            <a:r>
              <a:rPr lang="en-US" altLang="en-US" sz="2200">
                <a:latin typeface="Book Antiqua" pitchFamily="18" charset="0"/>
              </a:rPr>
              <a:t>’s distribution is not heavily skewed and </a:t>
            </a:r>
            <a:r>
              <a:rPr lang="en-US" altLang="en-US" sz="2200" i="1">
                <a:latin typeface="Book Antiqua" pitchFamily="18" charset="0"/>
              </a:rPr>
              <a:t>n </a:t>
            </a:r>
            <a:r>
              <a:rPr lang="en-US" altLang="en-US" sz="2200" i="1" u="sng">
                <a:latin typeface="Book Antiqua" pitchFamily="18" charset="0"/>
              </a:rPr>
              <a:t>&gt;</a:t>
            </a:r>
            <a:r>
              <a:rPr lang="en-US" altLang="en-US" sz="2200">
                <a:latin typeface="Book Antiqua" pitchFamily="18" charset="0"/>
              </a:rPr>
              <a:t> 30</a:t>
            </a:r>
            <a:endParaRPr lang="en-US" altLang="en-US" sz="2200" i="1">
              <a:latin typeface="Book Antiqua" pitchFamily="18" charset="0"/>
            </a:endParaRPr>
          </a:p>
        </p:txBody>
      </p:sp>
      <p:sp>
        <p:nvSpPr>
          <p:cNvPr id="257071" name="Text Box 47"/>
          <p:cNvSpPr txBox="1">
            <a:spLocks noChangeArrowheads="1"/>
          </p:cNvSpPr>
          <p:nvPr/>
        </p:nvSpPr>
        <p:spPr bwMode="auto">
          <a:xfrm>
            <a:off x="14288" y="3659188"/>
            <a:ext cx="91440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b="1" i="1">
                <a:latin typeface="Book Antiqua" pitchFamily="18" charset="0"/>
              </a:rPr>
              <a:t>x</a:t>
            </a:r>
            <a:r>
              <a:rPr lang="en-US" altLang="en-US" sz="2200">
                <a:latin typeface="Book Antiqua" pitchFamily="18" charset="0"/>
              </a:rPr>
              <a:t> is normally distributed</a:t>
            </a:r>
            <a:endParaRPr lang="en-US" altLang="en-US" sz="2200" baseline="30000">
              <a:latin typeface="Book Antiqua" pitchFamily="18" charset="0"/>
            </a:endParaRPr>
          </a:p>
        </p:txBody>
      </p:sp>
      <p:sp>
        <p:nvSpPr>
          <p:cNvPr id="257072" name="Text Box 48"/>
          <p:cNvSpPr txBox="1">
            <a:spLocks noChangeArrowheads="1"/>
          </p:cNvSpPr>
          <p:nvPr/>
        </p:nvSpPr>
        <p:spPr bwMode="auto">
          <a:xfrm>
            <a:off x="0" y="4498975"/>
            <a:ext cx="9144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u="sng">
                <a:latin typeface="Book Antiqua" pitchFamily="18" charset="0"/>
              </a:rPr>
              <a:t>OR</a:t>
            </a:r>
            <a:r>
              <a:rPr lang="en-US" altLang="en-US" sz="2200">
                <a:latin typeface="Book Antiqua" pitchFamily="18" charset="0"/>
              </a:rPr>
              <a:t> </a:t>
            </a:r>
            <a:r>
              <a:rPr lang="en-US" altLang="en-US" sz="2200" b="1" i="1">
                <a:latin typeface="Book Antiqua" pitchFamily="18" charset="0"/>
              </a:rPr>
              <a:t>x</a:t>
            </a:r>
            <a:r>
              <a:rPr lang="en-US" altLang="en-US" sz="2200">
                <a:latin typeface="Book Antiqua" pitchFamily="18" charset="0"/>
              </a:rPr>
              <a:t>’s distribution is heavily skewed and </a:t>
            </a:r>
            <a:r>
              <a:rPr lang="en-US" altLang="en-US" sz="2200" i="1">
                <a:latin typeface="Book Antiqua" pitchFamily="18" charset="0"/>
              </a:rPr>
              <a:t>n </a:t>
            </a:r>
            <a:r>
              <a:rPr lang="en-US" altLang="en-US" sz="2200" i="1" u="sng">
                <a:latin typeface="Book Antiqua" pitchFamily="18" charset="0"/>
              </a:rPr>
              <a:t>&gt;</a:t>
            </a:r>
            <a:r>
              <a:rPr lang="en-US" altLang="en-US" sz="2200">
                <a:latin typeface="Book Antiqua" pitchFamily="18" charset="0"/>
              </a:rPr>
              <a:t> 50</a:t>
            </a:r>
            <a:endParaRPr lang="en-US" altLang="en-US" sz="2200" i="1">
              <a:latin typeface="Book Antiqua" pitchFamily="18" charset="0"/>
            </a:endParaRPr>
          </a:p>
        </p:txBody>
      </p:sp>
      <p:graphicFrame>
        <p:nvGraphicFramePr>
          <p:cNvPr id="6150" name="Object 1"/>
          <p:cNvGraphicFramePr>
            <a:graphicFrameLocks noChangeAspect="1"/>
          </p:cNvGraphicFramePr>
          <p:nvPr/>
        </p:nvGraphicFramePr>
        <p:xfrm>
          <a:off x="3421063" y="1597025"/>
          <a:ext cx="2211387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tion" r:id="rId4" imgW="1726451" imgH="634725" progId="Equation.DSMT4">
                  <p:embed/>
                </p:oleObj>
              </mc:Choice>
              <mc:Fallback>
                <p:oleObj name="Equation" r:id="rId4" imgW="1726451" imgH="63472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063" y="1597025"/>
                        <a:ext cx="2211387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i="1"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known</a:t>
            </a:r>
            <a:endParaRPr lang="en-US" altLang="en-US" sz="1400" i="1">
              <a:latin typeface="Book Antiqua" pitchFamily="18" charset="0"/>
            </a:endParaRPr>
          </a:p>
        </p:txBody>
      </p:sp>
      <p:sp>
        <p:nvSpPr>
          <p:cNvPr id="6152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0" y="5345113"/>
            <a:ext cx="9144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200" i="1">
                <a:latin typeface="Symbol" pitchFamily="18" charset="2"/>
              </a:rPr>
              <a:t>s </a:t>
            </a:r>
            <a:r>
              <a:rPr lang="en-US" altLang="en-US" sz="2200" baseline="30000">
                <a:latin typeface="Book Antiqua" pitchFamily="18" charset="0"/>
              </a:rPr>
              <a:t>2</a:t>
            </a:r>
            <a:r>
              <a:rPr lang="en-US" altLang="en-US" sz="2200">
                <a:latin typeface="Book Antiqua" pitchFamily="18" charset="0"/>
              </a:rPr>
              <a:t> is some value that only </a:t>
            </a:r>
            <a:r>
              <a:rPr lang="en-US" altLang="en-US" sz="2200" i="1">
                <a:latin typeface="Book Antiqua" pitchFamily="18" charset="0"/>
              </a:rPr>
              <a:t>Deity</a:t>
            </a:r>
            <a:r>
              <a:rPr lang="en-US" altLang="en-US" sz="2200">
                <a:latin typeface="Book Antiqua" pitchFamily="18" charset="0"/>
              </a:rPr>
              <a:t> knows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257068" grpId="0"/>
      <p:bldP spid="257071" grpId="0"/>
      <p:bldP spid="257072" grpId="0"/>
      <p:bldP spid="3072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5"/>
          <p:cNvSpPr>
            <a:spLocks noChangeArrowheads="1"/>
          </p:cNvSpPr>
          <p:nvPr/>
        </p:nvSpPr>
        <p:spPr bwMode="auto">
          <a:xfrm>
            <a:off x="601663" y="2832100"/>
            <a:ext cx="789781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200">
                <a:latin typeface="Book Antiqua" pitchFamily="18" charset="0"/>
              </a:rPr>
              <a:t>is normally distributed </a:t>
            </a:r>
            <a:r>
              <a:rPr lang="en-US" altLang="en-US" sz="2200" i="1">
                <a:latin typeface="Book Antiqua" pitchFamily="18" charset="0"/>
              </a:rPr>
              <a:t>provided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7171" name="Text Box 47"/>
          <p:cNvSpPr txBox="1">
            <a:spLocks noChangeArrowheads="1"/>
          </p:cNvSpPr>
          <p:nvPr/>
        </p:nvSpPr>
        <p:spPr bwMode="auto">
          <a:xfrm>
            <a:off x="14288" y="3659188"/>
            <a:ext cx="91440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b="1" i="1">
                <a:latin typeface="Book Antiqua" pitchFamily="18" charset="0"/>
              </a:rPr>
              <a:t>x</a:t>
            </a:r>
            <a:r>
              <a:rPr lang="en-US" altLang="en-US" sz="2200">
                <a:latin typeface="Book Antiqua" pitchFamily="18" charset="0"/>
              </a:rPr>
              <a:t> is normally distributed</a:t>
            </a:r>
            <a:endParaRPr lang="en-US" altLang="en-US" sz="2200" baseline="30000">
              <a:latin typeface="Book Antiqua" pitchFamily="18" charset="0"/>
            </a:endParaRPr>
          </a:p>
        </p:txBody>
      </p:sp>
      <p:graphicFrame>
        <p:nvGraphicFramePr>
          <p:cNvPr id="7172" name="Object 1"/>
          <p:cNvGraphicFramePr>
            <a:graphicFrameLocks noChangeAspect="1"/>
          </p:cNvGraphicFramePr>
          <p:nvPr/>
        </p:nvGraphicFramePr>
        <p:xfrm>
          <a:off x="3421063" y="1597025"/>
          <a:ext cx="2211387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Equation" r:id="rId4" imgW="1726451" imgH="634725" progId="Equation.DSMT4">
                  <p:embed/>
                </p:oleObj>
              </mc:Choice>
              <mc:Fallback>
                <p:oleObj name="Equation" r:id="rId4" imgW="1726451" imgH="63472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063" y="1597025"/>
                        <a:ext cx="2211387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i="1"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known</a:t>
            </a:r>
            <a:endParaRPr lang="en-US" altLang="en-US" sz="1400" i="1">
              <a:latin typeface="Book Antiqua" pitchFamily="18" charset="0"/>
            </a:endParaRPr>
          </a:p>
        </p:txBody>
      </p:sp>
      <p:sp>
        <p:nvSpPr>
          <p:cNvPr id="7174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graphicFrame>
        <p:nvGraphicFramePr>
          <p:cNvPr id="12" name="Object 11">
            <a:hlinkClick r:id="" action="ppaction://ole?verb=0"/>
          </p:cNvPr>
          <p:cNvGraphicFramePr>
            <a:graphicFrameLocks/>
          </p:cNvGraphicFramePr>
          <p:nvPr/>
        </p:nvGraphicFramePr>
        <p:xfrm>
          <a:off x="3536950" y="5964238"/>
          <a:ext cx="18494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Equation" r:id="rId6" imgW="1244880" imgH="457200" progId="Equation.DSMT4">
                  <p:embed/>
                </p:oleObj>
              </mc:Choice>
              <mc:Fallback>
                <p:oleObj name="Equation" r:id="rId6" imgW="1244880" imgH="457200" progId="Equation.DSMT4">
                  <p:embed/>
                  <p:pic>
                    <p:nvPicPr>
                      <p:cNvPr id="0" name="Objec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950" y="5964238"/>
                        <a:ext cx="1849438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0" y="5359400"/>
            <a:ext cx="91582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  <a:buClr>
                <a:srgbClr val="66FFFF"/>
              </a:buClr>
            </a:pPr>
            <a:r>
              <a:rPr lang="en-US" altLang="en-US" sz="2200">
                <a:latin typeface="Book Antiqua" pitchFamily="18" charset="0"/>
              </a:rPr>
              <a:t>What do you do if </a:t>
            </a:r>
            <a:r>
              <a:rPr lang="en-US" altLang="en-US" sz="2200" i="1">
                <a:latin typeface="Book Antiqua" pitchFamily="18" charset="0"/>
              </a:rPr>
              <a:t>Deity</a:t>
            </a:r>
            <a:r>
              <a:rPr lang="en-US" altLang="en-US" sz="2200">
                <a:latin typeface="Book Antiqua" pitchFamily="18" charset="0"/>
              </a:rPr>
              <a:t> won’t reveal to you the value of </a:t>
            </a:r>
            <a:r>
              <a:rPr lang="en-US" altLang="en-US" sz="2200" i="1">
                <a:latin typeface="Symbol" pitchFamily="18" charset="2"/>
              </a:rPr>
              <a:t>s </a:t>
            </a:r>
            <a:r>
              <a:rPr lang="en-US" altLang="en-US" sz="2200" baseline="30000">
                <a:latin typeface="Book Antiqua" pitchFamily="18" charset="0"/>
              </a:rPr>
              <a:t>2</a:t>
            </a:r>
            <a:r>
              <a:rPr lang="en-US" altLang="en-US" sz="2200">
                <a:latin typeface="Book Antiqua" pitchFamily="18" charset="0"/>
              </a:rPr>
              <a:t>?</a:t>
            </a:r>
          </a:p>
        </p:txBody>
      </p:sp>
      <p:sp>
        <p:nvSpPr>
          <p:cNvPr id="14" name="Text Box 48"/>
          <p:cNvSpPr txBox="1">
            <a:spLocks noChangeArrowheads="1"/>
          </p:cNvSpPr>
          <p:nvPr/>
        </p:nvSpPr>
        <p:spPr bwMode="auto">
          <a:xfrm>
            <a:off x="-1588" y="550863"/>
            <a:ext cx="9144001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b="1" i="1">
                <a:solidFill>
                  <a:srgbClr val="009900"/>
                </a:solidFill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unknown</a:t>
            </a:r>
            <a:endParaRPr lang="en-US" altLang="en-US" sz="1400" i="1">
              <a:latin typeface="Book Antiqua" pitchFamily="18" charset="0"/>
            </a:endParaRPr>
          </a:p>
        </p:txBody>
      </p:sp>
      <p:sp>
        <p:nvSpPr>
          <p:cNvPr id="7178" name="Text Box 44"/>
          <p:cNvSpPr txBox="1">
            <a:spLocks noChangeArrowheads="1"/>
          </p:cNvSpPr>
          <p:nvPr/>
        </p:nvSpPr>
        <p:spPr bwMode="auto">
          <a:xfrm>
            <a:off x="0" y="4052888"/>
            <a:ext cx="91440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u="sng">
                <a:latin typeface="Book Antiqua" pitchFamily="18" charset="0"/>
              </a:rPr>
              <a:t>OR</a:t>
            </a:r>
            <a:r>
              <a:rPr lang="en-US" altLang="en-US" sz="2200">
                <a:latin typeface="Book Antiqua" pitchFamily="18" charset="0"/>
              </a:rPr>
              <a:t> </a:t>
            </a:r>
            <a:r>
              <a:rPr lang="en-US" altLang="en-US" sz="2200" b="1" i="1">
                <a:latin typeface="Book Antiqua" pitchFamily="18" charset="0"/>
              </a:rPr>
              <a:t>x</a:t>
            </a:r>
            <a:r>
              <a:rPr lang="en-US" altLang="en-US" sz="2200">
                <a:latin typeface="Book Antiqua" pitchFamily="18" charset="0"/>
              </a:rPr>
              <a:t>’s distribution is not heavily skewed and </a:t>
            </a:r>
            <a:r>
              <a:rPr lang="en-US" altLang="en-US" sz="2200" i="1">
                <a:latin typeface="Book Antiqua" pitchFamily="18" charset="0"/>
              </a:rPr>
              <a:t>n </a:t>
            </a:r>
            <a:r>
              <a:rPr lang="en-US" altLang="en-US" sz="2200" i="1" u="sng">
                <a:latin typeface="Book Antiqua" pitchFamily="18" charset="0"/>
              </a:rPr>
              <a:t>&gt;</a:t>
            </a:r>
            <a:r>
              <a:rPr lang="en-US" altLang="en-US" sz="2200">
                <a:latin typeface="Book Antiqua" pitchFamily="18" charset="0"/>
              </a:rPr>
              <a:t> 30</a:t>
            </a:r>
            <a:endParaRPr lang="en-US" altLang="en-US" sz="2200" i="1">
              <a:latin typeface="Book Antiqua" pitchFamily="18" charset="0"/>
            </a:endParaRPr>
          </a:p>
        </p:txBody>
      </p:sp>
      <p:sp>
        <p:nvSpPr>
          <p:cNvPr id="7179" name="Text Box 48"/>
          <p:cNvSpPr txBox="1">
            <a:spLocks noChangeArrowheads="1"/>
          </p:cNvSpPr>
          <p:nvPr/>
        </p:nvSpPr>
        <p:spPr bwMode="auto">
          <a:xfrm>
            <a:off x="0" y="4498975"/>
            <a:ext cx="9144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u="sng">
                <a:latin typeface="Book Antiqua" pitchFamily="18" charset="0"/>
              </a:rPr>
              <a:t>OR</a:t>
            </a:r>
            <a:r>
              <a:rPr lang="en-US" altLang="en-US" sz="2200">
                <a:latin typeface="Book Antiqua" pitchFamily="18" charset="0"/>
              </a:rPr>
              <a:t> </a:t>
            </a:r>
            <a:r>
              <a:rPr lang="en-US" altLang="en-US" sz="2200" b="1" i="1">
                <a:latin typeface="Book Antiqua" pitchFamily="18" charset="0"/>
              </a:rPr>
              <a:t>x</a:t>
            </a:r>
            <a:r>
              <a:rPr lang="en-US" altLang="en-US" sz="2200">
                <a:latin typeface="Book Antiqua" pitchFamily="18" charset="0"/>
              </a:rPr>
              <a:t>’s distribution is heavily skewed and </a:t>
            </a:r>
            <a:r>
              <a:rPr lang="en-US" altLang="en-US" sz="2200" i="1">
                <a:latin typeface="Book Antiqua" pitchFamily="18" charset="0"/>
              </a:rPr>
              <a:t>n </a:t>
            </a:r>
            <a:r>
              <a:rPr lang="en-US" altLang="en-US" sz="2200" i="1" u="sng">
                <a:latin typeface="Book Antiqua" pitchFamily="18" charset="0"/>
              </a:rPr>
              <a:t>&gt;</a:t>
            </a:r>
            <a:r>
              <a:rPr lang="en-US" altLang="en-US" sz="2200">
                <a:latin typeface="Book Antiqua" pitchFamily="18" charset="0"/>
              </a:rPr>
              <a:t> 50</a:t>
            </a:r>
            <a:endParaRPr lang="en-US" altLang="en-US" sz="2200" i="1">
              <a:latin typeface="Book Antiqua" pitchFamily="18" charset="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282700" y="1365250"/>
            <a:ext cx="6578600" cy="374332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/>
      <p:bldP spid="13" grpId="0"/>
      <p:bldP spid="14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4288" y="2914650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The </a:t>
            </a:r>
            <a:r>
              <a:rPr lang="en-US" altLang="en-US" sz="2200" b="1" i="1">
                <a:latin typeface="Book Antiqua" pitchFamily="18" charset="0"/>
              </a:rPr>
              <a:t>t</a:t>
            </a:r>
            <a:r>
              <a:rPr lang="en-US" altLang="en-US" sz="2200" b="1">
                <a:latin typeface="Book Antiqua" pitchFamily="18" charset="0"/>
              </a:rPr>
              <a:t> distribution</a:t>
            </a:r>
            <a:r>
              <a:rPr lang="en-US" altLang="en-US" sz="2200">
                <a:latin typeface="Book Antiqua" pitchFamily="18" charset="0"/>
              </a:rPr>
              <a:t> is the </a:t>
            </a:r>
            <a:r>
              <a:rPr lang="en-US" altLang="en-US" sz="2200" i="1">
                <a:latin typeface="Book Antiqua" pitchFamily="18" charset="0"/>
              </a:rPr>
              <a:t>exact</a:t>
            </a:r>
            <a:r>
              <a:rPr lang="en-US" altLang="en-US" sz="2200">
                <a:latin typeface="Book Antiqua" pitchFamily="18" charset="0"/>
              </a:rPr>
              <a:t> distribution if </a:t>
            </a:r>
          </a:p>
        </p:txBody>
      </p:sp>
      <p:sp>
        <p:nvSpPr>
          <p:cNvPr id="8195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b="1" i="1">
                <a:solidFill>
                  <a:srgbClr val="009900"/>
                </a:solidFill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unknown</a:t>
            </a:r>
            <a:endParaRPr lang="en-US" altLang="en-US" sz="1400" i="1">
              <a:latin typeface="Book Antiqua" pitchFamily="18" charset="0"/>
            </a:endParaRPr>
          </a:p>
        </p:txBody>
      </p:sp>
      <p:graphicFrame>
        <p:nvGraphicFramePr>
          <p:cNvPr id="8196" name="Object 2"/>
          <p:cNvGraphicFramePr>
            <a:graphicFrameLocks noChangeAspect="1"/>
          </p:cNvGraphicFramePr>
          <p:nvPr/>
        </p:nvGraphicFramePr>
        <p:xfrm>
          <a:off x="3497263" y="1597025"/>
          <a:ext cx="2032000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4" imgW="1586811" imgH="634725" progId="Equation.DSMT4">
                  <p:embed/>
                </p:oleObj>
              </mc:Choice>
              <mc:Fallback>
                <p:oleObj name="Equation" r:id="rId4" imgW="1586811" imgH="634725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263" y="1597025"/>
                        <a:ext cx="2032000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12" name="Text Box 47"/>
          <p:cNvSpPr txBox="1">
            <a:spLocks noChangeArrowheads="1"/>
          </p:cNvSpPr>
          <p:nvPr/>
        </p:nvSpPr>
        <p:spPr bwMode="auto">
          <a:xfrm>
            <a:off x="14288" y="3659188"/>
            <a:ext cx="91440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b="1" i="1">
                <a:latin typeface="Book Antiqua" pitchFamily="18" charset="0"/>
              </a:rPr>
              <a:t>x</a:t>
            </a:r>
            <a:r>
              <a:rPr lang="en-US" altLang="en-US" sz="2200">
                <a:latin typeface="Book Antiqua" pitchFamily="18" charset="0"/>
              </a:rPr>
              <a:t> is normally distributed</a:t>
            </a:r>
            <a:endParaRPr lang="en-US" altLang="en-US" sz="2200" baseline="30000">
              <a:latin typeface="Book Antiqua" pitchFamily="18" charset="0"/>
            </a:endParaRPr>
          </a:p>
        </p:txBody>
      </p:sp>
      <p:graphicFrame>
        <p:nvGraphicFramePr>
          <p:cNvPr id="8199" name="Object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3536950" y="5964238"/>
          <a:ext cx="18494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6" imgW="1244880" imgH="457200" progId="Equation.DSMT4">
                  <p:embed/>
                </p:oleObj>
              </mc:Choice>
              <mc:Fallback>
                <p:oleObj name="Equation" r:id="rId6" imgW="1244880" imgH="457200" progId="Equation.DSMT4">
                  <p:embed/>
                  <p:pic>
                    <p:nvPicPr>
                      <p:cNvPr id="0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950" y="5964238"/>
                        <a:ext cx="1849438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Rectangle 15"/>
          <p:cNvSpPr>
            <a:spLocks noChangeArrowheads="1"/>
          </p:cNvSpPr>
          <p:nvPr/>
        </p:nvSpPr>
        <p:spPr bwMode="auto">
          <a:xfrm>
            <a:off x="0" y="5359400"/>
            <a:ext cx="91582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  <a:buClr>
                <a:srgbClr val="66FFFF"/>
              </a:buClr>
            </a:pPr>
            <a:r>
              <a:rPr lang="en-US" altLang="en-US" sz="2200">
                <a:latin typeface="Book Antiqua" pitchFamily="18" charset="0"/>
              </a:rPr>
              <a:t>What do you do if </a:t>
            </a:r>
            <a:r>
              <a:rPr lang="en-US" altLang="en-US" sz="2200" i="1">
                <a:latin typeface="Book Antiqua" pitchFamily="18" charset="0"/>
              </a:rPr>
              <a:t>Deity</a:t>
            </a:r>
            <a:r>
              <a:rPr lang="en-US" altLang="en-US" sz="2200">
                <a:latin typeface="Book Antiqua" pitchFamily="18" charset="0"/>
              </a:rPr>
              <a:t> won’t reveal to you the value of </a:t>
            </a:r>
            <a:r>
              <a:rPr lang="en-US" altLang="en-US" sz="2200" i="1">
                <a:latin typeface="Symbol" pitchFamily="18" charset="2"/>
              </a:rPr>
              <a:t>s </a:t>
            </a:r>
            <a:r>
              <a:rPr lang="en-US" altLang="en-US" sz="2200" baseline="30000">
                <a:latin typeface="Book Antiqua" pitchFamily="18" charset="0"/>
              </a:rPr>
              <a:t>2</a:t>
            </a:r>
            <a:r>
              <a:rPr lang="en-US" altLang="en-US" sz="2200">
                <a:latin typeface="Book Antiqua" pitchFamily="18" charset="0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7"/>
          <p:cNvSpPr txBox="1">
            <a:spLocks noChangeArrowheads="1"/>
          </p:cNvSpPr>
          <p:nvPr/>
        </p:nvSpPr>
        <p:spPr bwMode="auto">
          <a:xfrm>
            <a:off x="14288" y="3659188"/>
            <a:ext cx="91440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b="1" i="1">
                <a:latin typeface="Book Antiqua" pitchFamily="18" charset="0"/>
              </a:rPr>
              <a:t>x</a:t>
            </a:r>
            <a:r>
              <a:rPr lang="en-US" altLang="en-US" sz="2200">
                <a:latin typeface="Book Antiqua" pitchFamily="18" charset="0"/>
              </a:rPr>
              <a:t> is normally distributed</a:t>
            </a:r>
            <a:endParaRPr lang="en-US" altLang="en-US" sz="2200" baseline="30000">
              <a:latin typeface="Book Antiqua" pitchFamily="18" charset="0"/>
            </a:endParaRP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4288" y="2911475"/>
            <a:ext cx="9144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The </a:t>
            </a:r>
            <a:r>
              <a:rPr lang="en-US" altLang="en-US" sz="2200" b="1" i="1">
                <a:latin typeface="Book Antiqua" pitchFamily="18" charset="0"/>
              </a:rPr>
              <a:t>t</a:t>
            </a:r>
            <a:r>
              <a:rPr lang="en-US" altLang="en-US" sz="2200" b="1">
                <a:latin typeface="Book Antiqua" pitchFamily="18" charset="0"/>
              </a:rPr>
              <a:t> distribution</a:t>
            </a:r>
            <a:r>
              <a:rPr lang="en-US" altLang="en-US" sz="2200">
                <a:latin typeface="Book Antiqua" pitchFamily="18" charset="0"/>
              </a:rPr>
              <a:t> is the </a:t>
            </a:r>
            <a:r>
              <a:rPr lang="en-US" altLang="en-US" sz="2200" b="1" i="1">
                <a:solidFill>
                  <a:srgbClr val="008000"/>
                </a:solidFill>
                <a:latin typeface="Book Antiqua" pitchFamily="18" charset="0"/>
              </a:rPr>
              <a:t>approximate</a:t>
            </a:r>
            <a:r>
              <a:rPr lang="en-US" altLang="en-US" sz="2200" i="1">
                <a:latin typeface="Book Antiqua" pitchFamily="18" charset="0"/>
              </a:rPr>
              <a:t> </a:t>
            </a:r>
            <a:r>
              <a:rPr lang="en-US" altLang="en-US" sz="2200">
                <a:latin typeface="Book Antiqua" pitchFamily="18" charset="0"/>
              </a:rPr>
              <a:t>distribution if </a:t>
            </a:r>
          </a:p>
        </p:txBody>
      </p:sp>
      <p:sp>
        <p:nvSpPr>
          <p:cNvPr id="9220" name="Text Box 15"/>
          <p:cNvSpPr txBox="1">
            <a:spLocks noChangeArrowheads="1"/>
          </p:cNvSpPr>
          <p:nvPr/>
        </p:nvSpPr>
        <p:spPr bwMode="auto">
          <a:xfrm>
            <a:off x="14288" y="4016375"/>
            <a:ext cx="914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u="sng">
                <a:latin typeface="Book Antiqua" pitchFamily="18" charset="0"/>
              </a:rPr>
              <a:t>OR</a:t>
            </a:r>
            <a:r>
              <a:rPr lang="en-US" altLang="en-US" sz="2200">
                <a:latin typeface="Book Antiqua" pitchFamily="18" charset="0"/>
              </a:rPr>
              <a:t> </a:t>
            </a:r>
            <a:r>
              <a:rPr lang="en-US" altLang="en-US" sz="2200" i="1">
                <a:latin typeface="Book Antiqua" pitchFamily="18" charset="0"/>
              </a:rPr>
              <a:t>n </a:t>
            </a:r>
            <a:r>
              <a:rPr lang="en-US" altLang="en-US" sz="2200" i="1" u="sng">
                <a:latin typeface="Book Antiqua" pitchFamily="18" charset="0"/>
              </a:rPr>
              <a:t>&gt;</a:t>
            </a:r>
            <a:r>
              <a:rPr lang="en-US" altLang="en-US" sz="2200">
                <a:latin typeface="Book Antiqua" pitchFamily="18" charset="0"/>
              </a:rPr>
              <a:t> 30 and </a:t>
            </a:r>
            <a:r>
              <a:rPr lang="en-US" altLang="en-US" sz="2200" i="1">
                <a:latin typeface="Book Antiqua" pitchFamily="18" charset="0"/>
              </a:rPr>
              <a:t>x</a:t>
            </a:r>
            <a:r>
              <a:rPr lang="en-US" altLang="en-US" sz="2200">
                <a:latin typeface="Book Antiqua" pitchFamily="18" charset="0"/>
              </a:rPr>
              <a:t> is NOT heavily skewed</a:t>
            </a:r>
            <a:endParaRPr lang="en-US" altLang="en-US" sz="2200" i="1">
              <a:latin typeface="Book Antiqua" pitchFamily="18" charset="0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14288" y="4438650"/>
            <a:ext cx="914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u="sng">
                <a:latin typeface="Book Antiqua" pitchFamily="18" charset="0"/>
              </a:rPr>
              <a:t>OR</a:t>
            </a:r>
            <a:r>
              <a:rPr lang="en-US" altLang="en-US" sz="2200">
                <a:latin typeface="Book Antiqua" pitchFamily="18" charset="0"/>
              </a:rPr>
              <a:t> </a:t>
            </a:r>
            <a:r>
              <a:rPr lang="en-US" altLang="en-US" sz="2200" i="1">
                <a:latin typeface="Book Antiqua" pitchFamily="18" charset="0"/>
              </a:rPr>
              <a:t>n </a:t>
            </a:r>
            <a:r>
              <a:rPr lang="en-US" altLang="en-US" sz="2200" i="1" u="sng">
                <a:latin typeface="Book Antiqua" pitchFamily="18" charset="0"/>
              </a:rPr>
              <a:t>&gt;</a:t>
            </a:r>
            <a:r>
              <a:rPr lang="en-US" altLang="en-US" sz="2200">
                <a:latin typeface="Book Antiqua" pitchFamily="18" charset="0"/>
              </a:rPr>
              <a:t> 50 and </a:t>
            </a:r>
            <a:r>
              <a:rPr lang="en-US" altLang="en-US" sz="2200" i="1">
                <a:latin typeface="Book Antiqua" pitchFamily="18" charset="0"/>
              </a:rPr>
              <a:t>x </a:t>
            </a:r>
            <a:r>
              <a:rPr lang="en-US" altLang="en-US" sz="2200">
                <a:latin typeface="Book Antiqua" pitchFamily="18" charset="0"/>
              </a:rPr>
              <a:t>is  HEAVILY skewed</a:t>
            </a:r>
            <a:endParaRPr lang="en-US" altLang="en-US" sz="2200" i="1">
              <a:latin typeface="Book Antiqua" pitchFamily="18" charset="0"/>
            </a:endParaRPr>
          </a:p>
        </p:txBody>
      </p:sp>
      <p:sp>
        <p:nvSpPr>
          <p:cNvPr id="9222" name="Rectangle 12"/>
          <p:cNvSpPr>
            <a:spLocks noChangeArrowheads="1"/>
          </p:cNvSpPr>
          <p:nvPr/>
        </p:nvSpPr>
        <p:spPr bwMode="auto">
          <a:xfrm>
            <a:off x="2687638" y="3727450"/>
            <a:ext cx="3686175" cy="28892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 sz="2200"/>
          </a:p>
        </p:txBody>
      </p:sp>
      <p:sp>
        <p:nvSpPr>
          <p:cNvPr id="9223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b="1" i="1">
                <a:solidFill>
                  <a:srgbClr val="009900"/>
                </a:solidFill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unknown</a:t>
            </a:r>
            <a:endParaRPr lang="en-US" altLang="en-US" sz="1400" i="1">
              <a:latin typeface="Book Antiqua" pitchFamily="18" charset="0"/>
            </a:endParaRPr>
          </a:p>
        </p:txBody>
      </p:sp>
      <p:graphicFrame>
        <p:nvGraphicFramePr>
          <p:cNvPr id="9224" name="Object 4"/>
          <p:cNvGraphicFramePr>
            <a:graphicFrameLocks noChangeAspect="1"/>
          </p:cNvGraphicFramePr>
          <p:nvPr/>
        </p:nvGraphicFramePr>
        <p:xfrm>
          <a:off x="3497263" y="1597025"/>
          <a:ext cx="2032000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8" name="Equation" r:id="rId4" imgW="1586811" imgH="634725" progId="Equation.DSMT4">
                  <p:embed/>
                </p:oleObj>
              </mc:Choice>
              <mc:Fallback>
                <p:oleObj name="Equation" r:id="rId4" imgW="1586811" imgH="634725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263" y="1597025"/>
                        <a:ext cx="2032000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graphicFrame>
        <p:nvGraphicFramePr>
          <p:cNvPr id="9226" name="Object 13">
            <a:hlinkClick r:id="" action="ppaction://ole?verb=0"/>
          </p:cNvPr>
          <p:cNvGraphicFramePr>
            <a:graphicFrameLocks/>
          </p:cNvGraphicFramePr>
          <p:nvPr/>
        </p:nvGraphicFramePr>
        <p:xfrm>
          <a:off x="3536950" y="5964238"/>
          <a:ext cx="18494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Equation" r:id="rId6" imgW="1244880" imgH="457200" progId="Equation.DSMT4">
                  <p:embed/>
                </p:oleObj>
              </mc:Choice>
              <mc:Fallback>
                <p:oleObj name="Equation" r:id="rId6" imgW="1244880" imgH="457200" progId="Equation.DSMT4">
                  <p:embed/>
                  <p:pic>
                    <p:nvPicPr>
                      <p:cNvPr id="0" name="Object 1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950" y="5964238"/>
                        <a:ext cx="1849438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Rectangle 15"/>
          <p:cNvSpPr>
            <a:spLocks noChangeArrowheads="1"/>
          </p:cNvSpPr>
          <p:nvPr/>
        </p:nvSpPr>
        <p:spPr bwMode="auto">
          <a:xfrm>
            <a:off x="0" y="5359400"/>
            <a:ext cx="91582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  <a:buClr>
                <a:srgbClr val="66FFFF"/>
              </a:buClr>
            </a:pPr>
            <a:r>
              <a:rPr lang="en-US" altLang="en-US" sz="2200">
                <a:latin typeface="Book Antiqua" pitchFamily="18" charset="0"/>
              </a:rPr>
              <a:t>What do you do if </a:t>
            </a:r>
            <a:r>
              <a:rPr lang="en-US" altLang="en-US" sz="2200" i="1">
                <a:latin typeface="Book Antiqua" pitchFamily="18" charset="0"/>
              </a:rPr>
              <a:t>Deity</a:t>
            </a:r>
            <a:r>
              <a:rPr lang="en-US" altLang="en-US" sz="2200">
                <a:latin typeface="Book Antiqua" pitchFamily="18" charset="0"/>
              </a:rPr>
              <a:t> won’t reveal to you the value of </a:t>
            </a:r>
            <a:r>
              <a:rPr lang="en-US" altLang="en-US" sz="2200" i="1">
                <a:latin typeface="Symbol" pitchFamily="18" charset="2"/>
              </a:rPr>
              <a:t>s </a:t>
            </a:r>
            <a:r>
              <a:rPr lang="en-US" altLang="en-US" sz="2200" baseline="30000">
                <a:latin typeface="Book Antiqua" pitchFamily="18" charset="0"/>
              </a:rPr>
              <a:t>2</a:t>
            </a:r>
            <a:r>
              <a:rPr lang="en-US" altLang="en-US" sz="2200">
                <a:latin typeface="Book Antiqua" pitchFamily="18" charset="0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9"/>
          <p:cNvGraphicFramePr>
            <a:graphicFrameLocks noChangeAspect="1"/>
          </p:cNvGraphicFramePr>
          <p:nvPr/>
        </p:nvGraphicFramePr>
        <p:xfrm>
          <a:off x="3422650" y="1597025"/>
          <a:ext cx="2209800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4" imgW="1726920" imgH="634680" progId="Equation.DSMT4">
                  <p:embed/>
                </p:oleObj>
              </mc:Choice>
              <mc:Fallback>
                <p:oleObj name="Equation" r:id="rId4" imgW="1726920" imgH="6346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2650" y="1597025"/>
                        <a:ext cx="2209800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proportion test</a:t>
            </a:r>
            <a:endParaRPr lang="en-US" altLang="en-US" sz="1400" i="1">
              <a:latin typeface="Book Antiqua" pitchFamily="18" charset="0"/>
            </a:endParaRP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-14288" y="2890838"/>
            <a:ext cx="9144001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>
                <a:latin typeface="Book Antiqua" pitchFamily="18" charset="0"/>
              </a:rPr>
              <a:t>is </a:t>
            </a:r>
            <a:r>
              <a:rPr lang="en-US" altLang="en-US" sz="2200" i="1">
                <a:latin typeface="Book Antiqua" pitchFamily="18" charset="0"/>
              </a:rPr>
              <a:t>approximately</a:t>
            </a:r>
            <a:r>
              <a:rPr lang="en-US" altLang="en-US" sz="2200">
                <a:latin typeface="Book Antiqua" pitchFamily="18" charset="0"/>
              </a:rPr>
              <a:t> normally distributed if </a:t>
            </a: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2565400" y="3498850"/>
            <a:ext cx="41878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n</a:t>
            </a:r>
            <a:r>
              <a:rPr lang="en-US" altLang="en-US" sz="2200">
                <a:latin typeface="Book Antiqua" pitchFamily="18" charset="0"/>
              </a:rPr>
              <a:t> </a:t>
            </a:r>
            <a:r>
              <a:rPr lang="en-US" altLang="en-US" sz="2200" b="1" i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2200" b="1" baseline="-25000">
                <a:solidFill>
                  <a:srgbClr val="3333FF"/>
                </a:solidFill>
                <a:latin typeface="Book Antiqua" pitchFamily="18" charset="0"/>
              </a:rPr>
              <a:t>0  </a:t>
            </a:r>
            <a:r>
              <a:rPr lang="en-US" altLang="en-US" sz="2200" u="sng">
                <a:latin typeface="Book Antiqua" pitchFamily="18" charset="0"/>
              </a:rPr>
              <a:t>&gt;</a:t>
            </a:r>
            <a:r>
              <a:rPr lang="en-US" altLang="en-US" sz="2200">
                <a:latin typeface="Book Antiqua" pitchFamily="18" charset="0"/>
              </a:rPr>
              <a:t> 5         and       </a:t>
            </a:r>
            <a:r>
              <a:rPr lang="en-US" altLang="en-US" sz="2200" i="1">
                <a:latin typeface="Book Antiqua" pitchFamily="18" charset="0"/>
              </a:rPr>
              <a:t>n </a:t>
            </a:r>
            <a:r>
              <a:rPr lang="en-US" altLang="en-US" sz="2200">
                <a:latin typeface="Book Antiqua" pitchFamily="18" charset="0"/>
              </a:rPr>
              <a:t>(1–</a:t>
            </a:r>
            <a:r>
              <a:rPr lang="en-US" altLang="en-US" sz="2200" b="1" i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2200" b="1" baseline="-25000">
                <a:solidFill>
                  <a:srgbClr val="3333FF"/>
                </a:solidFill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) </a:t>
            </a:r>
            <a:r>
              <a:rPr lang="en-US" altLang="en-US" sz="2200" u="sng">
                <a:latin typeface="Book Antiqua" pitchFamily="18" charset="0"/>
              </a:rPr>
              <a:t>&gt;</a:t>
            </a:r>
            <a:r>
              <a:rPr lang="en-US" altLang="en-US" sz="2200">
                <a:latin typeface="Book Antiqua" pitchFamily="18" charset="0"/>
              </a:rPr>
              <a:t> 5</a:t>
            </a:r>
          </a:p>
        </p:txBody>
      </p:sp>
      <p:sp>
        <p:nvSpPr>
          <p:cNvPr id="10246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3663950" y="6100763"/>
          <a:ext cx="1717675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Equation" r:id="rId6" imgW="965160" imgH="253800" progId="Equation.DSMT4">
                  <p:embed/>
                </p:oleObj>
              </mc:Choice>
              <mc:Fallback>
                <p:oleObj name="Equation" r:id="rId6" imgW="965160" imgH="253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950" y="6100763"/>
                        <a:ext cx="1717675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Rectangle 15"/>
          <p:cNvSpPr>
            <a:spLocks noChangeArrowheads="1"/>
          </p:cNvSpPr>
          <p:nvPr/>
        </p:nvSpPr>
        <p:spPr bwMode="auto">
          <a:xfrm>
            <a:off x="0" y="5359400"/>
            <a:ext cx="91582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  <a:buClr>
                <a:srgbClr val="66FFFF"/>
              </a:buClr>
            </a:pPr>
            <a:r>
              <a:rPr lang="en-US" altLang="en-US" sz="2200">
                <a:latin typeface="Book Antiqua" pitchFamily="18" charset="0"/>
              </a:rPr>
              <a:t>What do you use for </a:t>
            </a:r>
            <a:r>
              <a:rPr lang="en-US" altLang="en-US" sz="2200" i="1">
                <a:latin typeface="Symbol" pitchFamily="18" charset="2"/>
              </a:rPr>
              <a:t>s </a:t>
            </a:r>
            <a:r>
              <a:rPr lang="en-US" altLang="en-US" sz="2200" baseline="30000">
                <a:latin typeface="Book Antiqua" pitchFamily="18" charset="0"/>
              </a:rPr>
              <a:t>2</a:t>
            </a:r>
            <a:r>
              <a:rPr lang="en-US" altLang="en-US" sz="2200">
                <a:latin typeface="Book Antiqua" pitchFamily="18" charset="0"/>
              </a:rPr>
              <a:t> when you test a proportion?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2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6200"/>
            <a:ext cx="9144000" cy="534988"/>
          </a:xfrm>
        </p:spPr>
        <p:txBody>
          <a:bodyPr lIns="90488" tIns="44450" rIns="90488" bIns="44450"/>
          <a:lstStyle/>
          <a:p>
            <a:pPr marL="400050" indent="-400050" algn="ctr"/>
            <a:r>
              <a:rPr lang="en-US" altLang="en-US" sz="2200" smtClean="0">
                <a:latin typeface="Book Antiqua" pitchFamily="18" charset="0"/>
              </a:rPr>
              <a:t>1960s Chips Ahoy cookie TV commercial claim</a:t>
            </a:r>
          </a:p>
        </p:txBody>
      </p:sp>
      <p:sp>
        <p:nvSpPr>
          <p:cNvPr id="11267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pic>
        <p:nvPicPr>
          <p:cNvPr id="2" name="media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20574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05"/>
          <p:cNvSpPr txBox="1">
            <a:spLocks noChangeArrowheads="1"/>
          </p:cNvSpPr>
          <p:nvPr/>
        </p:nvSpPr>
        <p:spPr bwMode="auto">
          <a:xfrm>
            <a:off x="2386013" y="2193925"/>
            <a:ext cx="333851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the cookies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have</a:t>
            </a:r>
            <a:r>
              <a:rPr lang="en-US" altLang="en-US" sz="2200">
                <a:latin typeface="Book Antiqua" pitchFamily="18" charset="0"/>
              </a:rPr>
              <a:t> 16 chips</a:t>
            </a:r>
          </a:p>
        </p:txBody>
      </p:sp>
      <p:sp>
        <p:nvSpPr>
          <p:cNvPr id="41988" name="Text Box 108"/>
          <p:cNvSpPr txBox="1">
            <a:spLocks noChangeArrowheads="1"/>
          </p:cNvSpPr>
          <p:nvPr/>
        </p:nvSpPr>
        <p:spPr bwMode="auto">
          <a:xfrm>
            <a:off x="555625" y="2125663"/>
            <a:ext cx="14668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:  </a:t>
            </a:r>
            <a:r>
              <a:rPr lang="en-US" altLang="en-US" sz="2200" i="1">
                <a:latin typeface="Symbol" pitchFamily="18" charset="2"/>
              </a:rPr>
              <a:t></a:t>
            </a:r>
            <a:r>
              <a:rPr lang="en-US" altLang="en-US" sz="2200" i="1">
                <a:latin typeface="Book Antiqua" pitchFamily="18" charset="0"/>
              </a:rPr>
              <a:t>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  <a:cs typeface="Aharoni" pitchFamily="2" charset="-79"/>
              </a:rPr>
              <a:t>=</a:t>
            </a:r>
            <a:r>
              <a:rPr lang="en-US" altLang="en-US" sz="2200">
                <a:latin typeface="Book Antiqua" pitchFamily="18" charset="0"/>
              </a:rPr>
              <a:t> 16</a:t>
            </a:r>
          </a:p>
        </p:txBody>
      </p:sp>
      <p:sp>
        <p:nvSpPr>
          <p:cNvPr id="12292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476250" y="1163638"/>
            <a:ext cx="73088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200">
                <a:latin typeface="Book Antiqua" pitchFamily="18" charset="0"/>
              </a:rPr>
              <a:t>The null hypothesis is assumed to be true</a:t>
            </a:r>
            <a:endParaRPr lang="en-US" altLang="en-US" sz="2200" i="1">
              <a:latin typeface="Symbol" pitchFamily="18" charset="2"/>
            </a:endParaRPr>
          </a:p>
        </p:txBody>
      </p:sp>
      <p:sp>
        <p:nvSpPr>
          <p:cNvPr id="44" name="Rectangle 5"/>
          <p:cNvSpPr>
            <a:spLocks noChangeArrowheads="1"/>
          </p:cNvSpPr>
          <p:nvPr/>
        </p:nvSpPr>
        <p:spPr bwMode="auto">
          <a:xfrm>
            <a:off x="701675" y="3883025"/>
            <a:ext cx="77485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>
                <a:latin typeface="Book Antiqua" pitchFamily="18" charset="0"/>
              </a:rPr>
              <a:t>The sample says the cookies do not have </a:t>
            </a:r>
            <a:br>
              <a:rPr lang="en-US" altLang="en-US" sz="2200" i="1">
                <a:latin typeface="Book Antiqua" pitchFamily="18" charset="0"/>
              </a:rPr>
            </a:br>
            <a:r>
              <a:rPr lang="en-US" altLang="en-US" sz="2200" i="1">
                <a:latin typeface="Book Antiqua" pitchFamily="18" charset="0"/>
              </a:rPr>
              <a:t>16 chips  when they actually do.</a:t>
            </a:r>
          </a:p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endParaRPr lang="en-US" altLang="en-US" sz="2200" i="1">
              <a:latin typeface="Book Antiqua" pitchFamily="18" charset="0"/>
            </a:endParaRPr>
          </a:p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>
                <a:latin typeface="Book Antiqua" pitchFamily="18" charset="0"/>
              </a:rPr>
              <a:t>This error is costly because the production line will </a:t>
            </a:r>
            <a:br>
              <a:rPr lang="en-US" altLang="en-US" sz="2200" i="1">
                <a:latin typeface="Book Antiqua" pitchFamily="18" charset="0"/>
              </a:rPr>
            </a:br>
            <a:r>
              <a:rPr lang="en-US" altLang="en-US" sz="2200" i="1">
                <a:latin typeface="Book Antiqua" pitchFamily="18" charset="0"/>
              </a:rPr>
              <a:t>be shutdown to fix a problem that does not exist</a:t>
            </a:r>
          </a:p>
        </p:txBody>
      </p:sp>
      <p:sp>
        <p:nvSpPr>
          <p:cNvPr id="48" name="Rectangle 5"/>
          <p:cNvSpPr>
            <a:spLocks noChangeArrowheads="1"/>
          </p:cNvSpPr>
          <p:nvPr/>
        </p:nvSpPr>
        <p:spPr bwMode="auto">
          <a:xfrm>
            <a:off x="700088" y="3225800"/>
            <a:ext cx="77485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Rejecting a true </a:t>
            </a: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 is a </a:t>
            </a:r>
            <a:r>
              <a:rPr lang="en-US" altLang="en-US" sz="2200" u="sng">
                <a:latin typeface="Book Antiqua" pitchFamily="18" charset="0"/>
              </a:rPr>
              <a:t>Type I error</a:t>
            </a:r>
            <a:endParaRPr lang="en-US" altLang="en-US" sz="2200"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05"/>
          <p:cNvSpPr txBox="1">
            <a:spLocks noChangeArrowheads="1"/>
          </p:cNvSpPr>
          <p:nvPr/>
        </p:nvSpPr>
        <p:spPr bwMode="auto">
          <a:xfrm>
            <a:off x="2386013" y="2193925"/>
            <a:ext cx="333851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the cookies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have</a:t>
            </a:r>
            <a:r>
              <a:rPr lang="en-US" altLang="en-US" sz="2200">
                <a:latin typeface="Book Antiqua" pitchFamily="18" charset="0"/>
              </a:rPr>
              <a:t> 16 chips</a:t>
            </a:r>
          </a:p>
        </p:txBody>
      </p:sp>
      <p:sp>
        <p:nvSpPr>
          <p:cNvPr id="13315" name="Text Box 108"/>
          <p:cNvSpPr txBox="1">
            <a:spLocks noChangeArrowheads="1"/>
          </p:cNvSpPr>
          <p:nvPr/>
        </p:nvSpPr>
        <p:spPr bwMode="auto">
          <a:xfrm>
            <a:off x="555625" y="2125663"/>
            <a:ext cx="14668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:  </a:t>
            </a:r>
            <a:r>
              <a:rPr lang="en-US" altLang="en-US" sz="2200" i="1">
                <a:latin typeface="Symbol" pitchFamily="18" charset="2"/>
              </a:rPr>
              <a:t></a:t>
            </a:r>
            <a:r>
              <a:rPr lang="en-US" altLang="en-US" sz="2200" i="1">
                <a:latin typeface="Book Antiqua" pitchFamily="18" charset="0"/>
              </a:rPr>
              <a:t>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  <a:cs typeface="Aharoni" pitchFamily="2" charset="-79"/>
              </a:rPr>
              <a:t>=</a:t>
            </a:r>
            <a:r>
              <a:rPr lang="en-US" altLang="en-US" sz="2200">
                <a:latin typeface="Book Antiqua" pitchFamily="18" charset="0"/>
              </a:rPr>
              <a:t> 16</a:t>
            </a:r>
          </a:p>
        </p:txBody>
      </p:sp>
      <p:sp>
        <p:nvSpPr>
          <p:cNvPr id="13316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700088" y="3225800"/>
            <a:ext cx="77485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Rejecting a true </a:t>
            </a: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 is a </a:t>
            </a:r>
            <a:r>
              <a:rPr lang="en-US" altLang="en-US" sz="2200" u="sng">
                <a:latin typeface="Book Antiqua" pitchFamily="18" charset="0"/>
              </a:rPr>
              <a:t>Type I error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715963" y="4060825"/>
            <a:ext cx="77485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Rejecting a true </a:t>
            </a: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a</a:t>
            </a:r>
            <a:r>
              <a:rPr lang="en-US" altLang="en-US" sz="2200">
                <a:latin typeface="Book Antiqua" pitchFamily="18" charset="0"/>
              </a:rPr>
              <a:t> is a </a:t>
            </a:r>
            <a:r>
              <a:rPr lang="en-US" altLang="en-US" sz="2200" u="sng">
                <a:latin typeface="Book Antiqua" pitchFamily="18" charset="0"/>
              </a:rPr>
              <a:t>Type II error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479425" y="1314450"/>
            <a:ext cx="80200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200">
                <a:latin typeface="Book Antiqua" pitchFamily="18" charset="0"/>
              </a:rPr>
              <a:t>The alternative hypothesis is the opposite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701675" y="4762500"/>
            <a:ext cx="7748588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>
                <a:latin typeface="Book Antiqua" pitchFamily="18" charset="0"/>
              </a:rPr>
              <a:t>The sample says the cookies have 16 chips</a:t>
            </a:r>
            <a:br>
              <a:rPr lang="en-US" altLang="en-US" sz="2200" i="1">
                <a:latin typeface="Book Antiqua" pitchFamily="18" charset="0"/>
              </a:rPr>
            </a:br>
            <a:r>
              <a:rPr lang="en-US" altLang="en-US" sz="2200" i="1">
                <a:latin typeface="Book Antiqua" pitchFamily="18" charset="0"/>
              </a:rPr>
              <a:t>when they really do not.</a:t>
            </a:r>
          </a:p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endParaRPr lang="en-US" altLang="en-US" sz="2200" i="1">
              <a:latin typeface="Book Antiqua" pitchFamily="18" charset="0"/>
            </a:endParaRPr>
          </a:p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>
                <a:latin typeface="Book Antiqua" pitchFamily="18" charset="0"/>
              </a:rPr>
              <a:t>The error will upset Chips Ahoy’s customers if there are too few</a:t>
            </a:r>
          </a:p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 u="sng">
                <a:latin typeface="Book Antiqua" pitchFamily="18" charset="0"/>
              </a:rPr>
              <a:t>OR</a:t>
            </a:r>
            <a:r>
              <a:rPr lang="en-US" altLang="en-US" sz="2200" i="1">
                <a:latin typeface="Book Antiqua" pitchFamily="18" charset="0"/>
              </a:rPr>
              <a:t> increase Chips Ahoy’s costs if there are too many</a:t>
            </a:r>
          </a:p>
        </p:txBody>
      </p:sp>
      <p:sp>
        <p:nvSpPr>
          <p:cNvPr id="13321" name="Rectangle 18"/>
          <p:cNvSpPr>
            <a:spLocks noChangeArrowheads="1"/>
          </p:cNvSpPr>
          <p:nvPr/>
        </p:nvSpPr>
        <p:spPr bwMode="auto">
          <a:xfrm>
            <a:off x="577850" y="1766888"/>
            <a:ext cx="7127875" cy="1919287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322" name="Text Box 106"/>
          <p:cNvSpPr txBox="1">
            <a:spLocks noChangeArrowheads="1"/>
          </p:cNvSpPr>
          <p:nvPr/>
        </p:nvSpPr>
        <p:spPr bwMode="auto">
          <a:xfrm>
            <a:off x="2395538" y="2754313"/>
            <a:ext cx="423386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the cookies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do not have</a:t>
            </a:r>
            <a:r>
              <a:rPr lang="en-US" altLang="en-US" sz="2200">
                <a:latin typeface="Book Antiqua" pitchFamily="18" charset="0"/>
              </a:rPr>
              <a:t> 16 chips</a:t>
            </a:r>
          </a:p>
        </p:txBody>
      </p:sp>
      <p:sp>
        <p:nvSpPr>
          <p:cNvPr id="13323" name="Text Box 110"/>
          <p:cNvSpPr txBox="1">
            <a:spLocks noChangeArrowheads="1"/>
          </p:cNvSpPr>
          <p:nvPr/>
        </p:nvSpPr>
        <p:spPr bwMode="auto">
          <a:xfrm>
            <a:off x="552450" y="2636838"/>
            <a:ext cx="16398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a</a:t>
            </a:r>
            <a:r>
              <a:rPr lang="en-US" altLang="en-US" sz="2200">
                <a:latin typeface="Book Antiqua" pitchFamily="18" charset="0"/>
              </a:rPr>
              <a:t>: </a:t>
            </a:r>
            <a:r>
              <a:rPr lang="en-US" altLang="en-US" sz="2200" i="1">
                <a:latin typeface="Symbol" pitchFamily="18" charset="2"/>
              </a:rPr>
              <a:t>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  <a:cs typeface="Aharoni" pitchFamily="2" charset="-79"/>
              </a:rPr>
              <a:t> &lt; &gt;</a:t>
            </a:r>
            <a:r>
              <a:rPr lang="en-US" altLang="en-US" sz="2200">
                <a:latin typeface="Book Antiqua" pitchFamily="18" charset="0"/>
              </a:rPr>
              <a:t> 16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479425" y="1314450"/>
            <a:ext cx="80200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200">
                <a:latin typeface="Book Antiqua" pitchFamily="18" charset="0"/>
              </a:rPr>
              <a:t>The alternative hypothesis is the opposite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700088" y="3225800"/>
            <a:ext cx="77485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Rejecting a true </a:t>
            </a: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 is a </a:t>
            </a:r>
            <a:r>
              <a:rPr lang="en-US" altLang="en-US" sz="2200" u="sng">
                <a:latin typeface="Book Antiqua" pitchFamily="18" charset="0"/>
              </a:rPr>
              <a:t>Type I error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14340" name="Text Box 118"/>
          <p:cNvSpPr txBox="1">
            <a:spLocks noChangeArrowheads="1"/>
          </p:cNvSpPr>
          <p:nvPr/>
        </p:nvSpPr>
        <p:spPr bwMode="auto">
          <a:xfrm>
            <a:off x="4763" y="5429250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is</a:t>
            </a:r>
            <a:r>
              <a:rPr lang="en-US" altLang="en-US" sz="2200">
                <a:latin typeface="Book Antiqua" pitchFamily="18" charset="0"/>
              </a:rPr>
              <a:t> rejected?</a:t>
            </a:r>
          </a:p>
        </p:txBody>
      </p:sp>
      <p:sp>
        <p:nvSpPr>
          <p:cNvPr id="14341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715963" y="4060825"/>
            <a:ext cx="77485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Rejecting a true </a:t>
            </a: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a</a:t>
            </a:r>
            <a:r>
              <a:rPr lang="en-US" altLang="en-US" sz="2200">
                <a:latin typeface="Book Antiqua" pitchFamily="18" charset="0"/>
              </a:rPr>
              <a:t> is a </a:t>
            </a:r>
            <a:r>
              <a:rPr lang="en-US" altLang="en-US" sz="2200" u="sng">
                <a:latin typeface="Book Antiqua" pitchFamily="18" charset="0"/>
              </a:rPr>
              <a:t>Type II error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14343" name="Text Box 118"/>
          <p:cNvSpPr txBox="1">
            <a:spLocks noChangeArrowheads="1"/>
          </p:cNvSpPr>
          <p:nvPr/>
        </p:nvSpPr>
        <p:spPr bwMode="auto">
          <a:xfrm>
            <a:off x="0" y="515143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What conclusion is appropriate when 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14344" name="Rectangle 17"/>
          <p:cNvSpPr>
            <a:spLocks noChangeArrowheads="1"/>
          </p:cNvSpPr>
          <p:nvPr/>
        </p:nvSpPr>
        <p:spPr bwMode="auto">
          <a:xfrm>
            <a:off x="414338" y="3052763"/>
            <a:ext cx="7127875" cy="15224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345" name="Text Box 105"/>
          <p:cNvSpPr txBox="1">
            <a:spLocks noChangeArrowheads="1"/>
          </p:cNvSpPr>
          <p:nvPr/>
        </p:nvSpPr>
        <p:spPr bwMode="auto">
          <a:xfrm>
            <a:off x="2386013" y="2193925"/>
            <a:ext cx="333851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the cookies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have</a:t>
            </a:r>
            <a:r>
              <a:rPr lang="en-US" altLang="en-US" sz="2200">
                <a:latin typeface="Book Antiqua" pitchFamily="18" charset="0"/>
              </a:rPr>
              <a:t> 16 chips</a:t>
            </a:r>
          </a:p>
        </p:txBody>
      </p:sp>
      <p:sp>
        <p:nvSpPr>
          <p:cNvPr id="14346" name="Text Box 108"/>
          <p:cNvSpPr txBox="1">
            <a:spLocks noChangeArrowheads="1"/>
          </p:cNvSpPr>
          <p:nvPr/>
        </p:nvSpPr>
        <p:spPr bwMode="auto">
          <a:xfrm>
            <a:off x="555625" y="2125663"/>
            <a:ext cx="14668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:  </a:t>
            </a:r>
            <a:r>
              <a:rPr lang="en-US" altLang="en-US" sz="2200" i="1">
                <a:latin typeface="Symbol" pitchFamily="18" charset="2"/>
              </a:rPr>
              <a:t></a:t>
            </a:r>
            <a:r>
              <a:rPr lang="en-US" altLang="en-US" sz="2200" i="1">
                <a:latin typeface="Book Antiqua" pitchFamily="18" charset="0"/>
              </a:rPr>
              <a:t>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  <a:cs typeface="Aharoni" pitchFamily="2" charset="-79"/>
              </a:rPr>
              <a:t>=</a:t>
            </a:r>
            <a:r>
              <a:rPr lang="en-US" altLang="en-US" sz="2200">
                <a:latin typeface="Book Antiqua" pitchFamily="18" charset="0"/>
              </a:rPr>
              <a:t> 16</a:t>
            </a:r>
          </a:p>
        </p:txBody>
      </p:sp>
      <p:sp>
        <p:nvSpPr>
          <p:cNvPr id="14347" name="Text Box 106"/>
          <p:cNvSpPr txBox="1">
            <a:spLocks noChangeArrowheads="1"/>
          </p:cNvSpPr>
          <p:nvPr/>
        </p:nvSpPr>
        <p:spPr bwMode="auto">
          <a:xfrm>
            <a:off x="2395538" y="2754313"/>
            <a:ext cx="423386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the cookies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do not have</a:t>
            </a:r>
            <a:r>
              <a:rPr lang="en-US" altLang="en-US" sz="2200">
                <a:latin typeface="Book Antiqua" pitchFamily="18" charset="0"/>
              </a:rPr>
              <a:t> 16 chips</a:t>
            </a:r>
          </a:p>
        </p:txBody>
      </p:sp>
      <p:sp>
        <p:nvSpPr>
          <p:cNvPr id="14348" name="Text Box 110"/>
          <p:cNvSpPr txBox="1">
            <a:spLocks noChangeArrowheads="1"/>
          </p:cNvSpPr>
          <p:nvPr/>
        </p:nvSpPr>
        <p:spPr bwMode="auto">
          <a:xfrm>
            <a:off x="552450" y="2636838"/>
            <a:ext cx="16398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a</a:t>
            </a:r>
            <a:r>
              <a:rPr lang="en-US" altLang="en-US" sz="2200">
                <a:latin typeface="Book Antiqua" pitchFamily="18" charset="0"/>
              </a:rPr>
              <a:t>: </a:t>
            </a:r>
            <a:r>
              <a:rPr lang="en-US" altLang="en-US" sz="2200" i="1">
                <a:latin typeface="Symbol" pitchFamily="18" charset="2"/>
              </a:rPr>
              <a:t>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  <a:cs typeface="Aharoni" pitchFamily="2" charset="-79"/>
              </a:rPr>
              <a:t> &lt; &gt;</a:t>
            </a:r>
            <a:r>
              <a:rPr lang="en-US" altLang="en-US" sz="2200">
                <a:latin typeface="Book Antiqua" pitchFamily="18" charset="0"/>
              </a:rPr>
              <a:t> 16</a:t>
            </a: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481013" y="2125663"/>
            <a:ext cx="7127875" cy="4064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550863" y="2646363"/>
            <a:ext cx="1752600" cy="4064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351" name="Rectangle 40"/>
          <p:cNvSpPr>
            <a:spLocks noChangeArrowheads="1"/>
          </p:cNvSpPr>
          <p:nvPr/>
        </p:nvSpPr>
        <p:spPr bwMode="auto">
          <a:xfrm>
            <a:off x="414338" y="974725"/>
            <a:ext cx="7127875" cy="10318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ChangeArrowheads="1"/>
          </p:cNvSpPr>
          <p:nvPr/>
        </p:nvSpPr>
        <p:spPr bwMode="auto">
          <a:xfrm>
            <a:off x="479425" y="1314450"/>
            <a:ext cx="80200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200">
                <a:latin typeface="Book Antiqua" pitchFamily="18" charset="0"/>
              </a:rPr>
              <a:t>The alternative hypothesis is the opposite</a:t>
            </a:r>
          </a:p>
        </p:txBody>
      </p:sp>
      <p:sp>
        <p:nvSpPr>
          <p:cNvPr id="15363" name="Text Box 118"/>
          <p:cNvSpPr txBox="1">
            <a:spLocks noChangeArrowheads="1"/>
          </p:cNvSpPr>
          <p:nvPr/>
        </p:nvSpPr>
        <p:spPr bwMode="auto">
          <a:xfrm>
            <a:off x="1588" y="5427663"/>
            <a:ext cx="91440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b="1">
                <a:solidFill>
                  <a:srgbClr val="0000FF"/>
                </a:solidFill>
                <a:latin typeface="Book Antiqua" pitchFamily="18" charset="0"/>
              </a:rPr>
              <a:t>cannot</a:t>
            </a:r>
            <a:r>
              <a:rPr lang="en-US" altLang="en-US" sz="2200">
                <a:latin typeface="Book Antiqua" pitchFamily="18" charset="0"/>
              </a:rPr>
              <a:t> be rejected?</a:t>
            </a:r>
          </a:p>
        </p:txBody>
      </p:sp>
      <p:sp>
        <p:nvSpPr>
          <p:cNvPr id="15364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700088" y="3225800"/>
            <a:ext cx="77485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Rejecting a true </a:t>
            </a: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 is a </a:t>
            </a:r>
            <a:r>
              <a:rPr lang="en-US" altLang="en-US" sz="2200" u="sng">
                <a:latin typeface="Book Antiqua" pitchFamily="18" charset="0"/>
              </a:rPr>
              <a:t>Type I error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715963" y="4060825"/>
            <a:ext cx="77485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Rejecting a true </a:t>
            </a: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a</a:t>
            </a:r>
            <a:r>
              <a:rPr lang="en-US" altLang="en-US" sz="2200">
                <a:latin typeface="Book Antiqua" pitchFamily="18" charset="0"/>
              </a:rPr>
              <a:t> is a </a:t>
            </a:r>
            <a:r>
              <a:rPr lang="en-US" altLang="en-US" sz="2200" u="sng">
                <a:latin typeface="Book Antiqua" pitchFamily="18" charset="0"/>
              </a:rPr>
              <a:t>Type II error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15367" name="Text Box 118"/>
          <p:cNvSpPr txBox="1">
            <a:spLocks noChangeArrowheads="1"/>
          </p:cNvSpPr>
          <p:nvPr/>
        </p:nvSpPr>
        <p:spPr bwMode="auto">
          <a:xfrm>
            <a:off x="0" y="515143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What conclusion is appropriate when 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15368" name="Rectangle 17"/>
          <p:cNvSpPr>
            <a:spLocks noChangeArrowheads="1"/>
          </p:cNvSpPr>
          <p:nvPr/>
        </p:nvSpPr>
        <p:spPr bwMode="auto">
          <a:xfrm>
            <a:off x="520700" y="2084388"/>
            <a:ext cx="7127875" cy="27463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9" name="Text Box 106"/>
          <p:cNvSpPr txBox="1">
            <a:spLocks noChangeArrowheads="1"/>
          </p:cNvSpPr>
          <p:nvPr/>
        </p:nvSpPr>
        <p:spPr bwMode="auto">
          <a:xfrm>
            <a:off x="2395538" y="2754313"/>
            <a:ext cx="423386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the cookies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do not have</a:t>
            </a:r>
            <a:r>
              <a:rPr lang="en-US" altLang="en-US" sz="2200">
                <a:latin typeface="Book Antiqua" pitchFamily="18" charset="0"/>
              </a:rPr>
              <a:t> 16 chips</a:t>
            </a:r>
          </a:p>
        </p:txBody>
      </p:sp>
      <p:sp>
        <p:nvSpPr>
          <p:cNvPr id="15370" name="Text Box 110"/>
          <p:cNvSpPr txBox="1">
            <a:spLocks noChangeArrowheads="1"/>
          </p:cNvSpPr>
          <p:nvPr/>
        </p:nvSpPr>
        <p:spPr bwMode="auto">
          <a:xfrm>
            <a:off x="552450" y="2636838"/>
            <a:ext cx="16398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a</a:t>
            </a:r>
            <a:r>
              <a:rPr lang="en-US" altLang="en-US" sz="2200">
                <a:latin typeface="Book Antiqua" pitchFamily="18" charset="0"/>
              </a:rPr>
              <a:t>: </a:t>
            </a:r>
            <a:r>
              <a:rPr lang="en-US" altLang="en-US" sz="2200" i="1">
                <a:latin typeface="Symbol" pitchFamily="18" charset="2"/>
              </a:rPr>
              <a:t>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  <a:cs typeface="Aharoni" pitchFamily="2" charset="-79"/>
              </a:rPr>
              <a:t> &lt; &gt;</a:t>
            </a:r>
            <a:r>
              <a:rPr lang="en-US" altLang="en-US" sz="2200">
                <a:latin typeface="Book Antiqua" pitchFamily="18" charset="0"/>
              </a:rPr>
              <a:t> 16</a:t>
            </a:r>
          </a:p>
        </p:txBody>
      </p:sp>
      <p:sp>
        <p:nvSpPr>
          <p:cNvPr id="15371" name="Text Box 105"/>
          <p:cNvSpPr txBox="1">
            <a:spLocks noChangeArrowheads="1"/>
          </p:cNvSpPr>
          <p:nvPr/>
        </p:nvSpPr>
        <p:spPr bwMode="auto">
          <a:xfrm>
            <a:off x="2386013" y="2193925"/>
            <a:ext cx="333851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the cookies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have</a:t>
            </a:r>
            <a:r>
              <a:rPr lang="en-US" altLang="en-US" sz="2200">
                <a:latin typeface="Book Antiqua" pitchFamily="18" charset="0"/>
              </a:rPr>
              <a:t> 16 chips</a:t>
            </a:r>
          </a:p>
        </p:txBody>
      </p:sp>
      <p:sp>
        <p:nvSpPr>
          <p:cNvPr id="15372" name="Text Box 108"/>
          <p:cNvSpPr txBox="1">
            <a:spLocks noChangeArrowheads="1"/>
          </p:cNvSpPr>
          <p:nvPr/>
        </p:nvSpPr>
        <p:spPr bwMode="auto">
          <a:xfrm>
            <a:off x="555625" y="2125663"/>
            <a:ext cx="14668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Book Antiqua" pitchFamily="18" charset="0"/>
              </a:rPr>
              <a:t>H</a:t>
            </a:r>
            <a:r>
              <a:rPr lang="en-US" altLang="en-US" sz="2200" baseline="-25000">
                <a:latin typeface="Book Antiqua" pitchFamily="18" charset="0"/>
              </a:rPr>
              <a:t>0</a:t>
            </a:r>
            <a:r>
              <a:rPr lang="en-US" altLang="en-US" sz="2200">
                <a:latin typeface="Book Antiqua" pitchFamily="18" charset="0"/>
              </a:rPr>
              <a:t>:  </a:t>
            </a:r>
            <a:r>
              <a:rPr lang="en-US" altLang="en-US" sz="2200" i="1">
                <a:latin typeface="Symbol" pitchFamily="18" charset="2"/>
              </a:rPr>
              <a:t></a:t>
            </a:r>
            <a:r>
              <a:rPr lang="en-US" altLang="en-US" sz="2200" i="1">
                <a:latin typeface="Book Antiqua" pitchFamily="18" charset="0"/>
              </a:rPr>
              <a:t> </a:t>
            </a: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  <a:cs typeface="Aharoni" pitchFamily="2" charset="-79"/>
              </a:rPr>
              <a:t>=</a:t>
            </a:r>
            <a:r>
              <a:rPr lang="en-US" altLang="en-US" sz="2200">
                <a:latin typeface="Book Antiqua" pitchFamily="18" charset="0"/>
              </a:rPr>
              <a:t> 16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39738" y="2185988"/>
            <a:ext cx="1752600" cy="871537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2395538" y="2084388"/>
            <a:ext cx="3990975" cy="452437"/>
          </a:xfrm>
          <a:prstGeom prst="rect">
            <a:avLst/>
          </a:prstGeom>
          <a:solidFill>
            <a:srgbClr val="FFFFFF">
              <a:alpha val="8705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" name="Text Box 119"/>
          <p:cNvSpPr txBox="1">
            <a:spLocks noChangeArrowheads="1"/>
          </p:cNvSpPr>
          <p:nvPr/>
        </p:nvSpPr>
        <p:spPr bwMode="auto">
          <a:xfrm>
            <a:off x="2395538" y="2203450"/>
            <a:ext cx="4233862" cy="330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>
                <a:latin typeface="Book Antiqua" pitchFamily="18" charset="0"/>
              </a:rPr>
              <a:t>We </a:t>
            </a:r>
            <a:r>
              <a:rPr lang="en-US" altLang="en-US" sz="2200" b="1" i="1">
                <a:solidFill>
                  <a:srgbClr val="0000FF"/>
                </a:solidFill>
                <a:latin typeface="Book Antiqua" pitchFamily="18" charset="0"/>
              </a:rPr>
              <a:t>cannot</a:t>
            </a:r>
            <a:r>
              <a:rPr lang="en-US" altLang="en-US" sz="2200" i="1">
                <a:latin typeface="Book Antiqua" pitchFamily="18" charset="0"/>
              </a:rPr>
              <a:t> conclude that </a:t>
            </a:r>
          </a:p>
        </p:txBody>
      </p:sp>
      <p:sp>
        <p:nvSpPr>
          <p:cNvPr id="15376" name="Rectangle 28"/>
          <p:cNvSpPr>
            <a:spLocks noChangeArrowheads="1"/>
          </p:cNvSpPr>
          <p:nvPr/>
        </p:nvSpPr>
        <p:spPr bwMode="auto">
          <a:xfrm>
            <a:off x="414338" y="974725"/>
            <a:ext cx="7127875" cy="10318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90538" y="1306513"/>
            <a:ext cx="7561262" cy="530225"/>
          </a:xfrm>
        </p:spPr>
        <p:txBody>
          <a:bodyPr lIns="90488" tIns="44450" rIns="90488" bIns="44450"/>
          <a:lstStyle/>
          <a:p>
            <a:pPr algn="l"/>
            <a:r>
              <a:rPr lang="en-US" altLang="en-US" sz="2200" b="1" smtClean="0">
                <a:latin typeface="Book Antiqua" pitchFamily="18" charset="0"/>
              </a:rPr>
              <a:t>Example:</a:t>
            </a:r>
            <a:r>
              <a:rPr lang="en-US" altLang="en-US" sz="2200" smtClean="0">
                <a:latin typeface="Book Antiqua" pitchFamily="18" charset="0"/>
              </a:rPr>
              <a:t> Chips Ahoy Chocolate Chip Cookies</a:t>
            </a:r>
          </a:p>
        </p:txBody>
      </p:sp>
      <p:sp>
        <p:nvSpPr>
          <p:cNvPr id="16387" name="Text Box 195"/>
          <p:cNvSpPr txBox="1">
            <a:spLocks noChangeArrowheads="1"/>
          </p:cNvSpPr>
          <p:nvPr/>
        </p:nvSpPr>
        <p:spPr bwMode="auto">
          <a:xfrm>
            <a:off x="1009650" y="1982788"/>
            <a:ext cx="742791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>
                <a:latin typeface="Book Antiqua" pitchFamily="18" charset="0"/>
              </a:rPr>
              <a:t>Perform a hypothesis test, at the 5% level of significance, to determine if Chips Ahoy cookies have an average of 16 chips per cookie.</a:t>
            </a:r>
          </a:p>
        </p:txBody>
      </p:sp>
      <p:sp>
        <p:nvSpPr>
          <p:cNvPr id="16388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21" name="Text Box 48"/>
          <p:cNvSpPr txBox="1">
            <a:spLocks noChangeArrowheads="1"/>
          </p:cNvSpPr>
          <p:nvPr/>
        </p:nvSpPr>
        <p:spPr bwMode="auto">
          <a:xfrm>
            <a:off x="300038" y="3511550"/>
            <a:ext cx="21066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Tx/>
              <a:buNone/>
            </a:pPr>
            <a:r>
              <a:rPr lang="en-US" altLang="en-US" sz="2200" i="1" u="sng">
                <a:latin typeface="Book Antiqua" pitchFamily="18" charset="0"/>
              </a:rPr>
              <a:t>mean test</a:t>
            </a:r>
          </a:p>
        </p:txBody>
      </p:sp>
      <p:sp>
        <p:nvSpPr>
          <p:cNvPr id="23" name="Text Box 48"/>
          <p:cNvSpPr txBox="1">
            <a:spLocks noChangeArrowheads="1"/>
          </p:cNvSpPr>
          <p:nvPr/>
        </p:nvSpPr>
        <p:spPr bwMode="auto">
          <a:xfrm>
            <a:off x="436563" y="4422775"/>
            <a:ext cx="1858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Tx/>
              <a:buNone/>
            </a:pPr>
            <a:r>
              <a:rPr lang="en-US" altLang="en-US" sz="2000" i="1">
                <a:latin typeface="Symbol" pitchFamily="18" charset="2"/>
              </a:rPr>
              <a:t>s </a:t>
            </a:r>
            <a:r>
              <a:rPr lang="en-US" altLang="en-US" sz="2000" baseline="30000">
                <a:latin typeface="Symbol" pitchFamily="18" charset="2"/>
              </a:rPr>
              <a:t>2</a:t>
            </a:r>
            <a:r>
              <a:rPr lang="en-US" altLang="en-US" sz="2000">
                <a:latin typeface="Book Antiqua" pitchFamily="18" charset="0"/>
              </a:rPr>
              <a:t>  known                                          </a:t>
            </a:r>
            <a:r>
              <a:rPr lang="en-US" altLang="en-US" sz="2000" baseline="30000">
                <a:latin typeface="Book Antiqua" pitchFamily="18" charset="0"/>
              </a:rPr>
              <a:t>                            </a:t>
            </a:r>
            <a:endParaRPr lang="en-US" altLang="en-US" sz="2000" i="1">
              <a:latin typeface="Book Antiqua" pitchFamily="18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6735763" y="4149725"/>
          <a:ext cx="1849437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5" name="Equation" r:id="rId4" imgW="1270440" imgH="482760" progId="Equation.DSMT4">
                  <p:embed/>
                </p:oleObj>
              </mc:Choice>
              <mc:Fallback>
                <p:oleObj name="Equation" r:id="rId4" imgW="1270440" imgH="482760" progId="Equation.DSMT4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5763" y="4149725"/>
                        <a:ext cx="1849437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14350" y="5281613"/>
          <a:ext cx="1697038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6" name="Equation" r:id="rId6" imgW="1726451" imgH="634725" progId="Equation.DSMT4">
                  <p:embed/>
                </p:oleObj>
              </mc:Choice>
              <mc:Fallback>
                <p:oleObj name="Equation" r:id="rId6" imgW="1726451" imgH="634725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5281613"/>
                        <a:ext cx="1697038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911975" y="5283200"/>
          <a:ext cx="1544638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7" name="Equation" r:id="rId8" imgW="1574117" imgH="634725" progId="Equation.DSMT4">
                  <p:embed/>
                </p:oleObj>
              </mc:Choice>
              <mc:Fallback>
                <p:oleObj name="Equation" r:id="rId8" imgW="1574117" imgH="63472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1975" y="5283200"/>
                        <a:ext cx="1544638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698875" y="5284788"/>
          <a:ext cx="1695450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8" name="Equation" r:id="rId10" imgW="1726920" imgH="634680" progId="Equation.DSMT4">
                  <p:embed/>
                </p:oleObj>
              </mc:Choice>
              <mc:Fallback>
                <p:oleObj name="Equation" r:id="rId10" imgW="1726920" imgH="6346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8875" y="5284788"/>
                        <a:ext cx="1695450" cy="62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2225" y="3252788"/>
            <a:ext cx="2725738" cy="3100387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b="1" i="1">
                <a:solidFill>
                  <a:srgbClr val="009900"/>
                </a:solidFill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unknown</a:t>
            </a:r>
            <a:endParaRPr lang="en-US" altLang="en-US" sz="1400" i="1">
              <a:latin typeface="Book Antiqua" pitchFamily="18" charset="0"/>
            </a:endParaRPr>
          </a:p>
        </p:txBody>
      </p:sp>
      <p:sp>
        <p:nvSpPr>
          <p:cNvPr id="16397" name="Oval 75"/>
          <p:cNvSpPr>
            <a:spLocks noChangeArrowheads="1"/>
          </p:cNvSpPr>
          <p:nvPr/>
        </p:nvSpPr>
        <p:spPr bwMode="auto">
          <a:xfrm>
            <a:off x="7958138" y="2279650"/>
            <a:ext cx="501650" cy="382588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 sz="2200">
              <a:latin typeface="Book Antiqua" pitchFamily="18" charset="0"/>
            </a:endParaRPr>
          </a:p>
        </p:txBody>
      </p:sp>
      <p:sp>
        <p:nvSpPr>
          <p:cNvPr id="27" name="Text Box 48"/>
          <p:cNvSpPr txBox="1">
            <a:spLocks noChangeArrowheads="1"/>
          </p:cNvSpPr>
          <p:nvPr/>
        </p:nvSpPr>
        <p:spPr bwMode="auto">
          <a:xfrm>
            <a:off x="3209925" y="4433888"/>
            <a:ext cx="2643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Tx/>
              <a:buNone/>
            </a:pPr>
            <a:r>
              <a:rPr lang="en-US" altLang="en-US" sz="2000" i="1">
                <a:latin typeface="Symbol" pitchFamily="18" charset="2"/>
              </a:rPr>
              <a:t>s</a:t>
            </a:r>
            <a:r>
              <a:rPr lang="en-US" altLang="en-US" sz="2000">
                <a:latin typeface="Book Antiqua" pitchFamily="18" charset="0"/>
              </a:rPr>
              <a:t> </a:t>
            </a:r>
            <a:r>
              <a:rPr lang="en-US" altLang="en-US" sz="2000" baseline="30000">
                <a:latin typeface="Book Antiqua" pitchFamily="18" charset="0"/>
              </a:rPr>
              <a:t> 2</a:t>
            </a:r>
            <a:r>
              <a:rPr lang="en-US" altLang="en-US" sz="2000">
                <a:latin typeface="Book Antiqua" pitchFamily="18" charset="0"/>
              </a:rPr>
              <a:t> = </a:t>
            </a:r>
            <a:r>
              <a:rPr lang="en-US" altLang="en-US" sz="2000" b="1" i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2000" b="1" baseline="-25000">
                <a:solidFill>
                  <a:srgbClr val="3333FF"/>
                </a:solidFill>
                <a:latin typeface="Symbol" pitchFamily="18" charset="2"/>
              </a:rPr>
              <a:t>0</a:t>
            </a:r>
            <a:r>
              <a:rPr lang="en-US" altLang="en-US" sz="2000">
                <a:latin typeface="Book Antiqua" pitchFamily="18" charset="0"/>
              </a:rPr>
              <a:t>(1 – </a:t>
            </a:r>
            <a:r>
              <a:rPr lang="en-US" altLang="en-US" sz="2000" b="1" i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2000" b="1" baseline="-25000">
                <a:solidFill>
                  <a:srgbClr val="3333FF"/>
                </a:solidFill>
                <a:latin typeface="Symbol" pitchFamily="18" charset="2"/>
              </a:rPr>
              <a:t>0</a:t>
            </a:r>
            <a:r>
              <a:rPr lang="en-US" altLang="en-US" sz="2000">
                <a:latin typeface="Book Antiqua" pitchFamily="18" charset="0"/>
              </a:rPr>
              <a:t>)</a:t>
            </a:r>
            <a:endParaRPr lang="en-US" altLang="en-US" sz="2000" i="1">
              <a:latin typeface="Book Antiqua" pitchFamily="18" charset="0"/>
            </a:endParaRPr>
          </a:p>
        </p:txBody>
      </p:sp>
      <p:sp>
        <p:nvSpPr>
          <p:cNvPr id="28" name="Text Box 48"/>
          <p:cNvSpPr txBox="1">
            <a:spLocks noChangeArrowheads="1"/>
          </p:cNvSpPr>
          <p:nvPr/>
        </p:nvSpPr>
        <p:spPr bwMode="auto">
          <a:xfrm>
            <a:off x="6373813" y="3508375"/>
            <a:ext cx="2525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Tx/>
              <a:buNone/>
            </a:pPr>
            <a:r>
              <a:rPr lang="en-US" altLang="en-US" sz="2200" i="1" u="sng">
                <a:latin typeface="Book Antiqua" pitchFamily="18" charset="0"/>
              </a:rPr>
              <a:t>mean test</a:t>
            </a:r>
          </a:p>
        </p:txBody>
      </p:sp>
      <p:sp>
        <p:nvSpPr>
          <p:cNvPr id="29" name="Text Box 48"/>
          <p:cNvSpPr txBox="1">
            <a:spLocks noChangeArrowheads="1"/>
          </p:cNvSpPr>
          <p:nvPr/>
        </p:nvSpPr>
        <p:spPr bwMode="auto">
          <a:xfrm>
            <a:off x="2862263" y="3506788"/>
            <a:ext cx="3324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Tx/>
              <a:buNone/>
            </a:pPr>
            <a:r>
              <a:rPr lang="en-US" altLang="en-US" sz="2200" i="1" u="sng">
                <a:latin typeface="Book Antiqua" pitchFamily="18" charset="0"/>
              </a:rPr>
              <a:t>proportion test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055938" y="3402013"/>
            <a:ext cx="2727325" cy="2846387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6402" name="Line 5"/>
          <p:cNvSpPr>
            <a:spLocks noChangeShapeType="1"/>
          </p:cNvSpPr>
          <p:nvPr/>
        </p:nvSpPr>
        <p:spPr bwMode="auto">
          <a:xfrm>
            <a:off x="5610225" y="2611438"/>
            <a:ext cx="2047875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 animBg="1"/>
      <p:bldP spid="26" grpId="0"/>
      <p:bldP spid="27" grpId="0"/>
      <p:bldP spid="28" grpId="0"/>
      <p:bldP spid="29" grpId="0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18" name="Group 2"/>
          <p:cNvGraphicFramePr>
            <a:graphicFrameLocks noGrp="1"/>
          </p:cNvGraphicFramePr>
          <p:nvPr>
            <p:ph/>
          </p:nvPr>
        </p:nvGraphicFramePr>
        <p:xfrm>
          <a:off x="2201863" y="1339850"/>
          <a:ext cx="4622800" cy="5327677"/>
        </p:xfrm>
        <a:graphic>
          <a:graphicData uri="http://schemas.openxmlformats.org/drawingml/2006/table">
            <a:tbl>
              <a:tblPr/>
              <a:tblGrid>
                <a:gridCol w="1122517"/>
                <a:gridCol w="1624617"/>
                <a:gridCol w="1875666"/>
              </a:tblGrid>
              <a:tr h="64006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Bottle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Number of Chips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deviation </a:t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from mean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-2.5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-0.5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</a:t>
                      </a: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37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29</a:t>
                      </a: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30</a:t>
                      </a: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70" marR="91470" marT="45712" marB="45712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495</a:t>
                      </a:r>
                    </a:p>
                  </a:txBody>
                  <a:tcPr marL="91470" marR="91470" marT="45712" marB="45712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7476" name="Group 70"/>
          <p:cNvGrpSpPr>
            <a:grpSpLocks/>
          </p:cNvGrpSpPr>
          <p:nvPr/>
        </p:nvGrpSpPr>
        <p:grpSpPr bwMode="auto">
          <a:xfrm>
            <a:off x="2713038" y="4932363"/>
            <a:ext cx="65087" cy="360362"/>
            <a:chOff x="922" y="2753"/>
            <a:chExt cx="41" cy="227"/>
          </a:xfrm>
        </p:grpSpPr>
        <p:sp>
          <p:nvSpPr>
            <p:cNvPr id="17504" name="Oval 71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505" name="Oval 72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506" name="Oval 73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7477" name="Group 74"/>
          <p:cNvGrpSpPr>
            <a:grpSpLocks/>
          </p:cNvGrpSpPr>
          <p:nvPr/>
        </p:nvGrpSpPr>
        <p:grpSpPr bwMode="auto">
          <a:xfrm>
            <a:off x="5868988" y="4938713"/>
            <a:ext cx="65087" cy="360362"/>
            <a:chOff x="922" y="2753"/>
            <a:chExt cx="41" cy="227"/>
          </a:xfrm>
        </p:grpSpPr>
        <p:sp>
          <p:nvSpPr>
            <p:cNvPr id="17501" name="Oval 75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502" name="Oval 76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503" name="Oval 77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7478" name="Group 78"/>
          <p:cNvGrpSpPr>
            <a:grpSpLocks/>
          </p:cNvGrpSpPr>
          <p:nvPr/>
        </p:nvGrpSpPr>
        <p:grpSpPr bwMode="auto">
          <a:xfrm>
            <a:off x="4111625" y="4932363"/>
            <a:ext cx="65088" cy="360362"/>
            <a:chOff x="922" y="2753"/>
            <a:chExt cx="41" cy="227"/>
          </a:xfrm>
        </p:grpSpPr>
        <p:sp>
          <p:nvSpPr>
            <p:cNvPr id="17498" name="Oval 79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499" name="Oval 80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500" name="Oval 81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11698" name="Rectangle 82"/>
          <p:cNvSpPr>
            <a:spLocks noChangeArrowheads="1"/>
          </p:cNvSpPr>
          <p:nvPr/>
        </p:nvSpPr>
        <p:spPr bwMode="auto">
          <a:xfrm>
            <a:off x="5349875" y="596582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699" name="Rectangle 83"/>
          <p:cNvSpPr>
            <a:spLocks noChangeArrowheads="1"/>
          </p:cNvSpPr>
          <p:nvPr/>
        </p:nvSpPr>
        <p:spPr bwMode="auto">
          <a:xfrm>
            <a:off x="5343525" y="635793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700" name="Rectangle 84"/>
          <p:cNvSpPr>
            <a:spLocks noChangeArrowheads="1"/>
          </p:cNvSpPr>
          <p:nvPr/>
        </p:nvSpPr>
        <p:spPr bwMode="auto">
          <a:xfrm>
            <a:off x="5368925" y="206692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701" name="Rectangle 85"/>
          <p:cNvSpPr>
            <a:spLocks noChangeArrowheads="1"/>
          </p:cNvSpPr>
          <p:nvPr/>
        </p:nvSpPr>
        <p:spPr bwMode="auto">
          <a:xfrm>
            <a:off x="5362575" y="246856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702" name="Rectangle 86"/>
          <p:cNvSpPr>
            <a:spLocks noChangeArrowheads="1"/>
          </p:cNvSpPr>
          <p:nvPr/>
        </p:nvSpPr>
        <p:spPr bwMode="auto">
          <a:xfrm>
            <a:off x="5356225" y="2870200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703" name="Rectangle 87"/>
          <p:cNvSpPr>
            <a:spLocks noChangeArrowheads="1"/>
          </p:cNvSpPr>
          <p:nvPr/>
        </p:nvSpPr>
        <p:spPr bwMode="auto">
          <a:xfrm>
            <a:off x="5365750" y="3270250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704" name="Rectangle 88"/>
          <p:cNvSpPr>
            <a:spLocks noChangeArrowheads="1"/>
          </p:cNvSpPr>
          <p:nvPr/>
        </p:nvSpPr>
        <p:spPr bwMode="auto">
          <a:xfrm>
            <a:off x="5359400" y="3657600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705" name="Rectangle 89"/>
          <p:cNvSpPr>
            <a:spLocks noChangeArrowheads="1"/>
          </p:cNvSpPr>
          <p:nvPr/>
        </p:nvSpPr>
        <p:spPr bwMode="auto">
          <a:xfrm>
            <a:off x="5368925" y="406241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706" name="Rectangle 90"/>
          <p:cNvSpPr>
            <a:spLocks noChangeArrowheads="1"/>
          </p:cNvSpPr>
          <p:nvPr/>
        </p:nvSpPr>
        <p:spPr bwMode="auto">
          <a:xfrm>
            <a:off x="5362575" y="444817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707" name="Rectangle 91"/>
          <p:cNvSpPr>
            <a:spLocks noChangeArrowheads="1"/>
          </p:cNvSpPr>
          <p:nvPr/>
        </p:nvSpPr>
        <p:spPr bwMode="auto">
          <a:xfrm>
            <a:off x="5356225" y="558006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7489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b="1" i="1">
                <a:solidFill>
                  <a:srgbClr val="009900"/>
                </a:solidFill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unknown</a:t>
            </a:r>
            <a:endParaRPr lang="en-US" altLang="en-US" sz="1400" i="1">
              <a:latin typeface="Book Antiqua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57213" y="3590925"/>
          <a:ext cx="1003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7" name="Equation" r:id="rId4" imgW="545863" imgH="393529" progId="Equation.DSMT4">
                  <p:embed/>
                </p:oleObj>
              </mc:Choice>
              <mc:Fallback>
                <p:oleObj name="Equation" r:id="rId4" imgW="545863" imgH="393529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3590925"/>
                        <a:ext cx="10033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91" name="Object 2"/>
          <p:cNvGraphicFramePr>
            <a:graphicFrameLocks noChangeAspect="1"/>
          </p:cNvGraphicFramePr>
          <p:nvPr/>
        </p:nvGraphicFramePr>
        <p:xfrm>
          <a:off x="519113" y="2325688"/>
          <a:ext cx="1135062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8" name="Equation" r:id="rId6" imgW="609336" imgH="431613" progId="Equation.3">
                  <p:embed/>
                </p:oleObj>
              </mc:Choice>
              <mc:Fallback>
                <p:oleObj name="Equation" r:id="rId6" imgW="609336" imgH="431613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3" y="2325688"/>
                        <a:ext cx="1135062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49275" y="4978400"/>
          <a:ext cx="1042988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9" name="Equation" r:id="rId8" imgW="532937" imgH="177646" progId="Equation.DSMT4">
                  <p:embed/>
                </p:oleObj>
              </mc:Choice>
              <mc:Fallback>
                <p:oleObj name="Equation" r:id="rId8" imgW="532937" imgH="17764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4978400"/>
                        <a:ext cx="1042988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120"/>
          <p:cNvSpPr>
            <a:spLocks noChangeArrowheads="1"/>
          </p:cNvSpPr>
          <p:nvPr/>
        </p:nvSpPr>
        <p:spPr bwMode="auto">
          <a:xfrm>
            <a:off x="3560763" y="6303963"/>
            <a:ext cx="1128712" cy="3222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7494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graphicFrame>
        <p:nvGraphicFramePr>
          <p:cNvPr id="34" name="Object 454">
            <a:hlinkClick r:id="" action="ppaction://ole?verb=0"/>
          </p:cNvPr>
          <p:cNvGraphicFramePr>
            <a:graphicFrameLocks/>
          </p:cNvGraphicFramePr>
          <p:nvPr/>
        </p:nvGraphicFramePr>
        <p:xfrm>
          <a:off x="7132638" y="2366963"/>
          <a:ext cx="1716087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0" name="Equation" r:id="rId10" imgW="1244880" imgH="482760" progId="Equation.DSMT4">
                  <p:embed/>
                </p:oleObj>
              </mc:Choice>
              <mc:Fallback>
                <p:oleObj name="Equation" r:id="rId10" imgW="1244880" imgH="482760" progId="Equation.DSMT4">
                  <p:embed/>
                  <p:pic>
                    <p:nvPicPr>
                      <p:cNvPr id="0" name="Object 454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2638" y="2366963"/>
                        <a:ext cx="1716087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7485063" y="3619500"/>
          <a:ext cx="1016000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1" name="Equation" r:id="rId12" imgW="723960" imgH="432000" progId="Equation.DSMT4">
                  <p:embed/>
                </p:oleObj>
              </mc:Choice>
              <mc:Fallback>
                <p:oleObj name="Equation" r:id="rId12" imgW="723960" imgH="432000" progId="Equation.DSMT4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5063" y="3619500"/>
                        <a:ext cx="1016000" cy="66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7288213" y="4921250"/>
          <a:ext cx="1468437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2" name="Equation" r:id="rId14" imgW="1067040" imgH="216000" progId="Equation.DSMT4">
                  <p:embed/>
                </p:oleObj>
              </mc:Choice>
              <mc:Fallback>
                <p:oleObj name="Equation" r:id="rId14" imgW="1067040" imgH="216000" progId="Equation.DSMT4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8213" y="4921250"/>
                        <a:ext cx="1468437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98" grpId="0" animBg="1"/>
      <p:bldP spid="111699" grpId="0" animBg="1"/>
      <p:bldP spid="111700" grpId="0" animBg="1"/>
      <p:bldP spid="111701" grpId="0" animBg="1"/>
      <p:bldP spid="111702" grpId="0" animBg="1"/>
      <p:bldP spid="111703" grpId="0" animBg="1"/>
      <p:bldP spid="111704" grpId="0" animBg="1"/>
      <p:bldP spid="111705" grpId="0" animBg="1"/>
      <p:bldP spid="111706" grpId="0" animBg="1"/>
      <p:bldP spid="111707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814388" y="1320800"/>
            <a:ext cx="38306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200">
                <a:latin typeface="Book Antiqua" pitchFamily="18" charset="0"/>
              </a:rPr>
              <a:t>1.  Determine the hypotheses.</a:t>
            </a:r>
          </a:p>
        </p:txBody>
      </p:sp>
      <p:sp>
        <p:nvSpPr>
          <p:cNvPr id="401414" name="Text Box 6"/>
          <p:cNvSpPr txBox="1">
            <a:spLocks noChangeArrowheads="1"/>
          </p:cNvSpPr>
          <p:nvPr/>
        </p:nvSpPr>
        <p:spPr bwMode="auto">
          <a:xfrm>
            <a:off x="3552825" y="2630488"/>
            <a:ext cx="19192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itchFamily="18" charset="0"/>
              </a:rPr>
              <a:t>H</a:t>
            </a:r>
            <a:r>
              <a:rPr lang="en-US" altLang="en-US" sz="2400" baseline="-25000">
                <a:latin typeface="Times New Roman" pitchFamily="18" charset="0"/>
              </a:rPr>
              <a:t>a</a:t>
            </a:r>
            <a:r>
              <a:rPr lang="en-US" altLang="en-US" sz="2400">
                <a:latin typeface="Times New Roman" pitchFamily="18" charset="0"/>
              </a:rPr>
              <a:t>: </a:t>
            </a:r>
            <a:r>
              <a:rPr lang="en-US" altLang="en-US" sz="2400" i="1">
                <a:solidFill>
                  <a:srgbClr val="FF0000"/>
                </a:solidFill>
                <a:latin typeface="Symbol" pitchFamily="18" charset="2"/>
              </a:rPr>
              <a:t> m</a:t>
            </a:r>
            <a:r>
              <a:rPr lang="en-US" altLang="en-US" sz="2400">
                <a:latin typeface="Times New Roman" pitchFamily="18" charset="0"/>
              </a:rPr>
              <a:t>  &lt; &gt;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16 </a:t>
            </a:r>
            <a:endParaRPr lang="en-US" altLang="en-US" sz="2400">
              <a:latin typeface="Times New Roman" pitchFamily="18" charset="0"/>
            </a:endParaRPr>
          </a:p>
        </p:txBody>
      </p:sp>
      <p:graphicFrame>
        <p:nvGraphicFramePr>
          <p:cNvPr id="401416" name="Object 8">
            <a:hlinkClick r:id="" action="ppaction://ole?verb=0"/>
          </p:cNvPr>
          <p:cNvGraphicFramePr>
            <a:graphicFrameLocks/>
          </p:cNvGraphicFramePr>
          <p:nvPr/>
        </p:nvGraphicFramePr>
        <p:xfrm>
          <a:off x="6310313" y="4972050"/>
          <a:ext cx="865187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4" name="Equation" r:id="rId4" imgW="1143360" imgH="507960" progId="Equation.DSMT4">
                  <p:embed/>
                </p:oleObj>
              </mc:Choice>
              <mc:Fallback>
                <p:oleObj name="Equation" r:id="rId4" imgW="1143360" imgH="507960" progId="Equation.DSMT4">
                  <p:embed/>
                  <p:pic>
                    <p:nvPicPr>
                      <p:cNvPr id="0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0313" y="4972050"/>
                        <a:ext cx="865187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1419" name="Object 11"/>
          <p:cNvGraphicFramePr>
            <a:graphicFrameLocks noChangeAspect="1"/>
          </p:cNvGraphicFramePr>
          <p:nvPr/>
        </p:nvGraphicFramePr>
        <p:xfrm>
          <a:off x="4129088" y="4722813"/>
          <a:ext cx="2119312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5" name="Equation" r:id="rId6" imgW="2527300" imgH="927100" progId="Equation.DSMT4">
                  <p:embed/>
                </p:oleObj>
              </mc:Choice>
              <mc:Fallback>
                <p:oleObj name="Equation" r:id="rId6" imgW="2527300" imgH="9271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9088" y="4722813"/>
                        <a:ext cx="2119312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1420" name="Object 12">
            <a:hlinkClick r:id="" action="ppaction://ole?verb=0"/>
          </p:cNvPr>
          <p:cNvGraphicFramePr>
            <a:graphicFrameLocks/>
          </p:cNvGraphicFramePr>
          <p:nvPr/>
        </p:nvGraphicFramePr>
        <p:xfrm>
          <a:off x="1992313" y="4930775"/>
          <a:ext cx="101758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6" name="Equation" r:id="rId8" imgW="1448280" imgH="330120" progId="Equation.DSMT4">
                  <p:embed/>
                </p:oleObj>
              </mc:Choice>
              <mc:Fallback>
                <p:oleObj name="Equation" r:id="rId8" imgW="1448280" imgH="330120" progId="Equation.DSMT4">
                  <p:embed/>
                  <p:pic>
                    <p:nvPicPr>
                      <p:cNvPr id="0" name="Object 12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4930775"/>
                        <a:ext cx="1017587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1423" name="Object 15">
            <a:hlinkClick r:id="" action="ppaction://ole?verb=0"/>
          </p:cNvPr>
          <p:cNvGraphicFramePr>
            <a:graphicFrameLocks/>
          </p:cNvGraphicFramePr>
          <p:nvPr/>
        </p:nvGraphicFramePr>
        <p:xfrm>
          <a:off x="3070225" y="4621213"/>
          <a:ext cx="1001713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Equation" r:id="rId10" imgW="1435320" imgH="1270440" progId="Equation.DSMT4">
                  <p:embed/>
                </p:oleObj>
              </mc:Choice>
              <mc:Fallback>
                <p:oleObj name="Equation" r:id="rId10" imgW="1435320" imgH="1270440" progId="Equation.DSMT4">
                  <p:embed/>
                  <p:pic>
                    <p:nvPicPr>
                      <p:cNvPr id="0" name="Object 15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0225" y="4621213"/>
                        <a:ext cx="1001713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67" name="Text Box 2"/>
          <p:cNvSpPr txBox="1">
            <a:spLocks noChangeArrowheads="1"/>
          </p:cNvSpPr>
          <p:nvPr/>
        </p:nvSpPr>
        <p:spPr bwMode="auto">
          <a:xfrm>
            <a:off x="787400" y="3892550"/>
            <a:ext cx="38306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200">
                <a:latin typeface="Book Antiqua" pitchFamily="18" charset="0"/>
              </a:rPr>
              <a:t>2.  Compute the test statistic</a:t>
            </a:r>
          </a:p>
        </p:txBody>
      </p:sp>
      <p:sp>
        <p:nvSpPr>
          <p:cNvPr id="18441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b="1" i="1">
                <a:solidFill>
                  <a:srgbClr val="009900"/>
                </a:solidFill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unknown</a:t>
            </a:r>
            <a:endParaRPr lang="en-US" altLang="en-US" sz="1400" i="1">
              <a:latin typeface="Book Antiqua" pitchFamily="18" charset="0"/>
            </a:endParaRPr>
          </a:p>
        </p:txBody>
      </p:sp>
      <p:sp>
        <p:nvSpPr>
          <p:cNvPr id="18442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18443" name="Text Box 6"/>
          <p:cNvSpPr txBox="1">
            <a:spLocks noChangeArrowheads="1"/>
          </p:cNvSpPr>
          <p:nvPr/>
        </p:nvSpPr>
        <p:spPr bwMode="auto">
          <a:xfrm>
            <a:off x="3663950" y="2076450"/>
            <a:ext cx="1919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itchFamily="18" charset="0"/>
              </a:rPr>
              <a:t>H</a:t>
            </a:r>
            <a:r>
              <a:rPr lang="en-US" altLang="en-US" sz="2400" baseline="-25000">
                <a:latin typeface="Times New Roman" pitchFamily="18" charset="0"/>
              </a:rPr>
              <a:t>0</a:t>
            </a:r>
            <a:r>
              <a:rPr lang="en-US" altLang="en-US" sz="2400">
                <a:latin typeface="Times New Roman" pitchFamily="18" charset="0"/>
              </a:rPr>
              <a:t>:  </a:t>
            </a:r>
            <a:r>
              <a:rPr lang="en-US" altLang="en-US" sz="2400" i="1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US" altLang="en-US" sz="2400">
                <a:latin typeface="Times New Roman" pitchFamily="18" charset="0"/>
              </a:rPr>
              <a:t>  =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16 </a:t>
            </a:r>
            <a:endParaRPr lang="en-US" alt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4" grpId="0"/>
      <p:bldP spid="184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916" name="Group 84"/>
          <p:cNvGraphicFramePr>
            <a:graphicFrameLocks noGrp="1"/>
          </p:cNvGraphicFramePr>
          <p:nvPr/>
        </p:nvGraphicFramePr>
        <p:xfrm>
          <a:off x="831850" y="2795588"/>
          <a:ext cx="7435850" cy="3475036"/>
        </p:xfrm>
        <a:graphic>
          <a:graphicData uri="http://schemas.openxmlformats.org/drawingml/2006/table">
            <a:tbl>
              <a:tblPr/>
              <a:tblGrid>
                <a:gridCol w="1298575"/>
                <a:gridCol w="1001713"/>
                <a:gridCol w="1014412"/>
                <a:gridCol w="1016000"/>
                <a:gridCol w="1076325"/>
                <a:gridCol w="977900"/>
                <a:gridCol w="1050925"/>
              </a:tblGrid>
              <a:tr h="70110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degrees of freedom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.200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.100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.050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.025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.010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.005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28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.855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1.313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1.701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2.048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2.467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2.763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.854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1.311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1.699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2.045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2.462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2.756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.854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1.310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2.042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2.457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2.750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.853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1.309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1.696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2.040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2.453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2.744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.853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1.309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1.694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2.037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2.449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2.738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.853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1.308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1.692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2.035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2.445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2.733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34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.852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1.307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1.691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2.032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2.441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2.728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1" name="Oval 3"/>
          <p:cNvSpPr>
            <a:spLocks noChangeArrowheads="1"/>
          </p:cNvSpPr>
          <p:nvPr/>
        </p:nvSpPr>
        <p:spPr bwMode="auto">
          <a:xfrm>
            <a:off x="5081588" y="3132138"/>
            <a:ext cx="803275" cy="355600"/>
          </a:xfrm>
          <a:prstGeom prst="ellipse">
            <a:avLst/>
          </a:prstGeom>
          <a:noFill/>
          <a:ln w="38100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2" name="Oval 4"/>
          <p:cNvSpPr>
            <a:spLocks noChangeArrowheads="1"/>
          </p:cNvSpPr>
          <p:nvPr/>
        </p:nvSpPr>
        <p:spPr bwMode="auto">
          <a:xfrm>
            <a:off x="1128713" y="3878263"/>
            <a:ext cx="679450" cy="4191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30972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7" name="Rectangle 369"/>
          <p:cNvSpPr>
            <a:spLocks noChangeArrowheads="1"/>
          </p:cNvSpPr>
          <p:nvPr/>
        </p:nvSpPr>
        <p:spPr bwMode="auto">
          <a:xfrm>
            <a:off x="3335338" y="2251075"/>
            <a:ext cx="27432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b="1">
                <a:solidFill>
                  <a:srgbClr val="FF0000"/>
                </a:solidFill>
                <a:latin typeface="Book Antiqua" pitchFamily="18" charset="0"/>
              </a:rPr>
              <a:t>df = 30 – 1 = 29</a:t>
            </a:r>
          </a:p>
        </p:txBody>
      </p:sp>
      <p:sp>
        <p:nvSpPr>
          <p:cNvPr id="19522" name="Rectangle 370"/>
          <p:cNvSpPr>
            <a:spLocks noChangeArrowheads="1"/>
          </p:cNvSpPr>
          <p:nvPr/>
        </p:nvSpPr>
        <p:spPr bwMode="auto">
          <a:xfrm>
            <a:off x="3908425" y="1857375"/>
            <a:ext cx="1219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>
                <a:latin typeface="Symbol" pitchFamily="18" charset="2"/>
              </a:rPr>
              <a:t>a</a:t>
            </a:r>
            <a:r>
              <a:rPr lang="en-US" altLang="en-US" sz="2200">
                <a:latin typeface="Book Antiqua" pitchFamily="18" charset="0"/>
              </a:rPr>
              <a:t> = .050</a:t>
            </a:r>
            <a:r>
              <a:rPr lang="en-US" altLang="en-US" sz="2200">
                <a:solidFill>
                  <a:srgbClr val="3366FF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5168900" y="3916363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6" name="Line 368"/>
          <p:cNvSpPr>
            <a:spLocks noChangeShapeType="1"/>
          </p:cNvSpPr>
          <p:nvPr/>
        </p:nvSpPr>
        <p:spPr bwMode="auto">
          <a:xfrm flipH="1" flipV="1">
            <a:off x="1811338" y="4073525"/>
            <a:ext cx="336708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Line 368"/>
          <p:cNvSpPr>
            <a:spLocks noChangeShapeType="1"/>
          </p:cNvSpPr>
          <p:nvPr/>
        </p:nvSpPr>
        <p:spPr bwMode="auto">
          <a:xfrm>
            <a:off x="5472113" y="3498850"/>
            <a:ext cx="0" cy="411163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01430" name="Line 22"/>
          <p:cNvSpPr>
            <a:spLocks noChangeShapeType="1"/>
          </p:cNvSpPr>
          <p:nvPr/>
        </p:nvSpPr>
        <p:spPr bwMode="auto">
          <a:xfrm>
            <a:off x="5249863" y="2041525"/>
            <a:ext cx="7524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Rectangle 370"/>
          <p:cNvSpPr>
            <a:spLocks noChangeArrowheads="1"/>
          </p:cNvSpPr>
          <p:nvPr/>
        </p:nvSpPr>
        <p:spPr bwMode="auto">
          <a:xfrm>
            <a:off x="5911850" y="1857375"/>
            <a:ext cx="17986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b="1" i="1">
                <a:solidFill>
                  <a:srgbClr val="00B0F0"/>
                </a:solidFill>
                <a:latin typeface="Symbol" pitchFamily="18" charset="2"/>
              </a:rPr>
              <a:t>a</a:t>
            </a:r>
            <a:r>
              <a:rPr lang="en-US" altLang="en-US" sz="2200" b="1">
                <a:solidFill>
                  <a:srgbClr val="00B0F0"/>
                </a:solidFill>
                <a:latin typeface="Book Antiqua" pitchFamily="18" charset="0"/>
              </a:rPr>
              <a:t>/2 = .025</a:t>
            </a:r>
          </a:p>
        </p:txBody>
      </p:sp>
      <p:sp>
        <p:nvSpPr>
          <p:cNvPr id="19528" name="Text Box 6"/>
          <p:cNvSpPr txBox="1">
            <a:spLocks noChangeArrowheads="1"/>
          </p:cNvSpPr>
          <p:nvPr/>
        </p:nvSpPr>
        <p:spPr bwMode="auto">
          <a:xfrm>
            <a:off x="1830388" y="1803400"/>
            <a:ext cx="191928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Times New Roman" pitchFamily="18" charset="0"/>
              </a:rPr>
              <a:t>H</a:t>
            </a:r>
            <a:r>
              <a:rPr lang="en-US" altLang="en-US" sz="2200" baseline="-25000">
                <a:latin typeface="Times New Roman" pitchFamily="18" charset="0"/>
              </a:rPr>
              <a:t>a</a:t>
            </a:r>
            <a:r>
              <a:rPr lang="en-US" altLang="en-US" sz="2200">
                <a:latin typeface="Times New Roman" pitchFamily="18" charset="0"/>
              </a:rPr>
              <a:t>:  </a:t>
            </a:r>
            <a:r>
              <a:rPr lang="en-US" altLang="en-US" sz="2200" i="1">
                <a:latin typeface="Symbol" pitchFamily="18" charset="2"/>
              </a:rPr>
              <a:t>m</a:t>
            </a:r>
            <a:r>
              <a:rPr lang="en-US" altLang="en-US" sz="2200">
                <a:latin typeface="Times New Roman" pitchFamily="18" charset="0"/>
              </a:rPr>
              <a:t> &lt; &gt; 16</a:t>
            </a:r>
            <a:r>
              <a:rPr lang="en-US" altLang="en-US" sz="2200">
                <a:solidFill>
                  <a:srgbClr val="0000FF"/>
                </a:solidFill>
                <a:latin typeface="Times New Roman" pitchFamily="18" charset="0"/>
              </a:rPr>
              <a:t> </a:t>
            </a:r>
            <a:endParaRPr lang="en-US" altLang="en-US" sz="2200">
              <a:latin typeface="Times New Roman" pitchFamily="18" charset="0"/>
            </a:endParaRPr>
          </a:p>
        </p:txBody>
      </p:sp>
      <p:sp>
        <p:nvSpPr>
          <p:cNvPr id="19529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b="1" i="1">
                <a:solidFill>
                  <a:srgbClr val="009900"/>
                </a:solidFill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unknown</a:t>
            </a:r>
            <a:endParaRPr lang="en-US" altLang="en-US" sz="1400" i="1">
              <a:latin typeface="Book Antiqua" pitchFamily="18" charset="0"/>
            </a:endParaRPr>
          </a:p>
        </p:txBody>
      </p:sp>
      <p:sp>
        <p:nvSpPr>
          <p:cNvPr id="19530" name="Text Box 70"/>
          <p:cNvSpPr txBox="1">
            <a:spLocks noChangeArrowheads="1"/>
          </p:cNvSpPr>
          <p:nvPr/>
        </p:nvSpPr>
        <p:spPr bwMode="auto">
          <a:xfrm>
            <a:off x="814388" y="1316038"/>
            <a:ext cx="781208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200">
                <a:latin typeface="Book Antiqua" pitchFamily="18" charset="0"/>
              </a:rPr>
              <a:t>3.  Determine the critical value(s).</a:t>
            </a:r>
          </a:p>
        </p:txBody>
      </p:sp>
      <p:sp>
        <p:nvSpPr>
          <p:cNvPr id="19531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17" name="Rectangle 83"/>
          <p:cNvSpPr>
            <a:spLocks noChangeArrowheads="1"/>
          </p:cNvSpPr>
          <p:nvPr/>
        </p:nvSpPr>
        <p:spPr bwMode="auto">
          <a:xfrm>
            <a:off x="5113338" y="2282825"/>
            <a:ext cx="1128712" cy="258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  <p:bldP spid="242692" grpId="0" animBg="1"/>
      <p:bldP spid="243057" grpId="0"/>
      <p:bldP spid="243052" grpId="0" animBg="1"/>
      <p:bldP spid="243056" grpId="0" animBg="1"/>
      <p:bldP spid="401430" grpId="0" animBg="1"/>
      <p:bldP spid="3" grpId="0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916" name="Group 84"/>
          <p:cNvGraphicFramePr>
            <a:graphicFrameLocks noGrp="1"/>
          </p:cNvGraphicFramePr>
          <p:nvPr/>
        </p:nvGraphicFramePr>
        <p:xfrm>
          <a:off x="831850" y="2795588"/>
          <a:ext cx="7435850" cy="3475036"/>
        </p:xfrm>
        <a:graphic>
          <a:graphicData uri="http://schemas.openxmlformats.org/drawingml/2006/table">
            <a:tbl>
              <a:tblPr/>
              <a:tblGrid>
                <a:gridCol w="1298575"/>
                <a:gridCol w="1001713"/>
                <a:gridCol w="1014412"/>
                <a:gridCol w="1016000"/>
                <a:gridCol w="1076325"/>
                <a:gridCol w="977900"/>
                <a:gridCol w="1050925"/>
              </a:tblGrid>
              <a:tr h="70110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degrees of freedom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.200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.100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.050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.025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.010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.005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28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.855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1.313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1.701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2.048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2.467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2.763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.854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1.311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1.699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2.045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2.462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2.756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.854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1.310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2.042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2.457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2.750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.853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1.309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1.696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2.040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2.453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2.744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.853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1.309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1.694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2.037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2.449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2.738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.853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1.308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1.692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2.035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2.445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2.733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34</a:t>
                      </a:r>
                    </a:p>
                  </a:txBody>
                  <a:tcPr marT="45724" marB="45724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.852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1.307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1.691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2.032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2.441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2.728</a:t>
                      </a:r>
                    </a:p>
                  </a:txBody>
                  <a:tcPr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2693" name="Oval 5"/>
          <p:cNvSpPr>
            <a:spLocks noChangeArrowheads="1"/>
          </p:cNvSpPr>
          <p:nvPr/>
        </p:nvSpPr>
        <p:spPr bwMode="auto">
          <a:xfrm>
            <a:off x="1139825" y="3097213"/>
            <a:ext cx="847725" cy="4286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3052" name="Rectangle 364"/>
          <p:cNvSpPr>
            <a:spLocks noChangeArrowheads="1"/>
          </p:cNvSpPr>
          <p:nvPr/>
        </p:nvSpPr>
        <p:spPr bwMode="auto">
          <a:xfrm>
            <a:off x="5168900" y="3916363"/>
            <a:ext cx="695325" cy="3524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544" name="AutoShape 97"/>
          <p:cNvSpPr>
            <a:spLocks noChangeArrowheads="1"/>
          </p:cNvSpPr>
          <p:nvPr/>
        </p:nvSpPr>
        <p:spPr bwMode="auto">
          <a:xfrm>
            <a:off x="5686425" y="6242050"/>
            <a:ext cx="2568575" cy="558800"/>
          </a:xfrm>
          <a:prstGeom prst="wedgeEllipseCallout">
            <a:avLst>
              <a:gd name="adj1" fmla="val -41032"/>
              <a:gd name="adj2" fmla="val -391176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en-US" altLang="en-US" sz="2000" b="1" i="1">
                <a:solidFill>
                  <a:srgbClr val="FF0000"/>
                </a:solidFill>
                <a:latin typeface="Book Antiqua" pitchFamily="18" charset="0"/>
              </a:rPr>
              <a:t>t</a:t>
            </a:r>
            <a:r>
              <a:rPr lang="en-US" altLang="en-US" sz="2000" b="1" baseline="-25000">
                <a:solidFill>
                  <a:srgbClr val="FF0000"/>
                </a:solidFill>
                <a:latin typeface="Book Antiqua" pitchFamily="18" charset="0"/>
              </a:rPr>
              <a:t>.0250</a:t>
            </a:r>
            <a:r>
              <a:rPr lang="en-US" altLang="en-US" sz="2000" b="1">
                <a:solidFill>
                  <a:srgbClr val="FF0000"/>
                </a:solidFill>
                <a:latin typeface="Book Antiqua" pitchFamily="18" charset="0"/>
              </a:rPr>
              <a:t> = 2.045</a:t>
            </a:r>
          </a:p>
        </p:txBody>
      </p:sp>
      <p:sp>
        <p:nvSpPr>
          <p:cNvPr id="5" name="AutoShape 97"/>
          <p:cNvSpPr>
            <a:spLocks noChangeArrowheads="1"/>
          </p:cNvSpPr>
          <p:nvPr/>
        </p:nvSpPr>
        <p:spPr bwMode="auto">
          <a:xfrm>
            <a:off x="2038350" y="6169025"/>
            <a:ext cx="2570163" cy="627063"/>
          </a:xfrm>
          <a:prstGeom prst="wedgeEllipseCallout">
            <a:avLst>
              <a:gd name="adj1" fmla="val 12023"/>
              <a:gd name="adj2" fmla="val -25852"/>
            </a:avLst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en-US" altLang="en-US" sz="2000" b="1" i="1">
                <a:solidFill>
                  <a:srgbClr val="FF0000"/>
                </a:solidFill>
                <a:latin typeface="Book Antiqua" pitchFamily="18" charset="0"/>
              </a:rPr>
              <a:t>-t</a:t>
            </a:r>
            <a:r>
              <a:rPr lang="en-US" altLang="en-US" sz="2000" b="1" baseline="-25000">
                <a:solidFill>
                  <a:srgbClr val="FF0000"/>
                </a:solidFill>
                <a:latin typeface="Book Antiqua" pitchFamily="18" charset="0"/>
              </a:rPr>
              <a:t>.0250</a:t>
            </a:r>
            <a:r>
              <a:rPr lang="en-US" altLang="en-US" sz="2000" b="1">
                <a:solidFill>
                  <a:srgbClr val="FF0000"/>
                </a:solidFill>
                <a:latin typeface="Book Antiqua" pitchFamily="18" charset="0"/>
              </a:rPr>
              <a:t> = -2.045</a:t>
            </a:r>
          </a:p>
        </p:txBody>
      </p:sp>
      <p:sp>
        <p:nvSpPr>
          <p:cNvPr id="20546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b="1" i="1">
                <a:solidFill>
                  <a:srgbClr val="009900"/>
                </a:solidFill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unknown</a:t>
            </a:r>
            <a:endParaRPr lang="en-US" altLang="en-US" sz="1400" i="1">
              <a:latin typeface="Book Antiqua" pitchFamily="18" charset="0"/>
            </a:endParaRPr>
          </a:p>
        </p:txBody>
      </p:sp>
      <p:sp>
        <p:nvSpPr>
          <p:cNvPr id="20547" name="Text Box 70"/>
          <p:cNvSpPr txBox="1">
            <a:spLocks noChangeArrowheads="1"/>
          </p:cNvSpPr>
          <p:nvPr/>
        </p:nvSpPr>
        <p:spPr bwMode="auto">
          <a:xfrm>
            <a:off x="814388" y="1316038"/>
            <a:ext cx="781208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200">
                <a:latin typeface="Book Antiqua" pitchFamily="18" charset="0"/>
              </a:rPr>
              <a:t>3.  Determine the critical value(s).</a:t>
            </a:r>
          </a:p>
        </p:txBody>
      </p:sp>
      <p:sp>
        <p:nvSpPr>
          <p:cNvPr id="20548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sp>
        <p:nvSpPr>
          <p:cNvPr id="20549" name="Rectangle 370"/>
          <p:cNvSpPr>
            <a:spLocks noChangeArrowheads="1"/>
          </p:cNvSpPr>
          <p:nvPr/>
        </p:nvSpPr>
        <p:spPr bwMode="auto">
          <a:xfrm>
            <a:off x="3908425" y="1857375"/>
            <a:ext cx="1219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>
                <a:latin typeface="Symbol" pitchFamily="18" charset="2"/>
              </a:rPr>
              <a:t>a</a:t>
            </a:r>
            <a:r>
              <a:rPr lang="en-US" altLang="en-US" sz="2200">
                <a:latin typeface="Book Antiqua" pitchFamily="18" charset="0"/>
              </a:rPr>
              <a:t> = .050</a:t>
            </a:r>
            <a:r>
              <a:rPr lang="en-US" altLang="en-US" sz="2200">
                <a:solidFill>
                  <a:srgbClr val="3366FF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20550" name="Text Box 6"/>
          <p:cNvSpPr txBox="1">
            <a:spLocks noChangeArrowheads="1"/>
          </p:cNvSpPr>
          <p:nvPr/>
        </p:nvSpPr>
        <p:spPr bwMode="auto">
          <a:xfrm>
            <a:off x="1830388" y="1803400"/>
            <a:ext cx="191928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200" i="1">
                <a:latin typeface="Times New Roman" pitchFamily="18" charset="0"/>
              </a:rPr>
              <a:t>H</a:t>
            </a:r>
            <a:r>
              <a:rPr lang="en-US" altLang="en-US" sz="2200" baseline="-25000">
                <a:latin typeface="Times New Roman" pitchFamily="18" charset="0"/>
              </a:rPr>
              <a:t>a</a:t>
            </a:r>
            <a:r>
              <a:rPr lang="en-US" altLang="en-US" sz="2200">
                <a:latin typeface="Times New Roman" pitchFamily="18" charset="0"/>
              </a:rPr>
              <a:t>:  </a:t>
            </a:r>
            <a:r>
              <a:rPr lang="en-US" altLang="en-US" sz="2200" i="1">
                <a:latin typeface="Symbol" pitchFamily="18" charset="2"/>
              </a:rPr>
              <a:t>m</a:t>
            </a:r>
            <a:r>
              <a:rPr lang="en-US" altLang="en-US" sz="2200">
                <a:latin typeface="Times New Roman" pitchFamily="18" charset="0"/>
              </a:rPr>
              <a:t> &lt; &gt; 16</a:t>
            </a:r>
            <a:r>
              <a:rPr lang="en-US" altLang="en-US" sz="2200">
                <a:solidFill>
                  <a:srgbClr val="0000FF"/>
                </a:solidFill>
                <a:latin typeface="Times New Roman" pitchFamily="18" charset="0"/>
              </a:rPr>
              <a:t> </a:t>
            </a:r>
            <a:endParaRPr lang="en-US" altLang="en-US" sz="22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819150" y="1714500"/>
            <a:ext cx="75628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07" name="Freeform 3"/>
          <p:cNvSpPr>
            <a:spLocks/>
          </p:cNvSpPr>
          <p:nvPr/>
        </p:nvSpPr>
        <p:spPr bwMode="auto">
          <a:xfrm>
            <a:off x="2312988" y="1831975"/>
            <a:ext cx="4505325" cy="3057525"/>
          </a:xfrm>
          <a:custGeom>
            <a:avLst/>
            <a:gdLst>
              <a:gd name="T0" fmla="*/ 2147483647 w 2838"/>
              <a:gd name="T1" fmla="*/ 2147483647 h 1926"/>
              <a:gd name="T2" fmla="*/ 2147483647 w 2838"/>
              <a:gd name="T3" fmla="*/ 2147483647 h 1926"/>
              <a:gd name="T4" fmla="*/ 2147483647 w 2838"/>
              <a:gd name="T5" fmla="*/ 2147483647 h 1926"/>
              <a:gd name="T6" fmla="*/ 2147483647 w 2838"/>
              <a:gd name="T7" fmla="*/ 2147483647 h 1926"/>
              <a:gd name="T8" fmla="*/ 2147483647 w 2838"/>
              <a:gd name="T9" fmla="*/ 2147483647 h 1926"/>
              <a:gd name="T10" fmla="*/ 2147483647 w 2838"/>
              <a:gd name="T11" fmla="*/ 2147483647 h 1926"/>
              <a:gd name="T12" fmla="*/ 2147483647 w 2838"/>
              <a:gd name="T13" fmla="*/ 2147483647 h 1926"/>
              <a:gd name="T14" fmla="*/ 2147483647 w 2838"/>
              <a:gd name="T15" fmla="*/ 2147483647 h 1926"/>
              <a:gd name="T16" fmla="*/ 2147483647 w 2838"/>
              <a:gd name="T17" fmla="*/ 2147483647 h 1926"/>
              <a:gd name="T18" fmla="*/ 2147483647 w 2838"/>
              <a:gd name="T19" fmla="*/ 2147483647 h 1926"/>
              <a:gd name="T20" fmla="*/ 2147483647 w 2838"/>
              <a:gd name="T21" fmla="*/ 2147483647 h 1926"/>
              <a:gd name="T22" fmla="*/ 2147483647 w 2838"/>
              <a:gd name="T23" fmla="*/ 2147483647 h 1926"/>
              <a:gd name="T24" fmla="*/ 2147483647 w 2838"/>
              <a:gd name="T25" fmla="*/ 2147483647 h 1926"/>
              <a:gd name="T26" fmla="*/ 2147483647 w 2838"/>
              <a:gd name="T27" fmla="*/ 2147483647 h 1926"/>
              <a:gd name="T28" fmla="*/ 2147483647 w 2838"/>
              <a:gd name="T29" fmla="*/ 2147483647 h 1926"/>
              <a:gd name="T30" fmla="*/ 2147483647 w 2838"/>
              <a:gd name="T31" fmla="*/ 2147483647 h 1926"/>
              <a:gd name="T32" fmla="*/ 2147483647 w 2838"/>
              <a:gd name="T33" fmla="*/ 2147483647 h 1926"/>
              <a:gd name="T34" fmla="*/ 2147483647 w 2838"/>
              <a:gd name="T35" fmla="*/ 2147483647 h 1926"/>
              <a:gd name="T36" fmla="*/ 2147483647 w 2838"/>
              <a:gd name="T37" fmla="*/ 2147483647 h 1926"/>
              <a:gd name="T38" fmla="*/ 2147483647 w 2838"/>
              <a:gd name="T39" fmla="*/ 2147483647 h 1926"/>
              <a:gd name="T40" fmla="*/ 2147483647 w 2838"/>
              <a:gd name="T41" fmla="*/ 2147483647 h 1926"/>
              <a:gd name="T42" fmla="*/ 0 w 2838"/>
              <a:gd name="T43" fmla="*/ 2147483647 h 1926"/>
              <a:gd name="T44" fmla="*/ 2147483647 w 2838"/>
              <a:gd name="T45" fmla="*/ 2147483647 h 1926"/>
              <a:gd name="T46" fmla="*/ 2147483647 w 2838"/>
              <a:gd name="T47" fmla="*/ 2147483647 h 1926"/>
              <a:gd name="T48" fmla="*/ 2147483647 w 2838"/>
              <a:gd name="T49" fmla="*/ 2147483647 h 1926"/>
              <a:gd name="T50" fmla="*/ 2147483647 w 2838"/>
              <a:gd name="T51" fmla="*/ 2147483647 h 1926"/>
              <a:gd name="T52" fmla="*/ 2147483647 w 2838"/>
              <a:gd name="T53" fmla="*/ 2147483647 h 1926"/>
              <a:gd name="T54" fmla="*/ 2147483647 w 2838"/>
              <a:gd name="T55" fmla="*/ 2147483647 h 1926"/>
              <a:gd name="T56" fmla="*/ 2147483647 w 2838"/>
              <a:gd name="T57" fmla="*/ 2147483647 h 1926"/>
              <a:gd name="T58" fmla="*/ 2147483647 w 2838"/>
              <a:gd name="T59" fmla="*/ 2147483647 h 1926"/>
              <a:gd name="T60" fmla="*/ 2147483647 w 2838"/>
              <a:gd name="T61" fmla="*/ 2147483647 h 1926"/>
              <a:gd name="T62" fmla="*/ 2147483647 w 2838"/>
              <a:gd name="T63" fmla="*/ 2147483647 h 1926"/>
              <a:gd name="T64" fmla="*/ 2147483647 w 2838"/>
              <a:gd name="T65" fmla="*/ 2147483647 h 1926"/>
              <a:gd name="T66" fmla="*/ 2147483647 w 2838"/>
              <a:gd name="T67" fmla="*/ 2147483647 h 1926"/>
              <a:gd name="T68" fmla="*/ 2147483647 w 2838"/>
              <a:gd name="T69" fmla="*/ 2147483647 h 1926"/>
              <a:gd name="T70" fmla="*/ 2147483647 w 2838"/>
              <a:gd name="T71" fmla="*/ 2147483647 h 1926"/>
              <a:gd name="T72" fmla="*/ 2147483647 w 2838"/>
              <a:gd name="T73" fmla="*/ 2147483647 h 1926"/>
              <a:gd name="T74" fmla="*/ 2147483647 w 2838"/>
              <a:gd name="T75" fmla="*/ 2147483647 h 1926"/>
              <a:gd name="T76" fmla="*/ 2147483647 w 2838"/>
              <a:gd name="T77" fmla="*/ 2147483647 h 1926"/>
              <a:gd name="T78" fmla="*/ 2147483647 w 2838"/>
              <a:gd name="T79" fmla="*/ 2147483647 h 1926"/>
              <a:gd name="T80" fmla="*/ 2147483647 w 2838"/>
              <a:gd name="T81" fmla="*/ 2147483647 h 1926"/>
              <a:gd name="T82" fmla="*/ 2147483647 w 2838"/>
              <a:gd name="T83" fmla="*/ 2147483647 h 1926"/>
              <a:gd name="T84" fmla="*/ 2147483647 w 2838"/>
              <a:gd name="T85" fmla="*/ 2147483647 h 1926"/>
              <a:gd name="T86" fmla="*/ 2147483647 w 2838"/>
              <a:gd name="T87" fmla="*/ 2147483647 h 1926"/>
              <a:gd name="T88" fmla="*/ 2147483647 w 2838"/>
              <a:gd name="T89" fmla="*/ 2147483647 h 1926"/>
              <a:gd name="T90" fmla="*/ 2147483647 w 2838"/>
              <a:gd name="T91" fmla="*/ 2147483647 h 1926"/>
              <a:gd name="T92" fmla="*/ 2147483647 w 2838"/>
              <a:gd name="T93" fmla="*/ 2147483647 h 1926"/>
              <a:gd name="T94" fmla="*/ 2147483647 w 2838"/>
              <a:gd name="T95" fmla="*/ 2147483647 h 19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38"/>
              <a:gd name="T145" fmla="*/ 0 h 1926"/>
              <a:gd name="T146" fmla="*/ 2838 w 2838"/>
              <a:gd name="T147" fmla="*/ 1926 h 19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38" h="1926">
                <a:moveTo>
                  <a:pt x="1398" y="3"/>
                </a:moveTo>
                <a:lnTo>
                  <a:pt x="1371" y="6"/>
                </a:lnTo>
                <a:lnTo>
                  <a:pt x="1338" y="18"/>
                </a:lnTo>
                <a:lnTo>
                  <a:pt x="1307" y="30"/>
                </a:lnTo>
                <a:lnTo>
                  <a:pt x="1287" y="62"/>
                </a:lnTo>
                <a:lnTo>
                  <a:pt x="1257" y="99"/>
                </a:lnTo>
                <a:lnTo>
                  <a:pt x="1227" y="130"/>
                </a:lnTo>
                <a:lnTo>
                  <a:pt x="1209" y="160"/>
                </a:lnTo>
                <a:lnTo>
                  <a:pt x="1191" y="202"/>
                </a:lnTo>
                <a:lnTo>
                  <a:pt x="1167" y="232"/>
                </a:lnTo>
                <a:lnTo>
                  <a:pt x="1155" y="274"/>
                </a:lnTo>
                <a:lnTo>
                  <a:pt x="1137" y="310"/>
                </a:lnTo>
                <a:lnTo>
                  <a:pt x="1119" y="354"/>
                </a:lnTo>
                <a:lnTo>
                  <a:pt x="1107" y="382"/>
                </a:lnTo>
                <a:lnTo>
                  <a:pt x="1095" y="418"/>
                </a:lnTo>
                <a:lnTo>
                  <a:pt x="1077" y="447"/>
                </a:lnTo>
                <a:lnTo>
                  <a:pt x="1062" y="483"/>
                </a:lnTo>
                <a:lnTo>
                  <a:pt x="1050" y="513"/>
                </a:lnTo>
                <a:lnTo>
                  <a:pt x="1035" y="552"/>
                </a:lnTo>
                <a:lnTo>
                  <a:pt x="1020" y="594"/>
                </a:lnTo>
                <a:lnTo>
                  <a:pt x="1005" y="639"/>
                </a:lnTo>
                <a:lnTo>
                  <a:pt x="996" y="678"/>
                </a:lnTo>
                <a:lnTo>
                  <a:pt x="981" y="714"/>
                </a:lnTo>
                <a:lnTo>
                  <a:pt x="969" y="747"/>
                </a:lnTo>
                <a:lnTo>
                  <a:pt x="960" y="783"/>
                </a:lnTo>
                <a:lnTo>
                  <a:pt x="951" y="819"/>
                </a:lnTo>
                <a:lnTo>
                  <a:pt x="945" y="850"/>
                </a:lnTo>
                <a:lnTo>
                  <a:pt x="939" y="886"/>
                </a:lnTo>
                <a:lnTo>
                  <a:pt x="927" y="922"/>
                </a:lnTo>
                <a:lnTo>
                  <a:pt x="909" y="964"/>
                </a:lnTo>
                <a:lnTo>
                  <a:pt x="903" y="994"/>
                </a:lnTo>
                <a:lnTo>
                  <a:pt x="891" y="1030"/>
                </a:lnTo>
                <a:lnTo>
                  <a:pt x="876" y="1068"/>
                </a:lnTo>
                <a:lnTo>
                  <a:pt x="867" y="1098"/>
                </a:lnTo>
                <a:lnTo>
                  <a:pt x="855" y="1134"/>
                </a:lnTo>
                <a:lnTo>
                  <a:pt x="843" y="1176"/>
                </a:lnTo>
                <a:lnTo>
                  <a:pt x="828" y="1215"/>
                </a:lnTo>
                <a:lnTo>
                  <a:pt x="811" y="1254"/>
                </a:lnTo>
                <a:lnTo>
                  <a:pt x="799" y="1278"/>
                </a:lnTo>
                <a:lnTo>
                  <a:pt x="792" y="1311"/>
                </a:lnTo>
                <a:lnTo>
                  <a:pt x="771" y="1359"/>
                </a:lnTo>
                <a:lnTo>
                  <a:pt x="741" y="1396"/>
                </a:lnTo>
                <a:lnTo>
                  <a:pt x="720" y="1446"/>
                </a:lnTo>
                <a:lnTo>
                  <a:pt x="699" y="1474"/>
                </a:lnTo>
                <a:lnTo>
                  <a:pt x="678" y="1515"/>
                </a:lnTo>
                <a:lnTo>
                  <a:pt x="654" y="1545"/>
                </a:lnTo>
                <a:lnTo>
                  <a:pt x="627" y="1584"/>
                </a:lnTo>
                <a:lnTo>
                  <a:pt x="594" y="1614"/>
                </a:lnTo>
                <a:lnTo>
                  <a:pt x="570" y="1635"/>
                </a:lnTo>
                <a:lnTo>
                  <a:pt x="531" y="1665"/>
                </a:lnTo>
                <a:lnTo>
                  <a:pt x="495" y="1689"/>
                </a:lnTo>
                <a:lnTo>
                  <a:pt x="456" y="1716"/>
                </a:lnTo>
                <a:lnTo>
                  <a:pt x="420" y="1734"/>
                </a:lnTo>
                <a:lnTo>
                  <a:pt x="381" y="1746"/>
                </a:lnTo>
                <a:lnTo>
                  <a:pt x="354" y="1755"/>
                </a:lnTo>
                <a:lnTo>
                  <a:pt x="321" y="1767"/>
                </a:lnTo>
                <a:lnTo>
                  <a:pt x="297" y="1782"/>
                </a:lnTo>
                <a:lnTo>
                  <a:pt x="264" y="1791"/>
                </a:lnTo>
                <a:lnTo>
                  <a:pt x="231" y="1803"/>
                </a:lnTo>
                <a:lnTo>
                  <a:pt x="195" y="1821"/>
                </a:lnTo>
                <a:lnTo>
                  <a:pt x="153" y="1830"/>
                </a:lnTo>
                <a:lnTo>
                  <a:pt x="108" y="1848"/>
                </a:lnTo>
                <a:lnTo>
                  <a:pt x="66" y="1857"/>
                </a:lnTo>
                <a:lnTo>
                  <a:pt x="30" y="1866"/>
                </a:lnTo>
                <a:lnTo>
                  <a:pt x="12" y="1872"/>
                </a:lnTo>
                <a:lnTo>
                  <a:pt x="0" y="1887"/>
                </a:lnTo>
                <a:lnTo>
                  <a:pt x="0" y="1926"/>
                </a:lnTo>
                <a:lnTo>
                  <a:pt x="0" y="1914"/>
                </a:lnTo>
                <a:lnTo>
                  <a:pt x="2831" y="1914"/>
                </a:lnTo>
                <a:lnTo>
                  <a:pt x="2838" y="1875"/>
                </a:lnTo>
                <a:lnTo>
                  <a:pt x="2805" y="1869"/>
                </a:lnTo>
                <a:lnTo>
                  <a:pt x="2781" y="1863"/>
                </a:lnTo>
                <a:lnTo>
                  <a:pt x="2745" y="1854"/>
                </a:lnTo>
                <a:lnTo>
                  <a:pt x="2709" y="1842"/>
                </a:lnTo>
                <a:lnTo>
                  <a:pt x="2682" y="1833"/>
                </a:lnTo>
                <a:lnTo>
                  <a:pt x="2649" y="1821"/>
                </a:lnTo>
                <a:lnTo>
                  <a:pt x="2607" y="1806"/>
                </a:lnTo>
                <a:lnTo>
                  <a:pt x="2565" y="1794"/>
                </a:lnTo>
                <a:lnTo>
                  <a:pt x="2523" y="1776"/>
                </a:lnTo>
                <a:lnTo>
                  <a:pt x="2493" y="1764"/>
                </a:lnTo>
                <a:lnTo>
                  <a:pt x="2451" y="1746"/>
                </a:lnTo>
                <a:lnTo>
                  <a:pt x="2415" y="1728"/>
                </a:lnTo>
                <a:lnTo>
                  <a:pt x="2367" y="1710"/>
                </a:lnTo>
                <a:lnTo>
                  <a:pt x="2319" y="1680"/>
                </a:lnTo>
                <a:lnTo>
                  <a:pt x="2299" y="1662"/>
                </a:lnTo>
                <a:lnTo>
                  <a:pt x="2289" y="1662"/>
                </a:lnTo>
                <a:lnTo>
                  <a:pt x="2283" y="1650"/>
                </a:lnTo>
                <a:lnTo>
                  <a:pt x="2255" y="1634"/>
                </a:lnTo>
                <a:lnTo>
                  <a:pt x="2220" y="1611"/>
                </a:lnTo>
                <a:lnTo>
                  <a:pt x="2199" y="1582"/>
                </a:lnTo>
                <a:lnTo>
                  <a:pt x="2181" y="1558"/>
                </a:lnTo>
                <a:lnTo>
                  <a:pt x="2151" y="1522"/>
                </a:lnTo>
                <a:lnTo>
                  <a:pt x="2124" y="1485"/>
                </a:lnTo>
                <a:lnTo>
                  <a:pt x="2100" y="1452"/>
                </a:lnTo>
                <a:lnTo>
                  <a:pt x="2079" y="1419"/>
                </a:lnTo>
                <a:lnTo>
                  <a:pt x="2061" y="1386"/>
                </a:lnTo>
                <a:lnTo>
                  <a:pt x="2046" y="1356"/>
                </a:lnTo>
                <a:lnTo>
                  <a:pt x="2010" y="1293"/>
                </a:lnTo>
                <a:lnTo>
                  <a:pt x="2028" y="1326"/>
                </a:lnTo>
                <a:lnTo>
                  <a:pt x="1995" y="1257"/>
                </a:lnTo>
                <a:lnTo>
                  <a:pt x="1974" y="1218"/>
                </a:lnTo>
                <a:lnTo>
                  <a:pt x="1962" y="1191"/>
                </a:lnTo>
                <a:lnTo>
                  <a:pt x="1953" y="1161"/>
                </a:lnTo>
                <a:lnTo>
                  <a:pt x="1941" y="1140"/>
                </a:lnTo>
                <a:lnTo>
                  <a:pt x="1935" y="1107"/>
                </a:lnTo>
                <a:lnTo>
                  <a:pt x="1923" y="1083"/>
                </a:lnTo>
                <a:lnTo>
                  <a:pt x="1914" y="1053"/>
                </a:lnTo>
                <a:lnTo>
                  <a:pt x="1902" y="1011"/>
                </a:lnTo>
                <a:lnTo>
                  <a:pt x="1887" y="978"/>
                </a:lnTo>
                <a:lnTo>
                  <a:pt x="1872" y="930"/>
                </a:lnTo>
                <a:lnTo>
                  <a:pt x="1866" y="891"/>
                </a:lnTo>
                <a:lnTo>
                  <a:pt x="1854" y="852"/>
                </a:lnTo>
                <a:lnTo>
                  <a:pt x="1845" y="819"/>
                </a:lnTo>
                <a:lnTo>
                  <a:pt x="1830" y="771"/>
                </a:lnTo>
                <a:lnTo>
                  <a:pt x="1818" y="729"/>
                </a:lnTo>
                <a:lnTo>
                  <a:pt x="1800" y="681"/>
                </a:lnTo>
                <a:lnTo>
                  <a:pt x="1791" y="642"/>
                </a:lnTo>
                <a:lnTo>
                  <a:pt x="1773" y="600"/>
                </a:lnTo>
                <a:lnTo>
                  <a:pt x="1761" y="546"/>
                </a:lnTo>
                <a:lnTo>
                  <a:pt x="1740" y="504"/>
                </a:lnTo>
                <a:lnTo>
                  <a:pt x="1725" y="465"/>
                </a:lnTo>
                <a:lnTo>
                  <a:pt x="1713" y="432"/>
                </a:lnTo>
                <a:lnTo>
                  <a:pt x="1698" y="399"/>
                </a:lnTo>
                <a:lnTo>
                  <a:pt x="1674" y="345"/>
                </a:lnTo>
                <a:lnTo>
                  <a:pt x="1686" y="375"/>
                </a:lnTo>
                <a:lnTo>
                  <a:pt x="1656" y="312"/>
                </a:lnTo>
                <a:lnTo>
                  <a:pt x="1644" y="285"/>
                </a:lnTo>
                <a:lnTo>
                  <a:pt x="1629" y="252"/>
                </a:lnTo>
                <a:lnTo>
                  <a:pt x="1620" y="228"/>
                </a:lnTo>
                <a:lnTo>
                  <a:pt x="1608" y="207"/>
                </a:lnTo>
                <a:lnTo>
                  <a:pt x="1578" y="156"/>
                </a:lnTo>
                <a:lnTo>
                  <a:pt x="1563" y="135"/>
                </a:lnTo>
                <a:lnTo>
                  <a:pt x="1563" y="141"/>
                </a:lnTo>
                <a:lnTo>
                  <a:pt x="1572" y="144"/>
                </a:lnTo>
                <a:lnTo>
                  <a:pt x="1587" y="174"/>
                </a:lnTo>
                <a:lnTo>
                  <a:pt x="1593" y="192"/>
                </a:lnTo>
                <a:lnTo>
                  <a:pt x="1578" y="156"/>
                </a:lnTo>
                <a:lnTo>
                  <a:pt x="1551" y="129"/>
                </a:lnTo>
                <a:lnTo>
                  <a:pt x="1539" y="105"/>
                </a:lnTo>
                <a:lnTo>
                  <a:pt x="1518" y="81"/>
                </a:lnTo>
                <a:lnTo>
                  <a:pt x="1500" y="57"/>
                </a:lnTo>
                <a:lnTo>
                  <a:pt x="1479" y="39"/>
                </a:lnTo>
                <a:lnTo>
                  <a:pt x="1455" y="18"/>
                </a:lnTo>
                <a:lnTo>
                  <a:pt x="1431" y="6"/>
                </a:lnTo>
                <a:lnTo>
                  <a:pt x="1416" y="0"/>
                </a:lnTo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16" name="Freeform 4"/>
          <p:cNvSpPr>
            <a:spLocks/>
          </p:cNvSpPr>
          <p:nvPr/>
        </p:nvSpPr>
        <p:spPr bwMode="auto">
          <a:xfrm>
            <a:off x="6099175" y="4535488"/>
            <a:ext cx="728663" cy="344487"/>
          </a:xfrm>
          <a:custGeom>
            <a:avLst/>
            <a:gdLst>
              <a:gd name="T0" fmla="*/ 0 w 447"/>
              <a:gd name="T1" fmla="*/ 2147483647 h 198"/>
              <a:gd name="T2" fmla="*/ 0 w 447"/>
              <a:gd name="T3" fmla="*/ 2147483647 h 198"/>
              <a:gd name="T4" fmla="*/ 0 w 447"/>
              <a:gd name="T5" fmla="*/ 2147483647 h 198"/>
              <a:gd name="T6" fmla="*/ 0 w 447"/>
              <a:gd name="T7" fmla="*/ 2147483647 h 198"/>
              <a:gd name="T8" fmla="*/ 2147483647 w 447"/>
              <a:gd name="T9" fmla="*/ 2147483647 h 198"/>
              <a:gd name="T10" fmla="*/ 2147483647 w 447"/>
              <a:gd name="T11" fmla="*/ 2147483647 h 198"/>
              <a:gd name="T12" fmla="*/ 2147483647 w 447"/>
              <a:gd name="T13" fmla="*/ 2147483647 h 198"/>
              <a:gd name="T14" fmla="*/ 2147483647 w 447"/>
              <a:gd name="T15" fmla="*/ 2147483647 h 198"/>
              <a:gd name="T16" fmla="*/ 0 w 447"/>
              <a:gd name="T17" fmla="*/ 2147483647 h 198"/>
              <a:gd name="T18" fmla="*/ 2147483647 w 447"/>
              <a:gd name="T19" fmla="*/ 2147483647 h 198"/>
              <a:gd name="T20" fmla="*/ 2147483647 w 447"/>
              <a:gd name="T21" fmla="*/ 2147483647 h 198"/>
              <a:gd name="T22" fmla="*/ 2147483647 w 447"/>
              <a:gd name="T23" fmla="*/ 2147483647 h 198"/>
              <a:gd name="T24" fmla="*/ 2147483647 w 447"/>
              <a:gd name="T25" fmla="*/ 2147483647 h 198"/>
              <a:gd name="T26" fmla="*/ 2147483647 w 447"/>
              <a:gd name="T27" fmla="*/ 2147483647 h 198"/>
              <a:gd name="T28" fmla="*/ 2147483647 w 447"/>
              <a:gd name="T29" fmla="*/ 2147483647 h 198"/>
              <a:gd name="T30" fmla="*/ 2147483647 w 447"/>
              <a:gd name="T31" fmla="*/ 2147483647 h 198"/>
              <a:gd name="T32" fmla="*/ 2147483647 w 447"/>
              <a:gd name="T33" fmla="*/ 2147483647 h 198"/>
              <a:gd name="T34" fmla="*/ 2147483647 w 447"/>
              <a:gd name="T35" fmla="*/ 2147483647 h 198"/>
              <a:gd name="T36" fmla="*/ 2147483647 w 447"/>
              <a:gd name="T37" fmla="*/ 2147483647 h 198"/>
              <a:gd name="T38" fmla="*/ 2147483647 w 447"/>
              <a:gd name="T39" fmla="*/ 2147483647 h 198"/>
              <a:gd name="T40" fmla="*/ 2147483647 w 447"/>
              <a:gd name="T41" fmla="*/ 2147483647 h 198"/>
              <a:gd name="T42" fmla="*/ 2147483647 w 447"/>
              <a:gd name="T43" fmla="*/ 2147483647 h 198"/>
              <a:gd name="T44" fmla="*/ 2147483647 w 447"/>
              <a:gd name="T45" fmla="*/ 2147483647 h 198"/>
              <a:gd name="T46" fmla="*/ 2147483647 w 447"/>
              <a:gd name="T47" fmla="*/ 2147483647 h 198"/>
              <a:gd name="T48" fmla="*/ 2147483647 w 447"/>
              <a:gd name="T49" fmla="*/ 2147483647 h 198"/>
              <a:gd name="T50" fmla="*/ 2147483647 w 447"/>
              <a:gd name="T51" fmla="*/ 2147483647 h 198"/>
              <a:gd name="T52" fmla="*/ 2147483647 w 447"/>
              <a:gd name="T53" fmla="*/ 2147483647 h 198"/>
              <a:gd name="T54" fmla="*/ 2147483647 w 447"/>
              <a:gd name="T55" fmla="*/ 2147483647 h 198"/>
              <a:gd name="T56" fmla="*/ 2147483647 w 447"/>
              <a:gd name="T57" fmla="*/ 2147483647 h 198"/>
              <a:gd name="T58" fmla="*/ 2147483647 w 447"/>
              <a:gd name="T59" fmla="*/ 2147483647 h 198"/>
              <a:gd name="T60" fmla="*/ 2147483647 w 447"/>
              <a:gd name="T61" fmla="*/ 0 h 198"/>
              <a:gd name="T62" fmla="*/ 2147483647 w 447"/>
              <a:gd name="T63" fmla="*/ 0 h 19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47"/>
              <a:gd name="T97" fmla="*/ 0 h 198"/>
              <a:gd name="T98" fmla="*/ 447 w 447"/>
              <a:gd name="T99" fmla="*/ 198 h 19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47" h="198">
                <a:moveTo>
                  <a:pt x="0" y="3"/>
                </a:moveTo>
                <a:lnTo>
                  <a:pt x="0" y="18"/>
                </a:lnTo>
                <a:lnTo>
                  <a:pt x="0" y="39"/>
                </a:lnTo>
                <a:lnTo>
                  <a:pt x="0" y="66"/>
                </a:lnTo>
                <a:lnTo>
                  <a:pt x="1" y="95"/>
                </a:lnTo>
                <a:lnTo>
                  <a:pt x="1" y="119"/>
                </a:lnTo>
                <a:lnTo>
                  <a:pt x="1" y="143"/>
                </a:lnTo>
                <a:lnTo>
                  <a:pt x="1" y="167"/>
                </a:lnTo>
                <a:lnTo>
                  <a:pt x="0" y="198"/>
                </a:lnTo>
                <a:lnTo>
                  <a:pt x="447" y="198"/>
                </a:lnTo>
                <a:lnTo>
                  <a:pt x="447" y="150"/>
                </a:lnTo>
                <a:lnTo>
                  <a:pt x="444" y="153"/>
                </a:lnTo>
                <a:lnTo>
                  <a:pt x="425" y="143"/>
                </a:lnTo>
                <a:lnTo>
                  <a:pt x="401" y="143"/>
                </a:lnTo>
                <a:lnTo>
                  <a:pt x="377" y="135"/>
                </a:lnTo>
                <a:lnTo>
                  <a:pt x="353" y="135"/>
                </a:lnTo>
                <a:lnTo>
                  <a:pt x="329" y="127"/>
                </a:lnTo>
                <a:lnTo>
                  <a:pt x="305" y="119"/>
                </a:lnTo>
                <a:lnTo>
                  <a:pt x="281" y="111"/>
                </a:lnTo>
                <a:lnTo>
                  <a:pt x="258" y="102"/>
                </a:lnTo>
                <a:lnTo>
                  <a:pt x="234" y="96"/>
                </a:lnTo>
                <a:lnTo>
                  <a:pt x="209" y="87"/>
                </a:lnTo>
                <a:lnTo>
                  <a:pt x="185" y="79"/>
                </a:lnTo>
                <a:lnTo>
                  <a:pt x="162" y="69"/>
                </a:lnTo>
                <a:lnTo>
                  <a:pt x="135" y="60"/>
                </a:lnTo>
                <a:lnTo>
                  <a:pt x="111" y="54"/>
                </a:lnTo>
                <a:lnTo>
                  <a:pt x="87" y="42"/>
                </a:lnTo>
                <a:lnTo>
                  <a:pt x="63" y="30"/>
                </a:lnTo>
                <a:lnTo>
                  <a:pt x="41" y="23"/>
                </a:lnTo>
                <a:lnTo>
                  <a:pt x="17" y="15"/>
                </a:lnTo>
                <a:lnTo>
                  <a:pt x="3" y="0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17" name="Freeform 5"/>
          <p:cNvSpPr>
            <a:spLocks/>
          </p:cNvSpPr>
          <p:nvPr/>
        </p:nvSpPr>
        <p:spPr bwMode="auto">
          <a:xfrm>
            <a:off x="2308225" y="4527550"/>
            <a:ext cx="738188" cy="361950"/>
          </a:xfrm>
          <a:custGeom>
            <a:avLst/>
            <a:gdLst>
              <a:gd name="T0" fmla="*/ 2147483647 w 465"/>
              <a:gd name="T1" fmla="*/ 2147483647 h 225"/>
              <a:gd name="T2" fmla="*/ 2147483647 w 465"/>
              <a:gd name="T3" fmla="*/ 2147483647 h 225"/>
              <a:gd name="T4" fmla="*/ 2147483647 w 465"/>
              <a:gd name="T5" fmla="*/ 2147483647 h 225"/>
              <a:gd name="T6" fmla="*/ 2147483647 w 465"/>
              <a:gd name="T7" fmla="*/ 2147483647 h 225"/>
              <a:gd name="T8" fmla="*/ 2147483647 w 465"/>
              <a:gd name="T9" fmla="*/ 2147483647 h 225"/>
              <a:gd name="T10" fmla="*/ 2147483647 w 465"/>
              <a:gd name="T11" fmla="*/ 2147483647 h 225"/>
              <a:gd name="T12" fmla="*/ 2147483647 w 465"/>
              <a:gd name="T13" fmla="*/ 2147483647 h 225"/>
              <a:gd name="T14" fmla="*/ 2147483647 w 465"/>
              <a:gd name="T15" fmla="*/ 2147483647 h 225"/>
              <a:gd name="T16" fmla="*/ 2147483647 w 465"/>
              <a:gd name="T17" fmla="*/ 2147483647 h 225"/>
              <a:gd name="T18" fmla="*/ 0 w 465"/>
              <a:gd name="T19" fmla="*/ 2147483647 h 225"/>
              <a:gd name="T20" fmla="*/ 0 w 465"/>
              <a:gd name="T21" fmla="*/ 2147483647 h 225"/>
              <a:gd name="T22" fmla="*/ 2147483647 w 465"/>
              <a:gd name="T23" fmla="*/ 2147483647 h 225"/>
              <a:gd name="T24" fmla="*/ 2147483647 w 465"/>
              <a:gd name="T25" fmla="*/ 2147483647 h 225"/>
              <a:gd name="T26" fmla="*/ 2147483647 w 465"/>
              <a:gd name="T27" fmla="*/ 2147483647 h 225"/>
              <a:gd name="T28" fmla="*/ 2147483647 w 465"/>
              <a:gd name="T29" fmla="*/ 2147483647 h 225"/>
              <a:gd name="T30" fmla="*/ 2147483647 w 465"/>
              <a:gd name="T31" fmla="*/ 2147483647 h 225"/>
              <a:gd name="T32" fmla="*/ 2147483647 w 465"/>
              <a:gd name="T33" fmla="*/ 2147483647 h 225"/>
              <a:gd name="T34" fmla="*/ 2147483647 w 465"/>
              <a:gd name="T35" fmla="*/ 2147483647 h 225"/>
              <a:gd name="T36" fmla="*/ 2147483647 w 465"/>
              <a:gd name="T37" fmla="*/ 2147483647 h 225"/>
              <a:gd name="T38" fmla="*/ 2147483647 w 465"/>
              <a:gd name="T39" fmla="*/ 2147483647 h 225"/>
              <a:gd name="T40" fmla="*/ 2147483647 w 465"/>
              <a:gd name="T41" fmla="*/ 2147483647 h 225"/>
              <a:gd name="T42" fmla="*/ 2147483647 w 465"/>
              <a:gd name="T43" fmla="*/ 2147483647 h 225"/>
              <a:gd name="T44" fmla="*/ 2147483647 w 465"/>
              <a:gd name="T45" fmla="*/ 2147483647 h 225"/>
              <a:gd name="T46" fmla="*/ 2147483647 w 465"/>
              <a:gd name="T47" fmla="*/ 2147483647 h 225"/>
              <a:gd name="T48" fmla="*/ 2147483647 w 465"/>
              <a:gd name="T49" fmla="*/ 2147483647 h 225"/>
              <a:gd name="T50" fmla="*/ 2147483647 w 465"/>
              <a:gd name="T51" fmla="*/ 2147483647 h 225"/>
              <a:gd name="T52" fmla="*/ 2147483647 w 465"/>
              <a:gd name="T53" fmla="*/ 2147483647 h 225"/>
              <a:gd name="T54" fmla="*/ 2147483647 w 465"/>
              <a:gd name="T55" fmla="*/ 2147483647 h 225"/>
              <a:gd name="T56" fmla="*/ 2147483647 w 465"/>
              <a:gd name="T57" fmla="*/ 2147483647 h 225"/>
              <a:gd name="T58" fmla="*/ 2147483647 w 465"/>
              <a:gd name="T59" fmla="*/ 2147483647 h 225"/>
              <a:gd name="T60" fmla="*/ 2147483647 w 465"/>
              <a:gd name="T61" fmla="*/ 0 h 225"/>
              <a:gd name="T62" fmla="*/ 2147483647 w 465"/>
              <a:gd name="T63" fmla="*/ 2147483647 h 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65"/>
              <a:gd name="T97" fmla="*/ 0 h 225"/>
              <a:gd name="T98" fmla="*/ 465 w 465"/>
              <a:gd name="T99" fmla="*/ 225 h 22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65" h="225">
                <a:moveTo>
                  <a:pt x="462" y="12"/>
                </a:moveTo>
                <a:lnTo>
                  <a:pt x="462" y="36"/>
                </a:lnTo>
                <a:lnTo>
                  <a:pt x="462" y="57"/>
                </a:lnTo>
                <a:lnTo>
                  <a:pt x="462" y="81"/>
                </a:lnTo>
                <a:lnTo>
                  <a:pt x="463" y="104"/>
                </a:lnTo>
                <a:lnTo>
                  <a:pt x="463" y="128"/>
                </a:lnTo>
                <a:lnTo>
                  <a:pt x="463" y="152"/>
                </a:lnTo>
                <a:lnTo>
                  <a:pt x="463" y="176"/>
                </a:lnTo>
                <a:lnTo>
                  <a:pt x="462" y="222"/>
                </a:lnTo>
                <a:lnTo>
                  <a:pt x="0" y="225"/>
                </a:lnTo>
                <a:lnTo>
                  <a:pt x="0" y="177"/>
                </a:lnTo>
                <a:lnTo>
                  <a:pt x="21" y="168"/>
                </a:lnTo>
                <a:lnTo>
                  <a:pt x="36" y="162"/>
                </a:lnTo>
                <a:lnTo>
                  <a:pt x="54" y="159"/>
                </a:lnTo>
                <a:lnTo>
                  <a:pt x="84" y="150"/>
                </a:lnTo>
                <a:lnTo>
                  <a:pt x="111" y="144"/>
                </a:lnTo>
                <a:lnTo>
                  <a:pt x="135" y="136"/>
                </a:lnTo>
                <a:lnTo>
                  <a:pt x="159" y="128"/>
                </a:lnTo>
                <a:lnTo>
                  <a:pt x="183" y="123"/>
                </a:lnTo>
                <a:lnTo>
                  <a:pt x="207" y="120"/>
                </a:lnTo>
                <a:lnTo>
                  <a:pt x="231" y="112"/>
                </a:lnTo>
                <a:lnTo>
                  <a:pt x="252" y="102"/>
                </a:lnTo>
                <a:lnTo>
                  <a:pt x="279" y="93"/>
                </a:lnTo>
                <a:lnTo>
                  <a:pt x="303" y="88"/>
                </a:lnTo>
                <a:lnTo>
                  <a:pt x="327" y="75"/>
                </a:lnTo>
                <a:lnTo>
                  <a:pt x="351" y="63"/>
                </a:lnTo>
                <a:lnTo>
                  <a:pt x="375" y="56"/>
                </a:lnTo>
                <a:lnTo>
                  <a:pt x="399" y="48"/>
                </a:lnTo>
                <a:lnTo>
                  <a:pt x="423" y="32"/>
                </a:lnTo>
                <a:lnTo>
                  <a:pt x="447" y="24"/>
                </a:lnTo>
                <a:lnTo>
                  <a:pt x="463" y="0"/>
                </a:lnTo>
                <a:lnTo>
                  <a:pt x="465" y="6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360613" y="5046663"/>
            <a:ext cx="485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altLang="en-US" sz="2400">
                <a:latin typeface="Book Antiqua" pitchFamily="18" charset="0"/>
              </a:rPr>
              <a:t>    </a:t>
            </a:r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2062163" y="4883150"/>
            <a:ext cx="50022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512" name="Group 8"/>
          <p:cNvGrpSpPr>
            <a:grpSpLocks/>
          </p:cNvGrpSpPr>
          <p:nvPr/>
        </p:nvGrpSpPr>
        <p:grpSpPr bwMode="auto">
          <a:xfrm>
            <a:off x="2193925" y="1768475"/>
            <a:ext cx="4835525" cy="2941638"/>
            <a:chOff x="1380" y="1247"/>
            <a:chExt cx="3046" cy="1853"/>
          </a:xfrm>
        </p:grpSpPr>
        <p:sp>
          <p:nvSpPr>
            <p:cNvPr id="21530" name="Arc 9"/>
            <p:cNvSpPr>
              <a:spLocks/>
            </p:cNvSpPr>
            <p:nvPr/>
          </p:nvSpPr>
          <p:spPr bwMode="auto">
            <a:xfrm rot="4500000">
              <a:off x="3168" y="2352"/>
              <a:ext cx="764" cy="284"/>
            </a:xfrm>
            <a:custGeom>
              <a:avLst/>
              <a:gdLst>
                <a:gd name="T0" fmla="*/ 0 w 18778"/>
                <a:gd name="T1" fmla="*/ 0 h 21600"/>
                <a:gd name="T2" fmla="*/ 0 w 18778"/>
                <a:gd name="T3" fmla="*/ 0 h 21600"/>
                <a:gd name="T4" fmla="*/ 0 w 18778"/>
                <a:gd name="T5" fmla="*/ 0 h 21600"/>
                <a:gd name="T6" fmla="*/ 0 60000 65536"/>
                <a:gd name="T7" fmla="*/ 0 60000 65536"/>
                <a:gd name="T8" fmla="*/ 0 60000 65536"/>
                <a:gd name="T9" fmla="*/ 0 w 18778"/>
                <a:gd name="T10" fmla="*/ 0 h 21600"/>
                <a:gd name="T11" fmla="*/ 18778 w 1877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778" h="21600" fill="none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</a:path>
                <a:path w="18778" h="21600" stroke="0" extrusionOk="0">
                  <a:moveTo>
                    <a:pt x="18778" y="10674"/>
                  </a:moveTo>
                  <a:cubicBezTo>
                    <a:pt x="14939" y="17428"/>
                    <a:pt x="7768" y="21599"/>
                    <a:pt x="0" y="21600"/>
                  </a:cubicBezTo>
                  <a:lnTo>
                    <a:pt x="0" y="0"/>
                  </a:lnTo>
                  <a:lnTo>
                    <a:pt x="18778" y="10674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1" name="Arc 10"/>
            <p:cNvSpPr>
              <a:spLocks/>
            </p:cNvSpPr>
            <p:nvPr/>
          </p:nvSpPr>
          <p:spPr bwMode="auto">
            <a:xfrm rot="6300000">
              <a:off x="2143" y="1613"/>
              <a:ext cx="956" cy="2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2" name="Arc 11"/>
            <p:cNvSpPr>
              <a:spLocks/>
            </p:cNvSpPr>
            <p:nvPr/>
          </p:nvSpPr>
          <p:spPr bwMode="auto">
            <a:xfrm rot="-4620000">
              <a:off x="1764" y="2377"/>
              <a:ext cx="790" cy="284"/>
            </a:xfrm>
            <a:custGeom>
              <a:avLst/>
              <a:gdLst>
                <a:gd name="T0" fmla="*/ 0 w 19433"/>
                <a:gd name="T1" fmla="*/ 0 h 21600"/>
                <a:gd name="T2" fmla="*/ 0 w 19433"/>
                <a:gd name="T3" fmla="*/ 0 h 21600"/>
                <a:gd name="T4" fmla="*/ 0 w 19433"/>
                <a:gd name="T5" fmla="*/ 0 h 21600"/>
                <a:gd name="T6" fmla="*/ 0 60000 65536"/>
                <a:gd name="T7" fmla="*/ 0 60000 65536"/>
                <a:gd name="T8" fmla="*/ 0 60000 65536"/>
                <a:gd name="T9" fmla="*/ 0 w 19433"/>
                <a:gd name="T10" fmla="*/ 0 h 21600"/>
                <a:gd name="T11" fmla="*/ 19433 w 1943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33" h="21600" fill="none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</a:path>
                <a:path w="19433" h="21600" stroke="0" extrusionOk="0">
                  <a:moveTo>
                    <a:pt x="19433" y="21600"/>
                  </a:moveTo>
                  <a:cubicBezTo>
                    <a:pt x="11159" y="21600"/>
                    <a:pt x="3612" y="16873"/>
                    <a:pt x="0" y="9429"/>
                  </a:cubicBezTo>
                  <a:lnTo>
                    <a:pt x="19433" y="0"/>
                  </a:lnTo>
                  <a:lnTo>
                    <a:pt x="19433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3" name="Arc 12"/>
            <p:cNvSpPr>
              <a:spLocks/>
            </p:cNvSpPr>
            <p:nvPr/>
          </p:nvSpPr>
          <p:spPr bwMode="auto">
            <a:xfrm rot="-6300000">
              <a:off x="2604" y="1615"/>
              <a:ext cx="957" cy="225"/>
            </a:xfrm>
            <a:custGeom>
              <a:avLst/>
              <a:gdLst>
                <a:gd name="T0" fmla="*/ 0 w 21600"/>
                <a:gd name="T1" fmla="*/ 0 h 21696"/>
                <a:gd name="T2" fmla="*/ 0 w 21600"/>
                <a:gd name="T3" fmla="*/ 0 h 21696"/>
                <a:gd name="T4" fmla="*/ 0 w 21600"/>
                <a:gd name="T5" fmla="*/ 0 h 2169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96"/>
                <a:gd name="T11" fmla="*/ 21600 w 21600"/>
                <a:gd name="T12" fmla="*/ 21696 h 216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lnTo>
                    <a:pt x="21599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4" name="Arc 13"/>
            <p:cNvSpPr>
              <a:spLocks/>
            </p:cNvSpPr>
            <p:nvPr/>
          </p:nvSpPr>
          <p:spPr bwMode="auto">
            <a:xfrm rot="720000">
              <a:off x="3619" y="2879"/>
              <a:ext cx="807" cy="221"/>
            </a:xfrm>
            <a:custGeom>
              <a:avLst/>
              <a:gdLst>
                <a:gd name="T0" fmla="*/ 0 w 20857"/>
                <a:gd name="T1" fmla="*/ 0 h 21494"/>
                <a:gd name="T2" fmla="*/ 0 w 20857"/>
                <a:gd name="T3" fmla="*/ 0 h 21494"/>
                <a:gd name="T4" fmla="*/ 0 w 20857"/>
                <a:gd name="T5" fmla="*/ 0 h 21494"/>
                <a:gd name="T6" fmla="*/ 0 60000 65536"/>
                <a:gd name="T7" fmla="*/ 0 60000 65536"/>
                <a:gd name="T8" fmla="*/ 0 60000 65536"/>
                <a:gd name="T9" fmla="*/ 0 w 20857"/>
                <a:gd name="T10" fmla="*/ 0 h 21494"/>
                <a:gd name="T11" fmla="*/ 20857 w 20857"/>
                <a:gd name="T12" fmla="*/ 21494 h 214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57" h="21494" fill="none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</a:path>
                <a:path w="20857" h="21494" stroke="0" extrusionOk="0">
                  <a:moveTo>
                    <a:pt x="18718" y="21493"/>
                  </a:moveTo>
                  <a:cubicBezTo>
                    <a:pt x="9785" y="20604"/>
                    <a:pt x="2333" y="14283"/>
                    <a:pt x="-1" y="5616"/>
                  </a:cubicBezTo>
                  <a:lnTo>
                    <a:pt x="20857" y="0"/>
                  </a:lnTo>
                  <a:lnTo>
                    <a:pt x="18718" y="21493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5" name="Arc 14"/>
            <p:cNvSpPr>
              <a:spLocks/>
            </p:cNvSpPr>
            <p:nvPr/>
          </p:nvSpPr>
          <p:spPr bwMode="auto">
            <a:xfrm rot="-840000">
              <a:off x="1380" y="2929"/>
              <a:ext cx="697" cy="164"/>
            </a:xfrm>
            <a:custGeom>
              <a:avLst/>
              <a:gdLst>
                <a:gd name="T0" fmla="*/ 0 w 20693"/>
                <a:gd name="T1" fmla="*/ 0 h 21576"/>
                <a:gd name="T2" fmla="*/ 0 w 20693"/>
                <a:gd name="T3" fmla="*/ 0 h 21576"/>
                <a:gd name="T4" fmla="*/ 0 w 20693"/>
                <a:gd name="T5" fmla="*/ 0 h 21576"/>
                <a:gd name="T6" fmla="*/ 0 60000 65536"/>
                <a:gd name="T7" fmla="*/ 0 60000 65536"/>
                <a:gd name="T8" fmla="*/ 0 60000 65536"/>
                <a:gd name="T9" fmla="*/ 0 w 20693"/>
                <a:gd name="T10" fmla="*/ 0 h 21576"/>
                <a:gd name="T11" fmla="*/ 20693 w 20693"/>
                <a:gd name="T12" fmla="*/ 21576 h 21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93" h="21576" fill="none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</a:path>
                <a:path w="20693" h="21576" stroke="0" extrusionOk="0">
                  <a:moveTo>
                    <a:pt x="20692" y="6193"/>
                  </a:moveTo>
                  <a:cubicBezTo>
                    <a:pt x="18063" y="14978"/>
                    <a:pt x="10173" y="21145"/>
                    <a:pt x="1014" y="21576"/>
                  </a:cubicBezTo>
                  <a:lnTo>
                    <a:pt x="0" y="0"/>
                  </a:lnTo>
                  <a:lnTo>
                    <a:pt x="20692" y="6193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3" name="Line 15"/>
          <p:cNvSpPr>
            <a:spLocks noChangeShapeType="1"/>
          </p:cNvSpPr>
          <p:nvPr/>
        </p:nvSpPr>
        <p:spPr bwMode="auto">
          <a:xfrm>
            <a:off x="4570413" y="4699000"/>
            <a:ext cx="0" cy="314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Text Box 16"/>
          <p:cNvSpPr txBox="1">
            <a:spLocks noChangeArrowheads="1"/>
          </p:cNvSpPr>
          <p:nvPr/>
        </p:nvSpPr>
        <p:spPr bwMode="auto">
          <a:xfrm>
            <a:off x="2673350" y="5000625"/>
            <a:ext cx="4006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itchFamily="34" charset="0"/>
              </a:rPr>
              <a:t>-2.045                                     2.045</a:t>
            </a:r>
          </a:p>
        </p:txBody>
      </p:sp>
      <p:sp>
        <p:nvSpPr>
          <p:cNvPr id="397331" name="Text Box 19"/>
          <p:cNvSpPr txBox="1">
            <a:spLocks noChangeArrowheads="1"/>
          </p:cNvSpPr>
          <p:nvPr/>
        </p:nvSpPr>
        <p:spPr bwMode="auto">
          <a:xfrm>
            <a:off x="2587625" y="4627563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397333" name="Text Box 21"/>
          <p:cNvSpPr txBox="1">
            <a:spLocks noChangeArrowheads="1"/>
          </p:cNvSpPr>
          <p:nvPr/>
        </p:nvSpPr>
        <p:spPr bwMode="auto">
          <a:xfrm>
            <a:off x="4841875" y="4953000"/>
            <a:ext cx="9763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FF"/>
                </a:solidFill>
                <a:latin typeface="Arial" pitchFamily="34" charset="0"/>
              </a:rPr>
              <a:t>1.91</a:t>
            </a:r>
            <a:br>
              <a:rPr lang="en-US" altLang="en-US" sz="1800">
                <a:solidFill>
                  <a:srgbClr val="0000FF"/>
                </a:solidFill>
                <a:latin typeface="Arial" pitchFamily="34" charset="0"/>
              </a:rPr>
            </a:br>
            <a:r>
              <a:rPr lang="en-US" altLang="en-US" sz="1800">
                <a:solidFill>
                  <a:srgbClr val="0000FF"/>
                </a:solidFill>
                <a:latin typeface="Arial" pitchFamily="34" charset="0"/>
              </a:rPr>
              <a:t>t-stat</a:t>
            </a:r>
          </a:p>
        </p:txBody>
      </p:sp>
      <p:sp>
        <p:nvSpPr>
          <p:cNvPr id="397335" name="Line 23"/>
          <p:cNvSpPr>
            <a:spLocks noChangeShapeType="1"/>
          </p:cNvSpPr>
          <p:nvPr/>
        </p:nvSpPr>
        <p:spPr bwMode="auto">
          <a:xfrm>
            <a:off x="5340350" y="4773613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8" name="Text Box 24"/>
          <p:cNvSpPr txBox="1">
            <a:spLocks noChangeArrowheads="1"/>
          </p:cNvSpPr>
          <p:nvPr/>
        </p:nvSpPr>
        <p:spPr bwMode="auto">
          <a:xfrm>
            <a:off x="4421188" y="4978400"/>
            <a:ext cx="574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itchFamily="34" charset="0"/>
              </a:rPr>
              <a:t>0</a:t>
            </a:r>
          </a:p>
        </p:txBody>
      </p:sp>
      <p:sp>
        <p:nvSpPr>
          <p:cNvPr id="397339" name="Rectangle 27"/>
          <p:cNvSpPr>
            <a:spLocks noChangeArrowheads="1"/>
          </p:cNvSpPr>
          <p:nvPr/>
        </p:nvSpPr>
        <p:spPr bwMode="auto">
          <a:xfrm>
            <a:off x="7183438" y="4743450"/>
            <a:ext cx="2476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t</a:t>
            </a:r>
          </a:p>
        </p:txBody>
      </p:sp>
      <p:sp>
        <p:nvSpPr>
          <p:cNvPr id="397341" name="Line 29"/>
          <p:cNvSpPr>
            <a:spLocks noChangeShapeType="1"/>
          </p:cNvSpPr>
          <p:nvPr/>
        </p:nvSpPr>
        <p:spPr bwMode="auto">
          <a:xfrm flipV="1">
            <a:off x="3043238" y="2093913"/>
            <a:ext cx="0" cy="287337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42" name="Line 30"/>
          <p:cNvSpPr>
            <a:spLocks noChangeShapeType="1"/>
          </p:cNvSpPr>
          <p:nvPr/>
        </p:nvSpPr>
        <p:spPr bwMode="auto">
          <a:xfrm flipV="1">
            <a:off x="6092825" y="2108200"/>
            <a:ext cx="0" cy="287337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6046788" y="4629150"/>
            <a:ext cx="631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  <a:latin typeface="Book Antiqua" pitchFamily="18" charset="0"/>
              </a:rPr>
              <a:t>.025 </a:t>
            </a:r>
          </a:p>
        </p:txBody>
      </p:sp>
      <p:sp>
        <p:nvSpPr>
          <p:cNvPr id="267317" name="Text Box 53"/>
          <p:cNvSpPr txBox="1">
            <a:spLocks noChangeArrowheads="1"/>
          </p:cNvSpPr>
          <p:nvPr/>
        </p:nvSpPr>
        <p:spPr bwMode="auto">
          <a:xfrm flipH="1">
            <a:off x="3608388" y="3886200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3333FF"/>
                </a:solidFill>
                <a:latin typeface="Arial" pitchFamily="34" charset="0"/>
              </a:rPr>
              <a:t>Do Not</a:t>
            </a:r>
            <a:r>
              <a:rPr lang="en-US" altLang="en-US" sz="2000">
                <a:latin typeface="Arial" pitchFamily="34" charset="0"/>
              </a:rPr>
              <a:t> Reject</a:t>
            </a:r>
          </a:p>
        </p:txBody>
      </p:sp>
      <p:sp>
        <p:nvSpPr>
          <p:cNvPr id="180341" name="Text Box 117"/>
          <p:cNvSpPr txBox="1">
            <a:spLocks noChangeArrowheads="1"/>
          </p:cNvSpPr>
          <p:nvPr/>
        </p:nvSpPr>
        <p:spPr bwMode="auto">
          <a:xfrm>
            <a:off x="3886200" y="4183063"/>
            <a:ext cx="132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0000"/>
                </a:solidFill>
                <a:latin typeface="Book Antiqua" pitchFamily="18" charset="0"/>
              </a:rPr>
              <a:t>H</a:t>
            </a:r>
            <a:r>
              <a:rPr lang="en-US" altLang="en-US" sz="2000" baseline="-25000">
                <a:solidFill>
                  <a:srgbClr val="000000"/>
                </a:solidFill>
                <a:latin typeface="Book Antiqua" pitchFamily="18" charset="0"/>
              </a:rPr>
              <a:t>0</a:t>
            </a:r>
            <a:r>
              <a:rPr lang="en-US" altLang="en-US" sz="2000">
                <a:solidFill>
                  <a:srgbClr val="000000"/>
                </a:solidFill>
                <a:latin typeface="Book Antiqua" pitchFamily="18" charset="0"/>
              </a:rPr>
              <a:t>:  </a:t>
            </a:r>
            <a:r>
              <a:rPr lang="en-US" altLang="en-US" sz="2000" i="1">
                <a:solidFill>
                  <a:srgbClr val="000000"/>
                </a:solidFill>
                <a:latin typeface="Symbol" pitchFamily="18" charset="2"/>
              </a:rPr>
              <a:t></a:t>
            </a:r>
            <a:r>
              <a:rPr lang="en-US" altLang="en-US" sz="2000">
                <a:solidFill>
                  <a:srgbClr val="000000"/>
                </a:solidFill>
                <a:latin typeface="Symbol" pitchFamily="18" charset="2"/>
              </a:rPr>
              <a:t>=16</a:t>
            </a:r>
            <a:endParaRPr lang="en-US" altLang="en-US" sz="2000" baseline="-2500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21525" name="Text Box 70"/>
          <p:cNvSpPr txBox="1">
            <a:spLocks noChangeArrowheads="1"/>
          </p:cNvSpPr>
          <p:nvPr/>
        </p:nvSpPr>
        <p:spPr bwMode="auto">
          <a:xfrm>
            <a:off x="814388" y="1316038"/>
            <a:ext cx="781208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200">
                <a:latin typeface="Book Antiqua" pitchFamily="18" charset="0"/>
              </a:rPr>
              <a:t>4.  Conclude</a:t>
            </a:r>
          </a:p>
        </p:txBody>
      </p:sp>
      <p:sp>
        <p:nvSpPr>
          <p:cNvPr id="36" name="Text Box 106"/>
          <p:cNvSpPr txBox="1">
            <a:spLocks noChangeArrowheads="1"/>
          </p:cNvSpPr>
          <p:nvPr/>
        </p:nvSpPr>
        <p:spPr bwMode="auto">
          <a:xfrm>
            <a:off x="0" y="6383338"/>
            <a:ext cx="91440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>
                <a:latin typeface="Book Antiqua" pitchFamily="18" charset="0"/>
              </a:rPr>
              <a:t>the cookies </a:t>
            </a:r>
            <a:r>
              <a:rPr lang="en-US" altLang="en-US" sz="2200" b="1" i="1">
                <a:solidFill>
                  <a:srgbClr val="FF0000"/>
                </a:solidFill>
                <a:latin typeface="Book Antiqua" pitchFamily="18" charset="0"/>
              </a:rPr>
              <a:t>do not have</a:t>
            </a:r>
            <a:r>
              <a:rPr lang="en-US" altLang="en-US" sz="2200" i="1">
                <a:latin typeface="Book Antiqua" pitchFamily="18" charset="0"/>
              </a:rPr>
              <a:t> 16 chips</a:t>
            </a:r>
          </a:p>
        </p:txBody>
      </p:sp>
      <p:sp>
        <p:nvSpPr>
          <p:cNvPr id="37" name="Text Box 119"/>
          <p:cNvSpPr txBox="1">
            <a:spLocks noChangeArrowheads="1"/>
          </p:cNvSpPr>
          <p:nvPr/>
        </p:nvSpPr>
        <p:spPr bwMode="auto">
          <a:xfrm>
            <a:off x="0" y="6100763"/>
            <a:ext cx="9144000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7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200" i="1">
                <a:latin typeface="Book Antiqua" pitchFamily="18" charset="0"/>
              </a:rPr>
              <a:t>We </a:t>
            </a:r>
            <a:r>
              <a:rPr lang="en-US" altLang="en-US" sz="2200" b="1" i="1">
                <a:solidFill>
                  <a:srgbClr val="0000FF"/>
                </a:solidFill>
                <a:latin typeface="Book Antiqua" pitchFamily="18" charset="0"/>
              </a:rPr>
              <a:t>cannot</a:t>
            </a:r>
            <a:r>
              <a:rPr lang="en-US" altLang="en-US" sz="2200" i="1">
                <a:latin typeface="Book Antiqua" pitchFamily="18" charset="0"/>
              </a:rPr>
              <a:t> conclude that </a:t>
            </a:r>
          </a:p>
        </p:txBody>
      </p:sp>
      <p:sp>
        <p:nvSpPr>
          <p:cNvPr id="21528" name="Text Box 48"/>
          <p:cNvSpPr txBox="1">
            <a:spLocks noChangeArrowheads="1"/>
          </p:cNvSpPr>
          <p:nvPr/>
        </p:nvSpPr>
        <p:spPr bwMode="auto">
          <a:xfrm>
            <a:off x="0" y="549275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1800">
                <a:latin typeface="Book Antiqua" pitchFamily="18" charset="0"/>
              </a:rPr>
              <a:t>one mean test—</a:t>
            </a:r>
            <a:r>
              <a:rPr lang="en-US" altLang="en-US" sz="1800" b="1" i="1">
                <a:solidFill>
                  <a:srgbClr val="009900"/>
                </a:solidFill>
                <a:latin typeface="Symbol" pitchFamily="18" charset="2"/>
              </a:rPr>
              <a:t>s</a:t>
            </a:r>
            <a:r>
              <a:rPr lang="en-US" altLang="en-US" sz="1800">
                <a:latin typeface="Book Antiqua" pitchFamily="18" charset="0"/>
              </a:rPr>
              <a:t> unknown</a:t>
            </a:r>
            <a:endParaRPr lang="en-US" altLang="en-US" sz="1400" i="1">
              <a:latin typeface="Book Antiqua" pitchFamily="18" charset="0"/>
            </a:endParaRPr>
          </a:p>
        </p:txBody>
      </p:sp>
      <p:sp>
        <p:nvSpPr>
          <p:cNvPr id="21529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00"/>
                                        <p:tgtEl>
                                          <p:spTgt spid="397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00"/>
                                        <p:tgtEl>
                                          <p:spTgt spid="397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6" grpId="0" animBg="1"/>
      <p:bldP spid="397317" grpId="0" animBg="1"/>
      <p:bldP spid="397331" grpId="0"/>
      <p:bldP spid="397333" grpId="0"/>
      <p:bldP spid="397335" grpId="0" animBg="1"/>
      <p:bldP spid="397341" grpId="0" animBg="1"/>
      <p:bldP spid="397342" grpId="0" animBg="1"/>
      <p:bldP spid="2" grpId="0"/>
      <p:bldP spid="267317" grpId="0"/>
      <p:bldP spid="180341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3"/>
          <p:cNvSpPr>
            <a:spLocks noChangeArrowheads="1"/>
          </p:cNvSpPr>
          <p:nvPr/>
        </p:nvSpPr>
        <p:spPr bwMode="auto">
          <a:xfrm>
            <a:off x="685799" y="1169016"/>
            <a:ext cx="7612039" cy="102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</a:rPr>
              <a:t>Example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</a:rPr>
              <a:t>: 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Complete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hlinkClick r:id="rId4"/>
              </a:rPr>
              <a:t>in-class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hlinkClick r:id="rId4"/>
              </a:rPr>
              <a:t>09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114"/>
          <p:cNvSpPr>
            <a:spLocks noChangeArrowheads="1"/>
          </p:cNvSpPr>
          <p:nvPr/>
        </p:nvSpPr>
        <p:spPr bwMode="auto">
          <a:xfrm>
            <a:off x="481013" y="96838"/>
            <a:ext cx="82296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  <a:latin typeface="Book Antiqua" pitchFamily="18" charset="0"/>
              </a:rPr>
              <a:t>Hypothesis Testing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714121"/>
              </p:ext>
            </p:extLst>
          </p:nvPr>
        </p:nvGraphicFramePr>
        <p:xfrm>
          <a:off x="3581400" y="3733800"/>
          <a:ext cx="1544638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tion" r:id="rId5" imgW="1574117" imgH="634725" progId="Equation.DSMT4">
                  <p:embed/>
                </p:oleObj>
              </mc:Choice>
              <mc:Fallback>
                <p:oleObj name="Equation" r:id="rId5" imgW="1574117" imgH="63472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733800"/>
                        <a:ext cx="1544638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97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925</Words>
  <Application>Microsoft Office PowerPoint</Application>
  <PresentationFormat>On-screen Show (4:3)</PresentationFormat>
  <Paragraphs>284</Paragraphs>
  <Slides>20</Slides>
  <Notes>20</Notes>
  <HiddenSlides>0</HiddenSlides>
  <MMClips>2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 Chips Ahoy Chocolate Chip Cookies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</dc:creator>
  <cp:lastModifiedBy>Anyone</cp:lastModifiedBy>
  <cp:revision>10</cp:revision>
  <dcterms:created xsi:type="dcterms:W3CDTF">2013-08-26T06:56:55Z</dcterms:created>
  <dcterms:modified xsi:type="dcterms:W3CDTF">2016-01-12T22:30:23Z</dcterms:modified>
</cp:coreProperties>
</file>