
<file path=[Content_Types].xml><?xml version="1.0" encoding="utf-8"?>
<Types xmlns="http://schemas.openxmlformats.org/package/2006/content-types">
  <Default Extension="bin" ContentType="application/vnd.openxmlformats-officedocument.oleObject"/>
  <Default Extension="wmf" ContentType="image/x-wmf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>
  <p:sldMasterIdLst>
    <p:sldMasterId id="2147483655" r:id="rId1"/>
  </p:sldMasterIdLst>
  <p:notesMasterIdLst>
    <p:notesMasterId r:id="rId13"/>
  </p:notesMasterIdLst>
  <p:handoutMasterIdLst>
    <p:handoutMasterId r:id="rId14"/>
  </p:handoutMasterIdLst>
  <p:sldIdLst>
    <p:sldId id="383" r:id="rId2"/>
    <p:sldId id="381" r:id="rId3"/>
    <p:sldId id="410" r:id="rId4"/>
    <p:sldId id="406" r:id="rId5"/>
    <p:sldId id="382" r:id="rId6"/>
    <p:sldId id="379" r:id="rId7"/>
    <p:sldId id="414" r:id="rId8"/>
    <p:sldId id="411" r:id="rId9"/>
    <p:sldId id="412" r:id="rId10"/>
    <p:sldId id="413" r:id="rId11"/>
    <p:sldId id="375" r:id="rId12"/>
  </p:sldIdLst>
  <p:sldSz cx="9144000" cy="6858000" type="screen4x3"/>
  <p:notesSz cx="6858000" cy="9144000"/>
  <p:embeddedFontLst>
    <p:embeddedFont>
      <p:font typeface="Book Antiqua" panose="02040602050305030304" pitchFamily="18" charset="0"/>
      <p:regular r:id="rId15"/>
      <p:bold r:id="rId16"/>
      <p:italic r:id="rId17"/>
      <p:boldItalic r:id="rId18"/>
    </p:embeddedFont>
  </p:embeddedFontLst>
  <p:kinsoku lang="ja-JP" invalStChars="、。，．・：；？！゛゜ヽヾゝゞ々ー’”）〕］｝〉》」』】°‰′″℃￠％ぁぃぅぇぉっゃゅょゎァィゥェォッャュョヮヵヶ!%),.:;?]}｡｣､･ｧｨｩｪｫｬｭｮｯｰﾞﾟ" invalEndChars="‘“（〔［｛〈《「『【￥＄$([\{｢￡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5pPr>
    <a:lvl6pPr marL="2286000" algn="l" defTabSz="914400" rtl="0" eaLnBrk="1" latinLnBrk="0" hangingPunct="1">
      <a:defRPr b="1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6pPr>
    <a:lvl7pPr marL="2743200" algn="l" defTabSz="914400" rtl="0" eaLnBrk="1" latinLnBrk="0" hangingPunct="1">
      <a:defRPr b="1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7pPr>
    <a:lvl8pPr marL="3200400" algn="l" defTabSz="914400" rtl="0" eaLnBrk="1" latinLnBrk="0" hangingPunct="1">
      <a:defRPr b="1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8pPr>
    <a:lvl9pPr marL="3657600" algn="l" defTabSz="914400" rtl="0" eaLnBrk="1" latinLnBrk="0" hangingPunct="1">
      <a:defRPr b="1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2121FF"/>
    <a:srgbClr val="FFFF00"/>
    <a:srgbClr val="008000"/>
    <a:srgbClr val="003300"/>
    <a:srgbClr val="808080"/>
    <a:srgbClr val="666699"/>
    <a:srgbClr val="993366"/>
    <a:srgbClr val="FF0000"/>
    <a:srgbClr val="969696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6625" autoAdjust="0"/>
  </p:normalViewPr>
  <p:slideViewPr>
    <p:cSldViewPr snapToGrid="0">
      <p:cViewPr>
        <p:scale>
          <a:sx n="70" d="100"/>
          <a:sy n="70" d="100"/>
        </p:scale>
        <p:origin x="-2730" y="-1032"/>
      </p:cViewPr>
      <p:guideLst>
        <p:guide orient="horz" pos="4199"/>
        <p:guide pos="1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  <p:sld r:id="rId2" collapse="1"/>
      <p:sld r:id="rId3" collapse="1"/>
      <p:sld r:id="rId4" collapse="1"/>
      <p:sld r:id="rId5" collapse="1"/>
      <p:sld r:id="rId6" collapse="1"/>
    </p:sldLst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Relationship Id="rId22" Type="http://schemas.openxmlformats.org/officeDocument/2006/relationships/tableStyles" Target="tableStyles.xml"/></Relationships>
</file>

<file path=ppt/_rels/viewProps.xml.rels><?xml version="1.0" encoding="UTF-8" standalone="yes"?>
<Relationships xmlns="http://schemas.openxmlformats.org/package/2006/relationships"><Relationship Id="rId3" Type="http://schemas.openxmlformats.org/officeDocument/2006/relationships/slide" Target="slides/slide5.xml"/><Relationship Id="rId2" Type="http://schemas.openxmlformats.org/officeDocument/2006/relationships/slide" Target="slides/slide4.xml"/><Relationship Id="rId1" Type="http://schemas.openxmlformats.org/officeDocument/2006/relationships/slide" Target="slides/slide2.xml"/><Relationship Id="rId6" Type="http://schemas.openxmlformats.org/officeDocument/2006/relationships/slide" Target="slides/slide11.xml"/><Relationship Id="rId5" Type="http://schemas.openxmlformats.org/officeDocument/2006/relationships/slide" Target="slides/slide7.xml"/><Relationship Id="rId4" Type="http://schemas.openxmlformats.org/officeDocument/2006/relationships/slide" Target="slides/slide6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image" Target="../media/image3.e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6.emf"/><Relationship Id="rId1" Type="http://schemas.openxmlformats.org/officeDocument/2006/relationships/image" Target="../media/image5.e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9.wmf"/><Relationship Id="rId1" Type="http://schemas.openxmlformats.org/officeDocument/2006/relationships/image" Target="../media/image8.e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11.wmf"/><Relationship Id="rId1" Type="http://schemas.openxmlformats.org/officeDocument/2006/relationships/image" Target="../media/image7.emf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image" Target="../media/image1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wmf"/></Relationships>
</file>

<file path=ppt/drawings/_rels/vmlDrawing9.v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image" Target="../media/image15.emf"/><Relationship Id="rId1" Type="http://schemas.openxmlformats.org/officeDocument/2006/relationships/image" Target="../media/image14.emf"/><Relationship Id="rId4" Type="http://schemas.openxmlformats.org/officeDocument/2006/relationships/image" Target="../media/image17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2"/>
          <p:cNvSpPr>
            <a:spLocks noChangeArrowheads="1"/>
          </p:cNvSpPr>
          <p:nvPr/>
        </p:nvSpPr>
        <p:spPr bwMode="auto">
          <a:xfrm>
            <a:off x="6381750" y="8750300"/>
            <a:ext cx="406400" cy="301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 anchor="ctr">
            <a:spAutoFit/>
          </a:bodyPr>
          <a:lstStyle/>
          <a:p>
            <a:pPr algn="r" eaLnBrk="0" hangingPunct="0"/>
            <a:fld id="{EA6329FD-4003-4ACC-AEE4-5030ACEEED17}" type="slidenum">
              <a:rPr lang="en-US" sz="1400" b="0"/>
              <a:pPr algn="r" eaLnBrk="0" hangingPunct="0"/>
              <a:t>‹#›</a:t>
            </a:fld>
            <a:endParaRPr lang="en-US" sz="1400" b="0"/>
          </a:p>
        </p:txBody>
      </p:sp>
    </p:spTree>
    <p:extLst>
      <p:ext uri="{BB962C8B-B14F-4D97-AF65-F5344CB8AC3E}">
        <p14:creationId xmlns:p14="http://schemas.microsoft.com/office/powerpoint/2010/main" val="196589148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notes styles</a:t>
            </a:r>
          </a:p>
          <a:p>
            <a:pPr lvl="0"/>
            <a:r>
              <a:rPr lang="en-US" noProof="0" smtClean="0"/>
              <a:t>Second Level</a:t>
            </a:r>
          </a:p>
          <a:p>
            <a:pPr lvl="0"/>
            <a:r>
              <a:rPr lang="en-US" noProof="0" smtClean="0"/>
              <a:t>Third Level</a:t>
            </a:r>
          </a:p>
          <a:p>
            <a:pPr lvl="0"/>
            <a:r>
              <a:rPr lang="en-US" noProof="0" smtClean="0"/>
              <a:t>Fourth Level</a:t>
            </a:r>
          </a:p>
          <a:p>
            <a:pPr lvl="0"/>
            <a:r>
              <a:rPr lang="en-US" noProof="0" smtClean="0"/>
              <a:t>Fifth Level</a:t>
            </a:r>
          </a:p>
        </p:txBody>
      </p:sp>
      <p:sp>
        <p:nvSpPr>
          <p:cNvPr id="59395" name="Rectangle 3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9350" y="692150"/>
            <a:ext cx="4559300" cy="34163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9396" name="Rectangle 4"/>
          <p:cNvSpPr>
            <a:spLocks noChangeArrowheads="1"/>
          </p:cNvSpPr>
          <p:nvPr/>
        </p:nvSpPr>
        <p:spPr bwMode="auto">
          <a:xfrm>
            <a:off x="6381750" y="8750300"/>
            <a:ext cx="406400" cy="301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 anchor="ctr">
            <a:spAutoFit/>
          </a:bodyPr>
          <a:lstStyle/>
          <a:p>
            <a:pPr algn="r" eaLnBrk="0" hangingPunct="0"/>
            <a:fld id="{C1853692-5AC5-4CED-ADC3-04399F9324C8}" type="slidenum">
              <a:rPr lang="en-US" sz="1400" b="0"/>
              <a:pPr algn="r" eaLnBrk="0" hangingPunct="0"/>
              <a:t>‹#›</a:t>
            </a:fld>
            <a:endParaRPr lang="en-US" sz="1400" b="0"/>
          </a:p>
        </p:txBody>
      </p:sp>
    </p:spTree>
    <p:extLst>
      <p:ext uri="{BB962C8B-B14F-4D97-AF65-F5344CB8AC3E}">
        <p14:creationId xmlns:p14="http://schemas.microsoft.com/office/powerpoint/2010/main" val="175348478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742950" indent="-28575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1143000" indent="-228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600200" indent="-228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2057400" indent="-228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6144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972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727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737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983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10137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39725" indent="-339725" eaLnBrk="0" hangingPunct="0">
              <a:spcBef>
                <a:spcPct val="20000"/>
              </a:spcBef>
              <a:buClr>
                <a:srgbClr val="66FFFF"/>
              </a:buClr>
              <a:buSzPct val="75000"/>
            </a:pPr>
            <a:r>
              <a:rPr lang="en-US" sz="1200" b="0" dirty="0" smtClean="0">
                <a:solidFill>
                  <a:srgbClr val="000000"/>
                </a:solidFill>
              </a:rPr>
              <a:t>Using the sample proportion from a previous sample of the same or similar units</a:t>
            </a:r>
          </a:p>
          <a:p>
            <a:pPr marL="339725" indent="-339725" eaLnBrk="0" hangingPunct="0">
              <a:spcBef>
                <a:spcPct val="20000"/>
              </a:spcBef>
              <a:buClr>
                <a:srgbClr val="66FFFF"/>
              </a:buClr>
              <a:buSzPct val="75000"/>
            </a:pPr>
            <a:endParaRPr lang="en-US" sz="1200" b="0" dirty="0" smtClean="0">
              <a:solidFill>
                <a:srgbClr val="000000"/>
              </a:solidFill>
            </a:endParaRPr>
          </a:p>
          <a:p>
            <a:pPr marL="339725" indent="-339725" eaLnBrk="0" hangingPunct="0">
              <a:spcBef>
                <a:spcPct val="20000"/>
              </a:spcBef>
              <a:buClr>
                <a:srgbClr val="66FFFF"/>
              </a:buClr>
              <a:buSzPct val="75000"/>
            </a:pPr>
            <a:r>
              <a:rPr lang="en-US" sz="1200" b="0" dirty="0" smtClean="0">
                <a:solidFill>
                  <a:srgbClr val="000000"/>
                </a:solidFill>
              </a:rPr>
              <a:t>Select a preliminary sample to compute a “preliminary” sample proportion.</a:t>
            </a:r>
          </a:p>
          <a:p>
            <a:pPr marL="339725" indent="-339725" eaLnBrk="0" hangingPunct="0">
              <a:spcBef>
                <a:spcPct val="20000"/>
              </a:spcBef>
              <a:buClr>
                <a:srgbClr val="66FFFF"/>
              </a:buClr>
              <a:buSzPct val="75000"/>
            </a:pPr>
            <a:endParaRPr lang="en-US" sz="1200" b="0" dirty="0" smtClean="0">
              <a:solidFill>
                <a:srgbClr val="000000"/>
              </a:solidFill>
            </a:endParaRPr>
          </a:p>
          <a:p>
            <a:pPr marL="342900" indent="-342900" eaLnBrk="0" hangingPunct="0">
              <a:lnSpc>
                <a:spcPct val="90000"/>
              </a:lnSpc>
              <a:spcBef>
                <a:spcPct val="20000"/>
              </a:spcBef>
              <a:buClr>
                <a:srgbClr val="66FFFF"/>
              </a:buClr>
              <a:buSzPct val="75000"/>
              <a:buFont typeface="Times New Roman" pitchFamily="18" charset="0"/>
              <a:buNone/>
            </a:pPr>
            <a:r>
              <a:rPr lang="en-US" sz="1200" b="0" dirty="0" smtClean="0">
                <a:solidFill>
                  <a:srgbClr val="000000"/>
                </a:solidFill>
              </a:rPr>
              <a:t>If no information is available about </a:t>
            </a:r>
            <a:r>
              <a:rPr lang="en-US" sz="1200" b="0" i="1" dirty="0" smtClean="0">
                <a:solidFill>
                  <a:srgbClr val="000000"/>
                </a:solidFill>
              </a:rPr>
              <a:t>p</a:t>
            </a:r>
            <a:r>
              <a:rPr lang="en-US" sz="1200" b="0" dirty="0" smtClean="0">
                <a:solidFill>
                  <a:srgbClr val="000000"/>
                </a:solidFill>
              </a:rPr>
              <a:t>, then .5 is often assumed because it provides the highest possible sample size.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983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6144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6144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6144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931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2830143"/>
      </p:ext>
    </p:extLst>
  </p:cSld>
  <p:clrMapOvr>
    <a:masterClrMapping/>
  </p:clrMapOvr>
  <p:transition>
    <p:zoom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1299475"/>
      </p:ext>
    </p:extLst>
  </p:cSld>
  <p:clrMapOvr>
    <a:masterClrMapping/>
  </p:clrMapOvr>
  <p:transition>
    <p:zoom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14229759"/>
      </p:ext>
    </p:extLst>
  </p:cSld>
  <p:clrMapOvr>
    <a:masterClrMapping/>
  </p:clrMapOvr>
  <p:transition>
    <p:zoom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6397090"/>
      </p:ext>
    </p:extLst>
  </p:cSld>
  <p:clrMapOvr>
    <a:masterClrMapping/>
  </p:clrMapOvr>
  <p:transition>
    <p:zoom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8969288"/>
      </p:ext>
    </p:extLst>
  </p:cSld>
  <p:clrMapOvr>
    <a:masterClrMapping/>
  </p:clrMapOvr>
  <p:transition>
    <p:zoom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165160"/>
      </p:ext>
    </p:extLst>
  </p:cSld>
  <p:clrMapOvr>
    <a:masterClrMapping/>
  </p:clrMapOvr>
  <p:transition>
    <p:zoom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99135868"/>
      </p:ext>
    </p:extLst>
  </p:cSld>
  <p:clrMapOvr>
    <a:masterClrMapping/>
  </p:clrMapOvr>
  <p:transition>
    <p:zoom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1884181"/>
      </p:ext>
    </p:extLst>
  </p:cSld>
  <p:clrMapOvr>
    <a:masterClrMapping/>
  </p:clrMapOvr>
  <p:transition>
    <p:zoom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57179463"/>
      </p:ext>
    </p:extLst>
  </p:cSld>
  <p:clrMapOvr>
    <a:masterClrMapping/>
  </p:clrMapOvr>
  <p:transition>
    <p:zoom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0491747"/>
      </p:ext>
    </p:extLst>
  </p:cSld>
  <p:clrMapOvr>
    <a:masterClrMapping/>
  </p:clrMapOvr>
  <p:transition>
    <p:zoom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1002458"/>
      </p:ext>
    </p:extLst>
  </p:cSld>
  <p:clrMapOvr>
    <a:masterClrMapping/>
  </p:clrMapOvr>
  <p:transition>
    <p:zoom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9799433"/>
      </p:ext>
    </p:extLst>
  </p:cSld>
  <p:clrMapOvr>
    <a:masterClrMapping/>
  </p:clrMapOvr>
  <p:transition>
    <p:zoom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81" r:id="rId2"/>
    <p:sldLayoutId id="2147483682" r:id="rId3"/>
    <p:sldLayoutId id="2147483683" r:id="rId4"/>
    <p:sldLayoutId id="2147483684" r:id="rId5"/>
    <p:sldLayoutId id="2147483685" r:id="rId6"/>
    <p:sldLayoutId id="2147483686" r:id="rId7"/>
    <p:sldLayoutId id="2147483687" r:id="rId8"/>
    <p:sldLayoutId id="2147483688" r:id="rId9"/>
    <p:sldLayoutId id="2147483689" r:id="rId10"/>
    <p:sldLayoutId id="2147483690" r:id="rId11"/>
    <p:sldLayoutId id="2147483691" r:id="rId12"/>
  </p:sldLayoutIdLst>
  <p:transition/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defRPr sz="24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defRPr sz="24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defRPr sz="24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defRPr sz="24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defRPr sz="24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defRPr sz="24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defRPr sz="24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7" Type="http://schemas.openxmlformats.org/officeDocument/2006/relationships/image" Target="../media/image2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1.wmf"/><Relationship Id="rId4" Type="http://schemas.openxmlformats.org/officeDocument/2006/relationships/oleObject" Target="../embeddings/oleObject1.bin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7" Type="http://schemas.openxmlformats.org/officeDocument/2006/relationships/image" Target="../media/image4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4.bin"/><Relationship Id="rId5" Type="http://schemas.openxmlformats.org/officeDocument/2006/relationships/image" Target="../media/image3.emf"/><Relationship Id="rId4" Type="http://schemas.openxmlformats.org/officeDocument/2006/relationships/oleObject" Target="../embeddings/oleObject3.bin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7.bin"/><Relationship Id="rId3" Type="http://schemas.openxmlformats.org/officeDocument/2006/relationships/notesSlide" Target="../notesSlides/notesSlide5.xml"/><Relationship Id="rId7" Type="http://schemas.openxmlformats.org/officeDocument/2006/relationships/image" Target="../media/image6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6.bin"/><Relationship Id="rId5" Type="http://schemas.openxmlformats.org/officeDocument/2006/relationships/image" Target="../media/image5.emf"/><Relationship Id="rId4" Type="http://schemas.openxmlformats.org/officeDocument/2006/relationships/oleObject" Target="../embeddings/oleObject5.bin"/><Relationship Id="rId9" Type="http://schemas.openxmlformats.org/officeDocument/2006/relationships/image" Target="../media/image7.em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0.bin"/><Relationship Id="rId3" Type="http://schemas.openxmlformats.org/officeDocument/2006/relationships/notesSlide" Target="../notesSlides/notesSlide6.xml"/><Relationship Id="rId7" Type="http://schemas.openxmlformats.org/officeDocument/2006/relationships/image" Target="../media/image9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9.bin"/><Relationship Id="rId5" Type="http://schemas.openxmlformats.org/officeDocument/2006/relationships/image" Target="../media/image8.emf"/><Relationship Id="rId4" Type="http://schemas.openxmlformats.org/officeDocument/2006/relationships/oleObject" Target="../embeddings/oleObject8.bin"/><Relationship Id="rId9" Type="http://schemas.openxmlformats.org/officeDocument/2006/relationships/image" Target="../media/image10.em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2.bin"/><Relationship Id="rId3" Type="http://schemas.openxmlformats.org/officeDocument/2006/relationships/notesSlide" Target="../notesSlides/notesSlide7.xml"/><Relationship Id="rId7" Type="http://schemas.openxmlformats.org/officeDocument/2006/relationships/hyperlink" Target="http://www.halsnarr.com/handouts/BQM%20in-class%2008.pdf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hyperlink" Target="http://www.pollingreport.com/wh16.htm" TargetMode="External"/><Relationship Id="rId5" Type="http://schemas.openxmlformats.org/officeDocument/2006/relationships/image" Target="../media/image7.emf"/><Relationship Id="rId4" Type="http://schemas.openxmlformats.org/officeDocument/2006/relationships/oleObject" Target="../embeddings/oleObject11.bin"/><Relationship Id="rId9" Type="http://schemas.openxmlformats.org/officeDocument/2006/relationships/image" Target="../media/image11.w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7" Type="http://schemas.openxmlformats.org/officeDocument/2006/relationships/image" Target="../media/image2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14.bin"/><Relationship Id="rId5" Type="http://schemas.openxmlformats.org/officeDocument/2006/relationships/image" Target="../media/image1.wmf"/><Relationship Id="rId4" Type="http://schemas.openxmlformats.org/officeDocument/2006/relationships/oleObject" Target="../embeddings/oleObject13.bin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5" Type="http://schemas.openxmlformats.org/officeDocument/2006/relationships/image" Target="../media/image12.wmf"/><Relationship Id="rId4" Type="http://schemas.openxmlformats.org/officeDocument/2006/relationships/oleObject" Target="../embeddings/oleObject15.bin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5" Type="http://schemas.openxmlformats.org/officeDocument/2006/relationships/image" Target="../media/image13.wmf"/><Relationship Id="rId4" Type="http://schemas.openxmlformats.org/officeDocument/2006/relationships/oleObject" Target="../embeddings/oleObject16.bin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9.bin"/><Relationship Id="rId3" Type="http://schemas.openxmlformats.org/officeDocument/2006/relationships/notesSlide" Target="../notesSlides/notesSlide11.xml"/><Relationship Id="rId7" Type="http://schemas.openxmlformats.org/officeDocument/2006/relationships/image" Target="../media/image15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6" Type="http://schemas.openxmlformats.org/officeDocument/2006/relationships/oleObject" Target="../embeddings/oleObject18.bin"/><Relationship Id="rId11" Type="http://schemas.openxmlformats.org/officeDocument/2006/relationships/image" Target="../media/image17.emf"/><Relationship Id="rId5" Type="http://schemas.openxmlformats.org/officeDocument/2006/relationships/image" Target="../media/image14.emf"/><Relationship Id="rId10" Type="http://schemas.openxmlformats.org/officeDocument/2006/relationships/oleObject" Target="../embeddings/oleObject20.bin"/><Relationship Id="rId4" Type="http://schemas.openxmlformats.org/officeDocument/2006/relationships/oleObject" Target="../embeddings/oleObject17.bin"/><Relationship Id="rId9" Type="http://schemas.openxmlformats.org/officeDocument/2006/relationships/image" Target="../media/image16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/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337180039"/>
              </p:ext>
            </p:extLst>
          </p:nvPr>
        </p:nvGraphicFramePr>
        <p:xfrm>
          <a:off x="3716338" y="1965325"/>
          <a:ext cx="1592262" cy="876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0636" name="Equation" r:id="rId4" imgW="761760" imgH="419040" progId="Equation.DSMT4">
                  <p:embed/>
                </p:oleObj>
              </mc:Choice>
              <mc:Fallback>
                <p:oleObj name="Equation" r:id="rId4" imgW="761760" imgH="419040" progId="Equation.DSMT4">
                  <p:embed/>
                  <p:pic>
                    <p:nvPicPr>
                      <p:cNvPr id="0" name="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16338" y="1965325"/>
                        <a:ext cx="1592262" cy="876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28588"/>
            <a:ext cx="7772400" cy="814387"/>
          </a:xfrm>
        </p:spPr>
        <p:txBody>
          <a:bodyPr lIns="90488" tIns="44450" rIns="90488" bIns="44450"/>
          <a:lstStyle/>
          <a:p>
            <a:pPr eaLnBrk="1" hangingPunct="1"/>
            <a:r>
              <a:rPr lang="en-US" dirty="0" smtClean="0">
                <a:solidFill>
                  <a:schemeClr val="tx1"/>
                </a:solidFill>
              </a:rPr>
              <a:t>Interval Estimate of a Population </a:t>
            </a:r>
            <a:br>
              <a:rPr lang="en-US" dirty="0" smtClean="0">
                <a:solidFill>
                  <a:schemeClr val="tx1"/>
                </a:solidFill>
              </a:rPr>
            </a:br>
            <a:r>
              <a:rPr lang="en-US" dirty="0" smtClean="0">
                <a:solidFill>
                  <a:schemeClr val="tx1"/>
                </a:solidFill>
              </a:rPr>
              <a:t>Proportion</a:t>
            </a:r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30507545"/>
              </p:ext>
            </p:extLst>
          </p:nvPr>
        </p:nvGraphicFramePr>
        <p:xfrm>
          <a:off x="1711785" y="4181017"/>
          <a:ext cx="1754188" cy="487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0637" name="Equation" r:id="rId6" imgW="914400" imgH="253800" progId="Equation.DSMT4">
                  <p:embed/>
                </p:oleObj>
              </mc:Choice>
              <mc:Fallback>
                <p:oleObj name="Equation" r:id="rId6" imgW="914400" imgH="2538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11785" y="4181017"/>
                        <a:ext cx="1754188" cy="4873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Rectangle 14"/>
          <p:cNvSpPr>
            <a:spLocks noChangeArrowheads="1"/>
          </p:cNvSpPr>
          <p:nvPr/>
        </p:nvSpPr>
        <p:spPr bwMode="auto">
          <a:xfrm>
            <a:off x="1647375" y="3204459"/>
            <a:ext cx="6366828" cy="9314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hangingPunct="0">
              <a:lnSpc>
                <a:spcPct val="80000"/>
              </a:lnSpc>
              <a:spcBef>
                <a:spcPct val="20000"/>
              </a:spcBef>
              <a:buClr>
                <a:srgbClr val="66FFFF"/>
              </a:buClr>
              <a:buSzPct val="75000"/>
              <a:buFont typeface="Times New Roman" pitchFamily="18" charset="0"/>
              <a:buNone/>
            </a:pPr>
            <a:r>
              <a:rPr lang="en-US" sz="2400" b="0" i="1" dirty="0" smtClean="0"/>
              <a:t>z</a:t>
            </a:r>
            <a:r>
              <a:rPr lang="en-US" sz="2400" b="0" i="1" baseline="-25000" dirty="0" smtClean="0">
                <a:latin typeface="Symbol" pitchFamily="18" charset="2"/>
              </a:rPr>
              <a:t></a:t>
            </a:r>
            <a:r>
              <a:rPr lang="en-US" sz="2400" b="0" i="1" baseline="-25000" dirty="0" smtClean="0"/>
              <a:t>/2    </a:t>
            </a:r>
            <a:r>
              <a:rPr lang="en-US" sz="2400" b="0" dirty="0" smtClean="0"/>
              <a:t>is the </a:t>
            </a:r>
            <a:r>
              <a:rPr lang="en-US" sz="2400" b="0" i="1" dirty="0" smtClean="0"/>
              <a:t>z</a:t>
            </a:r>
            <a:r>
              <a:rPr lang="en-US" sz="2400" b="0" dirty="0" smtClean="0"/>
              <a:t> value providing an area of </a:t>
            </a:r>
            <a:r>
              <a:rPr lang="en-US" sz="2400" b="0" i="1" dirty="0" smtClean="0">
                <a:latin typeface="Symbol" pitchFamily="18" charset="2"/>
              </a:rPr>
              <a:t></a:t>
            </a:r>
            <a:r>
              <a:rPr lang="en-US" sz="2400" b="0" dirty="0" smtClean="0"/>
              <a:t>/2 in the </a:t>
            </a:r>
          </a:p>
          <a:p>
            <a:pPr eaLnBrk="0" hangingPunct="0">
              <a:lnSpc>
                <a:spcPct val="80000"/>
              </a:lnSpc>
              <a:spcBef>
                <a:spcPct val="20000"/>
              </a:spcBef>
              <a:buClr>
                <a:srgbClr val="66FFFF"/>
              </a:buClr>
              <a:buSzPct val="75000"/>
              <a:buFont typeface="Times New Roman" pitchFamily="18" charset="0"/>
              <a:buNone/>
            </a:pPr>
            <a:r>
              <a:rPr lang="en-US" sz="2400" b="0" dirty="0" smtClean="0"/>
              <a:t>upper tail of the standard normal distribution</a:t>
            </a:r>
          </a:p>
        </p:txBody>
      </p:sp>
      <p:sp>
        <p:nvSpPr>
          <p:cNvPr id="14" name="Rectangle 14"/>
          <p:cNvSpPr>
            <a:spLocks noChangeArrowheads="1"/>
          </p:cNvSpPr>
          <p:nvPr/>
        </p:nvSpPr>
        <p:spPr bwMode="auto">
          <a:xfrm>
            <a:off x="1647375" y="5475080"/>
            <a:ext cx="779009" cy="5093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hangingPunct="0">
              <a:lnSpc>
                <a:spcPct val="80000"/>
              </a:lnSpc>
              <a:spcBef>
                <a:spcPct val="20000"/>
              </a:spcBef>
              <a:buClr>
                <a:srgbClr val="66FFFF"/>
              </a:buClr>
              <a:buSzPct val="75000"/>
              <a:buFont typeface="Times New Roman" pitchFamily="18" charset="0"/>
              <a:buNone/>
            </a:pPr>
            <a:r>
              <a:rPr lang="en-US" sz="2400" b="0" dirty="0" smtClean="0"/>
              <a:t>and</a:t>
            </a:r>
          </a:p>
        </p:txBody>
      </p:sp>
      <p:sp>
        <p:nvSpPr>
          <p:cNvPr id="17" name="Text Box 33"/>
          <p:cNvSpPr txBox="1">
            <a:spLocks noChangeArrowheads="1"/>
          </p:cNvSpPr>
          <p:nvPr/>
        </p:nvSpPr>
        <p:spPr bwMode="auto">
          <a:xfrm>
            <a:off x="2659704" y="5089604"/>
            <a:ext cx="1640193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sz="2400" b="0" i="1" dirty="0" smtClean="0">
                <a:solidFill>
                  <a:srgbClr val="000000"/>
                </a:solidFill>
              </a:rPr>
              <a:t>np</a:t>
            </a:r>
            <a:r>
              <a:rPr lang="en-US" sz="2400" b="0" dirty="0" smtClean="0">
                <a:solidFill>
                  <a:srgbClr val="000000"/>
                </a:solidFill>
              </a:rPr>
              <a:t> </a:t>
            </a:r>
            <a:r>
              <a:rPr lang="en-US" sz="2400" b="0" u="sng" dirty="0">
                <a:solidFill>
                  <a:srgbClr val="000000"/>
                </a:solidFill>
              </a:rPr>
              <a:t>&gt;</a:t>
            </a:r>
            <a:r>
              <a:rPr lang="en-US" sz="2400" b="0" dirty="0">
                <a:solidFill>
                  <a:srgbClr val="000000"/>
                </a:solidFill>
              </a:rPr>
              <a:t> </a:t>
            </a:r>
            <a:r>
              <a:rPr lang="en-US" sz="2400" b="0" dirty="0" smtClean="0">
                <a:solidFill>
                  <a:srgbClr val="000000"/>
                </a:solidFill>
              </a:rPr>
              <a:t>5	</a:t>
            </a:r>
          </a:p>
          <a:p>
            <a:r>
              <a:rPr lang="en-US" sz="2400" b="0" i="1" dirty="0" smtClean="0">
                <a:solidFill>
                  <a:srgbClr val="000000"/>
                </a:solidFill>
              </a:rPr>
              <a:t>n</a:t>
            </a:r>
            <a:r>
              <a:rPr lang="en-US" sz="2400" b="0" dirty="0">
                <a:solidFill>
                  <a:srgbClr val="000000"/>
                </a:solidFill>
              </a:rPr>
              <a:t>(1 – </a:t>
            </a:r>
            <a:r>
              <a:rPr lang="en-US" sz="2400" b="0" i="1" dirty="0">
                <a:solidFill>
                  <a:srgbClr val="000000"/>
                </a:solidFill>
              </a:rPr>
              <a:t>p</a:t>
            </a:r>
            <a:r>
              <a:rPr lang="en-US" sz="2400" b="0" dirty="0">
                <a:solidFill>
                  <a:srgbClr val="000000"/>
                </a:solidFill>
              </a:rPr>
              <a:t>) </a:t>
            </a:r>
            <a:r>
              <a:rPr lang="en-US" sz="2400" b="0" u="sng" dirty="0">
                <a:solidFill>
                  <a:srgbClr val="000000"/>
                </a:solidFill>
              </a:rPr>
              <a:t>&gt;</a:t>
            </a:r>
            <a:r>
              <a:rPr lang="en-US" sz="2400" b="0" dirty="0">
                <a:solidFill>
                  <a:srgbClr val="000000"/>
                </a:solidFill>
              </a:rPr>
              <a:t> </a:t>
            </a:r>
            <a:r>
              <a:rPr lang="en-US" sz="2400" b="0" dirty="0" smtClean="0">
                <a:solidFill>
                  <a:srgbClr val="000000"/>
                </a:solidFill>
              </a:rPr>
              <a:t>5</a:t>
            </a:r>
            <a:endParaRPr lang="en-US" sz="2400" b="0" dirty="0">
              <a:solidFill>
                <a:srgbClr val="000000"/>
              </a:solidFill>
            </a:endParaRPr>
          </a:p>
        </p:txBody>
      </p:sp>
      <p:sp>
        <p:nvSpPr>
          <p:cNvPr id="19" name="Rectangle 14"/>
          <p:cNvSpPr>
            <a:spLocks noChangeArrowheads="1"/>
          </p:cNvSpPr>
          <p:nvPr/>
        </p:nvSpPr>
        <p:spPr bwMode="auto">
          <a:xfrm>
            <a:off x="1647375" y="5094080"/>
            <a:ext cx="779009" cy="5093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hangingPunct="0">
              <a:lnSpc>
                <a:spcPct val="80000"/>
              </a:lnSpc>
              <a:spcBef>
                <a:spcPct val="20000"/>
              </a:spcBef>
              <a:buClr>
                <a:srgbClr val="66FFFF"/>
              </a:buClr>
              <a:buSzPct val="75000"/>
              <a:buFont typeface="Times New Roman" pitchFamily="18" charset="0"/>
              <a:buNone/>
            </a:pPr>
            <a:r>
              <a:rPr lang="en-US" sz="2400" b="0" dirty="0" smtClean="0"/>
              <a:t>and</a:t>
            </a:r>
          </a:p>
        </p:txBody>
      </p:sp>
      <p:sp>
        <p:nvSpPr>
          <p:cNvPr id="20" name="Rectangle 12"/>
          <p:cNvSpPr>
            <a:spLocks noChangeArrowheads="1"/>
          </p:cNvSpPr>
          <p:nvPr/>
        </p:nvSpPr>
        <p:spPr bwMode="auto">
          <a:xfrm>
            <a:off x="675195" y="1213170"/>
            <a:ext cx="7296150" cy="468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hangingPunct="0">
              <a:lnSpc>
                <a:spcPct val="80000"/>
              </a:lnSpc>
              <a:spcBef>
                <a:spcPct val="20000"/>
              </a:spcBef>
              <a:buClr>
                <a:srgbClr val="66FFFF"/>
              </a:buClr>
              <a:buSzPct val="75000"/>
            </a:pPr>
            <a:r>
              <a:rPr lang="en-US" sz="2400" b="0" dirty="0" smtClean="0"/>
              <a:t>The 1 </a:t>
            </a:r>
            <a:r>
              <a:rPr lang="en-US" sz="2400" b="0" dirty="0">
                <a:latin typeface="Symbol" pitchFamily="18" charset="2"/>
              </a:rPr>
              <a:t>- </a:t>
            </a:r>
            <a:r>
              <a:rPr lang="en-US" sz="2400" b="0" i="1" dirty="0">
                <a:latin typeface="Symbol" pitchFamily="18" charset="2"/>
              </a:rPr>
              <a:t></a:t>
            </a:r>
            <a:r>
              <a:rPr lang="en-US" sz="2400" b="0" dirty="0"/>
              <a:t> </a:t>
            </a:r>
            <a:r>
              <a:rPr lang="en-US" sz="2400" b="0" dirty="0" smtClean="0"/>
              <a:t> </a:t>
            </a:r>
            <a:r>
              <a:rPr lang="en-US" sz="2400" b="0" dirty="0"/>
              <a:t>confidence </a:t>
            </a:r>
            <a:r>
              <a:rPr lang="en-US" sz="2400" b="0" dirty="0" smtClean="0"/>
              <a:t>interval for unknown </a:t>
            </a:r>
            <a:r>
              <a:rPr lang="en-US" sz="2400" b="0" i="1" dirty="0" smtClean="0"/>
              <a:t>p</a:t>
            </a:r>
            <a:endParaRPr lang="en-US" sz="2400" b="0" i="1" dirty="0" smtClean="0">
              <a:latin typeface="Symbol" pitchFamily="18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39813706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4625" y="1816364"/>
            <a:ext cx="8715375" cy="2003161"/>
          </a:xfrm>
        </p:spPr>
        <p:txBody>
          <a:bodyPr lIns="90488" tIns="44450" rIns="90488" bIns="44450"/>
          <a:lstStyle/>
          <a:p>
            <a:pPr eaLnBrk="1" hangingPunct="1">
              <a:lnSpc>
                <a:spcPct val="90000"/>
              </a:lnSpc>
            </a:pPr>
            <a:r>
              <a:rPr lang="en-US" dirty="0" smtClean="0">
                <a:solidFill>
                  <a:srgbClr val="000000"/>
                </a:solidFill>
              </a:rPr>
              <a:t>		Political Science, Inc. (PSI) specializes in voter polls and</a:t>
            </a:r>
          </a:p>
          <a:p>
            <a:pPr eaLnBrk="1" hangingPunct="1">
              <a:lnSpc>
                <a:spcPct val="90000"/>
              </a:lnSpc>
            </a:pPr>
            <a:r>
              <a:rPr lang="en-US" dirty="0" smtClean="0">
                <a:solidFill>
                  <a:srgbClr val="000000"/>
                </a:solidFill>
              </a:rPr>
              <a:t>	surveys designed to keep political office seekers informed</a:t>
            </a:r>
          </a:p>
          <a:p>
            <a:pPr eaLnBrk="1" hangingPunct="1">
              <a:lnSpc>
                <a:spcPct val="90000"/>
              </a:lnSpc>
            </a:pPr>
            <a:r>
              <a:rPr lang="en-US" dirty="0" smtClean="0">
                <a:solidFill>
                  <a:srgbClr val="000000"/>
                </a:solidFill>
              </a:rPr>
              <a:t>	of their position in a race.  Using telephone surveys, PSI interviewers ask registered voters who they would vote for if the election were held that day. </a:t>
            </a:r>
          </a:p>
        </p:txBody>
      </p:sp>
      <p:sp>
        <p:nvSpPr>
          <p:cNvPr id="52228" name="Rectangle 173"/>
          <p:cNvSpPr>
            <a:spLocks noChangeArrowheads="1"/>
          </p:cNvSpPr>
          <p:nvPr/>
        </p:nvSpPr>
        <p:spPr bwMode="auto">
          <a:xfrm>
            <a:off x="685800" y="1169017"/>
            <a:ext cx="6000750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pPr marL="342900" indent="-342900">
              <a:spcBef>
                <a:spcPct val="20000"/>
              </a:spcBef>
            </a:pPr>
            <a:r>
              <a:rPr lang="en-US" sz="2400" dirty="0">
                <a:solidFill>
                  <a:srgbClr val="000000"/>
                </a:solidFill>
              </a:rPr>
              <a:t>Example:</a:t>
            </a:r>
            <a:r>
              <a:rPr lang="en-US" sz="2400" b="0" dirty="0">
                <a:solidFill>
                  <a:srgbClr val="000000"/>
                </a:solidFill>
              </a:rPr>
              <a:t>  Political Science, Inc.</a:t>
            </a:r>
          </a:p>
        </p:txBody>
      </p:sp>
      <p:sp>
        <p:nvSpPr>
          <p:cNvPr id="52229" name="Rectangle 175"/>
          <p:cNvSpPr>
            <a:spLocks noChangeArrowheads="1"/>
          </p:cNvSpPr>
          <p:nvPr/>
        </p:nvSpPr>
        <p:spPr bwMode="auto">
          <a:xfrm>
            <a:off x="166688" y="3819525"/>
            <a:ext cx="8102600" cy="2354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pPr marL="342900" indent="-342900" eaLnBrk="0" hangingPunct="0">
              <a:spcBef>
                <a:spcPct val="20000"/>
              </a:spcBef>
              <a:buClr>
                <a:srgbClr val="66FFFF"/>
              </a:buClr>
              <a:buSzPct val="75000"/>
              <a:buFont typeface="Times New Roman" pitchFamily="18" charset="0"/>
              <a:buNone/>
            </a:pPr>
            <a:r>
              <a:rPr lang="en-US" sz="2400" b="0" dirty="0"/>
              <a:t>		In a current election campaign, PSI has just found that 220 	registered voters, out of 500 contacted, favor </a:t>
            </a:r>
            <a:r>
              <a:rPr lang="en-US" sz="2400" b="0" dirty="0" err="1" smtClean="0"/>
              <a:t>McSame</a:t>
            </a:r>
            <a:r>
              <a:rPr lang="en-US" sz="2400" b="0" dirty="0" smtClean="0"/>
              <a:t>. PSI </a:t>
            </a:r>
            <a:r>
              <a:rPr lang="en-US" sz="2400" b="0" dirty="0"/>
              <a:t>wants to develop a 95% confidence interval estimate for the proportion of the population of registered voters that favor </a:t>
            </a:r>
            <a:r>
              <a:rPr lang="en-US" sz="2400" b="0" dirty="0" err="1"/>
              <a:t>McSame</a:t>
            </a:r>
            <a:r>
              <a:rPr lang="en-US" sz="2400" b="0" dirty="0"/>
              <a:t>.</a:t>
            </a:r>
          </a:p>
        </p:txBody>
      </p:sp>
      <p:sp>
        <p:nvSpPr>
          <p:cNvPr id="24757" name="Line 181"/>
          <p:cNvSpPr>
            <a:spLocks noChangeShapeType="1"/>
          </p:cNvSpPr>
          <p:nvPr/>
        </p:nvSpPr>
        <p:spPr bwMode="auto">
          <a:xfrm>
            <a:off x="4083050" y="4592638"/>
            <a:ext cx="527050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4760" name="Line 184"/>
          <p:cNvSpPr>
            <a:spLocks noChangeShapeType="1"/>
          </p:cNvSpPr>
          <p:nvPr/>
        </p:nvSpPr>
        <p:spPr bwMode="auto">
          <a:xfrm>
            <a:off x="3433431" y="4937151"/>
            <a:ext cx="587375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4762" name="Rectangle 186"/>
          <p:cNvSpPr>
            <a:spLocks noChangeArrowheads="1"/>
          </p:cNvSpPr>
          <p:nvPr/>
        </p:nvSpPr>
        <p:spPr bwMode="auto">
          <a:xfrm>
            <a:off x="3988417" y="4758557"/>
            <a:ext cx="1279620" cy="498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hangingPunct="0">
              <a:lnSpc>
                <a:spcPct val="80000"/>
              </a:lnSpc>
              <a:spcBef>
                <a:spcPct val="20000"/>
              </a:spcBef>
              <a:buClr>
                <a:srgbClr val="66FFFF"/>
              </a:buClr>
              <a:buSzPct val="75000"/>
              <a:buFont typeface="Times New Roman" pitchFamily="18" charset="0"/>
              <a:buNone/>
            </a:pPr>
            <a:r>
              <a:rPr lang="en-US" sz="1600" dirty="0">
                <a:solidFill>
                  <a:srgbClr val="FF0000"/>
                </a:solidFill>
                <a:latin typeface="Symbol" pitchFamily="18" charset="2"/>
              </a:rPr>
              <a:t>1</a:t>
            </a:r>
            <a:r>
              <a:rPr lang="en-US" sz="1600" i="1" dirty="0">
                <a:solidFill>
                  <a:srgbClr val="FF0000"/>
                </a:solidFill>
                <a:latin typeface="Symbol" pitchFamily="18" charset="2"/>
              </a:rPr>
              <a:t> - a</a:t>
            </a:r>
            <a:endParaRPr lang="en-US" sz="1600" dirty="0">
              <a:solidFill>
                <a:srgbClr val="FF0000"/>
              </a:solidFill>
              <a:latin typeface="Symbol" pitchFamily="18" charset="2"/>
            </a:endParaRPr>
          </a:p>
        </p:txBody>
      </p:sp>
      <p:sp>
        <p:nvSpPr>
          <p:cNvPr id="24766" name="Rectangle 190"/>
          <p:cNvSpPr>
            <a:spLocks noChangeArrowheads="1"/>
          </p:cNvSpPr>
          <p:nvPr/>
        </p:nvSpPr>
        <p:spPr bwMode="auto">
          <a:xfrm>
            <a:off x="4215873" y="3970473"/>
            <a:ext cx="309563" cy="541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hangingPunct="0">
              <a:lnSpc>
                <a:spcPct val="80000"/>
              </a:lnSpc>
              <a:spcBef>
                <a:spcPct val="20000"/>
              </a:spcBef>
              <a:buClr>
                <a:srgbClr val="66FFFF"/>
              </a:buClr>
              <a:buSzPct val="75000"/>
              <a:buFont typeface="Times New Roman" pitchFamily="18" charset="0"/>
              <a:buNone/>
            </a:pPr>
            <a:r>
              <a:rPr lang="en-US" i="1" dirty="0">
                <a:solidFill>
                  <a:srgbClr val="FF0000"/>
                </a:solidFill>
              </a:rPr>
              <a:t>n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24767" name="Line 191"/>
          <p:cNvSpPr>
            <a:spLocks noChangeShapeType="1"/>
          </p:cNvSpPr>
          <p:nvPr/>
        </p:nvSpPr>
        <p:spPr bwMode="auto">
          <a:xfrm>
            <a:off x="563563" y="4575175"/>
            <a:ext cx="527050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" name="Rectangle 2"/>
          <p:cNvSpPr txBox="1">
            <a:spLocks noChangeArrowheads="1"/>
          </p:cNvSpPr>
          <p:nvPr/>
        </p:nvSpPr>
        <p:spPr>
          <a:xfrm>
            <a:off x="685800" y="69262"/>
            <a:ext cx="7772400" cy="814387"/>
          </a:xfrm>
          <a:prstGeom prst="rect">
            <a:avLst/>
          </a:prstGeom>
        </p:spPr>
        <p:txBody>
          <a:bodyPr lIns="90488" tIns="44450" rIns="90488" bIns="44450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Times New Roman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Times New Roman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Times New Roman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b="0" dirty="0" smtClean="0">
                <a:solidFill>
                  <a:schemeClr val="tx1"/>
                </a:solidFill>
              </a:rPr>
              <a:t>Interval Estimate of a Population </a:t>
            </a:r>
          </a:p>
          <a:p>
            <a:pPr eaLnBrk="1" hangingPunct="1"/>
            <a:r>
              <a:rPr lang="en-US" b="0" dirty="0" smtClean="0">
                <a:solidFill>
                  <a:schemeClr val="tx1"/>
                </a:solidFill>
              </a:rPr>
              <a:t>Proportion</a:t>
            </a:r>
          </a:p>
        </p:txBody>
      </p:sp>
    </p:spTree>
    <p:extLst>
      <p:ext uri="{BB962C8B-B14F-4D97-AF65-F5344CB8AC3E}">
        <p14:creationId xmlns:p14="http://schemas.microsoft.com/office/powerpoint/2010/main" val="5700146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47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47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247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757" grpId="0" animBg="1"/>
      <p:bldP spid="24760" grpId="0" animBg="1"/>
      <p:bldP spid="24762" grpId="0"/>
      <p:bldP spid="24766" grpId="0"/>
      <p:bldP spid="2476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9"/>
          <p:cNvSpPr>
            <a:spLocks noChangeArrowheads="1"/>
          </p:cNvSpPr>
          <p:nvPr/>
        </p:nvSpPr>
        <p:spPr bwMode="auto">
          <a:xfrm>
            <a:off x="685800" y="155575"/>
            <a:ext cx="7772400" cy="604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 anchor="ctr"/>
          <a:lstStyle/>
          <a:p>
            <a:pPr algn="ctr" eaLnBrk="0" hangingPunct="0"/>
            <a:r>
              <a:rPr lang="en-US" sz="2800" b="0" i="1">
                <a:solidFill>
                  <a:srgbClr val="000000"/>
                </a:solidFill>
              </a:rPr>
              <a:t>t</a:t>
            </a:r>
            <a:r>
              <a:rPr lang="en-US" sz="2800" b="0">
                <a:solidFill>
                  <a:srgbClr val="000000"/>
                </a:solidFill>
              </a:rPr>
              <a:t>  Distribution</a:t>
            </a:r>
          </a:p>
        </p:txBody>
      </p:sp>
      <p:graphicFrame>
        <p:nvGraphicFramePr>
          <p:cNvPr id="169987" name="Object 3">
            <a:hlinkClick r:id="" action="ppaction://ole?verb=0"/>
          </p:cNvPr>
          <p:cNvGraphicFramePr>
            <a:graphicFrameLocks/>
          </p:cNvGraphicFramePr>
          <p:nvPr/>
        </p:nvGraphicFramePr>
        <p:xfrm>
          <a:off x="763588" y="2536825"/>
          <a:ext cx="7713662" cy="3598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8016" name="Worksheet" r:id="rId4" imgW="3371831" imgH="1542940" progId="Excel.Sheet.8">
                  <p:embed/>
                </p:oleObj>
              </mc:Choice>
              <mc:Fallback>
                <p:oleObj name="Worksheet" r:id="rId4" imgW="3371831" imgH="1542940" progId="Excel.Sheet.8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3588" y="2536825"/>
                        <a:ext cx="7713662" cy="3598863"/>
                      </a:xfrm>
                      <a:prstGeom prst="rect">
                        <a:avLst/>
                      </a:prstGeom>
                      <a:gradFill rotWithShape="0">
                        <a:gsLst>
                          <a:gs pos="0">
                            <a:srgbClr val="47182F"/>
                          </a:gs>
                          <a:gs pos="50000">
                            <a:srgbClr val="993366"/>
                          </a:gs>
                          <a:gs pos="100000">
                            <a:srgbClr val="47182F"/>
                          </a:gs>
                        </a:gsLst>
                        <a:lin ang="5400000" scaled="1"/>
                      </a:gradFill>
                      <a:ln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9995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06847091"/>
              </p:ext>
            </p:extLst>
          </p:nvPr>
        </p:nvGraphicFramePr>
        <p:xfrm>
          <a:off x="1392238" y="5740400"/>
          <a:ext cx="438150" cy="365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8017" name="Equation" r:id="rId6" imgW="142799" imgH="114182" progId="Equation.DSMT4">
                  <p:embed/>
                </p:oleObj>
              </mc:Choice>
              <mc:Fallback>
                <p:oleObj name="Equation" r:id="rId6" imgW="142799" imgH="114182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92238" y="5740400"/>
                        <a:ext cx="438150" cy="3651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00000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tangle 15"/>
          <p:cNvSpPr>
            <a:spLocks noChangeArrowheads="1"/>
          </p:cNvSpPr>
          <p:nvPr/>
        </p:nvSpPr>
        <p:spPr bwMode="auto">
          <a:xfrm>
            <a:off x="349259" y="1131601"/>
            <a:ext cx="8286741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/>
          <a:p>
            <a:pPr marL="114300" lvl="1" eaLnBrk="0" hangingPunct="0"/>
            <a:r>
              <a:rPr lang="en-US" sz="2200" b="0" dirty="0" smtClean="0">
                <a:solidFill>
                  <a:srgbClr val="000000"/>
                </a:solidFill>
                <a:latin typeface="Book Antiqua" pitchFamily="18" charset="0"/>
                <a:cs typeface="Times New Roman" pitchFamily="18" charset="0"/>
              </a:rPr>
              <a:t>z values can be found in the infinity row of the t table.  </a:t>
            </a:r>
            <a:endParaRPr lang="en-US" sz="2200" b="0" dirty="0">
              <a:latin typeface="Book Antiqua" pitchFamily="18" charset="0"/>
            </a:endParaRPr>
          </a:p>
        </p:txBody>
      </p:sp>
      <p:sp>
        <p:nvSpPr>
          <p:cNvPr id="7" name="Rectangle 447"/>
          <p:cNvSpPr>
            <a:spLocks noChangeArrowheads="1"/>
          </p:cNvSpPr>
          <p:nvPr/>
        </p:nvSpPr>
        <p:spPr bwMode="auto">
          <a:xfrm>
            <a:off x="1206455" y="5675020"/>
            <a:ext cx="701675" cy="419100"/>
          </a:xfrm>
          <a:prstGeom prst="rect">
            <a:avLst/>
          </a:prstGeom>
          <a:noFill/>
          <a:ln w="38100">
            <a:solidFill>
              <a:srgbClr val="2121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>
              <a:latin typeface="Arial" pitchFamily="34" charset="0"/>
            </a:endParaRPr>
          </a:p>
        </p:txBody>
      </p:sp>
      <p:sp>
        <p:nvSpPr>
          <p:cNvPr id="9" name="Rectangle 448"/>
          <p:cNvSpPr>
            <a:spLocks noChangeArrowheads="1"/>
          </p:cNvSpPr>
          <p:nvPr/>
        </p:nvSpPr>
        <p:spPr bwMode="auto">
          <a:xfrm>
            <a:off x="5518745" y="5693762"/>
            <a:ext cx="827464" cy="358775"/>
          </a:xfrm>
          <a:prstGeom prst="rect">
            <a:avLst/>
          </a:prstGeom>
          <a:noFill/>
          <a:ln w="38100">
            <a:solidFill>
              <a:srgbClr val="0099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>
              <a:latin typeface="Arial" pitchFamily="34" charset="0"/>
            </a:endParaRPr>
          </a:p>
        </p:txBody>
      </p:sp>
      <p:sp>
        <p:nvSpPr>
          <p:cNvPr id="10" name="Rectangle 449"/>
          <p:cNvSpPr>
            <a:spLocks noChangeArrowheads="1"/>
          </p:cNvSpPr>
          <p:nvPr/>
        </p:nvSpPr>
        <p:spPr bwMode="auto">
          <a:xfrm>
            <a:off x="5521325" y="2979738"/>
            <a:ext cx="688975" cy="400050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>
              <a:latin typeface="Arial" pitchFamily="34" charset="0"/>
            </a:endParaRPr>
          </a:p>
        </p:txBody>
      </p:sp>
      <p:sp>
        <p:nvSpPr>
          <p:cNvPr id="11" name="Line 9"/>
          <p:cNvSpPr>
            <a:spLocks noChangeShapeType="1"/>
          </p:cNvSpPr>
          <p:nvPr/>
        </p:nvSpPr>
        <p:spPr bwMode="auto">
          <a:xfrm flipV="1">
            <a:off x="1916068" y="5867108"/>
            <a:ext cx="3581400" cy="0"/>
          </a:xfrm>
          <a:prstGeom prst="line">
            <a:avLst/>
          </a:prstGeom>
          <a:noFill/>
          <a:ln w="57150">
            <a:solidFill>
              <a:srgbClr val="2121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" name="Line 10"/>
          <p:cNvSpPr>
            <a:spLocks noChangeShapeType="1"/>
          </p:cNvSpPr>
          <p:nvPr/>
        </p:nvSpPr>
        <p:spPr bwMode="auto">
          <a:xfrm>
            <a:off x="5867400" y="3381374"/>
            <a:ext cx="0" cy="2293645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444509" y="6308121"/>
            <a:ext cx="8449301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/>
          <a:p>
            <a:pPr marL="114300" lvl="1" algn="ctr" eaLnBrk="0" hangingPunct="0"/>
            <a:r>
              <a:rPr lang="en-US" sz="2200" b="0" i="1" dirty="0" smtClean="0">
                <a:solidFill>
                  <a:srgbClr val="000000"/>
                </a:solidFill>
                <a:latin typeface="Book Antiqua" pitchFamily="18" charset="0"/>
                <a:cs typeface="Times New Roman" pitchFamily="18" charset="0"/>
              </a:rPr>
              <a:t>P</a:t>
            </a:r>
            <a:r>
              <a:rPr lang="en-US" sz="2200" b="0" dirty="0" smtClean="0">
                <a:solidFill>
                  <a:srgbClr val="000000"/>
                </a:solidFill>
                <a:latin typeface="Book Antiqua" pitchFamily="18" charset="0"/>
                <a:cs typeface="Times New Roman" pitchFamily="18" charset="0"/>
              </a:rPr>
              <a:t>(</a:t>
            </a:r>
            <a:r>
              <a:rPr lang="en-US" sz="2200" b="0" i="1" dirty="0" smtClean="0">
                <a:solidFill>
                  <a:srgbClr val="000000"/>
                </a:solidFill>
                <a:latin typeface="Book Antiqua" pitchFamily="18" charset="0"/>
                <a:cs typeface="Times New Roman" pitchFamily="18" charset="0"/>
              </a:rPr>
              <a:t>z </a:t>
            </a:r>
            <a:r>
              <a:rPr lang="en-US" sz="2200" b="0" dirty="0" smtClean="0">
                <a:solidFill>
                  <a:srgbClr val="000000"/>
                </a:solidFill>
                <a:latin typeface="Book Antiqua" pitchFamily="18" charset="0"/>
                <a:cs typeface="Times New Roman" pitchFamily="18" charset="0"/>
              </a:rPr>
              <a:t>&gt; 1.960) = </a:t>
            </a:r>
            <a:r>
              <a:rPr lang="en-US" sz="2200" dirty="0">
                <a:solidFill>
                  <a:srgbClr val="FF0000"/>
                </a:solidFill>
                <a:latin typeface="Book Antiqua" pitchFamily="18" charset="0"/>
                <a:cs typeface="Times New Roman" pitchFamily="18" charset="0"/>
              </a:rPr>
              <a:t>.</a:t>
            </a:r>
            <a:r>
              <a:rPr lang="en-US" sz="2200" dirty="0" smtClean="0">
                <a:solidFill>
                  <a:srgbClr val="FF0000"/>
                </a:solidFill>
                <a:latin typeface="Book Antiqua" pitchFamily="18" charset="0"/>
                <a:cs typeface="Times New Roman" pitchFamily="18" charset="0"/>
              </a:rPr>
              <a:t>0250</a:t>
            </a:r>
            <a:endParaRPr lang="en-US" sz="2200" b="0" dirty="0">
              <a:latin typeface="Book Antiqua" pitchFamily="18" charset="0"/>
            </a:endParaRPr>
          </a:p>
        </p:txBody>
      </p:sp>
      <p:sp>
        <p:nvSpPr>
          <p:cNvPr id="16" name="Rectangle 186"/>
          <p:cNvSpPr>
            <a:spLocks noChangeArrowheads="1"/>
          </p:cNvSpPr>
          <p:nvPr/>
        </p:nvSpPr>
        <p:spPr bwMode="auto">
          <a:xfrm>
            <a:off x="1108739" y="1768197"/>
            <a:ext cx="1279620" cy="498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hangingPunct="0">
              <a:lnSpc>
                <a:spcPct val="80000"/>
              </a:lnSpc>
              <a:spcBef>
                <a:spcPct val="20000"/>
              </a:spcBef>
              <a:buClr>
                <a:srgbClr val="66FFFF"/>
              </a:buClr>
              <a:buSzPct val="75000"/>
              <a:buFont typeface="Times New Roman" pitchFamily="18" charset="0"/>
              <a:buNone/>
            </a:pPr>
            <a:r>
              <a:rPr lang="en-US" sz="2000" smtClean="0">
                <a:solidFill>
                  <a:srgbClr val="FF0000"/>
                </a:solidFill>
                <a:latin typeface="Symbol" pitchFamily="18" charset="2"/>
              </a:rPr>
              <a:t>1</a:t>
            </a:r>
            <a:r>
              <a:rPr lang="en-US" sz="2000" i="1" smtClean="0">
                <a:solidFill>
                  <a:srgbClr val="FF0000"/>
                </a:solidFill>
                <a:latin typeface="Symbol" pitchFamily="18" charset="2"/>
              </a:rPr>
              <a:t> - a</a:t>
            </a:r>
            <a:endParaRPr lang="en-US" sz="2000" dirty="0">
              <a:solidFill>
                <a:srgbClr val="FF0000"/>
              </a:solidFill>
              <a:latin typeface="Symbol" pitchFamily="18" charset="2"/>
            </a:endParaRPr>
          </a:p>
        </p:txBody>
      </p:sp>
      <p:sp>
        <p:nvSpPr>
          <p:cNvPr id="17" name="Rectangle 186"/>
          <p:cNvSpPr>
            <a:spLocks noChangeArrowheads="1"/>
          </p:cNvSpPr>
          <p:nvPr/>
        </p:nvSpPr>
        <p:spPr bwMode="auto">
          <a:xfrm>
            <a:off x="1820707" y="1770469"/>
            <a:ext cx="1279620" cy="498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hangingPunct="0">
              <a:lnSpc>
                <a:spcPct val="80000"/>
              </a:lnSpc>
              <a:spcBef>
                <a:spcPct val="20000"/>
              </a:spcBef>
              <a:buClr>
                <a:srgbClr val="66FFFF"/>
              </a:buClr>
              <a:buSzPct val="75000"/>
              <a:buFont typeface="Times New Roman" pitchFamily="18" charset="0"/>
              <a:buNone/>
            </a:pPr>
            <a:r>
              <a:rPr lang="en-US" sz="2000" dirty="0" smtClean="0">
                <a:solidFill>
                  <a:srgbClr val="FF0000"/>
                </a:solidFill>
                <a:latin typeface="Symbol" pitchFamily="18" charset="2"/>
              </a:rPr>
              <a:t>=</a:t>
            </a:r>
            <a:r>
              <a:rPr lang="en-US" sz="2000" i="1" dirty="0" smtClean="0">
                <a:solidFill>
                  <a:srgbClr val="FF0000"/>
                </a:solidFill>
                <a:latin typeface="Symbol" pitchFamily="18" charset="2"/>
              </a:rPr>
              <a:t> </a:t>
            </a:r>
            <a:r>
              <a:rPr lang="en-US" sz="2000" dirty="0" smtClean="0">
                <a:solidFill>
                  <a:srgbClr val="FF0000"/>
                </a:solidFill>
                <a:latin typeface="Symbol" pitchFamily="18" charset="2"/>
              </a:rPr>
              <a:t>0.95</a:t>
            </a:r>
            <a:endParaRPr lang="en-US" sz="2000" dirty="0">
              <a:solidFill>
                <a:srgbClr val="FF0000"/>
              </a:solidFill>
              <a:latin typeface="Symbol" pitchFamily="18" charset="2"/>
            </a:endParaRPr>
          </a:p>
        </p:txBody>
      </p:sp>
      <p:sp>
        <p:nvSpPr>
          <p:cNvPr id="18" name="Rectangle 186"/>
          <p:cNvSpPr>
            <a:spLocks noChangeArrowheads="1"/>
          </p:cNvSpPr>
          <p:nvPr/>
        </p:nvSpPr>
        <p:spPr bwMode="auto">
          <a:xfrm>
            <a:off x="4045331" y="1770469"/>
            <a:ext cx="1279620" cy="498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hangingPunct="0">
              <a:lnSpc>
                <a:spcPct val="80000"/>
              </a:lnSpc>
              <a:spcBef>
                <a:spcPct val="20000"/>
              </a:spcBef>
              <a:buClr>
                <a:srgbClr val="66FFFF"/>
              </a:buClr>
              <a:buSzPct val="75000"/>
              <a:buFont typeface="Times New Roman" pitchFamily="18" charset="0"/>
              <a:buNone/>
            </a:pPr>
            <a:r>
              <a:rPr lang="en-US" sz="2000" i="1" dirty="0" smtClean="0">
                <a:solidFill>
                  <a:srgbClr val="FF0000"/>
                </a:solidFill>
                <a:latin typeface="Symbol" pitchFamily="18" charset="2"/>
              </a:rPr>
              <a:t>a</a:t>
            </a:r>
            <a:endParaRPr lang="en-US" sz="2000" dirty="0">
              <a:solidFill>
                <a:srgbClr val="FF0000"/>
              </a:solidFill>
              <a:latin typeface="Symbol" pitchFamily="18" charset="2"/>
            </a:endParaRPr>
          </a:p>
        </p:txBody>
      </p:sp>
      <p:sp>
        <p:nvSpPr>
          <p:cNvPr id="19" name="Rectangle 186"/>
          <p:cNvSpPr>
            <a:spLocks noChangeArrowheads="1"/>
          </p:cNvSpPr>
          <p:nvPr/>
        </p:nvSpPr>
        <p:spPr bwMode="auto">
          <a:xfrm>
            <a:off x="4361507" y="1772741"/>
            <a:ext cx="1279620" cy="498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hangingPunct="0">
              <a:lnSpc>
                <a:spcPct val="80000"/>
              </a:lnSpc>
              <a:spcBef>
                <a:spcPct val="20000"/>
              </a:spcBef>
              <a:buClr>
                <a:srgbClr val="66FFFF"/>
              </a:buClr>
              <a:buSzPct val="75000"/>
              <a:buFont typeface="Times New Roman" pitchFamily="18" charset="0"/>
              <a:buNone/>
            </a:pPr>
            <a:r>
              <a:rPr lang="en-US" sz="2000" dirty="0" smtClean="0">
                <a:solidFill>
                  <a:srgbClr val="FF0000"/>
                </a:solidFill>
                <a:latin typeface="Symbol" pitchFamily="18" charset="2"/>
              </a:rPr>
              <a:t>=</a:t>
            </a:r>
            <a:r>
              <a:rPr lang="en-US" sz="2000" i="1" dirty="0" smtClean="0">
                <a:solidFill>
                  <a:srgbClr val="FF0000"/>
                </a:solidFill>
                <a:latin typeface="Symbol" pitchFamily="18" charset="2"/>
              </a:rPr>
              <a:t> </a:t>
            </a:r>
            <a:r>
              <a:rPr lang="en-US" sz="2000" dirty="0" smtClean="0">
                <a:solidFill>
                  <a:srgbClr val="FF0000"/>
                </a:solidFill>
                <a:latin typeface="Symbol" pitchFamily="18" charset="2"/>
              </a:rPr>
              <a:t>0.05</a:t>
            </a:r>
            <a:endParaRPr lang="en-US" sz="2000" dirty="0">
              <a:solidFill>
                <a:srgbClr val="FF0000"/>
              </a:solidFill>
              <a:latin typeface="Symbol" pitchFamily="18" charset="2"/>
            </a:endParaRPr>
          </a:p>
        </p:txBody>
      </p:sp>
      <p:sp>
        <p:nvSpPr>
          <p:cNvPr id="20" name="Rectangle 186"/>
          <p:cNvSpPr>
            <a:spLocks noChangeArrowheads="1"/>
          </p:cNvSpPr>
          <p:nvPr/>
        </p:nvSpPr>
        <p:spPr bwMode="auto">
          <a:xfrm>
            <a:off x="6545187" y="1772741"/>
            <a:ext cx="1279620" cy="498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hangingPunct="0">
              <a:lnSpc>
                <a:spcPct val="80000"/>
              </a:lnSpc>
              <a:spcBef>
                <a:spcPct val="20000"/>
              </a:spcBef>
              <a:buClr>
                <a:srgbClr val="66FFFF"/>
              </a:buClr>
              <a:buSzPct val="75000"/>
              <a:buFont typeface="Times New Roman" pitchFamily="18" charset="0"/>
              <a:buNone/>
            </a:pPr>
            <a:r>
              <a:rPr lang="en-US" sz="2000" i="1" dirty="0" smtClean="0">
                <a:solidFill>
                  <a:srgbClr val="FF0000"/>
                </a:solidFill>
                <a:latin typeface="Symbol" pitchFamily="18" charset="2"/>
              </a:rPr>
              <a:t>a </a:t>
            </a:r>
            <a:r>
              <a:rPr lang="en-US" sz="2000" dirty="0" smtClean="0">
                <a:solidFill>
                  <a:srgbClr val="FF0000"/>
                </a:solidFill>
                <a:latin typeface="Symbol" pitchFamily="18" charset="2"/>
              </a:rPr>
              <a:t>/ 2</a:t>
            </a:r>
            <a:endParaRPr lang="en-US" sz="2000" dirty="0">
              <a:solidFill>
                <a:srgbClr val="FF0000"/>
              </a:solidFill>
              <a:latin typeface="Symbol" pitchFamily="18" charset="2"/>
            </a:endParaRPr>
          </a:p>
        </p:txBody>
      </p:sp>
      <p:sp>
        <p:nvSpPr>
          <p:cNvPr id="21" name="Rectangle 186"/>
          <p:cNvSpPr>
            <a:spLocks noChangeArrowheads="1"/>
          </p:cNvSpPr>
          <p:nvPr/>
        </p:nvSpPr>
        <p:spPr bwMode="auto">
          <a:xfrm>
            <a:off x="7147971" y="1775013"/>
            <a:ext cx="1279620" cy="498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hangingPunct="0">
              <a:lnSpc>
                <a:spcPct val="80000"/>
              </a:lnSpc>
              <a:spcBef>
                <a:spcPct val="20000"/>
              </a:spcBef>
              <a:buClr>
                <a:srgbClr val="66FFFF"/>
              </a:buClr>
              <a:buSzPct val="75000"/>
              <a:buFont typeface="Times New Roman" pitchFamily="18" charset="0"/>
              <a:buNone/>
            </a:pPr>
            <a:r>
              <a:rPr lang="en-US" sz="2000" dirty="0" smtClean="0">
                <a:solidFill>
                  <a:srgbClr val="FF0000"/>
                </a:solidFill>
                <a:latin typeface="Symbol" pitchFamily="18" charset="2"/>
              </a:rPr>
              <a:t>=</a:t>
            </a:r>
            <a:r>
              <a:rPr lang="en-US" sz="2000" i="1" dirty="0" smtClean="0">
                <a:solidFill>
                  <a:srgbClr val="FF0000"/>
                </a:solidFill>
                <a:latin typeface="Symbol" pitchFamily="18" charset="2"/>
              </a:rPr>
              <a:t> </a:t>
            </a:r>
            <a:r>
              <a:rPr lang="en-US" sz="2000" dirty="0" smtClean="0">
                <a:solidFill>
                  <a:srgbClr val="FF0000"/>
                </a:solidFill>
                <a:latin typeface="Symbol" pitchFamily="18" charset="2"/>
              </a:rPr>
              <a:t>0.025</a:t>
            </a:r>
            <a:endParaRPr lang="en-US" sz="2000" dirty="0">
              <a:solidFill>
                <a:srgbClr val="FF0000"/>
              </a:solidFill>
              <a:latin typeface="Symbol" pitchFamily="18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3303385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  <p:bldP spid="10" grpId="0" animBg="1"/>
      <p:bldP spid="11" grpId="0" animBg="1"/>
      <p:bldP spid="12" grpId="0" animBg="1"/>
      <p:bldP spid="13" grpId="0"/>
      <p:bldP spid="16" grpId="0"/>
      <p:bldP spid="17" grpId="0"/>
      <p:bldP spid="18" grpId="0"/>
      <p:bldP spid="19" grpId="0"/>
      <p:bldP spid="20" grpId="0"/>
      <p:bldP spid="2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84" name="Line 20"/>
          <p:cNvSpPr>
            <a:spLocks noChangeShapeType="1"/>
          </p:cNvSpPr>
          <p:nvPr/>
        </p:nvSpPr>
        <p:spPr bwMode="auto">
          <a:xfrm flipH="1">
            <a:off x="4608193" y="2021359"/>
            <a:ext cx="821055" cy="1561629"/>
          </a:xfrm>
          <a:prstGeom prst="line">
            <a:avLst/>
          </a:prstGeom>
          <a:noFill/>
          <a:ln w="12700">
            <a:solidFill>
              <a:srgbClr val="2121FF"/>
            </a:solidFill>
            <a:round/>
            <a:headEnd/>
            <a:tailEnd type="triangle" w="med" len="med"/>
          </a:ln>
          <a:effectLst>
            <a:outerShdw dist="1796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678" name="Line 7"/>
          <p:cNvSpPr>
            <a:spLocks noChangeShapeType="1"/>
          </p:cNvSpPr>
          <p:nvPr/>
        </p:nvSpPr>
        <p:spPr bwMode="auto">
          <a:xfrm>
            <a:off x="4375150" y="5632450"/>
            <a:ext cx="0" cy="246063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>
            <a:outerShdw dist="17961" dir="2700000" algn="ctr" rotWithShape="0">
              <a:srgbClr val="000000"/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8085" name="Text Box 21"/>
          <p:cNvSpPr txBox="1">
            <a:spLocks noChangeArrowheads="1"/>
          </p:cNvSpPr>
          <p:nvPr/>
        </p:nvSpPr>
        <p:spPr bwMode="auto">
          <a:xfrm>
            <a:off x="4213225" y="5988050"/>
            <a:ext cx="323850" cy="42703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0" hangingPunct="0">
              <a:defRPr/>
            </a:pPr>
            <a:r>
              <a:rPr lang="en-US" sz="2200" b="0">
                <a:effectLst>
                  <a:outerShdw blurRad="38100" dist="38100" dir="2700000" algn="tl">
                    <a:srgbClr val="C0C0C0"/>
                  </a:outerShdw>
                </a:effectLst>
                <a:cs typeface="+mn-cs"/>
              </a:rPr>
              <a:t>0</a:t>
            </a:r>
          </a:p>
        </p:txBody>
      </p:sp>
      <p:sp>
        <p:nvSpPr>
          <p:cNvPr id="96269" name="AutoShape 13"/>
          <p:cNvSpPr>
            <a:spLocks noChangeArrowheads="1"/>
          </p:cNvSpPr>
          <p:nvPr/>
        </p:nvSpPr>
        <p:spPr bwMode="auto">
          <a:xfrm>
            <a:off x="6369050" y="5470525"/>
            <a:ext cx="1463675" cy="258763"/>
          </a:xfrm>
          <a:prstGeom prst="rtTriangle">
            <a:avLst/>
          </a:prstGeom>
          <a:solidFill>
            <a:srgbClr val="FF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96273" name="Line 17"/>
          <p:cNvSpPr>
            <a:spLocks noChangeShapeType="1"/>
          </p:cNvSpPr>
          <p:nvPr/>
        </p:nvSpPr>
        <p:spPr bwMode="auto">
          <a:xfrm>
            <a:off x="6429375" y="5445125"/>
            <a:ext cx="0" cy="98425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6271" name="Line 15"/>
          <p:cNvSpPr>
            <a:spLocks noChangeShapeType="1"/>
          </p:cNvSpPr>
          <p:nvPr/>
        </p:nvSpPr>
        <p:spPr bwMode="auto">
          <a:xfrm>
            <a:off x="6386513" y="5427663"/>
            <a:ext cx="0" cy="517525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685" name="Freeform 12"/>
          <p:cNvSpPr>
            <a:spLocks/>
          </p:cNvSpPr>
          <p:nvPr/>
        </p:nvSpPr>
        <p:spPr bwMode="auto">
          <a:xfrm>
            <a:off x="784225" y="3582988"/>
            <a:ext cx="7056438" cy="2166937"/>
          </a:xfrm>
          <a:custGeom>
            <a:avLst/>
            <a:gdLst>
              <a:gd name="T0" fmla="*/ 2147483647 w 4445"/>
              <a:gd name="T1" fmla="*/ 2147483647 h 1365"/>
              <a:gd name="T2" fmla="*/ 2147483647 w 4445"/>
              <a:gd name="T3" fmla="*/ 2147483647 h 1365"/>
              <a:gd name="T4" fmla="*/ 2147483647 w 4445"/>
              <a:gd name="T5" fmla="*/ 2147483647 h 1365"/>
              <a:gd name="T6" fmla="*/ 2147483647 w 4445"/>
              <a:gd name="T7" fmla="*/ 2147483647 h 1365"/>
              <a:gd name="T8" fmla="*/ 2147483647 w 4445"/>
              <a:gd name="T9" fmla="*/ 2147483647 h 1365"/>
              <a:gd name="T10" fmla="*/ 2147483647 w 4445"/>
              <a:gd name="T11" fmla="*/ 2147483647 h 1365"/>
              <a:gd name="T12" fmla="*/ 2147483647 w 4445"/>
              <a:gd name="T13" fmla="*/ 2147483647 h 1365"/>
              <a:gd name="T14" fmla="*/ 2147483647 w 4445"/>
              <a:gd name="T15" fmla="*/ 2147483647 h 1365"/>
              <a:gd name="T16" fmla="*/ 2147483647 w 4445"/>
              <a:gd name="T17" fmla="*/ 2147483647 h 1365"/>
              <a:gd name="T18" fmla="*/ 2147483647 w 4445"/>
              <a:gd name="T19" fmla="*/ 2147483647 h 1365"/>
              <a:gd name="T20" fmla="*/ 2147483647 w 4445"/>
              <a:gd name="T21" fmla="*/ 2147483647 h 1365"/>
              <a:gd name="T22" fmla="*/ 2147483647 w 4445"/>
              <a:gd name="T23" fmla="*/ 2147483647 h 1365"/>
              <a:gd name="T24" fmla="*/ 2147483647 w 4445"/>
              <a:gd name="T25" fmla="*/ 2147483647 h 1365"/>
              <a:gd name="T26" fmla="*/ 2147483647 w 4445"/>
              <a:gd name="T27" fmla="*/ 2147483647 h 1365"/>
              <a:gd name="T28" fmla="*/ 2147483647 w 4445"/>
              <a:gd name="T29" fmla="*/ 2147483647 h 1365"/>
              <a:gd name="T30" fmla="*/ 2147483647 w 4445"/>
              <a:gd name="T31" fmla="*/ 2147483647 h 1365"/>
              <a:gd name="T32" fmla="*/ 2147483647 w 4445"/>
              <a:gd name="T33" fmla="*/ 2147483647 h 1365"/>
              <a:gd name="T34" fmla="*/ 2147483647 w 4445"/>
              <a:gd name="T35" fmla="*/ 2147483647 h 1365"/>
              <a:gd name="T36" fmla="*/ 2147483647 w 4445"/>
              <a:gd name="T37" fmla="*/ 2147483647 h 1365"/>
              <a:gd name="T38" fmla="*/ 2147483647 w 4445"/>
              <a:gd name="T39" fmla="*/ 2147483647 h 1365"/>
              <a:gd name="T40" fmla="*/ 2147483647 w 4445"/>
              <a:gd name="T41" fmla="*/ 2147483647 h 1365"/>
              <a:gd name="T42" fmla="*/ 2147483647 w 4445"/>
              <a:gd name="T43" fmla="*/ 2147483647 h 1365"/>
              <a:gd name="T44" fmla="*/ 2147483647 w 4445"/>
              <a:gd name="T45" fmla="*/ 2147483647 h 1365"/>
              <a:gd name="T46" fmla="*/ 2147483647 w 4445"/>
              <a:gd name="T47" fmla="*/ 2147483647 h 1365"/>
              <a:gd name="T48" fmla="*/ 2147483647 w 4445"/>
              <a:gd name="T49" fmla="*/ 2147483647 h 1365"/>
              <a:gd name="T50" fmla="*/ 2147483647 w 4445"/>
              <a:gd name="T51" fmla="*/ 2147483647 h 1365"/>
              <a:gd name="T52" fmla="*/ 2147483647 w 4445"/>
              <a:gd name="T53" fmla="*/ 2147483647 h 1365"/>
              <a:gd name="T54" fmla="*/ 2147483647 w 4445"/>
              <a:gd name="T55" fmla="*/ 2147483647 h 1365"/>
              <a:gd name="T56" fmla="*/ 2147483647 w 4445"/>
              <a:gd name="T57" fmla="*/ 2147483647 h 1365"/>
              <a:gd name="T58" fmla="*/ 2147483647 w 4445"/>
              <a:gd name="T59" fmla="*/ 2147483647 h 1365"/>
              <a:gd name="T60" fmla="*/ 2147483647 w 4445"/>
              <a:gd name="T61" fmla="*/ 2147483647 h 1365"/>
              <a:gd name="T62" fmla="*/ 2147483647 w 4445"/>
              <a:gd name="T63" fmla="*/ 2147483647 h 1365"/>
              <a:gd name="T64" fmla="*/ 2147483647 w 4445"/>
              <a:gd name="T65" fmla="*/ 2147483647 h 1365"/>
              <a:gd name="T66" fmla="*/ 2147483647 w 4445"/>
              <a:gd name="T67" fmla="*/ 2147483647 h 1365"/>
              <a:gd name="T68" fmla="*/ 2147483647 w 4445"/>
              <a:gd name="T69" fmla="*/ 2147483647 h 1365"/>
              <a:gd name="T70" fmla="*/ 2147483647 w 4445"/>
              <a:gd name="T71" fmla="*/ 2147483647 h 1365"/>
              <a:gd name="T72" fmla="*/ 2147483647 w 4445"/>
              <a:gd name="T73" fmla="*/ 2147483647 h 1365"/>
              <a:gd name="T74" fmla="*/ 2147483647 w 4445"/>
              <a:gd name="T75" fmla="*/ 2147483647 h 1365"/>
              <a:gd name="T76" fmla="*/ 2147483647 w 4445"/>
              <a:gd name="T77" fmla="*/ 2147483647 h 1365"/>
              <a:gd name="T78" fmla="*/ 2147483647 w 4445"/>
              <a:gd name="T79" fmla="*/ 2147483647 h 1365"/>
              <a:gd name="T80" fmla="*/ 2147483647 w 4445"/>
              <a:gd name="T81" fmla="*/ 2147483647 h 1365"/>
              <a:gd name="T82" fmla="*/ 2147483647 w 4445"/>
              <a:gd name="T83" fmla="*/ 2147483647 h 1365"/>
              <a:gd name="T84" fmla="*/ 2147483647 w 4445"/>
              <a:gd name="T85" fmla="*/ 2147483647 h 1365"/>
              <a:gd name="T86" fmla="*/ 2147483647 w 4445"/>
              <a:gd name="T87" fmla="*/ 2147483647 h 1365"/>
              <a:gd name="T88" fmla="*/ 2147483647 w 4445"/>
              <a:gd name="T89" fmla="*/ 2147483647 h 1365"/>
              <a:gd name="T90" fmla="*/ 2147483647 w 4445"/>
              <a:gd name="T91" fmla="*/ 2147483647 h 1365"/>
              <a:gd name="T92" fmla="*/ 2147483647 w 4445"/>
              <a:gd name="T93" fmla="*/ 2147483647 h 1365"/>
              <a:gd name="T94" fmla="*/ 2147483647 w 4445"/>
              <a:gd name="T95" fmla="*/ 2147483647 h 1365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w 4445"/>
              <a:gd name="T145" fmla="*/ 0 h 1365"/>
              <a:gd name="T146" fmla="*/ 4445 w 4445"/>
              <a:gd name="T147" fmla="*/ 1365 h 1365"/>
            </a:gdLst>
            <a:ahLst/>
            <a:cxnLst>
              <a:cxn ang="T96">
                <a:pos x="T0" y="T1"/>
              </a:cxn>
              <a:cxn ang="T97">
                <a:pos x="T2" y="T3"/>
              </a:cxn>
              <a:cxn ang="T98">
                <a:pos x="T4" y="T5"/>
              </a:cxn>
              <a:cxn ang="T99">
                <a:pos x="T6" y="T7"/>
              </a:cxn>
              <a:cxn ang="T100">
                <a:pos x="T8" y="T9"/>
              </a:cxn>
              <a:cxn ang="T101">
                <a:pos x="T10" y="T11"/>
              </a:cxn>
              <a:cxn ang="T102">
                <a:pos x="T12" y="T13"/>
              </a:cxn>
              <a:cxn ang="T103">
                <a:pos x="T14" y="T15"/>
              </a:cxn>
              <a:cxn ang="T104">
                <a:pos x="T16" y="T17"/>
              </a:cxn>
              <a:cxn ang="T105">
                <a:pos x="T18" y="T19"/>
              </a:cxn>
              <a:cxn ang="T106">
                <a:pos x="T20" y="T21"/>
              </a:cxn>
              <a:cxn ang="T107">
                <a:pos x="T22" y="T23"/>
              </a:cxn>
              <a:cxn ang="T108">
                <a:pos x="T24" y="T25"/>
              </a:cxn>
              <a:cxn ang="T109">
                <a:pos x="T26" y="T27"/>
              </a:cxn>
              <a:cxn ang="T110">
                <a:pos x="T28" y="T29"/>
              </a:cxn>
              <a:cxn ang="T111">
                <a:pos x="T30" y="T31"/>
              </a:cxn>
              <a:cxn ang="T112">
                <a:pos x="T32" y="T33"/>
              </a:cxn>
              <a:cxn ang="T113">
                <a:pos x="T34" y="T35"/>
              </a:cxn>
              <a:cxn ang="T114">
                <a:pos x="T36" y="T37"/>
              </a:cxn>
              <a:cxn ang="T115">
                <a:pos x="T38" y="T39"/>
              </a:cxn>
              <a:cxn ang="T116">
                <a:pos x="T40" y="T41"/>
              </a:cxn>
              <a:cxn ang="T117">
                <a:pos x="T42" y="T43"/>
              </a:cxn>
              <a:cxn ang="T118">
                <a:pos x="T44" y="T45"/>
              </a:cxn>
              <a:cxn ang="T119">
                <a:pos x="T46" y="T47"/>
              </a:cxn>
              <a:cxn ang="T120">
                <a:pos x="T48" y="T49"/>
              </a:cxn>
              <a:cxn ang="T121">
                <a:pos x="T50" y="T51"/>
              </a:cxn>
              <a:cxn ang="T122">
                <a:pos x="T52" y="T53"/>
              </a:cxn>
              <a:cxn ang="T123">
                <a:pos x="T54" y="T55"/>
              </a:cxn>
              <a:cxn ang="T124">
                <a:pos x="T56" y="T57"/>
              </a:cxn>
              <a:cxn ang="T125">
                <a:pos x="T58" y="T59"/>
              </a:cxn>
              <a:cxn ang="T126">
                <a:pos x="T60" y="T61"/>
              </a:cxn>
              <a:cxn ang="T127">
                <a:pos x="T62" y="T63"/>
              </a:cxn>
              <a:cxn ang="T128">
                <a:pos x="T64" y="T65"/>
              </a:cxn>
              <a:cxn ang="T129">
                <a:pos x="T66" y="T67"/>
              </a:cxn>
              <a:cxn ang="T130">
                <a:pos x="T68" y="T69"/>
              </a:cxn>
              <a:cxn ang="T131">
                <a:pos x="T70" y="T71"/>
              </a:cxn>
              <a:cxn ang="T132">
                <a:pos x="T72" y="T73"/>
              </a:cxn>
              <a:cxn ang="T133">
                <a:pos x="T74" y="T75"/>
              </a:cxn>
              <a:cxn ang="T134">
                <a:pos x="T76" y="T77"/>
              </a:cxn>
              <a:cxn ang="T135">
                <a:pos x="T78" y="T79"/>
              </a:cxn>
              <a:cxn ang="T136">
                <a:pos x="T80" y="T81"/>
              </a:cxn>
              <a:cxn ang="T137">
                <a:pos x="T82" y="T83"/>
              </a:cxn>
              <a:cxn ang="T138">
                <a:pos x="T84" y="T85"/>
              </a:cxn>
              <a:cxn ang="T139">
                <a:pos x="T86" y="T87"/>
              </a:cxn>
              <a:cxn ang="T140">
                <a:pos x="T88" y="T89"/>
              </a:cxn>
              <a:cxn ang="T141">
                <a:pos x="T90" y="T91"/>
              </a:cxn>
              <a:cxn ang="T142">
                <a:pos x="T92" y="T93"/>
              </a:cxn>
              <a:cxn ang="T143">
                <a:pos x="T94" y="T95"/>
              </a:cxn>
            </a:cxnLst>
            <a:rect l="T144" t="T145" r="T146" b="T147"/>
            <a:pathLst>
              <a:path w="4445" h="1365">
                <a:moveTo>
                  <a:pt x="2265" y="1"/>
                </a:moveTo>
                <a:lnTo>
                  <a:pt x="2215" y="6"/>
                </a:lnTo>
                <a:lnTo>
                  <a:pt x="2166" y="14"/>
                </a:lnTo>
                <a:lnTo>
                  <a:pt x="2110" y="32"/>
                </a:lnTo>
                <a:lnTo>
                  <a:pt x="2068" y="53"/>
                </a:lnTo>
                <a:lnTo>
                  <a:pt x="2030" y="77"/>
                </a:lnTo>
                <a:lnTo>
                  <a:pt x="1993" y="101"/>
                </a:lnTo>
                <a:lnTo>
                  <a:pt x="1965" y="124"/>
                </a:lnTo>
                <a:lnTo>
                  <a:pt x="1935" y="153"/>
                </a:lnTo>
                <a:lnTo>
                  <a:pt x="1913" y="174"/>
                </a:lnTo>
                <a:lnTo>
                  <a:pt x="1884" y="204"/>
                </a:lnTo>
                <a:lnTo>
                  <a:pt x="1859" y="230"/>
                </a:lnTo>
                <a:lnTo>
                  <a:pt x="1836" y="256"/>
                </a:lnTo>
                <a:lnTo>
                  <a:pt x="1816" y="278"/>
                </a:lnTo>
                <a:lnTo>
                  <a:pt x="1791" y="306"/>
                </a:lnTo>
                <a:lnTo>
                  <a:pt x="1775" y="329"/>
                </a:lnTo>
                <a:lnTo>
                  <a:pt x="1759" y="354"/>
                </a:lnTo>
                <a:lnTo>
                  <a:pt x="1740" y="377"/>
                </a:lnTo>
                <a:lnTo>
                  <a:pt x="1720" y="404"/>
                </a:lnTo>
                <a:lnTo>
                  <a:pt x="1697" y="436"/>
                </a:lnTo>
                <a:lnTo>
                  <a:pt x="1679" y="461"/>
                </a:lnTo>
                <a:lnTo>
                  <a:pt x="1664" y="481"/>
                </a:lnTo>
                <a:lnTo>
                  <a:pt x="1643" y="510"/>
                </a:lnTo>
                <a:lnTo>
                  <a:pt x="1623" y="539"/>
                </a:lnTo>
                <a:lnTo>
                  <a:pt x="1608" y="559"/>
                </a:lnTo>
                <a:lnTo>
                  <a:pt x="1587" y="591"/>
                </a:lnTo>
                <a:lnTo>
                  <a:pt x="1571" y="614"/>
                </a:lnTo>
                <a:lnTo>
                  <a:pt x="1555" y="640"/>
                </a:lnTo>
                <a:lnTo>
                  <a:pt x="1541" y="666"/>
                </a:lnTo>
                <a:lnTo>
                  <a:pt x="1524" y="690"/>
                </a:lnTo>
                <a:lnTo>
                  <a:pt x="1510" y="715"/>
                </a:lnTo>
                <a:lnTo>
                  <a:pt x="1494" y="739"/>
                </a:lnTo>
                <a:lnTo>
                  <a:pt x="1473" y="770"/>
                </a:lnTo>
                <a:lnTo>
                  <a:pt x="1452" y="802"/>
                </a:lnTo>
                <a:lnTo>
                  <a:pt x="1432" y="827"/>
                </a:lnTo>
                <a:lnTo>
                  <a:pt x="1416" y="849"/>
                </a:lnTo>
                <a:lnTo>
                  <a:pt x="1399" y="872"/>
                </a:lnTo>
                <a:lnTo>
                  <a:pt x="1383" y="893"/>
                </a:lnTo>
                <a:lnTo>
                  <a:pt x="1360" y="922"/>
                </a:lnTo>
                <a:lnTo>
                  <a:pt x="1334" y="950"/>
                </a:lnTo>
                <a:lnTo>
                  <a:pt x="1305" y="979"/>
                </a:lnTo>
                <a:lnTo>
                  <a:pt x="1273" y="1007"/>
                </a:lnTo>
                <a:lnTo>
                  <a:pt x="1240" y="1033"/>
                </a:lnTo>
                <a:lnTo>
                  <a:pt x="1200" y="1059"/>
                </a:lnTo>
                <a:lnTo>
                  <a:pt x="1170" y="1082"/>
                </a:lnTo>
                <a:lnTo>
                  <a:pt x="1128" y="1106"/>
                </a:lnTo>
                <a:lnTo>
                  <a:pt x="1094" y="1126"/>
                </a:lnTo>
                <a:lnTo>
                  <a:pt x="1050" y="1148"/>
                </a:lnTo>
                <a:lnTo>
                  <a:pt x="1000" y="1168"/>
                </a:lnTo>
                <a:lnTo>
                  <a:pt x="946" y="1186"/>
                </a:lnTo>
                <a:lnTo>
                  <a:pt x="889" y="1204"/>
                </a:lnTo>
                <a:lnTo>
                  <a:pt x="828" y="1220"/>
                </a:lnTo>
                <a:lnTo>
                  <a:pt x="781" y="1231"/>
                </a:lnTo>
                <a:lnTo>
                  <a:pt x="738" y="1241"/>
                </a:lnTo>
                <a:lnTo>
                  <a:pt x="686" y="1251"/>
                </a:lnTo>
                <a:lnTo>
                  <a:pt x="631" y="1260"/>
                </a:lnTo>
                <a:lnTo>
                  <a:pt x="581" y="1269"/>
                </a:lnTo>
                <a:lnTo>
                  <a:pt x="534" y="1279"/>
                </a:lnTo>
                <a:lnTo>
                  <a:pt x="483" y="1287"/>
                </a:lnTo>
                <a:lnTo>
                  <a:pt x="439" y="1294"/>
                </a:lnTo>
                <a:lnTo>
                  <a:pt x="382" y="1302"/>
                </a:lnTo>
                <a:lnTo>
                  <a:pt x="303" y="1311"/>
                </a:lnTo>
                <a:lnTo>
                  <a:pt x="253" y="1318"/>
                </a:lnTo>
                <a:lnTo>
                  <a:pt x="207" y="1324"/>
                </a:lnTo>
                <a:lnTo>
                  <a:pt x="169" y="1328"/>
                </a:lnTo>
                <a:lnTo>
                  <a:pt x="105" y="1336"/>
                </a:lnTo>
                <a:lnTo>
                  <a:pt x="36" y="1345"/>
                </a:lnTo>
                <a:lnTo>
                  <a:pt x="0" y="1364"/>
                </a:lnTo>
                <a:lnTo>
                  <a:pt x="4445" y="1365"/>
                </a:lnTo>
                <a:lnTo>
                  <a:pt x="4440" y="1350"/>
                </a:lnTo>
                <a:lnTo>
                  <a:pt x="4378" y="1342"/>
                </a:lnTo>
                <a:lnTo>
                  <a:pt x="4308" y="1336"/>
                </a:lnTo>
                <a:lnTo>
                  <a:pt x="4263" y="1330"/>
                </a:lnTo>
                <a:lnTo>
                  <a:pt x="4182" y="1318"/>
                </a:lnTo>
                <a:lnTo>
                  <a:pt x="4221" y="1324"/>
                </a:lnTo>
                <a:lnTo>
                  <a:pt x="4136" y="1311"/>
                </a:lnTo>
                <a:lnTo>
                  <a:pt x="4087" y="1303"/>
                </a:lnTo>
                <a:lnTo>
                  <a:pt x="4007" y="1289"/>
                </a:lnTo>
                <a:lnTo>
                  <a:pt x="3934" y="1276"/>
                </a:lnTo>
                <a:lnTo>
                  <a:pt x="3871" y="1264"/>
                </a:lnTo>
                <a:lnTo>
                  <a:pt x="3815" y="1251"/>
                </a:lnTo>
                <a:lnTo>
                  <a:pt x="3749" y="1237"/>
                </a:lnTo>
                <a:lnTo>
                  <a:pt x="3693" y="1223"/>
                </a:lnTo>
                <a:lnTo>
                  <a:pt x="3621" y="1202"/>
                </a:lnTo>
                <a:lnTo>
                  <a:pt x="3590" y="1191"/>
                </a:lnTo>
                <a:lnTo>
                  <a:pt x="3589" y="1191"/>
                </a:lnTo>
                <a:lnTo>
                  <a:pt x="3565" y="1183"/>
                </a:lnTo>
                <a:lnTo>
                  <a:pt x="3530" y="1169"/>
                </a:lnTo>
                <a:lnTo>
                  <a:pt x="3484" y="1151"/>
                </a:lnTo>
                <a:lnTo>
                  <a:pt x="3444" y="1131"/>
                </a:lnTo>
                <a:lnTo>
                  <a:pt x="3416" y="1115"/>
                </a:lnTo>
                <a:lnTo>
                  <a:pt x="3383" y="1095"/>
                </a:lnTo>
                <a:lnTo>
                  <a:pt x="3345" y="1068"/>
                </a:lnTo>
                <a:lnTo>
                  <a:pt x="3305" y="1040"/>
                </a:lnTo>
                <a:lnTo>
                  <a:pt x="3270" y="1013"/>
                </a:lnTo>
                <a:lnTo>
                  <a:pt x="3241" y="989"/>
                </a:lnTo>
                <a:lnTo>
                  <a:pt x="3214" y="962"/>
                </a:lnTo>
                <a:lnTo>
                  <a:pt x="3192" y="938"/>
                </a:lnTo>
                <a:lnTo>
                  <a:pt x="3172" y="916"/>
                </a:lnTo>
                <a:lnTo>
                  <a:pt x="3156" y="898"/>
                </a:lnTo>
                <a:lnTo>
                  <a:pt x="3140" y="877"/>
                </a:lnTo>
                <a:lnTo>
                  <a:pt x="3120" y="851"/>
                </a:lnTo>
                <a:lnTo>
                  <a:pt x="3102" y="826"/>
                </a:lnTo>
                <a:lnTo>
                  <a:pt x="3090" y="808"/>
                </a:lnTo>
                <a:lnTo>
                  <a:pt x="3074" y="787"/>
                </a:lnTo>
                <a:lnTo>
                  <a:pt x="3062" y="767"/>
                </a:lnTo>
                <a:lnTo>
                  <a:pt x="3048" y="748"/>
                </a:lnTo>
                <a:lnTo>
                  <a:pt x="3031" y="723"/>
                </a:lnTo>
                <a:lnTo>
                  <a:pt x="3013" y="698"/>
                </a:lnTo>
                <a:lnTo>
                  <a:pt x="2989" y="667"/>
                </a:lnTo>
                <a:lnTo>
                  <a:pt x="2968" y="638"/>
                </a:lnTo>
                <a:lnTo>
                  <a:pt x="2942" y="602"/>
                </a:lnTo>
                <a:lnTo>
                  <a:pt x="2926" y="580"/>
                </a:lnTo>
                <a:lnTo>
                  <a:pt x="2915" y="563"/>
                </a:lnTo>
                <a:lnTo>
                  <a:pt x="2888" y="528"/>
                </a:lnTo>
                <a:lnTo>
                  <a:pt x="2870" y="502"/>
                </a:lnTo>
                <a:lnTo>
                  <a:pt x="2840" y="463"/>
                </a:lnTo>
                <a:lnTo>
                  <a:pt x="2813" y="427"/>
                </a:lnTo>
                <a:lnTo>
                  <a:pt x="2790" y="397"/>
                </a:lnTo>
                <a:lnTo>
                  <a:pt x="2769" y="371"/>
                </a:lnTo>
                <a:lnTo>
                  <a:pt x="2747" y="344"/>
                </a:lnTo>
                <a:lnTo>
                  <a:pt x="2724" y="316"/>
                </a:lnTo>
                <a:lnTo>
                  <a:pt x="2705" y="293"/>
                </a:lnTo>
                <a:lnTo>
                  <a:pt x="2688" y="274"/>
                </a:lnTo>
                <a:lnTo>
                  <a:pt x="2670" y="254"/>
                </a:lnTo>
                <a:lnTo>
                  <a:pt x="2646" y="226"/>
                </a:lnTo>
                <a:lnTo>
                  <a:pt x="2630" y="208"/>
                </a:lnTo>
                <a:lnTo>
                  <a:pt x="2609" y="184"/>
                </a:lnTo>
                <a:lnTo>
                  <a:pt x="2584" y="158"/>
                </a:lnTo>
                <a:lnTo>
                  <a:pt x="2567" y="140"/>
                </a:lnTo>
                <a:lnTo>
                  <a:pt x="2527" y="109"/>
                </a:lnTo>
                <a:lnTo>
                  <a:pt x="2527" y="107"/>
                </a:lnTo>
                <a:lnTo>
                  <a:pt x="2521" y="103"/>
                </a:lnTo>
                <a:lnTo>
                  <a:pt x="2514" y="98"/>
                </a:lnTo>
                <a:lnTo>
                  <a:pt x="2558" y="131"/>
                </a:lnTo>
                <a:lnTo>
                  <a:pt x="2543" y="119"/>
                </a:lnTo>
                <a:lnTo>
                  <a:pt x="2533" y="112"/>
                </a:lnTo>
                <a:lnTo>
                  <a:pt x="2512" y="98"/>
                </a:lnTo>
                <a:lnTo>
                  <a:pt x="2483" y="79"/>
                </a:lnTo>
                <a:lnTo>
                  <a:pt x="2450" y="58"/>
                </a:lnTo>
                <a:lnTo>
                  <a:pt x="2405" y="35"/>
                </a:lnTo>
                <a:lnTo>
                  <a:pt x="2376" y="22"/>
                </a:lnTo>
                <a:lnTo>
                  <a:pt x="2344" y="12"/>
                </a:lnTo>
                <a:lnTo>
                  <a:pt x="2305" y="5"/>
                </a:lnTo>
                <a:lnTo>
                  <a:pt x="2263" y="0"/>
                </a:lnTo>
              </a:path>
            </a:pathLst>
          </a:custGeom>
          <a:noFill/>
          <a:ln w="38100" cap="rnd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>
              <a:ln>
                <a:solidFill>
                  <a:sysClr val="windowText" lastClr="000000"/>
                </a:solidFill>
              </a:ln>
            </a:endParaRPr>
          </a:p>
        </p:txBody>
      </p:sp>
      <p:sp>
        <p:nvSpPr>
          <p:cNvPr id="28686" name="Line 14"/>
          <p:cNvSpPr>
            <a:spLocks noChangeShapeType="1"/>
          </p:cNvSpPr>
          <p:nvPr/>
        </p:nvSpPr>
        <p:spPr bwMode="auto">
          <a:xfrm>
            <a:off x="263525" y="5746750"/>
            <a:ext cx="8226425" cy="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688" name="Rectangle 4"/>
          <p:cNvSpPr>
            <a:spLocks noChangeArrowheads="1"/>
          </p:cNvSpPr>
          <p:nvPr/>
        </p:nvSpPr>
        <p:spPr bwMode="auto">
          <a:xfrm>
            <a:off x="685800" y="155575"/>
            <a:ext cx="7772400" cy="604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 anchor="ctr"/>
          <a:lstStyle/>
          <a:p>
            <a:pPr algn="ctr" eaLnBrk="0" hangingPunct="0"/>
            <a:r>
              <a:rPr lang="en-US" sz="2800" b="0" i="1">
                <a:solidFill>
                  <a:srgbClr val="000000"/>
                </a:solidFill>
              </a:rPr>
              <a:t>t</a:t>
            </a:r>
            <a:r>
              <a:rPr lang="en-US" sz="2800" b="0">
                <a:solidFill>
                  <a:srgbClr val="000000"/>
                </a:solidFill>
              </a:rPr>
              <a:t>  Distribution</a:t>
            </a:r>
          </a:p>
        </p:txBody>
      </p:sp>
      <p:sp>
        <p:nvSpPr>
          <p:cNvPr id="18" name="Rectangle 19"/>
          <p:cNvSpPr>
            <a:spLocks noChangeArrowheads="1"/>
          </p:cNvSpPr>
          <p:nvPr/>
        </p:nvSpPr>
        <p:spPr bwMode="auto">
          <a:xfrm>
            <a:off x="5154295" y="1675392"/>
            <a:ext cx="2049780" cy="4221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488" tIns="44450" rIns="90488" bIns="44450">
            <a:spAutoFit/>
          </a:bodyPr>
          <a:lstStyle/>
          <a:p>
            <a:pPr algn="ctr" eaLnBrk="0" hangingPunct="0">
              <a:lnSpc>
                <a:spcPct val="90000"/>
              </a:lnSpc>
            </a:pPr>
            <a:r>
              <a:rPr lang="en-US" sz="2400" b="0" dirty="0" smtClean="0">
                <a:solidFill>
                  <a:srgbClr val="2121FF"/>
                </a:solidFill>
              </a:rPr>
              <a:t>with </a:t>
            </a:r>
            <a:r>
              <a:rPr lang="en-US" sz="2400" b="0" i="1" dirty="0" err="1" smtClean="0">
                <a:solidFill>
                  <a:srgbClr val="2121FF"/>
                </a:solidFill>
              </a:rPr>
              <a:t>df</a:t>
            </a:r>
            <a:r>
              <a:rPr lang="en-US" sz="2400" b="0" dirty="0" smtClean="0">
                <a:solidFill>
                  <a:srgbClr val="2121FF"/>
                </a:solidFill>
              </a:rPr>
              <a:t> = ∞</a:t>
            </a:r>
            <a:endParaRPr lang="en-US" sz="2400" b="0" dirty="0">
              <a:solidFill>
                <a:srgbClr val="2121FF"/>
              </a:solidFill>
            </a:endParaRPr>
          </a:p>
        </p:txBody>
      </p:sp>
      <p:sp>
        <p:nvSpPr>
          <p:cNvPr id="21" name="Rectangle 15"/>
          <p:cNvSpPr>
            <a:spLocks noChangeArrowheads="1"/>
          </p:cNvSpPr>
          <p:nvPr/>
        </p:nvSpPr>
        <p:spPr bwMode="auto">
          <a:xfrm>
            <a:off x="6171565" y="5484267"/>
            <a:ext cx="97536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/>
          <a:p>
            <a:pPr marL="114300" lvl="1" eaLnBrk="0" hangingPunct="0"/>
            <a:r>
              <a:rPr lang="en-US" sz="1600" dirty="0" smtClean="0">
                <a:solidFill>
                  <a:schemeClr val="bg1"/>
                </a:solidFill>
                <a:latin typeface="Book Antiqua" pitchFamily="18" charset="0"/>
                <a:cs typeface="Times New Roman" pitchFamily="18" charset="0"/>
              </a:rPr>
              <a:t>.0250</a:t>
            </a:r>
            <a:endParaRPr lang="en-US" sz="1600" dirty="0">
              <a:solidFill>
                <a:schemeClr val="bg1"/>
              </a:solidFill>
              <a:latin typeface="Book Antiqua" pitchFamily="18" charset="0"/>
            </a:endParaRPr>
          </a:p>
        </p:txBody>
      </p:sp>
      <p:sp>
        <p:nvSpPr>
          <p:cNvPr id="22" name="Text Box 22"/>
          <p:cNvSpPr txBox="1">
            <a:spLocks noChangeArrowheads="1"/>
          </p:cNvSpPr>
          <p:nvPr/>
        </p:nvSpPr>
        <p:spPr bwMode="auto">
          <a:xfrm>
            <a:off x="5939200" y="5938838"/>
            <a:ext cx="87716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/>
            <a:r>
              <a:rPr lang="en-US" sz="2400" dirty="0" smtClean="0"/>
              <a:t>1.960</a:t>
            </a:r>
            <a:endParaRPr lang="en-US" sz="2400" dirty="0"/>
          </a:p>
        </p:txBody>
      </p:sp>
      <p:sp>
        <p:nvSpPr>
          <p:cNvPr id="17" name="Rectangle 15"/>
          <p:cNvSpPr>
            <a:spLocks noChangeArrowheads="1"/>
          </p:cNvSpPr>
          <p:nvPr/>
        </p:nvSpPr>
        <p:spPr bwMode="auto">
          <a:xfrm>
            <a:off x="349259" y="1131601"/>
            <a:ext cx="8286741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/>
          <a:p>
            <a:pPr marL="114300" lvl="1" eaLnBrk="0" hangingPunct="0"/>
            <a:r>
              <a:rPr lang="en-US" sz="2200" b="0" dirty="0" smtClean="0">
                <a:solidFill>
                  <a:srgbClr val="000000"/>
                </a:solidFill>
                <a:latin typeface="Book Antiqua" pitchFamily="18" charset="0"/>
                <a:cs typeface="Times New Roman" pitchFamily="18" charset="0"/>
              </a:rPr>
              <a:t>z values can be found in the infinity row of the t table.  </a:t>
            </a:r>
            <a:endParaRPr lang="en-US" sz="2200" b="0" dirty="0">
              <a:latin typeface="Book Antiqu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0448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83" name="Rectangle 183"/>
          <p:cNvSpPr>
            <a:spLocks noChangeArrowheads="1"/>
          </p:cNvSpPr>
          <p:nvPr/>
        </p:nvSpPr>
        <p:spPr bwMode="auto">
          <a:xfrm>
            <a:off x="1238250" y="2889250"/>
            <a:ext cx="2417763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hangingPunct="0">
              <a:spcBef>
                <a:spcPct val="20000"/>
              </a:spcBef>
              <a:buClr>
                <a:srgbClr val="66FFFF"/>
              </a:buClr>
              <a:buSzPct val="75000"/>
              <a:buFont typeface="Times New Roman" pitchFamily="18" charset="0"/>
              <a:buNone/>
            </a:pPr>
            <a:r>
              <a:rPr lang="en-US" sz="2400" b="0">
                <a:solidFill>
                  <a:srgbClr val="000000"/>
                </a:solidFill>
              </a:rPr>
              <a:t>where:    </a:t>
            </a:r>
            <a:r>
              <a:rPr lang="en-US" sz="2400" b="0" i="1">
                <a:solidFill>
                  <a:srgbClr val="000000"/>
                </a:solidFill>
              </a:rPr>
              <a:t>n</a:t>
            </a:r>
            <a:r>
              <a:rPr lang="en-US" sz="2400" b="0">
                <a:solidFill>
                  <a:srgbClr val="000000"/>
                </a:solidFill>
              </a:rPr>
              <a:t> = 500,</a:t>
            </a:r>
            <a:endParaRPr lang="en-US" sz="2200" b="0">
              <a:solidFill>
                <a:srgbClr val="000000"/>
              </a:solidFill>
            </a:endParaRPr>
          </a:p>
        </p:txBody>
      </p:sp>
      <p:graphicFrame>
        <p:nvGraphicFramePr>
          <p:cNvPr id="25604" name="Object 4">
            <a:hlinkClick r:id="" action="ppaction://ole?verb=0"/>
          </p:cNvPr>
          <p:cNvGraphicFramePr>
            <a:graphicFrameLocks/>
          </p:cNvGraphicFramePr>
          <p:nvPr/>
        </p:nvGraphicFramePr>
        <p:xfrm>
          <a:off x="3825875" y="3089275"/>
          <a:ext cx="236538" cy="287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1672" name="Equation" r:id="rId4" imgW="200026" imgH="257247" progId="EQUATION">
                  <p:embed/>
                </p:oleObj>
              </mc:Choice>
              <mc:Fallback>
                <p:oleObj name="Equation" r:id="rId4" imgW="200026" imgH="257247" progId="EQUATION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25875" y="3089275"/>
                        <a:ext cx="236538" cy="2873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17961" dir="2700000" algn="ctr" rotWithShape="0">
                                <a:srgbClr val="00000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781" name="Rectangle 181"/>
          <p:cNvSpPr>
            <a:spLocks noChangeArrowheads="1"/>
          </p:cNvSpPr>
          <p:nvPr/>
        </p:nvSpPr>
        <p:spPr bwMode="auto">
          <a:xfrm>
            <a:off x="1066800" y="4679950"/>
            <a:ext cx="7372350" cy="1009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hangingPunct="0">
              <a:spcBef>
                <a:spcPct val="20000"/>
              </a:spcBef>
              <a:buClr>
                <a:srgbClr val="66FFFF"/>
              </a:buClr>
              <a:buSzPct val="75000"/>
              <a:buFont typeface="Times New Roman" pitchFamily="18" charset="0"/>
              <a:buNone/>
            </a:pPr>
            <a:r>
              <a:rPr lang="en-US" sz="2400" b="0">
                <a:solidFill>
                  <a:srgbClr val="000000"/>
                </a:solidFill>
              </a:rPr>
              <a:t>PSI is 95% confident that the proportion of all voters</a:t>
            </a:r>
          </a:p>
          <a:p>
            <a:pPr eaLnBrk="0" hangingPunct="0">
              <a:spcBef>
                <a:spcPct val="20000"/>
              </a:spcBef>
              <a:buClr>
                <a:srgbClr val="66FFFF"/>
              </a:buClr>
              <a:buSzPct val="75000"/>
              <a:buFont typeface="Times New Roman" pitchFamily="18" charset="0"/>
              <a:buNone/>
            </a:pPr>
            <a:r>
              <a:rPr lang="en-US" sz="2400" b="0">
                <a:solidFill>
                  <a:srgbClr val="000000"/>
                </a:solidFill>
              </a:rPr>
              <a:t>that favor McSame is between .3965 and .4835.</a:t>
            </a:r>
          </a:p>
        </p:txBody>
      </p:sp>
      <p:graphicFrame>
        <p:nvGraphicFramePr>
          <p:cNvPr id="25605" name="Object 5">
            <a:hlinkClick r:id="" action="ppaction://ole?verb=0"/>
          </p:cNvPr>
          <p:cNvGraphicFramePr>
            <a:graphicFrameLocks/>
          </p:cNvGraphicFramePr>
          <p:nvPr/>
        </p:nvGraphicFramePr>
        <p:xfrm>
          <a:off x="2052638" y="3573463"/>
          <a:ext cx="3240087" cy="854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1673" name="Equation" r:id="rId6" imgW="3352666" imgH="952596" progId="Equation.DSMT4">
                  <p:embed/>
                </p:oleObj>
              </mc:Choice>
              <mc:Fallback>
                <p:oleObj name="Equation" r:id="rId6" imgW="3352666" imgH="952596" progId="Equation.DSMT4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52638" y="3573463"/>
                        <a:ext cx="3240087" cy="854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17961" dir="2700000" algn="ctr" rotWithShape="0">
                                <a:srgbClr val="00000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782" name="Rectangle 182"/>
          <p:cNvSpPr>
            <a:spLocks noChangeArrowheads="1"/>
          </p:cNvSpPr>
          <p:nvPr/>
        </p:nvSpPr>
        <p:spPr bwMode="auto">
          <a:xfrm>
            <a:off x="5143500" y="3746500"/>
            <a:ext cx="2209800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eaLnBrk="0" hangingPunct="0"/>
            <a:r>
              <a:rPr lang="en-US" sz="2400" b="0">
                <a:solidFill>
                  <a:srgbClr val="000000"/>
                </a:solidFill>
              </a:rPr>
              <a:t>= .44 </a:t>
            </a:r>
            <a:r>
              <a:rPr lang="en-US" sz="2400" b="0" u="sng">
                <a:solidFill>
                  <a:srgbClr val="000000"/>
                </a:solidFill>
              </a:rPr>
              <a:t>+</a:t>
            </a:r>
            <a:r>
              <a:rPr lang="en-US" sz="2400" b="0">
                <a:solidFill>
                  <a:srgbClr val="000000"/>
                </a:solidFill>
              </a:rPr>
              <a:t> .0435</a:t>
            </a:r>
          </a:p>
        </p:txBody>
      </p:sp>
      <p:sp>
        <p:nvSpPr>
          <p:cNvPr id="25794" name="Rectangle 194"/>
          <p:cNvSpPr>
            <a:spLocks noChangeArrowheads="1"/>
          </p:cNvSpPr>
          <p:nvPr/>
        </p:nvSpPr>
        <p:spPr bwMode="auto">
          <a:xfrm>
            <a:off x="4051300" y="2889250"/>
            <a:ext cx="2182813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hangingPunct="0">
              <a:spcBef>
                <a:spcPct val="20000"/>
              </a:spcBef>
              <a:buClr>
                <a:srgbClr val="66FFFF"/>
              </a:buClr>
              <a:buSzPct val="75000"/>
              <a:buFont typeface="Times New Roman" pitchFamily="18" charset="0"/>
              <a:buNone/>
            </a:pPr>
            <a:r>
              <a:rPr lang="en-US" sz="2400" b="0">
                <a:solidFill>
                  <a:srgbClr val="000000"/>
                </a:solidFill>
              </a:rPr>
              <a:t>= 220/500 = .44,</a:t>
            </a:r>
            <a:endParaRPr lang="en-US" sz="2200" b="0">
              <a:solidFill>
                <a:srgbClr val="000000"/>
              </a:solidFill>
            </a:endParaRPr>
          </a:p>
        </p:txBody>
      </p:sp>
      <p:sp>
        <p:nvSpPr>
          <p:cNvPr id="25795" name="Rectangle 195"/>
          <p:cNvSpPr>
            <a:spLocks noChangeArrowheads="1"/>
          </p:cNvSpPr>
          <p:nvPr/>
        </p:nvSpPr>
        <p:spPr bwMode="auto">
          <a:xfrm>
            <a:off x="6381750" y="2889250"/>
            <a:ext cx="18288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hangingPunct="0">
              <a:spcBef>
                <a:spcPct val="20000"/>
              </a:spcBef>
              <a:buClr>
                <a:srgbClr val="66FFFF"/>
              </a:buClr>
              <a:buSzPct val="75000"/>
              <a:buFont typeface="Times New Roman" pitchFamily="18" charset="0"/>
              <a:buNone/>
            </a:pPr>
            <a:r>
              <a:rPr lang="en-US" sz="2400" b="0" i="1" dirty="0">
                <a:solidFill>
                  <a:srgbClr val="000000"/>
                </a:solidFill>
              </a:rPr>
              <a:t>z</a:t>
            </a:r>
            <a:r>
              <a:rPr lang="en-US" sz="2400" b="0" baseline="-25000" dirty="0">
                <a:solidFill>
                  <a:srgbClr val="000000"/>
                </a:solidFill>
                <a:latin typeface="Symbol" pitchFamily="18" charset="2"/>
              </a:rPr>
              <a:t>.025</a:t>
            </a:r>
            <a:r>
              <a:rPr lang="en-US" sz="2400" b="0" i="1" baseline="-25000" dirty="0">
                <a:solidFill>
                  <a:srgbClr val="000000"/>
                </a:solidFill>
              </a:rPr>
              <a:t>  </a:t>
            </a:r>
            <a:r>
              <a:rPr lang="en-US" sz="2400" b="0" i="1" dirty="0">
                <a:solidFill>
                  <a:srgbClr val="000000"/>
                </a:solidFill>
              </a:rPr>
              <a:t>= </a:t>
            </a:r>
            <a:r>
              <a:rPr lang="en-US" sz="2400" b="0" dirty="0" smtClean="0">
                <a:solidFill>
                  <a:srgbClr val="000000"/>
                </a:solidFill>
              </a:rPr>
              <a:t>1.960</a:t>
            </a:r>
            <a:endParaRPr lang="en-US" sz="2200" b="0" dirty="0">
              <a:solidFill>
                <a:srgbClr val="000000"/>
              </a:solidFill>
            </a:endParaRPr>
          </a:p>
        </p:txBody>
      </p:sp>
      <p:graphicFrame>
        <p:nvGraphicFramePr>
          <p:cNvPr id="53258" name="Object 4">
            <a:hlinkClick r:id="" action="ppaction://ole?verb=0"/>
          </p:cNvPr>
          <p:cNvGraphicFramePr>
            <a:graphicFrameLocks/>
          </p:cNvGraphicFramePr>
          <p:nvPr/>
        </p:nvGraphicFramePr>
        <p:xfrm>
          <a:off x="3263900" y="1884363"/>
          <a:ext cx="2549525" cy="8747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1674" name="Equation" r:id="rId8" imgW="1162095" imgH="447550" progId="Equation.DSMT4">
                  <p:embed/>
                </p:oleObj>
              </mc:Choice>
              <mc:Fallback>
                <p:oleObj name="Equation" r:id="rId8" imgW="1162095" imgH="447550" progId="Equation.DSMT4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63900" y="1884363"/>
                        <a:ext cx="2549525" cy="8747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17961" dir="2700000" algn="ctr" rotWithShape="0">
                                <a:srgbClr val="00000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493" name="Oval 13"/>
          <p:cNvSpPr>
            <a:spLocks noChangeArrowheads="1"/>
          </p:cNvSpPr>
          <p:nvPr/>
        </p:nvSpPr>
        <p:spPr bwMode="auto">
          <a:xfrm>
            <a:off x="1981200" y="3786188"/>
            <a:ext cx="565150" cy="457200"/>
          </a:xfrm>
          <a:prstGeom prst="ellips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0494" name="Oval 14"/>
          <p:cNvSpPr>
            <a:spLocks noChangeArrowheads="1"/>
          </p:cNvSpPr>
          <p:nvPr/>
        </p:nvSpPr>
        <p:spPr bwMode="auto">
          <a:xfrm>
            <a:off x="3611563" y="3573463"/>
            <a:ext cx="565150" cy="457200"/>
          </a:xfrm>
          <a:prstGeom prst="ellips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0495" name="Oval 15"/>
          <p:cNvSpPr>
            <a:spLocks noChangeArrowheads="1"/>
          </p:cNvSpPr>
          <p:nvPr/>
        </p:nvSpPr>
        <p:spPr bwMode="auto">
          <a:xfrm>
            <a:off x="4618038" y="3575050"/>
            <a:ext cx="565150" cy="457200"/>
          </a:xfrm>
          <a:prstGeom prst="ellips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0496" name="Oval 16"/>
          <p:cNvSpPr>
            <a:spLocks noChangeArrowheads="1"/>
          </p:cNvSpPr>
          <p:nvPr/>
        </p:nvSpPr>
        <p:spPr bwMode="auto">
          <a:xfrm>
            <a:off x="2667000" y="3771900"/>
            <a:ext cx="808038" cy="457200"/>
          </a:xfrm>
          <a:prstGeom prst="ellips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0497" name="Oval 17"/>
          <p:cNvSpPr>
            <a:spLocks noChangeArrowheads="1"/>
          </p:cNvSpPr>
          <p:nvPr/>
        </p:nvSpPr>
        <p:spPr bwMode="auto">
          <a:xfrm>
            <a:off x="4100513" y="4046538"/>
            <a:ext cx="701675" cy="411162"/>
          </a:xfrm>
          <a:prstGeom prst="ellips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" name="Rectangle 2"/>
          <p:cNvSpPr txBox="1">
            <a:spLocks noChangeArrowheads="1"/>
          </p:cNvSpPr>
          <p:nvPr/>
        </p:nvSpPr>
        <p:spPr>
          <a:xfrm>
            <a:off x="685800" y="69262"/>
            <a:ext cx="7772400" cy="814387"/>
          </a:xfrm>
          <a:prstGeom prst="rect">
            <a:avLst/>
          </a:prstGeom>
        </p:spPr>
        <p:txBody>
          <a:bodyPr lIns="90488" tIns="44450" rIns="90488" bIns="44450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Times New Roman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Times New Roman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Times New Roman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b="0" dirty="0" smtClean="0">
                <a:solidFill>
                  <a:schemeClr val="tx1"/>
                </a:solidFill>
              </a:rPr>
              <a:t>Interval Estimate of a Population </a:t>
            </a:r>
          </a:p>
          <a:p>
            <a:pPr eaLnBrk="1" hangingPunct="1"/>
            <a:r>
              <a:rPr lang="en-US" b="0" dirty="0" smtClean="0">
                <a:solidFill>
                  <a:schemeClr val="tx1"/>
                </a:solidFill>
              </a:rPr>
              <a:t>Proportion</a:t>
            </a:r>
          </a:p>
        </p:txBody>
      </p:sp>
      <p:sp>
        <p:nvSpPr>
          <p:cNvPr id="18" name="Rectangle 173"/>
          <p:cNvSpPr>
            <a:spLocks noChangeArrowheads="1"/>
          </p:cNvSpPr>
          <p:nvPr/>
        </p:nvSpPr>
        <p:spPr bwMode="auto">
          <a:xfrm>
            <a:off x="685800" y="1169017"/>
            <a:ext cx="6000750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pPr marL="342900" indent="-342900">
              <a:spcBef>
                <a:spcPct val="20000"/>
              </a:spcBef>
            </a:pPr>
            <a:r>
              <a:rPr lang="en-US" sz="2400" dirty="0">
                <a:solidFill>
                  <a:srgbClr val="000000"/>
                </a:solidFill>
              </a:rPr>
              <a:t>Example:</a:t>
            </a:r>
            <a:r>
              <a:rPr lang="en-US" sz="2400" b="0" dirty="0">
                <a:solidFill>
                  <a:srgbClr val="000000"/>
                </a:solidFill>
              </a:rPr>
              <a:t>  Political Science, Inc.</a:t>
            </a:r>
          </a:p>
        </p:txBody>
      </p:sp>
    </p:spTree>
    <p:extLst>
      <p:ext uri="{BB962C8B-B14F-4D97-AF65-F5344CB8AC3E}">
        <p14:creationId xmlns:p14="http://schemas.microsoft.com/office/powerpoint/2010/main" val="16460795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783" grpId="0"/>
      <p:bldP spid="25781" grpId="0"/>
      <p:bldP spid="25782" grpId="0"/>
      <p:bldP spid="25794" grpId="0"/>
      <p:bldP spid="25795" grpId="0"/>
      <p:bldP spid="20493" grpId="0" animBg="1"/>
      <p:bldP spid="20493" grpId="1" animBg="1"/>
      <p:bldP spid="20494" grpId="0" animBg="1"/>
      <p:bldP spid="20494" grpId="1" animBg="1"/>
      <p:bldP spid="20495" grpId="0" animBg="1"/>
      <p:bldP spid="20495" grpId="1" animBg="1"/>
      <p:bldP spid="20496" grpId="0" animBg="1"/>
      <p:bldP spid="20496" grpId="1" animBg="1"/>
      <p:bldP spid="20497" grpId="0" animBg="1"/>
      <p:bldP spid="20497" grpId="1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60374" y="1874839"/>
            <a:ext cx="8437965" cy="1810058"/>
          </a:xfrm>
        </p:spPr>
        <p:txBody>
          <a:bodyPr lIns="90488" tIns="44450" rIns="90488" bIns="44450"/>
          <a:lstStyle/>
          <a:p>
            <a:pPr eaLnBrk="1" hangingPunct="1">
              <a:lnSpc>
                <a:spcPct val="90000"/>
              </a:lnSpc>
            </a:pPr>
            <a:r>
              <a:rPr lang="en-US" dirty="0" smtClean="0"/>
              <a:t>		Suppose that PSI would like a .99 probability that the sample proportion is within .03 of the population proportion. How large should the sample be to meet the required precision? Recall that in the previous example, a sample of 500 similar units yielded a sample proportion of .44.</a:t>
            </a:r>
          </a:p>
        </p:txBody>
      </p:sp>
      <p:sp>
        <p:nvSpPr>
          <p:cNvPr id="27791" name="Line 143"/>
          <p:cNvSpPr>
            <a:spLocks noChangeShapeType="1"/>
          </p:cNvSpPr>
          <p:nvPr/>
        </p:nvSpPr>
        <p:spPr bwMode="auto">
          <a:xfrm flipV="1">
            <a:off x="5157788" y="2236788"/>
            <a:ext cx="454025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792" name="Line 144"/>
          <p:cNvSpPr>
            <a:spLocks noChangeShapeType="1"/>
          </p:cNvSpPr>
          <p:nvPr/>
        </p:nvSpPr>
        <p:spPr bwMode="auto">
          <a:xfrm flipV="1">
            <a:off x="4316419" y="2567650"/>
            <a:ext cx="400050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793" name="Line 145"/>
          <p:cNvSpPr>
            <a:spLocks noChangeShapeType="1"/>
          </p:cNvSpPr>
          <p:nvPr/>
        </p:nvSpPr>
        <p:spPr bwMode="auto">
          <a:xfrm flipV="1">
            <a:off x="5373311" y="3535150"/>
            <a:ext cx="350838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795" name="Rectangle 147"/>
          <p:cNvSpPr>
            <a:spLocks noChangeArrowheads="1"/>
          </p:cNvSpPr>
          <p:nvPr/>
        </p:nvSpPr>
        <p:spPr bwMode="auto">
          <a:xfrm>
            <a:off x="5111705" y="1633515"/>
            <a:ext cx="571500" cy="498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hangingPunct="0">
              <a:lnSpc>
                <a:spcPct val="80000"/>
              </a:lnSpc>
              <a:spcBef>
                <a:spcPct val="20000"/>
              </a:spcBef>
              <a:buClr>
                <a:srgbClr val="66FFFF"/>
              </a:buClr>
              <a:buSzPct val="75000"/>
              <a:buFont typeface="Times New Roman" pitchFamily="18" charset="0"/>
              <a:buNone/>
            </a:pPr>
            <a:r>
              <a:rPr lang="en-US" dirty="0" smtClean="0">
                <a:solidFill>
                  <a:srgbClr val="FF0000"/>
                </a:solidFill>
                <a:latin typeface="Symbol" pitchFamily="18" charset="2"/>
              </a:rPr>
              <a:t>1</a:t>
            </a:r>
            <a:r>
              <a:rPr lang="en-US" i="1" dirty="0" smtClean="0">
                <a:solidFill>
                  <a:srgbClr val="FF0000"/>
                </a:solidFill>
                <a:latin typeface="Symbol" pitchFamily="18" charset="2"/>
              </a:rPr>
              <a:t>-a</a:t>
            </a:r>
            <a:endParaRPr lang="en-US" dirty="0">
              <a:solidFill>
                <a:srgbClr val="FF0000"/>
              </a:solidFill>
              <a:latin typeface="Symbol" pitchFamily="18" charset="2"/>
            </a:endParaRPr>
          </a:p>
        </p:txBody>
      </p:sp>
      <p:sp>
        <p:nvSpPr>
          <p:cNvPr id="27796" name="Rectangle 148"/>
          <p:cNvSpPr>
            <a:spLocks noChangeArrowheads="1"/>
          </p:cNvSpPr>
          <p:nvPr/>
        </p:nvSpPr>
        <p:spPr bwMode="auto">
          <a:xfrm>
            <a:off x="4122240" y="2044572"/>
            <a:ext cx="309562" cy="541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hangingPunct="0">
              <a:lnSpc>
                <a:spcPct val="80000"/>
              </a:lnSpc>
              <a:spcBef>
                <a:spcPct val="20000"/>
              </a:spcBef>
              <a:buClr>
                <a:srgbClr val="66FFFF"/>
              </a:buClr>
              <a:buSzPct val="75000"/>
              <a:buFont typeface="Times New Roman" pitchFamily="18" charset="0"/>
              <a:buNone/>
            </a:pPr>
            <a:r>
              <a:rPr lang="en-US" i="1">
                <a:solidFill>
                  <a:srgbClr val="FF0000"/>
                </a:solidFill>
              </a:rPr>
              <a:t>E</a:t>
            </a:r>
            <a:endParaRPr lang="en-US">
              <a:solidFill>
                <a:srgbClr val="FF0000"/>
              </a:solidFill>
            </a:endParaRPr>
          </a:p>
        </p:txBody>
      </p:sp>
      <p:sp>
        <p:nvSpPr>
          <p:cNvPr id="27798" name="Rectangle 150"/>
          <p:cNvSpPr>
            <a:spLocks noChangeArrowheads="1"/>
          </p:cNvSpPr>
          <p:nvPr/>
        </p:nvSpPr>
        <p:spPr bwMode="auto">
          <a:xfrm>
            <a:off x="5260016" y="3039889"/>
            <a:ext cx="309563" cy="498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hangingPunct="0">
              <a:lnSpc>
                <a:spcPct val="80000"/>
              </a:lnSpc>
              <a:spcBef>
                <a:spcPct val="20000"/>
              </a:spcBef>
              <a:buClr>
                <a:srgbClr val="66FFFF"/>
              </a:buClr>
              <a:buSzPct val="75000"/>
              <a:buFont typeface="Times New Roman" pitchFamily="18" charset="0"/>
              <a:buNone/>
            </a:pPr>
            <a:r>
              <a:rPr lang="en-US" i="1" dirty="0">
                <a:solidFill>
                  <a:srgbClr val="FF0000"/>
                </a:solidFill>
              </a:rPr>
              <a:t>p</a:t>
            </a:r>
            <a:r>
              <a:rPr lang="en-US" i="1" baseline="30000" dirty="0">
                <a:solidFill>
                  <a:srgbClr val="FF0000"/>
                </a:solidFill>
              </a:rPr>
              <a:t>*</a:t>
            </a:r>
            <a:endParaRPr lang="en-US" sz="2400" baseline="30000" dirty="0">
              <a:solidFill>
                <a:srgbClr val="FF0000"/>
              </a:solidFill>
            </a:endParaRPr>
          </a:p>
        </p:txBody>
      </p:sp>
      <p:sp>
        <p:nvSpPr>
          <p:cNvPr id="12" name="Rectangle 7"/>
          <p:cNvSpPr>
            <a:spLocks noChangeArrowheads="1"/>
          </p:cNvSpPr>
          <p:nvPr/>
        </p:nvSpPr>
        <p:spPr bwMode="auto">
          <a:xfrm>
            <a:off x="690563" y="185738"/>
            <a:ext cx="7772400" cy="742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 anchor="ctr"/>
          <a:lstStyle/>
          <a:p>
            <a:pPr algn="ctr" eaLnBrk="0" hangingPunct="0"/>
            <a:r>
              <a:rPr lang="en-US" sz="2800" b="0" dirty="0" smtClean="0">
                <a:solidFill>
                  <a:srgbClr val="000000"/>
                </a:solidFill>
              </a:rPr>
              <a:t>Sufficient Sample </a:t>
            </a:r>
            <a:r>
              <a:rPr lang="en-US" sz="2800" b="0" dirty="0">
                <a:solidFill>
                  <a:srgbClr val="000000"/>
                </a:solidFill>
              </a:rPr>
              <a:t>Size for </a:t>
            </a:r>
            <a:r>
              <a:rPr lang="en-US" sz="2800" b="0" dirty="0" smtClean="0">
                <a:solidFill>
                  <a:srgbClr val="000000"/>
                </a:solidFill>
              </a:rPr>
              <a:t>the Interval </a:t>
            </a:r>
            <a:r>
              <a:rPr lang="en-US" sz="2800" b="0" dirty="0">
                <a:solidFill>
                  <a:srgbClr val="000000"/>
                </a:solidFill>
              </a:rPr>
              <a:t>Estimate</a:t>
            </a:r>
            <a:br>
              <a:rPr lang="en-US" sz="2800" b="0" dirty="0">
                <a:solidFill>
                  <a:srgbClr val="000000"/>
                </a:solidFill>
              </a:rPr>
            </a:br>
            <a:r>
              <a:rPr lang="en-US" sz="2800" b="0" dirty="0">
                <a:solidFill>
                  <a:srgbClr val="000000"/>
                </a:solidFill>
              </a:rPr>
              <a:t>of a Population </a:t>
            </a:r>
            <a:r>
              <a:rPr lang="en-US" sz="2800" b="0" dirty="0" smtClean="0">
                <a:solidFill>
                  <a:srgbClr val="000000"/>
                </a:solidFill>
              </a:rPr>
              <a:t>Proportion</a:t>
            </a:r>
            <a:endParaRPr lang="en-US" sz="2800" b="0" dirty="0">
              <a:solidFill>
                <a:srgbClr val="000000"/>
              </a:solidFill>
            </a:endParaRPr>
          </a:p>
        </p:txBody>
      </p:sp>
      <p:sp>
        <p:nvSpPr>
          <p:cNvPr id="11" name="Rectangle 8"/>
          <p:cNvSpPr>
            <a:spLocks noChangeArrowheads="1"/>
          </p:cNvSpPr>
          <p:nvPr/>
        </p:nvSpPr>
        <p:spPr bwMode="auto">
          <a:xfrm>
            <a:off x="440136" y="4022674"/>
            <a:ext cx="3044825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pPr marL="342900" indent="-342900" eaLnBrk="0" hangingPunct="0">
              <a:spcBef>
                <a:spcPct val="20000"/>
              </a:spcBef>
              <a:buClr>
                <a:srgbClr val="66FFFF"/>
              </a:buClr>
              <a:buSzPct val="75000"/>
              <a:buFont typeface="Times New Roman" pitchFamily="18" charset="0"/>
              <a:buNone/>
            </a:pPr>
            <a:r>
              <a:rPr lang="en-US" sz="2400" b="0">
                <a:solidFill>
                  <a:schemeClr val="tx2"/>
                </a:solidFill>
              </a:rPr>
              <a:t>	</a:t>
            </a:r>
            <a:r>
              <a:rPr lang="en-US" sz="2400" b="0"/>
              <a:t>At 99% confidence, </a:t>
            </a:r>
          </a:p>
        </p:txBody>
      </p:sp>
      <p:graphicFrame>
        <p:nvGraphicFramePr>
          <p:cNvPr id="15" name="Object 10">
            <a:hlinkClick r:id="" action="ppaction://ole?verb=0"/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7730891"/>
              </p:ext>
            </p:extLst>
          </p:nvPr>
        </p:nvGraphicFramePr>
        <p:xfrm>
          <a:off x="1372217" y="4779211"/>
          <a:ext cx="2593975" cy="8683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940" name="Equation" r:id="rId4" imgW="1095420" imgH="342816" progId="Equation.DSMT4">
                  <p:embed/>
                </p:oleObj>
              </mc:Choice>
              <mc:Fallback>
                <p:oleObj name="Equation" r:id="rId4" imgW="1095420" imgH="342816" progId="Equation.DSMT4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72217" y="4779211"/>
                        <a:ext cx="2593975" cy="8683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17961" dir="2700000" algn="ctr" rotWithShape="0">
                                <a:srgbClr val="00000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Rectangle 60"/>
          <p:cNvSpPr>
            <a:spLocks noChangeArrowheads="1"/>
          </p:cNvSpPr>
          <p:nvPr/>
        </p:nvSpPr>
        <p:spPr bwMode="auto">
          <a:xfrm>
            <a:off x="3223024" y="4021086"/>
            <a:ext cx="1336675" cy="47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pPr marL="342900" indent="-342900" eaLnBrk="0" hangingPunct="0">
              <a:spcBef>
                <a:spcPct val="20000"/>
              </a:spcBef>
              <a:buClr>
                <a:srgbClr val="66FFFF"/>
              </a:buClr>
              <a:buSzPct val="75000"/>
              <a:buFont typeface="Times New Roman" pitchFamily="18" charset="0"/>
              <a:buNone/>
            </a:pPr>
            <a:r>
              <a:rPr lang="en-US" sz="2400" b="0"/>
              <a:t> </a:t>
            </a:r>
            <a:r>
              <a:rPr lang="en-US" sz="2400" b="0" i="1">
                <a:latin typeface="Symbol" pitchFamily="18" charset="2"/>
              </a:rPr>
              <a:t>a</a:t>
            </a:r>
            <a:r>
              <a:rPr lang="en-US" sz="2400" b="0"/>
              <a:t> = .01,</a:t>
            </a:r>
          </a:p>
        </p:txBody>
      </p:sp>
      <p:sp>
        <p:nvSpPr>
          <p:cNvPr id="17" name="Rectangle 61"/>
          <p:cNvSpPr>
            <a:spLocks noChangeArrowheads="1"/>
          </p:cNvSpPr>
          <p:nvPr/>
        </p:nvSpPr>
        <p:spPr bwMode="auto">
          <a:xfrm>
            <a:off x="4354911" y="4024261"/>
            <a:ext cx="2008188" cy="525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pPr marL="342900" indent="-342900" eaLnBrk="0" hangingPunct="0">
              <a:spcBef>
                <a:spcPct val="20000"/>
              </a:spcBef>
              <a:buClr>
                <a:srgbClr val="66FFFF"/>
              </a:buClr>
              <a:buSzPct val="75000"/>
              <a:buFont typeface="Times New Roman" pitchFamily="18" charset="0"/>
              <a:buNone/>
            </a:pPr>
            <a:r>
              <a:rPr lang="en-US" sz="2400" b="0" i="1">
                <a:latin typeface="Symbol" pitchFamily="18" charset="2"/>
              </a:rPr>
              <a:t>a</a:t>
            </a:r>
            <a:r>
              <a:rPr lang="en-US" sz="2400" b="0"/>
              <a:t>/2 = .005,</a:t>
            </a:r>
          </a:p>
        </p:txBody>
      </p:sp>
      <p:sp>
        <p:nvSpPr>
          <p:cNvPr id="18" name="Rectangle 62"/>
          <p:cNvSpPr>
            <a:spLocks noChangeArrowheads="1"/>
          </p:cNvSpPr>
          <p:nvPr/>
        </p:nvSpPr>
        <p:spPr bwMode="auto">
          <a:xfrm>
            <a:off x="5723336" y="4022674"/>
            <a:ext cx="1870075" cy="477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pPr marL="342900" indent="-342900" eaLnBrk="0" hangingPunct="0">
              <a:spcBef>
                <a:spcPct val="20000"/>
              </a:spcBef>
              <a:buClr>
                <a:srgbClr val="66FFFF"/>
              </a:buClr>
              <a:buSzPct val="75000"/>
              <a:buFont typeface="Times New Roman" pitchFamily="18" charset="0"/>
              <a:buNone/>
            </a:pPr>
            <a:r>
              <a:rPr lang="en-US" sz="2400" b="0" dirty="0"/>
              <a:t> </a:t>
            </a:r>
            <a:r>
              <a:rPr lang="en-US" sz="2400" b="0" i="1" dirty="0"/>
              <a:t>z</a:t>
            </a:r>
            <a:r>
              <a:rPr lang="en-US" sz="2400" b="0" baseline="-25000" dirty="0"/>
              <a:t>.005</a:t>
            </a:r>
            <a:r>
              <a:rPr lang="en-US" sz="2400" b="0" dirty="0"/>
              <a:t> = </a:t>
            </a:r>
            <a:r>
              <a:rPr lang="en-US" sz="2400" b="0" dirty="0" smtClean="0"/>
              <a:t>2.576</a:t>
            </a:r>
            <a:endParaRPr lang="en-US" sz="2400" b="0" dirty="0"/>
          </a:p>
        </p:txBody>
      </p:sp>
      <p:graphicFrame>
        <p:nvGraphicFramePr>
          <p:cNvPr id="22" name="Object 65">
            <a:hlinkClick r:id="" action="ppaction://ole?verb=0"/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98549953"/>
              </p:ext>
            </p:extLst>
          </p:nvPr>
        </p:nvGraphicFramePr>
        <p:xfrm>
          <a:off x="3902075" y="4775200"/>
          <a:ext cx="2828925" cy="993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941" name="Equation" r:id="rId6" imgW="1091880" imgH="393480" progId="Equation.DSMT4">
                  <p:embed/>
                </p:oleObj>
              </mc:Choice>
              <mc:Fallback>
                <p:oleObj name="Equation" r:id="rId6" imgW="1091880" imgH="393480" progId="Equation.DSMT4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02075" y="4775200"/>
                        <a:ext cx="2828925" cy="9937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17961" dir="2700000" algn="ctr" rotWithShape="0">
                                <a:srgbClr val="00000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" name="Object 66">
            <a:hlinkClick r:id="" action="ppaction://ole?verb=0"/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9324309"/>
              </p:ext>
            </p:extLst>
          </p:nvPr>
        </p:nvGraphicFramePr>
        <p:xfrm>
          <a:off x="6764955" y="5063373"/>
          <a:ext cx="954087" cy="371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942" name="Equation" r:id="rId8" imgW="400052" imgH="142795" progId="Equation.DSMT4">
                  <p:embed/>
                </p:oleObj>
              </mc:Choice>
              <mc:Fallback>
                <p:oleObj name="Equation" r:id="rId8" imgW="400052" imgH="142795" progId="Equation.DSMT4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64955" y="5063373"/>
                        <a:ext cx="954087" cy="3714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17961" dir="2700000" algn="ctr" rotWithShape="0">
                                <a:srgbClr val="00000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" name="Rectangle 173"/>
          <p:cNvSpPr>
            <a:spLocks noChangeArrowheads="1"/>
          </p:cNvSpPr>
          <p:nvPr/>
        </p:nvSpPr>
        <p:spPr bwMode="auto">
          <a:xfrm>
            <a:off x="685800" y="1169017"/>
            <a:ext cx="6000750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pPr marL="342900" indent="-342900">
              <a:spcBef>
                <a:spcPct val="20000"/>
              </a:spcBef>
            </a:pPr>
            <a:r>
              <a:rPr lang="en-US" sz="2400" dirty="0">
                <a:solidFill>
                  <a:srgbClr val="000000"/>
                </a:solidFill>
              </a:rPr>
              <a:t>Example:</a:t>
            </a:r>
            <a:r>
              <a:rPr lang="en-US" sz="2400" b="0" dirty="0">
                <a:solidFill>
                  <a:srgbClr val="000000"/>
                </a:solidFill>
              </a:rPr>
              <a:t>  Political Science, Inc.</a:t>
            </a:r>
          </a:p>
        </p:txBody>
      </p:sp>
    </p:spTree>
    <p:extLst>
      <p:ext uri="{BB962C8B-B14F-4D97-AF65-F5344CB8AC3E}">
        <p14:creationId xmlns:p14="http://schemas.microsoft.com/office/powerpoint/2010/main" val="28984228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77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77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277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791" grpId="0" animBg="1"/>
      <p:bldP spid="27792" grpId="0" animBg="1"/>
      <p:bldP spid="27793" grpId="0" animBg="1"/>
      <p:bldP spid="27795" grpId="0"/>
      <p:bldP spid="27796" grpId="0"/>
      <p:bldP spid="27798" grpId="0"/>
      <p:bldP spid="11" grpId="0"/>
      <p:bldP spid="16" grpId="0"/>
      <p:bldP spid="17" grpId="0"/>
      <p:bldP spid="1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3258" name="Object 4">
            <a:hlinkClick r:id="" action="ppaction://ole?verb=0"/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33619457"/>
              </p:ext>
            </p:extLst>
          </p:nvPr>
        </p:nvGraphicFramePr>
        <p:xfrm>
          <a:off x="3297237" y="3112662"/>
          <a:ext cx="2549525" cy="8747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2103" name="Equation" r:id="rId4" imgW="1162095" imgH="447550" progId="Equation.DSMT4">
                  <p:embed/>
                </p:oleObj>
              </mc:Choice>
              <mc:Fallback>
                <p:oleObj name="Equation" r:id="rId4" imgW="1162095" imgH="447550" progId="Equation.DSMT4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97237" y="3112662"/>
                        <a:ext cx="2549525" cy="8747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17961" dir="2700000" algn="ctr" rotWithShape="0">
                                <a:srgbClr val="00000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Rectangle 2"/>
          <p:cNvSpPr txBox="1">
            <a:spLocks noChangeArrowheads="1"/>
          </p:cNvSpPr>
          <p:nvPr/>
        </p:nvSpPr>
        <p:spPr>
          <a:xfrm>
            <a:off x="685800" y="96558"/>
            <a:ext cx="7772400" cy="814387"/>
          </a:xfrm>
          <a:prstGeom prst="rect">
            <a:avLst/>
          </a:prstGeom>
        </p:spPr>
        <p:txBody>
          <a:bodyPr lIns="90488" tIns="44450" rIns="90488" bIns="44450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Times New Roman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Times New Roman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Times New Roman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b="0" dirty="0" smtClean="0">
                <a:solidFill>
                  <a:schemeClr val="tx1"/>
                </a:solidFill>
              </a:rPr>
              <a:t>Interval Estimate of a Population Proportion</a:t>
            </a:r>
          </a:p>
        </p:txBody>
      </p:sp>
      <p:sp>
        <p:nvSpPr>
          <p:cNvPr id="18" name="Rectangle 173"/>
          <p:cNvSpPr>
            <a:spLocks noChangeArrowheads="1"/>
          </p:cNvSpPr>
          <p:nvPr/>
        </p:nvSpPr>
        <p:spPr bwMode="auto">
          <a:xfrm>
            <a:off x="685799" y="1169016"/>
            <a:ext cx="7612039" cy="10282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pPr marL="342900" indent="-342900">
              <a:spcBef>
                <a:spcPct val="20000"/>
              </a:spcBef>
            </a:pPr>
            <a:r>
              <a:rPr lang="en-US" sz="2400" dirty="0">
                <a:solidFill>
                  <a:srgbClr val="000000"/>
                </a:solidFill>
              </a:rPr>
              <a:t>Example</a:t>
            </a:r>
            <a:r>
              <a:rPr lang="en-US" sz="2400" dirty="0" smtClean="0">
                <a:solidFill>
                  <a:srgbClr val="000000"/>
                </a:solidFill>
              </a:rPr>
              <a:t>: </a:t>
            </a:r>
            <a:r>
              <a:rPr lang="en-US" sz="2400" dirty="0" smtClean="0">
                <a:solidFill>
                  <a:srgbClr val="000000"/>
                </a:solidFill>
              </a:rPr>
              <a:t> </a:t>
            </a:r>
            <a:r>
              <a:rPr lang="en-US" sz="2400" b="0" dirty="0" smtClean="0">
                <a:solidFill>
                  <a:srgbClr val="000000"/>
                </a:solidFill>
              </a:rPr>
              <a:t>Review </a:t>
            </a:r>
            <a:r>
              <a:rPr lang="en-US" sz="2400" b="0" dirty="0" smtClean="0">
                <a:solidFill>
                  <a:srgbClr val="000000"/>
                </a:solidFill>
              </a:rPr>
              <a:t>the polls at </a:t>
            </a:r>
            <a:r>
              <a:rPr lang="en-US" sz="2400" dirty="0" smtClean="0">
                <a:solidFill>
                  <a:srgbClr val="000000"/>
                </a:solidFill>
                <a:hlinkClick r:id="rId6"/>
              </a:rPr>
              <a:t>PollingReport.com</a:t>
            </a:r>
            <a:r>
              <a:rPr lang="en-US" sz="2400" b="0" dirty="0" smtClean="0">
                <a:solidFill>
                  <a:srgbClr val="000000"/>
                </a:solidFill>
              </a:rPr>
              <a:t> and then complete </a:t>
            </a:r>
            <a:r>
              <a:rPr lang="en-US" sz="2400" smtClean="0">
                <a:solidFill>
                  <a:srgbClr val="000000"/>
                </a:solidFill>
                <a:hlinkClick r:id="rId7"/>
              </a:rPr>
              <a:t>in-class </a:t>
            </a:r>
            <a:r>
              <a:rPr lang="en-US" sz="2400" smtClean="0">
                <a:solidFill>
                  <a:srgbClr val="000000"/>
                </a:solidFill>
                <a:hlinkClick r:id="rId7"/>
              </a:rPr>
              <a:t>08</a:t>
            </a:r>
            <a:endParaRPr lang="en-US" sz="2400" dirty="0">
              <a:solidFill>
                <a:srgbClr val="000000"/>
              </a:solidFill>
            </a:endParaRPr>
          </a:p>
        </p:txBody>
      </p:sp>
      <p:graphicFrame>
        <p:nvGraphicFramePr>
          <p:cNvPr id="2" name="Object 1">
            <a:hlinkClick r:id="" action="ppaction://ole?verb=0"/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26302770"/>
              </p:ext>
            </p:extLst>
          </p:nvPr>
        </p:nvGraphicFramePr>
        <p:xfrm>
          <a:off x="3568700" y="4795838"/>
          <a:ext cx="2006600" cy="700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2104" name="Equation" r:id="rId8" imgW="1130040" imgH="368280" progId="Equation.DSMT4">
                  <p:embed/>
                </p:oleObj>
              </mc:Choice>
              <mc:Fallback>
                <p:oleObj name="Equation" r:id="rId8" imgW="1130040" imgH="368280" progId="Equation.DSMT4">
                  <p:embed/>
                  <p:pic>
                    <p:nvPicPr>
                      <p:cNvPr id="0" name="Object 10"/>
                      <p:cNvPicPr>
                        <a:picLocks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68700" y="4795838"/>
                        <a:ext cx="2006600" cy="7000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17961" dir="2700000" algn="ctr" rotWithShape="0">
                                <a:srgbClr val="00000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637652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/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2831974160"/>
              </p:ext>
            </p:extLst>
          </p:nvPr>
        </p:nvGraphicFramePr>
        <p:xfrm>
          <a:off x="3716338" y="1965325"/>
          <a:ext cx="1592262" cy="876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9034" name="Equation" r:id="rId4" imgW="761760" imgH="419040" progId="Equation.DSMT4">
                  <p:embed/>
                </p:oleObj>
              </mc:Choice>
              <mc:Fallback>
                <p:oleObj name="Equation" r:id="rId4" imgW="761760" imgH="419040" progId="Equation.DSMT4">
                  <p:embed/>
                  <p:pic>
                    <p:nvPicPr>
                      <p:cNvPr id="0" name="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16338" y="1965325"/>
                        <a:ext cx="1592262" cy="876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28588"/>
            <a:ext cx="7772400" cy="814387"/>
          </a:xfrm>
        </p:spPr>
        <p:txBody>
          <a:bodyPr lIns="90488" tIns="44450" rIns="90488" bIns="44450"/>
          <a:lstStyle/>
          <a:p>
            <a:pPr eaLnBrk="1" hangingPunct="1"/>
            <a:r>
              <a:rPr lang="en-US" dirty="0" smtClean="0">
                <a:solidFill>
                  <a:schemeClr val="tx1"/>
                </a:solidFill>
              </a:rPr>
              <a:t>Interval Estimate of a Population </a:t>
            </a:r>
            <a:br>
              <a:rPr lang="en-US" dirty="0" smtClean="0">
                <a:solidFill>
                  <a:schemeClr val="tx1"/>
                </a:solidFill>
              </a:rPr>
            </a:br>
            <a:r>
              <a:rPr lang="en-US" dirty="0" smtClean="0">
                <a:solidFill>
                  <a:schemeClr val="tx1"/>
                </a:solidFill>
              </a:rPr>
              <a:t>Proportion</a:t>
            </a:r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08130078"/>
              </p:ext>
            </p:extLst>
          </p:nvPr>
        </p:nvGraphicFramePr>
        <p:xfrm>
          <a:off x="1711785" y="4181017"/>
          <a:ext cx="1754188" cy="487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9035" name="Equation" r:id="rId6" imgW="914400" imgH="253800" progId="Equation.DSMT4">
                  <p:embed/>
                </p:oleObj>
              </mc:Choice>
              <mc:Fallback>
                <p:oleObj name="Equation" r:id="rId6" imgW="914400" imgH="2538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11785" y="4181017"/>
                        <a:ext cx="1754188" cy="4873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Rectangle 14"/>
          <p:cNvSpPr>
            <a:spLocks noChangeArrowheads="1"/>
          </p:cNvSpPr>
          <p:nvPr/>
        </p:nvSpPr>
        <p:spPr bwMode="auto">
          <a:xfrm>
            <a:off x="1647375" y="3204459"/>
            <a:ext cx="6366828" cy="9314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hangingPunct="0">
              <a:lnSpc>
                <a:spcPct val="80000"/>
              </a:lnSpc>
              <a:spcBef>
                <a:spcPct val="20000"/>
              </a:spcBef>
              <a:buClr>
                <a:srgbClr val="66FFFF"/>
              </a:buClr>
              <a:buSzPct val="75000"/>
              <a:buFont typeface="Times New Roman" pitchFamily="18" charset="0"/>
              <a:buNone/>
            </a:pPr>
            <a:r>
              <a:rPr lang="en-US" sz="2400" b="0" i="1" dirty="0" smtClean="0"/>
              <a:t>z</a:t>
            </a:r>
            <a:r>
              <a:rPr lang="en-US" sz="2400" b="0" i="1" baseline="-25000" dirty="0" smtClean="0">
                <a:latin typeface="Symbol" pitchFamily="18" charset="2"/>
              </a:rPr>
              <a:t></a:t>
            </a:r>
            <a:r>
              <a:rPr lang="en-US" sz="2400" b="0" i="1" baseline="-25000" dirty="0" smtClean="0"/>
              <a:t>/2    </a:t>
            </a:r>
            <a:r>
              <a:rPr lang="en-US" sz="2400" b="0" dirty="0" smtClean="0"/>
              <a:t>is the </a:t>
            </a:r>
            <a:r>
              <a:rPr lang="en-US" sz="2400" b="0" i="1" dirty="0" smtClean="0"/>
              <a:t>z</a:t>
            </a:r>
            <a:r>
              <a:rPr lang="en-US" sz="2400" b="0" dirty="0" smtClean="0"/>
              <a:t> value providing an area of </a:t>
            </a:r>
            <a:r>
              <a:rPr lang="en-US" sz="2400" b="0" i="1" dirty="0" smtClean="0">
                <a:latin typeface="Symbol" pitchFamily="18" charset="2"/>
              </a:rPr>
              <a:t></a:t>
            </a:r>
            <a:r>
              <a:rPr lang="en-US" sz="2400" b="0" dirty="0" smtClean="0"/>
              <a:t>/2 in the </a:t>
            </a:r>
          </a:p>
          <a:p>
            <a:pPr eaLnBrk="0" hangingPunct="0">
              <a:lnSpc>
                <a:spcPct val="80000"/>
              </a:lnSpc>
              <a:spcBef>
                <a:spcPct val="20000"/>
              </a:spcBef>
              <a:buClr>
                <a:srgbClr val="66FFFF"/>
              </a:buClr>
              <a:buSzPct val="75000"/>
              <a:buFont typeface="Times New Roman" pitchFamily="18" charset="0"/>
              <a:buNone/>
            </a:pPr>
            <a:r>
              <a:rPr lang="en-US" sz="2400" b="0" dirty="0" smtClean="0"/>
              <a:t>upper tail of the standard normal distribution</a:t>
            </a:r>
          </a:p>
        </p:txBody>
      </p:sp>
      <p:sp>
        <p:nvSpPr>
          <p:cNvPr id="14" name="Rectangle 14"/>
          <p:cNvSpPr>
            <a:spLocks noChangeArrowheads="1"/>
          </p:cNvSpPr>
          <p:nvPr/>
        </p:nvSpPr>
        <p:spPr bwMode="auto">
          <a:xfrm>
            <a:off x="1647375" y="5475080"/>
            <a:ext cx="779009" cy="5093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hangingPunct="0">
              <a:lnSpc>
                <a:spcPct val="80000"/>
              </a:lnSpc>
              <a:spcBef>
                <a:spcPct val="20000"/>
              </a:spcBef>
              <a:buClr>
                <a:srgbClr val="66FFFF"/>
              </a:buClr>
              <a:buSzPct val="75000"/>
              <a:buFont typeface="Times New Roman" pitchFamily="18" charset="0"/>
              <a:buNone/>
            </a:pPr>
            <a:r>
              <a:rPr lang="en-US" sz="2400" b="0" dirty="0" smtClean="0"/>
              <a:t>and</a:t>
            </a:r>
          </a:p>
        </p:txBody>
      </p:sp>
      <p:sp>
        <p:nvSpPr>
          <p:cNvPr id="17" name="Text Box 33"/>
          <p:cNvSpPr txBox="1">
            <a:spLocks noChangeArrowheads="1"/>
          </p:cNvSpPr>
          <p:nvPr/>
        </p:nvSpPr>
        <p:spPr bwMode="auto">
          <a:xfrm>
            <a:off x="2659704" y="5089604"/>
            <a:ext cx="1725152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sz="2400" b="0" i="1" dirty="0">
                <a:solidFill>
                  <a:srgbClr val="000000"/>
                </a:solidFill>
              </a:rPr>
              <a:t>n</a:t>
            </a:r>
            <a:r>
              <a:rPr lang="en-US" sz="2400" b="0" dirty="0">
                <a:solidFill>
                  <a:srgbClr val="000000"/>
                </a:solidFill>
              </a:rPr>
              <a:t> </a:t>
            </a:r>
            <a:r>
              <a:rPr lang="en-US" sz="2400" b="0" u="sng" dirty="0">
                <a:solidFill>
                  <a:srgbClr val="000000"/>
                </a:solidFill>
              </a:rPr>
              <a:t>&gt;</a:t>
            </a:r>
            <a:r>
              <a:rPr lang="en-US" sz="2400" b="0" dirty="0">
                <a:solidFill>
                  <a:srgbClr val="000000"/>
                </a:solidFill>
              </a:rPr>
              <a:t> </a:t>
            </a:r>
            <a:r>
              <a:rPr lang="en-US" sz="2400" b="0" dirty="0" smtClean="0">
                <a:solidFill>
                  <a:srgbClr val="000000"/>
                </a:solidFill>
              </a:rPr>
              <a:t>5/</a:t>
            </a:r>
            <a:r>
              <a:rPr lang="en-US" sz="2400" b="0" i="1" dirty="0" smtClean="0">
                <a:solidFill>
                  <a:srgbClr val="000000"/>
                </a:solidFill>
              </a:rPr>
              <a:t>p</a:t>
            </a:r>
            <a:r>
              <a:rPr lang="en-US" sz="2400" b="0" dirty="0" smtClean="0">
                <a:solidFill>
                  <a:srgbClr val="000000"/>
                </a:solidFill>
              </a:rPr>
              <a:t>	</a:t>
            </a:r>
          </a:p>
          <a:p>
            <a:r>
              <a:rPr lang="en-US" sz="2400" b="0" i="1" dirty="0">
                <a:solidFill>
                  <a:srgbClr val="000000"/>
                </a:solidFill>
              </a:rPr>
              <a:t>n</a:t>
            </a:r>
            <a:r>
              <a:rPr lang="en-US" sz="2400" b="0" dirty="0">
                <a:solidFill>
                  <a:srgbClr val="000000"/>
                </a:solidFill>
              </a:rPr>
              <a:t> </a:t>
            </a:r>
            <a:r>
              <a:rPr lang="en-US" sz="2400" b="0" u="sng" dirty="0">
                <a:solidFill>
                  <a:srgbClr val="000000"/>
                </a:solidFill>
              </a:rPr>
              <a:t>&gt;</a:t>
            </a:r>
            <a:r>
              <a:rPr lang="en-US" sz="2400" b="0" dirty="0">
                <a:solidFill>
                  <a:srgbClr val="000000"/>
                </a:solidFill>
              </a:rPr>
              <a:t> </a:t>
            </a:r>
            <a:r>
              <a:rPr lang="en-US" sz="2400" b="0" dirty="0" smtClean="0">
                <a:solidFill>
                  <a:srgbClr val="000000"/>
                </a:solidFill>
              </a:rPr>
              <a:t>5/(1 – </a:t>
            </a:r>
            <a:r>
              <a:rPr lang="en-US" sz="2400" b="0" i="1" dirty="0" smtClean="0">
                <a:solidFill>
                  <a:srgbClr val="000000"/>
                </a:solidFill>
              </a:rPr>
              <a:t>p</a:t>
            </a:r>
            <a:r>
              <a:rPr lang="en-US" sz="2400" b="0" dirty="0" smtClean="0">
                <a:solidFill>
                  <a:srgbClr val="000000"/>
                </a:solidFill>
              </a:rPr>
              <a:t>)</a:t>
            </a:r>
            <a:endParaRPr lang="en-US" sz="2400" b="0" dirty="0">
              <a:solidFill>
                <a:srgbClr val="000000"/>
              </a:solidFill>
            </a:endParaRPr>
          </a:p>
        </p:txBody>
      </p:sp>
      <p:sp>
        <p:nvSpPr>
          <p:cNvPr id="19" name="Rectangle 14"/>
          <p:cNvSpPr>
            <a:spLocks noChangeArrowheads="1"/>
          </p:cNvSpPr>
          <p:nvPr/>
        </p:nvSpPr>
        <p:spPr bwMode="auto">
          <a:xfrm>
            <a:off x="1647375" y="5094080"/>
            <a:ext cx="779009" cy="5093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hangingPunct="0">
              <a:lnSpc>
                <a:spcPct val="80000"/>
              </a:lnSpc>
              <a:spcBef>
                <a:spcPct val="20000"/>
              </a:spcBef>
              <a:buClr>
                <a:srgbClr val="66FFFF"/>
              </a:buClr>
              <a:buSzPct val="75000"/>
              <a:buFont typeface="Times New Roman" pitchFamily="18" charset="0"/>
              <a:buNone/>
            </a:pPr>
            <a:r>
              <a:rPr lang="en-US" sz="2400" b="0" dirty="0" smtClean="0"/>
              <a:t>and</a:t>
            </a:r>
          </a:p>
        </p:txBody>
      </p:sp>
      <p:sp>
        <p:nvSpPr>
          <p:cNvPr id="20" name="Rectangle 12"/>
          <p:cNvSpPr>
            <a:spLocks noChangeArrowheads="1"/>
          </p:cNvSpPr>
          <p:nvPr/>
        </p:nvSpPr>
        <p:spPr bwMode="auto">
          <a:xfrm>
            <a:off x="675195" y="1213170"/>
            <a:ext cx="7296150" cy="468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hangingPunct="0">
              <a:lnSpc>
                <a:spcPct val="80000"/>
              </a:lnSpc>
              <a:spcBef>
                <a:spcPct val="20000"/>
              </a:spcBef>
              <a:buClr>
                <a:srgbClr val="66FFFF"/>
              </a:buClr>
              <a:buSzPct val="75000"/>
            </a:pPr>
            <a:r>
              <a:rPr lang="en-US" sz="2400" b="0" dirty="0" smtClean="0"/>
              <a:t>The 1 </a:t>
            </a:r>
            <a:r>
              <a:rPr lang="en-US" sz="2400" b="0" dirty="0">
                <a:latin typeface="Symbol" pitchFamily="18" charset="2"/>
              </a:rPr>
              <a:t>- </a:t>
            </a:r>
            <a:r>
              <a:rPr lang="en-US" sz="2400" b="0" i="1" dirty="0">
                <a:latin typeface="Symbol" pitchFamily="18" charset="2"/>
              </a:rPr>
              <a:t></a:t>
            </a:r>
            <a:r>
              <a:rPr lang="en-US" sz="2400" b="0" dirty="0"/>
              <a:t> </a:t>
            </a:r>
            <a:r>
              <a:rPr lang="en-US" sz="2400" b="0" dirty="0" smtClean="0"/>
              <a:t> </a:t>
            </a:r>
            <a:r>
              <a:rPr lang="en-US" sz="2400" b="0" dirty="0"/>
              <a:t>confidence </a:t>
            </a:r>
            <a:r>
              <a:rPr lang="en-US" sz="2400" b="0" dirty="0" smtClean="0"/>
              <a:t>interval for unknown </a:t>
            </a:r>
            <a:r>
              <a:rPr lang="en-US" sz="2400" b="0" i="1" dirty="0" smtClean="0"/>
              <a:t>p</a:t>
            </a:r>
            <a:endParaRPr lang="en-US" sz="2400" b="0" i="1" dirty="0" smtClean="0">
              <a:latin typeface="Symbol" pitchFamily="18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8041064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28588"/>
            <a:ext cx="7772400" cy="814387"/>
          </a:xfrm>
        </p:spPr>
        <p:txBody>
          <a:bodyPr lIns="90488" tIns="44450" rIns="90488" bIns="44450"/>
          <a:lstStyle/>
          <a:p>
            <a:pPr eaLnBrk="1" hangingPunct="1"/>
            <a:r>
              <a:rPr lang="en-US" dirty="0" smtClean="0">
                <a:solidFill>
                  <a:schemeClr val="tx1"/>
                </a:solidFill>
              </a:rPr>
              <a:t>Interval Estimate of a Population </a:t>
            </a:r>
            <a:br>
              <a:rPr lang="en-US" dirty="0" smtClean="0">
                <a:solidFill>
                  <a:schemeClr val="tx1"/>
                </a:solidFill>
              </a:rPr>
            </a:br>
            <a:r>
              <a:rPr lang="en-US" dirty="0" smtClean="0">
                <a:solidFill>
                  <a:schemeClr val="tx1"/>
                </a:solidFill>
              </a:rPr>
              <a:t>Mean</a:t>
            </a:r>
          </a:p>
        </p:txBody>
      </p:sp>
      <p:sp>
        <p:nvSpPr>
          <p:cNvPr id="12302" name="Rectangle 14"/>
          <p:cNvSpPr>
            <a:spLocks noChangeArrowheads="1"/>
          </p:cNvSpPr>
          <p:nvPr/>
        </p:nvSpPr>
        <p:spPr bwMode="auto">
          <a:xfrm>
            <a:off x="1647375" y="4096261"/>
            <a:ext cx="6364328" cy="6545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hangingPunct="0">
              <a:lnSpc>
                <a:spcPct val="80000"/>
              </a:lnSpc>
              <a:spcBef>
                <a:spcPct val="20000"/>
              </a:spcBef>
              <a:buClr>
                <a:srgbClr val="66FFFF"/>
              </a:buClr>
              <a:buSzPct val="75000"/>
              <a:buFont typeface="Times New Roman" pitchFamily="18" charset="0"/>
              <a:buNone/>
            </a:pPr>
            <a:r>
              <a:rPr lang="en-US" sz="2400" b="0" i="1" dirty="0" smtClean="0">
                <a:latin typeface="Symbol" pitchFamily="18" charset="2"/>
              </a:rPr>
              <a:t>s</a:t>
            </a:r>
            <a:r>
              <a:rPr lang="en-US" sz="2400" b="0" dirty="0" smtClean="0"/>
              <a:t>  is the </a:t>
            </a:r>
            <a:r>
              <a:rPr lang="en-US" sz="2400" dirty="0" smtClean="0"/>
              <a:t>known</a:t>
            </a:r>
            <a:r>
              <a:rPr lang="en-US" sz="2400" b="0" dirty="0" smtClean="0"/>
              <a:t> population standard deviation</a:t>
            </a:r>
          </a:p>
        </p:txBody>
      </p:sp>
      <p:graphicFrame>
        <p:nvGraphicFramePr>
          <p:cNvPr id="3" name="Object 2"/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490762225"/>
              </p:ext>
            </p:extLst>
          </p:nvPr>
        </p:nvGraphicFramePr>
        <p:xfrm>
          <a:off x="3730625" y="1965325"/>
          <a:ext cx="1565275" cy="876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0054" name="Equation" r:id="rId4" imgW="749160" imgH="419040" progId="Equation.DSMT4">
                  <p:embed/>
                </p:oleObj>
              </mc:Choice>
              <mc:Fallback>
                <p:oleObj name="Equation" r:id="rId4" imgW="749160" imgH="419040" progId="Equation.DSMT4">
                  <p:embed/>
                  <p:pic>
                    <p:nvPicPr>
                      <p:cNvPr id="0" name="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30625" y="1965325"/>
                        <a:ext cx="1565275" cy="876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" name="Rectangle 14"/>
          <p:cNvSpPr>
            <a:spLocks noChangeArrowheads="1"/>
          </p:cNvSpPr>
          <p:nvPr/>
        </p:nvSpPr>
        <p:spPr bwMode="auto">
          <a:xfrm>
            <a:off x="1647375" y="3204459"/>
            <a:ext cx="6366828" cy="9314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hangingPunct="0">
              <a:lnSpc>
                <a:spcPct val="80000"/>
              </a:lnSpc>
              <a:spcBef>
                <a:spcPct val="20000"/>
              </a:spcBef>
              <a:buClr>
                <a:srgbClr val="66FFFF"/>
              </a:buClr>
              <a:buSzPct val="75000"/>
              <a:buFont typeface="Times New Roman" pitchFamily="18" charset="0"/>
              <a:buNone/>
            </a:pPr>
            <a:r>
              <a:rPr lang="en-US" sz="2400" b="0" i="1" dirty="0" smtClean="0"/>
              <a:t>z</a:t>
            </a:r>
            <a:r>
              <a:rPr lang="en-US" sz="2400" b="0" i="1" baseline="-25000" dirty="0" smtClean="0">
                <a:latin typeface="Symbol" pitchFamily="18" charset="2"/>
              </a:rPr>
              <a:t></a:t>
            </a:r>
            <a:r>
              <a:rPr lang="en-US" sz="2400" b="0" i="1" baseline="-25000" dirty="0" smtClean="0"/>
              <a:t>/2    </a:t>
            </a:r>
            <a:r>
              <a:rPr lang="en-US" sz="2400" b="0" dirty="0" smtClean="0"/>
              <a:t>is the </a:t>
            </a:r>
            <a:r>
              <a:rPr lang="en-US" sz="2400" b="0" i="1" dirty="0" smtClean="0"/>
              <a:t>z</a:t>
            </a:r>
            <a:r>
              <a:rPr lang="en-US" sz="2400" b="0" dirty="0" smtClean="0"/>
              <a:t> value providing an area of </a:t>
            </a:r>
            <a:r>
              <a:rPr lang="en-US" sz="2400" b="0" i="1" dirty="0" smtClean="0">
                <a:latin typeface="Symbol" pitchFamily="18" charset="2"/>
              </a:rPr>
              <a:t></a:t>
            </a:r>
            <a:r>
              <a:rPr lang="en-US" sz="2400" b="0" dirty="0" smtClean="0"/>
              <a:t>/2 in the </a:t>
            </a:r>
          </a:p>
          <a:p>
            <a:pPr eaLnBrk="0" hangingPunct="0">
              <a:lnSpc>
                <a:spcPct val="80000"/>
              </a:lnSpc>
              <a:spcBef>
                <a:spcPct val="20000"/>
              </a:spcBef>
              <a:buClr>
                <a:srgbClr val="66FFFF"/>
              </a:buClr>
              <a:buSzPct val="75000"/>
              <a:buFont typeface="Times New Roman" pitchFamily="18" charset="0"/>
              <a:buNone/>
            </a:pPr>
            <a:r>
              <a:rPr lang="en-US" sz="2400" b="0" dirty="0" smtClean="0"/>
              <a:t>upper tail of the standard normal distribution</a:t>
            </a:r>
          </a:p>
        </p:txBody>
      </p:sp>
      <p:sp>
        <p:nvSpPr>
          <p:cNvPr id="22" name="Rectangle 14"/>
          <p:cNvSpPr>
            <a:spLocks noChangeArrowheads="1"/>
          </p:cNvSpPr>
          <p:nvPr/>
        </p:nvSpPr>
        <p:spPr bwMode="auto">
          <a:xfrm>
            <a:off x="1647375" y="5475080"/>
            <a:ext cx="779009" cy="5093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hangingPunct="0">
              <a:lnSpc>
                <a:spcPct val="80000"/>
              </a:lnSpc>
              <a:spcBef>
                <a:spcPct val="20000"/>
              </a:spcBef>
              <a:buClr>
                <a:srgbClr val="66FFFF"/>
              </a:buClr>
              <a:buSzPct val="75000"/>
              <a:buFont typeface="Times New Roman" pitchFamily="18" charset="0"/>
              <a:buNone/>
            </a:pPr>
            <a:r>
              <a:rPr lang="en-US" sz="2400" b="0" dirty="0" smtClean="0"/>
              <a:t>OR</a:t>
            </a:r>
          </a:p>
        </p:txBody>
      </p:sp>
      <p:sp>
        <p:nvSpPr>
          <p:cNvPr id="23" name="Rectangle 14"/>
          <p:cNvSpPr>
            <a:spLocks noChangeArrowheads="1"/>
          </p:cNvSpPr>
          <p:nvPr/>
        </p:nvSpPr>
        <p:spPr bwMode="auto">
          <a:xfrm>
            <a:off x="1654635" y="5862336"/>
            <a:ext cx="779009" cy="5093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hangingPunct="0">
              <a:lnSpc>
                <a:spcPct val="80000"/>
              </a:lnSpc>
              <a:spcBef>
                <a:spcPct val="20000"/>
              </a:spcBef>
              <a:buClr>
                <a:srgbClr val="66FFFF"/>
              </a:buClr>
              <a:buSzPct val="75000"/>
              <a:buFont typeface="Times New Roman" pitchFamily="18" charset="0"/>
              <a:buNone/>
            </a:pPr>
            <a:r>
              <a:rPr lang="en-US" sz="2400" b="0" dirty="0" smtClean="0"/>
              <a:t>OR</a:t>
            </a:r>
          </a:p>
        </p:txBody>
      </p:sp>
      <p:sp>
        <p:nvSpPr>
          <p:cNvPr id="24" name="Text Box 33"/>
          <p:cNvSpPr txBox="1">
            <a:spLocks noChangeArrowheads="1"/>
          </p:cNvSpPr>
          <p:nvPr/>
        </p:nvSpPr>
        <p:spPr bwMode="auto">
          <a:xfrm>
            <a:off x="2659704" y="5089604"/>
            <a:ext cx="5195653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sz="2400" b="0" i="1" dirty="0">
                <a:solidFill>
                  <a:srgbClr val="000000"/>
                </a:solidFill>
              </a:rPr>
              <a:t>n</a:t>
            </a:r>
            <a:r>
              <a:rPr lang="en-US" sz="2400" b="0" dirty="0">
                <a:solidFill>
                  <a:srgbClr val="000000"/>
                </a:solidFill>
              </a:rPr>
              <a:t> </a:t>
            </a:r>
            <a:r>
              <a:rPr lang="en-US" sz="2400" b="0" u="sng" dirty="0">
                <a:solidFill>
                  <a:srgbClr val="000000"/>
                </a:solidFill>
              </a:rPr>
              <a:t>&gt;</a:t>
            </a:r>
            <a:r>
              <a:rPr lang="en-US" sz="2400" b="0" dirty="0">
                <a:solidFill>
                  <a:srgbClr val="000000"/>
                </a:solidFill>
              </a:rPr>
              <a:t> </a:t>
            </a:r>
            <a:r>
              <a:rPr lang="en-US" sz="2400" b="0" dirty="0" smtClean="0">
                <a:solidFill>
                  <a:srgbClr val="000000"/>
                </a:solidFill>
              </a:rPr>
              <a:t>2	if the </a:t>
            </a:r>
            <a:r>
              <a:rPr lang="en-US" sz="2400" b="0" dirty="0">
                <a:solidFill>
                  <a:srgbClr val="000000"/>
                </a:solidFill>
              </a:rPr>
              <a:t>data is normally </a:t>
            </a:r>
            <a:r>
              <a:rPr lang="en-US" sz="2400" b="0" dirty="0" smtClean="0">
                <a:solidFill>
                  <a:srgbClr val="000000"/>
                </a:solidFill>
              </a:rPr>
              <a:t>distributed</a:t>
            </a:r>
          </a:p>
          <a:p>
            <a:r>
              <a:rPr lang="en-US" sz="2400" b="0" i="1" dirty="0">
                <a:solidFill>
                  <a:srgbClr val="000000"/>
                </a:solidFill>
              </a:rPr>
              <a:t>n</a:t>
            </a:r>
            <a:r>
              <a:rPr lang="en-US" sz="2400" b="0" dirty="0">
                <a:solidFill>
                  <a:srgbClr val="000000"/>
                </a:solidFill>
              </a:rPr>
              <a:t> </a:t>
            </a:r>
            <a:r>
              <a:rPr lang="en-US" sz="2400" b="0" u="sng" dirty="0">
                <a:solidFill>
                  <a:srgbClr val="000000"/>
                </a:solidFill>
              </a:rPr>
              <a:t>&gt;</a:t>
            </a:r>
            <a:r>
              <a:rPr lang="en-US" sz="2400" b="0" dirty="0">
                <a:solidFill>
                  <a:srgbClr val="000000"/>
                </a:solidFill>
              </a:rPr>
              <a:t> </a:t>
            </a:r>
            <a:r>
              <a:rPr lang="en-US" sz="2400" b="0" dirty="0" smtClean="0">
                <a:solidFill>
                  <a:srgbClr val="000000"/>
                </a:solidFill>
              </a:rPr>
              <a:t>30	if the </a:t>
            </a:r>
            <a:r>
              <a:rPr lang="en-US" sz="2400" b="0" dirty="0">
                <a:solidFill>
                  <a:srgbClr val="000000"/>
                </a:solidFill>
              </a:rPr>
              <a:t>data is roughly </a:t>
            </a:r>
            <a:r>
              <a:rPr lang="en-US" sz="2400" b="0" dirty="0" smtClean="0">
                <a:solidFill>
                  <a:srgbClr val="000000"/>
                </a:solidFill>
              </a:rPr>
              <a:t>symmetric</a:t>
            </a:r>
          </a:p>
          <a:p>
            <a:r>
              <a:rPr lang="en-US" sz="2400" b="0" i="1" dirty="0">
                <a:solidFill>
                  <a:srgbClr val="000000"/>
                </a:solidFill>
              </a:rPr>
              <a:t>n</a:t>
            </a:r>
            <a:r>
              <a:rPr lang="en-US" sz="2400" b="0" dirty="0">
                <a:solidFill>
                  <a:srgbClr val="000000"/>
                </a:solidFill>
              </a:rPr>
              <a:t> </a:t>
            </a:r>
            <a:r>
              <a:rPr lang="en-US" sz="2400" b="0" u="sng" dirty="0">
                <a:solidFill>
                  <a:srgbClr val="000000"/>
                </a:solidFill>
              </a:rPr>
              <a:t>&gt;</a:t>
            </a:r>
            <a:r>
              <a:rPr lang="en-US" sz="2400" b="0" dirty="0">
                <a:solidFill>
                  <a:srgbClr val="000000"/>
                </a:solidFill>
              </a:rPr>
              <a:t> </a:t>
            </a:r>
            <a:r>
              <a:rPr lang="en-US" sz="2400" b="0" dirty="0" smtClean="0">
                <a:solidFill>
                  <a:srgbClr val="000000"/>
                </a:solidFill>
              </a:rPr>
              <a:t>50	if the </a:t>
            </a:r>
            <a:r>
              <a:rPr lang="en-US" sz="2400" b="0" dirty="0">
                <a:solidFill>
                  <a:srgbClr val="000000"/>
                </a:solidFill>
              </a:rPr>
              <a:t>data is heavily </a:t>
            </a:r>
            <a:r>
              <a:rPr lang="en-US" sz="2400" b="0" dirty="0" smtClean="0">
                <a:solidFill>
                  <a:srgbClr val="000000"/>
                </a:solidFill>
              </a:rPr>
              <a:t>skewed</a:t>
            </a:r>
            <a:endParaRPr lang="en-US" sz="2400" b="0" dirty="0">
              <a:solidFill>
                <a:srgbClr val="000000"/>
              </a:solidFill>
            </a:endParaRPr>
          </a:p>
        </p:txBody>
      </p:sp>
      <p:sp>
        <p:nvSpPr>
          <p:cNvPr id="11" name="Rectangle 14"/>
          <p:cNvSpPr>
            <a:spLocks noChangeArrowheads="1"/>
          </p:cNvSpPr>
          <p:nvPr/>
        </p:nvSpPr>
        <p:spPr bwMode="auto">
          <a:xfrm>
            <a:off x="1647375" y="5094080"/>
            <a:ext cx="779009" cy="5093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hangingPunct="0">
              <a:lnSpc>
                <a:spcPct val="80000"/>
              </a:lnSpc>
              <a:spcBef>
                <a:spcPct val="20000"/>
              </a:spcBef>
              <a:buClr>
                <a:srgbClr val="66FFFF"/>
              </a:buClr>
              <a:buSzPct val="75000"/>
              <a:buFont typeface="Times New Roman" pitchFamily="18" charset="0"/>
              <a:buNone/>
            </a:pPr>
            <a:r>
              <a:rPr lang="en-US" sz="2400" b="0" dirty="0" smtClean="0"/>
              <a:t>and</a:t>
            </a:r>
          </a:p>
        </p:txBody>
      </p:sp>
      <p:sp>
        <p:nvSpPr>
          <p:cNvPr id="12" name="Rectangle 12"/>
          <p:cNvSpPr>
            <a:spLocks noChangeArrowheads="1"/>
          </p:cNvSpPr>
          <p:nvPr/>
        </p:nvSpPr>
        <p:spPr bwMode="auto">
          <a:xfrm>
            <a:off x="675195" y="1213170"/>
            <a:ext cx="7296150" cy="468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hangingPunct="0">
              <a:lnSpc>
                <a:spcPct val="80000"/>
              </a:lnSpc>
              <a:spcBef>
                <a:spcPct val="20000"/>
              </a:spcBef>
              <a:buClr>
                <a:srgbClr val="66FFFF"/>
              </a:buClr>
              <a:buSzPct val="75000"/>
            </a:pPr>
            <a:r>
              <a:rPr lang="en-US" sz="2400" b="0" dirty="0" smtClean="0"/>
              <a:t>The 1 </a:t>
            </a:r>
            <a:r>
              <a:rPr lang="en-US" sz="2400" b="0" dirty="0">
                <a:latin typeface="Symbol" pitchFamily="18" charset="2"/>
              </a:rPr>
              <a:t>- </a:t>
            </a:r>
            <a:r>
              <a:rPr lang="en-US" sz="2400" b="0" i="1" dirty="0">
                <a:latin typeface="Symbol" pitchFamily="18" charset="2"/>
              </a:rPr>
              <a:t></a:t>
            </a:r>
            <a:r>
              <a:rPr lang="en-US" sz="2400" b="0" dirty="0"/>
              <a:t> </a:t>
            </a:r>
            <a:r>
              <a:rPr lang="en-US" sz="2400" b="0" dirty="0" smtClean="0"/>
              <a:t> </a:t>
            </a:r>
            <a:r>
              <a:rPr lang="en-US" sz="2400" b="0" dirty="0"/>
              <a:t>confidence </a:t>
            </a:r>
            <a:r>
              <a:rPr lang="en-US" sz="2400" b="0" dirty="0" smtClean="0"/>
              <a:t>interval for unknown </a:t>
            </a:r>
            <a:r>
              <a:rPr lang="en-US" sz="2400" b="0" i="1" dirty="0" smtClean="0">
                <a:latin typeface="Symbol" pitchFamily="18" charset="2"/>
              </a:rPr>
              <a:t>m</a:t>
            </a:r>
          </a:p>
        </p:txBody>
      </p:sp>
    </p:spTree>
    <p:extLst>
      <p:ext uri="{BB962C8B-B14F-4D97-AF65-F5344CB8AC3E}">
        <p14:creationId xmlns:p14="http://schemas.microsoft.com/office/powerpoint/2010/main" val="5586942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302" grpId="0"/>
      <p:bldP spid="20" grpId="0"/>
      <p:bldP spid="22" grpId="0"/>
      <p:bldP spid="23" grpId="0"/>
      <p:bldP spid="1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28588"/>
            <a:ext cx="7772400" cy="814387"/>
          </a:xfrm>
        </p:spPr>
        <p:txBody>
          <a:bodyPr lIns="90488" tIns="44450" rIns="90488" bIns="44450"/>
          <a:lstStyle/>
          <a:p>
            <a:pPr eaLnBrk="1" hangingPunct="1"/>
            <a:r>
              <a:rPr lang="en-US" dirty="0" smtClean="0">
                <a:solidFill>
                  <a:schemeClr val="tx1"/>
                </a:solidFill>
              </a:rPr>
              <a:t>Interval Estimate of a Population </a:t>
            </a:r>
            <a:br>
              <a:rPr lang="en-US" dirty="0" smtClean="0">
                <a:solidFill>
                  <a:schemeClr val="tx1"/>
                </a:solidFill>
              </a:rPr>
            </a:br>
            <a:r>
              <a:rPr lang="en-US" dirty="0" smtClean="0">
                <a:solidFill>
                  <a:schemeClr val="tx1"/>
                </a:solidFill>
              </a:rPr>
              <a:t>Mean</a:t>
            </a:r>
          </a:p>
        </p:txBody>
      </p:sp>
      <p:sp>
        <p:nvSpPr>
          <p:cNvPr id="12300" name="Rectangle 12"/>
          <p:cNvSpPr>
            <a:spLocks noChangeArrowheads="1"/>
          </p:cNvSpPr>
          <p:nvPr/>
        </p:nvSpPr>
        <p:spPr bwMode="auto">
          <a:xfrm>
            <a:off x="675195" y="1213170"/>
            <a:ext cx="7296150" cy="468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hangingPunct="0">
              <a:lnSpc>
                <a:spcPct val="80000"/>
              </a:lnSpc>
              <a:spcBef>
                <a:spcPct val="20000"/>
              </a:spcBef>
              <a:buClr>
                <a:srgbClr val="66FFFF"/>
              </a:buClr>
              <a:buSzPct val="75000"/>
            </a:pPr>
            <a:r>
              <a:rPr lang="en-US" sz="2400" b="0" dirty="0" smtClean="0"/>
              <a:t>The 1 </a:t>
            </a:r>
            <a:r>
              <a:rPr lang="en-US" sz="2400" b="0" dirty="0">
                <a:latin typeface="Symbol" pitchFamily="18" charset="2"/>
              </a:rPr>
              <a:t>- </a:t>
            </a:r>
            <a:r>
              <a:rPr lang="en-US" sz="2400" b="0" i="1" dirty="0">
                <a:latin typeface="Symbol" pitchFamily="18" charset="2"/>
              </a:rPr>
              <a:t></a:t>
            </a:r>
            <a:r>
              <a:rPr lang="en-US" sz="2400" b="0" dirty="0"/>
              <a:t> </a:t>
            </a:r>
            <a:r>
              <a:rPr lang="en-US" sz="2400" b="0" dirty="0" smtClean="0"/>
              <a:t> </a:t>
            </a:r>
            <a:r>
              <a:rPr lang="en-US" sz="2400" b="0" dirty="0"/>
              <a:t>confidence </a:t>
            </a:r>
            <a:r>
              <a:rPr lang="en-US" sz="2400" b="0" dirty="0" smtClean="0"/>
              <a:t>interval for unknown </a:t>
            </a:r>
            <a:r>
              <a:rPr lang="en-US" sz="2400" b="0" i="1" dirty="0" smtClean="0">
                <a:latin typeface="Symbol" pitchFamily="18" charset="2"/>
              </a:rPr>
              <a:t>m</a:t>
            </a:r>
          </a:p>
        </p:txBody>
      </p:sp>
      <p:sp>
        <p:nvSpPr>
          <p:cNvPr id="12302" name="Rectangle 14"/>
          <p:cNvSpPr>
            <a:spLocks noChangeArrowheads="1"/>
          </p:cNvSpPr>
          <p:nvPr/>
        </p:nvSpPr>
        <p:spPr bwMode="auto">
          <a:xfrm>
            <a:off x="1685780" y="4113996"/>
            <a:ext cx="5156445" cy="6492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hangingPunct="0">
              <a:lnSpc>
                <a:spcPct val="80000"/>
              </a:lnSpc>
              <a:spcBef>
                <a:spcPct val="20000"/>
              </a:spcBef>
              <a:buClr>
                <a:srgbClr val="66FFFF"/>
              </a:buClr>
              <a:buSzPct val="75000"/>
              <a:buFont typeface="Times New Roman" pitchFamily="18" charset="0"/>
              <a:buNone/>
            </a:pPr>
            <a:r>
              <a:rPr lang="en-US" sz="2400" i="1" dirty="0" smtClean="0">
                <a:solidFill>
                  <a:srgbClr val="FF0000"/>
                </a:solidFill>
              </a:rPr>
              <a:t>s</a:t>
            </a:r>
            <a:r>
              <a:rPr lang="en-US" sz="2400" b="0" i="1" dirty="0" smtClean="0"/>
              <a:t> </a:t>
            </a:r>
            <a:r>
              <a:rPr lang="en-US" sz="2400" b="0" dirty="0" smtClean="0"/>
              <a:t>estimates </a:t>
            </a:r>
            <a:r>
              <a:rPr lang="en-US" sz="2400" b="0" i="1" dirty="0" smtClean="0">
                <a:latin typeface="Symbol" pitchFamily="18" charset="2"/>
              </a:rPr>
              <a:t>s</a:t>
            </a:r>
            <a:r>
              <a:rPr lang="en-US" sz="2400" b="0" dirty="0" smtClean="0"/>
              <a:t>  because it is </a:t>
            </a:r>
            <a:r>
              <a:rPr lang="en-US" sz="2400" dirty="0" smtClean="0"/>
              <a:t>unknown</a:t>
            </a:r>
            <a:endParaRPr lang="en-US" sz="2400" b="0" dirty="0" smtClean="0"/>
          </a:p>
        </p:txBody>
      </p:sp>
      <p:graphicFrame>
        <p:nvGraphicFramePr>
          <p:cNvPr id="3" name="Object 2"/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4137724361"/>
              </p:ext>
            </p:extLst>
          </p:nvPr>
        </p:nvGraphicFramePr>
        <p:xfrm>
          <a:off x="3730625" y="1965325"/>
          <a:ext cx="1565275" cy="876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1078" name="Equation" r:id="rId4" imgW="749160" imgH="419040" progId="Equation.DSMT4">
                  <p:embed/>
                </p:oleObj>
              </mc:Choice>
              <mc:Fallback>
                <p:oleObj name="Equation" r:id="rId4" imgW="749160" imgH="419040" progId="Equation.DSMT4">
                  <p:embed/>
                  <p:pic>
                    <p:nvPicPr>
                      <p:cNvPr id="0" name="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30625" y="1965325"/>
                        <a:ext cx="1565275" cy="876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14"/>
          <p:cNvSpPr>
            <a:spLocks noChangeArrowheads="1"/>
          </p:cNvSpPr>
          <p:nvPr/>
        </p:nvSpPr>
        <p:spPr bwMode="auto">
          <a:xfrm>
            <a:off x="1656973" y="3201651"/>
            <a:ext cx="6395913" cy="9159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hangingPunct="0">
              <a:lnSpc>
                <a:spcPct val="80000"/>
              </a:lnSpc>
              <a:spcBef>
                <a:spcPct val="20000"/>
              </a:spcBef>
              <a:buClr>
                <a:srgbClr val="66FFFF"/>
              </a:buClr>
              <a:buSzPct val="75000"/>
              <a:buFont typeface="Times New Roman" pitchFamily="18" charset="0"/>
              <a:buNone/>
            </a:pPr>
            <a:r>
              <a:rPr lang="en-US" sz="2400" i="1" dirty="0" smtClean="0">
                <a:solidFill>
                  <a:srgbClr val="FF0000"/>
                </a:solidFill>
              </a:rPr>
              <a:t>t</a:t>
            </a:r>
            <a:r>
              <a:rPr lang="en-US" sz="2400" b="0" i="1" baseline="-25000" dirty="0" smtClean="0">
                <a:latin typeface="Symbol" pitchFamily="18" charset="2"/>
              </a:rPr>
              <a:t></a:t>
            </a:r>
            <a:r>
              <a:rPr lang="en-US" sz="2400" b="0" i="1" baseline="-25000" dirty="0"/>
              <a:t>/2    </a:t>
            </a:r>
            <a:r>
              <a:rPr lang="en-US" sz="2400" b="0" dirty="0"/>
              <a:t>is the </a:t>
            </a:r>
            <a:r>
              <a:rPr lang="en-US" sz="2400" i="1" dirty="0" smtClean="0">
                <a:solidFill>
                  <a:srgbClr val="FF0000"/>
                </a:solidFill>
              </a:rPr>
              <a:t>t</a:t>
            </a:r>
            <a:r>
              <a:rPr lang="en-US" sz="2400" b="0" dirty="0" smtClean="0"/>
              <a:t> </a:t>
            </a:r>
            <a:r>
              <a:rPr lang="en-US" sz="2400" b="0" dirty="0"/>
              <a:t>value providing an area </a:t>
            </a:r>
            <a:r>
              <a:rPr lang="en-US" sz="2400" b="0" dirty="0" smtClean="0"/>
              <a:t>of </a:t>
            </a:r>
            <a:r>
              <a:rPr lang="en-US" sz="2400" b="0" i="1" dirty="0" smtClean="0">
                <a:latin typeface="Symbol" pitchFamily="18" charset="2"/>
              </a:rPr>
              <a:t></a:t>
            </a:r>
            <a:r>
              <a:rPr lang="en-US" sz="2400" b="0" dirty="0" smtClean="0"/>
              <a:t>/</a:t>
            </a:r>
            <a:r>
              <a:rPr lang="en-US" sz="2400" b="0" dirty="0"/>
              <a:t>2 in the </a:t>
            </a:r>
            <a:endParaRPr lang="en-US" sz="2400" b="0" dirty="0" smtClean="0"/>
          </a:p>
          <a:p>
            <a:pPr eaLnBrk="0" hangingPunct="0">
              <a:lnSpc>
                <a:spcPct val="80000"/>
              </a:lnSpc>
              <a:spcBef>
                <a:spcPct val="20000"/>
              </a:spcBef>
              <a:buClr>
                <a:srgbClr val="66FFFF"/>
              </a:buClr>
              <a:buSzPct val="75000"/>
              <a:buFont typeface="Times New Roman" pitchFamily="18" charset="0"/>
              <a:buNone/>
            </a:pPr>
            <a:r>
              <a:rPr lang="en-US" sz="2400" b="0" dirty="0" smtClean="0"/>
              <a:t>upper </a:t>
            </a:r>
            <a:r>
              <a:rPr lang="en-US" sz="2400" b="0" dirty="0"/>
              <a:t>tail of the </a:t>
            </a:r>
            <a:r>
              <a:rPr lang="en-US" sz="2400" b="0" dirty="0" smtClean="0"/>
              <a:t>t-distribution</a:t>
            </a:r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647375" y="5475080"/>
            <a:ext cx="779009" cy="5093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hangingPunct="0">
              <a:lnSpc>
                <a:spcPct val="80000"/>
              </a:lnSpc>
              <a:spcBef>
                <a:spcPct val="20000"/>
              </a:spcBef>
              <a:buClr>
                <a:srgbClr val="66FFFF"/>
              </a:buClr>
              <a:buSzPct val="75000"/>
              <a:buFont typeface="Times New Roman" pitchFamily="18" charset="0"/>
              <a:buNone/>
            </a:pPr>
            <a:r>
              <a:rPr lang="en-US" sz="2400" b="0" dirty="0" smtClean="0"/>
              <a:t>OR</a:t>
            </a:r>
          </a:p>
        </p:txBody>
      </p:sp>
      <p:sp>
        <p:nvSpPr>
          <p:cNvPr id="16" name="Rectangle 14"/>
          <p:cNvSpPr>
            <a:spLocks noChangeArrowheads="1"/>
          </p:cNvSpPr>
          <p:nvPr/>
        </p:nvSpPr>
        <p:spPr bwMode="auto">
          <a:xfrm>
            <a:off x="1654635" y="5862336"/>
            <a:ext cx="779009" cy="5093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hangingPunct="0">
              <a:lnSpc>
                <a:spcPct val="80000"/>
              </a:lnSpc>
              <a:spcBef>
                <a:spcPct val="20000"/>
              </a:spcBef>
              <a:buClr>
                <a:srgbClr val="66FFFF"/>
              </a:buClr>
              <a:buSzPct val="75000"/>
              <a:buFont typeface="Times New Roman" pitchFamily="18" charset="0"/>
              <a:buNone/>
            </a:pPr>
            <a:r>
              <a:rPr lang="en-US" sz="2400" b="0" dirty="0" smtClean="0"/>
              <a:t>OR</a:t>
            </a:r>
          </a:p>
        </p:txBody>
      </p:sp>
      <p:sp>
        <p:nvSpPr>
          <p:cNvPr id="17" name="Text Box 33"/>
          <p:cNvSpPr txBox="1">
            <a:spLocks noChangeArrowheads="1"/>
          </p:cNvSpPr>
          <p:nvPr/>
        </p:nvSpPr>
        <p:spPr bwMode="auto">
          <a:xfrm>
            <a:off x="2659704" y="5089604"/>
            <a:ext cx="5195653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sz="2400" b="0" i="1" dirty="0">
                <a:solidFill>
                  <a:srgbClr val="000000"/>
                </a:solidFill>
              </a:rPr>
              <a:t>n</a:t>
            </a:r>
            <a:r>
              <a:rPr lang="en-US" sz="2400" b="0" dirty="0">
                <a:solidFill>
                  <a:srgbClr val="000000"/>
                </a:solidFill>
              </a:rPr>
              <a:t> </a:t>
            </a:r>
            <a:r>
              <a:rPr lang="en-US" sz="2400" b="0" u="sng" dirty="0">
                <a:solidFill>
                  <a:srgbClr val="000000"/>
                </a:solidFill>
              </a:rPr>
              <a:t>&gt;</a:t>
            </a:r>
            <a:r>
              <a:rPr lang="en-US" sz="2400" b="0" dirty="0">
                <a:solidFill>
                  <a:srgbClr val="000000"/>
                </a:solidFill>
              </a:rPr>
              <a:t> </a:t>
            </a:r>
            <a:r>
              <a:rPr lang="en-US" sz="2400" b="0" dirty="0" smtClean="0">
                <a:solidFill>
                  <a:srgbClr val="000000"/>
                </a:solidFill>
              </a:rPr>
              <a:t>2	if the </a:t>
            </a:r>
            <a:r>
              <a:rPr lang="en-US" sz="2400" b="0" dirty="0">
                <a:solidFill>
                  <a:srgbClr val="000000"/>
                </a:solidFill>
              </a:rPr>
              <a:t>data is normally </a:t>
            </a:r>
            <a:r>
              <a:rPr lang="en-US" sz="2400" b="0" dirty="0" smtClean="0">
                <a:solidFill>
                  <a:srgbClr val="000000"/>
                </a:solidFill>
              </a:rPr>
              <a:t>distributed</a:t>
            </a:r>
          </a:p>
          <a:p>
            <a:r>
              <a:rPr lang="en-US" sz="2400" b="0" i="1" dirty="0">
                <a:solidFill>
                  <a:srgbClr val="000000"/>
                </a:solidFill>
              </a:rPr>
              <a:t>n</a:t>
            </a:r>
            <a:r>
              <a:rPr lang="en-US" sz="2400" b="0" dirty="0">
                <a:solidFill>
                  <a:srgbClr val="000000"/>
                </a:solidFill>
              </a:rPr>
              <a:t> </a:t>
            </a:r>
            <a:r>
              <a:rPr lang="en-US" sz="2400" b="0" u="sng" dirty="0">
                <a:solidFill>
                  <a:srgbClr val="000000"/>
                </a:solidFill>
              </a:rPr>
              <a:t>&gt;</a:t>
            </a:r>
            <a:r>
              <a:rPr lang="en-US" sz="2400" b="0" dirty="0">
                <a:solidFill>
                  <a:srgbClr val="000000"/>
                </a:solidFill>
              </a:rPr>
              <a:t> </a:t>
            </a:r>
            <a:r>
              <a:rPr lang="en-US" sz="2400" b="0" dirty="0" smtClean="0">
                <a:solidFill>
                  <a:srgbClr val="000000"/>
                </a:solidFill>
              </a:rPr>
              <a:t>15</a:t>
            </a:r>
            <a:r>
              <a:rPr lang="en-US" sz="2400" b="0" dirty="0">
                <a:solidFill>
                  <a:srgbClr val="000000"/>
                </a:solidFill>
              </a:rPr>
              <a:t>	if the data is roughly </a:t>
            </a:r>
            <a:r>
              <a:rPr lang="en-US" sz="2400" b="0" dirty="0" smtClean="0">
                <a:solidFill>
                  <a:srgbClr val="000000"/>
                </a:solidFill>
              </a:rPr>
              <a:t>symmetric</a:t>
            </a:r>
            <a:endParaRPr lang="en-US" sz="2400" b="0" i="1" dirty="0" smtClean="0">
              <a:solidFill>
                <a:srgbClr val="000000"/>
              </a:solidFill>
            </a:endParaRPr>
          </a:p>
          <a:p>
            <a:r>
              <a:rPr lang="en-US" sz="2400" b="0" i="1" dirty="0" smtClean="0">
                <a:solidFill>
                  <a:srgbClr val="000000"/>
                </a:solidFill>
              </a:rPr>
              <a:t>n</a:t>
            </a:r>
            <a:r>
              <a:rPr lang="en-US" sz="2400" b="0" dirty="0" smtClean="0">
                <a:solidFill>
                  <a:srgbClr val="000000"/>
                </a:solidFill>
              </a:rPr>
              <a:t> </a:t>
            </a:r>
            <a:r>
              <a:rPr lang="en-US" sz="2400" b="0" u="sng" dirty="0">
                <a:solidFill>
                  <a:srgbClr val="000000"/>
                </a:solidFill>
              </a:rPr>
              <a:t>&gt;</a:t>
            </a:r>
            <a:r>
              <a:rPr lang="en-US" sz="2400" b="0" dirty="0">
                <a:solidFill>
                  <a:srgbClr val="000000"/>
                </a:solidFill>
              </a:rPr>
              <a:t> </a:t>
            </a:r>
            <a:r>
              <a:rPr lang="en-US" sz="2400" b="0" dirty="0" smtClean="0">
                <a:solidFill>
                  <a:srgbClr val="000000"/>
                </a:solidFill>
              </a:rPr>
              <a:t>30	if the </a:t>
            </a:r>
            <a:r>
              <a:rPr lang="en-US" sz="2400" b="0" dirty="0">
                <a:solidFill>
                  <a:srgbClr val="000000"/>
                </a:solidFill>
              </a:rPr>
              <a:t>data is </a:t>
            </a:r>
            <a:r>
              <a:rPr lang="en-US" sz="2400" b="0" dirty="0" smtClean="0">
                <a:solidFill>
                  <a:srgbClr val="000000"/>
                </a:solidFill>
              </a:rPr>
              <a:t>slightly skewed</a:t>
            </a:r>
          </a:p>
          <a:p>
            <a:r>
              <a:rPr lang="en-US" sz="2400" b="0" i="1" dirty="0">
                <a:solidFill>
                  <a:srgbClr val="000000"/>
                </a:solidFill>
              </a:rPr>
              <a:t>n</a:t>
            </a:r>
            <a:r>
              <a:rPr lang="en-US" sz="2400" b="0" dirty="0">
                <a:solidFill>
                  <a:srgbClr val="000000"/>
                </a:solidFill>
              </a:rPr>
              <a:t> </a:t>
            </a:r>
            <a:r>
              <a:rPr lang="en-US" sz="2400" b="0" u="sng" dirty="0">
                <a:solidFill>
                  <a:srgbClr val="000000"/>
                </a:solidFill>
              </a:rPr>
              <a:t>&gt;</a:t>
            </a:r>
            <a:r>
              <a:rPr lang="en-US" sz="2400" b="0" dirty="0">
                <a:solidFill>
                  <a:srgbClr val="000000"/>
                </a:solidFill>
              </a:rPr>
              <a:t> </a:t>
            </a:r>
            <a:r>
              <a:rPr lang="en-US" sz="2400" b="0" dirty="0" smtClean="0">
                <a:solidFill>
                  <a:srgbClr val="000000"/>
                </a:solidFill>
              </a:rPr>
              <a:t>50	if the </a:t>
            </a:r>
            <a:r>
              <a:rPr lang="en-US" sz="2400" b="0" dirty="0">
                <a:solidFill>
                  <a:srgbClr val="000000"/>
                </a:solidFill>
              </a:rPr>
              <a:t>data is heavily </a:t>
            </a:r>
            <a:r>
              <a:rPr lang="en-US" sz="2400" b="0" dirty="0" smtClean="0">
                <a:solidFill>
                  <a:srgbClr val="000000"/>
                </a:solidFill>
              </a:rPr>
              <a:t>skewed</a:t>
            </a:r>
          </a:p>
        </p:txBody>
      </p:sp>
      <p:sp>
        <p:nvSpPr>
          <p:cNvPr id="18" name="Rectangle 14"/>
          <p:cNvSpPr>
            <a:spLocks noChangeArrowheads="1"/>
          </p:cNvSpPr>
          <p:nvPr/>
        </p:nvSpPr>
        <p:spPr bwMode="auto">
          <a:xfrm>
            <a:off x="1647375" y="5094080"/>
            <a:ext cx="779009" cy="5093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hangingPunct="0">
              <a:lnSpc>
                <a:spcPct val="80000"/>
              </a:lnSpc>
              <a:spcBef>
                <a:spcPct val="20000"/>
              </a:spcBef>
              <a:buClr>
                <a:srgbClr val="66FFFF"/>
              </a:buClr>
              <a:buSzPct val="75000"/>
              <a:buFont typeface="Times New Roman" pitchFamily="18" charset="0"/>
              <a:buNone/>
            </a:pPr>
            <a:r>
              <a:rPr lang="en-US" sz="2400" b="0" dirty="0" smtClean="0"/>
              <a:t>and</a:t>
            </a:r>
          </a:p>
        </p:txBody>
      </p:sp>
      <p:sp>
        <p:nvSpPr>
          <p:cNvPr id="19" name="Rectangle 14"/>
          <p:cNvSpPr>
            <a:spLocks noChangeArrowheads="1"/>
          </p:cNvSpPr>
          <p:nvPr/>
        </p:nvSpPr>
        <p:spPr bwMode="auto">
          <a:xfrm>
            <a:off x="1654635" y="6224286"/>
            <a:ext cx="779009" cy="5093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hangingPunct="0">
              <a:lnSpc>
                <a:spcPct val="80000"/>
              </a:lnSpc>
              <a:spcBef>
                <a:spcPct val="20000"/>
              </a:spcBef>
              <a:buClr>
                <a:srgbClr val="66FFFF"/>
              </a:buClr>
              <a:buSzPct val="75000"/>
              <a:buFont typeface="Times New Roman" pitchFamily="18" charset="0"/>
              <a:buNone/>
            </a:pPr>
            <a:r>
              <a:rPr lang="en-US" sz="2400" b="0" dirty="0" smtClean="0"/>
              <a:t>OR</a:t>
            </a:r>
          </a:p>
        </p:txBody>
      </p:sp>
    </p:spTree>
    <p:extLst>
      <p:ext uri="{BB962C8B-B14F-4D97-AF65-F5344CB8AC3E}">
        <p14:creationId xmlns:p14="http://schemas.microsoft.com/office/powerpoint/2010/main" val="3935017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302" grpId="0"/>
      <p:bldP spid="15" grpId="0"/>
      <p:bldP spid="16" grpId="0"/>
      <p:bldP spid="18" grpId="0"/>
      <p:bldP spid="1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68710" y="1365426"/>
            <a:ext cx="7956675" cy="4643438"/>
          </a:xfrm>
        </p:spPr>
        <p:txBody>
          <a:bodyPr lIns="90488" tIns="44450" rIns="90488" bIns="44450"/>
          <a:lstStyle/>
          <a:p>
            <a:pPr indent="-1588" eaLnBrk="1" hangingPunct="1">
              <a:lnSpc>
                <a:spcPct val="90000"/>
              </a:lnSpc>
            </a:pPr>
            <a:r>
              <a:rPr lang="en-US" dirty="0" smtClean="0">
                <a:solidFill>
                  <a:srgbClr val="000000"/>
                </a:solidFill>
              </a:rPr>
              <a:t>Recall that Discount Sounds is evaluating a potential location for a new retail outlet, based in part, on the mean annual income of the individuals in the marketing area of the new location.</a:t>
            </a:r>
          </a:p>
          <a:p>
            <a:pPr eaLnBrk="1" hangingPunct="1">
              <a:lnSpc>
                <a:spcPct val="80000"/>
              </a:lnSpc>
            </a:pPr>
            <a:r>
              <a:rPr lang="en-US" dirty="0" smtClean="0">
                <a:solidFill>
                  <a:srgbClr val="000000"/>
                </a:solidFill>
              </a:rPr>
              <a:t>		Suppose that Discount Sounds’ management team</a:t>
            </a:r>
          </a:p>
          <a:p>
            <a:pPr eaLnBrk="1" hangingPunct="1">
              <a:lnSpc>
                <a:spcPct val="80000"/>
              </a:lnSpc>
            </a:pPr>
            <a:r>
              <a:rPr lang="en-US" dirty="0" smtClean="0">
                <a:solidFill>
                  <a:srgbClr val="000000"/>
                </a:solidFill>
              </a:rPr>
              <a:t>	wants an estimate of the population mean such that</a:t>
            </a:r>
          </a:p>
          <a:p>
            <a:pPr eaLnBrk="1" hangingPunct="1">
              <a:lnSpc>
                <a:spcPct val="80000"/>
              </a:lnSpc>
            </a:pPr>
            <a:r>
              <a:rPr lang="en-US" dirty="0" smtClean="0">
                <a:solidFill>
                  <a:srgbClr val="000000"/>
                </a:solidFill>
              </a:rPr>
              <a:t>	there is a .95 probability that the margin of error is $500</a:t>
            </a:r>
          </a:p>
          <a:p>
            <a:pPr eaLnBrk="1" hangingPunct="1">
              <a:lnSpc>
                <a:spcPct val="80000"/>
              </a:lnSpc>
            </a:pPr>
            <a:r>
              <a:rPr lang="en-US" dirty="0" smtClean="0">
                <a:solidFill>
                  <a:srgbClr val="000000"/>
                </a:solidFill>
              </a:rPr>
              <a:t>	or less. How large should the sample be?</a:t>
            </a:r>
          </a:p>
        </p:txBody>
      </p:sp>
      <p:sp>
        <p:nvSpPr>
          <p:cNvPr id="21598" name="Line 94"/>
          <p:cNvSpPr>
            <a:spLocks noChangeShapeType="1"/>
          </p:cNvSpPr>
          <p:nvPr/>
        </p:nvSpPr>
        <p:spPr bwMode="auto">
          <a:xfrm>
            <a:off x="2728510" y="4149397"/>
            <a:ext cx="2859088" cy="14287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600" name="Line 96"/>
          <p:cNvSpPr>
            <a:spLocks noChangeShapeType="1"/>
          </p:cNvSpPr>
          <p:nvPr/>
        </p:nvSpPr>
        <p:spPr bwMode="auto">
          <a:xfrm>
            <a:off x="7401297" y="3808280"/>
            <a:ext cx="557213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601" name="Line 97"/>
          <p:cNvSpPr>
            <a:spLocks noChangeShapeType="1"/>
          </p:cNvSpPr>
          <p:nvPr/>
        </p:nvSpPr>
        <p:spPr bwMode="auto">
          <a:xfrm>
            <a:off x="2241922" y="3819393"/>
            <a:ext cx="401638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602" name="Rectangle 98"/>
          <p:cNvSpPr>
            <a:spLocks noChangeArrowheads="1"/>
          </p:cNvSpPr>
          <p:nvPr/>
        </p:nvSpPr>
        <p:spPr bwMode="auto">
          <a:xfrm>
            <a:off x="7454633" y="3694311"/>
            <a:ext cx="571500" cy="498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hangingPunct="0">
              <a:lnSpc>
                <a:spcPct val="80000"/>
              </a:lnSpc>
              <a:spcBef>
                <a:spcPct val="20000"/>
              </a:spcBef>
              <a:buClr>
                <a:srgbClr val="66FFFF"/>
              </a:buClr>
              <a:buSzPct val="75000"/>
              <a:buFont typeface="Times New Roman" pitchFamily="18" charset="0"/>
              <a:buNone/>
            </a:pPr>
            <a:r>
              <a:rPr lang="en-US" i="1" dirty="0">
                <a:solidFill>
                  <a:srgbClr val="FF0000"/>
                </a:solidFill>
              </a:rPr>
              <a:t>E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21603" name="Rectangle 99"/>
          <p:cNvSpPr>
            <a:spLocks noChangeArrowheads="1"/>
          </p:cNvSpPr>
          <p:nvPr/>
        </p:nvSpPr>
        <p:spPr bwMode="auto">
          <a:xfrm>
            <a:off x="1883899" y="3242362"/>
            <a:ext cx="571500" cy="498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hangingPunct="0">
              <a:lnSpc>
                <a:spcPct val="80000"/>
              </a:lnSpc>
              <a:spcBef>
                <a:spcPct val="20000"/>
              </a:spcBef>
              <a:buClr>
                <a:srgbClr val="66FFFF"/>
              </a:buClr>
              <a:buSzPct val="75000"/>
              <a:buFont typeface="Times New Roman" pitchFamily="18" charset="0"/>
              <a:buNone/>
            </a:pPr>
            <a:r>
              <a:rPr lang="en-US" sz="1600" dirty="0">
                <a:solidFill>
                  <a:srgbClr val="FF0000"/>
                </a:solidFill>
                <a:latin typeface="Symbol" pitchFamily="18" charset="2"/>
              </a:rPr>
              <a:t>1</a:t>
            </a:r>
            <a:r>
              <a:rPr lang="en-US" sz="1600" i="1" dirty="0" smtClean="0">
                <a:solidFill>
                  <a:srgbClr val="FF0000"/>
                </a:solidFill>
                <a:latin typeface="Symbol" pitchFamily="18" charset="2"/>
              </a:rPr>
              <a:t>-a</a:t>
            </a:r>
            <a:endParaRPr lang="en-US" sz="1600" dirty="0">
              <a:solidFill>
                <a:srgbClr val="FF0000"/>
              </a:solidFill>
              <a:latin typeface="Symbol" pitchFamily="18" charset="2"/>
            </a:endParaRPr>
          </a:p>
        </p:txBody>
      </p:sp>
      <p:sp>
        <p:nvSpPr>
          <p:cNvPr id="21607" name="Rectangle 103"/>
          <p:cNvSpPr>
            <a:spLocks noChangeArrowheads="1"/>
          </p:cNvSpPr>
          <p:nvPr/>
        </p:nvSpPr>
        <p:spPr bwMode="auto">
          <a:xfrm>
            <a:off x="3059755" y="3631743"/>
            <a:ext cx="309562" cy="498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hangingPunct="0">
              <a:lnSpc>
                <a:spcPct val="80000"/>
              </a:lnSpc>
              <a:spcBef>
                <a:spcPct val="20000"/>
              </a:spcBef>
              <a:buClr>
                <a:srgbClr val="66FFFF"/>
              </a:buClr>
              <a:buSzPct val="75000"/>
              <a:buFont typeface="Times New Roman" pitchFamily="18" charset="0"/>
              <a:buNone/>
            </a:pPr>
            <a:r>
              <a:rPr lang="en-US" i="1" dirty="0">
                <a:solidFill>
                  <a:srgbClr val="FF0000"/>
                </a:solidFill>
              </a:rPr>
              <a:t>n</a:t>
            </a:r>
            <a:r>
              <a:rPr lang="en-US" dirty="0">
                <a:solidFill>
                  <a:srgbClr val="FF0000"/>
                </a:solidFill>
              </a:rPr>
              <a:t>?</a:t>
            </a:r>
          </a:p>
        </p:txBody>
      </p:sp>
      <p:sp>
        <p:nvSpPr>
          <p:cNvPr id="21608" name="Rectangle 104"/>
          <p:cNvSpPr>
            <a:spLocks noChangeArrowheads="1"/>
          </p:cNvSpPr>
          <p:nvPr/>
        </p:nvSpPr>
        <p:spPr bwMode="auto">
          <a:xfrm>
            <a:off x="5059256" y="4579831"/>
            <a:ext cx="2909887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pPr marL="342900" indent="-342900">
              <a:spcBef>
                <a:spcPct val="20000"/>
              </a:spcBef>
            </a:pPr>
            <a:r>
              <a:rPr lang="en-US" sz="2400" b="0" dirty="0">
                <a:solidFill>
                  <a:srgbClr val="FF0000"/>
                </a:solidFill>
              </a:rPr>
              <a:t>Recall that </a:t>
            </a:r>
            <a:r>
              <a:rPr lang="en-US" sz="2400" b="0" i="1" dirty="0">
                <a:solidFill>
                  <a:srgbClr val="FF0000"/>
                </a:solidFill>
                <a:latin typeface="Symbol" pitchFamily="18" charset="2"/>
              </a:rPr>
              <a:t></a:t>
            </a:r>
            <a:r>
              <a:rPr lang="en-US" sz="2400" b="0" dirty="0">
                <a:solidFill>
                  <a:srgbClr val="FF0000"/>
                </a:solidFill>
              </a:rPr>
              <a:t>= 4,500.</a:t>
            </a:r>
          </a:p>
        </p:txBody>
      </p:sp>
      <p:sp>
        <p:nvSpPr>
          <p:cNvPr id="11" name="Rectangle 7"/>
          <p:cNvSpPr>
            <a:spLocks noChangeArrowheads="1"/>
          </p:cNvSpPr>
          <p:nvPr/>
        </p:nvSpPr>
        <p:spPr bwMode="auto">
          <a:xfrm>
            <a:off x="690563" y="185738"/>
            <a:ext cx="7772400" cy="742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 anchor="ctr"/>
          <a:lstStyle/>
          <a:p>
            <a:pPr algn="ctr" eaLnBrk="0" hangingPunct="0"/>
            <a:r>
              <a:rPr lang="en-US" sz="2800" b="0" dirty="0" smtClean="0">
                <a:solidFill>
                  <a:srgbClr val="000000"/>
                </a:solidFill>
              </a:rPr>
              <a:t>Sufficient Sample </a:t>
            </a:r>
            <a:r>
              <a:rPr lang="en-US" sz="2800" b="0" dirty="0">
                <a:solidFill>
                  <a:srgbClr val="000000"/>
                </a:solidFill>
              </a:rPr>
              <a:t>Size for </a:t>
            </a:r>
            <a:r>
              <a:rPr lang="en-US" sz="2800" b="0" dirty="0" smtClean="0">
                <a:solidFill>
                  <a:srgbClr val="000000"/>
                </a:solidFill>
              </a:rPr>
              <a:t>the Interval </a:t>
            </a:r>
            <a:r>
              <a:rPr lang="en-US" sz="2800" b="0" dirty="0">
                <a:solidFill>
                  <a:srgbClr val="000000"/>
                </a:solidFill>
              </a:rPr>
              <a:t>Estimate</a:t>
            </a:r>
            <a:br>
              <a:rPr lang="en-US" sz="2800" b="0" dirty="0">
                <a:solidFill>
                  <a:srgbClr val="000000"/>
                </a:solidFill>
              </a:rPr>
            </a:br>
            <a:r>
              <a:rPr lang="en-US" sz="2800" b="0" dirty="0">
                <a:solidFill>
                  <a:srgbClr val="000000"/>
                </a:solidFill>
              </a:rPr>
              <a:t>of a Population Mean</a:t>
            </a:r>
          </a:p>
        </p:txBody>
      </p:sp>
      <p:sp>
        <p:nvSpPr>
          <p:cNvPr id="13" name="Rectangle 99"/>
          <p:cNvSpPr>
            <a:spLocks noChangeArrowheads="1"/>
          </p:cNvSpPr>
          <p:nvPr/>
        </p:nvSpPr>
        <p:spPr bwMode="auto">
          <a:xfrm>
            <a:off x="971550" y="6222852"/>
            <a:ext cx="7200900" cy="1123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b="0"/>
          </a:p>
        </p:txBody>
      </p:sp>
      <p:sp>
        <p:nvSpPr>
          <p:cNvPr id="14" name="Rectangle 3"/>
          <p:cNvSpPr txBox="1">
            <a:spLocks noChangeArrowheads="1"/>
          </p:cNvSpPr>
          <p:nvPr/>
        </p:nvSpPr>
        <p:spPr bwMode="auto">
          <a:xfrm>
            <a:off x="685800" y="4598840"/>
            <a:ext cx="4595884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/>
            <a:r>
              <a:rPr lang="en-US" b="0" dirty="0" smtClean="0">
                <a:solidFill>
                  <a:schemeClr val="tx2"/>
                </a:solidFill>
              </a:rPr>
              <a:t>	</a:t>
            </a:r>
            <a:r>
              <a:rPr lang="en-US" b="0" dirty="0" smtClean="0"/>
              <a:t>At 95% confidence, </a:t>
            </a:r>
            <a:r>
              <a:rPr lang="en-US" b="0" i="1" dirty="0" smtClean="0"/>
              <a:t>z</a:t>
            </a:r>
            <a:r>
              <a:rPr lang="en-US" b="0" baseline="-25000" dirty="0" smtClean="0"/>
              <a:t>.025</a:t>
            </a:r>
            <a:r>
              <a:rPr lang="en-US" b="0" dirty="0" smtClean="0"/>
              <a:t> = 1.96.  </a:t>
            </a:r>
          </a:p>
        </p:txBody>
      </p:sp>
      <p:graphicFrame>
        <p:nvGraphicFramePr>
          <p:cNvPr id="15" name="Object 5">
            <a:hlinkClick r:id="" action="ppaction://ole?verb=0"/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52911055"/>
              </p:ext>
            </p:extLst>
          </p:nvPr>
        </p:nvGraphicFramePr>
        <p:xfrm>
          <a:off x="5726730" y="5675737"/>
          <a:ext cx="1135062" cy="3667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2930" name="Equation" r:id="rId4" imgW="533403" imgH="152512" progId="Equation.DSMT4">
                  <p:embed/>
                </p:oleObj>
              </mc:Choice>
              <mc:Fallback>
                <p:oleObj name="Equation" r:id="rId4" imgW="533403" imgH="152512" progId="Equation.DSMT4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26730" y="5675737"/>
                        <a:ext cx="1135062" cy="3667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17961" dir="2700000" algn="ctr" rotWithShape="0">
                                <a:srgbClr val="00000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Object 104">
            <a:hlinkClick r:id="" action="ppaction://ole?verb=0"/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19899330"/>
              </p:ext>
            </p:extLst>
          </p:nvPr>
        </p:nvGraphicFramePr>
        <p:xfrm>
          <a:off x="1546842" y="5358237"/>
          <a:ext cx="1798638" cy="952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2931" name="Equation" r:id="rId6" imgW="876228" imgH="409489" progId="Equation.3">
                  <p:embed/>
                </p:oleObj>
              </mc:Choice>
              <mc:Fallback>
                <p:oleObj name="Equation" r:id="rId6" imgW="876228" imgH="409489" progId="Equation.3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46842" y="5358237"/>
                        <a:ext cx="1798638" cy="952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17961" dir="2700000" algn="ctr" rotWithShape="0">
                                <a:srgbClr val="00000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Object 105">
            <a:hlinkClick r:id="" action="ppaction://ole?verb=0"/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4915299"/>
              </p:ext>
            </p:extLst>
          </p:nvPr>
        </p:nvGraphicFramePr>
        <p:xfrm>
          <a:off x="3480417" y="5426499"/>
          <a:ext cx="2246313" cy="931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2932" name="Equation" r:id="rId8" imgW="1066806" imgH="409489" progId="Equation.DSMT4">
                  <p:embed/>
                </p:oleObj>
              </mc:Choice>
              <mc:Fallback>
                <p:oleObj name="Equation" r:id="rId8" imgW="1066806" imgH="409489" progId="Equation.DSMT4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80417" y="5426499"/>
                        <a:ext cx="2246313" cy="9318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17961" dir="2700000" algn="ctr" rotWithShape="0">
                                <a:srgbClr val="00000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Object 107">
            <a:hlinkClick r:id="" action="ppaction://ole?verb=0"/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09278227"/>
              </p:ext>
            </p:extLst>
          </p:nvPr>
        </p:nvGraphicFramePr>
        <p:xfrm>
          <a:off x="6869730" y="5674149"/>
          <a:ext cx="765175" cy="366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2933" name="Equation" r:id="rId10" imgW="361991" imgH="152512" progId="Equation.DSMT4">
                  <p:embed/>
                </p:oleObj>
              </mc:Choice>
              <mc:Fallback>
                <p:oleObj name="Equation" r:id="rId10" imgW="361991" imgH="152512" progId="Equation.DSMT4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69730" y="5674149"/>
                        <a:ext cx="765175" cy="3667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17961" dir="2700000" algn="ctr" rotWithShape="0">
                                <a:srgbClr val="00000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384549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16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16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215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98" grpId="0" animBg="1"/>
      <p:bldP spid="21600" grpId="0" animBg="1"/>
      <p:bldP spid="21601" grpId="0" animBg="1"/>
      <p:bldP spid="21602" grpId="0"/>
      <p:bldP spid="21603" grpId="0"/>
      <p:bldP spid="21607" grpId="0"/>
      <p:bldP spid="21608" grpId="0" build="p"/>
      <p:bldP spid="14" grpId="0" build="p"/>
    </p:bld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7310</TotalTime>
  <Pages>26</Pages>
  <Words>474</Words>
  <Application>Microsoft Office PowerPoint</Application>
  <PresentationFormat>On-screen Show (4:3)</PresentationFormat>
  <Paragraphs>101</Paragraphs>
  <Slides>11</Slides>
  <Notes>11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11</vt:i4>
      </vt:variant>
    </vt:vector>
  </HeadingPairs>
  <TitlesOfParts>
    <vt:vector size="18" baseType="lpstr">
      <vt:lpstr>Arial</vt:lpstr>
      <vt:lpstr>Times New Roman</vt:lpstr>
      <vt:lpstr>Symbol</vt:lpstr>
      <vt:lpstr>Book Antiqua</vt:lpstr>
      <vt:lpstr>Default Design</vt:lpstr>
      <vt:lpstr>Equation</vt:lpstr>
      <vt:lpstr>Worksheet</vt:lpstr>
      <vt:lpstr>Interval Estimate of a Population  Proportion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Interval Estimate of a Population  Proportion</vt:lpstr>
      <vt:lpstr>Interval Estimate of a Population  Mean</vt:lpstr>
      <vt:lpstr>Interval Estimate of a Population  Mean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DESCRIPTIVE STATISTICS I: TABULAR AND GRAPHICAL METHODS</dc:title>
  <dc:creator>hal snarr</dc:creator>
  <cp:lastModifiedBy>Anyone</cp:lastModifiedBy>
  <cp:revision>246</cp:revision>
  <cp:lastPrinted>1601-01-01T00:00:00Z</cp:lastPrinted>
  <dcterms:created xsi:type="dcterms:W3CDTF">1996-08-26T14:52:34Z</dcterms:created>
  <dcterms:modified xsi:type="dcterms:W3CDTF">2016-01-12T22:24:45Z</dcterms:modified>
</cp:coreProperties>
</file>