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wmf" ContentType="image/x-wmf"/>
  <Default Extension="xls" ContentType="application/vnd.ms-excel"/>
  <Default Extension="jpeg" ContentType="image/jpeg"/>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p:sldMasterIdLst>
    <p:sldMasterId id="2147483664" r:id="rId1"/>
  </p:sldMasterIdLst>
  <p:notesMasterIdLst>
    <p:notesMasterId r:id="rId36"/>
  </p:notesMasterIdLst>
  <p:handoutMasterIdLst>
    <p:handoutMasterId r:id="rId37"/>
  </p:handoutMasterIdLst>
  <p:sldIdLst>
    <p:sldId id="339" r:id="rId2"/>
    <p:sldId id="262" r:id="rId3"/>
    <p:sldId id="318" r:id="rId4"/>
    <p:sldId id="399" r:id="rId5"/>
    <p:sldId id="400" r:id="rId6"/>
    <p:sldId id="401" r:id="rId7"/>
    <p:sldId id="402" r:id="rId8"/>
    <p:sldId id="354" r:id="rId9"/>
    <p:sldId id="289" r:id="rId10"/>
    <p:sldId id="403" r:id="rId11"/>
    <p:sldId id="407" r:id="rId12"/>
    <p:sldId id="404" r:id="rId13"/>
    <p:sldId id="409" r:id="rId14"/>
    <p:sldId id="408" r:id="rId15"/>
    <p:sldId id="268" r:id="rId16"/>
    <p:sldId id="366" r:id="rId17"/>
    <p:sldId id="271" r:id="rId18"/>
    <p:sldId id="272" r:id="rId19"/>
    <p:sldId id="324" r:id="rId20"/>
    <p:sldId id="315" r:id="rId21"/>
    <p:sldId id="364" r:id="rId22"/>
    <p:sldId id="328" r:id="rId23"/>
    <p:sldId id="410" r:id="rId24"/>
    <p:sldId id="412" r:id="rId25"/>
    <p:sldId id="378" r:id="rId26"/>
    <p:sldId id="396" r:id="rId27"/>
    <p:sldId id="397" r:id="rId28"/>
    <p:sldId id="382" r:id="rId29"/>
    <p:sldId id="383" r:id="rId30"/>
    <p:sldId id="386" r:id="rId31"/>
    <p:sldId id="393" r:id="rId32"/>
    <p:sldId id="388" r:id="rId33"/>
    <p:sldId id="395" r:id="rId34"/>
    <p:sldId id="413" r:id="rId35"/>
  </p:sldIdLst>
  <p:sldSz cx="9144000" cy="6858000" type="screen4x3"/>
  <p:notesSz cx="6858000" cy="9144000"/>
  <p:embeddedFontLst>
    <p:embeddedFont>
      <p:font typeface="MT Symbol" panose="05050102010706020507" pitchFamily="18" charset="2"/>
      <p:regular r:id="rId38"/>
    </p:embeddedFont>
    <p:embeddedFont>
      <p:font typeface="Book Antiqua" panose="02040602050305030304" pitchFamily="18" charset="0"/>
      <p:regular r:id="rId39"/>
      <p:bold r:id="rId40"/>
      <p:italic r:id="rId41"/>
      <p:boldItalic r:id="rId42"/>
    </p:embeddedFont>
    <p:embeddedFont>
      <p:font typeface="Cambria Math" panose="02040503050406030204" pitchFamily="18" charset="0"/>
      <p:regular r:id="rId43"/>
    </p:embeddedFont>
  </p:embeddedFontLst>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b="1" kern="1200">
        <a:solidFill>
          <a:schemeClr val="tx1"/>
        </a:solidFill>
        <a:latin typeface="Arial" pitchFamily="34" charset="0"/>
        <a:ea typeface="+mn-ea"/>
        <a:cs typeface="Arial" pitchFamily="34" charset="0"/>
      </a:defRPr>
    </a:lvl1pPr>
    <a:lvl2pPr marL="457200" algn="l" rtl="0" fontAlgn="base">
      <a:spcBef>
        <a:spcPct val="0"/>
      </a:spcBef>
      <a:spcAft>
        <a:spcPct val="0"/>
      </a:spcAft>
      <a:defRPr b="1" kern="1200">
        <a:solidFill>
          <a:schemeClr val="tx1"/>
        </a:solidFill>
        <a:latin typeface="Arial" pitchFamily="34" charset="0"/>
        <a:ea typeface="+mn-ea"/>
        <a:cs typeface="Arial" pitchFamily="34" charset="0"/>
      </a:defRPr>
    </a:lvl2pPr>
    <a:lvl3pPr marL="914400" algn="l" rtl="0" fontAlgn="base">
      <a:spcBef>
        <a:spcPct val="0"/>
      </a:spcBef>
      <a:spcAft>
        <a:spcPct val="0"/>
      </a:spcAft>
      <a:defRPr b="1"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b="1"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b="1" kern="1200">
        <a:solidFill>
          <a:schemeClr val="tx1"/>
        </a:solidFill>
        <a:latin typeface="Arial" pitchFamily="34" charset="0"/>
        <a:ea typeface="+mn-ea"/>
        <a:cs typeface="Arial" pitchFamily="34" charset="0"/>
      </a:defRPr>
    </a:lvl5pPr>
    <a:lvl6pPr marL="2286000" algn="l" defTabSz="914400" rtl="0" eaLnBrk="1" latinLnBrk="0" hangingPunct="1">
      <a:defRPr b="1" kern="1200">
        <a:solidFill>
          <a:schemeClr val="tx1"/>
        </a:solidFill>
        <a:latin typeface="Arial" pitchFamily="34" charset="0"/>
        <a:ea typeface="+mn-ea"/>
        <a:cs typeface="Arial" pitchFamily="34" charset="0"/>
      </a:defRPr>
    </a:lvl6pPr>
    <a:lvl7pPr marL="2743200" algn="l" defTabSz="914400" rtl="0" eaLnBrk="1" latinLnBrk="0" hangingPunct="1">
      <a:defRPr b="1" kern="1200">
        <a:solidFill>
          <a:schemeClr val="tx1"/>
        </a:solidFill>
        <a:latin typeface="Arial" pitchFamily="34" charset="0"/>
        <a:ea typeface="+mn-ea"/>
        <a:cs typeface="Arial" pitchFamily="34" charset="0"/>
      </a:defRPr>
    </a:lvl7pPr>
    <a:lvl8pPr marL="3200400" algn="l" defTabSz="914400" rtl="0" eaLnBrk="1" latinLnBrk="0" hangingPunct="1">
      <a:defRPr b="1" kern="1200">
        <a:solidFill>
          <a:schemeClr val="tx1"/>
        </a:solidFill>
        <a:latin typeface="Arial" pitchFamily="34" charset="0"/>
        <a:ea typeface="+mn-ea"/>
        <a:cs typeface="Arial" pitchFamily="34" charset="0"/>
      </a:defRPr>
    </a:lvl8pPr>
    <a:lvl9pPr marL="3657600" algn="l" defTabSz="914400" rtl="0" eaLnBrk="1" latinLnBrk="0" hangingPunct="1">
      <a:defRPr b="1"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3CC"/>
    <a:srgbClr val="FFFFFF"/>
    <a:srgbClr val="000000"/>
    <a:srgbClr val="800080"/>
    <a:srgbClr val="CCECFF"/>
    <a:srgbClr val="99CCFF"/>
    <a:srgbClr val="6666FF"/>
    <a:srgbClr val="FF0000"/>
    <a:srgbClr val="FFCCFF"/>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7" autoAdjust="0"/>
    <p:restoredTop sz="85153" autoAdjust="0"/>
  </p:normalViewPr>
  <p:slideViewPr>
    <p:cSldViewPr snapToGrid="0">
      <p:cViewPr>
        <p:scale>
          <a:sx n="75" d="100"/>
          <a:sy n="75" d="100"/>
        </p:scale>
        <p:origin x="-2580" y="-630"/>
      </p:cViewPr>
      <p:guideLst>
        <p:guide orient="horz" pos="3821"/>
        <p:guide pos="4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10704"/>
    </p:cViewPr>
  </p:sorterViewPr>
  <p:notesViewPr>
    <p:cSldViewPr snapToGrid="0">
      <p:cViewPr varScale="1">
        <p:scale>
          <a:sx n="50" d="100"/>
          <a:sy n="50" d="100"/>
        </p:scale>
        <p:origin x="-132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font" Target="fonts/font3.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s>
</file>

<file path=ppt/_rels/viewProps.xml.rels><?xml version="1.0" encoding="UTF-8" standalone="yes"?>
<Relationships xmlns="http://schemas.openxmlformats.org/package/2006/relationships"><Relationship Id="rId1"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image" Target="../media/image1.emf"/><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image" Target="../media/image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image" Target="../media/image13.e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image" Target="../media/image15.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image" Target="../media/image18.emf"/><Relationship Id="rId6" Type="http://schemas.openxmlformats.org/officeDocument/2006/relationships/image" Target="../media/image23.wmf"/><Relationship Id="rId5" Type="http://schemas.openxmlformats.org/officeDocument/2006/relationships/image" Target="../media/image22.emf"/><Relationship Id="rId4" Type="http://schemas.openxmlformats.org/officeDocument/2006/relationships/image" Target="../media/image2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image" Target="../media/image25.emf"/><Relationship Id="rId5" Type="http://schemas.openxmlformats.org/officeDocument/2006/relationships/image" Target="../media/image29.emf"/><Relationship Id="rId4" Type="http://schemas.openxmlformats.org/officeDocument/2006/relationships/image" Target="../media/image28.e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image" Target="../media/image30.e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image" Target="../media/image32.e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image" Target="../media/image34.emf"/><Relationship Id="rId4" Type="http://schemas.openxmlformats.org/officeDocument/2006/relationships/image" Target="../media/image37.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emf"/><Relationship Id="rId1" Type="http://schemas.openxmlformats.org/officeDocument/2006/relationships/image" Target="../media/image39.emf"/><Relationship Id="rId4" Type="http://schemas.openxmlformats.org/officeDocument/2006/relationships/image" Target="../media/image42.e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image" Target="../media/image43.emf"/><Relationship Id="rId5" Type="http://schemas.openxmlformats.org/officeDocument/2006/relationships/image" Target="../media/image39.emf"/><Relationship Id="rId4" Type="http://schemas.openxmlformats.org/officeDocument/2006/relationships/image" Target="../media/image44.e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image" Target="../media/image43.emf"/><Relationship Id="rId5" Type="http://schemas.openxmlformats.org/officeDocument/2006/relationships/image" Target="../media/image39.emf"/><Relationship Id="rId4" Type="http://schemas.openxmlformats.org/officeDocument/2006/relationships/image" Target="../media/image45.e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image" Target="../media/image47.emf"/><Relationship Id="rId1" Type="http://schemas.openxmlformats.org/officeDocument/2006/relationships/image" Target="../media/image46.emf"/><Relationship Id="rId4" Type="http://schemas.openxmlformats.org/officeDocument/2006/relationships/image" Target="../media/image49.e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image" Target="../media/image50.wmf"/></Relationships>
</file>

<file path=ppt/drawings/_rels/vmlDrawing19.vml.rels><?xml version="1.0" encoding="UTF-8" standalone="yes"?>
<Relationships xmlns="http://schemas.openxmlformats.org/package/2006/relationships"><Relationship Id="rId8" Type="http://schemas.openxmlformats.org/officeDocument/2006/relationships/image" Target="../media/image58.wmf"/><Relationship Id="rId3" Type="http://schemas.openxmlformats.org/officeDocument/2006/relationships/image" Target="../media/image53.wmf"/><Relationship Id="rId7" Type="http://schemas.openxmlformats.org/officeDocument/2006/relationships/image" Target="../media/image57.emf"/><Relationship Id="rId2" Type="http://schemas.openxmlformats.org/officeDocument/2006/relationships/image" Target="../media/image52.wmf"/><Relationship Id="rId1" Type="http://schemas.openxmlformats.org/officeDocument/2006/relationships/image" Target="../media/image51.wmf"/><Relationship Id="rId6" Type="http://schemas.openxmlformats.org/officeDocument/2006/relationships/image" Target="../media/image56.wmf"/><Relationship Id="rId5" Type="http://schemas.openxmlformats.org/officeDocument/2006/relationships/image" Target="../media/image55.wmf"/><Relationship Id="rId4" Type="http://schemas.openxmlformats.org/officeDocument/2006/relationships/image" Target="../media/image54.wmf"/><Relationship Id="rId9" Type="http://schemas.openxmlformats.org/officeDocument/2006/relationships/image" Target="../media/image48.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image" Target="../media/image59.emf"/><Relationship Id="rId1" Type="http://schemas.openxmlformats.org/officeDocument/2006/relationships/image" Target="../media/image57.emf"/><Relationship Id="rId4" Type="http://schemas.openxmlformats.org/officeDocument/2006/relationships/image" Target="../media/image48.w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image" Target="../media/image61.e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image" Target="../media/image62.e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image" Target="../media/image64.emf"/><Relationship Id="rId1" Type="http://schemas.openxmlformats.org/officeDocument/2006/relationships/image" Target="../media/image63.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image" Target="../media/image66.emf"/><Relationship Id="rId1" Type="http://schemas.openxmlformats.org/officeDocument/2006/relationships/image" Target="../media/image65.e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68.emf"/><Relationship Id="rId1" Type="http://schemas.openxmlformats.org/officeDocument/2006/relationships/image" Target="../media/image6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02" name="Rectangle 2"/>
          <p:cNvSpPr>
            <a:spLocks noChangeArrowheads="1"/>
          </p:cNvSpPr>
          <p:nvPr/>
        </p:nvSpPr>
        <p:spPr bwMode="auto">
          <a:xfrm>
            <a:off x="6381750" y="8750300"/>
            <a:ext cx="4064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r" eaLnBrk="0" hangingPunct="0"/>
            <a:fld id="{56187BBA-3A75-42B7-9A83-32002EF67BD2}" type="slidenum">
              <a:rPr lang="en-US" sz="1400" b="0">
                <a:latin typeface="Book Antiqua" pitchFamily="18" charset="0"/>
              </a:rPr>
              <a:pPr algn="r" eaLnBrk="0" hangingPunct="0"/>
              <a:t>‹#›</a:t>
            </a:fld>
            <a:endParaRPr lang="en-US" sz="1400" b="0">
              <a:latin typeface="Book Antiqua" pitchFamily="18" charset="0"/>
            </a:endParaRPr>
          </a:p>
        </p:txBody>
      </p:sp>
    </p:spTree>
    <p:extLst>
      <p:ext uri="{BB962C8B-B14F-4D97-AF65-F5344CB8AC3E}">
        <p14:creationId xmlns:p14="http://schemas.microsoft.com/office/powerpoint/2010/main" val="1202703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noProof="0" smtClean="0"/>
              <a:t>Click to edit Master notes styles</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
        <p:nvSpPr>
          <p:cNvPr id="59395"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59396" name="Rectangle 4"/>
          <p:cNvSpPr>
            <a:spLocks noChangeArrowheads="1"/>
          </p:cNvSpPr>
          <p:nvPr/>
        </p:nvSpPr>
        <p:spPr bwMode="auto">
          <a:xfrm>
            <a:off x="6381750" y="8750300"/>
            <a:ext cx="4064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r" eaLnBrk="0" hangingPunct="0"/>
            <a:fld id="{1B02B1E7-13B1-43BF-A820-32E70D09CF5C}" type="slidenum">
              <a:rPr lang="en-US" sz="1400" b="0">
                <a:latin typeface="Book Antiqua" pitchFamily="18" charset="0"/>
              </a:rPr>
              <a:pPr algn="r" eaLnBrk="0" hangingPunct="0"/>
              <a:t>‹#›</a:t>
            </a:fld>
            <a:endParaRPr lang="en-US" sz="1400" b="0">
              <a:latin typeface="Book Antiqua" pitchFamily="18" charset="0"/>
            </a:endParaRPr>
          </a:p>
        </p:txBody>
      </p:sp>
    </p:spTree>
    <p:extLst>
      <p:ext uri="{BB962C8B-B14F-4D97-AF65-F5344CB8AC3E}">
        <p14:creationId xmlns:p14="http://schemas.microsoft.com/office/powerpoint/2010/main" val="17243182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Book Antiqua" pitchFamily="18" charset="0"/>
        <a:ea typeface="+mn-ea"/>
        <a:cs typeface="+mn-cs"/>
      </a:defRPr>
    </a:lvl1pPr>
    <a:lvl2pPr marL="742950" indent="-285750" algn="l" rtl="0" eaLnBrk="0" fontAlgn="base" hangingPunct="0">
      <a:spcBef>
        <a:spcPct val="30000"/>
      </a:spcBef>
      <a:spcAft>
        <a:spcPct val="0"/>
      </a:spcAft>
      <a:defRPr sz="1200" kern="1200">
        <a:solidFill>
          <a:schemeClr val="tx1"/>
        </a:solidFill>
        <a:latin typeface="Book Antiqua" pitchFamily="18" charset="0"/>
        <a:ea typeface="+mn-ea"/>
        <a:cs typeface="+mn-cs"/>
      </a:defRPr>
    </a:lvl2pPr>
    <a:lvl3pPr marL="1143000" indent="-228600" algn="l" rtl="0" eaLnBrk="0" fontAlgn="base" hangingPunct="0">
      <a:spcBef>
        <a:spcPct val="30000"/>
      </a:spcBef>
      <a:spcAft>
        <a:spcPct val="0"/>
      </a:spcAft>
      <a:defRPr sz="1200" kern="1200">
        <a:solidFill>
          <a:schemeClr val="tx1"/>
        </a:solidFill>
        <a:latin typeface="Book Antiqua" pitchFamily="18" charset="0"/>
        <a:ea typeface="+mn-ea"/>
        <a:cs typeface="+mn-cs"/>
      </a:defRPr>
    </a:lvl3pPr>
    <a:lvl4pPr marL="1600200" indent="-228600" algn="l" rtl="0" eaLnBrk="0" fontAlgn="base" hangingPunct="0">
      <a:spcBef>
        <a:spcPct val="30000"/>
      </a:spcBef>
      <a:spcAft>
        <a:spcPct val="0"/>
      </a:spcAft>
      <a:defRPr sz="1200" kern="1200">
        <a:solidFill>
          <a:schemeClr val="tx1"/>
        </a:solidFill>
        <a:latin typeface="Book Antiqua" pitchFamily="18" charset="0"/>
        <a:ea typeface="+mn-ea"/>
        <a:cs typeface="+mn-cs"/>
      </a:defRPr>
    </a:lvl4pPr>
    <a:lvl5pPr marL="2057400" indent="-228600" algn="l" rtl="0" eaLnBrk="0" fontAlgn="base" hangingPunct="0">
      <a:spcBef>
        <a:spcPct val="30000"/>
      </a:spcBef>
      <a:spcAft>
        <a:spcPct val="0"/>
      </a:spcAft>
      <a:defRPr sz="1200" kern="1200">
        <a:solidFill>
          <a:schemeClr val="tx1"/>
        </a:solidFill>
        <a:latin typeface="Book Antiqua"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1150938" y="692150"/>
            <a:ext cx="4556125" cy="3416300"/>
          </a:xfrm>
          <a:ln/>
        </p:spPr>
      </p:sp>
      <p:sp>
        <p:nvSpPr>
          <p:cNvPr id="6041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xfrm>
            <a:off x="1150938" y="692150"/>
            <a:ext cx="4556125" cy="3416300"/>
          </a:xfrm>
          <a:ln/>
        </p:spPr>
      </p:sp>
      <p:sp>
        <p:nvSpPr>
          <p:cNvPr id="6144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150938" y="692150"/>
            <a:ext cx="4556125" cy="3416300"/>
          </a:xfrm>
          <a:ln/>
        </p:spPr>
      </p:sp>
      <p:sp>
        <p:nvSpPr>
          <p:cNvPr id="6246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xfrm>
            <a:off x="1150938" y="692150"/>
            <a:ext cx="4556125" cy="3416300"/>
          </a:xfrm>
          <a:ln/>
        </p:spPr>
      </p:sp>
      <p:sp>
        <p:nvSpPr>
          <p:cNvPr id="6349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1150938" y="692150"/>
            <a:ext cx="4556125" cy="3416300"/>
          </a:xfrm>
          <a:ln/>
        </p:spPr>
      </p:sp>
      <p:sp>
        <p:nvSpPr>
          <p:cNvPr id="6451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xfrm>
            <a:off x="1150938" y="692150"/>
            <a:ext cx="4556125" cy="3416300"/>
          </a:xfrm>
          <a:ln/>
        </p:spPr>
      </p:sp>
      <p:sp>
        <p:nvSpPr>
          <p:cNvPr id="6553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1150938" y="692150"/>
            <a:ext cx="4556125" cy="3416300"/>
          </a:xfrm>
          <a:ln/>
        </p:spPr>
      </p:sp>
      <p:sp>
        <p:nvSpPr>
          <p:cNvPr id="6656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50938" y="692150"/>
            <a:ext cx="4556125" cy="3416300"/>
          </a:xfrm>
          <a:ln/>
        </p:spPr>
      </p:sp>
      <p:sp>
        <p:nvSpPr>
          <p:cNvPr id="6758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1150938" y="692150"/>
            <a:ext cx="4556125" cy="3416300"/>
          </a:xfrm>
          <a:ln/>
        </p:spPr>
      </p:sp>
      <p:sp>
        <p:nvSpPr>
          <p:cNvPr id="6861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1150938" y="692150"/>
            <a:ext cx="4556125" cy="3416300"/>
          </a:xfrm>
          <a:ln/>
        </p:spPr>
      </p:sp>
      <p:sp>
        <p:nvSpPr>
          <p:cNvPr id="6963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1150938" y="692150"/>
            <a:ext cx="4556125" cy="3416300"/>
          </a:xfrm>
          <a:ln/>
        </p:spPr>
      </p:sp>
      <p:sp>
        <p:nvSpPr>
          <p:cNvPr id="7065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xfrm>
            <a:off x="1150938" y="692150"/>
            <a:ext cx="4556125" cy="3416300"/>
          </a:xfrm>
          <a:ln/>
        </p:spPr>
      </p:sp>
      <p:sp>
        <p:nvSpPr>
          <p:cNvPr id="7168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1150938" y="692150"/>
            <a:ext cx="4556125" cy="3416300"/>
          </a:xfrm>
          <a:ln/>
        </p:spPr>
      </p:sp>
      <p:sp>
        <p:nvSpPr>
          <p:cNvPr id="7270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xfrm>
            <a:off x="1150938" y="692150"/>
            <a:ext cx="4556125" cy="3416300"/>
          </a:xfrm>
          <a:ln/>
        </p:spPr>
      </p:sp>
      <p:sp>
        <p:nvSpPr>
          <p:cNvPr id="7373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sz="1200" b="1" i="0" dirty="0" smtClean="0">
                <a:solidFill>
                  <a:srgbClr val="000000"/>
                </a:solidFill>
                <a:latin typeface="Book Antiqua" pitchFamily="18" charset="0"/>
              </a:rPr>
              <a:t>Note:  </a:t>
            </a:r>
            <a:r>
              <a:rPr lang="en-US" sz="1200" b="0" i="0" dirty="0" smtClean="0">
                <a:solidFill>
                  <a:srgbClr val="000000"/>
                </a:solidFill>
                <a:latin typeface="Book Antiqua" pitchFamily="18" charset="0"/>
              </a:rPr>
              <a:t>Different random numbers would have identified a different sample which would have resulted in different point estimates.</a:t>
            </a:r>
          </a:p>
          <a:p>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xfrm>
            <a:off x="1150938" y="692150"/>
            <a:ext cx="4556125" cy="3416300"/>
          </a:xfrm>
          <a:ln/>
        </p:spPr>
      </p:sp>
      <p:sp>
        <p:nvSpPr>
          <p:cNvPr id="7577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dirty="0" smtClean="0">
                <a:solidFill>
                  <a:srgbClr val="000000"/>
                </a:solidFill>
                <a:latin typeface="Book Antiqua" pitchFamily="18" charset="0"/>
              </a:rPr>
              <a:t>Standard Deviation is also known</a:t>
            </a:r>
            <a:r>
              <a:rPr lang="en-US" sz="1200" b="0" baseline="0" dirty="0" smtClean="0">
                <a:solidFill>
                  <a:srgbClr val="000000"/>
                </a:solidFill>
                <a:latin typeface="Book Antiqua" pitchFamily="18" charset="0"/>
              </a:rPr>
              <a:t> as the </a:t>
            </a:r>
            <a:r>
              <a:rPr lang="en-US" b="0" i="1" dirty="0" smtClean="0">
                <a:solidFill>
                  <a:srgbClr val="000000"/>
                </a:solidFill>
                <a:latin typeface="Book Antiqua" pitchFamily="18" charset="0"/>
              </a:rPr>
              <a:t>standard error of the mean</a:t>
            </a:r>
          </a:p>
          <a:p>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xfrm>
            <a:off x="1150938" y="692150"/>
            <a:ext cx="4556125" cy="3416300"/>
          </a:xfrm>
          <a:ln/>
        </p:spPr>
      </p:sp>
      <p:sp>
        <p:nvSpPr>
          <p:cNvPr id="7782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xfrm>
            <a:off x="1150938" y="692150"/>
            <a:ext cx="4556125" cy="3416300"/>
          </a:xfrm>
          <a:ln/>
        </p:spPr>
      </p:sp>
      <p:sp>
        <p:nvSpPr>
          <p:cNvPr id="7885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xfrm>
            <a:off x="1150938" y="692150"/>
            <a:ext cx="4556125" cy="3416300"/>
          </a:xfrm>
          <a:ln/>
        </p:spPr>
      </p:sp>
      <p:sp>
        <p:nvSpPr>
          <p:cNvPr id="7987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1150938" y="692150"/>
            <a:ext cx="4556125" cy="3416300"/>
          </a:xfrm>
          <a:ln/>
        </p:spPr>
      </p:sp>
      <p:sp>
        <p:nvSpPr>
          <p:cNvPr id="8089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xfrm>
            <a:off x="1150938" y="692150"/>
            <a:ext cx="4556125" cy="3416300"/>
          </a:xfrm>
          <a:ln/>
        </p:spPr>
      </p:sp>
      <p:sp>
        <p:nvSpPr>
          <p:cNvPr id="8192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1150938" y="692150"/>
            <a:ext cx="4556125" cy="3416300"/>
          </a:xfrm>
          <a:ln/>
        </p:spPr>
      </p:sp>
      <p:sp>
        <p:nvSpPr>
          <p:cNvPr id="8294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xfrm>
            <a:off x="1150938" y="692150"/>
            <a:ext cx="4556125" cy="3416300"/>
          </a:xfrm>
          <a:ln/>
        </p:spPr>
      </p:sp>
      <p:sp>
        <p:nvSpPr>
          <p:cNvPr id="8397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smtClean="0">
                <a:latin typeface="Book Antiqua" pitchFamily="18" charset="0"/>
              </a:rPr>
              <a:t>The probability that the sample mean SAT score will be between 983 and 1003 is</a:t>
            </a:r>
          </a:p>
          <a:p>
            <a:endParaRPr lang="en-US" sz="1200" b="0" dirty="0" smtClean="0">
              <a:latin typeface="Book Antiqua" pitchFamily="18" charset="0"/>
            </a:endParaRPr>
          </a:p>
          <a:p>
            <a:r>
              <a:rPr lang="en-US" sz="1200" b="0" dirty="0" smtClean="0">
                <a:latin typeface="Book Antiqua" pitchFamily="18" charset="0"/>
              </a:rPr>
              <a:t>0.5034</a:t>
            </a:r>
          </a:p>
          <a:p>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xfrm>
            <a:off x="1150938" y="692150"/>
            <a:ext cx="4556125" cy="3416300"/>
          </a:xfrm>
          <a:ln/>
        </p:spPr>
      </p:sp>
      <p:sp>
        <p:nvSpPr>
          <p:cNvPr id="8499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smtClean="0">
                <a:latin typeface="Book Antiqua" pitchFamily="18" charset="0"/>
              </a:rPr>
              <a:t>The standard</a:t>
            </a:r>
            <a:r>
              <a:rPr lang="en-US" sz="1200" b="0" baseline="0" dirty="0" smtClean="0">
                <a:latin typeface="Book Antiqua" pitchFamily="18" charset="0"/>
              </a:rPr>
              <a:t> error was 14.6 when n = 30</a:t>
            </a:r>
          </a:p>
          <a:p>
            <a:endParaRPr lang="en-US" sz="1200" b="0" baseline="0" dirty="0" smtClean="0">
              <a:latin typeface="Book Antiqua" pitchFamily="18" charset="0"/>
            </a:endParaRPr>
          </a:p>
          <a:p>
            <a:pPr eaLnBrk="0" hangingPunct="0">
              <a:buClr>
                <a:srgbClr val="66FFFF"/>
              </a:buClr>
              <a:buFont typeface="Wingdings" pitchFamily="2" charset="2"/>
              <a:buNone/>
              <a:defRPr/>
            </a:pPr>
            <a:r>
              <a:rPr lang="en-US" sz="1200" b="0" dirty="0" smtClean="0">
                <a:latin typeface="Book Antiqua" pitchFamily="18" charset="0"/>
              </a:rPr>
              <a:t>The probability that the sample mean SAT score is between 983 and 1003 equals 0.5034 when n = 30, but equals 0.7888</a:t>
            </a:r>
            <a:r>
              <a:rPr lang="en-US" sz="1200" b="0" dirty="0" smtClean="0">
                <a:effectLst>
                  <a:outerShdw blurRad="38100" dist="38100" dir="2700000" algn="tl">
                    <a:srgbClr val="C0C0C0"/>
                  </a:outerShdw>
                </a:effectLst>
                <a:latin typeface="Times New Roman" pitchFamily="18" charset="0"/>
                <a:cs typeface="+mn-cs"/>
              </a:rPr>
              <a:t> with </a:t>
            </a:r>
            <a:r>
              <a:rPr lang="en-US" sz="1200" b="0" i="1" dirty="0" smtClean="0">
                <a:effectLst>
                  <a:outerShdw blurRad="38100" dist="38100" dir="2700000" algn="tl">
                    <a:srgbClr val="C0C0C0"/>
                  </a:outerShdw>
                </a:effectLst>
                <a:latin typeface="Times New Roman" pitchFamily="18" charset="0"/>
                <a:cs typeface="+mn-cs"/>
              </a:rPr>
              <a:t>n</a:t>
            </a:r>
            <a:r>
              <a:rPr lang="en-US" sz="1200" b="0" dirty="0" smtClean="0">
                <a:effectLst>
                  <a:outerShdw blurRad="38100" dist="38100" dir="2700000" algn="tl">
                    <a:srgbClr val="C0C0C0"/>
                  </a:outerShdw>
                </a:effectLst>
                <a:latin typeface="Times New Roman" pitchFamily="18" charset="0"/>
                <a:cs typeface="+mn-cs"/>
              </a:rPr>
              <a:t> = 100</a:t>
            </a:r>
            <a:r>
              <a:rPr lang="en-US" sz="1200" b="0" dirty="0" smtClean="0">
                <a:effectLst/>
                <a:latin typeface="Book Antiqua" pitchFamily="18" charset="0"/>
                <a:cs typeface="+mn-cs"/>
              </a:rPr>
              <a:t>.</a:t>
            </a:r>
          </a:p>
          <a:p>
            <a:pPr eaLnBrk="0" hangingPunct="0">
              <a:buClr>
                <a:srgbClr val="66FFFF"/>
              </a:buClr>
              <a:buFont typeface="Wingdings" pitchFamily="2" charset="2"/>
              <a:buNone/>
              <a:defRPr/>
            </a:pPr>
            <a:endParaRPr lang="en-US" sz="1200" b="0" dirty="0" smtClean="0">
              <a:effectLst/>
              <a:latin typeface="Book Antiqua" pitchFamily="18" charset="0"/>
              <a:cs typeface="+mn-cs"/>
            </a:endParaRPr>
          </a:p>
          <a:p>
            <a:pPr eaLnBrk="0" hangingPunct="0">
              <a:buClr>
                <a:srgbClr val="66FFFF"/>
              </a:buClr>
              <a:buFont typeface="Wingdings" pitchFamily="2" charset="2"/>
              <a:buNone/>
              <a:defRPr/>
            </a:pPr>
            <a:r>
              <a:rPr lang="en-US" sz="1200" b="0" dirty="0" smtClean="0">
                <a:effectLst/>
                <a:latin typeface="Book Antiqua" pitchFamily="18" charset="0"/>
                <a:cs typeface="+mn-cs"/>
              </a:rPr>
              <a:t>This is b</a:t>
            </a:r>
            <a:r>
              <a:rPr lang="en-US" sz="1200" b="0" dirty="0" smtClean="0">
                <a:effectLst>
                  <a:outerShdw blurRad="38100" dist="38100" dir="2700000" algn="tl">
                    <a:srgbClr val="C0C0C0"/>
                  </a:outerShdw>
                </a:effectLst>
                <a:latin typeface="Times New Roman" pitchFamily="18" charset="0"/>
                <a:cs typeface="+mn-cs"/>
              </a:rPr>
              <a:t>ecause the sampling distribution with </a:t>
            </a:r>
            <a:r>
              <a:rPr lang="en-US" sz="1200" b="0" i="1" dirty="0" smtClean="0">
                <a:effectLst>
                  <a:outerShdw blurRad="38100" dist="38100" dir="2700000" algn="tl">
                    <a:srgbClr val="C0C0C0"/>
                  </a:outerShdw>
                </a:effectLst>
                <a:latin typeface="Times New Roman" pitchFamily="18" charset="0"/>
                <a:cs typeface="+mn-cs"/>
              </a:rPr>
              <a:t>n</a:t>
            </a:r>
            <a:r>
              <a:rPr lang="en-US" sz="1200" b="0" dirty="0" smtClean="0">
                <a:effectLst>
                  <a:outerShdw blurRad="38100" dist="38100" dir="2700000" algn="tl">
                    <a:srgbClr val="C0C0C0"/>
                  </a:outerShdw>
                </a:effectLst>
                <a:latin typeface="Times New Roman" pitchFamily="18" charset="0"/>
                <a:cs typeface="+mn-cs"/>
              </a:rPr>
              <a:t> = 100 has a smaller standard error</a:t>
            </a:r>
          </a:p>
          <a:p>
            <a:pPr eaLnBrk="0" hangingPunct="0">
              <a:buClr>
                <a:srgbClr val="66FFFF"/>
              </a:buClr>
              <a:buFont typeface="Wingdings" pitchFamily="2" charset="2"/>
              <a:buNone/>
              <a:defRPr/>
            </a:pPr>
            <a:endParaRPr lang="en-US" sz="1200" b="0" dirty="0" smtClean="0">
              <a:effectLst>
                <a:outerShdw blurRad="38100" dist="38100" dir="2700000" algn="tl">
                  <a:srgbClr val="C0C0C0"/>
                </a:outerShdw>
              </a:effectLst>
              <a:latin typeface="Times New Roman" pitchFamily="18" charset="0"/>
              <a:cs typeface="+mn-cs"/>
            </a:endParaRPr>
          </a:p>
          <a:p>
            <a:pPr eaLnBrk="0" hangingPunct="0">
              <a:buClr>
                <a:srgbClr val="66FFFF"/>
              </a:buClr>
              <a:buFont typeface="Wingdings" pitchFamily="2" charset="2"/>
              <a:buNone/>
              <a:defRPr/>
            </a:pPr>
            <a:r>
              <a:rPr lang="en-US" sz="1200" b="0" dirty="0" smtClean="0">
                <a:effectLst>
                  <a:outerShdw blurRad="38100" dist="38100" dir="2700000" algn="tl">
                    <a:srgbClr val="C0C0C0"/>
                  </a:outerShdw>
                </a:effectLst>
                <a:latin typeface="Times New Roman" pitchFamily="18" charset="0"/>
                <a:cs typeface="+mn-cs"/>
              </a:rPr>
              <a:t>So, the values of the sample</a:t>
            </a:r>
            <a:r>
              <a:rPr lang="en-US" sz="1200" b="0" baseline="0" dirty="0" smtClean="0">
                <a:effectLst>
                  <a:outerShdw blurRad="38100" dist="38100" dir="2700000" algn="tl">
                    <a:srgbClr val="C0C0C0"/>
                  </a:outerShdw>
                </a:effectLst>
                <a:latin typeface="Times New Roman" pitchFamily="18" charset="0"/>
                <a:cs typeface="+mn-cs"/>
              </a:rPr>
              <a:t> mean</a:t>
            </a:r>
            <a:r>
              <a:rPr lang="en-US" sz="1200" b="0" dirty="0" smtClean="0">
                <a:effectLst>
                  <a:outerShdw blurRad="38100" dist="38100" dir="2700000" algn="tl">
                    <a:srgbClr val="C0C0C0"/>
                  </a:outerShdw>
                </a:effectLst>
                <a:latin typeface="Times New Roman" pitchFamily="18" charset="0"/>
                <a:cs typeface="+mn-cs"/>
              </a:rPr>
              <a:t> have less variability and tend to hover closer to the population mean when </a:t>
            </a:r>
            <a:r>
              <a:rPr lang="en-US" sz="1200" b="0" i="1" dirty="0" smtClean="0">
                <a:effectLst>
                  <a:outerShdw blurRad="38100" dist="38100" dir="2700000" algn="tl">
                    <a:srgbClr val="C0C0C0"/>
                  </a:outerShdw>
                </a:effectLst>
                <a:latin typeface="Times New Roman" pitchFamily="18" charset="0"/>
                <a:cs typeface="+mn-cs"/>
              </a:rPr>
              <a:t>n</a:t>
            </a:r>
            <a:r>
              <a:rPr lang="en-US" sz="1200" b="0" dirty="0" smtClean="0">
                <a:effectLst>
                  <a:outerShdw blurRad="38100" dist="38100" dir="2700000" algn="tl">
                    <a:srgbClr val="C0C0C0"/>
                  </a:outerShdw>
                </a:effectLst>
                <a:latin typeface="Times New Roman" pitchFamily="18" charset="0"/>
                <a:cs typeface="+mn-cs"/>
              </a:rPr>
              <a:t> = 30.</a:t>
            </a:r>
          </a:p>
          <a:p>
            <a:pPr eaLnBrk="0" hangingPunct="0">
              <a:buClr>
                <a:srgbClr val="66FFFF"/>
              </a:buClr>
              <a:buFont typeface="Wingdings" pitchFamily="2" charset="2"/>
              <a:buNone/>
              <a:defRPr/>
            </a:pPr>
            <a:endParaRPr lang="en-US" sz="1200" b="0" dirty="0" smtClean="0">
              <a:effectLst>
                <a:outerShdw blurRad="38100" dist="38100" dir="2700000" algn="tl">
                  <a:srgbClr val="C0C0C0"/>
                </a:outerShdw>
              </a:effectLst>
              <a:latin typeface="Times New Roman" pitchFamily="18" charset="0"/>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xfrm>
            <a:off x="1150938" y="692150"/>
            <a:ext cx="4556125" cy="3416300"/>
          </a:xfrm>
          <a:ln/>
        </p:spPr>
      </p:sp>
      <p:sp>
        <p:nvSpPr>
          <p:cNvPr id="8499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buClr>
                <a:srgbClr val="66FFFF"/>
              </a:buClr>
              <a:buFont typeface="Wingdings" pitchFamily="2" charset="2"/>
              <a:buNone/>
              <a:defRPr/>
            </a:pPr>
            <a:r>
              <a:rPr lang="en-US" sz="1200" b="0" dirty="0" smtClean="0">
                <a:latin typeface="Book Antiqua" pitchFamily="18" charset="0"/>
              </a:rPr>
              <a:t>The probability that the sample mean SAT score is between 983 and 1003 equals 0.5034 when n = 30, but equals 0.7888</a:t>
            </a:r>
            <a:r>
              <a:rPr lang="en-US" sz="1200" b="0" dirty="0" smtClean="0">
                <a:effectLst>
                  <a:outerShdw blurRad="38100" dist="38100" dir="2700000" algn="tl">
                    <a:srgbClr val="C0C0C0"/>
                  </a:outerShdw>
                </a:effectLst>
                <a:latin typeface="Times New Roman" pitchFamily="18" charset="0"/>
                <a:cs typeface="+mn-cs"/>
              </a:rPr>
              <a:t> with </a:t>
            </a:r>
            <a:r>
              <a:rPr lang="en-US" sz="1200" b="0" i="1" dirty="0" smtClean="0">
                <a:effectLst>
                  <a:outerShdw blurRad="38100" dist="38100" dir="2700000" algn="tl">
                    <a:srgbClr val="C0C0C0"/>
                  </a:outerShdw>
                </a:effectLst>
                <a:latin typeface="Times New Roman" pitchFamily="18" charset="0"/>
                <a:cs typeface="+mn-cs"/>
              </a:rPr>
              <a:t>n</a:t>
            </a:r>
            <a:r>
              <a:rPr lang="en-US" sz="1200" b="0" dirty="0" smtClean="0">
                <a:effectLst>
                  <a:outerShdw blurRad="38100" dist="38100" dir="2700000" algn="tl">
                    <a:srgbClr val="C0C0C0"/>
                  </a:outerShdw>
                </a:effectLst>
                <a:latin typeface="Times New Roman" pitchFamily="18" charset="0"/>
                <a:cs typeface="+mn-cs"/>
              </a:rPr>
              <a:t> = 100</a:t>
            </a:r>
            <a:r>
              <a:rPr lang="en-US" sz="1200" b="0" dirty="0" smtClean="0">
                <a:effectLst/>
                <a:latin typeface="Book Antiqua" pitchFamily="18" charset="0"/>
                <a:cs typeface="+mn-cs"/>
              </a:rPr>
              <a:t>.</a:t>
            </a:r>
          </a:p>
          <a:p>
            <a:pPr eaLnBrk="0" hangingPunct="0">
              <a:buClr>
                <a:srgbClr val="66FFFF"/>
              </a:buClr>
              <a:buFont typeface="Wingdings" pitchFamily="2" charset="2"/>
              <a:buNone/>
              <a:defRPr/>
            </a:pPr>
            <a:endParaRPr lang="en-US" sz="1200" b="0" dirty="0" smtClean="0">
              <a:effectLst/>
              <a:latin typeface="Book Antiqua" pitchFamily="18" charset="0"/>
              <a:cs typeface="+mn-cs"/>
            </a:endParaRPr>
          </a:p>
          <a:p>
            <a:pPr eaLnBrk="0" hangingPunct="0">
              <a:buClr>
                <a:srgbClr val="66FFFF"/>
              </a:buClr>
              <a:buFont typeface="Wingdings" pitchFamily="2" charset="2"/>
              <a:buNone/>
              <a:defRPr/>
            </a:pPr>
            <a:r>
              <a:rPr lang="en-US" sz="1200" b="0" dirty="0" smtClean="0">
                <a:effectLst/>
                <a:latin typeface="Book Antiqua" pitchFamily="18" charset="0"/>
                <a:cs typeface="+mn-cs"/>
              </a:rPr>
              <a:t>This is b</a:t>
            </a:r>
            <a:r>
              <a:rPr lang="en-US" sz="1200" b="0" dirty="0" smtClean="0">
                <a:effectLst>
                  <a:outerShdw blurRad="38100" dist="38100" dir="2700000" algn="tl">
                    <a:srgbClr val="C0C0C0"/>
                  </a:outerShdw>
                </a:effectLst>
                <a:latin typeface="Times New Roman" pitchFamily="18" charset="0"/>
                <a:cs typeface="+mn-cs"/>
              </a:rPr>
              <a:t>ecause the sampling distribution with </a:t>
            </a:r>
            <a:r>
              <a:rPr lang="en-US" sz="1200" b="0" i="1" dirty="0" smtClean="0">
                <a:effectLst>
                  <a:outerShdw blurRad="38100" dist="38100" dir="2700000" algn="tl">
                    <a:srgbClr val="C0C0C0"/>
                  </a:outerShdw>
                </a:effectLst>
                <a:latin typeface="Times New Roman" pitchFamily="18" charset="0"/>
                <a:cs typeface="+mn-cs"/>
              </a:rPr>
              <a:t>n</a:t>
            </a:r>
            <a:r>
              <a:rPr lang="en-US" sz="1200" b="0" dirty="0" smtClean="0">
                <a:effectLst>
                  <a:outerShdw blurRad="38100" dist="38100" dir="2700000" algn="tl">
                    <a:srgbClr val="C0C0C0"/>
                  </a:outerShdw>
                </a:effectLst>
                <a:latin typeface="Times New Roman" pitchFamily="18" charset="0"/>
                <a:cs typeface="+mn-cs"/>
              </a:rPr>
              <a:t> = 100 has a smaller standard error</a:t>
            </a:r>
          </a:p>
          <a:p>
            <a:pPr eaLnBrk="0" hangingPunct="0">
              <a:buClr>
                <a:srgbClr val="66FFFF"/>
              </a:buClr>
              <a:buFont typeface="Wingdings" pitchFamily="2" charset="2"/>
              <a:buNone/>
              <a:defRPr/>
            </a:pPr>
            <a:endParaRPr lang="en-US" sz="1200" b="0" dirty="0" smtClean="0">
              <a:effectLst>
                <a:outerShdw blurRad="38100" dist="38100" dir="2700000" algn="tl">
                  <a:srgbClr val="C0C0C0"/>
                </a:outerShdw>
              </a:effectLst>
              <a:latin typeface="Times New Roman" pitchFamily="18" charset="0"/>
              <a:cs typeface="+mn-cs"/>
            </a:endParaRPr>
          </a:p>
          <a:p>
            <a:pPr eaLnBrk="0" hangingPunct="0">
              <a:buClr>
                <a:srgbClr val="66FFFF"/>
              </a:buClr>
              <a:buFont typeface="Wingdings" pitchFamily="2" charset="2"/>
              <a:buNone/>
              <a:defRPr/>
            </a:pPr>
            <a:r>
              <a:rPr lang="en-US" sz="1200" b="0" dirty="0" smtClean="0">
                <a:effectLst>
                  <a:outerShdw blurRad="38100" dist="38100" dir="2700000" algn="tl">
                    <a:srgbClr val="C0C0C0"/>
                  </a:outerShdw>
                </a:effectLst>
                <a:latin typeface="Times New Roman" pitchFamily="18" charset="0"/>
                <a:cs typeface="+mn-cs"/>
              </a:rPr>
              <a:t>So, the values of the sample</a:t>
            </a:r>
            <a:r>
              <a:rPr lang="en-US" sz="1200" b="0" baseline="0" dirty="0" smtClean="0">
                <a:effectLst>
                  <a:outerShdw blurRad="38100" dist="38100" dir="2700000" algn="tl">
                    <a:srgbClr val="C0C0C0"/>
                  </a:outerShdw>
                </a:effectLst>
                <a:latin typeface="Times New Roman" pitchFamily="18" charset="0"/>
                <a:cs typeface="+mn-cs"/>
              </a:rPr>
              <a:t> mean</a:t>
            </a:r>
            <a:r>
              <a:rPr lang="en-US" sz="1200" b="0" dirty="0" smtClean="0">
                <a:effectLst>
                  <a:outerShdw blurRad="38100" dist="38100" dir="2700000" algn="tl">
                    <a:srgbClr val="C0C0C0"/>
                  </a:outerShdw>
                </a:effectLst>
                <a:latin typeface="Times New Roman" pitchFamily="18" charset="0"/>
                <a:cs typeface="+mn-cs"/>
              </a:rPr>
              <a:t> have less variability and tend to hover closer to the population mean when </a:t>
            </a:r>
            <a:r>
              <a:rPr lang="en-US" sz="1200" b="0" i="1" dirty="0" smtClean="0">
                <a:effectLst>
                  <a:outerShdw blurRad="38100" dist="38100" dir="2700000" algn="tl">
                    <a:srgbClr val="C0C0C0"/>
                  </a:outerShdw>
                </a:effectLst>
                <a:latin typeface="Times New Roman" pitchFamily="18" charset="0"/>
                <a:cs typeface="+mn-cs"/>
              </a:rPr>
              <a:t>n</a:t>
            </a:r>
            <a:r>
              <a:rPr lang="en-US" sz="1200" b="0" dirty="0" smtClean="0">
                <a:effectLst>
                  <a:outerShdw blurRad="38100" dist="38100" dir="2700000" algn="tl">
                    <a:srgbClr val="C0C0C0"/>
                  </a:outerShdw>
                </a:effectLst>
                <a:latin typeface="Times New Roman" pitchFamily="18" charset="0"/>
                <a:cs typeface="+mn-cs"/>
              </a:rPr>
              <a:t> = 30.</a:t>
            </a:r>
          </a:p>
          <a:p>
            <a:pPr eaLnBrk="0" hangingPunct="0">
              <a:buClr>
                <a:srgbClr val="66FFFF"/>
              </a:buClr>
              <a:buFont typeface="Wingdings" pitchFamily="2" charset="2"/>
              <a:buNone/>
              <a:defRPr/>
            </a:pPr>
            <a:endParaRPr lang="en-US" sz="1200" b="0" dirty="0" smtClean="0">
              <a:effectLst>
                <a:outerShdw blurRad="38100" dist="38100" dir="2700000" algn="tl">
                  <a:srgbClr val="C0C0C0"/>
                </a:outerShdw>
              </a:effectLst>
              <a:latin typeface="Times New Roman" pitchFamily="18" charset="0"/>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0115" name="Rectangle 3"/>
          <p:cNvSpPr>
            <a:spLocks noGrp="1" noChangeArrowheads="1"/>
          </p:cNvSpPr>
          <p:nvPr>
            <p:ph type="body" idx="1"/>
          </p:nvPr>
        </p:nvSpPr>
        <p:spPr>
          <a:solidFill>
            <a:srgbClr val="FFFFFF"/>
          </a:solidFill>
          <a:ln>
            <a:solidFill>
              <a:srgbClr val="000000"/>
            </a:solid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dirty="0" smtClean="0">
                <a:solidFill>
                  <a:srgbClr val="000000"/>
                </a:solidFill>
                <a:latin typeface="Times New Roman" pitchFamily="18" charset="0"/>
              </a:rPr>
              <a:t>Even though the sample proportion wanting on-campus housing is 0.667, we expected it to be equal to the population proportion of  </a:t>
            </a:r>
            <a:r>
              <a:rPr lang="en-US" sz="1200" b="0" i="1" dirty="0" smtClean="0">
                <a:solidFill>
                  <a:srgbClr val="000000"/>
                </a:solidFill>
                <a:latin typeface="Times New Roman" pitchFamily="18" charset="0"/>
              </a:rPr>
              <a:t>p = </a:t>
            </a:r>
            <a:r>
              <a:rPr lang="en-US" sz="1200" b="0" dirty="0" smtClean="0">
                <a:solidFill>
                  <a:srgbClr val="000000"/>
                </a:solidFill>
                <a:latin typeface="Times New Roman" pitchFamily="18" charset="0"/>
              </a:rPr>
              <a:t>.72</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0" dirty="0" smtClean="0">
              <a:solidFill>
                <a:srgbClr val="000000"/>
              </a:solidFill>
              <a:latin typeface="Times New Roman"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dirty="0" smtClean="0">
                <a:solidFill>
                  <a:srgbClr val="000000"/>
                </a:solidFill>
                <a:latin typeface="Times New Roman" pitchFamily="18" charset="0"/>
              </a:rPr>
              <a:t>Most of the time, the sample proportion will be slightly above or slightly below the population proportion. Rarely will the sample proportion be way above or way below the population proportion.</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xfrm>
            <a:off x="1150938" y="692150"/>
            <a:ext cx="4556125" cy="3416300"/>
          </a:xfrm>
          <a:ln/>
        </p:spPr>
      </p:sp>
      <p:sp>
        <p:nvSpPr>
          <p:cNvPr id="9113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xfrm>
            <a:off x="1150938" y="692150"/>
            <a:ext cx="4556125" cy="3416300"/>
          </a:xfrm>
          <a:ln/>
        </p:spPr>
      </p:sp>
      <p:sp>
        <p:nvSpPr>
          <p:cNvPr id="9216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5235" name="Rectangle 3"/>
          <p:cNvSpPr>
            <a:spLocks noGrp="1" noChangeArrowheads="1"/>
          </p:cNvSpPr>
          <p:nvPr>
            <p:ph type="body" idx="1"/>
          </p:nvPr>
        </p:nvSpPr>
        <p:spPr>
          <a:solidFill>
            <a:srgbClr val="FFFFFF"/>
          </a:solidFill>
          <a:ln>
            <a:solidFill>
              <a:srgbClr val="000000"/>
            </a:solidFill>
          </a:ln>
        </p:spPr>
        <p:txBody>
          <a:bodyPr/>
          <a:lstStyle/>
          <a:p>
            <a:endParaRPr lang="en-U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6259" name="Rectangle 3"/>
          <p:cNvSpPr>
            <a:spLocks noGrp="1" noChangeArrowheads="1"/>
          </p:cNvSpPr>
          <p:nvPr>
            <p:ph type="body" idx="1"/>
          </p:nvPr>
        </p:nvSpPr>
        <p:spPr>
          <a:solidFill>
            <a:srgbClr val="FFFFFF"/>
          </a:solidFill>
          <a:ln>
            <a:solidFill>
              <a:srgbClr val="000000"/>
            </a:solidFill>
          </a:ln>
        </p:spPr>
        <p:txBody>
          <a:bodyPr/>
          <a:lstStyle/>
          <a:p>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8307" name="Rectangle 3"/>
          <p:cNvSpPr>
            <a:spLocks noGrp="1" noChangeArrowheads="1"/>
          </p:cNvSpPr>
          <p:nvPr>
            <p:ph type="body" idx="1"/>
          </p:nvPr>
        </p:nvSpPr>
        <p:spPr>
          <a:solidFill>
            <a:srgbClr val="FFFFFF"/>
          </a:solidFill>
          <a:ln>
            <a:solidFill>
              <a:srgbClr val="000000"/>
            </a:solidFill>
          </a:ln>
        </p:spPr>
        <p:txBody>
          <a:bodyPr/>
          <a:lstStyle/>
          <a:p>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xfrm>
            <a:off x="1150938" y="692150"/>
            <a:ext cx="4556125" cy="3416300"/>
          </a:xfrm>
          <a:ln/>
        </p:spPr>
      </p:sp>
      <p:sp>
        <p:nvSpPr>
          <p:cNvPr id="9933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00355" name="Rectangle 3"/>
          <p:cNvSpPr>
            <a:spLocks noGrp="1" noChangeArrowheads="1"/>
          </p:cNvSpPr>
          <p:nvPr>
            <p:ph type="body" idx="1"/>
          </p:nvPr>
        </p:nvSpPr>
        <p:spPr>
          <a:solidFill>
            <a:srgbClr val="FFFFFF"/>
          </a:solidFill>
          <a:ln>
            <a:solidFill>
              <a:srgbClr val="000000"/>
            </a:solidFill>
          </a:ln>
        </p:spPr>
        <p:txBody>
          <a:bodyPr/>
          <a:lstStyle/>
          <a:p>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xfrm>
            <a:off x="1150938" y="692150"/>
            <a:ext cx="4556125" cy="3416300"/>
          </a:xfrm>
          <a:ln/>
        </p:spPr>
      </p:sp>
      <p:sp>
        <p:nvSpPr>
          <p:cNvPr id="10137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sz="1200" b="0" i="1" dirty="0" smtClean="0">
                <a:latin typeface="Book Antiqua" pitchFamily="18" charset="0"/>
              </a:rPr>
              <a:t>The probability that the sample proportion of applicants wanting on-campus housing within .05 of the actual population proportion is .4582</a:t>
            </a:r>
            <a:endParaRPr lang="en-US"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1150938" y="692150"/>
            <a:ext cx="4556125" cy="3416300"/>
          </a:xfrm>
          <a:ln/>
        </p:spPr>
      </p:sp>
      <p:sp>
        <p:nvSpPr>
          <p:cNvPr id="7475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The red values vary from sample to sample.</a:t>
            </a:r>
          </a:p>
          <a:p>
            <a:endParaRPr lang="en-US" dirty="0" smtClean="0"/>
          </a:p>
          <a:p>
            <a:r>
              <a:rPr lang="en-US" dirty="0" smtClean="0"/>
              <a:t>Hence, the sampling distribution of the mean.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750951157"/>
      </p:ext>
    </p:extLst>
  </p:cSld>
  <p:clrMapOvr>
    <a:masterClrMapping/>
  </p:clrMapOvr>
  <p:transition>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12466738"/>
      </p:ext>
    </p:extLst>
  </p:cSld>
  <p:clrMapOvr>
    <a:masterClrMapping/>
  </p:clrMapOvr>
  <p:transition>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537723851"/>
      </p:ext>
    </p:extLst>
  </p:cSld>
  <p:clrMapOvr>
    <a:masterClrMapping/>
  </p:clrMapOvr>
  <p:transition>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92617392"/>
      </p:ext>
    </p:extLst>
  </p:cSld>
  <p:clrMapOvr>
    <a:masterClrMapping/>
  </p:clrMapOvr>
  <p:transition>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3803850"/>
      </p:ext>
    </p:extLst>
  </p:cSld>
  <p:clrMapOvr>
    <a:masterClrMapping/>
  </p:clrMapOvr>
  <p:transition>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8174058"/>
      </p:ext>
    </p:extLst>
  </p:cSld>
  <p:clrMapOvr>
    <a:masterClrMapping/>
  </p:clrMapOvr>
  <p:transition>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86635906"/>
      </p:ext>
    </p:extLst>
  </p:cSld>
  <p:clrMapOvr>
    <a:masterClrMapping/>
  </p:clrMapOvr>
  <p:transition>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95063036"/>
      </p:ext>
    </p:extLst>
  </p:cSld>
  <p:clrMapOvr>
    <a:masterClrMapping/>
  </p:clrMapOvr>
  <p:transition>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51884421"/>
      </p:ext>
    </p:extLst>
  </p:cSld>
  <p:clrMapOvr>
    <a:masterClrMapping/>
  </p:clrMapOvr>
  <p:transition>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25607737"/>
      </p:ext>
    </p:extLst>
  </p:cSld>
  <p:clrMapOvr>
    <a:masterClrMapping/>
  </p:clrMapOvr>
  <p:transition>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16855010"/>
      </p:ext>
    </p:extLst>
  </p:cSld>
  <p:clrMapOvr>
    <a:masterClrMapping/>
  </p:clrMapOvr>
  <p:transition>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38301825"/>
      </p:ext>
    </p:extLst>
  </p:cSld>
  <p:clrMapOvr>
    <a:masterClrMapping/>
  </p:clrMapOvr>
  <p:transition>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525963"/>
          </a:xfrm>
        </p:spPr>
        <p:txBody>
          <a:bodyPr/>
          <a:lstStyle/>
          <a:p>
            <a:pPr lvl="0"/>
            <a:endParaRPr lang="en-US" noProof="0" smtClean="0"/>
          </a:p>
        </p:txBody>
      </p:sp>
    </p:spTree>
    <p:extLst>
      <p:ext uri="{BB962C8B-B14F-4D97-AF65-F5344CB8AC3E}">
        <p14:creationId xmlns:p14="http://schemas.microsoft.com/office/powerpoint/2010/main" val="3047648069"/>
      </p:ext>
    </p:extLst>
  </p:cSld>
  <p:clrMapOvr>
    <a:masterClrMapping/>
  </p:clrMapOvr>
  <p:transition>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Lst>
  <p:transition/>
  <p:timing>
    <p:tnLst>
      <p:par>
        <p:cTn id="1" dur="indefinite" restart="never" nodeType="tmRoot"/>
      </p:par>
    </p:tnLst>
  </p:timing>
  <p:txStyles>
    <p:titleStyle>
      <a:lvl1pPr algn="ctr" rtl="0" eaLnBrk="0" fontAlgn="base" hangingPunct="0">
        <a:spcBef>
          <a:spcPct val="0"/>
        </a:spcBef>
        <a:spcAft>
          <a:spcPct val="0"/>
        </a:spcAft>
        <a:defRPr sz="2800">
          <a:solidFill>
            <a:schemeClr val="tx2"/>
          </a:solidFill>
          <a:latin typeface="+mj-lt"/>
          <a:ea typeface="+mj-ea"/>
          <a:cs typeface="+mj-cs"/>
        </a:defRPr>
      </a:lvl1pPr>
      <a:lvl2pPr algn="ctr" rtl="0" eaLnBrk="0" fontAlgn="base" hangingPunct="0">
        <a:spcBef>
          <a:spcPct val="0"/>
        </a:spcBef>
        <a:spcAft>
          <a:spcPct val="0"/>
        </a:spcAft>
        <a:defRPr sz="2800">
          <a:solidFill>
            <a:schemeClr val="tx2"/>
          </a:solidFill>
          <a:latin typeface="Times New Roman" pitchFamily="18" charset="0"/>
        </a:defRPr>
      </a:lvl2pPr>
      <a:lvl3pPr algn="ctr" rtl="0" eaLnBrk="0" fontAlgn="base" hangingPunct="0">
        <a:spcBef>
          <a:spcPct val="0"/>
        </a:spcBef>
        <a:spcAft>
          <a:spcPct val="0"/>
        </a:spcAft>
        <a:defRPr sz="2800">
          <a:solidFill>
            <a:schemeClr val="tx2"/>
          </a:solidFill>
          <a:latin typeface="Times New Roman" pitchFamily="18" charset="0"/>
        </a:defRPr>
      </a:lvl3pPr>
      <a:lvl4pPr algn="ctr" rtl="0" eaLnBrk="0" fontAlgn="base" hangingPunct="0">
        <a:spcBef>
          <a:spcPct val="0"/>
        </a:spcBef>
        <a:spcAft>
          <a:spcPct val="0"/>
        </a:spcAft>
        <a:defRPr sz="2800">
          <a:solidFill>
            <a:schemeClr val="tx2"/>
          </a:solidFill>
          <a:latin typeface="Times New Roman" pitchFamily="18" charset="0"/>
        </a:defRPr>
      </a:lvl4pPr>
      <a:lvl5pPr algn="ctr" rtl="0" eaLnBrk="0" fontAlgn="base" hangingPunct="0">
        <a:spcBef>
          <a:spcPct val="0"/>
        </a:spcBef>
        <a:spcAft>
          <a:spcPct val="0"/>
        </a:spcAft>
        <a:defRPr sz="2800">
          <a:solidFill>
            <a:schemeClr val="tx2"/>
          </a:solidFill>
          <a:latin typeface="Times New Roman" pitchFamily="18" charset="0"/>
        </a:defRPr>
      </a:lvl5pPr>
      <a:lvl6pPr marL="457200" algn="ctr" rtl="0" fontAlgn="base">
        <a:spcBef>
          <a:spcPct val="0"/>
        </a:spcBef>
        <a:spcAft>
          <a:spcPct val="0"/>
        </a:spcAft>
        <a:defRPr sz="2800">
          <a:solidFill>
            <a:schemeClr val="tx2"/>
          </a:solidFill>
          <a:latin typeface="Times New Roman" pitchFamily="18" charset="0"/>
        </a:defRPr>
      </a:lvl6pPr>
      <a:lvl7pPr marL="914400" algn="ctr" rtl="0" fontAlgn="base">
        <a:spcBef>
          <a:spcPct val="0"/>
        </a:spcBef>
        <a:spcAft>
          <a:spcPct val="0"/>
        </a:spcAft>
        <a:defRPr sz="2800">
          <a:solidFill>
            <a:schemeClr val="tx2"/>
          </a:solidFill>
          <a:latin typeface="Times New Roman" pitchFamily="18" charset="0"/>
        </a:defRPr>
      </a:lvl7pPr>
      <a:lvl8pPr marL="1371600" algn="ctr" rtl="0" fontAlgn="base">
        <a:spcBef>
          <a:spcPct val="0"/>
        </a:spcBef>
        <a:spcAft>
          <a:spcPct val="0"/>
        </a:spcAft>
        <a:defRPr sz="2800">
          <a:solidFill>
            <a:schemeClr val="tx2"/>
          </a:solidFill>
          <a:latin typeface="Times New Roman" pitchFamily="18" charset="0"/>
        </a:defRPr>
      </a:lvl8pPr>
      <a:lvl9pPr marL="1828800" algn="ctr" rtl="0" fontAlgn="base">
        <a:spcBef>
          <a:spcPct val="0"/>
        </a:spcBef>
        <a:spcAft>
          <a:spcPct val="0"/>
        </a:spcAft>
        <a:defRPr sz="28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400">
          <a:solidFill>
            <a:schemeClr val="tx1"/>
          </a:solidFill>
          <a:latin typeface="+mn-lt"/>
        </a:defRPr>
      </a:lvl5pPr>
      <a:lvl6pPr marL="2514600" indent="-228600" algn="l" rtl="0" fontAlgn="base">
        <a:spcBef>
          <a:spcPct val="20000"/>
        </a:spcBef>
        <a:spcAft>
          <a:spcPct val="0"/>
        </a:spcAft>
        <a:buChar char="»"/>
        <a:defRPr sz="2400">
          <a:solidFill>
            <a:schemeClr val="tx1"/>
          </a:solidFill>
          <a:latin typeface="+mn-lt"/>
        </a:defRPr>
      </a:lvl6pPr>
      <a:lvl7pPr marL="2971800" indent="-228600" algn="l" rtl="0" fontAlgn="base">
        <a:spcBef>
          <a:spcPct val="20000"/>
        </a:spcBef>
        <a:spcAft>
          <a:spcPct val="0"/>
        </a:spcAft>
        <a:buChar char="»"/>
        <a:defRPr sz="2400">
          <a:solidFill>
            <a:schemeClr val="tx1"/>
          </a:solidFill>
          <a:latin typeface="+mn-lt"/>
        </a:defRPr>
      </a:lvl7pPr>
      <a:lvl8pPr marL="3429000" indent="-228600" algn="l" rtl="0" fontAlgn="base">
        <a:spcBef>
          <a:spcPct val="20000"/>
        </a:spcBef>
        <a:spcAft>
          <a:spcPct val="0"/>
        </a:spcAft>
        <a:buChar char="»"/>
        <a:defRPr sz="2400">
          <a:solidFill>
            <a:schemeClr val="tx1"/>
          </a:solidFill>
          <a:latin typeface="+mn-lt"/>
        </a:defRPr>
      </a:lvl8pPr>
      <a:lvl9pPr marL="3886200" indent="-228600" algn="l" rtl="0" fontAlgn="base">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5.emf"/><Relationship Id="rId3" Type="http://schemas.openxmlformats.org/officeDocument/2006/relationships/notesSlide" Target="../notesSlides/notesSlide1.xml"/><Relationship Id="rId7" Type="http://schemas.openxmlformats.org/officeDocument/2006/relationships/image" Target="../media/image2.emf"/><Relationship Id="rId12"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4.emf"/><Relationship Id="rId5" Type="http://schemas.openxmlformats.org/officeDocument/2006/relationships/image" Target="../media/image1.emf"/><Relationship Id="rId15" Type="http://schemas.openxmlformats.org/officeDocument/2006/relationships/image" Target="../media/image6.e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3.emf"/><Relationship Id="rId14" Type="http://schemas.openxmlformats.org/officeDocument/2006/relationships/oleObject" Target="../embeddings/oleObject6.bin"/></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8.e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8.bin"/><Relationship Id="rId5" Type="http://schemas.openxmlformats.org/officeDocument/2006/relationships/image" Target="../media/image7.emf"/><Relationship Id="rId4" Type="http://schemas.openxmlformats.org/officeDocument/2006/relationships/oleObject" Target="../embeddings/oleObject7.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notesSlide" Target="../notesSlides/notesSlide7.xml"/><Relationship Id="rId7" Type="http://schemas.openxmlformats.org/officeDocument/2006/relationships/image" Target="../media/image10.e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10.bin"/><Relationship Id="rId5" Type="http://schemas.openxmlformats.org/officeDocument/2006/relationships/image" Target="../media/image9.emf"/><Relationship Id="rId10" Type="http://schemas.openxmlformats.org/officeDocument/2006/relationships/hyperlink" Target="data_sat_pop.xlsx" TargetMode="External"/><Relationship Id="rId4" Type="http://schemas.openxmlformats.org/officeDocument/2006/relationships/oleObject" Target="../embeddings/oleObject9.bin"/><Relationship Id="rId9" Type="http://schemas.openxmlformats.org/officeDocument/2006/relationships/image" Target="../media/image11.e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12.wmf"/><Relationship Id="rId4" Type="http://schemas.openxmlformats.org/officeDocument/2006/relationships/oleObject" Target="../embeddings/oleObject12.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14.emf"/><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14.bin"/><Relationship Id="rId5" Type="http://schemas.openxmlformats.org/officeDocument/2006/relationships/image" Target="../media/image13.emf"/><Relationship Id="rId4" Type="http://schemas.openxmlformats.org/officeDocument/2006/relationships/oleObject" Target="../embeddings/oleObject13.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17.bin"/><Relationship Id="rId3" Type="http://schemas.openxmlformats.org/officeDocument/2006/relationships/notesSlide" Target="../notesSlides/notesSlide14.xml"/><Relationship Id="rId7" Type="http://schemas.openxmlformats.org/officeDocument/2006/relationships/image" Target="../media/image16.emf"/><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16.bin"/><Relationship Id="rId5" Type="http://schemas.openxmlformats.org/officeDocument/2006/relationships/image" Target="../media/image15.emf"/><Relationship Id="rId10" Type="http://schemas.openxmlformats.org/officeDocument/2006/relationships/hyperlink" Target="http://www.halsnarr.com/ppt/data_sampling.xlsx" TargetMode="External"/><Relationship Id="rId4" Type="http://schemas.openxmlformats.org/officeDocument/2006/relationships/oleObject" Target="../embeddings/oleObject15.bin"/><Relationship Id="rId9" Type="http://schemas.openxmlformats.org/officeDocument/2006/relationships/image" Target="../media/image17.emf"/></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20.bin"/><Relationship Id="rId13" Type="http://schemas.openxmlformats.org/officeDocument/2006/relationships/image" Target="../media/image22.emf"/><Relationship Id="rId3" Type="http://schemas.openxmlformats.org/officeDocument/2006/relationships/notesSlide" Target="../notesSlides/notesSlide15.xml"/><Relationship Id="rId7" Type="http://schemas.openxmlformats.org/officeDocument/2006/relationships/image" Target="../media/image19.emf"/><Relationship Id="rId12" Type="http://schemas.openxmlformats.org/officeDocument/2006/relationships/oleObject" Target="../embeddings/oleObject22.bin"/><Relationship Id="rId2" Type="http://schemas.openxmlformats.org/officeDocument/2006/relationships/slideLayout" Target="../slideLayouts/slideLayout12.xml"/><Relationship Id="rId1" Type="http://schemas.openxmlformats.org/officeDocument/2006/relationships/vmlDrawing" Target="../drawings/vmlDrawing7.vml"/><Relationship Id="rId6" Type="http://schemas.openxmlformats.org/officeDocument/2006/relationships/oleObject" Target="../embeddings/oleObject19.bin"/><Relationship Id="rId11" Type="http://schemas.openxmlformats.org/officeDocument/2006/relationships/image" Target="../media/image21.emf"/><Relationship Id="rId5" Type="http://schemas.openxmlformats.org/officeDocument/2006/relationships/image" Target="../media/image18.emf"/><Relationship Id="rId15" Type="http://schemas.openxmlformats.org/officeDocument/2006/relationships/image" Target="../media/image23.wmf"/><Relationship Id="rId10" Type="http://schemas.openxmlformats.org/officeDocument/2006/relationships/oleObject" Target="../embeddings/oleObject21.bin"/><Relationship Id="rId4" Type="http://schemas.openxmlformats.org/officeDocument/2006/relationships/oleObject" Target="../embeddings/oleObject18.bin"/><Relationship Id="rId9" Type="http://schemas.openxmlformats.org/officeDocument/2006/relationships/image" Target="../media/image20.emf"/><Relationship Id="rId14" Type="http://schemas.openxmlformats.org/officeDocument/2006/relationships/oleObject" Target="../embeddings/oleObject23.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24.emf"/><Relationship Id="rId4" Type="http://schemas.openxmlformats.org/officeDocument/2006/relationships/oleObject" Target="../embeddings/oleObject24.bin"/></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27.bin"/><Relationship Id="rId13" Type="http://schemas.openxmlformats.org/officeDocument/2006/relationships/image" Target="../media/image29.emf"/><Relationship Id="rId3" Type="http://schemas.openxmlformats.org/officeDocument/2006/relationships/notesSlide" Target="../notesSlides/notesSlide17.xml"/><Relationship Id="rId7" Type="http://schemas.openxmlformats.org/officeDocument/2006/relationships/image" Target="../media/image26.emf"/><Relationship Id="rId12"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26.bin"/><Relationship Id="rId11" Type="http://schemas.openxmlformats.org/officeDocument/2006/relationships/image" Target="../media/image28.emf"/><Relationship Id="rId5" Type="http://schemas.openxmlformats.org/officeDocument/2006/relationships/image" Target="../media/image25.emf"/><Relationship Id="rId10" Type="http://schemas.openxmlformats.org/officeDocument/2006/relationships/oleObject" Target="../embeddings/oleObject28.bin"/><Relationship Id="rId4" Type="http://schemas.openxmlformats.org/officeDocument/2006/relationships/oleObject" Target="../embeddings/oleObject25.bin"/><Relationship Id="rId9" Type="http://schemas.openxmlformats.org/officeDocument/2006/relationships/image" Target="../media/image27.emf"/></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31.e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31.bin"/><Relationship Id="rId5" Type="http://schemas.openxmlformats.org/officeDocument/2006/relationships/image" Target="../media/image30.emf"/><Relationship Id="rId4" Type="http://schemas.openxmlformats.org/officeDocument/2006/relationships/oleObject" Target="../embeddings/oleObject30.bin"/></Relationships>
</file>

<file path=ppt/slides/_rels/slide19.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notesSlide" Target="../notesSlides/notesSlide19.xml"/><Relationship Id="rId7" Type="http://schemas.openxmlformats.org/officeDocument/2006/relationships/oleObject" Target="../embeddings/oleObject33.bin"/><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image" Target="../media/image32.emf"/><Relationship Id="rId5" Type="http://schemas.openxmlformats.org/officeDocument/2006/relationships/oleObject" Target="../embeddings/Microsoft_Excel_97-2003_Worksheet1.xls"/><Relationship Id="rId4" Type="http://schemas.openxmlformats.org/officeDocument/2006/relationships/oleObject" Target="../embeddings/oleObject32.bin"/></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36.bin"/><Relationship Id="rId3" Type="http://schemas.openxmlformats.org/officeDocument/2006/relationships/notesSlide" Target="../notesSlides/notesSlide20.xml"/><Relationship Id="rId7" Type="http://schemas.openxmlformats.org/officeDocument/2006/relationships/image" Target="../media/image35.emf"/><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35.bin"/><Relationship Id="rId11" Type="http://schemas.openxmlformats.org/officeDocument/2006/relationships/image" Target="../media/image37.emf"/><Relationship Id="rId5" Type="http://schemas.openxmlformats.org/officeDocument/2006/relationships/image" Target="../media/image34.emf"/><Relationship Id="rId10" Type="http://schemas.openxmlformats.org/officeDocument/2006/relationships/oleObject" Target="../embeddings/oleObject37.bin"/><Relationship Id="rId4" Type="http://schemas.openxmlformats.org/officeDocument/2006/relationships/oleObject" Target="../embeddings/oleObject34.bin"/><Relationship Id="rId9" Type="http://schemas.openxmlformats.org/officeDocument/2006/relationships/image" Target="../media/image36.emf"/></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vmlDrawing" Target="../drawings/vmlDrawing13.vml"/><Relationship Id="rId5" Type="http://schemas.openxmlformats.org/officeDocument/2006/relationships/image" Target="../media/image38.emf"/><Relationship Id="rId4" Type="http://schemas.openxmlformats.org/officeDocument/2006/relationships/oleObject" Target="../embeddings/oleObject38.bin"/></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41.bin"/><Relationship Id="rId3" Type="http://schemas.openxmlformats.org/officeDocument/2006/relationships/notesSlide" Target="../notesSlides/notesSlide22.xml"/><Relationship Id="rId7" Type="http://schemas.openxmlformats.org/officeDocument/2006/relationships/image" Target="../media/image40.emf"/><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oleObject" Target="../embeddings/oleObject40.bin"/><Relationship Id="rId11" Type="http://schemas.openxmlformats.org/officeDocument/2006/relationships/image" Target="../media/image42.emf"/><Relationship Id="rId5" Type="http://schemas.openxmlformats.org/officeDocument/2006/relationships/image" Target="../media/image39.emf"/><Relationship Id="rId10" Type="http://schemas.openxmlformats.org/officeDocument/2006/relationships/oleObject" Target="../embeddings/oleObject42.bin"/><Relationship Id="rId4" Type="http://schemas.openxmlformats.org/officeDocument/2006/relationships/oleObject" Target="../embeddings/oleObject39.bin"/><Relationship Id="rId9" Type="http://schemas.openxmlformats.org/officeDocument/2006/relationships/image" Target="../media/image41.emf"/></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45.bin"/><Relationship Id="rId13" Type="http://schemas.openxmlformats.org/officeDocument/2006/relationships/image" Target="../media/image39.emf"/><Relationship Id="rId3" Type="http://schemas.openxmlformats.org/officeDocument/2006/relationships/notesSlide" Target="../notesSlides/notesSlide23.xml"/><Relationship Id="rId7" Type="http://schemas.openxmlformats.org/officeDocument/2006/relationships/image" Target="../media/image41.emf"/><Relationship Id="rId12" Type="http://schemas.openxmlformats.org/officeDocument/2006/relationships/oleObject" Target="../embeddings/oleObject47.bin"/><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oleObject" Target="../embeddings/oleObject44.bin"/><Relationship Id="rId11" Type="http://schemas.openxmlformats.org/officeDocument/2006/relationships/image" Target="../media/image44.emf"/><Relationship Id="rId5" Type="http://schemas.openxmlformats.org/officeDocument/2006/relationships/image" Target="../media/image43.emf"/><Relationship Id="rId10" Type="http://schemas.openxmlformats.org/officeDocument/2006/relationships/oleObject" Target="../embeddings/oleObject46.bin"/><Relationship Id="rId4" Type="http://schemas.openxmlformats.org/officeDocument/2006/relationships/oleObject" Target="../embeddings/oleObject43.bin"/><Relationship Id="rId9" Type="http://schemas.openxmlformats.org/officeDocument/2006/relationships/image" Target="../media/image42.emf"/></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50.bin"/><Relationship Id="rId13" Type="http://schemas.openxmlformats.org/officeDocument/2006/relationships/image" Target="../media/image39.emf"/><Relationship Id="rId3" Type="http://schemas.openxmlformats.org/officeDocument/2006/relationships/notesSlide" Target="../notesSlides/notesSlide24.xml"/><Relationship Id="rId7" Type="http://schemas.openxmlformats.org/officeDocument/2006/relationships/image" Target="../media/image41.emf"/><Relationship Id="rId12" Type="http://schemas.openxmlformats.org/officeDocument/2006/relationships/oleObject" Target="../embeddings/oleObject52.bin"/><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oleObject" Target="../embeddings/oleObject49.bin"/><Relationship Id="rId11" Type="http://schemas.openxmlformats.org/officeDocument/2006/relationships/image" Target="../media/image45.emf"/><Relationship Id="rId5" Type="http://schemas.openxmlformats.org/officeDocument/2006/relationships/image" Target="../media/image43.emf"/><Relationship Id="rId10" Type="http://schemas.openxmlformats.org/officeDocument/2006/relationships/oleObject" Target="../embeddings/oleObject51.bin"/><Relationship Id="rId4" Type="http://schemas.openxmlformats.org/officeDocument/2006/relationships/oleObject" Target="../embeddings/oleObject48.bin"/><Relationship Id="rId9" Type="http://schemas.openxmlformats.org/officeDocument/2006/relationships/image" Target="../media/image42.emf"/></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55.bin"/><Relationship Id="rId13" Type="http://schemas.openxmlformats.org/officeDocument/2006/relationships/oleObject" Target="../embeddings/oleObject57.bin"/><Relationship Id="rId3" Type="http://schemas.openxmlformats.org/officeDocument/2006/relationships/notesSlide" Target="../notesSlides/notesSlide25.xml"/><Relationship Id="rId7" Type="http://schemas.openxmlformats.org/officeDocument/2006/relationships/image" Target="../media/image47.emf"/><Relationship Id="rId12" Type="http://schemas.openxmlformats.org/officeDocument/2006/relationships/image" Target="../media/image49.emf"/><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oleObject" Target="../embeddings/oleObject54.bin"/><Relationship Id="rId11" Type="http://schemas.openxmlformats.org/officeDocument/2006/relationships/oleObject" Target="../embeddings/oleObject56.bin"/><Relationship Id="rId5" Type="http://schemas.openxmlformats.org/officeDocument/2006/relationships/image" Target="../media/image46.emf"/><Relationship Id="rId10" Type="http://schemas.openxmlformats.org/officeDocument/2006/relationships/image" Target="../media/image50.png"/><Relationship Id="rId4" Type="http://schemas.openxmlformats.org/officeDocument/2006/relationships/oleObject" Target="../embeddings/oleObject53.bin"/><Relationship Id="rId9" Type="http://schemas.openxmlformats.org/officeDocument/2006/relationships/image" Target="../media/image48.wmf"/></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7" Type="http://schemas.openxmlformats.org/officeDocument/2006/relationships/image" Target="../media/image48.wmf"/><Relationship Id="rId2" Type="http://schemas.openxmlformats.org/officeDocument/2006/relationships/slideLayout" Target="../slideLayouts/slideLayout12.xml"/><Relationship Id="rId1" Type="http://schemas.openxmlformats.org/officeDocument/2006/relationships/vmlDrawing" Target="../drawings/vmlDrawing18.vml"/><Relationship Id="rId6" Type="http://schemas.openxmlformats.org/officeDocument/2006/relationships/oleObject" Target="../embeddings/oleObject59.bin"/><Relationship Id="rId5" Type="http://schemas.openxmlformats.org/officeDocument/2006/relationships/image" Target="../media/image50.wmf"/><Relationship Id="rId4" Type="http://schemas.openxmlformats.org/officeDocument/2006/relationships/oleObject" Target="../embeddings/oleObject58.bin"/></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62.bin"/><Relationship Id="rId13" Type="http://schemas.openxmlformats.org/officeDocument/2006/relationships/image" Target="../media/image55.wmf"/><Relationship Id="rId18" Type="http://schemas.openxmlformats.org/officeDocument/2006/relationships/oleObject" Target="../embeddings/oleObject67.bin"/><Relationship Id="rId3" Type="http://schemas.openxmlformats.org/officeDocument/2006/relationships/notesSlide" Target="../notesSlides/notesSlide27.xml"/><Relationship Id="rId21" Type="http://schemas.openxmlformats.org/officeDocument/2006/relationships/oleObject" Target="../embeddings/oleObject68.bin"/><Relationship Id="rId7" Type="http://schemas.openxmlformats.org/officeDocument/2006/relationships/image" Target="../media/image52.wmf"/><Relationship Id="rId12" Type="http://schemas.openxmlformats.org/officeDocument/2006/relationships/oleObject" Target="../embeddings/oleObject64.bin"/><Relationship Id="rId17" Type="http://schemas.openxmlformats.org/officeDocument/2006/relationships/image" Target="../media/image57.emf"/><Relationship Id="rId2" Type="http://schemas.openxmlformats.org/officeDocument/2006/relationships/slideLayout" Target="../slideLayouts/slideLayout4.xml"/><Relationship Id="rId16" Type="http://schemas.openxmlformats.org/officeDocument/2006/relationships/oleObject" Target="../embeddings/oleObject66.bin"/><Relationship Id="rId20" Type="http://schemas.openxmlformats.org/officeDocument/2006/relationships/image" Target="../media/image60.png"/><Relationship Id="rId1" Type="http://schemas.openxmlformats.org/officeDocument/2006/relationships/vmlDrawing" Target="../drawings/vmlDrawing19.vml"/><Relationship Id="rId6" Type="http://schemas.openxmlformats.org/officeDocument/2006/relationships/oleObject" Target="../embeddings/oleObject61.bin"/><Relationship Id="rId11" Type="http://schemas.openxmlformats.org/officeDocument/2006/relationships/image" Target="../media/image54.wmf"/><Relationship Id="rId5" Type="http://schemas.openxmlformats.org/officeDocument/2006/relationships/image" Target="../media/image51.wmf"/><Relationship Id="rId15" Type="http://schemas.openxmlformats.org/officeDocument/2006/relationships/image" Target="../media/image56.wmf"/><Relationship Id="rId10" Type="http://schemas.openxmlformats.org/officeDocument/2006/relationships/oleObject" Target="../embeddings/oleObject63.bin"/><Relationship Id="rId19" Type="http://schemas.openxmlformats.org/officeDocument/2006/relationships/image" Target="../media/image58.wmf"/><Relationship Id="rId4" Type="http://schemas.openxmlformats.org/officeDocument/2006/relationships/oleObject" Target="../embeddings/oleObject60.bin"/><Relationship Id="rId9" Type="http://schemas.openxmlformats.org/officeDocument/2006/relationships/image" Target="../media/image53.wmf"/><Relationship Id="rId14" Type="http://schemas.openxmlformats.org/officeDocument/2006/relationships/oleObject" Target="../embeddings/oleObject65.bin"/><Relationship Id="rId22" Type="http://schemas.openxmlformats.org/officeDocument/2006/relationships/image" Target="../media/image48.wmf"/></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71.bin"/><Relationship Id="rId3" Type="http://schemas.openxmlformats.org/officeDocument/2006/relationships/notesSlide" Target="../notesSlides/notesSlide28.xml"/><Relationship Id="rId7" Type="http://schemas.openxmlformats.org/officeDocument/2006/relationships/image" Target="../media/image59.emf"/><Relationship Id="rId2" Type="http://schemas.openxmlformats.org/officeDocument/2006/relationships/slideLayout" Target="../slideLayouts/slideLayout7.xml"/><Relationship Id="rId1" Type="http://schemas.openxmlformats.org/officeDocument/2006/relationships/vmlDrawing" Target="../drawings/vmlDrawing20.vml"/><Relationship Id="rId6" Type="http://schemas.openxmlformats.org/officeDocument/2006/relationships/oleObject" Target="../embeddings/oleObject70.bin"/><Relationship Id="rId11" Type="http://schemas.openxmlformats.org/officeDocument/2006/relationships/image" Target="../media/image48.wmf"/><Relationship Id="rId5" Type="http://schemas.openxmlformats.org/officeDocument/2006/relationships/image" Target="../media/image57.emf"/><Relationship Id="rId10" Type="http://schemas.openxmlformats.org/officeDocument/2006/relationships/oleObject" Target="../embeddings/oleObject72.bin"/><Relationship Id="rId4" Type="http://schemas.openxmlformats.org/officeDocument/2006/relationships/oleObject" Target="../embeddings/oleObject69.bin"/><Relationship Id="rId9" Type="http://schemas.openxmlformats.org/officeDocument/2006/relationships/image" Target="../media/image60.emf"/></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7" Type="http://schemas.openxmlformats.org/officeDocument/2006/relationships/image" Target="../media/image48.wmf"/><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oleObject" Target="../embeddings/oleObject74.bin"/><Relationship Id="rId5" Type="http://schemas.openxmlformats.org/officeDocument/2006/relationships/image" Target="../media/image61.emf"/><Relationship Id="rId4" Type="http://schemas.openxmlformats.org/officeDocument/2006/relationships/oleObject" Target="../embeddings/oleObject73.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7" Type="http://schemas.openxmlformats.org/officeDocument/2006/relationships/image" Target="../media/image48.wmf"/><Relationship Id="rId2" Type="http://schemas.openxmlformats.org/officeDocument/2006/relationships/slideLayout" Target="../slideLayouts/slideLayout7.xml"/><Relationship Id="rId1" Type="http://schemas.openxmlformats.org/officeDocument/2006/relationships/vmlDrawing" Target="../drawings/vmlDrawing22.vml"/><Relationship Id="rId6" Type="http://schemas.openxmlformats.org/officeDocument/2006/relationships/oleObject" Target="../embeddings/oleObject76.bin"/><Relationship Id="rId5" Type="http://schemas.openxmlformats.org/officeDocument/2006/relationships/image" Target="../media/image62.emf"/><Relationship Id="rId4" Type="http://schemas.openxmlformats.org/officeDocument/2006/relationships/oleObject" Target="../embeddings/oleObject75.bin"/></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79.bin"/><Relationship Id="rId3" Type="http://schemas.openxmlformats.org/officeDocument/2006/relationships/notesSlide" Target="../notesSlides/notesSlide31.xml"/><Relationship Id="rId7" Type="http://schemas.openxmlformats.org/officeDocument/2006/relationships/image" Target="../media/image64.emf"/><Relationship Id="rId2" Type="http://schemas.openxmlformats.org/officeDocument/2006/relationships/slideLayout" Target="../slideLayouts/slideLayout12.xml"/><Relationship Id="rId1" Type="http://schemas.openxmlformats.org/officeDocument/2006/relationships/vmlDrawing" Target="../drawings/vmlDrawing23.vml"/><Relationship Id="rId6" Type="http://schemas.openxmlformats.org/officeDocument/2006/relationships/oleObject" Target="../embeddings/oleObject78.bin"/><Relationship Id="rId5" Type="http://schemas.openxmlformats.org/officeDocument/2006/relationships/image" Target="../media/image63.emf"/><Relationship Id="rId4" Type="http://schemas.openxmlformats.org/officeDocument/2006/relationships/oleObject" Target="../embeddings/oleObject77.bin"/><Relationship Id="rId9" Type="http://schemas.openxmlformats.org/officeDocument/2006/relationships/image" Target="../media/image48.wmf"/></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vmlDrawing" Target="../drawings/vmlDrawing24.vml"/><Relationship Id="rId5" Type="http://schemas.openxmlformats.org/officeDocument/2006/relationships/image" Target="../media/image48.wmf"/><Relationship Id="rId4" Type="http://schemas.openxmlformats.org/officeDocument/2006/relationships/oleObject" Target="../embeddings/oleObject80.bin"/></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83.bin"/><Relationship Id="rId3" Type="http://schemas.openxmlformats.org/officeDocument/2006/relationships/notesSlide" Target="../notesSlides/notesSlide33.xml"/><Relationship Id="rId7" Type="http://schemas.openxmlformats.org/officeDocument/2006/relationships/image" Target="../media/image66.emf"/><Relationship Id="rId2" Type="http://schemas.openxmlformats.org/officeDocument/2006/relationships/slideLayout" Target="../slideLayouts/slideLayout7.xml"/><Relationship Id="rId1" Type="http://schemas.openxmlformats.org/officeDocument/2006/relationships/vmlDrawing" Target="../drawings/vmlDrawing25.vml"/><Relationship Id="rId6" Type="http://schemas.openxmlformats.org/officeDocument/2006/relationships/oleObject" Target="../embeddings/oleObject82.bin"/><Relationship Id="rId5" Type="http://schemas.openxmlformats.org/officeDocument/2006/relationships/image" Target="../media/image65.emf"/><Relationship Id="rId4" Type="http://schemas.openxmlformats.org/officeDocument/2006/relationships/oleObject" Target="../embeddings/oleObject81.bin"/><Relationship Id="rId9" Type="http://schemas.openxmlformats.org/officeDocument/2006/relationships/image" Target="../media/image48.wmf"/></Relationships>
</file>

<file path=ppt/slides/_rels/slide34.xml.rels><?xml version="1.0" encoding="UTF-8" standalone="yes"?>
<Relationships xmlns="http://schemas.openxmlformats.org/package/2006/relationships"><Relationship Id="rId8" Type="http://schemas.openxmlformats.org/officeDocument/2006/relationships/hyperlink" Target="http://www.halsnarr.com/ppt/data_sampling_dist.xlsx" TargetMode="External"/><Relationship Id="rId3" Type="http://schemas.openxmlformats.org/officeDocument/2006/relationships/notesSlide" Target="../notesSlides/notesSlide34.xml"/><Relationship Id="rId7" Type="http://schemas.openxmlformats.org/officeDocument/2006/relationships/image" Target="../media/image68.emf"/><Relationship Id="rId2" Type="http://schemas.openxmlformats.org/officeDocument/2006/relationships/slideLayout" Target="../slideLayouts/slideLayout7.xml"/><Relationship Id="rId1" Type="http://schemas.openxmlformats.org/officeDocument/2006/relationships/vmlDrawing" Target="../drawings/vmlDrawing26.vml"/><Relationship Id="rId6" Type="http://schemas.openxmlformats.org/officeDocument/2006/relationships/oleObject" Target="../embeddings/oleObject85.bin"/><Relationship Id="rId5" Type="http://schemas.openxmlformats.org/officeDocument/2006/relationships/image" Target="../media/image67.emf"/><Relationship Id="rId4" Type="http://schemas.openxmlformats.org/officeDocument/2006/relationships/oleObject" Target="../embeddings/oleObject8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685800" y="26988"/>
            <a:ext cx="7772400" cy="81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eaLnBrk="0" hangingPunct="0"/>
            <a:r>
              <a:rPr lang="en-US" sz="2800" b="0" dirty="0" smtClean="0">
                <a:solidFill>
                  <a:srgbClr val="000000"/>
                </a:solidFill>
                <a:latin typeface="+mj-lt"/>
              </a:rPr>
              <a:t>Sampling</a:t>
            </a:r>
            <a:endParaRPr lang="en-US" sz="2800" b="0" dirty="0">
              <a:solidFill>
                <a:srgbClr val="000000"/>
              </a:solidFill>
              <a:latin typeface="+mj-lt"/>
            </a:endParaRPr>
          </a:p>
        </p:txBody>
      </p:sp>
      <p:sp>
        <p:nvSpPr>
          <p:cNvPr id="16387" name="Rectangle 3"/>
          <p:cNvSpPr>
            <a:spLocks noChangeArrowheads="1"/>
          </p:cNvSpPr>
          <p:nvPr/>
        </p:nvSpPr>
        <p:spPr bwMode="auto">
          <a:xfrm>
            <a:off x="687388" y="1047750"/>
            <a:ext cx="7772400"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eaLnBrk="0" hangingPunct="0">
              <a:spcBef>
                <a:spcPct val="20000"/>
              </a:spcBef>
              <a:buClr>
                <a:srgbClr val="66FFFF"/>
              </a:buClr>
              <a:buSzPct val="75000"/>
              <a:buFont typeface="Monotype Sorts"/>
              <a:buNone/>
            </a:pPr>
            <a:r>
              <a:rPr lang="en-US" sz="2400" b="0">
                <a:solidFill>
                  <a:srgbClr val="000000"/>
                </a:solidFill>
                <a:latin typeface="Book Antiqua" pitchFamily="18" charset="0"/>
              </a:rPr>
              <a:t>The sampling errors are:</a:t>
            </a:r>
          </a:p>
        </p:txBody>
      </p:sp>
      <p:grpSp>
        <p:nvGrpSpPr>
          <p:cNvPr id="2" name="Group 22"/>
          <p:cNvGrpSpPr>
            <a:grpSpLocks/>
          </p:cNvGrpSpPr>
          <p:nvPr/>
        </p:nvGrpSpPr>
        <p:grpSpPr bwMode="auto">
          <a:xfrm>
            <a:off x="2105025" y="4829175"/>
            <a:ext cx="4013200" cy="482600"/>
            <a:chOff x="1350" y="1965"/>
            <a:chExt cx="2528" cy="304"/>
          </a:xfrm>
        </p:grpSpPr>
        <p:graphicFrame>
          <p:nvGraphicFramePr>
            <p:cNvPr id="16398" name="Object 23"/>
            <p:cNvGraphicFramePr>
              <a:graphicFrameLocks noChangeAspect="1"/>
            </p:cNvGraphicFramePr>
            <p:nvPr/>
          </p:nvGraphicFramePr>
          <p:xfrm>
            <a:off x="1350" y="2002"/>
            <a:ext cx="546" cy="267"/>
          </p:xfrm>
          <a:graphic>
            <a:graphicData uri="http://schemas.openxmlformats.org/presentationml/2006/ole">
              <mc:AlternateContent xmlns:mc="http://schemas.openxmlformats.org/markup-compatibility/2006">
                <mc:Choice xmlns:v="urn:schemas-microsoft-com:vml" Requires="v">
                  <p:oleObj spid="_x0000_s16430" name="Equation" r:id="rId4" imgW="380887" imgH="180855" progId="Equation.DSMT4">
                    <p:embed/>
                  </p:oleObj>
                </mc:Choice>
                <mc:Fallback>
                  <p:oleObj name="Equation" r:id="rId4" imgW="380887" imgH="180855" progId="Equation.DSMT4">
                    <p:embed/>
                    <p:pic>
                      <p:nvPicPr>
                        <p:cNvPr id="0" name="Object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0" y="2002"/>
                          <a:ext cx="546" cy="267"/>
                        </a:xfrm>
                        <a:prstGeom prst="rect">
                          <a:avLst/>
                        </a:prstGeom>
                        <a:noFill/>
                        <a:ln>
                          <a:noFill/>
                        </a:ln>
                        <a:effectLst>
                          <a:outerShdw dist="12700" dir="54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399" name="Text Box 24"/>
            <p:cNvSpPr txBox="1">
              <a:spLocks noChangeArrowheads="1"/>
            </p:cNvSpPr>
            <p:nvPr/>
          </p:nvSpPr>
          <p:spPr bwMode="auto">
            <a:xfrm>
              <a:off x="1883" y="1965"/>
              <a:ext cx="199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a:latin typeface="Book Antiqua" pitchFamily="18" charset="0"/>
                </a:rPr>
                <a:t>for sample proportion</a:t>
              </a:r>
            </a:p>
          </p:txBody>
        </p:sp>
      </p:grpSp>
      <p:grpSp>
        <p:nvGrpSpPr>
          <p:cNvPr id="3" name="Group 25"/>
          <p:cNvGrpSpPr>
            <a:grpSpLocks/>
          </p:cNvGrpSpPr>
          <p:nvPr/>
        </p:nvGrpSpPr>
        <p:grpSpPr bwMode="auto">
          <a:xfrm>
            <a:off x="2105025" y="3243263"/>
            <a:ext cx="5102225" cy="457200"/>
            <a:chOff x="1350" y="1509"/>
            <a:chExt cx="3214" cy="288"/>
          </a:xfrm>
        </p:grpSpPr>
        <p:graphicFrame>
          <p:nvGraphicFramePr>
            <p:cNvPr id="16396" name="Object 26"/>
            <p:cNvGraphicFramePr>
              <a:graphicFrameLocks noChangeAspect="1"/>
            </p:cNvGraphicFramePr>
            <p:nvPr/>
          </p:nvGraphicFramePr>
          <p:xfrm>
            <a:off x="1350" y="1534"/>
            <a:ext cx="533" cy="261"/>
          </p:xfrm>
          <a:graphic>
            <a:graphicData uri="http://schemas.openxmlformats.org/presentationml/2006/ole">
              <mc:AlternateContent xmlns:mc="http://schemas.openxmlformats.org/markup-compatibility/2006">
                <mc:Choice xmlns:v="urn:schemas-microsoft-com:vml" Requires="v">
                  <p:oleObj spid="_x0000_s16431" name="Equation" r:id="rId6" imgW="380887" imgH="180855" progId="Equation.DSMT4">
                    <p:embed/>
                  </p:oleObj>
                </mc:Choice>
                <mc:Fallback>
                  <p:oleObj name="Equation" r:id="rId6" imgW="380887" imgH="180855" progId="Equation.DSMT4">
                    <p:embed/>
                    <p:pic>
                      <p:nvPicPr>
                        <p:cNvPr id="0" name="Object 2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50" y="1534"/>
                          <a:ext cx="533" cy="261"/>
                        </a:xfrm>
                        <a:prstGeom prst="rect">
                          <a:avLst/>
                        </a:prstGeom>
                        <a:noFill/>
                        <a:ln>
                          <a:noFill/>
                        </a:ln>
                        <a:effectLst>
                          <a:outerShdw dist="12700" dir="54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397" name="Text Box 27"/>
            <p:cNvSpPr txBox="1">
              <a:spLocks noChangeArrowheads="1"/>
            </p:cNvSpPr>
            <p:nvPr/>
          </p:nvSpPr>
          <p:spPr bwMode="auto">
            <a:xfrm>
              <a:off x="1886" y="1509"/>
              <a:ext cx="267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a:latin typeface="Book Antiqua" pitchFamily="18" charset="0"/>
                </a:rPr>
                <a:t>for sample standard deviation</a:t>
              </a:r>
            </a:p>
          </p:txBody>
        </p:sp>
      </p:grpSp>
      <p:grpSp>
        <p:nvGrpSpPr>
          <p:cNvPr id="4" name="Group 28"/>
          <p:cNvGrpSpPr>
            <a:grpSpLocks/>
          </p:cNvGrpSpPr>
          <p:nvPr/>
        </p:nvGrpSpPr>
        <p:grpSpPr bwMode="auto">
          <a:xfrm>
            <a:off x="2073275" y="1652588"/>
            <a:ext cx="3322638" cy="463550"/>
            <a:chOff x="1330" y="1041"/>
            <a:chExt cx="2093" cy="292"/>
          </a:xfrm>
        </p:grpSpPr>
        <p:graphicFrame>
          <p:nvGraphicFramePr>
            <p:cNvPr id="16394" name="Object 29"/>
            <p:cNvGraphicFramePr>
              <a:graphicFrameLocks noChangeAspect="1"/>
            </p:cNvGraphicFramePr>
            <p:nvPr/>
          </p:nvGraphicFramePr>
          <p:xfrm>
            <a:off x="1330" y="1072"/>
            <a:ext cx="563" cy="261"/>
          </p:xfrm>
          <a:graphic>
            <a:graphicData uri="http://schemas.openxmlformats.org/presentationml/2006/ole">
              <mc:AlternateContent xmlns:mc="http://schemas.openxmlformats.org/markup-compatibility/2006">
                <mc:Choice xmlns:v="urn:schemas-microsoft-com:vml" Requires="v">
                  <p:oleObj spid="_x0000_s16432" name="Equation" r:id="rId8" imgW="400052" imgH="180855" progId="Equation.DSMT4">
                    <p:embed/>
                  </p:oleObj>
                </mc:Choice>
                <mc:Fallback>
                  <p:oleObj name="Equation" r:id="rId8" imgW="400052" imgH="180855" progId="Equation.DSMT4">
                    <p:embed/>
                    <p:pic>
                      <p:nvPicPr>
                        <p:cNvPr id="0" name="Object 2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30" y="1072"/>
                          <a:ext cx="563" cy="261"/>
                        </a:xfrm>
                        <a:prstGeom prst="rect">
                          <a:avLst/>
                        </a:prstGeom>
                        <a:noFill/>
                        <a:ln>
                          <a:noFill/>
                        </a:ln>
                        <a:effectLst>
                          <a:outerShdw dist="12700" dir="54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395" name="Text Box 30"/>
            <p:cNvSpPr txBox="1">
              <a:spLocks noChangeArrowheads="1"/>
            </p:cNvSpPr>
            <p:nvPr/>
          </p:nvSpPr>
          <p:spPr bwMode="auto">
            <a:xfrm>
              <a:off x="1886" y="1041"/>
              <a:ext cx="153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a:latin typeface="Book Antiqua" pitchFamily="18" charset="0"/>
                </a:rPr>
                <a:t>for sample mean</a:t>
              </a:r>
            </a:p>
          </p:txBody>
        </p:sp>
      </p:grpSp>
      <p:graphicFrame>
        <p:nvGraphicFramePr>
          <p:cNvPr id="181280" name="Object 32"/>
          <p:cNvGraphicFramePr>
            <a:graphicFrameLocks noChangeAspect="1"/>
          </p:cNvGraphicFramePr>
          <p:nvPr/>
        </p:nvGraphicFramePr>
        <p:xfrm>
          <a:off x="3622675" y="5524500"/>
          <a:ext cx="1509713" cy="423863"/>
        </p:xfrm>
        <a:graphic>
          <a:graphicData uri="http://schemas.openxmlformats.org/presentationml/2006/ole">
            <mc:AlternateContent xmlns:mc="http://schemas.openxmlformats.org/markup-compatibility/2006">
              <mc:Choice xmlns:v="urn:schemas-microsoft-com:vml" Requires="v">
                <p:oleObj spid="_x0000_s16433" name="Equation" r:id="rId10" imgW="676202" imgH="180855" progId="Equation.DSMT4">
                  <p:embed/>
                </p:oleObj>
              </mc:Choice>
              <mc:Fallback>
                <p:oleObj name="Equation" r:id="rId10" imgW="676202" imgH="180855" progId="Equation.DSMT4">
                  <p:embed/>
                  <p:pic>
                    <p:nvPicPr>
                      <p:cNvPr id="0" name="Object 3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2675" y="5524500"/>
                        <a:ext cx="1509713" cy="423863"/>
                      </a:xfrm>
                      <a:prstGeom prst="rect">
                        <a:avLst/>
                      </a:prstGeom>
                      <a:noFill/>
                      <a:ln>
                        <a:noFill/>
                      </a:ln>
                      <a:effectLst>
                        <a:outerShdw dist="12700" dir="54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1283" name="Object 35"/>
          <p:cNvGraphicFramePr>
            <a:graphicFrameLocks noChangeAspect="1"/>
          </p:cNvGraphicFramePr>
          <p:nvPr/>
        </p:nvGraphicFramePr>
        <p:xfrm>
          <a:off x="3630613" y="3976688"/>
          <a:ext cx="1473200" cy="414337"/>
        </p:xfrm>
        <a:graphic>
          <a:graphicData uri="http://schemas.openxmlformats.org/presentationml/2006/ole">
            <mc:AlternateContent xmlns:mc="http://schemas.openxmlformats.org/markup-compatibility/2006">
              <mc:Choice xmlns:v="urn:schemas-microsoft-com:vml" Requires="v">
                <p:oleObj spid="_x0000_s16434" name="Equation" r:id="rId12" imgW="676202" imgH="180855" progId="Equation.DSMT4">
                  <p:embed/>
                </p:oleObj>
              </mc:Choice>
              <mc:Fallback>
                <p:oleObj name="Equation" r:id="rId12" imgW="676202" imgH="180855" progId="Equation.DSMT4">
                  <p:embed/>
                  <p:pic>
                    <p:nvPicPr>
                      <p:cNvPr id="0" name="Object 3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630613" y="3976688"/>
                        <a:ext cx="1473200" cy="414337"/>
                      </a:xfrm>
                      <a:prstGeom prst="rect">
                        <a:avLst/>
                      </a:prstGeom>
                      <a:noFill/>
                      <a:ln>
                        <a:noFill/>
                      </a:ln>
                      <a:effectLst>
                        <a:outerShdw dist="12700" dir="54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1286" name="Object 38"/>
          <p:cNvGraphicFramePr>
            <a:graphicFrameLocks noChangeAspect="1"/>
          </p:cNvGraphicFramePr>
          <p:nvPr/>
        </p:nvGraphicFramePr>
        <p:xfrm>
          <a:off x="3590925" y="2281238"/>
          <a:ext cx="1536700" cy="414337"/>
        </p:xfrm>
        <a:graphic>
          <a:graphicData uri="http://schemas.openxmlformats.org/presentationml/2006/ole">
            <mc:AlternateContent xmlns:mc="http://schemas.openxmlformats.org/markup-compatibility/2006">
              <mc:Choice xmlns:v="urn:schemas-microsoft-com:vml" Requires="v">
                <p:oleObj spid="_x0000_s16435" name="Equation" r:id="rId14" imgW="685920" imgH="180855" progId="Equation.DSMT4">
                  <p:embed/>
                </p:oleObj>
              </mc:Choice>
              <mc:Fallback>
                <p:oleObj name="Equation" r:id="rId14" imgW="685920" imgH="180855" progId="Equation.DSMT4">
                  <p:embed/>
                  <p:pic>
                    <p:nvPicPr>
                      <p:cNvPr id="0" name="Object 3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590925" y="2281238"/>
                        <a:ext cx="1536700" cy="414337"/>
                      </a:xfrm>
                      <a:prstGeom prst="rect">
                        <a:avLst/>
                      </a:prstGeom>
                      <a:noFill/>
                      <a:ln>
                        <a:noFill/>
                      </a:ln>
                      <a:effectLst>
                        <a:outerShdw dist="12700" dir="54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8128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8128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812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023938" y="642938"/>
            <a:ext cx="4179887" cy="849312"/>
          </a:xfrm>
        </p:spPr>
        <p:txBody>
          <a:bodyPr lIns="90488" tIns="44450" rIns="90488" bIns="44450"/>
          <a:lstStyle/>
          <a:p>
            <a:pPr algn="l" eaLnBrk="1" hangingPunct="1"/>
            <a:r>
              <a:rPr lang="en-US" sz="2400" b="1" smtClean="0"/>
              <a:t>Example:</a:t>
            </a:r>
            <a:r>
              <a:rPr lang="en-US" sz="2400" smtClean="0"/>
              <a:t>  St. Andrew’s</a:t>
            </a:r>
          </a:p>
        </p:txBody>
      </p:sp>
      <p:sp>
        <p:nvSpPr>
          <p:cNvPr id="17411" name="Rectangle 3"/>
          <p:cNvSpPr>
            <a:spLocks noGrp="1" noChangeArrowheads="1"/>
          </p:cNvSpPr>
          <p:nvPr>
            <p:ph type="body" idx="1"/>
          </p:nvPr>
        </p:nvSpPr>
        <p:spPr>
          <a:xfrm>
            <a:off x="1033463" y="1368425"/>
            <a:ext cx="7772400" cy="3767138"/>
          </a:xfrm>
        </p:spPr>
        <p:txBody>
          <a:bodyPr lIns="90488" tIns="44450" rIns="90488" bIns="44450"/>
          <a:lstStyle/>
          <a:p>
            <a:pPr marL="0" indent="0" eaLnBrk="1" hangingPunct="1">
              <a:buFontTx/>
              <a:buNone/>
            </a:pPr>
            <a:r>
              <a:rPr lang="en-US" dirty="0" smtClean="0"/>
              <a:t>St. Andrew’s College receives 900 applications annually from prospective students.  The application form contains a variety of information including the individual’s scholastic aptitude test (SAT) score and whether or not the individual desires on-campus housing.</a:t>
            </a:r>
          </a:p>
        </p:txBody>
      </p:sp>
      <p:sp>
        <p:nvSpPr>
          <p:cNvPr id="17412" name="Rectangle 523"/>
          <p:cNvSpPr>
            <a:spLocks noChangeArrowheads="1"/>
          </p:cNvSpPr>
          <p:nvPr/>
        </p:nvSpPr>
        <p:spPr bwMode="auto">
          <a:xfrm>
            <a:off x="989013" y="3394075"/>
            <a:ext cx="7518400" cy="310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pPr>
            <a:r>
              <a:rPr lang="en-US" sz="2400" b="0" dirty="0">
                <a:latin typeface="Times New Roman" pitchFamily="18" charset="0"/>
              </a:rPr>
              <a:t>The director of admissions would like to know the following information:</a:t>
            </a:r>
          </a:p>
          <a:p>
            <a:pPr marL="742950" lvl="1" indent="-285750">
              <a:spcBef>
                <a:spcPct val="20000"/>
              </a:spcBef>
              <a:buFontTx/>
              <a:buChar char="–"/>
            </a:pPr>
            <a:r>
              <a:rPr lang="en-US" sz="2400" b="0" dirty="0" smtClean="0">
                <a:latin typeface="Times New Roman" pitchFamily="18" charset="0"/>
              </a:rPr>
              <a:t>Applicants’ </a:t>
            </a:r>
            <a:r>
              <a:rPr lang="en-US" sz="2400" b="0" dirty="0">
                <a:latin typeface="Times New Roman" pitchFamily="18" charset="0"/>
              </a:rPr>
              <a:t>average SAT score </a:t>
            </a:r>
            <a:r>
              <a:rPr lang="en-US" sz="2400" b="0" dirty="0" smtClean="0">
                <a:latin typeface="Times New Roman" pitchFamily="18" charset="0"/>
              </a:rPr>
              <a:t>over the past 10 years</a:t>
            </a:r>
            <a:endParaRPr lang="en-US" sz="2400" b="0" dirty="0">
              <a:latin typeface="Times New Roman" pitchFamily="18" charset="0"/>
            </a:endParaRPr>
          </a:p>
          <a:p>
            <a:pPr marL="742950" lvl="1" indent="-285750">
              <a:spcBef>
                <a:spcPct val="20000"/>
              </a:spcBef>
              <a:buFontTx/>
              <a:buChar char="–"/>
            </a:pPr>
            <a:r>
              <a:rPr lang="en-US" sz="2400" b="0" dirty="0">
                <a:latin typeface="Times New Roman" pitchFamily="18" charset="0"/>
              </a:rPr>
              <a:t>the proportion of applicants who </a:t>
            </a:r>
            <a:r>
              <a:rPr lang="en-US" sz="2400" b="0" dirty="0" smtClean="0">
                <a:latin typeface="Times New Roman" pitchFamily="18" charset="0"/>
              </a:rPr>
              <a:t>live </a:t>
            </a:r>
            <a:r>
              <a:rPr lang="en-US" sz="2400" b="0" dirty="0">
                <a:latin typeface="Times New Roman" pitchFamily="18" charset="0"/>
              </a:rPr>
              <a:t>on campus.</a:t>
            </a:r>
          </a:p>
        </p:txBody>
      </p:sp>
      <p:sp>
        <p:nvSpPr>
          <p:cNvPr id="10768" name="Line 528"/>
          <p:cNvSpPr>
            <a:spLocks noChangeShapeType="1"/>
          </p:cNvSpPr>
          <p:nvPr/>
        </p:nvSpPr>
        <p:spPr bwMode="auto">
          <a:xfrm flipV="1">
            <a:off x="3267266" y="4594225"/>
            <a:ext cx="1566862"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69" name="Line 529"/>
          <p:cNvSpPr>
            <a:spLocks noChangeShapeType="1"/>
          </p:cNvSpPr>
          <p:nvPr/>
        </p:nvSpPr>
        <p:spPr bwMode="auto">
          <a:xfrm>
            <a:off x="2249488" y="5037138"/>
            <a:ext cx="1276350"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 name="Rectangle 2"/>
          <p:cNvSpPr>
            <a:spLocks noChangeArrowheads="1"/>
          </p:cNvSpPr>
          <p:nvPr/>
        </p:nvSpPr>
        <p:spPr bwMode="auto">
          <a:xfrm>
            <a:off x="685800" y="26988"/>
            <a:ext cx="7772400" cy="81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eaLnBrk="0" hangingPunct="0"/>
            <a:r>
              <a:rPr lang="en-US" sz="2800" b="0" dirty="0" smtClean="0">
                <a:solidFill>
                  <a:srgbClr val="000000"/>
                </a:solidFill>
                <a:latin typeface="+mj-lt"/>
              </a:rPr>
              <a:t>Sampling</a:t>
            </a:r>
            <a:endParaRPr lang="en-US" sz="2800" b="0" dirty="0">
              <a:solidFill>
                <a:srgbClr val="000000"/>
              </a:solidFill>
              <a:latin typeface="+mj-lt"/>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768"/>
                                        </p:tgtEl>
                                        <p:attrNameLst>
                                          <p:attrName>style.visibility</p:attrName>
                                        </p:attrNameLst>
                                      </p:cBhvr>
                                      <p:to>
                                        <p:strVal val="visible"/>
                                      </p:to>
                                    </p:set>
                                    <p:animEffect transition="in" filter="wipe(left)">
                                      <p:cBhvr>
                                        <p:cTn id="7" dur="500"/>
                                        <p:tgtEl>
                                          <p:spTgt spid="107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769"/>
                                        </p:tgtEl>
                                        <p:attrNameLst>
                                          <p:attrName>style.visibility</p:attrName>
                                        </p:attrNameLst>
                                      </p:cBhvr>
                                      <p:to>
                                        <p:strVal val="visible"/>
                                      </p:to>
                                    </p:set>
                                    <p:animEffect transition="in" filter="wipe(left)">
                                      <p:cBhvr>
                                        <p:cTn id="12" dur="500"/>
                                        <p:tgtEl>
                                          <p:spTgt spid="107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68" grpId="0" animBg="1"/>
      <p:bldP spid="10769"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3"/>
          <p:cNvSpPr>
            <a:spLocks noGrp="1" noChangeArrowheads="1"/>
          </p:cNvSpPr>
          <p:nvPr>
            <p:ph type="body" idx="1"/>
          </p:nvPr>
        </p:nvSpPr>
        <p:spPr>
          <a:xfrm>
            <a:off x="700088" y="1485900"/>
            <a:ext cx="6989762" cy="1679575"/>
          </a:xfrm>
        </p:spPr>
        <p:txBody>
          <a:bodyPr/>
          <a:lstStyle/>
          <a:p>
            <a:pPr marL="0" indent="0" eaLnBrk="1" hangingPunct="1">
              <a:buFontTx/>
              <a:buNone/>
            </a:pPr>
            <a:r>
              <a:rPr lang="en-US" smtClean="0"/>
              <a:t>We will now look at two alternatives for obtaining the desired information.</a:t>
            </a:r>
          </a:p>
        </p:txBody>
      </p:sp>
      <p:sp>
        <p:nvSpPr>
          <p:cNvPr id="18435" name="Rectangle 953"/>
          <p:cNvSpPr>
            <a:spLocks noGrp="1" noChangeArrowheads="1"/>
          </p:cNvSpPr>
          <p:nvPr>
            <p:ph type="title"/>
          </p:nvPr>
        </p:nvSpPr>
        <p:spPr>
          <a:xfrm>
            <a:off x="693738" y="642938"/>
            <a:ext cx="4179887" cy="849312"/>
          </a:xfrm>
        </p:spPr>
        <p:txBody>
          <a:bodyPr lIns="90488" tIns="44450" rIns="90488" bIns="44450"/>
          <a:lstStyle/>
          <a:p>
            <a:pPr algn="l" eaLnBrk="1" hangingPunct="1"/>
            <a:r>
              <a:rPr lang="en-US" sz="2400" b="1" smtClean="0"/>
              <a:t>Example:</a:t>
            </a:r>
            <a:r>
              <a:rPr lang="en-US" sz="2400" smtClean="0"/>
              <a:t>  St. Andrew’s</a:t>
            </a:r>
          </a:p>
        </p:txBody>
      </p:sp>
      <p:sp>
        <p:nvSpPr>
          <p:cNvPr id="33796" name="Rectangle 954"/>
          <p:cNvSpPr>
            <a:spLocks noChangeArrowheads="1"/>
          </p:cNvSpPr>
          <p:nvPr/>
        </p:nvSpPr>
        <p:spPr bwMode="auto">
          <a:xfrm>
            <a:off x="704850" y="4319588"/>
            <a:ext cx="7265988"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eaLnBrk="0" hangingPunct="0">
              <a:lnSpc>
                <a:spcPct val="110000"/>
              </a:lnSpc>
              <a:spcBef>
                <a:spcPct val="20000"/>
              </a:spcBef>
              <a:buClr>
                <a:srgbClr val="66FFFF"/>
              </a:buClr>
              <a:buSzPct val="75000"/>
              <a:buFont typeface="Monotype Sorts"/>
              <a:buNone/>
            </a:pPr>
            <a:r>
              <a:rPr lang="en-US" sz="2400" b="0">
                <a:latin typeface="Times New Roman" pitchFamily="18" charset="0"/>
              </a:rPr>
              <a:t>If the relevant data for the entire 9000 applicants were in the college’s database, the population parameters of interest could be calculated using the formulas presented in Chapter 3.</a:t>
            </a:r>
          </a:p>
        </p:txBody>
      </p:sp>
      <p:sp>
        <p:nvSpPr>
          <p:cNvPr id="129987" name="Rectangle 963"/>
          <p:cNvSpPr>
            <a:spLocks noChangeArrowheads="1"/>
          </p:cNvSpPr>
          <p:nvPr/>
        </p:nvSpPr>
        <p:spPr bwMode="auto">
          <a:xfrm>
            <a:off x="1033463" y="2419350"/>
            <a:ext cx="7569200"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pPr>
            <a:r>
              <a:rPr lang="en-US" sz="2400" b="0">
                <a:latin typeface="Times New Roman" pitchFamily="18" charset="0"/>
              </a:rPr>
              <a:t>Conducting a census of all applicants over the last ten years (</a:t>
            </a:r>
            <a:r>
              <a:rPr lang="en-US" sz="2400" b="0" i="1">
                <a:latin typeface="Times New Roman" pitchFamily="18" charset="0"/>
              </a:rPr>
              <a:t>N</a:t>
            </a:r>
            <a:r>
              <a:rPr lang="en-US" sz="2400" b="0">
                <a:latin typeface="Times New Roman" pitchFamily="18" charset="0"/>
              </a:rPr>
              <a:t> = 9000) allows us to compute population parameters.</a:t>
            </a:r>
          </a:p>
        </p:txBody>
      </p:sp>
      <p:sp>
        <p:nvSpPr>
          <p:cNvPr id="129988" name="Rectangle 964"/>
          <p:cNvSpPr>
            <a:spLocks noChangeArrowheads="1"/>
          </p:cNvSpPr>
          <p:nvPr/>
        </p:nvSpPr>
        <p:spPr bwMode="auto">
          <a:xfrm>
            <a:off x="1039813" y="3400425"/>
            <a:ext cx="72955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r>
              <a:rPr lang="en-US" sz="2400" b="0" dirty="0">
                <a:latin typeface="Times New Roman" pitchFamily="18" charset="0"/>
              </a:rPr>
              <a:t>Selecting a sample of 30 from the </a:t>
            </a:r>
            <a:r>
              <a:rPr lang="en-US" sz="2400" b="0" dirty="0" smtClean="0">
                <a:latin typeface="Times New Roman" pitchFamily="18" charset="0"/>
              </a:rPr>
              <a:t>9000 </a:t>
            </a:r>
            <a:r>
              <a:rPr lang="en-US" sz="2400" b="0" dirty="0">
                <a:latin typeface="Times New Roman" pitchFamily="18" charset="0"/>
              </a:rPr>
              <a:t>current applicants</a:t>
            </a:r>
          </a:p>
          <a:p>
            <a:r>
              <a:rPr lang="en-US" sz="2400" b="0" dirty="0">
                <a:latin typeface="Times New Roman" pitchFamily="18" charset="0"/>
              </a:rPr>
              <a:t>allows us to compute the sample statistics.</a:t>
            </a:r>
          </a:p>
        </p:txBody>
      </p:sp>
      <p:sp>
        <p:nvSpPr>
          <p:cNvPr id="8" name="Rectangle 2"/>
          <p:cNvSpPr>
            <a:spLocks noChangeArrowheads="1"/>
          </p:cNvSpPr>
          <p:nvPr/>
        </p:nvSpPr>
        <p:spPr bwMode="auto">
          <a:xfrm>
            <a:off x="685800" y="26988"/>
            <a:ext cx="7772400" cy="81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eaLnBrk="0" hangingPunct="0"/>
            <a:r>
              <a:rPr lang="en-US" sz="2800" b="0" dirty="0" smtClean="0">
                <a:solidFill>
                  <a:srgbClr val="000000"/>
                </a:solidFill>
                <a:latin typeface="+mj-lt"/>
              </a:rPr>
              <a:t>Sampling</a:t>
            </a:r>
            <a:endParaRPr lang="en-US" sz="2800" b="0" dirty="0">
              <a:solidFill>
                <a:srgbClr val="000000"/>
              </a:solidFill>
              <a:latin typeface="+mj-lt"/>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998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998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7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6" grpId="0"/>
      <p:bldP spid="129987" grpId="0"/>
      <p:bldP spid="12998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7043" name="Group 3"/>
          <p:cNvGraphicFramePr>
            <a:graphicFrameLocks noGrp="1"/>
          </p:cNvGraphicFramePr>
          <p:nvPr>
            <p:ph/>
          </p:nvPr>
        </p:nvGraphicFramePr>
        <p:xfrm>
          <a:off x="457200" y="1377950"/>
          <a:ext cx="8345488" cy="5022982"/>
        </p:xfrm>
        <a:graphic>
          <a:graphicData uri="http://schemas.openxmlformats.org/drawingml/2006/table">
            <a:tbl>
              <a:tblPr/>
              <a:tblGrid>
                <a:gridCol w="2085975"/>
                <a:gridCol w="2087563"/>
                <a:gridCol w="2085975"/>
                <a:gridCol w="2085975"/>
              </a:tblGrid>
              <a:tr h="640048">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Applicant Number</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SAT score</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Wants on-campus housing</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Sqrd. dev. from SAT mean</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1004</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Yes</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112</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2</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942</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Yes</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2643</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3</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890</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Yes</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10694</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4</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1032</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no</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1489</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5</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857</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no</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18608</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6</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1015</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Yes</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466</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7</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1063</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Yes</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4843</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5412">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8999</a:t>
                      </a:r>
                      <a:endParaRPr kumimoji="0" lang="en-US" sz="1800" b="0"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1090</a:t>
                      </a:r>
                      <a:endParaRPr kumimoji="0" lang="en-US" sz="1800" b="0"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Yes</a:t>
                      </a:r>
                      <a:endParaRPr kumimoji="0" lang="en-US" sz="1800" b="0"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9329</a:t>
                      </a:r>
                      <a:endParaRPr kumimoji="0" lang="en-US" sz="1800" b="0"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9000</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1094</a:t>
                      </a:r>
                      <a:endParaRPr kumimoji="0" lang="en-US" sz="1800" b="0"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no</a:t>
                      </a:r>
                      <a:endParaRPr kumimoji="0" lang="en-US" sz="1800" b="0"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10118</a:t>
                      </a:r>
                      <a:endParaRPr kumimoji="0" lang="en-US" sz="1800" b="0"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Total</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8,940,700</a:t>
                      </a: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6,480</a:t>
                      </a: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57,642,979</a:t>
                      </a: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19540" name="Group 87"/>
          <p:cNvGrpSpPr>
            <a:grpSpLocks/>
          </p:cNvGrpSpPr>
          <p:nvPr/>
        </p:nvGrpSpPr>
        <p:grpSpPr bwMode="auto">
          <a:xfrm>
            <a:off x="1463675" y="4775200"/>
            <a:ext cx="65088" cy="360363"/>
            <a:chOff x="922" y="2753"/>
            <a:chExt cx="41" cy="227"/>
          </a:xfrm>
        </p:grpSpPr>
        <p:sp>
          <p:nvSpPr>
            <p:cNvPr id="19566" name="Oval 88"/>
            <p:cNvSpPr>
              <a:spLocks noChangeArrowheads="1"/>
            </p:cNvSpPr>
            <p:nvPr/>
          </p:nvSpPr>
          <p:spPr bwMode="auto">
            <a:xfrm>
              <a:off x="922" y="2753"/>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19567" name="Oval 89"/>
            <p:cNvSpPr>
              <a:spLocks noChangeArrowheads="1"/>
            </p:cNvSpPr>
            <p:nvPr/>
          </p:nvSpPr>
          <p:spPr bwMode="auto">
            <a:xfrm>
              <a:off x="928" y="2849"/>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19568" name="Oval 90"/>
            <p:cNvSpPr>
              <a:spLocks noChangeArrowheads="1"/>
            </p:cNvSpPr>
            <p:nvPr/>
          </p:nvSpPr>
          <p:spPr bwMode="auto">
            <a:xfrm>
              <a:off x="925" y="2945"/>
              <a:ext cx="35" cy="35"/>
            </a:xfrm>
            <a:prstGeom prst="ellipse">
              <a:avLst/>
            </a:prstGeom>
            <a:solidFill>
              <a:srgbClr val="000000"/>
            </a:solidFill>
            <a:ln w="12700">
              <a:solidFill>
                <a:srgbClr val="000000"/>
              </a:solidFill>
              <a:round/>
              <a:headEnd/>
              <a:tailEnd/>
            </a:ln>
          </p:spPr>
          <p:txBody>
            <a:bodyPr wrap="none" anchor="ctr"/>
            <a:lstStyle/>
            <a:p>
              <a:endParaRPr lang="en-US"/>
            </a:p>
          </p:txBody>
        </p:sp>
      </p:grpSp>
      <p:grpSp>
        <p:nvGrpSpPr>
          <p:cNvPr id="19541" name="Group 91"/>
          <p:cNvGrpSpPr>
            <a:grpSpLocks/>
          </p:cNvGrpSpPr>
          <p:nvPr/>
        </p:nvGrpSpPr>
        <p:grpSpPr bwMode="auto">
          <a:xfrm>
            <a:off x="7727950" y="4783138"/>
            <a:ext cx="65088" cy="360362"/>
            <a:chOff x="922" y="2753"/>
            <a:chExt cx="41" cy="227"/>
          </a:xfrm>
        </p:grpSpPr>
        <p:sp>
          <p:nvSpPr>
            <p:cNvPr id="19563" name="Oval 92"/>
            <p:cNvSpPr>
              <a:spLocks noChangeArrowheads="1"/>
            </p:cNvSpPr>
            <p:nvPr/>
          </p:nvSpPr>
          <p:spPr bwMode="auto">
            <a:xfrm>
              <a:off x="922" y="2753"/>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19564" name="Oval 93"/>
            <p:cNvSpPr>
              <a:spLocks noChangeArrowheads="1"/>
            </p:cNvSpPr>
            <p:nvPr/>
          </p:nvSpPr>
          <p:spPr bwMode="auto">
            <a:xfrm>
              <a:off x="928" y="2849"/>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19565" name="Oval 94"/>
            <p:cNvSpPr>
              <a:spLocks noChangeArrowheads="1"/>
            </p:cNvSpPr>
            <p:nvPr/>
          </p:nvSpPr>
          <p:spPr bwMode="auto">
            <a:xfrm>
              <a:off x="925" y="2945"/>
              <a:ext cx="35" cy="35"/>
            </a:xfrm>
            <a:prstGeom prst="ellipse">
              <a:avLst/>
            </a:prstGeom>
            <a:solidFill>
              <a:srgbClr val="000000"/>
            </a:solidFill>
            <a:ln w="12700">
              <a:solidFill>
                <a:srgbClr val="000000"/>
              </a:solidFill>
              <a:round/>
              <a:headEnd/>
              <a:tailEnd/>
            </a:ln>
          </p:spPr>
          <p:txBody>
            <a:bodyPr wrap="none" anchor="ctr"/>
            <a:lstStyle/>
            <a:p>
              <a:endParaRPr lang="en-US"/>
            </a:p>
          </p:txBody>
        </p:sp>
      </p:grpSp>
      <p:grpSp>
        <p:nvGrpSpPr>
          <p:cNvPr id="19542" name="Group 95"/>
          <p:cNvGrpSpPr>
            <a:grpSpLocks/>
          </p:cNvGrpSpPr>
          <p:nvPr/>
        </p:nvGrpSpPr>
        <p:grpSpPr bwMode="auto">
          <a:xfrm>
            <a:off x="5629275" y="4781550"/>
            <a:ext cx="65088" cy="360363"/>
            <a:chOff x="922" y="2753"/>
            <a:chExt cx="41" cy="227"/>
          </a:xfrm>
        </p:grpSpPr>
        <p:sp>
          <p:nvSpPr>
            <p:cNvPr id="19560" name="Oval 96"/>
            <p:cNvSpPr>
              <a:spLocks noChangeArrowheads="1"/>
            </p:cNvSpPr>
            <p:nvPr/>
          </p:nvSpPr>
          <p:spPr bwMode="auto">
            <a:xfrm>
              <a:off x="922" y="2753"/>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19561" name="Oval 97"/>
            <p:cNvSpPr>
              <a:spLocks noChangeArrowheads="1"/>
            </p:cNvSpPr>
            <p:nvPr/>
          </p:nvSpPr>
          <p:spPr bwMode="auto">
            <a:xfrm>
              <a:off x="928" y="2849"/>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19562" name="Oval 98"/>
            <p:cNvSpPr>
              <a:spLocks noChangeArrowheads="1"/>
            </p:cNvSpPr>
            <p:nvPr/>
          </p:nvSpPr>
          <p:spPr bwMode="auto">
            <a:xfrm>
              <a:off x="925" y="2945"/>
              <a:ext cx="35" cy="35"/>
            </a:xfrm>
            <a:prstGeom prst="ellipse">
              <a:avLst/>
            </a:prstGeom>
            <a:solidFill>
              <a:srgbClr val="000000"/>
            </a:solidFill>
            <a:ln w="12700">
              <a:solidFill>
                <a:srgbClr val="000000"/>
              </a:solidFill>
              <a:round/>
              <a:headEnd/>
              <a:tailEnd/>
            </a:ln>
          </p:spPr>
          <p:txBody>
            <a:bodyPr wrap="none" anchor="ctr"/>
            <a:lstStyle/>
            <a:p>
              <a:endParaRPr lang="en-US"/>
            </a:p>
          </p:txBody>
        </p:sp>
      </p:grpSp>
      <p:grpSp>
        <p:nvGrpSpPr>
          <p:cNvPr id="19543" name="Group 99"/>
          <p:cNvGrpSpPr>
            <a:grpSpLocks/>
          </p:cNvGrpSpPr>
          <p:nvPr/>
        </p:nvGrpSpPr>
        <p:grpSpPr bwMode="auto">
          <a:xfrm>
            <a:off x="3544888" y="4787900"/>
            <a:ext cx="65087" cy="360363"/>
            <a:chOff x="922" y="2753"/>
            <a:chExt cx="41" cy="227"/>
          </a:xfrm>
        </p:grpSpPr>
        <p:sp>
          <p:nvSpPr>
            <p:cNvPr id="19557" name="Oval 100"/>
            <p:cNvSpPr>
              <a:spLocks noChangeArrowheads="1"/>
            </p:cNvSpPr>
            <p:nvPr/>
          </p:nvSpPr>
          <p:spPr bwMode="auto">
            <a:xfrm>
              <a:off x="922" y="2753"/>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19558" name="Oval 101"/>
            <p:cNvSpPr>
              <a:spLocks noChangeArrowheads="1"/>
            </p:cNvSpPr>
            <p:nvPr/>
          </p:nvSpPr>
          <p:spPr bwMode="auto">
            <a:xfrm>
              <a:off x="928" y="2849"/>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19559" name="Oval 102"/>
            <p:cNvSpPr>
              <a:spLocks noChangeArrowheads="1"/>
            </p:cNvSpPr>
            <p:nvPr/>
          </p:nvSpPr>
          <p:spPr bwMode="auto">
            <a:xfrm>
              <a:off x="925" y="2945"/>
              <a:ext cx="35" cy="35"/>
            </a:xfrm>
            <a:prstGeom prst="ellipse">
              <a:avLst/>
            </a:prstGeom>
            <a:solidFill>
              <a:srgbClr val="000000"/>
            </a:solidFill>
            <a:ln w="12700">
              <a:solidFill>
                <a:srgbClr val="000000"/>
              </a:solidFill>
              <a:round/>
              <a:headEnd/>
              <a:tailEnd/>
            </a:ln>
          </p:spPr>
          <p:txBody>
            <a:bodyPr wrap="none" anchor="ctr"/>
            <a:lstStyle/>
            <a:p>
              <a:endParaRPr lang="en-US"/>
            </a:p>
          </p:txBody>
        </p:sp>
      </p:grpSp>
      <p:sp>
        <p:nvSpPr>
          <p:cNvPr id="87143" name="Rectangle 103"/>
          <p:cNvSpPr>
            <a:spLocks noChangeArrowheads="1"/>
          </p:cNvSpPr>
          <p:nvPr/>
        </p:nvSpPr>
        <p:spPr bwMode="auto">
          <a:xfrm>
            <a:off x="3032125" y="6096000"/>
            <a:ext cx="1128713"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87144" name="Rectangle 104"/>
          <p:cNvSpPr>
            <a:spLocks noChangeArrowheads="1"/>
          </p:cNvSpPr>
          <p:nvPr/>
        </p:nvSpPr>
        <p:spPr bwMode="auto">
          <a:xfrm>
            <a:off x="5248275" y="6089650"/>
            <a:ext cx="1128713"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9546" name="Rectangle 105"/>
          <p:cNvSpPr>
            <a:spLocks noChangeArrowheads="1"/>
          </p:cNvSpPr>
          <p:nvPr/>
        </p:nvSpPr>
        <p:spPr bwMode="auto">
          <a:xfrm>
            <a:off x="7215188" y="206692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9547" name="Rectangle 106"/>
          <p:cNvSpPr>
            <a:spLocks noChangeArrowheads="1"/>
          </p:cNvSpPr>
          <p:nvPr/>
        </p:nvSpPr>
        <p:spPr bwMode="auto">
          <a:xfrm>
            <a:off x="7208838" y="244157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9548" name="Rectangle 107"/>
          <p:cNvSpPr>
            <a:spLocks noChangeArrowheads="1"/>
          </p:cNvSpPr>
          <p:nvPr/>
        </p:nvSpPr>
        <p:spPr bwMode="auto">
          <a:xfrm>
            <a:off x="7202488" y="2800350"/>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9549" name="Rectangle 108"/>
          <p:cNvSpPr>
            <a:spLocks noChangeArrowheads="1"/>
          </p:cNvSpPr>
          <p:nvPr/>
        </p:nvSpPr>
        <p:spPr bwMode="auto">
          <a:xfrm>
            <a:off x="7212013" y="315912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9550" name="Rectangle 109"/>
          <p:cNvSpPr>
            <a:spLocks noChangeArrowheads="1"/>
          </p:cNvSpPr>
          <p:nvPr/>
        </p:nvSpPr>
        <p:spPr bwMode="auto">
          <a:xfrm>
            <a:off x="7205663" y="3517900"/>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9551" name="Rectangle 110"/>
          <p:cNvSpPr>
            <a:spLocks noChangeArrowheads="1"/>
          </p:cNvSpPr>
          <p:nvPr/>
        </p:nvSpPr>
        <p:spPr bwMode="auto">
          <a:xfrm>
            <a:off x="7215188" y="3892550"/>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9552" name="Rectangle 111"/>
          <p:cNvSpPr>
            <a:spLocks noChangeArrowheads="1"/>
          </p:cNvSpPr>
          <p:nvPr/>
        </p:nvSpPr>
        <p:spPr bwMode="auto">
          <a:xfrm>
            <a:off x="7208838" y="425132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9553" name="Rectangle 112"/>
          <p:cNvSpPr>
            <a:spLocks noChangeArrowheads="1"/>
          </p:cNvSpPr>
          <p:nvPr/>
        </p:nvSpPr>
        <p:spPr bwMode="auto">
          <a:xfrm>
            <a:off x="7202488" y="535622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9554" name="Rectangle 113"/>
          <p:cNvSpPr>
            <a:spLocks noChangeArrowheads="1"/>
          </p:cNvSpPr>
          <p:nvPr/>
        </p:nvSpPr>
        <p:spPr bwMode="auto">
          <a:xfrm>
            <a:off x="7196138" y="5683250"/>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9555" name="Rectangle 114"/>
          <p:cNvSpPr>
            <a:spLocks noChangeArrowheads="1"/>
          </p:cNvSpPr>
          <p:nvPr/>
        </p:nvSpPr>
        <p:spPr bwMode="auto">
          <a:xfrm>
            <a:off x="7065963" y="6086475"/>
            <a:ext cx="1265237"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9556" name="Rectangle 6"/>
          <p:cNvSpPr>
            <a:spLocks noChangeArrowheads="1"/>
          </p:cNvSpPr>
          <p:nvPr/>
        </p:nvSpPr>
        <p:spPr bwMode="auto">
          <a:xfrm>
            <a:off x="457200" y="20638"/>
            <a:ext cx="8229600" cy="84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nchor="ctr"/>
          <a:lstStyle/>
          <a:p>
            <a:pPr algn="ctr"/>
            <a:r>
              <a:rPr lang="en-US" sz="2800" b="0" dirty="0">
                <a:solidFill>
                  <a:schemeClr val="tx2"/>
                </a:solidFill>
                <a:latin typeface="Times New Roman" pitchFamily="18" charset="0"/>
              </a:rPr>
              <a:t>Conducting a Census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7143"/>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714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143" grpId="0" animBg="1"/>
      <p:bldP spid="8714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6"/>
          <p:cNvSpPr>
            <a:spLocks noGrp="1" noChangeArrowheads="1"/>
          </p:cNvSpPr>
          <p:nvPr>
            <p:ph type="title" idx="4294967295"/>
          </p:nvPr>
        </p:nvSpPr>
        <p:spPr>
          <a:xfrm>
            <a:off x="457200" y="20638"/>
            <a:ext cx="8229600" cy="849312"/>
          </a:xfrm>
        </p:spPr>
        <p:txBody>
          <a:bodyPr lIns="90488" tIns="44450" rIns="90488" bIns="44450"/>
          <a:lstStyle/>
          <a:p>
            <a:pPr eaLnBrk="1" hangingPunct="1"/>
            <a:r>
              <a:rPr lang="en-US" dirty="0" smtClean="0"/>
              <a:t>Conducting a Census</a:t>
            </a:r>
          </a:p>
        </p:txBody>
      </p:sp>
      <p:sp>
        <p:nvSpPr>
          <p:cNvPr id="20483" name="Rectangle 440"/>
          <p:cNvSpPr>
            <a:spLocks noChangeArrowheads="1"/>
          </p:cNvSpPr>
          <p:nvPr/>
        </p:nvSpPr>
        <p:spPr bwMode="auto">
          <a:xfrm>
            <a:off x="690563" y="1276350"/>
            <a:ext cx="5334000"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b="0">
                <a:solidFill>
                  <a:srgbClr val="000000"/>
                </a:solidFill>
                <a:latin typeface="Times New Roman" pitchFamily="18" charset="0"/>
              </a:rPr>
              <a:t>Population Mean SAT Score</a:t>
            </a:r>
          </a:p>
        </p:txBody>
      </p:sp>
      <p:sp>
        <p:nvSpPr>
          <p:cNvPr id="20484" name="Rectangle 441"/>
          <p:cNvSpPr>
            <a:spLocks noChangeArrowheads="1"/>
          </p:cNvSpPr>
          <p:nvPr/>
        </p:nvSpPr>
        <p:spPr bwMode="auto">
          <a:xfrm>
            <a:off x="685800" y="4819650"/>
            <a:ext cx="73533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b="0">
                <a:solidFill>
                  <a:srgbClr val="000000"/>
                </a:solidFill>
                <a:latin typeface="Times New Roman" pitchFamily="18" charset="0"/>
              </a:rPr>
              <a:t>Population Standard Deviation for SAT Score</a:t>
            </a:r>
          </a:p>
        </p:txBody>
      </p:sp>
      <p:sp>
        <p:nvSpPr>
          <p:cNvPr id="20485" name="Rectangle 442"/>
          <p:cNvSpPr>
            <a:spLocks noChangeArrowheads="1"/>
          </p:cNvSpPr>
          <p:nvPr/>
        </p:nvSpPr>
        <p:spPr bwMode="auto">
          <a:xfrm>
            <a:off x="685800" y="3157538"/>
            <a:ext cx="8001000"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b="0">
                <a:solidFill>
                  <a:srgbClr val="000000"/>
                </a:solidFill>
                <a:latin typeface="Times New Roman" pitchFamily="18" charset="0"/>
              </a:rPr>
              <a:t>Population Proportion Wanting On-Campus Housing</a:t>
            </a:r>
          </a:p>
        </p:txBody>
      </p:sp>
      <p:graphicFrame>
        <p:nvGraphicFramePr>
          <p:cNvPr id="20486" name="Object 453">
            <a:hlinkClick r:id="" action="ppaction://ole?verb=0"/>
          </p:cNvPr>
          <p:cNvGraphicFramePr>
            <a:graphicFrameLocks/>
          </p:cNvGraphicFramePr>
          <p:nvPr/>
        </p:nvGraphicFramePr>
        <p:xfrm>
          <a:off x="2874963" y="1892300"/>
          <a:ext cx="3451225" cy="827088"/>
        </p:xfrm>
        <a:graphic>
          <a:graphicData uri="http://schemas.openxmlformats.org/presentationml/2006/ole">
            <mc:AlternateContent xmlns:mc="http://schemas.openxmlformats.org/markup-compatibility/2006">
              <mc:Choice xmlns:v="urn:schemas-microsoft-com:vml" Requires="v">
                <p:oleObj spid="_x0000_s20504" name="Equation" r:id="rId4" imgW="1666885" imgH="380876" progId="Equation.DSMT4">
                  <p:embed/>
                </p:oleObj>
              </mc:Choice>
              <mc:Fallback>
                <p:oleObj name="Equation" r:id="rId4" imgW="1666885" imgH="380876" progId="Equation.DSMT4">
                  <p:embed/>
                  <p:pic>
                    <p:nvPicPr>
                      <p:cNvPr id="0" name="Object 45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4963" y="1892300"/>
                        <a:ext cx="3451225" cy="827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aphicFrame>
        <p:nvGraphicFramePr>
          <p:cNvPr id="20487" name="Object 455">
            <a:hlinkClick r:id="" action="ppaction://ole?verb=0"/>
          </p:cNvPr>
          <p:cNvGraphicFramePr>
            <a:graphicFrameLocks/>
          </p:cNvGraphicFramePr>
          <p:nvPr/>
        </p:nvGraphicFramePr>
        <p:xfrm>
          <a:off x="3656013" y="3752850"/>
          <a:ext cx="1844675" cy="750888"/>
        </p:xfrm>
        <a:graphic>
          <a:graphicData uri="http://schemas.openxmlformats.org/presentationml/2006/ole">
            <mc:AlternateContent xmlns:mc="http://schemas.openxmlformats.org/markup-compatibility/2006">
              <mc:Choice xmlns:v="urn:schemas-microsoft-com:vml" Requires="v">
                <p:oleObj spid="_x0000_s20505" name="Equation" r:id="rId6" imgW="866780" imgH="342816" progId="Equation.DSMT4">
                  <p:embed/>
                </p:oleObj>
              </mc:Choice>
              <mc:Fallback>
                <p:oleObj name="Equation" r:id="rId6" imgW="866780" imgH="342816" progId="Equation.DSMT4">
                  <p:embed/>
                  <p:pic>
                    <p:nvPicPr>
                      <p:cNvPr id="0" name="Object 455"/>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56013" y="3752850"/>
                        <a:ext cx="1844675" cy="750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sp>
        <p:nvSpPr>
          <p:cNvPr id="88072" name="Rectangle 8"/>
          <p:cNvSpPr>
            <a:spLocks noChangeArrowheads="1"/>
          </p:cNvSpPr>
          <p:nvPr/>
        </p:nvSpPr>
        <p:spPr bwMode="auto">
          <a:xfrm>
            <a:off x="4303713" y="2027238"/>
            <a:ext cx="1281112" cy="25876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88073" name="Rectangle 9"/>
          <p:cNvSpPr>
            <a:spLocks noChangeArrowheads="1"/>
          </p:cNvSpPr>
          <p:nvPr/>
        </p:nvSpPr>
        <p:spPr bwMode="auto">
          <a:xfrm>
            <a:off x="4265613" y="1795463"/>
            <a:ext cx="2012950" cy="102076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88074" name="Rectangle 10"/>
          <p:cNvSpPr>
            <a:spLocks noChangeArrowheads="1"/>
          </p:cNvSpPr>
          <p:nvPr/>
        </p:nvSpPr>
        <p:spPr bwMode="auto">
          <a:xfrm>
            <a:off x="5815013" y="1627188"/>
            <a:ext cx="1281112" cy="102076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88075" name="Rectangle 11"/>
          <p:cNvSpPr>
            <a:spLocks noChangeArrowheads="1"/>
          </p:cNvSpPr>
          <p:nvPr/>
        </p:nvSpPr>
        <p:spPr bwMode="auto">
          <a:xfrm>
            <a:off x="4851400" y="3716338"/>
            <a:ext cx="1281113" cy="102076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88076" name="Rectangle 12"/>
          <p:cNvSpPr>
            <a:spLocks noChangeArrowheads="1"/>
          </p:cNvSpPr>
          <p:nvPr/>
        </p:nvSpPr>
        <p:spPr bwMode="auto">
          <a:xfrm>
            <a:off x="4171950" y="3808413"/>
            <a:ext cx="596900" cy="27146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88077" name="Rectangle 13"/>
          <p:cNvSpPr>
            <a:spLocks noChangeArrowheads="1"/>
          </p:cNvSpPr>
          <p:nvPr/>
        </p:nvSpPr>
        <p:spPr bwMode="auto">
          <a:xfrm>
            <a:off x="4132263" y="3579813"/>
            <a:ext cx="2012950" cy="102076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8073"/>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8072"/>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8074"/>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88077"/>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88076"/>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8807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72" grpId="0" animBg="1"/>
      <p:bldP spid="88073" grpId="0" animBg="1"/>
      <p:bldP spid="88074" grpId="0" animBg="1"/>
      <p:bldP spid="88075" grpId="0" animBg="1"/>
      <p:bldP spid="88076" grpId="0" animBg="1"/>
      <p:bldP spid="8807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0115" name="Group 3"/>
          <p:cNvGraphicFramePr>
            <a:graphicFrameLocks noGrp="1"/>
          </p:cNvGraphicFramePr>
          <p:nvPr>
            <p:ph/>
          </p:nvPr>
        </p:nvGraphicFramePr>
        <p:xfrm>
          <a:off x="457200" y="1377950"/>
          <a:ext cx="8345488" cy="5022982"/>
        </p:xfrm>
        <a:graphic>
          <a:graphicData uri="http://schemas.openxmlformats.org/drawingml/2006/table">
            <a:tbl>
              <a:tblPr/>
              <a:tblGrid>
                <a:gridCol w="2085975"/>
                <a:gridCol w="2087563"/>
                <a:gridCol w="2085975"/>
                <a:gridCol w="2085975"/>
              </a:tblGrid>
              <a:tr h="640048">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cs typeface="Arial" charset="0"/>
                        </a:rPr>
                        <a:t>Applicant Number</a:t>
                      </a:r>
                      <a:endParaRPr kumimoji="0" lang="en-US" sz="1800" b="1" i="0" u="none" strike="noStrike" cap="none" normalizeH="0" baseline="0" dirty="0" smtClean="0">
                        <a:ln>
                          <a:noFill/>
                        </a:ln>
                        <a:solidFill>
                          <a:schemeClr val="tx1"/>
                        </a:solidFill>
                        <a:effectLst/>
                        <a:latin typeface="Arial" charset="0"/>
                      </a:endParaRP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SAT score</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Wants on-campus housing</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chemeClr val="tx1"/>
                          </a:solidFill>
                          <a:effectLst/>
                          <a:latin typeface="Arial" charset="0"/>
                          <a:cs typeface="Arial" charset="0"/>
                        </a:rPr>
                        <a:t>Sqrd</a:t>
                      </a:r>
                      <a:r>
                        <a:rPr kumimoji="0" lang="en-US" sz="1800" b="1" i="0" u="none" strike="noStrike" cap="none" normalizeH="0" baseline="0" dirty="0" smtClean="0">
                          <a:ln>
                            <a:noFill/>
                          </a:ln>
                          <a:solidFill>
                            <a:schemeClr val="tx1"/>
                          </a:solidFill>
                          <a:effectLst/>
                          <a:latin typeface="Arial" charset="0"/>
                          <a:cs typeface="Arial" charset="0"/>
                        </a:rPr>
                        <a:t>. dev. from SAT mean</a:t>
                      </a:r>
                      <a:endParaRPr kumimoji="0" lang="en-US" sz="1800" b="1" i="0" u="none" strike="noStrike" cap="none" normalizeH="0" baseline="0" dirty="0" smtClean="0">
                        <a:ln>
                          <a:noFill/>
                        </a:ln>
                        <a:solidFill>
                          <a:schemeClr val="tx1"/>
                        </a:solidFill>
                        <a:effectLst/>
                        <a:latin typeface="Arial" charset="0"/>
                      </a:endParaRP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1004</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Yes</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121</a:t>
                      </a:r>
                      <a:endParaRPr kumimoji="0" lang="en-US" sz="1800" b="1" i="0" u="none" strike="noStrike" cap="none" normalizeH="0" baseline="0" dirty="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2</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942</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Yes</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2601</a:t>
                      </a:r>
                      <a:endParaRPr kumimoji="0" lang="en-US" sz="1800" b="1" i="0" u="none" strike="noStrike" cap="none" normalizeH="0" baseline="0" dirty="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3</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890</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Yes</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10609</a:t>
                      </a:r>
                      <a:endParaRPr kumimoji="0" lang="en-US" sz="1800" b="1" i="0" u="none" strike="noStrike" cap="none" normalizeH="0" baseline="0" dirty="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4</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1032</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no</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1521</a:t>
                      </a:r>
                      <a:endParaRPr kumimoji="0" lang="en-US" sz="1800" b="1" i="0" u="none" strike="noStrike" cap="none" normalizeH="0" baseline="0" dirty="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5</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857</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no</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18496</a:t>
                      </a:r>
                      <a:endParaRPr kumimoji="0" lang="en-US" sz="1800" b="1" i="0" u="none" strike="noStrike" cap="none" normalizeH="0" baseline="0" dirty="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6</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1015</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Yes</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484</a:t>
                      </a:r>
                      <a:endParaRPr kumimoji="0" lang="en-US" sz="1800" b="1" i="0" u="none" strike="noStrike" cap="none" normalizeH="0" baseline="0" dirty="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7</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1063</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Yes</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4900</a:t>
                      </a:r>
                      <a:endParaRPr kumimoji="0" lang="en-US" sz="1800" b="1" i="0" u="none" strike="noStrike" cap="none" normalizeH="0" baseline="0" dirty="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5412">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8999</a:t>
                      </a:r>
                      <a:endParaRPr kumimoji="0" lang="en-US" sz="1800" b="0"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1090</a:t>
                      </a:r>
                      <a:endParaRPr kumimoji="0" lang="en-US" sz="1800" b="0"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Yes</a:t>
                      </a:r>
                      <a:endParaRPr kumimoji="0" lang="en-US" sz="1800" b="0" i="0" u="none" strike="noStrike" cap="none" normalizeH="0" baseline="0" dirty="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9409</a:t>
                      </a:r>
                      <a:endParaRPr kumimoji="0" lang="en-US" sz="1800" b="0" i="0" u="none" strike="noStrike" cap="none" normalizeH="0" baseline="0" dirty="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9000</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1094</a:t>
                      </a:r>
                      <a:endParaRPr kumimoji="0" lang="en-US" sz="1800" b="0"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no</a:t>
                      </a:r>
                      <a:endParaRPr kumimoji="0" lang="en-US" sz="1800" b="0"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10201</a:t>
                      </a:r>
                      <a:endParaRPr kumimoji="0" lang="en-US" sz="1800" b="0" i="0" u="none" strike="noStrike" cap="none" normalizeH="0" baseline="0" dirty="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cs typeface="Arial" charset="0"/>
                        </a:rPr>
                        <a:t>Total</a:t>
                      </a:r>
                      <a:endParaRPr kumimoji="0" lang="en-US" sz="1800" b="1" i="0" u="none" strike="noStrike" cap="none" normalizeH="0" baseline="0" dirty="0" smtClean="0">
                        <a:ln>
                          <a:noFill/>
                        </a:ln>
                        <a:solidFill>
                          <a:schemeClr val="tx1"/>
                        </a:solidFill>
                        <a:effectLst/>
                        <a:latin typeface="Arial" charset="0"/>
                      </a:endParaRP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rPr>
                        <a:t>8,940,700</a:t>
                      </a: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6,480</a:t>
                      </a: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57,642,979</a:t>
                      </a: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21588" name="Group 87"/>
          <p:cNvGrpSpPr>
            <a:grpSpLocks/>
          </p:cNvGrpSpPr>
          <p:nvPr/>
        </p:nvGrpSpPr>
        <p:grpSpPr bwMode="auto">
          <a:xfrm>
            <a:off x="1463675" y="4775200"/>
            <a:ext cx="65088" cy="360363"/>
            <a:chOff x="922" y="2753"/>
            <a:chExt cx="41" cy="227"/>
          </a:xfrm>
        </p:grpSpPr>
        <p:sp>
          <p:nvSpPr>
            <p:cNvPr id="21613" name="Oval 88"/>
            <p:cNvSpPr>
              <a:spLocks noChangeArrowheads="1"/>
            </p:cNvSpPr>
            <p:nvPr/>
          </p:nvSpPr>
          <p:spPr bwMode="auto">
            <a:xfrm>
              <a:off x="922" y="2753"/>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21614" name="Oval 89"/>
            <p:cNvSpPr>
              <a:spLocks noChangeArrowheads="1"/>
            </p:cNvSpPr>
            <p:nvPr/>
          </p:nvSpPr>
          <p:spPr bwMode="auto">
            <a:xfrm>
              <a:off x="928" y="2849"/>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21615" name="Oval 90"/>
            <p:cNvSpPr>
              <a:spLocks noChangeArrowheads="1"/>
            </p:cNvSpPr>
            <p:nvPr/>
          </p:nvSpPr>
          <p:spPr bwMode="auto">
            <a:xfrm>
              <a:off x="925" y="2945"/>
              <a:ext cx="35" cy="35"/>
            </a:xfrm>
            <a:prstGeom prst="ellipse">
              <a:avLst/>
            </a:prstGeom>
            <a:solidFill>
              <a:srgbClr val="000000"/>
            </a:solidFill>
            <a:ln w="12700">
              <a:solidFill>
                <a:srgbClr val="000000"/>
              </a:solidFill>
              <a:round/>
              <a:headEnd/>
              <a:tailEnd/>
            </a:ln>
          </p:spPr>
          <p:txBody>
            <a:bodyPr wrap="none" anchor="ctr"/>
            <a:lstStyle/>
            <a:p>
              <a:endParaRPr lang="en-US"/>
            </a:p>
          </p:txBody>
        </p:sp>
      </p:grpSp>
      <p:grpSp>
        <p:nvGrpSpPr>
          <p:cNvPr id="21589" name="Group 91"/>
          <p:cNvGrpSpPr>
            <a:grpSpLocks/>
          </p:cNvGrpSpPr>
          <p:nvPr/>
        </p:nvGrpSpPr>
        <p:grpSpPr bwMode="auto">
          <a:xfrm>
            <a:off x="7727950" y="4783138"/>
            <a:ext cx="65088" cy="360362"/>
            <a:chOff x="922" y="2753"/>
            <a:chExt cx="41" cy="227"/>
          </a:xfrm>
        </p:grpSpPr>
        <p:sp>
          <p:nvSpPr>
            <p:cNvPr id="21610" name="Oval 92"/>
            <p:cNvSpPr>
              <a:spLocks noChangeArrowheads="1"/>
            </p:cNvSpPr>
            <p:nvPr/>
          </p:nvSpPr>
          <p:spPr bwMode="auto">
            <a:xfrm>
              <a:off x="922" y="2753"/>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21611" name="Oval 93"/>
            <p:cNvSpPr>
              <a:spLocks noChangeArrowheads="1"/>
            </p:cNvSpPr>
            <p:nvPr/>
          </p:nvSpPr>
          <p:spPr bwMode="auto">
            <a:xfrm>
              <a:off x="928" y="2849"/>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21612" name="Oval 94"/>
            <p:cNvSpPr>
              <a:spLocks noChangeArrowheads="1"/>
            </p:cNvSpPr>
            <p:nvPr/>
          </p:nvSpPr>
          <p:spPr bwMode="auto">
            <a:xfrm>
              <a:off x="925" y="2945"/>
              <a:ext cx="35" cy="35"/>
            </a:xfrm>
            <a:prstGeom prst="ellipse">
              <a:avLst/>
            </a:prstGeom>
            <a:solidFill>
              <a:srgbClr val="000000"/>
            </a:solidFill>
            <a:ln w="12700">
              <a:solidFill>
                <a:srgbClr val="000000"/>
              </a:solidFill>
              <a:round/>
              <a:headEnd/>
              <a:tailEnd/>
            </a:ln>
          </p:spPr>
          <p:txBody>
            <a:bodyPr wrap="none" anchor="ctr"/>
            <a:lstStyle/>
            <a:p>
              <a:endParaRPr lang="en-US"/>
            </a:p>
          </p:txBody>
        </p:sp>
      </p:grpSp>
      <p:grpSp>
        <p:nvGrpSpPr>
          <p:cNvPr id="21590" name="Group 95"/>
          <p:cNvGrpSpPr>
            <a:grpSpLocks/>
          </p:cNvGrpSpPr>
          <p:nvPr/>
        </p:nvGrpSpPr>
        <p:grpSpPr bwMode="auto">
          <a:xfrm>
            <a:off x="5629275" y="4781550"/>
            <a:ext cx="65088" cy="360363"/>
            <a:chOff x="922" y="2753"/>
            <a:chExt cx="41" cy="227"/>
          </a:xfrm>
        </p:grpSpPr>
        <p:sp>
          <p:nvSpPr>
            <p:cNvPr id="21607" name="Oval 96"/>
            <p:cNvSpPr>
              <a:spLocks noChangeArrowheads="1"/>
            </p:cNvSpPr>
            <p:nvPr/>
          </p:nvSpPr>
          <p:spPr bwMode="auto">
            <a:xfrm>
              <a:off x="922" y="2753"/>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21608" name="Oval 97"/>
            <p:cNvSpPr>
              <a:spLocks noChangeArrowheads="1"/>
            </p:cNvSpPr>
            <p:nvPr/>
          </p:nvSpPr>
          <p:spPr bwMode="auto">
            <a:xfrm>
              <a:off x="928" y="2849"/>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21609" name="Oval 98"/>
            <p:cNvSpPr>
              <a:spLocks noChangeArrowheads="1"/>
            </p:cNvSpPr>
            <p:nvPr/>
          </p:nvSpPr>
          <p:spPr bwMode="auto">
            <a:xfrm>
              <a:off x="925" y="2945"/>
              <a:ext cx="35" cy="35"/>
            </a:xfrm>
            <a:prstGeom prst="ellipse">
              <a:avLst/>
            </a:prstGeom>
            <a:solidFill>
              <a:srgbClr val="000000"/>
            </a:solidFill>
            <a:ln w="12700">
              <a:solidFill>
                <a:srgbClr val="000000"/>
              </a:solidFill>
              <a:round/>
              <a:headEnd/>
              <a:tailEnd/>
            </a:ln>
          </p:spPr>
          <p:txBody>
            <a:bodyPr wrap="none" anchor="ctr"/>
            <a:lstStyle/>
            <a:p>
              <a:endParaRPr lang="en-US"/>
            </a:p>
          </p:txBody>
        </p:sp>
      </p:grpSp>
      <p:grpSp>
        <p:nvGrpSpPr>
          <p:cNvPr id="21591" name="Group 99"/>
          <p:cNvGrpSpPr>
            <a:grpSpLocks/>
          </p:cNvGrpSpPr>
          <p:nvPr/>
        </p:nvGrpSpPr>
        <p:grpSpPr bwMode="auto">
          <a:xfrm>
            <a:off x="3544888" y="4787900"/>
            <a:ext cx="65087" cy="360363"/>
            <a:chOff x="922" y="2753"/>
            <a:chExt cx="41" cy="227"/>
          </a:xfrm>
        </p:grpSpPr>
        <p:sp>
          <p:nvSpPr>
            <p:cNvPr id="21604" name="Oval 100"/>
            <p:cNvSpPr>
              <a:spLocks noChangeArrowheads="1"/>
            </p:cNvSpPr>
            <p:nvPr/>
          </p:nvSpPr>
          <p:spPr bwMode="auto">
            <a:xfrm>
              <a:off x="922" y="2753"/>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21605" name="Oval 101"/>
            <p:cNvSpPr>
              <a:spLocks noChangeArrowheads="1"/>
            </p:cNvSpPr>
            <p:nvPr/>
          </p:nvSpPr>
          <p:spPr bwMode="auto">
            <a:xfrm>
              <a:off x="928" y="2849"/>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21606" name="Oval 102"/>
            <p:cNvSpPr>
              <a:spLocks noChangeArrowheads="1"/>
            </p:cNvSpPr>
            <p:nvPr/>
          </p:nvSpPr>
          <p:spPr bwMode="auto">
            <a:xfrm>
              <a:off x="925" y="2945"/>
              <a:ext cx="35" cy="35"/>
            </a:xfrm>
            <a:prstGeom prst="ellipse">
              <a:avLst/>
            </a:prstGeom>
            <a:solidFill>
              <a:srgbClr val="000000"/>
            </a:solidFill>
            <a:ln w="12700">
              <a:solidFill>
                <a:srgbClr val="000000"/>
              </a:solidFill>
              <a:round/>
              <a:headEnd/>
              <a:tailEnd/>
            </a:ln>
          </p:spPr>
          <p:txBody>
            <a:bodyPr wrap="none" anchor="ctr"/>
            <a:lstStyle/>
            <a:p>
              <a:endParaRPr lang="en-US"/>
            </a:p>
          </p:txBody>
        </p:sp>
      </p:grpSp>
      <p:sp>
        <p:nvSpPr>
          <p:cNvPr id="90215" name="Rectangle 103"/>
          <p:cNvSpPr>
            <a:spLocks noChangeArrowheads="1"/>
          </p:cNvSpPr>
          <p:nvPr/>
        </p:nvSpPr>
        <p:spPr bwMode="auto">
          <a:xfrm>
            <a:off x="7259638" y="206692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0216" name="Rectangle 104"/>
          <p:cNvSpPr>
            <a:spLocks noChangeArrowheads="1"/>
          </p:cNvSpPr>
          <p:nvPr/>
        </p:nvSpPr>
        <p:spPr bwMode="auto">
          <a:xfrm>
            <a:off x="7196138" y="242887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0217" name="Rectangle 105"/>
          <p:cNvSpPr>
            <a:spLocks noChangeArrowheads="1"/>
          </p:cNvSpPr>
          <p:nvPr/>
        </p:nvSpPr>
        <p:spPr bwMode="auto">
          <a:xfrm>
            <a:off x="7138988" y="2824163"/>
            <a:ext cx="1128712" cy="25876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0218" name="Rectangle 106"/>
          <p:cNvSpPr>
            <a:spLocks noChangeArrowheads="1"/>
          </p:cNvSpPr>
          <p:nvPr/>
        </p:nvSpPr>
        <p:spPr bwMode="auto">
          <a:xfrm>
            <a:off x="7172325" y="3159125"/>
            <a:ext cx="1128713"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0219" name="Rectangle 107"/>
          <p:cNvSpPr>
            <a:spLocks noChangeArrowheads="1"/>
          </p:cNvSpPr>
          <p:nvPr/>
        </p:nvSpPr>
        <p:spPr bwMode="auto">
          <a:xfrm>
            <a:off x="7085013" y="3530600"/>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0220" name="Rectangle 108"/>
          <p:cNvSpPr>
            <a:spLocks noChangeArrowheads="1"/>
          </p:cNvSpPr>
          <p:nvPr/>
        </p:nvSpPr>
        <p:spPr bwMode="auto">
          <a:xfrm>
            <a:off x="7140575" y="3905250"/>
            <a:ext cx="1128713"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0221" name="Rectangle 109"/>
          <p:cNvSpPr>
            <a:spLocks noChangeArrowheads="1"/>
          </p:cNvSpPr>
          <p:nvPr/>
        </p:nvSpPr>
        <p:spPr bwMode="auto">
          <a:xfrm>
            <a:off x="7154863" y="425132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0222" name="Rectangle 110"/>
          <p:cNvSpPr>
            <a:spLocks noChangeArrowheads="1"/>
          </p:cNvSpPr>
          <p:nvPr/>
        </p:nvSpPr>
        <p:spPr bwMode="auto">
          <a:xfrm>
            <a:off x="7094538" y="535622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0223" name="Rectangle 111"/>
          <p:cNvSpPr>
            <a:spLocks noChangeArrowheads="1"/>
          </p:cNvSpPr>
          <p:nvPr/>
        </p:nvSpPr>
        <p:spPr bwMode="auto">
          <a:xfrm>
            <a:off x="7113588" y="5710238"/>
            <a:ext cx="1128712" cy="25876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0224" name="Rectangle 112"/>
          <p:cNvSpPr>
            <a:spLocks noChangeArrowheads="1"/>
          </p:cNvSpPr>
          <p:nvPr/>
        </p:nvSpPr>
        <p:spPr bwMode="auto">
          <a:xfrm>
            <a:off x="7092950" y="6089650"/>
            <a:ext cx="1263650"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0225" name="Rectangle 113"/>
          <p:cNvSpPr>
            <a:spLocks noChangeArrowheads="1"/>
          </p:cNvSpPr>
          <p:nvPr/>
        </p:nvSpPr>
        <p:spPr bwMode="auto">
          <a:xfrm>
            <a:off x="7123113" y="77152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r>
              <a:rPr lang="en-US" sz="2400" i="1">
                <a:solidFill>
                  <a:srgbClr val="FF0000"/>
                </a:solidFill>
                <a:latin typeface="Symbol" pitchFamily="18" charset="2"/>
              </a:rPr>
              <a:t>m</a:t>
            </a:r>
            <a:r>
              <a:rPr lang="en-US" sz="2400">
                <a:solidFill>
                  <a:srgbClr val="FF0000"/>
                </a:solidFill>
                <a:latin typeface="Symbol" pitchFamily="18" charset="2"/>
              </a:rPr>
              <a:t> = 993</a:t>
            </a:r>
          </a:p>
        </p:txBody>
      </p:sp>
      <p:sp>
        <p:nvSpPr>
          <p:cNvPr id="21603" name="Rectangle 6"/>
          <p:cNvSpPr>
            <a:spLocks noChangeArrowheads="1"/>
          </p:cNvSpPr>
          <p:nvPr/>
        </p:nvSpPr>
        <p:spPr bwMode="auto">
          <a:xfrm>
            <a:off x="457200" y="20638"/>
            <a:ext cx="8229600" cy="84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nchor="ctr"/>
          <a:lstStyle/>
          <a:p>
            <a:pPr algn="ctr"/>
            <a:r>
              <a:rPr lang="en-US" sz="2800" b="0" dirty="0">
                <a:solidFill>
                  <a:schemeClr val="tx2"/>
                </a:solidFill>
                <a:latin typeface="Times New Roman" pitchFamily="18" charset="0"/>
              </a:rPr>
              <a:t>Conducting a Census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022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0215"/>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90216"/>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0217"/>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90218"/>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90219"/>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90220"/>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90221"/>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90222"/>
                                        </p:tgtEl>
                                        <p:attrNameLst>
                                          <p:attrName>style.visibility</p:attrName>
                                        </p:attrNameLst>
                                      </p:cBhvr>
                                      <p:to>
                                        <p:strVal val="hidden"/>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90223"/>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902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215" grpId="0" animBg="1"/>
      <p:bldP spid="90216" grpId="0" animBg="1"/>
      <p:bldP spid="90217" grpId="0" animBg="1"/>
      <p:bldP spid="90218" grpId="0" animBg="1"/>
      <p:bldP spid="90219" grpId="0" animBg="1"/>
      <p:bldP spid="90220" grpId="0" animBg="1"/>
      <p:bldP spid="90221" grpId="0" animBg="1"/>
      <p:bldP spid="90222" grpId="0" animBg="1"/>
      <p:bldP spid="90223" grpId="0" animBg="1"/>
      <p:bldP spid="90224" grpId="0" animBg="1"/>
      <p:bldP spid="9022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6"/>
          <p:cNvSpPr>
            <a:spLocks noGrp="1" noChangeArrowheads="1"/>
          </p:cNvSpPr>
          <p:nvPr>
            <p:ph type="title" idx="4294967295"/>
          </p:nvPr>
        </p:nvSpPr>
        <p:spPr>
          <a:xfrm>
            <a:off x="457200" y="20638"/>
            <a:ext cx="8229600" cy="849312"/>
          </a:xfrm>
        </p:spPr>
        <p:txBody>
          <a:bodyPr lIns="90488" tIns="44450" rIns="90488" bIns="44450"/>
          <a:lstStyle/>
          <a:p>
            <a:pPr eaLnBrk="1" hangingPunct="1"/>
            <a:r>
              <a:rPr lang="en-US" dirty="0" smtClean="0"/>
              <a:t>Conducting a Census</a:t>
            </a:r>
          </a:p>
        </p:txBody>
      </p:sp>
      <p:sp>
        <p:nvSpPr>
          <p:cNvPr id="22531" name="Rectangle 440"/>
          <p:cNvSpPr>
            <a:spLocks noChangeArrowheads="1"/>
          </p:cNvSpPr>
          <p:nvPr/>
        </p:nvSpPr>
        <p:spPr bwMode="auto">
          <a:xfrm>
            <a:off x="690563" y="895350"/>
            <a:ext cx="5334000"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b="0">
                <a:solidFill>
                  <a:srgbClr val="000000"/>
                </a:solidFill>
                <a:latin typeface="Times New Roman" pitchFamily="18" charset="0"/>
              </a:rPr>
              <a:t>Population Mean SAT Score</a:t>
            </a:r>
          </a:p>
        </p:txBody>
      </p:sp>
      <p:sp>
        <p:nvSpPr>
          <p:cNvPr id="22532" name="Rectangle 441"/>
          <p:cNvSpPr>
            <a:spLocks noChangeArrowheads="1"/>
          </p:cNvSpPr>
          <p:nvPr/>
        </p:nvSpPr>
        <p:spPr bwMode="auto">
          <a:xfrm>
            <a:off x="685800" y="3854450"/>
            <a:ext cx="73533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b="0">
                <a:solidFill>
                  <a:srgbClr val="000000"/>
                </a:solidFill>
                <a:latin typeface="Times New Roman" pitchFamily="18" charset="0"/>
              </a:rPr>
              <a:t>Population Standard Deviation for SAT Score</a:t>
            </a:r>
          </a:p>
        </p:txBody>
      </p:sp>
      <p:sp>
        <p:nvSpPr>
          <p:cNvPr id="22533" name="Rectangle 442"/>
          <p:cNvSpPr>
            <a:spLocks noChangeArrowheads="1"/>
          </p:cNvSpPr>
          <p:nvPr/>
        </p:nvSpPr>
        <p:spPr bwMode="auto">
          <a:xfrm>
            <a:off x="685800" y="2382838"/>
            <a:ext cx="8001000"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b="0">
                <a:solidFill>
                  <a:srgbClr val="000000"/>
                </a:solidFill>
                <a:latin typeface="Times New Roman" pitchFamily="18" charset="0"/>
              </a:rPr>
              <a:t>Population Proportion Wanting On-Campus Housing</a:t>
            </a:r>
          </a:p>
        </p:txBody>
      </p:sp>
      <p:graphicFrame>
        <p:nvGraphicFramePr>
          <p:cNvPr id="22534" name="Object 453">
            <a:hlinkClick r:id="" action="ppaction://ole?verb=0"/>
          </p:cNvPr>
          <p:cNvGraphicFramePr>
            <a:graphicFrameLocks/>
          </p:cNvGraphicFramePr>
          <p:nvPr>
            <p:extLst>
              <p:ext uri="{D42A27DB-BD31-4B8C-83A1-F6EECF244321}">
                <p14:modId xmlns:p14="http://schemas.microsoft.com/office/powerpoint/2010/main" val="183095607"/>
              </p:ext>
            </p:extLst>
          </p:nvPr>
        </p:nvGraphicFramePr>
        <p:xfrm>
          <a:off x="2874963" y="1358900"/>
          <a:ext cx="3451225" cy="827088"/>
        </p:xfrm>
        <a:graphic>
          <a:graphicData uri="http://schemas.openxmlformats.org/presentationml/2006/ole">
            <mc:AlternateContent xmlns:mc="http://schemas.openxmlformats.org/markup-compatibility/2006">
              <mc:Choice xmlns:v="urn:schemas-microsoft-com:vml" Requires="v">
                <p:oleObj spid="_x0000_s22558" name="Equation" r:id="rId4" imgW="1666885" imgH="380876" progId="Equation.DSMT4">
                  <p:embed/>
                </p:oleObj>
              </mc:Choice>
              <mc:Fallback>
                <p:oleObj name="Equation" r:id="rId4" imgW="1666885" imgH="380876" progId="Equation.DSMT4">
                  <p:embed/>
                  <p:pic>
                    <p:nvPicPr>
                      <p:cNvPr id="0" name="Object 45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4963" y="1358900"/>
                        <a:ext cx="3451225" cy="827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aphicFrame>
        <p:nvGraphicFramePr>
          <p:cNvPr id="11718" name="Object 454">
            <a:hlinkClick r:id="" action="ppaction://ole?verb=0"/>
          </p:cNvPr>
          <p:cNvGraphicFramePr>
            <a:graphicFrameLocks/>
          </p:cNvGraphicFramePr>
          <p:nvPr>
            <p:extLst>
              <p:ext uri="{D42A27DB-BD31-4B8C-83A1-F6EECF244321}">
                <p14:modId xmlns:p14="http://schemas.microsoft.com/office/powerpoint/2010/main" val="1225730807"/>
              </p:ext>
            </p:extLst>
          </p:nvPr>
        </p:nvGraphicFramePr>
        <p:xfrm>
          <a:off x="2286000" y="4519613"/>
          <a:ext cx="4622800" cy="960437"/>
        </p:xfrm>
        <a:graphic>
          <a:graphicData uri="http://schemas.openxmlformats.org/presentationml/2006/ole">
            <mc:AlternateContent xmlns:mc="http://schemas.openxmlformats.org/markup-compatibility/2006">
              <mc:Choice xmlns:v="urn:schemas-microsoft-com:vml" Requires="v">
                <p:oleObj spid="_x0000_s22559" name="Equation" r:id="rId6" imgW="2276411" imgH="438102" progId="Equation.DSMT4">
                  <p:embed/>
                </p:oleObj>
              </mc:Choice>
              <mc:Fallback>
                <p:oleObj name="Equation" r:id="rId6" imgW="2276411" imgH="438102" progId="Equation.DSMT4">
                  <p:embed/>
                  <p:pic>
                    <p:nvPicPr>
                      <p:cNvPr id="0" name="Object 454"/>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0" y="4519613"/>
                        <a:ext cx="4622800" cy="960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aphicFrame>
        <p:nvGraphicFramePr>
          <p:cNvPr id="22536" name="Object 455">
            <a:hlinkClick r:id="" action="ppaction://ole?verb=0"/>
          </p:cNvPr>
          <p:cNvGraphicFramePr>
            <a:graphicFrameLocks/>
          </p:cNvGraphicFramePr>
          <p:nvPr>
            <p:extLst>
              <p:ext uri="{D42A27DB-BD31-4B8C-83A1-F6EECF244321}">
                <p14:modId xmlns:p14="http://schemas.microsoft.com/office/powerpoint/2010/main" val="675850333"/>
              </p:ext>
            </p:extLst>
          </p:nvPr>
        </p:nvGraphicFramePr>
        <p:xfrm>
          <a:off x="3656013" y="2978150"/>
          <a:ext cx="1844675" cy="750888"/>
        </p:xfrm>
        <a:graphic>
          <a:graphicData uri="http://schemas.openxmlformats.org/presentationml/2006/ole">
            <mc:AlternateContent xmlns:mc="http://schemas.openxmlformats.org/markup-compatibility/2006">
              <mc:Choice xmlns:v="urn:schemas-microsoft-com:vml" Requires="v">
                <p:oleObj spid="_x0000_s22560" name="Equation" r:id="rId8" imgW="866780" imgH="342816" progId="Equation.DSMT4">
                  <p:embed/>
                </p:oleObj>
              </mc:Choice>
              <mc:Fallback>
                <p:oleObj name="Equation" r:id="rId8" imgW="866780" imgH="342816" progId="Equation.DSMT4">
                  <p:embed/>
                  <p:pic>
                    <p:nvPicPr>
                      <p:cNvPr id="0" name="Object 455"/>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56013" y="2978150"/>
                        <a:ext cx="1844675" cy="750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sp>
        <p:nvSpPr>
          <p:cNvPr id="91145" name="Rectangle 9"/>
          <p:cNvSpPr>
            <a:spLocks noChangeArrowheads="1"/>
          </p:cNvSpPr>
          <p:nvPr/>
        </p:nvSpPr>
        <p:spPr bwMode="auto">
          <a:xfrm>
            <a:off x="4884357" y="4714875"/>
            <a:ext cx="1371600" cy="29845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1146" name="Rectangle 10"/>
          <p:cNvSpPr>
            <a:spLocks noChangeArrowheads="1"/>
          </p:cNvSpPr>
          <p:nvPr/>
        </p:nvSpPr>
        <p:spPr bwMode="auto">
          <a:xfrm>
            <a:off x="6278563" y="4895850"/>
            <a:ext cx="1371600" cy="274638"/>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1147" name="Rectangle 11"/>
          <p:cNvSpPr>
            <a:spLocks noChangeArrowheads="1"/>
          </p:cNvSpPr>
          <p:nvPr/>
        </p:nvSpPr>
        <p:spPr bwMode="auto">
          <a:xfrm>
            <a:off x="4662107" y="4398963"/>
            <a:ext cx="2454275" cy="106680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graphicFrame>
        <p:nvGraphicFramePr>
          <p:cNvPr id="12" name="Table 11"/>
          <p:cNvGraphicFramePr>
            <a:graphicFrameLocks noGrp="1"/>
          </p:cNvGraphicFramePr>
          <p:nvPr>
            <p:extLst>
              <p:ext uri="{D42A27DB-BD31-4B8C-83A1-F6EECF244321}">
                <p14:modId xmlns:p14="http://schemas.microsoft.com/office/powerpoint/2010/main" val="2597891432"/>
              </p:ext>
            </p:extLst>
          </p:nvPr>
        </p:nvGraphicFramePr>
        <p:xfrm>
          <a:off x="409575" y="5746750"/>
          <a:ext cx="8369300" cy="958850"/>
        </p:xfrm>
        <a:graphic>
          <a:graphicData uri="http://schemas.openxmlformats.org/drawingml/2006/table">
            <a:tbl>
              <a:tblPr/>
              <a:tblGrid>
                <a:gridCol w="8369300"/>
              </a:tblGrid>
              <a:tr h="958850">
                <a:tc>
                  <a:txBody>
                    <a:bodyPr/>
                    <a:lstStyle/>
                    <a:p>
                      <a:pPr algn="ctr"/>
                      <a:r>
                        <a:rPr lang="en-US" sz="1800" dirty="0" smtClean="0">
                          <a:solidFill>
                            <a:srgbClr val="0066FF"/>
                          </a:solidFill>
                          <a:effectLst/>
                          <a:hlinkClick r:id="rId10" action="ppaction://hlinkfile"/>
                        </a:rPr>
                        <a:t>data_sat_pop.xls</a:t>
                      </a:r>
                      <a:endParaRPr lang="en-US" sz="1800" dirty="0">
                        <a:solidFill>
                          <a:srgbClr val="0066FF"/>
                        </a:solidFill>
                        <a:effectLst/>
                      </a:endParaRPr>
                    </a:p>
                  </a:txBody>
                  <a:tcPr marL="47625" marR="47625" marT="47581" marB="47581" anchor="ctr">
                    <a:lnL w="19050" cap="flat" cmpd="sng" algn="ctr">
                      <a:noFill/>
                      <a:prstDash val="dot"/>
                      <a:round/>
                      <a:headEnd type="none" w="med" len="med"/>
                      <a:tailEnd type="none" w="med" len="med"/>
                    </a:lnL>
                    <a:lnR w="19050" cap="flat" cmpd="sng" algn="ctr">
                      <a:noFill/>
                      <a:prstDash val="dot"/>
                      <a:round/>
                      <a:headEnd type="none" w="med" len="med"/>
                      <a:tailEnd type="none" w="med" len="med"/>
                    </a:lnR>
                    <a:lnT w="19050" cap="flat" cmpd="sng" algn="ctr">
                      <a:noFill/>
                      <a:prstDash val="dot"/>
                      <a:round/>
                      <a:headEnd type="none" w="med" len="med"/>
                      <a:tailEnd type="none" w="med" len="med"/>
                    </a:lnT>
                    <a:lnB w="19050" cap="flat" cmpd="sng" algn="ctr">
                      <a:noFill/>
                      <a:prstDash val="dot"/>
                      <a:round/>
                      <a:headEnd type="none" w="med" len="med"/>
                      <a:tailEnd type="none" w="med" len="med"/>
                    </a:lnB>
                    <a:lnTlToBr w="12700" cmpd="sng">
                      <a:noFill/>
                      <a:prstDash val="solid"/>
                    </a:lnTlToBr>
                    <a:lnBlToTr w="12700" cmpd="sng">
                      <a:noFill/>
                      <a:prstDash val="solid"/>
                    </a:lnBlToTr>
                    <a:solidFill>
                      <a:srgbClr val="FFFFFF"/>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7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1147"/>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91145"/>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114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5" grpId="0" animBg="1"/>
      <p:bldP spid="91146" grpId="0" animBg="1"/>
      <p:bldP spid="9114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116" name="Text Box 148"/>
          <p:cNvSpPr txBox="1">
            <a:spLocks noChangeArrowheads="1"/>
          </p:cNvSpPr>
          <p:nvPr/>
        </p:nvSpPr>
        <p:spPr bwMode="auto">
          <a:xfrm>
            <a:off x="669925" y="3624263"/>
            <a:ext cx="7042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buClr>
                <a:srgbClr val="66FFFF"/>
              </a:buClr>
              <a:buFont typeface="Wingdings" pitchFamily="2" charset="2"/>
              <a:buNone/>
            </a:pPr>
            <a:r>
              <a:rPr lang="en-US" sz="2400" b="0" dirty="0">
                <a:solidFill>
                  <a:srgbClr val="000000"/>
                </a:solidFill>
                <a:latin typeface="Times New Roman" pitchFamily="18" charset="0"/>
              </a:rPr>
              <a:t>She decides a sample of 30 applicants will be used.</a:t>
            </a:r>
          </a:p>
        </p:txBody>
      </p:sp>
      <p:sp>
        <p:nvSpPr>
          <p:cNvPr id="212117" name="Text Box 149"/>
          <p:cNvSpPr txBox="1">
            <a:spLocks noChangeArrowheads="1"/>
          </p:cNvSpPr>
          <p:nvPr/>
        </p:nvSpPr>
        <p:spPr bwMode="auto">
          <a:xfrm>
            <a:off x="669925" y="2443671"/>
            <a:ext cx="77549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457200" indent="-457200">
              <a:buClr>
                <a:srgbClr val="66FFFF"/>
              </a:buClr>
              <a:buFont typeface="Wingdings" pitchFamily="2" charset="2"/>
              <a:buNone/>
            </a:pPr>
            <a:r>
              <a:rPr lang="en-US" sz="2400" b="0" dirty="0">
                <a:solidFill>
                  <a:srgbClr val="000000"/>
                </a:solidFill>
                <a:latin typeface="Times New Roman" pitchFamily="18" charset="0"/>
              </a:rPr>
              <a:t>T</a:t>
            </a:r>
            <a:r>
              <a:rPr lang="en-US" sz="2400" b="0" dirty="0" smtClean="0">
                <a:solidFill>
                  <a:srgbClr val="000000"/>
                </a:solidFill>
                <a:latin typeface="Times New Roman" pitchFamily="18" charset="0"/>
              </a:rPr>
              <a:t>he </a:t>
            </a:r>
            <a:r>
              <a:rPr lang="en-US" sz="2400" b="0" dirty="0">
                <a:solidFill>
                  <a:srgbClr val="000000"/>
                </a:solidFill>
                <a:latin typeface="Times New Roman" pitchFamily="18" charset="0"/>
              </a:rPr>
              <a:t>Director of </a:t>
            </a:r>
            <a:r>
              <a:rPr lang="en-US" sz="2400" b="0" dirty="0" smtClean="0">
                <a:solidFill>
                  <a:srgbClr val="000000"/>
                </a:solidFill>
                <a:latin typeface="Times New Roman" pitchFamily="18" charset="0"/>
              </a:rPr>
              <a:t>Admissions needs estimates </a:t>
            </a:r>
            <a:r>
              <a:rPr lang="en-US" sz="2400" b="0" dirty="0">
                <a:solidFill>
                  <a:srgbClr val="000000"/>
                </a:solidFill>
                <a:latin typeface="Times New Roman" pitchFamily="18" charset="0"/>
              </a:rPr>
              <a:t>of the population parameters </a:t>
            </a:r>
            <a:r>
              <a:rPr lang="en-US" sz="2400" b="0" dirty="0" smtClean="0">
                <a:solidFill>
                  <a:srgbClr val="000000"/>
                </a:solidFill>
                <a:latin typeface="Times New Roman" pitchFamily="18" charset="0"/>
              </a:rPr>
              <a:t>for a </a:t>
            </a:r>
            <a:r>
              <a:rPr lang="en-US" sz="2400" b="0" dirty="0">
                <a:solidFill>
                  <a:srgbClr val="000000"/>
                </a:solidFill>
                <a:latin typeface="Times New Roman" pitchFamily="18" charset="0"/>
              </a:rPr>
              <a:t>meeting taking place in </a:t>
            </a:r>
            <a:r>
              <a:rPr lang="en-US" sz="2400" b="0" dirty="0" smtClean="0">
                <a:solidFill>
                  <a:srgbClr val="000000"/>
                </a:solidFill>
                <a:latin typeface="Times New Roman" pitchFamily="18" charset="0"/>
              </a:rPr>
              <a:t>an hour.</a:t>
            </a:r>
            <a:endParaRPr lang="en-US" sz="2400" b="0" dirty="0">
              <a:solidFill>
                <a:srgbClr val="000000"/>
              </a:solidFill>
              <a:latin typeface="Times New Roman" pitchFamily="18" charset="0"/>
            </a:endParaRPr>
          </a:p>
        </p:txBody>
      </p:sp>
      <p:sp>
        <p:nvSpPr>
          <p:cNvPr id="23556" name="Text Box 150"/>
          <p:cNvSpPr txBox="1">
            <a:spLocks noChangeArrowheads="1"/>
          </p:cNvSpPr>
          <p:nvPr/>
        </p:nvSpPr>
        <p:spPr bwMode="auto">
          <a:xfrm>
            <a:off x="669925" y="1598613"/>
            <a:ext cx="76152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buClr>
                <a:srgbClr val="66FFFF"/>
              </a:buClr>
              <a:buFont typeface="Wingdings" pitchFamily="2" charset="2"/>
              <a:buNone/>
            </a:pPr>
            <a:r>
              <a:rPr lang="en-US" sz="2400" b="0" dirty="0" smtClean="0">
                <a:solidFill>
                  <a:srgbClr val="000000"/>
                </a:solidFill>
                <a:latin typeface="Times New Roman" pitchFamily="18" charset="0"/>
              </a:rPr>
              <a:t>Suppose the data is stored in boxes off campus.</a:t>
            </a:r>
            <a:endParaRPr lang="en-US" sz="2400" b="0" dirty="0">
              <a:solidFill>
                <a:srgbClr val="000000"/>
              </a:solidFill>
              <a:latin typeface="Times New Roman" pitchFamily="18" charset="0"/>
            </a:endParaRPr>
          </a:p>
        </p:txBody>
      </p:sp>
      <p:sp>
        <p:nvSpPr>
          <p:cNvPr id="212115" name="Text Box 147"/>
          <p:cNvSpPr txBox="1">
            <a:spLocks noChangeArrowheads="1"/>
          </p:cNvSpPr>
          <p:nvPr/>
        </p:nvSpPr>
        <p:spPr bwMode="auto">
          <a:xfrm>
            <a:off x="663575" y="4535361"/>
            <a:ext cx="761523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marL="457200" indent="-457200"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buClr>
                <a:srgbClr val="66FFFF"/>
              </a:buClr>
              <a:buFont typeface="Wingdings" pitchFamily="2" charset="2"/>
              <a:buNone/>
            </a:pPr>
            <a:r>
              <a:rPr lang="en-US" sz="2400" b="0" dirty="0">
                <a:latin typeface="Times New Roman" pitchFamily="18" charset="0"/>
              </a:rPr>
              <a:t>The number of random samples (without replacement) of size 30 that can be drawn from a population of size </a:t>
            </a:r>
            <a:r>
              <a:rPr lang="en-US" sz="2400" b="0" dirty="0" smtClean="0">
                <a:latin typeface="Times New Roman" pitchFamily="18" charset="0"/>
              </a:rPr>
              <a:t>9000 is huge. For just this year, it is</a:t>
            </a:r>
            <a:endParaRPr lang="en-US" sz="2400" b="0" dirty="0">
              <a:solidFill>
                <a:srgbClr val="000000"/>
              </a:solidFill>
              <a:latin typeface="Times New Roman" pitchFamily="18" charset="0"/>
            </a:endParaRPr>
          </a:p>
        </p:txBody>
      </p:sp>
      <p:graphicFrame>
        <p:nvGraphicFramePr>
          <p:cNvPr id="34826" name="Object 10"/>
          <p:cNvGraphicFramePr>
            <a:graphicFrameLocks noChangeAspect="1"/>
          </p:cNvGraphicFramePr>
          <p:nvPr>
            <p:extLst>
              <p:ext uri="{D42A27DB-BD31-4B8C-83A1-F6EECF244321}">
                <p14:modId xmlns:p14="http://schemas.microsoft.com/office/powerpoint/2010/main" val="2843417050"/>
              </p:ext>
            </p:extLst>
          </p:nvPr>
        </p:nvGraphicFramePr>
        <p:xfrm>
          <a:off x="1975644" y="5910778"/>
          <a:ext cx="4991100" cy="755650"/>
        </p:xfrm>
        <a:graphic>
          <a:graphicData uri="http://schemas.openxmlformats.org/presentationml/2006/ole">
            <mc:AlternateContent xmlns:mc="http://schemas.openxmlformats.org/markup-compatibility/2006">
              <mc:Choice xmlns:v="urn:schemas-microsoft-com:vml" Requires="v">
                <p:oleObj spid="_x0000_s23567" name="Equation" r:id="rId4" imgW="2768600" imgH="419100" progId="Equation.DSMT4">
                  <p:embed/>
                </p:oleObj>
              </mc:Choice>
              <mc:Fallback>
                <p:oleObj name="Equation" r:id="rId4" imgW="2768600" imgH="419100" progId="Equation.DSMT4">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5644" y="5910778"/>
                        <a:ext cx="4991100" cy="755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4827" name="Rectangle 11"/>
          <p:cNvSpPr>
            <a:spLocks noChangeArrowheads="1"/>
          </p:cNvSpPr>
          <p:nvPr/>
        </p:nvSpPr>
        <p:spPr bwMode="auto">
          <a:xfrm>
            <a:off x="5596382" y="6058217"/>
            <a:ext cx="1722438" cy="547688"/>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4828" name="Rectangle 12"/>
          <p:cNvSpPr>
            <a:spLocks noChangeArrowheads="1"/>
          </p:cNvSpPr>
          <p:nvPr/>
        </p:nvSpPr>
        <p:spPr bwMode="auto">
          <a:xfrm>
            <a:off x="4340225" y="5959736"/>
            <a:ext cx="1966913" cy="822325"/>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 name="TextBox 2"/>
          <p:cNvSpPr txBox="1"/>
          <p:nvPr/>
        </p:nvSpPr>
        <p:spPr>
          <a:xfrm>
            <a:off x="2015404" y="5919271"/>
            <a:ext cx="1431884" cy="369332"/>
          </a:xfrm>
          <a:prstGeom prst="rect">
            <a:avLst/>
          </a:prstGeom>
          <a:noFill/>
        </p:spPr>
        <p:txBody>
          <a:bodyPr wrap="square" rtlCol="0">
            <a:spAutoFit/>
          </a:bodyPr>
          <a:lstStyle/>
          <a:p>
            <a:endParaRPr lang="en-US" dirty="0"/>
          </a:p>
        </p:txBody>
      </p:sp>
      <p:sp>
        <p:nvSpPr>
          <p:cNvPr id="12" name="Rectangle 155"/>
          <p:cNvSpPr>
            <a:spLocks noChangeArrowheads="1"/>
          </p:cNvSpPr>
          <p:nvPr/>
        </p:nvSpPr>
        <p:spPr bwMode="auto">
          <a:xfrm>
            <a:off x="455613" y="19050"/>
            <a:ext cx="8229600"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b="0" dirty="0">
                <a:solidFill>
                  <a:srgbClr val="000000"/>
                </a:solidFill>
                <a:latin typeface="Times New Roman" pitchFamily="18" charset="0"/>
              </a:rPr>
              <a:t>Simple Random Sampling</a:t>
            </a:r>
            <a:endParaRPr lang="en-US" sz="2600" b="0" dirty="0">
              <a:solidFill>
                <a:srgbClr val="000000"/>
              </a:solidFill>
              <a:latin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211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211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211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482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xit" presetSubtype="0" fill="hold" grpId="0" nodeType="clickEffect">
                                  <p:stCondLst>
                                    <p:cond delay="0"/>
                                  </p:stCondLst>
                                  <p:childTnLst>
                                    <p:animEffect transition="out" filter="dissolve">
                                      <p:cBhvr>
                                        <p:cTn id="22" dur="200"/>
                                        <p:tgtEl>
                                          <p:spTgt spid="34828"/>
                                        </p:tgtEl>
                                      </p:cBhvr>
                                    </p:animEffect>
                                    <p:set>
                                      <p:cBhvr>
                                        <p:cTn id="23" dur="1" fill="hold">
                                          <p:stCondLst>
                                            <p:cond delay="199"/>
                                          </p:stCondLst>
                                        </p:cTn>
                                        <p:tgtEl>
                                          <p:spTgt spid="34828"/>
                                        </p:tgtEl>
                                        <p:attrNameLst>
                                          <p:attrName>style.visibility</p:attrName>
                                        </p:attrNameLst>
                                      </p:cBhvr>
                                      <p:to>
                                        <p:strVal val="hidden"/>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xit" presetSubtype="0" fill="hold" grpId="0" nodeType="clickEffect">
                                  <p:stCondLst>
                                    <p:cond delay="0"/>
                                  </p:stCondLst>
                                  <p:childTnLst>
                                    <p:animEffect transition="out" filter="dissolve">
                                      <p:cBhvr>
                                        <p:cTn id="27" dur="200"/>
                                        <p:tgtEl>
                                          <p:spTgt spid="34827"/>
                                        </p:tgtEl>
                                      </p:cBhvr>
                                    </p:animEffect>
                                    <p:set>
                                      <p:cBhvr>
                                        <p:cTn id="28" dur="1" fill="hold">
                                          <p:stCondLst>
                                            <p:cond delay="199"/>
                                          </p:stCondLst>
                                        </p:cTn>
                                        <p:tgtEl>
                                          <p:spTgt spid="348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116" grpId="0"/>
      <p:bldP spid="212117" grpId="0"/>
      <p:bldP spid="212115" grpId="0"/>
      <p:bldP spid="34827" grpId="0" animBg="1"/>
      <p:bldP spid="3482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type="body" idx="1"/>
          </p:nvPr>
        </p:nvSpPr>
        <p:spPr>
          <a:xfrm>
            <a:off x="455613" y="1614488"/>
            <a:ext cx="8229600" cy="501650"/>
          </a:xfrm>
        </p:spPr>
        <p:txBody>
          <a:bodyPr/>
          <a:lstStyle/>
          <a:p>
            <a:pPr eaLnBrk="1" hangingPunct="1">
              <a:buFontTx/>
              <a:buNone/>
            </a:pPr>
            <a:r>
              <a:rPr lang="en-US" smtClean="0">
                <a:solidFill>
                  <a:srgbClr val="000000"/>
                </a:solidFill>
              </a:rPr>
              <a:t>Taking a Sample of 30 Applicants</a:t>
            </a:r>
          </a:p>
        </p:txBody>
      </p:sp>
      <p:sp>
        <p:nvSpPr>
          <p:cNvPr id="24579" name="Text Box 445"/>
          <p:cNvSpPr txBox="1">
            <a:spLocks noChangeArrowheads="1"/>
          </p:cNvSpPr>
          <p:nvPr/>
        </p:nvSpPr>
        <p:spPr bwMode="auto">
          <a:xfrm>
            <a:off x="1038225" y="2146300"/>
            <a:ext cx="671914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dirty="0">
                <a:solidFill>
                  <a:srgbClr val="000000"/>
                </a:solidFill>
                <a:latin typeface="Times New Roman" pitchFamily="18" charset="0"/>
              </a:rPr>
              <a:t>Step 1:  Assign a random number to each of the </a:t>
            </a:r>
            <a:r>
              <a:rPr lang="en-US" sz="2400" b="0" dirty="0" smtClean="0">
                <a:solidFill>
                  <a:srgbClr val="000000"/>
                </a:solidFill>
                <a:latin typeface="Times New Roman" pitchFamily="18" charset="0"/>
              </a:rPr>
              <a:t>9000</a:t>
            </a:r>
            <a:endParaRPr lang="en-US" sz="2400" b="0" dirty="0">
              <a:solidFill>
                <a:srgbClr val="000000"/>
              </a:solidFill>
              <a:latin typeface="Times New Roman" pitchFamily="18" charset="0"/>
            </a:endParaRPr>
          </a:p>
          <a:p>
            <a:r>
              <a:rPr lang="en-US" sz="2400" b="0" dirty="0">
                <a:solidFill>
                  <a:srgbClr val="000000"/>
                </a:solidFill>
                <a:latin typeface="Times New Roman" pitchFamily="18" charset="0"/>
              </a:rPr>
              <a:t>              current applicants.</a:t>
            </a:r>
          </a:p>
        </p:txBody>
      </p:sp>
      <p:sp>
        <p:nvSpPr>
          <p:cNvPr id="24580" name="Text Box 446"/>
          <p:cNvSpPr txBox="1">
            <a:spLocks noChangeArrowheads="1"/>
          </p:cNvSpPr>
          <p:nvPr/>
        </p:nvSpPr>
        <p:spPr bwMode="auto">
          <a:xfrm>
            <a:off x="990600" y="4200525"/>
            <a:ext cx="66516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dirty="0">
                <a:solidFill>
                  <a:srgbClr val="000000"/>
                </a:solidFill>
                <a:latin typeface="Times New Roman" pitchFamily="18" charset="0"/>
              </a:rPr>
              <a:t>Step 2:  Select the 30 applicants corresponding to the</a:t>
            </a:r>
          </a:p>
          <a:p>
            <a:r>
              <a:rPr lang="en-US" sz="2400" b="0" dirty="0">
                <a:solidFill>
                  <a:srgbClr val="000000"/>
                </a:solidFill>
                <a:latin typeface="Times New Roman" pitchFamily="18" charset="0"/>
              </a:rPr>
              <a:t>              30 smallest random numbers.</a:t>
            </a:r>
          </a:p>
        </p:txBody>
      </p:sp>
      <p:sp>
        <p:nvSpPr>
          <p:cNvPr id="74175" name="Text Box 447"/>
          <p:cNvSpPr txBox="1">
            <a:spLocks noChangeArrowheads="1"/>
          </p:cNvSpPr>
          <p:nvPr/>
        </p:nvSpPr>
        <p:spPr bwMode="auto">
          <a:xfrm>
            <a:off x="2141538" y="3100388"/>
            <a:ext cx="490061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a:solidFill>
                  <a:srgbClr val="000000"/>
                </a:solidFill>
                <a:latin typeface="Book Antiqua" pitchFamily="18" charset="0"/>
              </a:rPr>
              <a:t> Excel’s RAND function generates</a:t>
            </a:r>
          </a:p>
          <a:p>
            <a:r>
              <a:rPr lang="en-US" sz="2400" b="0">
                <a:solidFill>
                  <a:srgbClr val="000000"/>
                </a:solidFill>
                <a:latin typeface="Book Antiqua" pitchFamily="18" charset="0"/>
              </a:rPr>
              <a:t> random numbers between 0 and 1</a:t>
            </a:r>
            <a:r>
              <a:rPr lang="en-US" sz="1000" b="0">
                <a:solidFill>
                  <a:srgbClr val="000000"/>
                </a:solidFill>
                <a:latin typeface="Book Antiqua" pitchFamily="18" charset="0"/>
              </a:rPr>
              <a:t> </a:t>
            </a:r>
          </a:p>
        </p:txBody>
      </p:sp>
      <p:sp>
        <p:nvSpPr>
          <p:cNvPr id="7" name="Rectangle 155"/>
          <p:cNvSpPr>
            <a:spLocks noChangeArrowheads="1"/>
          </p:cNvSpPr>
          <p:nvPr/>
        </p:nvSpPr>
        <p:spPr bwMode="auto">
          <a:xfrm>
            <a:off x="455613" y="19050"/>
            <a:ext cx="8229600"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b="0" dirty="0">
                <a:solidFill>
                  <a:srgbClr val="000000"/>
                </a:solidFill>
                <a:latin typeface="Times New Roman" pitchFamily="18" charset="0"/>
              </a:rPr>
              <a:t>Simple Random Sampling</a:t>
            </a:r>
            <a:endParaRPr lang="en-US" sz="2600" b="0" dirty="0">
              <a:solidFill>
                <a:srgbClr val="000000"/>
              </a:solidFill>
              <a:latin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1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p:bldP spid="7417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3331" name="Group 147"/>
          <p:cNvGraphicFramePr>
            <a:graphicFrameLocks noGrp="1"/>
          </p:cNvGraphicFramePr>
          <p:nvPr>
            <p:ph/>
            <p:extLst>
              <p:ext uri="{D42A27DB-BD31-4B8C-83A1-F6EECF244321}">
                <p14:modId xmlns:p14="http://schemas.microsoft.com/office/powerpoint/2010/main" val="750028731"/>
              </p:ext>
            </p:extLst>
          </p:nvPr>
        </p:nvGraphicFramePr>
        <p:xfrm>
          <a:off x="2457450" y="1377950"/>
          <a:ext cx="4171950" cy="4657726"/>
        </p:xfrm>
        <a:graphic>
          <a:graphicData uri="http://schemas.openxmlformats.org/drawingml/2006/table">
            <a:tbl>
              <a:tblPr/>
              <a:tblGrid>
                <a:gridCol w="2085975"/>
                <a:gridCol w="2085975"/>
              </a:tblGrid>
              <a:tr h="640124">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cs typeface="Arial" charset="0"/>
                        </a:rPr>
                        <a:t>Applicant Number</a:t>
                      </a:r>
                      <a:endParaRPr kumimoji="0" lang="en-US" sz="1800" b="1" i="0" u="none" strike="noStrike" cap="none" normalizeH="0" baseline="0" dirty="0" smtClean="0">
                        <a:ln>
                          <a:noFill/>
                        </a:ln>
                        <a:solidFill>
                          <a:schemeClr val="tx1"/>
                        </a:solidFill>
                        <a:effectLst/>
                        <a:latin typeface="Arial" charset="0"/>
                      </a:endParaRPr>
                    </a:p>
                  </a:txBody>
                  <a:tcPr marT="45723" marB="45723"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00"/>
                          </a:solidFill>
                          <a:effectLst/>
                          <a:latin typeface="Arial" charset="0"/>
                          <a:cs typeface="Arial" charset="0"/>
                        </a:rPr>
                        <a:t>random</a:t>
                      </a:r>
                    </a:p>
                    <a:p>
                      <a:pPr marL="0" marR="0" lvl="0" indent="0" algn="ctr" defTabSz="914400" rtl="0" eaLnBrk="0" fontAlgn="b" latinLnBrk="0" hangingPunct="0">
                        <a:lnSpc>
                          <a:spcPct val="100000"/>
                        </a:lnSpc>
                        <a:spcBef>
                          <a:spcPct val="0"/>
                        </a:spcBef>
                        <a:spcAft>
                          <a:spcPct val="0"/>
                        </a:spcAft>
                        <a:buClrTx/>
                        <a:buSzTx/>
                        <a:buFontTx/>
                        <a:buNone/>
                        <a:tabLst/>
                      </a:pPr>
                      <a:endParaRPr kumimoji="0" lang="en-US" sz="900" b="1" i="0" u="none" strike="noStrike" cap="none" normalizeH="0" baseline="0" smtClean="0">
                        <a:ln>
                          <a:noFill/>
                        </a:ln>
                        <a:solidFill>
                          <a:srgbClr val="FF0000"/>
                        </a:solidFill>
                        <a:effectLst/>
                        <a:latin typeface="Arial" charset="0"/>
                      </a:endParaRPr>
                    </a:p>
                  </a:txBody>
                  <a:tcPr marT="45723" marB="45723"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r h="36578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66FF"/>
                          </a:solidFill>
                          <a:effectLst/>
                          <a:latin typeface="Arial" charset="0"/>
                          <a:cs typeface="Arial" charset="0"/>
                        </a:rPr>
                        <a:t>1</a:t>
                      </a:r>
                      <a:endParaRPr kumimoji="0" lang="en-US" sz="1800" b="1" i="0" u="none" strike="noStrike" cap="none" normalizeH="0" baseline="0" smtClean="0">
                        <a:ln>
                          <a:noFill/>
                        </a:ln>
                        <a:solidFill>
                          <a:srgbClr val="0066FF"/>
                        </a:solidFill>
                        <a:effectLst/>
                        <a:latin typeface="Arial" charset="0"/>
                      </a:endParaRPr>
                    </a:p>
                  </a:txBody>
                  <a:tcPr marT="45723" marB="4572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00"/>
                          </a:solidFill>
                          <a:effectLst/>
                          <a:latin typeface="Arial" charset="0"/>
                        </a:rPr>
                        <a:t>.987</a:t>
                      </a:r>
                    </a:p>
                  </a:txBody>
                  <a:tcPr marT="45723" marB="4572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8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66FF"/>
                          </a:solidFill>
                          <a:effectLst/>
                          <a:latin typeface="Arial" charset="0"/>
                          <a:cs typeface="Arial" charset="0"/>
                        </a:rPr>
                        <a:t>2</a:t>
                      </a:r>
                      <a:endParaRPr kumimoji="0" lang="en-US" sz="1800" b="1" i="0" u="none" strike="noStrike" cap="none" normalizeH="0" baseline="0" smtClean="0">
                        <a:ln>
                          <a:noFill/>
                        </a:ln>
                        <a:solidFill>
                          <a:srgbClr val="0066FF"/>
                        </a:solidFill>
                        <a:effectLst/>
                        <a:latin typeface="Arial" charset="0"/>
                      </a:endParaRPr>
                    </a:p>
                  </a:txBody>
                  <a:tcPr marT="45723" marB="4572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00"/>
                          </a:solidFill>
                          <a:effectLst/>
                          <a:latin typeface="Arial" charset="0"/>
                        </a:rPr>
                        <a:t>.567</a:t>
                      </a:r>
                    </a:p>
                  </a:txBody>
                  <a:tcPr marT="45723" marB="4572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8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66FF"/>
                          </a:solidFill>
                          <a:effectLst/>
                          <a:latin typeface="Arial" charset="0"/>
                          <a:cs typeface="Arial" charset="0"/>
                        </a:rPr>
                        <a:t>3</a:t>
                      </a:r>
                      <a:endParaRPr kumimoji="0" lang="en-US" sz="1800" b="1" i="0" u="none" strike="noStrike" cap="none" normalizeH="0" baseline="0" smtClean="0">
                        <a:ln>
                          <a:noFill/>
                        </a:ln>
                        <a:solidFill>
                          <a:srgbClr val="0066FF"/>
                        </a:solidFill>
                        <a:effectLst/>
                        <a:latin typeface="Arial" charset="0"/>
                      </a:endParaRPr>
                    </a:p>
                  </a:txBody>
                  <a:tcPr marT="45723" marB="4572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00"/>
                          </a:solidFill>
                          <a:effectLst/>
                          <a:latin typeface="Arial" charset="0"/>
                        </a:rPr>
                        <a:t>.867</a:t>
                      </a:r>
                    </a:p>
                  </a:txBody>
                  <a:tcPr marT="45723" marB="4572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8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66FF"/>
                          </a:solidFill>
                          <a:effectLst/>
                          <a:latin typeface="Arial" charset="0"/>
                          <a:cs typeface="Arial" charset="0"/>
                        </a:rPr>
                        <a:t>4</a:t>
                      </a:r>
                      <a:endParaRPr kumimoji="0" lang="en-US" sz="1800" b="1" i="0" u="none" strike="noStrike" cap="none" normalizeH="0" baseline="0" smtClean="0">
                        <a:ln>
                          <a:noFill/>
                        </a:ln>
                        <a:solidFill>
                          <a:srgbClr val="0066FF"/>
                        </a:solidFill>
                        <a:effectLst/>
                        <a:latin typeface="Arial" charset="0"/>
                      </a:endParaRPr>
                    </a:p>
                  </a:txBody>
                  <a:tcPr marT="45723" marB="4572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00"/>
                          </a:solidFill>
                          <a:effectLst/>
                          <a:latin typeface="Arial" charset="0"/>
                        </a:rPr>
                        <a:t>.124</a:t>
                      </a:r>
                    </a:p>
                  </a:txBody>
                  <a:tcPr marT="45723" marB="4572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8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66FF"/>
                          </a:solidFill>
                          <a:effectLst/>
                          <a:latin typeface="Arial" charset="0"/>
                          <a:cs typeface="Arial" charset="0"/>
                        </a:rPr>
                        <a:t>5</a:t>
                      </a:r>
                      <a:endParaRPr kumimoji="0" lang="en-US" sz="1800" b="1" i="0" u="none" strike="noStrike" cap="none" normalizeH="0" baseline="0" smtClean="0">
                        <a:ln>
                          <a:noFill/>
                        </a:ln>
                        <a:solidFill>
                          <a:srgbClr val="0066FF"/>
                        </a:solidFill>
                        <a:effectLst/>
                        <a:latin typeface="Arial" charset="0"/>
                      </a:endParaRPr>
                    </a:p>
                  </a:txBody>
                  <a:tcPr marT="45723" marB="4572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00"/>
                          </a:solidFill>
                          <a:effectLst/>
                          <a:latin typeface="Arial" charset="0"/>
                        </a:rPr>
                        <a:t>.345</a:t>
                      </a:r>
                    </a:p>
                  </a:txBody>
                  <a:tcPr marT="45723" marB="4572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8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66FF"/>
                          </a:solidFill>
                          <a:effectLst/>
                          <a:latin typeface="Arial" charset="0"/>
                          <a:cs typeface="Arial" charset="0"/>
                        </a:rPr>
                        <a:t>6</a:t>
                      </a:r>
                      <a:endParaRPr kumimoji="0" lang="en-US" sz="1800" b="1" i="0" u="none" strike="noStrike" cap="none" normalizeH="0" baseline="0" smtClean="0">
                        <a:ln>
                          <a:noFill/>
                        </a:ln>
                        <a:solidFill>
                          <a:srgbClr val="0066FF"/>
                        </a:solidFill>
                        <a:effectLst/>
                        <a:latin typeface="Arial" charset="0"/>
                      </a:endParaRPr>
                    </a:p>
                  </a:txBody>
                  <a:tcPr marT="45723" marB="4572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00"/>
                          </a:solidFill>
                          <a:effectLst/>
                          <a:latin typeface="Arial" charset="0"/>
                        </a:rPr>
                        <a:t>.103</a:t>
                      </a:r>
                    </a:p>
                  </a:txBody>
                  <a:tcPr marT="45723" marB="4572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8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66FF"/>
                          </a:solidFill>
                          <a:effectLst/>
                          <a:latin typeface="Arial" charset="0"/>
                          <a:cs typeface="Arial" charset="0"/>
                        </a:rPr>
                        <a:t>7</a:t>
                      </a:r>
                      <a:endParaRPr kumimoji="0" lang="en-US" sz="1800" b="1" i="0" u="none" strike="noStrike" cap="none" normalizeH="0" baseline="0" smtClean="0">
                        <a:ln>
                          <a:noFill/>
                        </a:ln>
                        <a:solidFill>
                          <a:srgbClr val="0066FF"/>
                        </a:solidFill>
                        <a:effectLst/>
                        <a:latin typeface="Arial" charset="0"/>
                      </a:endParaRPr>
                    </a:p>
                  </a:txBody>
                  <a:tcPr marT="45723" marB="4572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00"/>
                          </a:solidFill>
                          <a:effectLst/>
                          <a:latin typeface="Arial" charset="0"/>
                        </a:rPr>
                        <a:t>.698</a:t>
                      </a:r>
                    </a:p>
                  </a:txBody>
                  <a:tcPr marT="45723" marB="4572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5537">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endParaRPr kumimoji="0" lang="en-US" sz="1800" b="1" i="0" u="none" strike="noStrike" cap="none" normalizeH="0" baseline="0" smtClean="0">
                        <a:ln>
                          <a:noFill/>
                        </a:ln>
                        <a:solidFill>
                          <a:srgbClr val="0066FF"/>
                        </a:solidFill>
                        <a:effectLst/>
                        <a:latin typeface="Arial" charset="0"/>
                      </a:endParaRPr>
                    </a:p>
                  </a:txBody>
                  <a:tcPr marT="45723" marB="45723" anchor="b"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endParaRPr kumimoji="0" lang="en-US" sz="1800" b="1" i="0" u="none" strike="noStrike" cap="none" normalizeH="0" baseline="0" smtClean="0">
                        <a:ln>
                          <a:noFill/>
                        </a:ln>
                        <a:solidFill>
                          <a:srgbClr val="FF0000"/>
                        </a:solidFill>
                        <a:effectLst/>
                        <a:latin typeface="Arial" charset="0"/>
                      </a:endParaRPr>
                    </a:p>
                  </a:txBody>
                  <a:tcPr marT="45723" marB="45723" anchor="b"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8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66FF"/>
                          </a:solidFill>
                          <a:effectLst/>
                          <a:latin typeface="Arial" charset="0"/>
                          <a:cs typeface="Arial" charset="0"/>
                        </a:rPr>
                        <a:t>8999</a:t>
                      </a:r>
                      <a:endParaRPr kumimoji="0" lang="en-US" sz="1800" b="1" i="0" u="none" strike="noStrike" cap="none" normalizeH="0" baseline="0" dirty="0" smtClean="0">
                        <a:ln>
                          <a:noFill/>
                        </a:ln>
                        <a:solidFill>
                          <a:srgbClr val="0066FF"/>
                        </a:solidFill>
                        <a:effectLst/>
                        <a:latin typeface="Arial" charset="0"/>
                      </a:endParaRPr>
                    </a:p>
                  </a:txBody>
                  <a:tcPr marT="45723" marB="4572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00"/>
                          </a:solidFill>
                          <a:effectLst/>
                          <a:latin typeface="Arial" charset="0"/>
                        </a:rPr>
                        <a:t>.432</a:t>
                      </a:r>
                    </a:p>
                  </a:txBody>
                  <a:tcPr marT="45723" marB="4572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8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66FF"/>
                          </a:solidFill>
                          <a:effectLst/>
                          <a:latin typeface="Arial" charset="0"/>
                        </a:rPr>
                        <a:t>9000</a:t>
                      </a:r>
                    </a:p>
                  </a:txBody>
                  <a:tcPr marT="45723" marB="4572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00"/>
                          </a:solidFill>
                          <a:effectLst/>
                          <a:latin typeface="Arial" charset="0"/>
                        </a:rPr>
                        <a:t>.211</a:t>
                      </a:r>
                    </a:p>
                  </a:txBody>
                  <a:tcPr marT="45723" marB="4572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25646" name="Group 86"/>
          <p:cNvGrpSpPr>
            <a:grpSpLocks/>
          </p:cNvGrpSpPr>
          <p:nvPr/>
        </p:nvGrpSpPr>
        <p:grpSpPr bwMode="auto">
          <a:xfrm>
            <a:off x="3463925" y="4775200"/>
            <a:ext cx="65088" cy="360363"/>
            <a:chOff x="922" y="2753"/>
            <a:chExt cx="41" cy="227"/>
          </a:xfrm>
        </p:grpSpPr>
        <p:sp>
          <p:nvSpPr>
            <p:cNvPr id="25662" name="Oval 87"/>
            <p:cNvSpPr>
              <a:spLocks noChangeArrowheads="1"/>
            </p:cNvSpPr>
            <p:nvPr/>
          </p:nvSpPr>
          <p:spPr bwMode="auto">
            <a:xfrm>
              <a:off x="922" y="2753"/>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25663" name="Oval 88"/>
            <p:cNvSpPr>
              <a:spLocks noChangeArrowheads="1"/>
            </p:cNvSpPr>
            <p:nvPr/>
          </p:nvSpPr>
          <p:spPr bwMode="auto">
            <a:xfrm>
              <a:off x="928" y="2849"/>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25664" name="Oval 89"/>
            <p:cNvSpPr>
              <a:spLocks noChangeArrowheads="1"/>
            </p:cNvSpPr>
            <p:nvPr/>
          </p:nvSpPr>
          <p:spPr bwMode="auto">
            <a:xfrm>
              <a:off x="925" y="2945"/>
              <a:ext cx="35" cy="35"/>
            </a:xfrm>
            <a:prstGeom prst="ellipse">
              <a:avLst/>
            </a:prstGeom>
            <a:solidFill>
              <a:srgbClr val="000000"/>
            </a:solidFill>
            <a:ln w="12700">
              <a:solidFill>
                <a:srgbClr val="000000"/>
              </a:solidFill>
              <a:round/>
              <a:headEnd/>
              <a:tailEnd/>
            </a:ln>
          </p:spPr>
          <p:txBody>
            <a:bodyPr wrap="none" anchor="ctr"/>
            <a:lstStyle/>
            <a:p>
              <a:endParaRPr lang="en-US"/>
            </a:p>
          </p:txBody>
        </p:sp>
      </p:grpSp>
      <p:grpSp>
        <p:nvGrpSpPr>
          <p:cNvPr id="25647" name="Group 98"/>
          <p:cNvGrpSpPr>
            <a:grpSpLocks/>
          </p:cNvGrpSpPr>
          <p:nvPr/>
        </p:nvGrpSpPr>
        <p:grpSpPr bwMode="auto">
          <a:xfrm>
            <a:off x="5545138" y="4787900"/>
            <a:ext cx="65087" cy="360363"/>
            <a:chOff x="922" y="2753"/>
            <a:chExt cx="41" cy="227"/>
          </a:xfrm>
        </p:grpSpPr>
        <p:sp>
          <p:nvSpPr>
            <p:cNvPr id="25659" name="Oval 99"/>
            <p:cNvSpPr>
              <a:spLocks noChangeArrowheads="1"/>
            </p:cNvSpPr>
            <p:nvPr/>
          </p:nvSpPr>
          <p:spPr bwMode="auto">
            <a:xfrm>
              <a:off x="922" y="2753"/>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25660" name="Oval 100"/>
            <p:cNvSpPr>
              <a:spLocks noChangeArrowheads="1"/>
            </p:cNvSpPr>
            <p:nvPr/>
          </p:nvSpPr>
          <p:spPr bwMode="auto">
            <a:xfrm>
              <a:off x="928" y="2849"/>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25661" name="Oval 101"/>
            <p:cNvSpPr>
              <a:spLocks noChangeArrowheads="1"/>
            </p:cNvSpPr>
            <p:nvPr/>
          </p:nvSpPr>
          <p:spPr bwMode="auto">
            <a:xfrm>
              <a:off x="925" y="2945"/>
              <a:ext cx="35" cy="35"/>
            </a:xfrm>
            <a:prstGeom prst="ellipse">
              <a:avLst/>
            </a:prstGeom>
            <a:solidFill>
              <a:srgbClr val="000000"/>
            </a:solidFill>
            <a:ln w="12700">
              <a:solidFill>
                <a:srgbClr val="000000"/>
              </a:solidFill>
              <a:round/>
              <a:headEnd/>
              <a:tailEnd/>
            </a:ln>
          </p:spPr>
          <p:txBody>
            <a:bodyPr wrap="none" anchor="ctr"/>
            <a:lstStyle/>
            <a:p>
              <a:endParaRPr lang="en-US"/>
            </a:p>
          </p:txBody>
        </p:sp>
      </p:grpSp>
      <p:sp>
        <p:nvSpPr>
          <p:cNvPr id="93288" name="Rectangle 104"/>
          <p:cNvSpPr>
            <a:spLocks noChangeArrowheads="1"/>
          </p:cNvSpPr>
          <p:nvPr/>
        </p:nvSpPr>
        <p:spPr bwMode="auto">
          <a:xfrm>
            <a:off x="5167313" y="206692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3289" name="Rectangle 105"/>
          <p:cNvSpPr>
            <a:spLocks noChangeArrowheads="1"/>
          </p:cNvSpPr>
          <p:nvPr/>
        </p:nvSpPr>
        <p:spPr bwMode="auto">
          <a:xfrm>
            <a:off x="5160963" y="244157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3290" name="Rectangle 106"/>
          <p:cNvSpPr>
            <a:spLocks noChangeArrowheads="1"/>
          </p:cNvSpPr>
          <p:nvPr/>
        </p:nvSpPr>
        <p:spPr bwMode="auto">
          <a:xfrm>
            <a:off x="5154613" y="2800350"/>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3291" name="Rectangle 107"/>
          <p:cNvSpPr>
            <a:spLocks noChangeArrowheads="1"/>
          </p:cNvSpPr>
          <p:nvPr/>
        </p:nvSpPr>
        <p:spPr bwMode="auto">
          <a:xfrm>
            <a:off x="5164138" y="315912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3292" name="Rectangle 108"/>
          <p:cNvSpPr>
            <a:spLocks noChangeArrowheads="1"/>
          </p:cNvSpPr>
          <p:nvPr/>
        </p:nvSpPr>
        <p:spPr bwMode="auto">
          <a:xfrm>
            <a:off x="5157788" y="3517900"/>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3293" name="Rectangle 109"/>
          <p:cNvSpPr>
            <a:spLocks noChangeArrowheads="1"/>
          </p:cNvSpPr>
          <p:nvPr/>
        </p:nvSpPr>
        <p:spPr bwMode="auto">
          <a:xfrm>
            <a:off x="5167313" y="3892550"/>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3294" name="Rectangle 110"/>
          <p:cNvSpPr>
            <a:spLocks noChangeArrowheads="1"/>
          </p:cNvSpPr>
          <p:nvPr/>
        </p:nvSpPr>
        <p:spPr bwMode="auto">
          <a:xfrm>
            <a:off x="5160963" y="425132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3295" name="Rectangle 111"/>
          <p:cNvSpPr>
            <a:spLocks noChangeArrowheads="1"/>
          </p:cNvSpPr>
          <p:nvPr/>
        </p:nvSpPr>
        <p:spPr bwMode="auto">
          <a:xfrm>
            <a:off x="5154613" y="535622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3296" name="Rectangle 112"/>
          <p:cNvSpPr>
            <a:spLocks noChangeArrowheads="1"/>
          </p:cNvSpPr>
          <p:nvPr/>
        </p:nvSpPr>
        <p:spPr bwMode="auto">
          <a:xfrm>
            <a:off x="5148263" y="5683250"/>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2546" name="AutoShape 18"/>
          <p:cNvSpPr>
            <a:spLocks noChangeArrowheads="1"/>
          </p:cNvSpPr>
          <p:nvPr/>
        </p:nvSpPr>
        <p:spPr bwMode="auto">
          <a:xfrm>
            <a:off x="6443663" y="222250"/>
            <a:ext cx="2427287" cy="725488"/>
          </a:xfrm>
          <a:prstGeom prst="wedgeRoundRectCallout">
            <a:avLst>
              <a:gd name="adj1" fmla="val -61773"/>
              <a:gd name="adj2" fmla="val 141245"/>
              <a:gd name="adj3" fmla="val 16667"/>
            </a:avLst>
          </a:prstGeom>
          <a:solidFill>
            <a:srgbClr val="FFFF00"/>
          </a:solidFill>
          <a:ln w="28575">
            <a:solidFill>
              <a:schemeClr val="tx1"/>
            </a:solidFill>
            <a:miter lim="800000"/>
            <a:headEnd/>
            <a:tailEnd/>
          </a:ln>
        </p:spPr>
        <p:txBody>
          <a:bodyPr/>
          <a:lstStyle/>
          <a:p>
            <a:pPr algn="ctr"/>
            <a:r>
              <a:rPr lang="en-US">
                <a:solidFill>
                  <a:schemeClr val="hlink"/>
                </a:solidFill>
                <a:latin typeface="Times New Roman" pitchFamily="18" charset="0"/>
              </a:rPr>
              <a:t>Sort rows by the random numbers</a:t>
            </a:r>
          </a:p>
        </p:txBody>
      </p:sp>
      <p:sp>
        <p:nvSpPr>
          <p:cNvPr id="22" name="Rectangle 155"/>
          <p:cNvSpPr>
            <a:spLocks noChangeArrowheads="1"/>
          </p:cNvSpPr>
          <p:nvPr/>
        </p:nvSpPr>
        <p:spPr bwMode="auto">
          <a:xfrm>
            <a:off x="455613" y="19050"/>
            <a:ext cx="8229600"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b="0" dirty="0">
                <a:solidFill>
                  <a:srgbClr val="000000"/>
                </a:solidFill>
                <a:latin typeface="Times New Roman" pitchFamily="18" charset="0"/>
              </a:rPr>
              <a:t>Simple Random Sampling</a:t>
            </a:r>
            <a:endParaRPr lang="en-US" sz="2600" b="0" dirty="0">
              <a:solidFill>
                <a:srgbClr val="000000"/>
              </a:solidFill>
              <a:latin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xit" presetSubtype="0" fill="hold" grpId="0" nodeType="clickEffect">
                                  <p:stCondLst>
                                    <p:cond delay="0"/>
                                  </p:stCondLst>
                                  <p:childTnLst>
                                    <p:animEffect transition="out" filter="dissolve">
                                      <p:cBhvr>
                                        <p:cTn id="6" dur="200"/>
                                        <p:tgtEl>
                                          <p:spTgt spid="93288"/>
                                        </p:tgtEl>
                                      </p:cBhvr>
                                    </p:animEffect>
                                    <p:set>
                                      <p:cBhvr>
                                        <p:cTn id="7" dur="1" fill="hold">
                                          <p:stCondLst>
                                            <p:cond delay="199"/>
                                          </p:stCondLst>
                                        </p:cTn>
                                        <p:tgtEl>
                                          <p:spTgt spid="93288"/>
                                        </p:tgtEl>
                                        <p:attrNameLst>
                                          <p:attrName>style.visibility</p:attrName>
                                        </p:attrNameLst>
                                      </p:cBhvr>
                                      <p:to>
                                        <p:strVal val="hidden"/>
                                      </p:to>
                                    </p:set>
                                  </p:childTnLst>
                                </p:cTn>
                              </p:par>
                            </p:childTnLst>
                          </p:cTn>
                        </p:par>
                        <p:par>
                          <p:cTn id="8" fill="hold" nodeType="afterGroup">
                            <p:stCondLst>
                              <p:cond delay="200"/>
                            </p:stCondLst>
                            <p:childTnLst>
                              <p:par>
                                <p:cTn id="9" presetID="9" presetClass="exit" presetSubtype="0" fill="hold" grpId="0" nodeType="afterEffect">
                                  <p:stCondLst>
                                    <p:cond delay="0"/>
                                  </p:stCondLst>
                                  <p:childTnLst>
                                    <p:animEffect transition="out" filter="dissolve">
                                      <p:cBhvr>
                                        <p:cTn id="10" dur="200"/>
                                        <p:tgtEl>
                                          <p:spTgt spid="93289"/>
                                        </p:tgtEl>
                                      </p:cBhvr>
                                    </p:animEffect>
                                    <p:set>
                                      <p:cBhvr>
                                        <p:cTn id="11" dur="1" fill="hold">
                                          <p:stCondLst>
                                            <p:cond delay="199"/>
                                          </p:stCondLst>
                                        </p:cTn>
                                        <p:tgtEl>
                                          <p:spTgt spid="93289"/>
                                        </p:tgtEl>
                                        <p:attrNameLst>
                                          <p:attrName>style.visibility</p:attrName>
                                        </p:attrNameLst>
                                      </p:cBhvr>
                                      <p:to>
                                        <p:strVal val="hidden"/>
                                      </p:to>
                                    </p:set>
                                  </p:childTnLst>
                                </p:cTn>
                              </p:par>
                            </p:childTnLst>
                          </p:cTn>
                        </p:par>
                        <p:par>
                          <p:cTn id="12" fill="hold" nodeType="afterGroup">
                            <p:stCondLst>
                              <p:cond delay="400"/>
                            </p:stCondLst>
                            <p:childTnLst>
                              <p:par>
                                <p:cTn id="13" presetID="9" presetClass="exit" presetSubtype="0" fill="hold" grpId="0" nodeType="afterEffect">
                                  <p:stCondLst>
                                    <p:cond delay="0"/>
                                  </p:stCondLst>
                                  <p:childTnLst>
                                    <p:animEffect transition="out" filter="dissolve">
                                      <p:cBhvr>
                                        <p:cTn id="14" dur="200"/>
                                        <p:tgtEl>
                                          <p:spTgt spid="93290"/>
                                        </p:tgtEl>
                                      </p:cBhvr>
                                    </p:animEffect>
                                    <p:set>
                                      <p:cBhvr>
                                        <p:cTn id="15" dur="1" fill="hold">
                                          <p:stCondLst>
                                            <p:cond delay="199"/>
                                          </p:stCondLst>
                                        </p:cTn>
                                        <p:tgtEl>
                                          <p:spTgt spid="93290"/>
                                        </p:tgtEl>
                                        <p:attrNameLst>
                                          <p:attrName>style.visibility</p:attrName>
                                        </p:attrNameLst>
                                      </p:cBhvr>
                                      <p:to>
                                        <p:strVal val="hidden"/>
                                      </p:to>
                                    </p:set>
                                  </p:childTnLst>
                                </p:cTn>
                              </p:par>
                            </p:childTnLst>
                          </p:cTn>
                        </p:par>
                        <p:par>
                          <p:cTn id="16" fill="hold" nodeType="afterGroup">
                            <p:stCondLst>
                              <p:cond delay="600"/>
                            </p:stCondLst>
                            <p:childTnLst>
                              <p:par>
                                <p:cTn id="17" presetID="9" presetClass="exit" presetSubtype="0" fill="hold" grpId="0" nodeType="afterEffect">
                                  <p:stCondLst>
                                    <p:cond delay="0"/>
                                  </p:stCondLst>
                                  <p:childTnLst>
                                    <p:animEffect transition="out" filter="dissolve">
                                      <p:cBhvr>
                                        <p:cTn id="18" dur="200"/>
                                        <p:tgtEl>
                                          <p:spTgt spid="93291"/>
                                        </p:tgtEl>
                                      </p:cBhvr>
                                    </p:animEffect>
                                    <p:set>
                                      <p:cBhvr>
                                        <p:cTn id="19" dur="1" fill="hold">
                                          <p:stCondLst>
                                            <p:cond delay="199"/>
                                          </p:stCondLst>
                                        </p:cTn>
                                        <p:tgtEl>
                                          <p:spTgt spid="93291"/>
                                        </p:tgtEl>
                                        <p:attrNameLst>
                                          <p:attrName>style.visibility</p:attrName>
                                        </p:attrNameLst>
                                      </p:cBhvr>
                                      <p:to>
                                        <p:strVal val="hidden"/>
                                      </p:to>
                                    </p:set>
                                  </p:childTnLst>
                                </p:cTn>
                              </p:par>
                            </p:childTnLst>
                          </p:cTn>
                        </p:par>
                        <p:par>
                          <p:cTn id="20" fill="hold" nodeType="afterGroup">
                            <p:stCondLst>
                              <p:cond delay="800"/>
                            </p:stCondLst>
                            <p:childTnLst>
                              <p:par>
                                <p:cTn id="21" presetID="9" presetClass="exit" presetSubtype="0" fill="hold" grpId="0" nodeType="afterEffect">
                                  <p:stCondLst>
                                    <p:cond delay="0"/>
                                  </p:stCondLst>
                                  <p:childTnLst>
                                    <p:animEffect transition="out" filter="dissolve">
                                      <p:cBhvr>
                                        <p:cTn id="22" dur="200"/>
                                        <p:tgtEl>
                                          <p:spTgt spid="93292"/>
                                        </p:tgtEl>
                                      </p:cBhvr>
                                    </p:animEffect>
                                    <p:set>
                                      <p:cBhvr>
                                        <p:cTn id="23" dur="1" fill="hold">
                                          <p:stCondLst>
                                            <p:cond delay="199"/>
                                          </p:stCondLst>
                                        </p:cTn>
                                        <p:tgtEl>
                                          <p:spTgt spid="93292"/>
                                        </p:tgtEl>
                                        <p:attrNameLst>
                                          <p:attrName>style.visibility</p:attrName>
                                        </p:attrNameLst>
                                      </p:cBhvr>
                                      <p:to>
                                        <p:strVal val="hidden"/>
                                      </p:to>
                                    </p:set>
                                  </p:childTnLst>
                                </p:cTn>
                              </p:par>
                            </p:childTnLst>
                          </p:cTn>
                        </p:par>
                        <p:par>
                          <p:cTn id="24" fill="hold" nodeType="afterGroup">
                            <p:stCondLst>
                              <p:cond delay="1000"/>
                            </p:stCondLst>
                            <p:childTnLst>
                              <p:par>
                                <p:cTn id="25" presetID="9" presetClass="exit" presetSubtype="0" fill="hold" grpId="0" nodeType="afterEffect">
                                  <p:stCondLst>
                                    <p:cond delay="0"/>
                                  </p:stCondLst>
                                  <p:childTnLst>
                                    <p:animEffect transition="out" filter="dissolve">
                                      <p:cBhvr>
                                        <p:cTn id="26" dur="200"/>
                                        <p:tgtEl>
                                          <p:spTgt spid="93293"/>
                                        </p:tgtEl>
                                      </p:cBhvr>
                                    </p:animEffect>
                                    <p:set>
                                      <p:cBhvr>
                                        <p:cTn id="27" dur="1" fill="hold">
                                          <p:stCondLst>
                                            <p:cond delay="199"/>
                                          </p:stCondLst>
                                        </p:cTn>
                                        <p:tgtEl>
                                          <p:spTgt spid="93293"/>
                                        </p:tgtEl>
                                        <p:attrNameLst>
                                          <p:attrName>style.visibility</p:attrName>
                                        </p:attrNameLst>
                                      </p:cBhvr>
                                      <p:to>
                                        <p:strVal val="hidden"/>
                                      </p:to>
                                    </p:set>
                                  </p:childTnLst>
                                </p:cTn>
                              </p:par>
                            </p:childTnLst>
                          </p:cTn>
                        </p:par>
                        <p:par>
                          <p:cTn id="28" fill="hold" nodeType="afterGroup">
                            <p:stCondLst>
                              <p:cond delay="1200"/>
                            </p:stCondLst>
                            <p:childTnLst>
                              <p:par>
                                <p:cTn id="29" presetID="9" presetClass="exit" presetSubtype="0" fill="hold" grpId="0" nodeType="afterEffect">
                                  <p:stCondLst>
                                    <p:cond delay="0"/>
                                  </p:stCondLst>
                                  <p:childTnLst>
                                    <p:animEffect transition="out" filter="dissolve">
                                      <p:cBhvr>
                                        <p:cTn id="30" dur="200"/>
                                        <p:tgtEl>
                                          <p:spTgt spid="93294"/>
                                        </p:tgtEl>
                                      </p:cBhvr>
                                    </p:animEffect>
                                    <p:set>
                                      <p:cBhvr>
                                        <p:cTn id="31" dur="1" fill="hold">
                                          <p:stCondLst>
                                            <p:cond delay="199"/>
                                          </p:stCondLst>
                                        </p:cTn>
                                        <p:tgtEl>
                                          <p:spTgt spid="93294"/>
                                        </p:tgtEl>
                                        <p:attrNameLst>
                                          <p:attrName>style.visibility</p:attrName>
                                        </p:attrNameLst>
                                      </p:cBhvr>
                                      <p:to>
                                        <p:strVal val="hidden"/>
                                      </p:to>
                                    </p:set>
                                  </p:childTnLst>
                                </p:cTn>
                              </p:par>
                            </p:childTnLst>
                          </p:cTn>
                        </p:par>
                        <p:par>
                          <p:cTn id="32" fill="hold" nodeType="afterGroup">
                            <p:stCondLst>
                              <p:cond delay="1400"/>
                            </p:stCondLst>
                            <p:childTnLst>
                              <p:par>
                                <p:cTn id="33" presetID="9" presetClass="exit" presetSubtype="0" fill="hold" grpId="0" nodeType="afterEffect">
                                  <p:stCondLst>
                                    <p:cond delay="0"/>
                                  </p:stCondLst>
                                  <p:childTnLst>
                                    <p:animEffect transition="out" filter="dissolve">
                                      <p:cBhvr>
                                        <p:cTn id="34" dur="200"/>
                                        <p:tgtEl>
                                          <p:spTgt spid="93295"/>
                                        </p:tgtEl>
                                      </p:cBhvr>
                                    </p:animEffect>
                                    <p:set>
                                      <p:cBhvr>
                                        <p:cTn id="35" dur="1" fill="hold">
                                          <p:stCondLst>
                                            <p:cond delay="199"/>
                                          </p:stCondLst>
                                        </p:cTn>
                                        <p:tgtEl>
                                          <p:spTgt spid="93295"/>
                                        </p:tgtEl>
                                        <p:attrNameLst>
                                          <p:attrName>style.visibility</p:attrName>
                                        </p:attrNameLst>
                                      </p:cBhvr>
                                      <p:to>
                                        <p:strVal val="hidden"/>
                                      </p:to>
                                    </p:set>
                                  </p:childTnLst>
                                </p:cTn>
                              </p:par>
                            </p:childTnLst>
                          </p:cTn>
                        </p:par>
                        <p:par>
                          <p:cTn id="36" fill="hold" nodeType="afterGroup">
                            <p:stCondLst>
                              <p:cond delay="1600"/>
                            </p:stCondLst>
                            <p:childTnLst>
                              <p:par>
                                <p:cTn id="37" presetID="9" presetClass="exit" presetSubtype="0" fill="hold" grpId="0" nodeType="afterEffect">
                                  <p:stCondLst>
                                    <p:cond delay="0"/>
                                  </p:stCondLst>
                                  <p:childTnLst>
                                    <p:animEffect transition="out" filter="dissolve">
                                      <p:cBhvr>
                                        <p:cTn id="38" dur="200"/>
                                        <p:tgtEl>
                                          <p:spTgt spid="93296"/>
                                        </p:tgtEl>
                                      </p:cBhvr>
                                    </p:animEffect>
                                    <p:set>
                                      <p:cBhvr>
                                        <p:cTn id="39" dur="1" fill="hold">
                                          <p:stCondLst>
                                            <p:cond delay="199"/>
                                          </p:stCondLst>
                                        </p:cTn>
                                        <p:tgtEl>
                                          <p:spTgt spid="93296"/>
                                        </p:tgtEl>
                                        <p:attrNameLst>
                                          <p:attrName>style.visibility</p:attrName>
                                        </p:attrNameLst>
                                      </p:cBhvr>
                                      <p:to>
                                        <p:strVal val="hidden"/>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225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288" grpId="0" animBg="1"/>
      <p:bldP spid="93289" grpId="0" animBg="1"/>
      <p:bldP spid="93290" grpId="0" animBg="1"/>
      <p:bldP spid="93291" grpId="0" animBg="1"/>
      <p:bldP spid="93292" grpId="0" animBg="1"/>
      <p:bldP spid="93293" grpId="0" animBg="1"/>
      <p:bldP spid="93294" grpId="0" animBg="1"/>
      <p:bldP spid="93295" grpId="0" animBg="1"/>
      <p:bldP spid="93296" grpId="0" animBg="1"/>
      <p:bldP spid="2254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4"/>
          <p:cNvSpPr>
            <a:spLocks noChangeArrowheads="1"/>
          </p:cNvSpPr>
          <p:nvPr/>
        </p:nvSpPr>
        <p:spPr bwMode="auto">
          <a:xfrm>
            <a:off x="7196138" y="5683250"/>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6627" name="Rectangle 15"/>
          <p:cNvSpPr>
            <a:spLocks noChangeArrowheads="1"/>
          </p:cNvSpPr>
          <p:nvPr/>
        </p:nvSpPr>
        <p:spPr bwMode="auto">
          <a:xfrm>
            <a:off x="7189788" y="607377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grpSp>
        <p:nvGrpSpPr>
          <p:cNvPr id="26628" name="Group 2"/>
          <p:cNvGrpSpPr>
            <a:grpSpLocks/>
          </p:cNvGrpSpPr>
          <p:nvPr/>
        </p:nvGrpSpPr>
        <p:grpSpPr bwMode="auto">
          <a:xfrm>
            <a:off x="7727950" y="4783138"/>
            <a:ext cx="65088" cy="360362"/>
            <a:chOff x="922" y="2753"/>
            <a:chExt cx="41" cy="227"/>
          </a:xfrm>
        </p:grpSpPr>
        <p:sp>
          <p:nvSpPr>
            <p:cNvPr id="26761" name="Oval 3"/>
            <p:cNvSpPr>
              <a:spLocks noChangeArrowheads="1"/>
            </p:cNvSpPr>
            <p:nvPr/>
          </p:nvSpPr>
          <p:spPr bwMode="auto">
            <a:xfrm>
              <a:off x="922" y="2753"/>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26762" name="Oval 4"/>
            <p:cNvSpPr>
              <a:spLocks noChangeArrowheads="1"/>
            </p:cNvSpPr>
            <p:nvPr/>
          </p:nvSpPr>
          <p:spPr bwMode="auto">
            <a:xfrm>
              <a:off x="928" y="2849"/>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26763" name="Oval 5"/>
            <p:cNvSpPr>
              <a:spLocks noChangeArrowheads="1"/>
            </p:cNvSpPr>
            <p:nvPr/>
          </p:nvSpPr>
          <p:spPr bwMode="auto">
            <a:xfrm>
              <a:off x="925" y="2945"/>
              <a:ext cx="35" cy="35"/>
            </a:xfrm>
            <a:prstGeom prst="ellipse">
              <a:avLst/>
            </a:prstGeom>
            <a:solidFill>
              <a:srgbClr val="000000"/>
            </a:solidFill>
            <a:ln w="12700">
              <a:solidFill>
                <a:srgbClr val="000000"/>
              </a:solidFill>
              <a:round/>
              <a:headEnd/>
              <a:tailEnd/>
            </a:ln>
          </p:spPr>
          <p:txBody>
            <a:bodyPr wrap="none" anchor="ctr"/>
            <a:lstStyle/>
            <a:p>
              <a:endParaRPr lang="en-US"/>
            </a:p>
          </p:txBody>
        </p:sp>
      </p:grpSp>
      <p:sp>
        <p:nvSpPr>
          <p:cNvPr id="26629" name="Rectangle 6"/>
          <p:cNvSpPr>
            <a:spLocks noChangeArrowheads="1"/>
          </p:cNvSpPr>
          <p:nvPr/>
        </p:nvSpPr>
        <p:spPr bwMode="auto">
          <a:xfrm>
            <a:off x="7215188" y="206692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6630" name="Rectangle 7"/>
          <p:cNvSpPr>
            <a:spLocks noChangeArrowheads="1"/>
          </p:cNvSpPr>
          <p:nvPr/>
        </p:nvSpPr>
        <p:spPr bwMode="auto">
          <a:xfrm>
            <a:off x="7208838" y="244157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6631" name="Rectangle 8"/>
          <p:cNvSpPr>
            <a:spLocks noChangeArrowheads="1"/>
          </p:cNvSpPr>
          <p:nvPr/>
        </p:nvSpPr>
        <p:spPr bwMode="auto">
          <a:xfrm>
            <a:off x="7202488" y="2800350"/>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6632" name="Rectangle 9"/>
          <p:cNvSpPr>
            <a:spLocks noChangeArrowheads="1"/>
          </p:cNvSpPr>
          <p:nvPr/>
        </p:nvSpPr>
        <p:spPr bwMode="auto">
          <a:xfrm>
            <a:off x="7212013" y="315912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6633" name="Rectangle 10"/>
          <p:cNvSpPr>
            <a:spLocks noChangeArrowheads="1"/>
          </p:cNvSpPr>
          <p:nvPr/>
        </p:nvSpPr>
        <p:spPr bwMode="auto">
          <a:xfrm>
            <a:off x="7205663" y="3517900"/>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6634" name="Rectangle 11"/>
          <p:cNvSpPr>
            <a:spLocks noChangeArrowheads="1"/>
          </p:cNvSpPr>
          <p:nvPr/>
        </p:nvSpPr>
        <p:spPr bwMode="auto">
          <a:xfrm>
            <a:off x="7215188" y="3892550"/>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6635" name="Rectangle 12"/>
          <p:cNvSpPr>
            <a:spLocks noChangeArrowheads="1"/>
          </p:cNvSpPr>
          <p:nvPr/>
        </p:nvSpPr>
        <p:spPr bwMode="auto">
          <a:xfrm>
            <a:off x="7208838" y="425132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6636" name="Rectangle 13"/>
          <p:cNvSpPr>
            <a:spLocks noChangeArrowheads="1"/>
          </p:cNvSpPr>
          <p:nvPr/>
        </p:nvSpPr>
        <p:spPr bwMode="auto">
          <a:xfrm>
            <a:off x="7202488" y="535622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graphicFrame>
        <p:nvGraphicFramePr>
          <p:cNvPr id="99563" name="Group 235"/>
          <p:cNvGraphicFramePr>
            <a:graphicFrameLocks noGrp="1"/>
          </p:cNvGraphicFramePr>
          <p:nvPr>
            <p:ph/>
            <p:extLst>
              <p:ext uri="{D42A27DB-BD31-4B8C-83A1-F6EECF244321}">
                <p14:modId xmlns:p14="http://schemas.microsoft.com/office/powerpoint/2010/main" val="2091827668"/>
              </p:ext>
            </p:extLst>
          </p:nvPr>
        </p:nvGraphicFramePr>
        <p:xfrm>
          <a:off x="457200" y="1377950"/>
          <a:ext cx="8347075" cy="5022982"/>
        </p:xfrm>
        <a:graphic>
          <a:graphicData uri="http://schemas.openxmlformats.org/drawingml/2006/table">
            <a:tbl>
              <a:tblPr/>
              <a:tblGrid>
                <a:gridCol w="2085975"/>
                <a:gridCol w="2087563"/>
                <a:gridCol w="2087562"/>
                <a:gridCol w="2085975"/>
              </a:tblGrid>
              <a:tr h="640048">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cs typeface="Arial" charset="0"/>
                        </a:rPr>
                        <a:t>Applicant Number</a:t>
                      </a:r>
                      <a:endParaRPr kumimoji="0" lang="en-US" sz="1800" b="1" i="0" u="none" strike="noStrike" cap="none" normalizeH="0" baseline="0" dirty="0" smtClean="0">
                        <a:ln>
                          <a:noFill/>
                        </a:ln>
                        <a:solidFill>
                          <a:schemeClr val="tx1"/>
                        </a:solidFill>
                        <a:effectLst/>
                        <a:latin typeface="Arial" charset="0"/>
                      </a:endParaRP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00"/>
                          </a:solidFill>
                          <a:effectLst/>
                          <a:latin typeface="Arial" charset="0"/>
                          <a:cs typeface="Arial" charset="0"/>
                        </a:rPr>
                        <a:t>random</a:t>
                      </a:r>
                    </a:p>
                    <a:p>
                      <a:pPr marL="0" marR="0" lvl="0" indent="0" algn="ctr" defTabSz="914400" rtl="0" eaLnBrk="0" fontAlgn="b" latinLnBrk="0" hangingPunct="0">
                        <a:lnSpc>
                          <a:spcPct val="100000"/>
                        </a:lnSpc>
                        <a:spcBef>
                          <a:spcPct val="0"/>
                        </a:spcBef>
                        <a:spcAft>
                          <a:spcPct val="0"/>
                        </a:spcAft>
                        <a:buClrTx/>
                        <a:buSzTx/>
                        <a:buFontTx/>
                        <a:buNone/>
                        <a:tabLst/>
                      </a:pPr>
                      <a:endParaRPr kumimoji="0" lang="en-US" sz="900" b="1" i="0" u="none" strike="noStrike" cap="none" normalizeH="0" baseline="0" smtClean="0">
                        <a:ln>
                          <a:noFill/>
                        </a:ln>
                        <a:solidFill>
                          <a:srgbClr val="FF0000"/>
                        </a:solidFill>
                        <a:effectLst/>
                        <a:latin typeface="Arial" charset="0"/>
                      </a:endParaRP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SAT score</a:t>
                      </a:r>
                    </a:p>
                    <a:p>
                      <a:pPr marL="0" marR="0" lvl="0" indent="0" algn="ctr" defTabSz="914400" rtl="0" eaLnBrk="0" fontAlgn="b" latinLnBrk="0" hangingPunct="0">
                        <a:lnSpc>
                          <a:spcPct val="100000"/>
                        </a:lnSpc>
                        <a:spcBef>
                          <a:spcPct val="0"/>
                        </a:spcBef>
                        <a:spcAft>
                          <a:spcPct val="0"/>
                        </a:spcAft>
                        <a:buClrTx/>
                        <a:buSzTx/>
                        <a:buFontTx/>
                        <a:buNone/>
                        <a:tabLst/>
                      </a:pPr>
                      <a:endParaRPr kumimoji="0" lang="en-US" sz="900" b="1" i="0" u="none" strike="noStrike" cap="none" normalizeH="0" baseline="0" smtClean="0">
                        <a:ln>
                          <a:noFill/>
                        </a:ln>
                        <a:solidFill>
                          <a:schemeClr val="tx1"/>
                        </a:solidFill>
                        <a:effectLst/>
                        <a:latin typeface="Arial" charset="0"/>
                      </a:endParaRP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Wants on-campus housing</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66FF"/>
                          </a:solidFill>
                          <a:effectLst/>
                          <a:latin typeface="Arial" charset="0"/>
                          <a:cs typeface="Arial" charset="0"/>
                        </a:rPr>
                        <a:t>675</a:t>
                      </a:r>
                      <a:endParaRPr kumimoji="0" lang="en-US" sz="1800" b="1" i="0" u="none" strike="noStrike" cap="none" normalizeH="0" baseline="0" dirty="0" smtClean="0">
                        <a:ln>
                          <a:noFill/>
                        </a:ln>
                        <a:solidFill>
                          <a:srgbClr val="0066FF"/>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00"/>
                          </a:solidFill>
                          <a:effectLst/>
                          <a:latin typeface="Arial" charset="0"/>
                        </a:rPr>
                        <a:t>.001</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985</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Yes</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66FF"/>
                          </a:solidFill>
                          <a:effectLst/>
                          <a:latin typeface="Arial" charset="0"/>
                        </a:rPr>
                        <a:t>34</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00"/>
                          </a:solidFill>
                          <a:effectLst/>
                          <a:latin typeface="Arial" charset="0"/>
                        </a:rPr>
                        <a:t>.001</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1002</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Yes</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66FF"/>
                          </a:solidFill>
                          <a:effectLst/>
                          <a:latin typeface="Arial" charset="0"/>
                        </a:rPr>
                        <a:t>768</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00"/>
                          </a:solidFill>
                          <a:effectLst/>
                          <a:latin typeface="Arial" charset="0"/>
                        </a:rPr>
                        <a:t>.002</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913</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Yes</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66FF"/>
                          </a:solidFill>
                          <a:effectLst/>
                          <a:latin typeface="Arial" charset="0"/>
                        </a:rPr>
                        <a:t>1823</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00"/>
                          </a:solidFill>
                          <a:effectLst/>
                          <a:latin typeface="Arial" charset="0"/>
                        </a:rPr>
                        <a:t>.003</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987</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No</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66FF"/>
                          </a:solidFill>
                          <a:effectLst/>
                          <a:latin typeface="Arial" charset="0"/>
                        </a:rPr>
                        <a:t>8897</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00"/>
                          </a:solidFill>
                          <a:effectLst/>
                          <a:latin typeface="Arial" charset="0"/>
                        </a:rPr>
                        <a:t>.008</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1123</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No</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66FF"/>
                          </a:solidFill>
                          <a:effectLst/>
                          <a:latin typeface="Arial" charset="0"/>
                        </a:rPr>
                        <a:t>7837</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00"/>
                          </a:solidFill>
                          <a:effectLst/>
                          <a:latin typeface="Arial" charset="0"/>
                        </a:rPr>
                        <a:t>.009</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989</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Yes</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66FF"/>
                          </a:solidFill>
                          <a:effectLst/>
                          <a:latin typeface="Arial" charset="0"/>
                        </a:rPr>
                        <a:t>231</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00"/>
                          </a:solidFill>
                          <a:effectLst/>
                          <a:latin typeface="Arial" charset="0"/>
                        </a:rPr>
                        <a:t>.009</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912</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Yes</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5412">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rgbClr val="0066FF"/>
                        </a:solidFill>
                        <a:effectLst/>
                        <a:latin typeface="Arial" charset="0"/>
                      </a:endParaRPr>
                    </a:p>
                  </a:txBody>
                  <a:tcPr marT="45715" marB="45715" anchor="b"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endParaRPr kumimoji="0" lang="en-US" sz="1800" b="1" i="0" u="none" strike="noStrike" cap="none" normalizeH="0" baseline="0" smtClean="0">
                        <a:ln>
                          <a:noFill/>
                        </a:ln>
                        <a:solidFill>
                          <a:srgbClr val="FF0000"/>
                        </a:solidFill>
                        <a:effectLst/>
                        <a:latin typeface="Arial" charset="0"/>
                      </a:endParaRPr>
                    </a:p>
                  </a:txBody>
                  <a:tcPr marT="45715" marB="45715" anchor="b"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66FF"/>
                          </a:solidFill>
                          <a:effectLst/>
                          <a:latin typeface="Arial" charset="0"/>
                        </a:rPr>
                        <a:t>701</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00"/>
                          </a:solidFill>
                          <a:effectLst/>
                          <a:latin typeface="Arial" charset="0"/>
                        </a:rPr>
                        <a:t>.012</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987</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Yes</a:t>
                      </a:r>
                      <a:endParaRPr kumimoji="0" lang="en-US" sz="1800" b="0"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66FF"/>
                          </a:solidFill>
                          <a:effectLst/>
                          <a:latin typeface="Arial" charset="0"/>
                        </a:rPr>
                        <a:t>5065</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00"/>
                          </a:solidFill>
                          <a:effectLst/>
                          <a:latin typeface="Arial" charset="0"/>
                        </a:rPr>
                        <a:t>.015</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998</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no</a:t>
                      </a:r>
                      <a:endParaRPr kumimoji="0" lang="en-US" sz="1800" b="0"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Total</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30,299</a:t>
                      </a: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20</a:t>
                      </a: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26719" name="Group 100"/>
          <p:cNvGrpSpPr>
            <a:grpSpLocks/>
          </p:cNvGrpSpPr>
          <p:nvPr/>
        </p:nvGrpSpPr>
        <p:grpSpPr bwMode="auto">
          <a:xfrm>
            <a:off x="1463675" y="4775200"/>
            <a:ext cx="65088" cy="360363"/>
            <a:chOff x="922" y="2753"/>
            <a:chExt cx="41" cy="227"/>
          </a:xfrm>
        </p:grpSpPr>
        <p:sp>
          <p:nvSpPr>
            <p:cNvPr id="26758" name="Oval 101"/>
            <p:cNvSpPr>
              <a:spLocks noChangeArrowheads="1"/>
            </p:cNvSpPr>
            <p:nvPr/>
          </p:nvSpPr>
          <p:spPr bwMode="auto">
            <a:xfrm>
              <a:off x="922" y="2753"/>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26759" name="Oval 102"/>
            <p:cNvSpPr>
              <a:spLocks noChangeArrowheads="1"/>
            </p:cNvSpPr>
            <p:nvPr/>
          </p:nvSpPr>
          <p:spPr bwMode="auto">
            <a:xfrm>
              <a:off x="928" y="2849"/>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26760" name="Oval 103"/>
            <p:cNvSpPr>
              <a:spLocks noChangeArrowheads="1"/>
            </p:cNvSpPr>
            <p:nvPr/>
          </p:nvSpPr>
          <p:spPr bwMode="auto">
            <a:xfrm>
              <a:off x="925" y="2945"/>
              <a:ext cx="35" cy="35"/>
            </a:xfrm>
            <a:prstGeom prst="ellipse">
              <a:avLst/>
            </a:prstGeom>
            <a:solidFill>
              <a:srgbClr val="000000"/>
            </a:solidFill>
            <a:ln w="12700">
              <a:solidFill>
                <a:srgbClr val="000000"/>
              </a:solidFill>
              <a:round/>
              <a:headEnd/>
              <a:tailEnd/>
            </a:ln>
          </p:spPr>
          <p:txBody>
            <a:bodyPr wrap="none" anchor="ctr"/>
            <a:lstStyle/>
            <a:p>
              <a:endParaRPr lang="en-US"/>
            </a:p>
          </p:txBody>
        </p:sp>
      </p:grpSp>
      <p:grpSp>
        <p:nvGrpSpPr>
          <p:cNvPr id="26720" name="Group 108"/>
          <p:cNvGrpSpPr>
            <a:grpSpLocks/>
          </p:cNvGrpSpPr>
          <p:nvPr/>
        </p:nvGrpSpPr>
        <p:grpSpPr bwMode="auto">
          <a:xfrm>
            <a:off x="3544888" y="4787900"/>
            <a:ext cx="65087" cy="360363"/>
            <a:chOff x="922" y="2753"/>
            <a:chExt cx="41" cy="227"/>
          </a:xfrm>
        </p:grpSpPr>
        <p:sp>
          <p:nvSpPr>
            <p:cNvPr id="26755" name="Oval 109"/>
            <p:cNvSpPr>
              <a:spLocks noChangeArrowheads="1"/>
            </p:cNvSpPr>
            <p:nvPr/>
          </p:nvSpPr>
          <p:spPr bwMode="auto">
            <a:xfrm>
              <a:off x="922" y="2753"/>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26756" name="Oval 110"/>
            <p:cNvSpPr>
              <a:spLocks noChangeArrowheads="1"/>
            </p:cNvSpPr>
            <p:nvPr/>
          </p:nvSpPr>
          <p:spPr bwMode="auto">
            <a:xfrm>
              <a:off x="928" y="2849"/>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26757" name="Oval 111"/>
            <p:cNvSpPr>
              <a:spLocks noChangeArrowheads="1"/>
            </p:cNvSpPr>
            <p:nvPr/>
          </p:nvSpPr>
          <p:spPr bwMode="auto">
            <a:xfrm>
              <a:off x="925" y="2945"/>
              <a:ext cx="35" cy="35"/>
            </a:xfrm>
            <a:prstGeom prst="ellipse">
              <a:avLst/>
            </a:prstGeom>
            <a:solidFill>
              <a:srgbClr val="000000"/>
            </a:solidFill>
            <a:ln w="12700">
              <a:solidFill>
                <a:srgbClr val="000000"/>
              </a:solidFill>
              <a:round/>
              <a:headEnd/>
              <a:tailEnd/>
            </a:ln>
          </p:spPr>
          <p:txBody>
            <a:bodyPr wrap="none" anchor="ctr"/>
            <a:lstStyle/>
            <a:p>
              <a:endParaRPr lang="en-US"/>
            </a:p>
          </p:txBody>
        </p:sp>
      </p:grpSp>
      <p:sp>
        <p:nvSpPr>
          <p:cNvPr id="99440" name="Rectangle 112"/>
          <p:cNvSpPr>
            <a:spLocks noChangeArrowheads="1"/>
          </p:cNvSpPr>
          <p:nvPr/>
        </p:nvSpPr>
        <p:spPr bwMode="auto">
          <a:xfrm>
            <a:off x="5111750" y="6096000"/>
            <a:ext cx="1128713"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9441" name="Rectangle 113"/>
          <p:cNvSpPr>
            <a:spLocks noChangeArrowheads="1"/>
          </p:cNvSpPr>
          <p:nvPr/>
        </p:nvSpPr>
        <p:spPr bwMode="auto">
          <a:xfrm>
            <a:off x="7327900" y="6089650"/>
            <a:ext cx="1128713"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9481" name="Text Box 446"/>
          <p:cNvSpPr txBox="1">
            <a:spLocks noChangeArrowheads="1"/>
          </p:cNvSpPr>
          <p:nvPr/>
        </p:nvSpPr>
        <p:spPr bwMode="auto">
          <a:xfrm>
            <a:off x="407988" y="847725"/>
            <a:ext cx="2100262"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1500" i="1">
                <a:solidFill>
                  <a:srgbClr val="0066FF"/>
                </a:solidFill>
              </a:rPr>
              <a:t>30 applicant </a:t>
            </a:r>
          </a:p>
          <a:p>
            <a:pPr algn="ctr"/>
            <a:r>
              <a:rPr lang="en-US" sz="1500" i="1">
                <a:solidFill>
                  <a:srgbClr val="0066FF"/>
                </a:solidFill>
              </a:rPr>
              <a:t>numbers with</a:t>
            </a:r>
            <a:endParaRPr lang="en-US" sz="1500" i="1">
              <a:solidFill>
                <a:srgbClr val="FF0000"/>
              </a:solidFill>
            </a:endParaRPr>
          </a:p>
        </p:txBody>
      </p:sp>
      <p:sp>
        <p:nvSpPr>
          <p:cNvPr id="99482" name="Rectangle 154"/>
          <p:cNvSpPr>
            <a:spLocks noChangeArrowheads="1"/>
          </p:cNvSpPr>
          <p:nvPr/>
        </p:nvSpPr>
        <p:spPr bwMode="auto">
          <a:xfrm>
            <a:off x="441325" y="1387475"/>
            <a:ext cx="2089150" cy="4616450"/>
          </a:xfrm>
          <a:prstGeom prst="rect">
            <a:avLst/>
          </a:prstGeom>
          <a:noFill/>
          <a:ln w="762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99533" name="Rectangle 205"/>
          <p:cNvSpPr>
            <a:spLocks noChangeArrowheads="1"/>
          </p:cNvSpPr>
          <p:nvPr/>
        </p:nvSpPr>
        <p:spPr bwMode="auto">
          <a:xfrm>
            <a:off x="2593975" y="1397000"/>
            <a:ext cx="2012950" cy="4616450"/>
          </a:xfrm>
          <a:prstGeom prst="rect">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99534" name="Text Box 446"/>
          <p:cNvSpPr txBox="1">
            <a:spLocks noChangeArrowheads="1"/>
          </p:cNvSpPr>
          <p:nvPr/>
        </p:nvSpPr>
        <p:spPr bwMode="auto">
          <a:xfrm>
            <a:off x="2497138" y="857250"/>
            <a:ext cx="2100262"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1500" i="1">
                <a:solidFill>
                  <a:srgbClr val="FF0000"/>
                </a:solidFill>
              </a:rPr>
              <a:t>smallest random numbers.</a:t>
            </a:r>
          </a:p>
        </p:txBody>
      </p:sp>
      <p:grpSp>
        <p:nvGrpSpPr>
          <p:cNvPr id="26728" name="Group 208"/>
          <p:cNvGrpSpPr>
            <a:grpSpLocks/>
          </p:cNvGrpSpPr>
          <p:nvPr/>
        </p:nvGrpSpPr>
        <p:grpSpPr bwMode="auto">
          <a:xfrm>
            <a:off x="5665788" y="4797425"/>
            <a:ext cx="65087" cy="360363"/>
            <a:chOff x="922" y="2753"/>
            <a:chExt cx="41" cy="227"/>
          </a:xfrm>
        </p:grpSpPr>
        <p:sp>
          <p:nvSpPr>
            <p:cNvPr id="26752" name="Oval 209"/>
            <p:cNvSpPr>
              <a:spLocks noChangeArrowheads="1"/>
            </p:cNvSpPr>
            <p:nvPr/>
          </p:nvSpPr>
          <p:spPr bwMode="auto">
            <a:xfrm>
              <a:off x="922" y="2753"/>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26753" name="Oval 210"/>
            <p:cNvSpPr>
              <a:spLocks noChangeArrowheads="1"/>
            </p:cNvSpPr>
            <p:nvPr/>
          </p:nvSpPr>
          <p:spPr bwMode="auto">
            <a:xfrm>
              <a:off x="928" y="2849"/>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26754" name="Oval 211"/>
            <p:cNvSpPr>
              <a:spLocks noChangeArrowheads="1"/>
            </p:cNvSpPr>
            <p:nvPr/>
          </p:nvSpPr>
          <p:spPr bwMode="auto">
            <a:xfrm>
              <a:off x="925" y="2945"/>
              <a:ext cx="35" cy="35"/>
            </a:xfrm>
            <a:prstGeom prst="ellipse">
              <a:avLst/>
            </a:prstGeom>
            <a:solidFill>
              <a:srgbClr val="000000"/>
            </a:solidFill>
            <a:ln w="12700">
              <a:solidFill>
                <a:srgbClr val="000000"/>
              </a:solidFill>
              <a:round/>
              <a:headEnd/>
              <a:tailEnd/>
            </a:ln>
          </p:spPr>
          <p:txBody>
            <a:bodyPr wrap="none" anchor="ctr"/>
            <a:lstStyle/>
            <a:p>
              <a:endParaRPr lang="en-US"/>
            </a:p>
          </p:txBody>
        </p:sp>
      </p:grpSp>
      <p:sp>
        <p:nvSpPr>
          <p:cNvPr id="99540" name="Rectangle 212"/>
          <p:cNvSpPr>
            <a:spLocks noChangeArrowheads="1"/>
          </p:cNvSpPr>
          <p:nvPr/>
        </p:nvSpPr>
        <p:spPr bwMode="auto">
          <a:xfrm>
            <a:off x="5097463" y="2076450"/>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9541" name="Rectangle 213"/>
          <p:cNvSpPr>
            <a:spLocks noChangeArrowheads="1"/>
          </p:cNvSpPr>
          <p:nvPr/>
        </p:nvSpPr>
        <p:spPr bwMode="auto">
          <a:xfrm>
            <a:off x="5091113" y="2451100"/>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9542" name="Rectangle 214"/>
          <p:cNvSpPr>
            <a:spLocks noChangeArrowheads="1"/>
          </p:cNvSpPr>
          <p:nvPr/>
        </p:nvSpPr>
        <p:spPr bwMode="auto">
          <a:xfrm>
            <a:off x="5084763" y="280987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9543" name="Rectangle 215"/>
          <p:cNvSpPr>
            <a:spLocks noChangeArrowheads="1"/>
          </p:cNvSpPr>
          <p:nvPr/>
        </p:nvSpPr>
        <p:spPr bwMode="auto">
          <a:xfrm>
            <a:off x="5094288" y="3168650"/>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9544" name="Rectangle 216"/>
          <p:cNvSpPr>
            <a:spLocks noChangeArrowheads="1"/>
          </p:cNvSpPr>
          <p:nvPr/>
        </p:nvSpPr>
        <p:spPr bwMode="auto">
          <a:xfrm>
            <a:off x="5087938" y="352742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9545" name="Rectangle 217"/>
          <p:cNvSpPr>
            <a:spLocks noChangeArrowheads="1"/>
          </p:cNvSpPr>
          <p:nvPr/>
        </p:nvSpPr>
        <p:spPr bwMode="auto">
          <a:xfrm>
            <a:off x="5097463" y="390207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9546" name="Rectangle 218"/>
          <p:cNvSpPr>
            <a:spLocks noChangeArrowheads="1"/>
          </p:cNvSpPr>
          <p:nvPr/>
        </p:nvSpPr>
        <p:spPr bwMode="auto">
          <a:xfrm>
            <a:off x="5091113" y="4260850"/>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9547" name="Rectangle 219"/>
          <p:cNvSpPr>
            <a:spLocks noChangeArrowheads="1"/>
          </p:cNvSpPr>
          <p:nvPr/>
        </p:nvSpPr>
        <p:spPr bwMode="auto">
          <a:xfrm>
            <a:off x="5084763" y="5365750"/>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9548" name="Rectangle 220"/>
          <p:cNvSpPr>
            <a:spLocks noChangeArrowheads="1"/>
          </p:cNvSpPr>
          <p:nvPr/>
        </p:nvSpPr>
        <p:spPr bwMode="auto">
          <a:xfrm>
            <a:off x="5078413" y="569277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grpSp>
        <p:nvGrpSpPr>
          <p:cNvPr id="26738" name="Group 221"/>
          <p:cNvGrpSpPr>
            <a:grpSpLocks/>
          </p:cNvGrpSpPr>
          <p:nvPr/>
        </p:nvGrpSpPr>
        <p:grpSpPr bwMode="auto">
          <a:xfrm>
            <a:off x="7723188" y="4791075"/>
            <a:ext cx="65087" cy="360363"/>
            <a:chOff x="922" y="2753"/>
            <a:chExt cx="41" cy="227"/>
          </a:xfrm>
        </p:grpSpPr>
        <p:sp>
          <p:nvSpPr>
            <p:cNvPr id="26749" name="Oval 222"/>
            <p:cNvSpPr>
              <a:spLocks noChangeArrowheads="1"/>
            </p:cNvSpPr>
            <p:nvPr/>
          </p:nvSpPr>
          <p:spPr bwMode="auto">
            <a:xfrm>
              <a:off x="922" y="2753"/>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26750" name="Oval 223"/>
            <p:cNvSpPr>
              <a:spLocks noChangeArrowheads="1"/>
            </p:cNvSpPr>
            <p:nvPr/>
          </p:nvSpPr>
          <p:spPr bwMode="auto">
            <a:xfrm>
              <a:off x="928" y="2849"/>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26751" name="Oval 224"/>
            <p:cNvSpPr>
              <a:spLocks noChangeArrowheads="1"/>
            </p:cNvSpPr>
            <p:nvPr/>
          </p:nvSpPr>
          <p:spPr bwMode="auto">
            <a:xfrm>
              <a:off x="925" y="2945"/>
              <a:ext cx="35" cy="35"/>
            </a:xfrm>
            <a:prstGeom prst="ellipse">
              <a:avLst/>
            </a:prstGeom>
            <a:solidFill>
              <a:srgbClr val="000000"/>
            </a:solidFill>
            <a:ln w="12700">
              <a:solidFill>
                <a:srgbClr val="000000"/>
              </a:solidFill>
              <a:round/>
              <a:headEnd/>
              <a:tailEnd/>
            </a:ln>
          </p:spPr>
          <p:txBody>
            <a:bodyPr wrap="none" anchor="ctr"/>
            <a:lstStyle/>
            <a:p>
              <a:endParaRPr lang="en-US"/>
            </a:p>
          </p:txBody>
        </p:sp>
      </p:grpSp>
      <p:sp>
        <p:nvSpPr>
          <p:cNvPr id="99553" name="Rectangle 225"/>
          <p:cNvSpPr>
            <a:spLocks noChangeArrowheads="1"/>
          </p:cNvSpPr>
          <p:nvPr/>
        </p:nvSpPr>
        <p:spPr bwMode="auto">
          <a:xfrm>
            <a:off x="7345363" y="2070100"/>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9554" name="Rectangle 226"/>
          <p:cNvSpPr>
            <a:spLocks noChangeArrowheads="1"/>
          </p:cNvSpPr>
          <p:nvPr/>
        </p:nvSpPr>
        <p:spPr bwMode="auto">
          <a:xfrm>
            <a:off x="7339013" y="2444750"/>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9555" name="Rectangle 227"/>
          <p:cNvSpPr>
            <a:spLocks noChangeArrowheads="1"/>
          </p:cNvSpPr>
          <p:nvPr/>
        </p:nvSpPr>
        <p:spPr bwMode="auto">
          <a:xfrm>
            <a:off x="7332663" y="280352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9556" name="Rectangle 228"/>
          <p:cNvSpPr>
            <a:spLocks noChangeArrowheads="1"/>
          </p:cNvSpPr>
          <p:nvPr/>
        </p:nvSpPr>
        <p:spPr bwMode="auto">
          <a:xfrm>
            <a:off x="7342188" y="3162300"/>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9557" name="Rectangle 229"/>
          <p:cNvSpPr>
            <a:spLocks noChangeArrowheads="1"/>
          </p:cNvSpPr>
          <p:nvPr/>
        </p:nvSpPr>
        <p:spPr bwMode="auto">
          <a:xfrm>
            <a:off x="7335838" y="352107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9558" name="Rectangle 230"/>
          <p:cNvSpPr>
            <a:spLocks noChangeArrowheads="1"/>
          </p:cNvSpPr>
          <p:nvPr/>
        </p:nvSpPr>
        <p:spPr bwMode="auto">
          <a:xfrm>
            <a:off x="7345363" y="389572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9559" name="Rectangle 231"/>
          <p:cNvSpPr>
            <a:spLocks noChangeArrowheads="1"/>
          </p:cNvSpPr>
          <p:nvPr/>
        </p:nvSpPr>
        <p:spPr bwMode="auto">
          <a:xfrm>
            <a:off x="7339013" y="4254500"/>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9560" name="Rectangle 232"/>
          <p:cNvSpPr>
            <a:spLocks noChangeArrowheads="1"/>
          </p:cNvSpPr>
          <p:nvPr/>
        </p:nvSpPr>
        <p:spPr bwMode="auto">
          <a:xfrm>
            <a:off x="7332663" y="5359400"/>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9561" name="Rectangle 233"/>
          <p:cNvSpPr>
            <a:spLocks noChangeArrowheads="1"/>
          </p:cNvSpPr>
          <p:nvPr/>
        </p:nvSpPr>
        <p:spPr bwMode="auto">
          <a:xfrm>
            <a:off x="7326313" y="568642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9535" name="Rectangle 207"/>
          <p:cNvSpPr>
            <a:spLocks noChangeArrowheads="1"/>
          </p:cNvSpPr>
          <p:nvPr/>
        </p:nvSpPr>
        <p:spPr bwMode="auto">
          <a:xfrm>
            <a:off x="4640263" y="1282700"/>
            <a:ext cx="4222750" cy="533241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59" name="Rectangle 155"/>
          <p:cNvSpPr>
            <a:spLocks noChangeArrowheads="1"/>
          </p:cNvSpPr>
          <p:nvPr/>
        </p:nvSpPr>
        <p:spPr bwMode="auto">
          <a:xfrm>
            <a:off x="455613" y="19050"/>
            <a:ext cx="8229600"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b="0" dirty="0">
                <a:solidFill>
                  <a:srgbClr val="000000"/>
                </a:solidFill>
                <a:latin typeface="Times New Roman" pitchFamily="18" charset="0"/>
              </a:rPr>
              <a:t>Simple Random Sampling</a:t>
            </a:r>
            <a:endParaRPr lang="en-US" sz="2600" b="0" dirty="0">
              <a:solidFill>
                <a:srgbClr val="000000"/>
              </a:solidFill>
              <a:latin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9481"/>
                                        </p:tgtEl>
                                        <p:attrNameLst>
                                          <p:attrName>style.visibility</p:attrName>
                                        </p:attrNameLst>
                                      </p:cBhvr>
                                      <p:to>
                                        <p:strVal val="visible"/>
                                      </p:to>
                                    </p:set>
                                  </p:childTnLst>
                                </p:cTn>
                              </p:par>
                              <p:par>
                                <p:cTn id="7" presetID="22" presetClass="entr" presetSubtype="1" fill="hold" grpId="0" nodeType="withEffect">
                                  <p:stCondLst>
                                    <p:cond delay="0"/>
                                  </p:stCondLst>
                                  <p:childTnLst>
                                    <p:set>
                                      <p:cBhvr>
                                        <p:cTn id="8" dur="1" fill="hold">
                                          <p:stCondLst>
                                            <p:cond delay="0"/>
                                          </p:stCondLst>
                                        </p:cTn>
                                        <p:tgtEl>
                                          <p:spTgt spid="99482"/>
                                        </p:tgtEl>
                                        <p:attrNameLst>
                                          <p:attrName>style.visibility</p:attrName>
                                        </p:attrNameLst>
                                      </p:cBhvr>
                                      <p:to>
                                        <p:strVal val="visible"/>
                                      </p:to>
                                    </p:set>
                                    <p:animEffect transition="in" filter="wipe(up)">
                                      <p:cBhvr>
                                        <p:cTn id="9" dur="500"/>
                                        <p:tgtEl>
                                          <p:spTgt spid="99482"/>
                                        </p:tgtEl>
                                      </p:cBhvr>
                                    </p:animEffect>
                                  </p:childTnLst>
                                </p:cTn>
                              </p:par>
                            </p:childTnLst>
                          </p:cTn>
                        </p:par>
                        <p:par>
                          <p:cTn id="10" fill="hold" nodeType="afterGroup">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99534"/>
                                        </p:tgtEl>
                                        <p:attrNameLst>
                                          <p:attrName>style.visibility</p:attrName>
                                        </p:attrNameLst>
                                      </p:cBhvr>
                                      <p:to>
                                        <p:strVal val="visible"/>
                                      </p:to>
                                    </p:set>
                                  </p:childTnLst>
                                </p:cTn>
                              </p:par>
                              <p:par>
                                <p:cTn id="13" presetID="22" presetClass="entr" presetSubtype="1" fill="hold" grpId="0" nodeType="withEffect">
                                  <p:stCondLst>
                                    <p:cond delay="0"/>
                                  </p:stCondLst>
                                  <p:childTnLst>
                                    <p:set>
                                      <p:cBhvr>
                                        <p:cTn id="14" dur="1" fill="hold">
                                          <p:stCondLst>
                                            <p:cond delay="0"/>
                                          </p:stCondLst>
                                        </p:cTn>
                                        <p:tgtEl>
                                          <p:spTgt spid="99533"/>
                                        </p:tgtEl>
                                        <p:attrNameLst>
                                          <p:attrName>style.visibility</p:attrName>
                                        </p:attrNameLst>
                                      </p:cBhvr>
                                      <p:to>
                                        <p:strVal val="visible"/>
                                      </p:to>
                                    </p:set>
                                    <p:animEffect transition="in" filter="wipe(up)">
                                      <p:cBhvr>
                                        <p:cTn id="15" dur="500"/>
                                        <p:tgtEl>
                                          <p:spTgt spid="99533"/>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xit" presetSubtype="0" fill="hold" grpId="1" nodeType="clickEffect">
                                  <p:stCondLst>
                                    <p:cond delay="0"/>
                                  </p:stCondLst>
                                  <p:childTnLst>
                                    <p:set>
                                      <p:cBhvr>
                                        <p:cTn id="19" dur="1" fill="hold">
                                          <p:stCondLst>
                                            <p:cond delay="0"/>
                                          </p:stCondLst>
                                        </p:cTn>
                                        <p:tgtEl>
                                          <p:spTgt spid="99481"/>
                                        </p:tgtEl>
                                        <p:attrNameLst>
                                          <p:attrName>style.visibility</p:attrName>
                                        </p:attrNameLst>
                                      </p:cBhvr>
                                      <p:to>
                                        <p:strVal val="hidden"/>
                                      </p:to>
                                    </p:set>
                                  </p:childTnLst>
                                </p:cTn>
                              </p:par>
                              <p:par>
                                <p:cTn id="20" presetID="1" presetClass="exit" presetSubtype="0" fill="hold" grpId="0" nodeType="withEffect">
                                  <p:stCondLst>
                                    <p:cond delay="0"/>
                                  </p:stCondLst>
                                  <p:childTnLst>
                                    <p:set>
                                      <p:cBhvr>
                                        <p:cTn id="21" dur="1" fill="hold">
                                          <p:stCondLst>
                                            <p:cond delay="0"/>
                                          </p:stCondLst>
                                        </p:cTn>
                                        <p:tgtEl>
                                          <p:spTgt spid="99535"/>
                                        </p:tgtEl>
                                        <p:attrNameLst>
                                          <p:attrName>style.visibility</p:attrName>
                                        </p:attrNameLst>
                                      </p:cBhvr>
                                      <p:to>
                                        <p:strVal val="hidden"/>
                                      </p:to>
                                    </p:set>
                                  </p:childTnLst>
                                </p:cTn>
                              </p:par>
                              <p:par>
                                <p:cTn id="22" presetID="1" presetClass="exit" presetSubtype="0" fill="hold" grpId="1" nodeType="withEffect">
                                  <p:stCondLst>
                                    <p:cond delay="0"/>
                                  </p:stCondLst>
                                  <p:childTnLst>
                                    <p:set>
                                      <p:cBhvr>
                                        <p:cTn id="23" dur="1" fill="hold">
                                          <p:stCondLst>
                                            <p:cond delay="0"/>
                                          </p:stCondLst>
                                        </p:cTn>
                                        <p:tgtEl>
                                          <p:spTgt spid="99534"/>
                                        </p:tgtEl>
                                        <p:attrNameLst>
                                          <p:attrName>style.visibility</p:attrName>
                                        </p:attrNameLst>
                                      </p:cBhvr>
                                      <p:to>
                                        <p:strVal val="hidden"/>
                                      </p:to>
                                    </p:set>
                                  </p:childTnLst>
                                </p:cTn>
                              </p:par>
                              <p:par>
                                <p:cTn id="24" presetID="1" presetClass="exit" presetSubtype="0" fill="hold" grpId="1" nodeType="withEffect">
                                  <p:stCondLst>
                                    <p:cond delay="0"/>
                                  </p:stCondLst>
                                  <p:childTnLst>
                                    <p:set>
                                      <p:cBhvr>
                                        <p:cTn id="25" dur="1" fill="hold">
                                          <p:stCondLst>
                                            <p:cond delay="0"/>
                                          </p:stCondLst>
                                        </p:cTn>
                                        <p:tgtEl>
                                          <p:spTgt spid="99533"/>
                                        </p:tgtEl>
                                        <p:attrNameLst>
                                          <p:attrName>style.visibility</p:attrName>
                                        </p:attrNameLst>
                                      </p:cBhvr>
                                      <p:to>
                                        <p:strVal val="hidden"/>
                                      </p:to>
                                    </p:set>
                                  </p:childTnLst>
                                </p:cTn>
                              </p:par>
                              <p:par>
                                <p:cTn id="26" presetID="1" presetClass="exit" presetSubtype="0" fill="hold" grpId="1" nodeType="withEffect">
                                  <p:stCondLst>
                                    <p:cond delay="0"/>
                                  </p:stCondLst>
                                  <p:childTnLst>
                                    <p:set>
                                      <p:cBhvr>
                                        <p:cTn id="27" dur="1" fill="hold">
                                          <p:stCondLst>
                                            <p:cond delay="0"/>
                                          </p:stCondLst>
                                        </p:cTn>
                                        <p:tgtEl>
                                          <p:spTgt spid="99482"/>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xit" presetSubtype="0" fill="hold" grpId="0" nodeType="clickEffect">
                                  <p:stCondLst>
                                    <p:cond delay="0"/>
                                  </p:stCondLst>
                                  <p:childTnLst>
                                    <p:animEffect transition="out" filter="dissolve">
                                      <p:cBhvr>
                                        <p:cTn id="31" dur="200"/>
                                        <p:tgtEl>
                                          <p:spTgt spid="99540"/>
                                        </p:tgtEl>
                                      </p:cBhvr>
                                    </p:animEffect>
                                    <p:set>
                                      <p:cBhvr>
                                        <p:cTn id="32" dur="1" fill="hold">
                                          <p:stCondLst>
                                            <p:cond delay="199"/>
                                          </p:stCondLst>
                                        </p:cTn>
                                        <p:tgtEl>
                                          <p:spTgt spid="99540"/>
                                        </p:tgtEl>
                                        <p:attrNameLst>
                                          <p:attrName>style.visibility</p:attrName>
                                        </p:attrNameLst>
                                      </p:cBhvr>
                                      <p:to>
                                        <p:strVal val="hidden"/>
                                      </p:to>
                                    </p:set>
                                  </p:childTnLst>
                                </p:cTn>
                              </p:par>
                              <p:par>
                                <p:cTn id="33" presetID="9" presetClass="exit" presetSubtype="0" fill="hold" grpId="0" nodeType="withEffect">
                                  <p:stCondLst>
                                    <p:cond delay="0"/>
                                  </p:stCondLst>
                                  <p:childTnLst>
                                    <p:animEffect transition="out" filter="dissolve">
                                      <p:cBhvr>
                                        <p:cTn id="34" dur="200"/>
                                        <p:tgtEl>
                                          <p:spTgt spid="99553"/>
                                        </p:tgtEl>
                                      </p:cBhvr>
                                    </p:animEffect>
                                    <p:set>
                                      <p:cBhvr>
                                        <p:cTn id="35" dur="1" fill="hold">
                                          <p:stCondLst>
                                            <p:cond delay="199"/>
                                          </p:stCondLst>
                                        </p:cTn>
                                        <p:tgtEl>
                                          <p:spTgt spid="99553"/>
                                        </p:tgtEl>
                                        <p:attrNameLst>
                                          <p:attrName>style.visibility</p:attrName>
                                        </p:attrNameLst>
                                      </p:cBhvr>
                                      <p:to>
                                        <p:strVal val="hidden"/>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9" presetClass="exit" presetSubtype="0" fill="hold" grpId="0" nodeType="clickEffect">
                                  <p:stCondLst>
                                    <p:cond delay="0"/>
                                  </p:stCondLst>
                                  <p:childTnLst>
                                    <p:animEffect transition="out" filter="dissolve">
                                      <p:cBhvr>
                                        <p:cTn id="39" dur="200"/>
                                        <p:tgtEl>
                                          <p:spTgt spid="99541"/>
                                        </p:tgtEl>
                                      </p:cBhvr>
                                    </p:animEffect>
                                    <p:set>
                                      <p:cBhvr>
                                        <p:cTn id="40" dur="1" fill="hold">
                                          <p:stCondLst>
                                            <p:cond delay="199"/>
                                          </p:stCondLst>
                                        </p:cTn>
                                        <p:tgtEl>
                                          <p:spTgt spid="99541"/>
                                        </p:tgtEl>
                                        <p:attrNameLst>
                                          <p:attrName>style.visibility</p:attrName>
                                        </p:attrNameLst>
                                      </p:cBhvr>
                                      <p:to>
                                        <p:strVal val="hidden"/>
                                      </p:to>
                                    </p:set>
                                  </p:childTnLst>
                                </p:cTn>
                              </p:par>
                              <p:par>
                                <p:cTn id="41" presetID="9" presetClass="exit" presetSubtype="0" fill="hold" grpId="0" nodeType="withEffect">
                                  <p:stCondLst>
                                    <p:cond delay="0"/>
                                  </p:stCondLst>
                                  <p:childTnLst>
                                    <p:animEffect transition="out" filter="dissolve">
                                      <p:cBhvr>
                                        <p:cTn id="42" dur="200"/>
                                        <p:tgtEl>
                                          <p:spTgt spid="99554"/>
                                        </p:tgtEl>
                                      </p:cBhvr>
                                    </p:animEffect>
                                    <p:set>
                                      <p:cBhvr>
                                        <p:cTn id="43" dur="1" fill="hold">
                                          <p:stCondLst>
                                            <p:cond delay="199"/>
                                          </p:stCondLst>
                                        </p:cTn>
                                        <p:tgtEl>
                                          <p:spTgt spid="99554"/>
                                        </p:tgtEl>
                                        <p:attrNameLst>
                                          <p:attrName>style.visibility</p:attrName>
                                        </p:attrNameLst>
                                      </p:cBhvr>
                                      <p:to>
                                        <p:strVal val="hidden"/>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9" presetClass="exit" presetSubtype="0" fill="hold" grpId="0" nodeType="clickEffect">
                                  <p:stCondLst>
                                    <p:cond delay="0"/>
                                  </p:stCondLst>
                                  <p:childTnLst>
                                    <p:animEffect transition="out" filter="dissolve">
                                      <p:cBhvr>
                                        <p:cTn id="47" dur="200"/>
                                        <p:tgtEl>
                                          <p:spTgt spid="99542"/>
                                        </p:tgtEl>
                                      </p:cBhvr>
                                    </p:animEffect>
                                    <p:set>
                                      <p:cBhvr>
                                        <p:cTn id="48" dur="1" fill="hold">
                                          <p:stCondLst>
                                            <p:cond delay="199"/>
                                          </p:stCondLst>
                                        </p:cTn>
                                        <p:tgtEl>
                                          <p:spTgt spid="99542"/>
                                        </p:tgtEl>
                                        <p:attrNameLst>
                                          <p:attrName>style.visibility</p:attrName>
                                        </p:attrNameLst>
                                      </p:cBhvr>
                                      <p:to>
                                        <p:strVal val="hidden"/>
                                      </p:to>
                                    </p:set>
                                  </p:childTnLst>
                                </p:cTn>
                              </p:par>
                              <p:par>
                                <p:cTn id="49" presetID="9" presetClass="exit" presetSubtype="0" fill="hold" grpId="0" nodeType="withEffect">
                                  <p:stCondLst>
                                    <p:cond delay="0"/>
                                  </p:stCondLst>
                                  <p:childTnLst>
                                    <p:animEffect transition="out" filter="dissolve">
                                      <p:cBhvr>
                                        <p:cTn id="50" dur="200"/>
                                        <p:tgtEl>
                                          <p:spTgt spid="99555"/>
                                        </p:tgtEl>
                                      </p:cBhvr>
                                    </p:animEffect>
                                    <p:set>
                                      <p:cBhvr>
                                        <p:cTn id="51" dur="1" fill="hold">
                                          <p:stCondLst>
                                            <p:cond delay="199"/>
                                          </p:stCondLst>
                                        </p:cTn>
                                        <p:tgtEl>
                                          <p:spTgt spid="99555"/>
                                        </p:tgtEl>
                                        <p:attrNameLst>
                                          <p:attrName>style.visibility</p:attrName>
                                        </p:attrNameLst>
                                      </p:cBhvr>
                                      <p:to>
                                        <p:strVal val="hidden"/>
                                      </p:to>
                                    </p:set>
                                  </p:childTnLst>
                                </p:cTn>
                              </p:par>
                              <p:par>
                                <p:cTn id="52" presetID="9" presetClass="exit" presetSubtype="0" fill="hold" grpId="0" nodeType="withEffect">
                                  <p:stCondLst>
                                    <p:cond delay="0"/>
                                  </p:stCondLst>
                                  <p:childTnLst>
                                    <p:animEffect transition="out" filter="dissolve">
                                      <p:cBhvr>
                                        <p:cTn id="53" dur="200"/>
                                        <p:tgtEl>
                                          <p:spTgt spid="99543"/>
                                        </p:tgtEl>
                                      </p:cBhvr>
                                    </p:animEffect>
                                    <p:set>
                                      <p:cBhvr>
                                        <p:cTn id="54" dur="1" fill="hold">
                                          <p:stCondLst>
                                            <p:cond delay="199"/>
                                          </p:stCondLst>
                                        </p:cTn>
                                        <p:tgtEl>
                                          <p:spTgt spid="99543"/>
                                        </p:tgtEl>
                                        <p:attrNameLst>
                                          <p:attrName>style.visibility</p:attrName>
                                        </p:attrNameLst>
                                      </p:cBhvr>
                                      <p:to>
                                        <p:strVal val="hidden"/>
                                      </p:to>
                                    </p:set>
                                  </p:childTnLst>
                                </p:cTn>
                              </p:par>
                              <p:par>
                                <p:cTn id="55" presetID="9" presetClass="exit" presetSubtype="0" fill="hold" grpId="0" nodeType="withEffect">
                                  <p:stCondLst>
                                    <p:cond delay="0"/>
                                  </p:stCondLst>
                                  <p:childTnLst>
                                    <p:animEffect transition="out" filter="dissolve">
                                      <p:cBhvr>
                                        <p:cTn id="56" dur="200"/>
                                        <p:tgtEl>
                                          <p:spTgt spid="99556"/>
                                        </p:tgtEl>
                                      </p:cBhvr>
                                    </p:animEffect>
                                    <p:set>
                                      <p:cBhvr>
                                        <p:cTn id="57" dur="1" fill="hold">
                                          <p:stCondLst>
                                            <p:cond delay="199"/>
                                          </p:stCondLst>
                                        </p:cTn>
                                        <p:tgtEl>
                                          <p:spTgt spid="99556"/>
                                        </p:tgtEl>
                                        <p:attrNameLst>
                                          <p:attrName>style.visibility</p:attrName>
                                        </p:attrNameLst>
                                      </p:cBhvr>
                                      <p:to>
                                        <p:strVal val="hidden"/>
                                      </p:to>
                                    </p:set>
                                  </p:childTnLst>
                                </p:cTn>
                              </p:par>
                              <p:par>
                                <p:cTn id="58" presetID="9" presetClass="exit" presetSubtype="0" fill="hold" grpId="0" nodeType="withEffect">
                                  <p:stCondLst>
                                    <p:cond delay="0"/>
                                  </p:stCondLst>
                                  <p:childTnLst>
                                    <p:animEffect transition="out" filter="dissolve">
                                      <p:cBhvr>
                                        <p:cTn id="59" dur="200"/>
                                        <p:tgtEl>
                                          <p:spTgt spid="99544"/>
                                        </p:tgtEl>
                                      </p:cBhvr>
                                    </p:animEffect>
                                    <p:set>
                                      <p:cBhvr>
                                        <p:cTn id="60" dur="1" fill="hold">
                                          <p:stCondLst>
                                            <p:cond delay="199"/>
                                          </p:stCondLst>
                                        </p:cTn>
                                        <p:tgtEl>
                                          <p:spTgt spid="99544"/>
                                        </p:tgtEl>
                                        <p:attrNameLst>
                                          <p:attrName>style.visibility</p:attrName>
                                        </p:attrNameLst>
                                      </p:cBhvr>
                                      <p:to>
                                        <p:strVal val="hidden"/>
                                      </p:to>
                                    </p:set>
                                  </p:childTnLst>
                                </p:cTn>
                              </p:par>
                              <p:par>
                                <p:cTn id="61" presetID="9" presetClass="exit" presetSubtype="0" fill="hold" grpId="0" nodeType="withEffect">
                                  <p:stCondLst>
                                    <p:cond delay="0"/>
                                  </p:stCondLst>
                                  <p:childTnLst>
                                    <p:animEffect transition="out" filter="dissolve">
                                      <p:cBhvr>
                                        <p:cTn id="62" dur="200"/>
                                        <p:tgtEl>
                                          <p:spTgt spid="99557"/>
                                        </p:tgtEl>
                                      </p:cBhvr>
                                    </p:animEffect>
                                    <p:set>
                                      <p:cBhvr>
                                        <p:cTn id="63" dur="1" fill="hold">
                                          <p:stCondLst>
                                            <p:cond delay="199"/>
                                          </p:stCondLst>
                                        </p:cTn>
                                        <p:tgtEl>
                                          <p:spTgt spid="99557"/>
                                        </p:tgtEl>
                                        <p:attrNameLst>
                                          <p:attrName>style.visibility</p:attrName>
                                        </p:attrNameLst>
                                      </p:cBhvr>
                                      <p:to>
                                        <p:strVal val="hidden"/>
                                      </p:to>
                                    </p:set>
                                  </p:childTnLst>
                                </p:cTn>
                              </p:par>
                              <p:par>
                                <p:cTn id="64" presetID="9" presetClass="exit" presetSubtype="0" fill="hold" grpId="0" nodeType="withEffect">
                                  <p:stCondLst>
                                    <p:cond delay="0"/>
                                  </p:stCondLst>
                                  <p:childTnLst>
                                    <p:animEffect transition="out" filter="dissolve">
                                      <p:cBhvr>
                                        <p:cTn id="65" dur="200"/>
                                        <p:tgtEl>
                                          <p:spTgt spid="99545"/>
                                        </p:tgtEl>
                                      </p:cBhvr>
                                    </p:animEffect>
                                    <p:set>
                                      <p:cBhvr>
                                        <p:cTn id="66" dur="1" fill="hold">
                                          <p:stCondLst>
                                            <p:cond delay="199"/>
                                          </p:stCondLst>
                                        </p:cTn>
                                        <p:tgtEl>
                                          <p:spTgt spid="99545"/>
                                        </p:tgtEl>
                                        <p:attrNameLst>
                                          <p:attrName>style.visibility</p:attrName>
                                        </p:attrNameLst>
                                      </p:cBhvr>
                                      <p:to>
                                        <p:strVal val="hidden"/>
                                      </p:to>
                                    </p:set>
                                  </p:childTnLst>
                                </p:cTn>
                              </p:par>
                              <p:par>
                                <p:cTn id="67" presetID="9" presetClass="exit" presetSubtype="0" fill="hold" grpId="0" nodeType="withEffect">
                                  <p:stCondLst>
                                    <p:cond delay="0"/>
                                  </p:stCondLst>
                                  <p:childTnLst>
                                    <p:animEffect transition="out" filter="dissolve">
                                      <p:cBhvr>
                                        <p:cTn id="68" dur="200"/>
                                        <p:tgtEl>
                                          <p:spTgt spid="99558"/>
                                        </p:tgtEl>
                                      </p:cBhvr>
                                    </p:animEffect>
                                    <p:set>
                                      <p:cBhvr>
                                        <p:cTn id="69" dur="1" fill="hold">
                                          <p:stCondLst>
                                            <p:cond delay="199"/>
                                          </p:stCondLst>
                                        </p:cTn>
                                        <p:tgtEl>
                                          <p:spTgt spid="99558"/>
                                        </p:tgtEl>
                                        <p:attrNameLst>
                                          <p:attrName>style.visibility</p:attrName>
                                        </p:attrNameLst>
                                      </p:cBhvr>
                                      <p:to>
                                        <p:strVal val="hidden"/>
                                      </p:to>
                                    </p:set>
                                  </p:childTnLst>
                                </p:cTn>
                              </p:par>
                              <p:par>
                                <p:cTn id="70" presetID="9" presetClass="exit" presetSubtype="0" fill="hold" grpId="0" nodeType="withEffect">
                                  <p:stCondLst>
                                    <p:cond delay="0"/>
                                  </p:stCondLst>
                                  <p:childTnLst>
                                    <p:animEffect transition="out" filter="dissolve">
                                      <p:cBhvr>
                                        <p:cTn id="71" dur="200"/>
                                        <p:tgtEl>
                                          <p:spTgt spid="99546"/>
                                        </p:tgtEl>
                                      </p:cBhvr>
                                    </p:animEffect>
                                    <p:set>
                                      <p:cBhvr>
                                        <p:cTn id="72" dur="1" fill="hold">
                                          <p:stCondLst>
                                            <p:cond delay="199"/>
                                          </p:stCondLst>
                                        </p:cTn>
                                        <p:tgtEl>
                                          <p:spTgt spid="99546"/>
                                        </p:tgtEl>
                                        <p:attrNameLst>
                                          <p:attrName>style.visibility</p:attrName>
                                        </p:attrNameLst>
                                      </p:cBhvr>
                                      <p:to>
                                        <p:strVal val="hidden"/>
                                      </p:to>
                                    </p:set>
                                  </p:childTnLst>
                                </p:cTn>
                              </p:par>
                              <p:par>
                                <p:cTn id="73" presetID="9" presetClass="exit" presetSubtype="0" fill="hold" grpId="0" nodeType="withEffect">
                                  <p:stCondLst>
                                    <p:cond delay="0"/>
                                  </p:stCondLst>
                                  <p:childTnLst>
                                    <p:animEffect transition="out" filter="dissolve">
                                      <p:cBhvr>
                                        <p:cTn id="74" dur="200"/>
                                        <p:tgtEl>
                                          <p:spTgt spid="99559"/>
                                        </p:tgtEl>
                                      </p:cBhvr>
                                    </p:animEffect>
                                    <p:set>
                                      <p:cBhvr>
                                        <p:cTn id="75" dur="1" fill="hold">
                                          <p:stCondLst>
                                            <p:cond delay="199"/>
                                          </p:stCondLst>
                                        </p:cTn>
                                        <p:tgtEl>
                                          <p:spTgt spid="99559"/>
                                        </p:tgtEl>
                                        <p:attrNameLst>
                                          <p:attrName>style.visibility</p:attrName>
                                        </p:attrNameLst>
                                      </p:cBhvr>
                                      <p:to>
                                        <p:strVal val="hidden"/>
                                      </p:to>
                                    </p:set>
                                  </p:childTnLst>
                                </p:cTn>
                              </p:par>
                              <p:par>
                                <p:cTn id="76" presetID="9" presetClass="exit" presetSubtype="0" fill="hold" grpId="0" nodeType="withEffect">
                                  <p:stCondLst>
                                    <p:cond delay="0"/>
                                  </p:stCondLst>
                                  <p:childTnLst>
                                    <p:animEffect transition="out" filter="dissolve">
                                      <p:cBhvr>
                                        <p:cTn id="77" dur="200"/>
                                        <p:tgtEl>
                                          <p:spTgt spid="99547"/>
                                        </p:tgtEl>
                                      </p:cBhvr>
                                    </p:animEffect>
                                    <p:set>
                                      <p:cBhvr>
                                        <p:cTn id="78" dur="1" fill="hold">
                                          <p:stCondLst>
                                            <p:cond delay="199"/>
                                          </p:stCondLst>
                                        </p:cTn>
                                        <p:tgtEl>
                                          <p:spTgt spid="99547"/>
                                        </p:tgtEl>
                                        <p:attrNameLst>
                                          <p:attrName>style.visibility</p:attrName>
                                        </p:attrNameLst>
                                      </p:cBhvr>
                                      <p:to>
                                        <p:strVal val="hidden"/>
                                      </p:to>
                                    </p:set>
                                  </p:childTnLst>
                                </p:cTn>
                              </p:par>
                              <p:par>
                                <p:cTn id="79" presetID="9" presetClass="exit" presetSubtype="0" fill="hold" grpId="0" nodeType="withEffect">
                                  <p:stCondLst>
                                    <p:cond delay="0"/>
                                  </p:stCondLst>
                                  <p:childTnLst>
                                    <p:animEffect transition="out" filter="dissolve">
                                      <p:cBhvr>
                                        <p:cTn id="80" dur="200"/>
                                        <p:tgtEl>
                                          <p:spTgt spid="99560"/>
                                        </p:tgtEl>
                                      </p:cBhvr>
                                    </p:animEffect>
                                    <p:set>
                                      <p:cBhvr>
                                        <p:cTn id="81" dur="1" fill="hold">
                                          <p:stCondLst>
                                            <p:cond delay="199"/>
                                          </p:stCondLst>
                                        </p:cTn>
                                        <p:tgtEl>
                                          <p:spTgt spid="99560"/>
                                        </p:tgtEl>
                                        <p:attrNameLst>
                                          <p:attrName>style.visibility</p:attrName>
                                        </p:attrNameLst>
                                      </p:cBhvr>
                                      <p:to>
                                        <p:strVal val="hidden"/>
                                      </p:to>
                                    </p:set>
                                  </p:childTnLst>
                                </p:cTn>
                              </p:par>
                              <p:par>
                                <p:cTn id="82" presetID="9" presetClass="exit" presetSubtype="0" fill="hold" grpId="0" nodeType="withEffect">
                                  <p:stCondLst>
                                    <p:cond delay="0"/>
                                  </p:stCondLst>
                                  <p:childTnLst>
                                    <p:animEffect transition="out" filter="dissolve">
                                      <p:cBhvr>
                                        <p:cTn id="83" dur="200"/>
                                        <p:tgtEl>
                                          <p:spTgt spid="99548"/>
                                        </p:tgtEl>
                                      </p:cBhvr>
                                    </p:animEffect>
                                    <p:set>
                                      <p:cBhvr>
                                        <p:cTn id="84" dur="1" fill="hold">
                                          <p:stCondLst>
                                            <p:cond delay="199"/>
                                          </p:stCondLst>
                                        </p:cTn>
                                        <p:tgtEl>
                                          <p:spTgt spid="99548"/>
                                        </p:tgtEl>
                                        <p:attrNameLst>
                                          <p:attrName>style.visibility</p:attrName>
                                        </p:attrNameLst>
                                      </p:cBhvr>
                                      <p:to>
                                        <p:strVal val="hidden"/>
                                      </p:to>
                                    </p:set>
                                  </p:childTnLst>
                                </p:cTn>
                              </p:par>
                              <p:par>
                                <p:cTn id="85" presetID="9" presetClass="exit" presetSubtype="0" fill="hold" grpId="0" nodeType="withEffect">
                                  <p:stCondLst>
                                    <p:cond delay="0"/>
                                  </p:stCondLst>
                                  <p:childTnLst>
                                    <p:animEffect transition="out" filter="dissolve">
                                      <p:cBhvr>
                                        <p:cTn id="86" dur="200"/>
                                        <p:tgtEl>
                                          <p:spTgt spid="99561"/>
                                        </p:tgtEl>
                                      </p:cBhvr>
                                    </p:animEffect>
                                    <p:set>
                                      <p:cBhvr>
                                        <p:cTn id="87" dur="1" fill="hold">
                                          <p:stCondLst>
                                            <p:cond delay="199"/>
                                          </p:stCondLst>
                                        </p:cTn>
                                        <p:tgtEl>
                                          <p:spTgt spid="99561"/>
                                        </p:tgtEl>
                                        <p:attrNameLst>
                                          <p:attrName>style.visibility</p:attrName>
                                        </p:attrNameLst>
                                      </p:cBhvr>
                                      <p:to>
                                        <p:strVal val="hidden"/>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1" presetClass="exit" presetSubtype="0" fill="hold" grpId="0" nodeType="clickEffect">
                                  <p:stCondLst>
                                    <p:cond delay="0"/>
                                  </p:stCondLst>
                                  <p:childTnLst>
                                    <p:set>
                                      <p:cBhvr>
                                        <p:cTn id="91" dur="1" fill="hold">
                                          <p:stCondLst>
                                            <p:cond delay="0"/>
                                          </p:stCondLst>
                                        </p:cTn>
                                        <p:tgtEl>
                                          <p:spTgt spid="99440"/>
                                        </p:tgtEl>
                                        <p:attrNameLst>
                                          <p:attrName>style.visibility</p:attrName>
                                        </p:attrNameLst>
                                      </p:cBhvr>
                                      <p:to>
                                        <p:strVal val="hidden"/>
                                      </p:to>
                                    </p:set>
                                  </p:childTnLst>
                                </p:cTn>
                              </p:par>
                            </p:childTnLst>
                          </p:cTn>
                        </p:par>
                      </p:childTnLst>
                    </p:cTn>
                  </p:par>
                  <p:par>
                    <p:cTn id="92" fill="hold" nodeType="clickPar">
                      <p:stCondLst>
                        <p:cond delay="indefinite"/>
                      </p:stCondLst>
                      <p:childTnLst>
                        <p:par>
                          <p:cTn id="93" fill="hold" nodeType="withGroup">
                            <p:stCondLst>
                              <p:cond delay="0"/>
                            </p:stCondLst>
                            <p:childTnLst>
                              <p:par>
                                <p:cTn id="94" presetID="1" presetClass="exit" presetSubtype="0" fill="hold" grpId="0" nodeType="clickEffect">
                                  <p:stCondLst>
                                    <p:cond delay="0"/>
                                  </p:stCondLst>
                                  <p:childTnLst>
                                    <p:set>
                                      <p:cBhvr>
                                        <p:cTn id="95" dur="1" fill="hold">
                                          <p:stCondLst>
                                            <p:cond delay="0"/>
                                          </p:stCondLst>
                                        </p:cTn>
                                        <p:tgtEl>
                                          <p:spTgt spid="9944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440" grpId="0" animBg="1"/>
      <p:bldP spid="99441" grpId="0" animBg="1"/>
      <p:bldP spid="99481" grpId="0"/>
      <p:bldP spid="99481" grpId="1"/>
      <p:bldP spid="99482" grpId="0" animBg="1"/>
      <p:bldP spid="99482" grpId="1" animBg="1"/>
      <p:bldP spid="99533" grpId="0" animBg="1"/>
      <p:bldP spid="99533" grpId="1" animBg="1"/>
      <p:bldP spid="99534" grpId="0"/>
      <p:bldP spid="99534" grpId="1"/>
      <p:bldP spid="99540" grpId="0" animBg="1"/>
      <p:bldP spid="99541" grpId="0" animBg="1"/>
      <p:bldP spid="99542" grpId="0" animBg="1"/>
      <p:bldP spid="99543" grpId="0" animBg="1"/>
      <p:bldP spid="99544" grpId="0" animBg="1"/>
      <p:bldP spid="99545" grpId="0" animBg="1"/>
      <p:bldP spid="99546" grpId="0" animBg="1"/>
      <p:bldP spid="99547" grpId="0" animBg="1"/>
      <p:bldP spid="99548" grpId="0" animBg="1"/>
      <p:bldP spid="99553" grpId="0" animBg="1"/>
      <p:bldP spid="99554" grpId="0" animBg="1"/>
      <p:bldP spid="99555" grpId="0" animBg="1"/>
      <p:bldP spid="99556" grpId="0" animBg="1"/>
      <p:bldP spid="99557" grpId="0" animBg="1"/>
      <p:bldP spid="99558" grpId="0" animBg="1"/>
      <p:bldP spid="99559" grpId="0" animBg="1"/>
      <p:bldP spid="99560" grpId="0" animBg="1"/>
      <p:bldP spid="99561" grpId="0" animBg="1"/>
      <p:bldP spid="9953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0" name="Object 453">
            <a:hlinkClick r:id="" action="ppaction://ole?verb=0"/>
          </p:cNvPr>
          <p:cNvGraphicFramePr>
            <a:graphicFrameLocks/>
          </p:cNvGraphicFramePr>
          <p:nvPr/>
        </p:nvGraphicFramePr>
        <p:xfrm>
          <a:off x="3024188" y="1857375"/>
          <a:ext cx="3062287" cy="747713"/>
        </p:xfrm>
        <a:graphic>
          <a:graphicData uri="http://schemas.openxmlformats.org/presentationml/2006/ole">
            <mc:AlternateContent xmlns:mc="http://schemas.openxmlformats.org/markup-compatibility/2006">
              <mc:Choice xmlns:v="urn:schemas-microsoft-com:vml" Requires="v">
                <p:oleObj spid="_x0000_s27672" name="Equation" r:id="rId4" imgW="1714394" imgH="380876" progId="Equation.DSMT4">
                  <p:embed/>
                </p:oleObj>
              </mc:Choice>
              <mc:Fallback>
                <p:oleObj name="Equation" r:id="rId4" imgW="1714394" imgH="380876" progId="Equation.DSMT4">
                  <p:embed/>
                  <p:pic>
                    <p:nvPicPr>
                      <p:cNvPr id="0" name="Object 45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24188" y="1857375"/>
                        <a:ext cx="3062287" cy="74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sp>
        <p:nvSpPr>
          <p:cNvPr id="27651" name="Rectangle 440"/>
          <p:cNvSpPr>
            <a:spLocks noChangeArrowheads="1"/>
          </p:cNvSpPr>
          <p:nvPr/>
        </p:nvSpPr>
        <p:spPr bwMode="auto">
          <a:xfrm>
            <a:off x="690563" y="1276350"/>
            <a:ext cx="5334000"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b="0">
                <a:solidFill>
                  <a:srgbClr val="000000"/>
                </a:solidFill>
                <a:latin typeface="Times New Roman" pitchFamily="18" charset="0"/>
              </a:rPr>
              <a:t>Sample Mean SAT Score</a:t>
            </a:r>
          </a:p>
        </p:txBody>
      </p:sp>
      <p:sp>
        <p:nvSpPr>
          <p:cNvPr id="27652" name="Rectangle 441"/>
          <p:cNvSpPr>
            <a:spLocks noChangeArrowheads="1"/>
          </p:cNvSpPr>
          <p:nvPr/>
        </p:nvSpPr>
        <p:spPr bwMode="auto">
          <a:xfrm>
            <a:off x="685800" y="4819650"/>
            <a:ext cx="73533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b="0">
                <a:solidFill>
                  <a:srgbClr val="000000"/>
                </a:solidFill>
                <a:latin typeface="Times New Roman" pitchFamily="18" charset="0"/>
              </a:rPr>
              <a:t>Sample Standard Deviation for SAT Score</a:t>
            </a:r>
          </a:p>
        </p:txBody>
      </p:sp>
      <p:sp>
        <p:nvSpPr>
          <p:cNvPr id="27653" name="Rectangle 442"/>
          <p:cNvSpPr>
            <a:spLocks noChangeArrowheads="1"/>
          </p:cNvSpPr>
          <p:nvPr/>
        </p:nvSpPr>
        <p:spPr bwMode="auto">
          <a:xfrm>
            <a:off x="685800" y="3157538"/>
            <a:ext cx="8001000"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b="0">
                <a:solidFill>
                  <a:srgbClr val="000000"/>
                </a:solidFill>
                <a:latin typeface="Times New Roman" pitchFamily="18" charset="0"/>
              </a:rPr>
              <a:t>Sample Proportion Wanting On-Campus Housing</a:t>
            </a:r>
          </a:p>
        </p:txBody>
      </p:sp>
      <p:sp>
        <p:nvSpPr>
          <p:cNvPr id="94218" name="Rectangle 10"/>
          <p:cNvSpPr>
            <a:spLocks noChangeArrowheads="1"/>
          </p:cNvSpPr>
          <p:nvPr/>
        </p:nvSpPr>
        <p:spPr bwMode="auto">
          <a:xfrm>
            <a:off x="4198938" y="1884363"/>
            <a:ext cx="777875" cy="33496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graphicFrame>
        <p:nvGraphicFramePr>
          <p:cNvPr id="27655" name="Object 455">
            <a:hlinkClick r:id="" action="ppaction://ole?verb=0"/>
          </p:cNvPr>
          <p:cNvGraphicFramePr>
            <a:graphicFrameLocks/>
          </p:cNvGraphicFramePr>
          <p:nvPr/>
        </p:nvGraphicFramePr>
        <p:xfrm>
          <a:off x="3435350" y="4110038"/>
          <a:ext cx="1862138" cy="371475"/>
        </p:xfrm>
        <a:graphic>
          <a:graphicData uri="http://schemas.openxmlformats.org/presentationml/2006/ole">
            <mc:AlternateContent xmlns:mc="http://schemas.openxmlformats.org/markup-compatibility/2006">
              <mc:Choice xmlns:v="urn:schemas-microsoft-com:vml" Requires="v">
                <p:oleObj spid="_x0000_s27673" name="Equation" r:id="rId6" imgW="980965" imgH="190573" progId="Equation.DSMT4">
                  <p:embed/>
                </p:oleObj>
              </mc:Choice>
              <mc:Fallback>
                <p:oleObj name="Equation" r:id="rId6" imgW="980965" imgH="190573" progId="Equation.DSMT4">
                  <p:embed/>
                  <p:pic>
                    <p:nvPicPr>
                      <p:cNvPr id="0" name="Object 455"/>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35350" y="4110038"/>
                        <a:ext cx="1862138"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sp>
        <p:nvSpPr>
          <p:cNvPr id="94224" name="Rectangle 16"/>
          <p:cNvSpPr>
            <a:spLocks noChangeArrowheads="1"/>
          </p:cNvSpPr>
          <p:nvPr/>
        </p:nvSpPr>
        <p:spPr bwMode="auto">
          <a:xfrm>
            <a:off x="5033963" y="1992313"/>
            <a:ext cx="1327150" cy="63976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4225" name="Rectangle 17"/>
          <p:cNvSpPr>
            <a:spLocks noChangeArrowheads="1"/>
          </p:cNvSpPr>
          <p:nvPr/>
        </p:nvSpPr>
        <p:spPr bwMode="auto">
          <a:xfrm>
            <a:off x="4217988" y="1906588"/>
            <a:ext cx="2119312" cy="960437"/>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4226" name="Rectangle 18"/>
          <p:cNvSpPr>
            <a:spLocks noChangeArrowheads="1"/>
          </p:cNvSpPr>
          <p:nvPr/>
        </p:nvSpPr>
        <p:spPr bwMode="auto">
          <a:xfrm rot="891517">
            <a:off x="3916363" y="3794125"/>
            <a:ext cx="307975" cy="639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4227" name="Rectangle 19"/>
          <p:cNvSpPr>
            <a:spLocks noChangeArrowheads="1"/>
          </p:cNvSpPr>
          <p:nvPr/>
        </p:nvSpPr>
        <p:spPr bwMode="auto">
          <a:xfrm>
            <a:off x="4570413" y="3802063"/>
            <a:ext cx="1327150" cy="63976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4228" name="Rectangle 20"/>
          <p:cNvSpPr>
            <a:spLocks noChangeArrowheads="1"/>
          </p:cNvSpPr>
          <p:nvPr/>
        </p:nvSpPr>
        <p:spPr bwMode="auto">
          <a:xfrm>
            <a:off x="3921125" y="3929063"/>
            <a:ext cx="2332038" cy="63976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 name="Rectangle 155"/>
          <p:cNvSpPr>
            <a:spLocks noChangeArrowheads="1"/>
          </p:cNvSpPr>
          <p:nvPr/>
        </p:nvSpPr>
        <p:spPr bwMode="auto">
          <a:xfrm>
            <a:off x="455613" y="19050"/>
            <a:ext cx="8229600"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b="0" dirty="0">
                <a:solidFill>
                  <a:srgbClr val="000000"/>
                </a:solidFill>
                <a:latin typeface="Times New Roman" pitchFamily="18" charset="0"/>
              </a:rPr>
              <a:t>Simple Random Sampling</a:t>
            </a:r>
            <a:endParaRPr lang="en-US" sz="2600" b="0" dirty="0">
              <a:solidFill>
                <a:srgbClr val="000000"/>
              </a:solidFill>
              <a:latin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94225"/>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4218"/>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94224"/>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4228"/>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94226"/>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942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8" grpId="0" animBg="1"/>
      <p:bldP spid="94224" grpId="0" animBg="1"/>
      <p:bldP spid="94225" grpId="0" animBg="1"/>
      <p:bldP spid="94226" grpId="0" animBg="1"/>
      <p:bldP spid="94227" grpId="0" animBg="1"/>
      <p:bldP spid="9422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528" name="Group 128"/>
          <p:cNvGraphicFramePr>
            <a:graphicFrameLocks noGrp="1"/>
          </p:cNvGraphicFramePr>
          <p:nvPr>
            <p:ph/>
            <p:extLst>
              <p:ext uri="{D42A27DB-BD31-4B8C-83A1-F6EECF244321}">
                <p14:modId xmlns:p14="http://schemas.microsoft.com/office/powerpoint/2010/main" val="1274998090"/>
              </p:ext>
            </p:extLst>
          </p:nvPr>
        </p:nvGraphicFramePr>
        <p:xfrm>
          <a:off x="457200" y="1377950"/>
          <a:ext cx="8345488" cy="5022982"/>
        </p:xfrm>
        <a:graphic>
          <a:graphicData uri="http://schemas.openxmlformats.org/drawingml/2006/table">
            <a:tbl>
              <a:tblPr/>
              <a:tblGrid>
                <a:gridCol w="2085975"/>
                <a:gridCol w="2087563"/>
                <a:gridCol w="2085975"/>
                <a:gridCol w="2085975"/>
              </a:tblGrid>
              <a:tr h="640048">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cs typeface="Arial" charset="0"/>
                        </a:rPr>
                        <a:t>Applicant Number</a:t>
                      </a:r>
                      <a:endParaRPr kumimoji="0" lang="en-US" sz="1800" b="1" i="0" u="none" strike="noStrike" cap="none" normalizeH="0" baseline="0" dirty="0" smtClean="0">
                        <a:ln>
                          <a:noFill/>
                        </a:ln>
                        <a:solidFill>
                          <a:schemeClr val="tx1"/>
                        </a:solidFill>
                        <a:effectLst/>
                        <a:latin typeface="Arial" charset="0"/>
                      </a:endParaRP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SAT score</a:t>
                      </a:r>
                    </a:p>
                    <a:p>
                      <a:pPr marL="0" marR="0" lvl="0" indent="0" algn="ctr" defTabSz="914400" rtl="0" eaLnBrk="0" fontAlgn="b" latinLnBrk="0" hangingPunct="0">
                        <a:lnSpc>
                          <a:spcPct val="100000"/>
                        </a:lnSpc>
                        <a:spcBef>
                          <a:spcPct val="0"/>
                        </a:spcBef>
                        <a:spcAft>
                          <a:spcPct val="0"/>
                        </a:spcAft>
                        <a:buClrTx/>
                        <a:buSzTx/>
                        <a:buFontTx/>
                        <a:buNone/>
                        <a:tabLst/>
                      </a:pPr>
                      <a:endParaRPr kumimoji="0" lang="en-US" sz="900" b="1" i="0" u="none" strike="noStrike" cap="none" normalizeH="0" baseline="0" smtClean="0">
                        <a:ln>
                          <a:noFill/>
                        </a:ln>
                        <a:solidFill>
                          <a:schemeClr val="tx1"/>
                        </a:solidFill>
                        <a:effectLst/>
                        <a:latin typeface="Arial" charset="0"/>
                      </a:endParaRP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Wants on-campus housing</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9900"/>
                          </a:solidFill>
                          <a:effectLst/>
                          <a:latin typeface="Arial" charset="0"/>
                          <a:cs typeface="Arial" charset="0"/>
                        </a:rPr>
                        <a:t>Sqrd. dev. from SAT mean</a:t>
                      </a:r>
                      <a:endParaRPr kumimoji="0" lang="en-US" sz="900" b="1" i="0" u="none" strike="noStrike" cap="none" normalizeH="0" baseline="0" smtClean="0">
                        <a:ln>
                          <a:noFill/>
                        </a:ln>
                        <a:solidFill>
                          <a:srgbClr val="009900"/>
                        </a:solidFill>
                        <a:effectLst/>
                        <a:latin typeface="Arial" charset="0"/>
                      </a:endParaRP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66FF"/>
                          </a:solidFill>
                          <a:effectLst/>
                          <a:latin typeface="Arial" charset="0"/>
                          <a:cs typeface="Arial" charset="0"/>
                        </a:rPr>
                        <a:t>675</a:t>
                      </a:r>
                      <a:endParaRPr kumimoji="0" lang="en-US" sz="1800" b="1" i="0" u="none" strike="noStrike" cap="none" normalizeH="0" baseline="0" dirty="0" smtClean="0">
                        <a:ln>
                          <a:noFill/>
                        </a:ln>
                        <a:solidFill>
                          <a:srgbClr val="0066FF"/>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985</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Yes</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623.5</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66FF"/>
                          </a:solidFill>
                          <a:effectLst/>
                          <a:latin typeface="Arial" charset="0"/>
                        </a:rPr>
                        <a:t>34</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1002</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Yes</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63.52</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66FF"/>
                          </a:solidFill>
                          <a:effectLst/>
                          <a:latin typeface="Arial" charset="0"/>
                        </a:rPr>
                        <a:t>768</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913</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Yes</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9403.18</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66FF"/>
                          </a:solidFill>
                          <a:effectLst/>
                          <a:latin typeface="Arial" charset="0"/>
                        </a:rPr>
                        <a:t>1823</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987</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no</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527.62</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66FF"/>
                          </a:solidFill>
                          <a:effectLst/>
                          <a:latin typeface="Arial" charset="0"/>
                        </a:rPr>
                        <a:t>8897</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1123</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no</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12,775.78</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66FF"/>
                          </a:solidFill>
                          <a:effectLst/>
                          <a:latin typeface="Arial" charset="0"/>
                        </a:rPr>
                        <a:t>7837</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989</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Yes</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439.74</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66FF"/>
                          </a:solidFill>
                          <a:effectLst/>
                          <a:latin typeface="Arial" charset="0"/>
                        </a:rPr>
                        <a:t>231</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912</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Yes</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9598.12</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5412">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rgbClr val="0066FF"/>
                        </a:solidFill>
                        <a:effectLst/>
                        <a:latin typeface="Arial" charset="0"/>
                      </a:endParaRPr>
                    </a:p>
                  </a:txBody>
                  <a:tcPr marT="45715" marB="45715" anchor="b"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endParaRPr kumimoji="0" lang="en-US" sz="1800" b="1" i="0" u="none" strike="noStrike" cap="none" normalizeH="0" baseline="0" smtClean="0">
                        <a:ln>
                          <a:noFill/>
                        </a:ln>
                        <a:solidFill>
                          <a:srgbClr val="009900"/>
                        </a:solidFill>
                        <a:effectLst/>
                        <a:latin typeface="Arial" charset="0"/>
                      </a:endParaRPr>
                    </a:p>
                  </a:txBody>
                  <a:tcPr marT="45715" marB="45715" anchor="b"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66FF"/>
                          </a:solidFill>
                          <a:effectLst/>
                          <a:latin typeface="Arial" charset="0"/>
                        </a:rPr>
                        <a:t>701</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987</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Yes</a:t>
                      </a:r>
                      <a:endParaRPr kumimoji="0" lang="en-US" sz="1800" b="0"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527.62</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66FF"/>
                          </a:solidFill>
                          <a:effectLst/>
                          <a:latin typeface="Arial" charset="0"/>
                        </a:rPr>
                        <a:t>5065</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998</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no</a:t>
                      </a:r>
                      <a:endParaRPr kumimoji="0" lang="en-US" sz="1800" b="0" i="0" u="none" strike="noStrike" cap="none" normalizeH="0" baseline="0" smtClean="0">
                        <a:ln>
                          <a:noFill/>
                        </a:ln>
                        <a:solidFill>
                          <a:schemeClr val="tx1"/>
                        </a:solidFill>
                        <a:effectLst/>
                        <a:latin typeface="Arial" charset="0"/>
                      </a:endParaRP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143.28</a:t>
                      </a:r>
                    </a:p>
                  </a:txBody>
                  <a:tcPr marT="45715" marB="45715"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r h="365739">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Total</a:t>
                      </a:r>
                      <a:endParaRPr kumimoji="0" lang="en-US" sz="1800" b="1" i="0" u="none" strike="noStrike" cap="none" normalizeH="0" baseline="0" smtClean="0">
                        <a:ln>
                          <a:noFill/>
                        </a:ln>
                        <a:solidFill>
                          <a:schemeClr val="tx1"/>
                        </a:solidFill>
                        <a:effectLst/>
                        <a:latin typeface="Arial" charset="0"/>
                      </a:endParaRP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30,299</a:t>
                      </a: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20</a:t>
                      </a: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9900"/>
                          </a:solidFill>
                          <a:effectLst/>
                          <a:latin typeface="Arial" charset="0"/>
                        </a:rPr>
                        <a:t>211,746.97</a:t>
                      </a:r>
                    </a:p>
                  </a:txBody>
                  <a:tcPr marT="45715" marB="45715"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28756" name="Group 100"/>
          <p:cNvGrpSpPr>
            <a:grpSpLocks/>
          </p:cNvGrpSpPr>
          <p:nvPr/>
        </p:nvGrpSpPr>
        <p:grpSpPr bwMode="auto">
          <a:xfrm>
            <a:off x="1463675" y="4775200"/>
            <a:ext cx="65088" cy="360363"/>
            <a:chOff x="922" y="2753"/>
            <a:chExt cx="41" cy="227"/>
          </a:xfrm>
        </p:grpSpPr>
        <p:sp>
          <p:nvSpPr>
            <p:cNvPr id="28783" name="Oval 101"/>
            <p:cNvSpPr>
              <a:spLocks noChangeArrowheads="1"/>
            </p:cNvSpPr>
            <p:nvPr/>
          </p:nvSpPr>
          <p:spPr bwMode="auto">
            <a:xfrm>
              <a:off x="922" y="2753"/>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28784" name="Oval 102"/>
            <p:cNvSpPr>
              <a:spLocks noChangeArrowheads="1"/>
            </p:cNvSpPr>
            <p:nvPr/>
          </p:nvSpPr>
          <p:spPr bwMode="auto">
            <a:xfrm>
              <a:off x="928" y="2849"/>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28785" name="Oval 103"/>
            <p:cNvSpPr>
              <a:spLocks noChangeArrowheads="1"/>
            </p:cNvSpPr>
            <p:nvPr/>
          </p:nvSpPr>
          <p:spPr bwMode="auto">
            <a:xfrm>
              <a:off x="925" y="2945"/>
              <a:ext cx="35" cy="35"/>
            </a:xfrm>
            <a:prstGeom prst="ellipse">
              <a:avLst/>
            </a:prstGeom>
            <a:solidFill>
              <a:srgbClr val="000000"/>
            </a:solidFill>
            <a:ln w="12700">
              <a:solidFill>
                <a:srgbClr val="000000"/>
              </a:solidFill>
              <a:round/>
              <a:headEnd/>
              <a:tailEnd/>
            </a:ln>
          </p:spPr>
          <p:txBody>
            <a:bodyPr wrap="none" anchor="ctr"/>
            <a:lstStyle/>
            <a:p>
              <a:endParaRPr lang="en-US"/>
            </a:p>
          </p:txBody>
        </p:sp>
      </p:grpSp>
      <p:grpSp>
        <p:nvGrpSpPr>
          <p:cNvPr id="28757" name="Group 104"/>
          <p:cNvGrpSpPr>
            <a:grpSpLocks/>
          </p:cNvGrpSpPr>
          <p:nvPr/>
        </p:nvGrpSpPr>
        <p:grpSpPr bwMode="auto">
          <a:xfrm>
            <a:off x="5629275" y="4781550"/>
            <a:ext cx="65088" cy="360363"/>
            <a:chOff x="922" y="2753"/>
            <a:chExt cx="41" cy="227"/>
          </a:xfrm>
        </p:grpSpPr>
        <p:sp>
          <p:nvSpPr>
            <p:cNvPr id="28780" name="Oval 105"/>
            <p:cNvSpPr>
              <a:spLocks noChangeArrowheads="1"/>
            </p:cNvSpPr>
            <p:nvPr/>
          </p:nvSpPr>
          <p:spPr bwMode="auto">
            <a:xfrm>
              <a:off x="922" y="2753"/>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28781" name="Oval 106"/>
            <p:cNvSpPr>
              <a:spLocks noChangeArrowheads="1"/>
            </p:cNvSpPr>
            <p:nvPr/>
          </p:nvSpPr>
          <p:spPr bwMode="auto">
            <a:xfrm>
              <a:off x="928" y="2849"/>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28782" name="Oval 107"/>
            <p:cNvSpPr>
              <a:spLocks noChangeArrowheads="1"/>
            </p:cNvSpPr>
            <p:nvPr/>
          </p:nvSpPr>
          <p:spPr bwMode="auto">
            <a:xfrm>
              <a:off x="925" y="2945"/>
              <a:ext cx="35" cy="35"/>
            </a:xfrm>
            <a:prstGeom prst="ellipse">
              <a:avLst/>
            </a:prstGeom>
            <a:solidFill>
              <a:srgbClr val="000000"/>
            </a:solidFill>
            <a:ln w="12700">
              <a:solidFill>
                <a:srgbClr val="000000"/>
              </a:solidFill>
              <a:round/>
              <a:headEnd/>
              <a:tailEnd/>
            </a:ln>
          </p:spPr>
          <p:txBody>
            <a:bodyPr wrap="none" anchor="ctr"/>
            <a:lstStyle/>
            <a:p>
              <a:endParaRPr lang="en-US"/>
            </a:p>
          </p:txBody>
        </p:sp>
      </p:grpSp>
      <p:grpSp>
        <p:nvGrpSpPr>
          <p:cNvPr id="28758" name="Group 108"/>
          <p:cNvGrpSpPr>
            <a:grpSpLocks/>
          </p:cNvGrpSpPr>
          <p:nvPr/>
        </p:nvGrpSpPr>
        <p:grpSpPr bwMode="auto">
          <a:xfrm>
            <a:off x="3544888" y="4787900"/>
            <a:ext cx="65087" cy="360363"/>
            <a:chOff x="922" y="2753"/>
            <a:chExt cx="41" cy="227"/>
          </a:xfrm>
        </p:grpSpPr>
        <p:sp>
          <p:nvSpPr>
            <p:cNvPr id="28777" name="Oval 109"/>
            <p:cNvSpPr>
              <a:spLocks noChangeArrowheads="1"/>
            </p:cNvSpPr>
            <p:nvPr/>
          </p:nvSpPr>
          <p:spPr bwMode="auto">
            <a:xfrm>
              <a:off x="922" y="2753"/>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28778" name="Oval 110"/>
            <p:cNvSpPr>
              <a:spLocks noChangeArrowheads="1"/>
            </p:cNvSpPr>
            <p:nvPr/>
          </p:nvSpPr>
          <p:spPr bwMode="auto">
            <a:xfrm>
              <a:off x="928" y="2849"/>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28779" name="Oval 111"/>
            <p:cNvSpPr>
              <a:spLocks noChangeArrowheads="1"/>
            </p:cNvSpPr>
            <p:nvPr/>
          </p:nvSpPr>
          <p:spPr bwMode="auto">
            <a:xfrm>
              <a:off x="925" y="2945"/>
              <a:ext cx="35" cy="35"/>
            </a:xfrm>
            <a:prstGeom prst="ellipse">
              <a:avLst/>
            </a:prstGeom>
            <a:solidFill>
              <a:srgbClr val="000000"/>
            </a:solidFill>
            <a:ln w="12700">
              <a:solidFill>
                <a:srgbClr val="000000"/>
              </a:solidFill>
              <a:round/>
              <a:headEnd/>
              <a:tailEnd/>
            </a:ln>
          </p:spPr>
          <p:txBody>
            <a:bodyPr wrap="none" anchor="ctr"/>
            <a:lstStyle/>
            <a:p>
              <a:endParaRPr lang="en-US"/>
            </a:p>
          </p:txBody>
        </p:sp>
      </p:grpSp>
      <p:sp>
        <p:nvSpPr>
          <p:cNvPr id="102402" name="Rectangle 2"/>
          <p:cNvSpPr>
            <a:spLocks noChangeArrowheads="1"/>
          </p:cNvSpPr>
          <p:nvPr/>
        </p:nvSpPr>
        <p:spPr bwMode="auto">
          <a:xfrm>
            <a:off x="7196138" y="5715000"/>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2403" name="Rectangle 3"/>
          <p:cNvSpPr>
            <a:spLocks noChangeArrowheads="1"/>
          </p:cNvSpPr>
          <p:nvPr/>
        </p:nvSpPr>
        <p:spPr bwMode="auto">
          <a:xfrm>
            <a:off x="7189788" y="607377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grpSp>
        <p:nvGrpSpPr>
          <p:cNvPr id="28762" name="Group 4"/>
          <p:cNvGrpSpPr>
            <a:grpSpLocks/>
          </p:cNvGrpSpPr>
          <p:nvPr/>
        </p:nvGrpSpPr>
        <p:grpSpPr bwMode="auto">
          <a:xfrm>
            <a:off x="7727950" y="4783138"/>
            <a:ext cx="65088" cy="360362"/>
            <a:chOff x="922" y="2753"/>
            <a:chExt cx="41" cy="227"/>
          </a:xfrm>
        </p:grpSpPr>
        <p:sp>
          <p:nvSpPr>
            <p:cNvPr id="28774" name="Oval 5"/>
            <p:cNvSpPr>
              <a:spLocks noChangeArrowheads="1"/>
            </p:cNvSpPr>
            <p:nvPr/>
          </p:nvSpPr>
          <p:spPr bwMode="auto">
            <a:xfrm>
              <a:off x="922" y="2753"/>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28775" name="Oval 6"/>
            <p:cNvSpPr>
              <a:spLocks noChangeArrowheads="1"/>
            </p:cNvSpPr>
            <p:nvPr/>
          </p:nvSpPr>
          <p:spPr bwMode="auto">
            <a:xfrm>
              <a:off x="928" y="2849"/>
              <a:ext cx="35" cy="35"/>
            </a:xfrm>
            <a:prstGeom prst="ellipse">
              <a:avLst/>
            </a:prstGeom>
            <a:solidFill>
              <a:srgbClr val="000000"/>
            </a:solidFill>
            <a:ln w="12700">
              <a:solidFill>
                <a:srgbClr val="000000"/>
              </a:solidFill>
              <a:round/>
              <a:headEnd/>
              <a:tailEnd/>
            </a:ln>
          </p:spPr>
          <p:txBody>
            <a:bodyPr wrap="none" anchor="ctr"/>
            <a:lstStyle/>
            <a:p>
              <a:endParaRPr lang="en-US"/>
            </a:p>
          </p:txBody>
        </p:sp>
        <p:sp>
          <p:nvSpPr>
            <p:cNvPr id="28776" name="Oval 7"/>
            <p:cNvSpPr>
              <a:spLocks noChangeArrowheads="1"/>
            </p:cNvSpPr>
            <p:nvPr/>
          </p:nvSpPr>
          <p:spPr bwMode="auto">
            <a:xfrm>
              <a:off x="925" y="2945"/>
              <a:ext cx="35" cy="35"/>
            </a:xfrm>
            <a:prstGeom prst="ellipse">
              <a:avLst/>
            </a:prstGeom>
            <a:solidFill>
              <a:srgbClr val="000000"/>
            </a:solidFill>
            <a:ln w="12700">
              <a:solidFill>
                <a:srgbClr val="000000"/>
              </a:solidFill>
              <a:round/>
              <a:headEnd/>
              <a:tailEnd/>
            </a:ln>
          </p:spPr>
          <p:txBody>
            <a:bodyPr wrap="none" anchor="ctr"/>
            <a:lstStyle/>
            <a:p>
              <a:endParaRPr lang="en-US"/>
            </a:p>
          </p:txBody>
        </p:sp>
      </p:grpSp>
      <p:sp>
        <p:nvSpPr>
          <p:cNvPr id="102408" name="Rectangle 8"/>
          <p:cNvSpPr>
            <a:spLocks noChangeArrowheads="1"/>
          </p:cNvSpPr>
          <p:nvPr/>
        </p:nvSpPr>
        <p:spPr bwMode="auto">
          <a:xfrm>
            <a:off x="7215188" y="206692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2409" name="Rectangle 9"/>
          <p:cNvSpPr>
            <a:spLocks noChangeArrowheads="1"/>
          </p:cNvSpPr>
          <p:nvPr/>
        </p:nvSpPr>
        <p:spPr bwMode="auto">
          <a:xfrm>
            <a:off x="7208838" y="244157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2410" name="Rectangle 10"/>
          <p:cNvSpPr>
            <a:spLocks noChangeArrowheads="1"/>
          </p:cNvSpPr>
          <p:nvPr/>
        </p:nvSpPr>
        <p:spPr bwMode="auto">
          <a:xfrm>
            <a:off x="7202488" y="2800350"/>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2411" name="Rectangle 11"/>
          <p:cNvSpPr>
            <a:spLocks noChangeArrowheads="1"/>
          </p:cNvSpPr>
          <p:nvPr/>
        </p:nvSpPr>
        <p:spPr bwMode="auto">
          <a:xfrm>
            <a:off x="7212013" y="315912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2412" name="Rectangle 12"/>
          <p:cNvSpPr>
            <a:spLocks noChangeArrowheads="1"/>
          </p:cNvSpPr>
          <p:nvPr/>
        </p:nvSpPr>
        <p:spPr bwMode="auto">
          <a:xfrm>
            <a:off x="7205663" y="3517900"/>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2413" name="Rectangle 13"/>
          <p:cNvSpPr>
            <a:spLocks noChangeArrowheads="1"/>
          </p:cNvSpPr>
          <p:nvPr/>
        </p:nvSpPr>
        <p:spPr bwMode="auto">
          <a:xfrm>
            <a:off x="7215188" y="3892550"/>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2414" name="Rectangle 14"/>
          <p:cNvSpPr>
            <a:spLocks noChangeArrowheads="1"/>
          </p:cNvSpPr>
          <p:nvPr/>
        </p:nvSpPr>
        <p:spPr bwMode="auto">
          <a:xfrm>
            <a:off x="7208838" y="425132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2415" name="Rectangle 15"/>
          <p:cNvSpPr>
            <a:spLocks noChangeArrowheads="1"/>
          </p:cNvSpPr>
          <p:nvPr/>
        </p:nvSpPr>
        <p:spPr bwMode="auto">
          <a:xfrm>
            <a:off x="7202488" y="5356225"/>
            <a:ext cx="1128712" cy="2587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grpSp>
        <p:nvGrpSpPr>
          <p:cNvPr id="6" name="Group 122"/>
          <p:cNvGrpSpPr>
            <a:grpSpLocks/>
          </p:cNvGrpSpPr>
          <p:nvPr/>
        </p:nvGrpSpPr>
        <p:grpSpPr bwMode="auto">
          <a:xfrm>
            <a:off x="7116763" y="774700"/>
            <a:ext cx="1285875" cy="366713"/>
            <a:chOff x="4483" y="488"/>
            <a:chExt cx="810" cy="231"/>
          </a:xfrm>
        </p:grpSpPr>
        <p:sp>
          <p:nvSpPr>
            <p:cNvPr id="28772" name="Text Box 120"/>
            <p:cNvSpPr txBox="1">
              <a:spLocks noChangeArrowheads="1"/>
            </p:cNvSpPr>
            <p:nvPr/>
          </p:nvSpPr>
          <p:spPr bwMode="auto">
            <a:xfrm>
              <a:off x="4483" y="488"/>
              <a:ext cx="81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r>
                <a:rPr lang="en-US" i="1">
                  <a:solidFill>
                    <a:srgbClr val="FF0000"/>
                  </a:solidFill>
                  <a:latin typeface="Times New Roman" pitchFamily="18" charset="0"/>
                </a:rPr>
                <a:t>x</a:t>
              </a:r>
              <a:r>
                <a:rPr lang="en-US">
                  <a:solidFill>
                    <a:srgbClr val="FF0000"/>
                  </a:solidFill>
                  <a:latin typeface="Times New Roman" pitchFamily="18" charset="0"/>
                </a:rPr>
                <a:t> = 1009.97</a:t>
              </a:r>
            </a:p>
          </p:txBody>
        </p:sp>
        <p:sp>
          <p:nvSpPr>
            <p:cNvPr id="28773" name="Line 121"/>
            <p:cNvSpPr>
              <a:spLocks noChangeShapeType="1"/>
            </p:cNvSpPr>
            <p:nvPr/>
          </p:nvSpPr>
          <p:spPr bwMode="auto">
            <a:xfrm flipV="1">
              <a:off x="4541" y="558"/>
              <a:ext cx="67" cy="0"/>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3" name="Rectangle 155"/>
          <p:cNvSpPr>
            <a:spLocks noChangeArrowheads="1"/>
          </p:cNvSpPr>
          <p:nvPr/>
        </p:nvSpPr>
        <p:spPr bwMode="auto">
          <a:xfrm>
            <a:off x="455613" y="19050"/>
            <a:ext cx="8229600"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b="0" dirty="0">
                <a:solidFill>
                  <a:srgbClr val="000000"/>
                </a:solidFill>
                <a:latin typeface="Times New Roman" pitchFamily="18" charset="0"/>
              </a:rPr>
              <a:t>Simple Random Sampling</a:t>
            </a:r>
            <a:endParaRPr lang="en-US" sz="2600" b="0" dirty="0">
              <a:solidFill>
                <a:srgbClr val="000000"/>
              </a:solidFill>
              <a:latin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xit" presetSubtype="0" fill="hold" grpId="0" nodeType="clickEffect">
                                  <p:stCondLst>
                                    <p:cond delay="0"/>
                                  </p:stCondLst>
                                  <p:childTnLst>
                                    <p:set>
                                      <p:cBhvr>
                                        <p:cTn id="11" dur="1" fill="hold">
                                          <p:stCondLst>
                                            <p:cond delay="0"/>
                                          </p:stCondLst>
                                        </p:cTn>
                                        <p:tgtEl>
                                          <p:spTgt spid="102408"/>
                                        </p:tgtEl>
                                        <p:attrNameLst>
                                          <p:attrName>style.visibility</p:attrName>
                                        </p:attrNameLst>
                                      </p:cBhvr>
                                      <p:to>
                                        <p:strVal val="hidden"/>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xit" presetSubtype="0" fill="hold" grpId="0" nodeType="clickEffect">
                                  <p:stCondLst>
                                    <p:cond delay="0"/>
                                  </p:stCondLst>
                                  <p:childTnLst>
                                    <p:set>
                                      <p:cBhvr>
                                        <p:cTn id="15" dur="1" fill="hold">
                                          <p:stCondLst>
                                            <p:cond delay="0"/>
                                          </p:stCondLst>
                                        </p:cTn>
                                        <p:tgtEl>
                                          <p:spTgt spid="102409"/>
                                        </p:tgtEl>
                                        <p:attrNameLst>
                                          <p:attrName>style.visibility</p:attrName>
                                        </p:attrNameLst>
                                      </p:cBhvr>
                                      <p:to>
                                        <p:strVal val="hidden"/>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xit" presetSubtype="0" fill="hold" grpId="0" nodeType="clickEffect">
                                  <p:stCondLst>
                                    <p:cond delay="0"/>
                                  </p:stCondLst>
                                  <p:childTnLst>
                                    <p:set>
                                      <p:cBhvr>
                                        <p:cTn id="19" dur="1" fill="hold">
                                          <p:stCondLst>
                                            <p:cond delay="0"/>
                                          </p:stCondLst>
                                        </p:cTn>
                                        <p:tgtEl>
                                          <p:spTgt spid="102410"/>
                                        </p:tgtEl>
                                        <p:attrNameLst>
                                          <p:attrName>style.visibility</p:attrName>
                                        </p:attrNameLst>
                                      </p:cBhvr>
                                      <p:to>
                                        <p:strVal val="hidden"/>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xit" presetSubtype="0" fill="hold" grpId="0" nodeType="clickEffect">
                                  <p:stCondLst>
                                    <p:cond delay="0"/>
                                  </p:stCondLst>
                                  <p:childTnLst>
                                    <p:set>
                                      <p:cBhvr>
                                        <p:cTn id="23" dur="1" fill="hold">
                                          <p:stCondLst>
                                            <p:cond delay="0"/>
                                          </p:stCondLst>
                                        </p:cTn>
                                        <p:tgtEl>
                                          <p:spTgt spid="102411"/>
                                        </p:tgtEl>
                                        <p:attrNameLst>
                                          <p:attrName>style.visibility</p:attrName>
                                        </p:attrNameLst>
                                      </p:cBhvr>
                                      <p:to>
                                        <p:strVal val="hidden"/>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xit" presetSubtype="0" fill="hold" grpId="0" nodeType="clickEffect">
                                  <p:stCondLst>
                                    <p:cond delay="0"/>
                                  </p:stCondLst>
                                  <p:childTnLst>
                                    <p:set>
                                      <p:cBhvr>
                                        <p:cTn id="27" dur="1" fill="hold">
                                          <p:stCondLst>
                                            <p:cond delay="0"/>
                                          </p:stCondLst>
                                        </p:cTn>
                                        <p:tgtEl>
                                          <p:spTgt spid="102412"/>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xit" presetSubtype="0" fill="hold" grpId="0" nodeType="clickEffect">
                                  <p:stCondLst>
                                    <p:cond delay="0"/>
                                  </p:stCondLst>
                                  <p:childTnLst>
                                    <p:set>
                                      <p:cBhvr>
                                        <p:cTn id="31" dur="1" fill="hold">
                                          <p:stCondLst>
                                            <p:cond delay="0"/>
                                          </p:stCondLst>
                                        </p:cTn>
                                        <p:tgtEl>
                                          <p:spTgt spid="102413"/>
                                        </p:tgtEl>
                                        <p:attrNameLst>
                                          <p:attrName>style.visibility</p:attrName>
                                        </p:attrNameLst>
                                      </p:cBhvr>
                                      <p:to>
                                        <p:strVal val="hidden"/>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xit" presetSubtype="0" fill="hold" grpId="0" nodeType="clickEffect">
                                  <p:stCondLst>
                                    <p:cond delay="0"/>
                                  </p:stCondLst>
                                  <p:childTnLst>
                                    <p:set>
                                      <p:cBhvr>
                                        <p:cTn id="35" dur="1" fill="hold">
                                          <p:stCondLst>
                                            <p:cond delay="0"/>
                                          </p:stCondLst>
                                        </p:cTn>
                                        <p:tgtEl>
                                          <p:spTgt spid="102414"/>
                                        </p:tgtEl>
                                        <p:attrNameLst>
                                          <p:attrName>style.visibility</p:attrName>
                                        </p:attrNameLst>
                                      </p:cBhvr>
                                      <p:to>
                                        <p:strVal val="hidden"/>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xit" presetSubtype="0" fill="hold" grpId="0" nodeType="clickEffect">
                                  <p:stCondLst>
                                    <p:cond delay="0"/>
                                  </p:stCondLst>
                                  <p:childTnLst>
                                    <p:set>
                                      <p:cBhvr>
                                        <p:cTn id="39" dur="1" fill="hold">
                                          <p:stCondLst>
                                            <p:cond delay="0"/>
                                          </p:stCondLst>
                                        </p:cTn>
                                        <p:tgtEl>
                                          <p:spTgt spid="102415"/>
                                        </p:tgtEl>
                                        <p:attrNameLst>
                                          <p:attrName>style.visibility</p:attrName>
                                        </p:attrNameLst>
                                      </p:cBhvr>
                                      <p:to>
                                        <p:strVal val="hidden"/>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xit" presetSubtype="0" fill="hold" grpId="0" nodeType="clickEffect">
                                  <p:stCondLst>
                                    <p:cond delay="0"/>
                                  </p:stCondLst>
                                  <p:childTnLst>
                                    <p:set>
                                      <p:cBhvr>
                                        <p:cTn id="43" dur="1" fill="hold">
                                          <p:stCondLst>
                                            <p:cond delay="0"/>
                                          </p:stCondLst>
                                        </p:cTn>
                                        <p:tgtEl>
                                          <p:spTgt spid="102402"/>
                                        </p:tgtEl>
                                        <p:attrNameLst>
                                          <p:attrName>style.visibility</p:attrName>
                                        </p:attrNameLst>
                                      </p:cBhvr>
                                      <p:to>
                                        <p:strVal val="hidden"/>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xit" presetSubtype="0" fill="hold" grpId="0" nodeType="clickEffect">
                                  <p:stCondLst>
                                    <p:cond delay="0"/>
                                  </p:stCondLst>
                                  <p:childTnLst>
                                    <p:set>
                                      <p:cBhvr>
                                        <p:cTn id="47" dur="1" fill="hold">
                                          <p:stCondLst>
                                            <p:cond delay="0"/>
                                          </p:stCondLst>
                                        </p:cTn>
                                        <p:tgtEl>
                                          <p:spTgt spid="10240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2" grpId="0" animBg="1"/>
      <p:bldP spid="102403" grpId="0" animBg="1"/>
      <p:bldP spid="102408" grpId="0" animBg="1"/>
      <p:bldP spid="102409" grpId="0" animBg="1"/>
      <p:bldP spid="102410" grpId="0" animBg="1"/>
      <p:bldP spid="102411" grpId="0" animBg="1"/>
      <p:bldP spid="102412" grpId="0" animBg="1"/>
      <p:bldP spid="102413" grpId="0" animBg="1"/>
      <p:bldP spid="102414" grpId="0" animBg="1"/>
      <p:bldP spid="1024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698" name="Object 454">
            <a:hlinkClick r:id="" action="ppaction://ole?verb=0"/>
          </p:cNvPr>
          <p:cNvGraphicFramePr>
            <a:graphicFrameLocks/>
          </p:cNvGraphicFramePr>
          <p:nvPr>
            <p:extLst>
              <p:ext uri="{D42A27DB-BD31-4B8C-83A1-F6EECF244321}">
                <p14:modId xmlns:p14="http://schemas.microsoft.com/office/powerpoint/2010/main" val="634525447"/>
              </p:ext>
            </p:extLst>
          </p:nvPr>
        </p:nvGraphicFramePr>
        <p:xfrm>
          <a:off x="2441575" y="4988811"/>
          <a:ext cx="4195763" cy="820737"/>
        </p:xfrm>
        <a:graphic>
          <a:graphicData uri="http://schemas.openxmlformats.org/presentationml/2006/ole">
            <mc:AlternateContent xmlns:mc="http://schemas.openxmlformats.org/markup-compatibility/2006">
              <mc:Choice xmlns:v="urn:schemas-microsoft-com:vml" Requires="v">
                <p:oleObj spid="_x0000_s29733" name="Equation" r:id="rId4" imgW="2362253" imgH="438102" progId="Equation.DSMT4">
                  <p:embed/>
                </p:oleObj>
              </mc:Choice>
              <mc:Fallback>
                <p:oleObj name="Equation" r:id="rId4" imgW="2362253" imgH="438102" progId="Equation.DSMT4">
                  <p:embed/>
                  <p:pic>
                    <p:nvPicPr>
                      <p:cNvPr id="0" name="Object 45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41575" y="4988811"/>
                        <a:ext cx="4195763" cy="820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aphicFrame>
        <p:nvGraphicFramePr>
          <p:cNvPr id="29699" name="Object 453">
            <a:hlinkClick r:id="" action="ppaction://ole?verb=0"/>
          </p:cNvPr>
          <p:cNvGraphicFramePr>
            <a:graphicFrameLocks/>
          </p:cNvGraphicFramePr>
          <p:nvPr/>
        </p:nvGraphicFramePr>
        <p:xfrm>
          <a:off x="3024188" y="1857375"/>
          <a:ext cx="3062287" cy="747713"/>
        </p:xfrm>
        <a:graphic>
          <a:graphicData uri="http://schemas.openxmlformats.org/presentationml/2006/ole">
            <mc:AlternateContent xmlns:mc="http://schemas.openxmlformats.org/markup-compatibility/2006">
              <mc:Choice xmlns:v="urn:schemas-microsoft-com:vml" Requires="v">
                <p:oleObj spid="_x0000_s29734" name="Equation" r:id="rId6" imgW="1714394" imgH="380876" progId="Equation.DSMT4">
                  <p:embed/>
                </p:oleObj>
              </mc:Choice>
              <mc:Fallback>
                <p:oleObj name="Equation" r:id="rId6" imgW="1714394" imgH="380876" progId="Equation.DSMT4">
                  <p:embed/>
                  <p:pic>
                    <p:nvPicPr>
                      <p:cNvPr id="0" name="Object 45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24188" y="1857375"/>
                        <a:ext cx="3062287" cy="74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sp>
        <p:nvSpPr>
          <p:cNvPr id="29700" name="Rectangle 440"/>
          <p:cNvSpPr>
            <a:spLocks noChangeArrowheads="1"/>
          </p:cNvSpPr>
          <p:nvPr/>
        </p:nvSpPr>
        <p:spPr bwMode="auto">
          <a:xfrm>
            <a:off x="690563" y="1276350"/>
            <a:ext cx="5334000"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b="0">
                <a:solidFill>
                  <a:srgbClr val="000000"/>
                </a:solidFill>
                <a:latin typeface="Times New Roman" pitchFamily="18" charset="0"/>
              </a:rPr>
              <a:t>Sample Mean SAT Score</a:t>
            </a:r>
          </a:p>
        </p:txBody>
      </p:sp>
      <p:sp>
        <p:nvSpPr>
          <p:cNvPr id="29701" name="Rectangle 441"/>
          <p:cNvSpPr>
            <a:spLocks noChangeArrowheads="1"/>
          </p:cNvSpPr>
          <p:nvPr/>
        </p:nvSpPr>
        <p:spPr bwMode="auto">
          <a:xfrm>
            <a:off x="685800" y="4229639"/>
            <a:ext cx="73533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b="0">
                <a:solidFill>
                  <a:srgbClr val="000000"/>
                </a:solidFill>
                <a:latin typeface="Times New Roman" pitchFamily="18" charset="0"/>
              </a:rPr>
              <a:t>Sample Standard Deviation for SAT Score</a:t>
            </a:r>
          </a:p>
        </p:txBody>
      </p:sp>
      <p:sp>
        <p:nvSpPr>
          <p:cNvPr id="29702" name="Rectangle 442"/>
          <p:cNvSpPr>
            <a:spLocks noChangeArrowheads="1"/>
          </p:cNvSpPr>
          <p:nvPr/>
        </p:nvSpPr>
        <p:spPr bwMode="auto">
          <a:xfrm>
            <a:off x="685800" y="2855913"/>
            <a:ext cx="8001000"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b="0">
                <a:solidFill>
                  <a:srgbClr val="000000"/>
                </a:solidFill>
                <a:latin typeface="Times New Roman" pitchFamily="18" charset="0"/>
              </a:rPr>
              <a:t>Sample Proportion Wanting On-Campus Housing</a:t>
            </a:r>
          </a:p>
        </p:txBody>
      </p:sp>
      <p:sp>
        <p:nvSpPr>
          <p:cNvPr id="100358" name="Rectangle 6"/>
          <p:cNvSpPr>
            <a:spLocks noChangeArrowheads="1"/>
          </p:cNvSpPr>
          <p:nvPr/>
        </p:nvSpPr>
        <p:spPr bwMode="auto">
          <a:xfrm>
            <a:off x="5797550" y="5284086"/>
            <a:ext cx="1082675" cy="33496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graphicFrame>
        <p:nvGraphicFramePr>
          <p:cNvPr id="29704" name="Object 455">
            <a:hlinkClick r:id="" action="ppaction://ole?verb=0"/>
          </p:cNvPr>
          <p:cNvGraphicFramePr>
            <a:graphicFrameLocks/>
          </p:cNvGraphicFramePr>
          <p:nvPr/>
        </p:nvGraphicFramePr>
        <p:xfrm>
          <a:off x="3435350" y="3586163"/>
          <a:ext cx="1862138" cy="371475"/>
        </p:xfrm>
        <a:graphic>
          <a:graphicData uri="http://schemas.openxmlformats.org/presentationml/2006/ole">
            <mc:AlternateContent xmlns:mc="http://schemas.openxmlformats.org/markup-compatibility/2006">
              <mc:Choice xmlns:v="urn:schemas-microsoft-com:vml" Requires="v">
                <p:oleObj spid="_x0000_s29735" name="Equation" r:id="rId8" imgW="980965" imgH="190573" progId="Equation.DSMT4">
                  <p:embed/>
                </p:oleObj>
              </mc:Choice>
              <mc:Fallback>
                <p:oleObj name="Equation" r:id="rId8" imgW="980965" imgH="190573" progId="Equation.DSMT4">
                  <p:embed/>
                  <p:pic>
                    <p:nvPicPr>
                      <p:cNvPr id="0" name="Object 455"/>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35350" y="3586163"/>
                        <a:ext cx="1862138"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sp>
        <p:nvSpPr>
          <p:cNvPr id="100361" name="Rectangle 9"/>
          <p:cNvSpPr>
            <a:spLocks noChangeArrowheads="1"/>
          </p:cNvSpPr>
          <p:nvPr/>
        </p:nvSpPr>
        <p:spPr bwMode="auto">
          <a:xfrm>
            <a:off x="4205288" y="4922136"/>
            <a:ext cx="2119312" cy="960437"/>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0367" name="Rectangle 15"/>
          <p:cNvSpPr>
            <a:spLocks noChangeArrowheads="1"/>
          </p:cNvSpPr>
          <p:nvPr/>
        </p:nvSpPr>
        <p:spPr bwMode="auto">
          <a:xfrm>
            <a:off x="4616069" y="5145973"/>
            <a:ext cx="1143000" cy="274638"/>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3" name="Rectangle 155"/>
          <p:cNvSpPr>
            <a:spLocks noChangeArrowheads="1"/>
          </p:cNvSpPr>
          <p:nvPr/>
        </p:nvSpPr>
        <p:spPr bwMode="auto">
          <a:xfrm>
            <a:off x="455613" y="19050"/>
            <a:ext cx="8229600"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b="0" dirty="0">
                <a:solidFill>
                  <a:srgbClr val="000000"/>
                </a:solidFill>
                <a:latin typeface="Times New Roman" pitchFamily="18" charset="0"/>
              </a:rPr>
              <a:t>Simple Random Sampling</a:t>
            </a:r>
            <a:endParaRPr lang="en-US" sz="2600" b="0" dirty="0">
              <a:solidFill>
                <a:srgbClr val="000000"/>
              </a:solidFill>
              <a:latin typeface="Times New Roman" pitchFamily="18" charset="0"/>
            </a:endParaRPr>
          </a:p>
        </p:txBody>
      </p:sp>
      <p:graphicFrame>
        <p:nvGraphicFramePr>
          <p:cNvPr id="14" name="Table 13"/>
          <p:cNvGraphicFramePr>
            <a:graphicFrameLocks noGrp="1"/>
          </p:cNvGraphicFramePr>
          <p:nvPr>
            <p:extLst>
              <p:ext uri="{D42A27DB-BD31-4B8C-83A1-F6EECF244321}">
                <p14:modId xmlns:p14="http://schemas.microsoft.com/office/powerpoint/2010/main" val="3179484928"/>
              </p:ext>
            </p:extLst>
          </p:nvPr>
        </p:nvGraphicFramePr>
        <p:xfrm>
          <a:off x="409575" y="5746750"/>
          <a:ext cx="8369300" cy="958850"/>
        </p:xfrm>
        <a:graphic>
          <a:graphicData uri="http://schemas.openxmlformats.org/drawingml/2006/table">
            <a:tbl>
              <a:tblPr/>
              <a:tblGrid>
                <a:gridCol w="8369300"/>
              </a:tblGrid>
              <a:tr h="958850">
                <a:tc>
                  <a:txBody>
                    <a:bodyPr/>
                    <a:lstStyle/>
                    <a:p>
                      <a:pPr algn="ctr"/>
                      <a:r>
                        <a:rPr lang="en-US" sz="1800" dirty="0" smtClean="0">
                          <a:solidFill>
                            <a:srgbClr val="0033CC"/>
                          </a:solidFill>
                          <a:effectLst/>
                          <a:hlinkClick r:id="rId10"/>
                        </a:rPr>
                        <a:t>data_sampling.xls</a:t>
                      </a:r>
                      <a:endParaRPr lang="en-US" sz="1800" dirty="0">
                        <a:solidFill>
                          <a:srgbClr val="0033CC"/>
                        </a:solidFill>
                        <a:effectLst/>
                      </a:endParaRPr>
                    </a:p>
                  </a:txBody>
                  <a:tcPr marL="47625" marR="47625" marT="47581" marB="47581" anchor="ctr">
                    <a:lnL w="19050" cap="flat" cmpd="sng" algn="ctr">
                      <a:noFill/>
                      <a:prstDash val="dot"/>
                      <a:round/>
                      <a:headEnd type="none" w="med" len="med"/>
                      <a:tailEnd type="none" w="med" len="med"/>
                    </a:lnL>
                    <a:lnR w="19050" cap="flat" cmpd="sng" algn="ctr">
                      <a:noFill/>
                      <a:prstDash val="dot"/>
                      <a:round/>
                      <a:headEnd type="none" w="med" len="med"/>
                      <a:tailEnd type="none" w="med" len="med"/>
                    </a:lnR>
                    <a:lnT w="19050" cap="flat" cmpd="sng" algn="ctr">
                      <a:noFill/>
                      <a:prstDash val="dot"/>
                      <a:round/>
                      <a:headEnd type="none" w="med" len="med"/>
                      <a:tailEnd type="none" w="med" len="med"/>
                    </a:lnT>
                    <a:lnB w="19050" cap="flat" cmpd="sng" algn="ctr">
                      <a:noFill/>
                      <a:prstDash val="dot"/>
                      <a:round/>
                      <a:headEnd type="none" w="med" len="med"/>
                      <a:tailEnd type="none" w="med" len="med"/>
                    </a:lnB>
                    <a:lnTlToBr w="12700" cmpd="sng">
                      <a:noFill/>
                      <a:prstDash val="solid"/>
                    </a:lnTlToBr>
                    <a:lnBlToTr w="12700" cmpd="sng">
                      <a:noFill/>
                      <a:prstDash val="solid"/>
                    </a:lnBlToTr>
                    <a:no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0361"/>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00367"/>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0035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8" grpId="0" animBg="1"/>
      <p:bldP spid="100361" grpId="0" animBg="1"/>
      <p:bldP spid="10036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15"/>
          <p:cNvSpPr txBox="1">
            <a:spLocks noChangeArrowheads="1"/>
          </p:cNvSpPr>
          <p:nvPr/>
        </p:nvSpPr>
        <p:spPr bwMode="auto">
          <a:xfrm>
            <a:off x="802511" y="1260475"/>
            <a:ext cx="77928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spcBef>
                <a:spcPct val="20000"/>
              </a:spcBef>
              <a:buClr>
                <a:srgbClr val="66FFFF"/>
              </a:buClr>
              <a:buSzPct val="75000"/>
              <a:buFont typeface="Monotype Sorts"/>
              <a:buNone/>
            </a:pPr>
            <a:r>
              <a:rPr lang="en-US" sz="2400" b="0" dirty="0">
                <a:solidFill>
                  <a:srgbClr val="000000"/>
                </a:solidFill>
                <a:latin typeface="Times New Roman" pitchFamily="18" charset="0"/>
              </a:rPr>
              <a:t>The sampling distribution of      is the </a:t>
            </a:r>
            <a:r>
              <a:rPr lang="en-US" sz="2400" b="0" dirty="0" smtClean="0">
                <a:solidFill>
                  <a:srgbClr val="000000"/>
                </a:solidFill>
                <a:latin typeface="Times New Roman" pitchFamily="18" charset="0"/>
              </a:rPr>
              <a:t>probability distribution </a:t>
            </a:r>
            <a:r>
              <a:rPr lang="en-US" sz="2400" b="0" dirty="0">
                <a:solidFill>
                  <a:srgbClr val="000000"/>
                </a:solidFill>
                <a:latin typeface="Times New Roman" pitchFamily="18" charset="0"/>
              </a:rPr>
              <a:t>of all possible values of the sample </a:t>
            </a:r>
            <a:r>
              <a:rPr lang="en-US" sz="2400" b="0" dirty="0" smtClean="0">
                <a:solidFill>
                  <a:srgbClr val="000000"/>
                </a:solidFill>
                <a:latin typeface="Times New Roman" pitchFamily="18" charset="0"/>
              </a:rPr>
              <a:t>mean.</a:t>
            </a:r>
            <a:endParaRPr lang="en-US" sz="2400" b="0" dirty="0">
              <a:solidFill>
                <a:srgbClr val="000000"/>
              </a:solidFill>
              <a:latin typeface="Times New Roman" pitchFamily="18" charset="0"/>
            </a:endParaRPr>
          </a:p>
        </p:txBody>
      </p:sp>
      <p:graphicFrame>
        <p:nvGraphicFramePr>
          <p:cNvPr id="31747" name="Object 5">
            <a:hlinkClick r:id="" action="ppaction://ole?verb=0"/>
          </p:cNvPr>
          <p:cNvGraphicFramePr>
            <a:graphicFrameLocks/>
          </p:cNvGraphicFramePr>
          <p:nvPr>
            <p:extLst>
              <p:ext uri="{D42A27DB-BD31-4B8C-83A1-F6EECF244321}">
                <p14:modId xmlns:p14="http://schemas.microsoft.com/office/powerpoint/2010/main" val="2693151175"/>
              </p:ext>
            </p:extLst>
          </p:nvPr>
        </p:nvGraphicFramePr>
        <p:xfrm>
          <a:off x="4501388" y="1417638"/>
          <a:ext cx="209550" cy="209550"/>
        </p:xfrm>
        <a:graphic>
          <a:graphicData uri="http://schemas.openxmlformats.org/presentationml/2006/ole">
            <mc:AlternateContent xmlns:mc="http://schemas.openxmlformats.org/markup-compatibility/2006">
              <mc:Choice xmlns:v="urn:schemas-microsoft-com:vml" Requires="v">
                <p:oleObj spid="_x0000_s31793" name="Equation" r:id="rId4" imgW="152517" imgH="152512" progId="Equation.2">
                  <p:embed/>
                </p:oleObj>
              </mc:Choice>
              <mc:Fallback>
                <p:oleObj name="Equation" r:id="rId4" imgW="152517" imgH="152512" progId="Equation.2">
                  <p:embed/>
                  <p:pic>
                    <p:nvPicPr>
                      <p:cNvPr id="0" name="Object 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01388" y="1417638"/>
                        <a:ext cx="209550"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sp>
        <p:nvSpPr>
          <p:cNvPr id="31749" name="Text Box 22"/>
          <p:cNvSpPr txBox="1">
            <a:spLocks noChangeArrowheads="1"/>
          </p:cNvSpPr>
          <p:nvPr/>
        </p:nvSpPr>
        <p:spPr bwMode="auto">
          <a:xfrm>
            <a:off x="817563" y="2432431"/>
            <a:ext cx="24495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400" b="0" dirty="0">
                <a:solidFill>
                  <a:srgbClr val="000000"/>
                </a:solidFill>
                <a:latin typeface="Times New Roman" pitchFamily="18" charset="0"/>
              </a:rPr>
              <a:t>Expected Value of</a:t>
            </a:r>
          </a:p>
        </p:txBody>
      </p:sp>
      <p:graphicFrame>
        <p:nvGraphicFramePr>
          <p:cNvPr id="31750" name="Object 32">
            <a:hlinkClick r:id="" action="ppaction://ole?verb=0"/>
          </p:cNvPr>
          <p:cNvGraphicFramePr>
            <a:graphicFrameLocks/>
          </p:cNvGraphicFramePr>
          <p:nvPr>
            <p:extLst>
              <p:ext uri="{D42A27DB-BD31-4B8C-83A1-F6EECF244321}">
                <p14:modId xmlns:p14="http://schemas.microsoft.com/office/powerpoint/2010/main" val="3428109609"/>
              </p:ext>
            </p:extLst>
          </p:nvPr>
        </p:nvGraphicFramePr>
        <p:xfrm>
          <a:off x="3274251" y="2566924"/>
          <a:ext cx="209550" cy="209550"/>
        </p:xfrm>
        <a:graphic>
          <a:graphicData uri="http://schemas.openxmlformats.org/presentationml/2006/ole">
            <mc:AlternateContent xmlns:mc="http://schemas.openxmlformats.org/markup-compatibility/2006">
              <mc:Choice xmlns:v="urn:schemas-microsoft-com:vml" Requires="v">
                <p:oleObj spid="_x0000_s31794" name="Equation" r:id="rId6" imgW="152517" imgH="152512" progId="Equation.2">
                  <p:embed/>
                </p:oleObj>
              </mc:Choice>
              <mc:Fallback>
                <p:oleObj name="Equation" r:id="rId6" imgW="152517" imgH="152512" progId="Equation.2">
                  <p:embed/>
                  <p:pic>
                    <p:nvPicPr>
                      <p:cNvPr id="0" name="Object 32"/>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74251" y="2566924"/>
                        <a:ext cx="209550"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pSp>
        <p:nvGrpSpPr>
          <p:cNvPr id="31751" name="Group 39"/>
          <p:cNvGrpSpPr>
            <a:grpSpLocks/>
          </p:cNvGrpSpPr>
          <p:nvPr/>
        </p:nvGrpSpPr>
        <p:grpSpPr bwMode="auto">
          <a:xfrm>
            <a:off x="2544763" y="180975"/>
            <a:ext cx="4094162" cy="519113"/>
            <a:chOff x="1603" y="114"/>
            <a:chExt cx="2579" cy="327"/>
          </a:xfrm>
        </p:grpSpPr>
        <p:sp>
          <p:nvSpPr>
            <p:cNvPr id="31756" name="Text Box 13"/>
            <p:cNvSpPr txBox="1">
              <a:spLocks noChangeArrowheads="1"/>
            </p:cNvSpPr>
            <p:nvPr/>
          </p:nvSpPr>
          <p:spPr bwMode="auto">
            <a:xfrm>
              <a:off x="1603" y="114"/>
              <a:ext cx="257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800" b="0" dirty="0">
                  <a:solidFill>
                    <a:srgbClr val="000000"/>
                  </a:solidFill>
                  <a:latin typeface="Times New Roman" pitchFamily="18" charset="0"/>
                </a:rPr>
                <a:t>Sampling Distribution of    </a:t>
              </a:r>
            </a:p>
          </p:txBody>
        </p:sp>
        <p:graphicFrame>
          <p:nvGraphicFramePr>
            <p:cNvPr id="31757" name="Object 36">
              <a:hlinkClick r:id="" action="ppaction://ole?verb=0"/>
            </p:cNvPr>
            <p:cNvGraphicFramePr>
              <a:graphicFrameLocks/>
            </p:cNvGraphicFramePr>
            <p:nvPr/>
          </p:nvGraphicFramePr>
          <p:xfrm>
            <a:off x="3967" y="212"/>
            <a:ext cx="150" cy="178"/>
          </p:xfrm>
          <a:graphic>
            <a:graphicData uri="http://schemas.openxmlformats.org/presentationml/2006/ole">
              <mc:AlternateContent xmlns:mc="http://schemas.openxmlformats.org/markup-compatibility/2006">
                <mc:Choice xmlns:v="urn:schemas-microsoft-com:vml" Requires="v">
                  <p:oleObj spid="_x0000_s31795" name="Equation" r:id="rId8" imgW="152517" imgH="152512" progId="Equation.2">
                    <p:embed/>
                  </p:oleObj>
                </mc:Choice>
                <mc:Fallback>
                  <p:oleObj name="Equation" r:id="rId8" imgW="152517" imgH="152512" progId="Equation.2">
                    <p:embed/>
                    <p:pic>
                      <p:nvPicPr>
                        <p:cNvPr id="0" name="Object 36"/>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67" y="212"/>
                          <a:ext cx="150" cy="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pSp>
      <p:sp>
        <p:nvSpPr>
          <p:cNvPr id="16424" name="Text Box 40"/>
          <p:cNvSpPr txBox="1">
            <a:spLocks noChangeArrowheads="1"/>
          </p:cNvSpPr>
          <p:nvPr/>
        </p:nvSpPr>
        <p:spPr bwMode="auto">
          <a:xfrm>
            <a:off x="1788351" y="3784664"/>
            <a:ext cx="4506912"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nSpc>
                <a:spcPct val="90000"/>
              </a:lnSpc>
              <a:spcBef>
                <a:spcPct val="20000"/>
              </a:spcBef>
              <a:buClr>
                <a:srgbClr val="66FFFF"/>
              </a:buClr>
              <a:buSzPct val="75000"/>
              <a:buFont typeface="Monotype Sorts"/>
              <a:buNone/>
            </a:pPr>
            <a:r>
              <a:rPr lang="en-US" sz="2400" b="0" dirty="0">
                <a:latin typeface="Book Antiqua" pitchFamily="18" charset="0"/>
              </a:rPr>
              <a:t>where </a:t>
            </a:r>
            <a:r>
              <a:rPr lang="en-US" sz="2400" b="0" i="1" dirty="0">
                <a:latin typeface="Symbol" pitchFamily="18" charset="2"/>
              </a:rPr>
              <a:t></a:t>
            </a:r>
            <a:r>
              <a:rPr lang="en-US" sz="2400" b="0" dirty="0">
                <a:latin typeface="Book Antiqua" pitchFamily="18" charset="0"/>
              </a:rPr>
              <a:t>  = the population mean</a:t>
            </a:r>
          </a:p>
        </p:txBody>
      </p:sp>
      <p:grpSp>
        <p:nvGrpSpPr>
          <p:cNvPr id="3" name="Group 41"/>
          <p:cNvGrpSpPr>
            <a:grpSpLocks/>
          </p:cNvGrpSpPr>
          <p:nvPr/>
        </p:nvGrpSpPr>
        <p:grpSpPr bwMode="auto">
          <a:xfrm>
            <a:off x="3504438" y="2962339"/>
            <a:ext cx="1314450" cy="457200"/>
            <a:chOff x="2424" y="2137"/>
            <a:chExt cx="828" cy="288"/>
          </a:xfrm>
        </p:grpSpPr>
        <p:sp>
          <p:nvSpPr>
            <p:cNvPr id="31754" name="Text Box 42"/>
            <p:cNvSpPr txBox="1">
              <a:spLocks noChangeArrowheads="1"/>
            </p:cNvSpPr>
            <p:nvPr/>
          </p:nvSpPr>
          <p:spPr bwMode="auto">
            <a:xfrm>
              <a:off x="2424" y="2137"/>
              <a:ext cx="82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i="1" dirty="0">
                  <a:latin typeface="Book Antiqua" pitchFamily="18" charset="0"/>
                </a:rPr>
                <a:t>E</a:t>
              </a:r>
              <a:r>
                <a:rPr lang="en-US" sz="2400" b="0" dirty="0">
                  <a:latin typeface="Book Antiqua" pitchFamily="18" charset="0"/>
                </a:rPr>
                <a:t>(   ) = </a:t>
              </a:r>
              <a:r>
                <a:rPr lang="en-US" sz="2400" b="0" i="1" dirty="0">
                  <a:latin typeface="Symbol" pitchFamily="18" charset="2"/>
                </a:rPr>
                <a:t></a:t>
              </a:r>
            </a:p>
          </p:txBody>
        </p:sp>
        <p:graphicFrame>
          <p:nvGraphicFramePr>
            <p:cNvPr id="31755" name="Object 43">
              <a:hlinkClick r:id="" action="ppaction://ole?verb=0"/>
            </p:cNvPr>
            <p:cNvGraphicFramePr>
              <a:graphicFrameLocks/>
            </p:cNvGraphicFramePr>
            <p:nvPr>
              <p:extLst>
                <p:ext uri="{D42A27DB-BD31-4B8C-83A1-F6EECF244321}">
                  <p14:modId xmlns:p14="http://schemas.microsoft.com/office/powerpoint/2010/main" val="1933112804"/>
                </p:ext>
              </p:extLst>
            </p:nvPr>
          </p:nvGraphicFramePr>
          <p:xfrm>
            <a:off x="2670" y="2206"/>
            <a:ext cx="140" cy="150"/>
          </p:xfrm>
          <a:graphic>
            <a:graphicData uri="http://schemas.openxmlformats.org/presentationml/2006/ole">
              <mc:AlternateContent xmlns:mc="http://schemas.openxmlformats.org/markup-compatibility/2006">
                <mc:Choice xmlns:v="urn:schemas-microsoft-com:vml" Requires="v">
                  <p:oleObj spid="_x0000_s31796" name="Equation" r:id="rId10" imgW="152517" imgH="152512" progId="Equation.2">
                    <p:embed/>
                  </p:oleObj>
                </mc:Choice>
                <mc:Fallback>
                  <p:oleObj name="Equation" r:id="rId10" imgW="152517" imgH="152512" progId="Equation.2">
                    <p:embed/>
                    <p:pic>
                      <p:nvPicPr>
                        <p:cNvPr id="0" name="Object 4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70" y="2206"/>
                          <a:ext cx="140" cy="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pSp>
      <p:sp>
        <p:nvSpPr>
          <p:cNvPr id="15" name="Text Box 34"/>
          <p:cNvSpPr txBox="1">
            <a:spLocks noChangeArrowheads="1"/>
          </p:cNvSpPr>
          <p:nvPr/>
        </p:nvSpPr>
        <p:spPr bwMode="auto">
          <a:xfrm>
            <a:off x="835850" y="4665345"/>
            <a:ext cx="769550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dirty="0">
                <a:solidFill>
                  <a:srgbClr val="000000"/>
                </a:solidFill>
                <a:latin typeface="Book Antiqua" pitchFamily="18" charset="0"/>
              </a:rPr>
              <a:t>Standard Deviation </a:t>
            </a:r>
            <a:r>
              <a:rPr lang="en-US" sz="2400" b="0" dirty="0" smtClean="0">
                <a:solidFill>
                  <a:srgbClr val="000000"/>
                </a:solidFill>
                <a:latin typeface="Book Antiqua" pitchFamily="18" charset="0"/>
              </a:rPr>
              <a:t>of     </a:t>
            </a:r>
            <a:r>
              <a:rPr lang="en-US" sz="2400" b="0" dirty="0">
                <a:solidFill>
                  <a:srgbClr val="000000"/>
                </a:solidFill>
                <a:latin typeface="Book Antiqua" pitchFamily="18" charset="0"/>
              </a:rPr>
              <a:t>from an </a:t>
            </a:r>
            <a:r>
              <a:rPr lang="en-US" sz="2400" b="0" dirty="0" smtClean="0">
                <a:solidFill>
                  <a:srgbClr val="000000"/>
                </a:solidFill>
                <a:latin typeface="Book Antiqua" pitchFamily="18" charset="0"/>
              </a:rPr>
              <a:t>infinite population </a:t>
            </a:r>
            <a:r>
              <a:rPr lang="en-US" sz="2400" b="0" dirty="0">
                <a:solidFill>
                  <a:srgbClr val="000000"/>
                </a:solidFill>
                <a:latin typeface="Book Antiqua" pitchFamily="18" charset="0"/>
              </a:rPr>
              <a:t>is</a:t>
            </a:r>
          </a:p>
          <a:p>
            <a:endParaRPr lang="en-US" sz="2400" b="0" dirty="0">
              <a:solidFill>
                <a:srgbClr val="000000"/>
              </a:solidFill>
              <a:latin typeface="Book Antiqua" pitchFamily="18" charset="0"/>
            </a:endParaRPr>
          </a:p>
        </p:txBody>
      </p:sp>
      <p:graphicFrame>
        <p:nvGraphicFramePr>
          <p:cNvPr id="16" name="Object 35">
            <a:hlinkClick r:id="" action="ppaction://ole?verb=0"/>
          </p:cNvPr>
          <p:cNvGraphicFramePr>
            <a:graphicFrameLocks/>
          </p:cNvGraphicFramePr>
          <p:nvPr>
            <p:extLst>
              <p:ext uri="{D42A27DB-BD31-4B8C-83A1-F6EECF244321}">
                <p14:modId xmlns:p14="http://schemas.microsoft.com/office/powerpoint/2010/main" val="1564434086"/>
              </p:ext>
            </p:extLst>
          </p:nvPr>
        </p:nvGraphicFramePr>
        <p:xfrm>
          <a:off x="3988308" y="4804664"/>
          <a:ext cx="209550" cy="209550"/>
        </p:xfrm>
        <a:graphic>
          <a:graphicData uri="http://schemas.openxmlformats.org/presentationml/2006/ole">
            <mc:AlternateContent xmlns:mc="http://schemas.openxmlformats.org/markup-compatibility/2006">
              <mc:Choice xmlns:v="urn:schemas-microsoft-com:vml" Requires="v">
                <p:oleObj spid="_x0000_s31797" name="Equation" r:id="rId12" imgW="152517" imgH="152512" progId="Equation.2">
                  <p:embed/>
                </p:oleObj>
              </mc:Choice>
              <mc:Fallback>
                <p:oleObj name="Equation" r:id="rId12" imgW="152517" imgH="152512" progId="Equation.2">
                  <p:embed/>
                  <p:pic>
                    <p:nvPicPr>
                      <p:cNvPr id="0" name=""/>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988308" y="4804664"/>
                        <a:ext cx="209550"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aphicFrame>
        <p:nvGraphicFramePr>
          <p:cNvPr id="17" name="Object 41"/>
          <p:cNvGraphicFramePr>
            <a:graphicFrameLocks noChangeAspect="1"/>
          </p:cNvGraphicFramePr>
          <p:nvPr>
            <p:extLst>
              <p:ext uri="{D42A27DB-BD31-4B8C-83A1-F6EECF244321}">
                <p14:modId xmlns:p14="http://schemas.microsoft.com/office/powerpoint/2010/main" val="2376875683"/>
              </p:ext>
            </p:extLst>
          </p:nvPr>
        </p:nvGraphicFramePr>
        <p:xfrm>
          <a:off x="3621913" y="5196170"/>
          <a:ext cx="1230313" cy="884238"/>
        </p:xfrm>
        <a:graphic>
          <a:graphicData uri="http://schemas.openxmlformats.org/presentationml/2006/ole">
            <mc:AlternateContent xmlns:mc="http://schemas.openxmlformats.org/markup-compatibility/2006">
              <mc:Choice xmlns:v="urn:schemas-microsoft-com:vml" Requires="v">
                <p:oleObj spid="_x0000_s31798" name="Equation" r:id="rId14" imgW="583947" imgH="418918" progId="Equation.DSMT4">
                  <p:embed/>
                </p:oleObj>
              </mc:Choice>
              <mc:Fallback>
                <p:oleObj name="Equation" r:id="rId14" imgW="583947" imgH="418918" progId="Equation.DSMT4">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621913" y="5196170"/>
                        <a:ext cx="1230313" cy="884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4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24" grpId="0" autoUpdateAnimBg="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5"/>
          <p:cNvSpPr>
            <a:spLocks noChangeArrowheads="1"/>
          </p:cNvSpPr>
          <p:nvPr/>
        </p:nvSpPr>
        <p:spPr bwMode="auto">
          <a:xfrm>
            <a:off x="914400" y="942975"/>
            <a:ext cx="7486650"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3795" name="Text Box 18"/>
          <p:cNvSpPr txBox="1">
            <a:spLocks noChangeArrowheads="1"/>
          </p:cNvSpPr>
          <p:nvPr/>
        </p:nvSpPr>
        <p:spPr bwMode="auto">
          <a:xfrm>
            <a:off x="817563" y="1068388"/>
            <a:ext cx="727075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a:latin typeface="Book Antiqua" pitchFamily="18" charset="0"/>
              </a:rPr>
              <a:t>Under repeated sampling using random samples of size </a:t>
            </a:r>
            <a:r>
              <a:rPr lang="en-US" sz="2400" b="0" i="1">
                <a:latin typeface="Book Antiqua" pitchFamily="18" charset="0"/>
              </a:rPr>
              <a:t>n</a:t>
            </a:r>
            <a:r>
              <a:rPr lang="en-US" sz="2400" b="0">
                <a:latin typeface="Book Antiqua" pitchFamily="18" charset="0"/>
              </a:rPr>
              <a:t>, the </a:t>
            </a:r>
            <a:r>
              <a:rPr lang="en-US" sz="2400">
                <a:latin typeface="Book Antiqua" pitchFamily="18" charset="0"/>
              </a:rPr>
              <a:t>sample means</a:t>
            </a:r>
            <a:r>
              <a:rPr lang="en-US" sz="2400" b="0">
                <a:latin typeface="Book Antiqua" pitchFamily="18" charset="0"/>
              </a:rPr>
              <a:t> are normally distributed with mean </a:t>
            </a:r>
            <a:r>
              <a:rPr lang="en-US" sz="2400" b="0" i="1">
                <a:latin typeface="Symbol" pitchFamily="18" charset="2"/>
              </a:rPr>
              <a:t>m </a:t>
            </a:r>
            <a:r>
              <a:rPr lang="en-US" sz="2400" b="0">
                <a:latin typeface="Book Antiqua" pitchFamily="18" charset="0"/>
              </a:rPr>
              <a:t>and variance </a:t>
            </a:r>
            <a:r>
              <a:rPr lang="en-US" sz="2400" b="0" i="1">
                <a:latin typeface="Symbol" pitchFamily="18" charset="2"/>
              </a:rPr>
              <a:t>s</a:t>
            </a:r>
            <a:r>
              <a:rPr lang="en-US" b="0" i="1">
                <a:latin typeface="Symbol" pitchFamily="18" charset="2"/>
              </a:rPr>
              <a:t> </a:t>
            </a:r>
            <a:r>
              <a:rPr lang="en-US" sz="2400" b="0" baseline="30000">
                <a:latin typeface="Symbol" pitchFamily="18" charset="2"/>
              </a:rPr>
              <a:t>2</a:t>
            </a:r>
            <a:r>
              <a:rPr lang="en-US" sz="2400" b="0">
                <a:latin typeface="Symbol" pitchFamily="18" charset="2"/>
              </a:rPr>
              <a:t>/</a:t>
            </a:r>
            <a:r>
              <a:rPr lang="en-US" sz="2400" b="0" i="1">
                <a:latin typeface="Book Antiqua" pitchFamily="18" charset="0"/>
              </a:rPr>
              <a:t>n </a:t>
            </a:r>
            <a:r>
              <a:rPr lang="en-US" sz="2400" b="0">
                <a:latin typeface="Book Antiqua" pitchFamily="18" charset="0"/>
              </a:rPr>
              <a:t>when </a:t>
            </a:r>
            <a:r>
              <a:rPr lang="en-US" sz="2400" b="0" i="1">
                <a:latin typeface="Book Antiqua" pitchFamily="18" charset="0"/>
              </a:rPr>
              <a:t>either</a:t>
            </a:r>
          </a:p>
        </p:txBody>
      </p:sp>
      <p:grpSp>
        <p:nvGrpSpPr>
          <p:cNvPr id="33796" name="Group 28"/>
          <p:cNvGrpSpPr>
            <a:grpSpLocks/>
          </p:cNvGrpSpPr>
          <p:nvPr/>
        </p:nvGrpSpPr>
        <p:grpSpPr bwMode="auto">
          <a:xfrm>
            <a:off x="2544763" y="180975"/>
            <a:ext cx="4094162" cy="519113"/>
            <a:chOff x="1603" y="114"/>
            <a:chExt cx="2579" cy="327"/>
          </a:xfrm>
        </p:grpSpPr>
        <p:sp>
          <p:nvSpPr>
            <p:cNvPr id="33802" name="Text Box 29"/>
            <p:cNvSpPr txBox="1">
              <a:spLocks noChangeArrowheads="1"/>
            </p:cNvSpPr>
            <p:nvPr/>
          </p:nvSpPr>
          <p:spPr bwMode="auto">
            <a:xfrm>
              <a:off x="1603" y="114"/>
              <a:ext cx="257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800" b="0">
                  <a:solidFill>
                    <a:srgbClr val="000000"/>
                  </a:solidFill>
                  <a:latin typeface="Times New Roman" pitchFamily="18" charset="0"/>
                </a:rPr>
                <a:t>Sampling Distribution of    </a:t>
              </a:r>
            </a:p>
          </p:txBody>
        </p:sp>
        <p:graphicFrame>
          <p:nvGraphicFramePr>
            <p:cNvPr id="33803" name="Object 30">
              <a:hlinkClick r:id="" action="ppaction://ole?verb=0"/>
            </p:cNvPr>
            <p:cNvGraphicFramePr>
              <a:graphicFrameLocks/>
            </p:cNvGraphicFramePr>
            <p:nvPr/>
          </p:nvGraphicFramePr>
          <p:xfrm>
            <a:off x="3967" y="212"/>
            <a:ext cx="150" cy="178"/>
          </p:xfrm>
          <a:graphic>
            <a:graphicData uri="http://schemas.openxmlformats.org/presentationml/2006/ole">
              <mc:AlternateContent xmlns:mc="http://schemas.openxmlformats.org/markup-compatibility/2006">
                <mc:Choice xmlns:v="urn:schemas-microsoft-com:vml" Requires="v">
                  <p:oleObj spid="_x0000_s33808" name="Equation" r:id="rId4" imgW="152517" imgH="152512" progId="Equation.2">
                    <p:embed/>
                  </p:oleObj>
                </mc:Choice>
                <mc:Fallback>
                  <p:oleObj name="Equation" r:id="rId4" imgW="152517" imgH="152512" progId="Equation.2">
                    <p:embed/>
                    <p:pic>
                      <p:nvPicPr>
                        <p:cNvPr id="0" name="Object 30"/>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7" y="212"/>
                          <a:ext cx="150" cy="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pSp>
      <p:sp>
        <p:nvSpPr>
          <p:cNvPr id="7174" name="Text Box 41"/>
          <p:cNvSpPr txBox="1">
            <a:spLocks noChangeArrowheads="1"/>
          </p:cNvSpPr>
          <p:nvPr/>
        </p:nvSpPr>
        <p:spPr bwMode="auto">
          <a:xfrm>
            <a:off x="3600450" y="3355975"/>
            <a:ext cx="1714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eaLnBrk="1" hangingPunct="1">
              <a:spcBef>
                <a:spcPct val="50000"/>
              </a:spcBef>
            </a:pPr>
            <a:r>
              <a:rPr lang="en-US" sz="2400"/>
              <a:t>OR</a:t>
            </a:r>
          </a:p>
        </p:txBody>
      </p:sp>
      <p:sp>
        <p:nvSpPr>
          <p:cNvPr id="7175" name="Text Box 43"/>
          <p:cNvSpPr txBox="1">
            <a:spLocks noChangeArrowheads="1"/>
          </p:cNvSpPr>
          <p:nvPr/>
        </p:nvSpPr>
        <p:spPr bwMode="auto">
          <a:xfrm>
            <a:off x="3595688" y="4949825"/>
            <a:ext cx="1714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eaLnBrk="1" hangingPunct="1">
              <a:spcBef>
                <a:spcPct val="50000"/>
              </a:spcBef>
            </a:pPr>
            <a:r>
              <a:rPr lang="en-US" sz="2400"/>
              <a:t>OR</a:t>
            </a:r>
          </a:p>
        </p:txBody>
      </p:sp>
      <p:sp>
        <p:nvSpPr>
          <p:cNvPr id="7176" name="Text Box 44"/>
          <p:cNvSpPr txBox="1">
            <a:spLocks noChangeArrowheads="1"/>
          </p:cNvSpPr>
          <p:nvPr/>
        </p:nvSpPr>
        <p:spPr bwMode="auto">
          <a:xfrm>
            <a:off x="1365250" y="2501900"/>
            <a:ext cx="6988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a:solidFill>
                  <a:srgbClr val="000000"/>
                </a:solidFill>
                <a:latin typeface="Book Antiqua" pitchFamily="18" charset="0"/>
              </a:rPr>
              <a:t>The data is heavily skewed, </a:t>
            </a:r>
            <a:r>
              <a:rPr lang="en-US" sz="2400" b="0" i="1">
                <a:solidFill>
                  <a:srgbClr val="000000"/>
                </a:solidFill>
                <a:latin typeface="Book Antiqua" pitchFamily="18" charset="0"/>
              </a:rPr>
              <a:t>n</a:t>
            </a:r>
            <a:r>
              <a:rPr lang="en-US" sz="2400" b="0">
                <a:solidFill>
                  <a:srgbClr val="000000"/>
                </a:solidFill>
                <a:latin typeface="Book Antiqua" pitchFamily="18" charset="0"/>
              </a:rPr>
              <a:t> </a:t>
            </a:r>
            <a:r>
              <a:rPr lang="en-US" sz="2400" b="0" u="sng">
                <a:solidFill>
                  <a:srgbClr val="000000"/>
                </a:solidFill>
                <a:latin typeface="Book Antiqua" pitchFamily="18" charset="0"/>
              </a:rPr>
              <a:t>&gt;</a:t>
            </a:r>
            <a:r>
              <a:rPr lang="en-US" sz="2400" b="0">
                <a:solidFill>
                  <a:srgbClr val="000000"/>
                </a:solidFill>
                <a:latin typeface="Book Antiqua" pitchFamily="18" charset="0"/>
              </a:rPr>
              <a:t> 50, and </a:t>
            </a:r>
            <a:r>
              <a:rPr lang="en-US" sz="2400" b="0" i="1">
                <a:solidFill>
                  <a:srgbClr val="000000"/>
                </a:solidFill>
                <a:latin typeface="Symbol" pitchFamily="18" charset="2"/>
              </a:rPr>
              <a:t>s</a:t>
            </a:r>
            <a:r>
              <a:rPr lang="en-US" sz="2400" b="0">
                <a:solidFill>
                  <a:srgbClr val="000000"/>
                </a:solidFill>
                <a:latin typeface="Symbol" pitchFamily="18" charset="2"/>
              </a:rPr>
              <a:t> </a:t>
            </a:r>
            <a:r>
              <a:rPr lang="en-US" sz="2400" b="0">
                <a:solidFill>
                  <a:srgbClr val="000000"/>
                </a:solidFill>
                <a:latin typeface="Times New Roman" pitchFamily="18" charset="0"/>
              </a:rPr>
              <a:t>is known.</a:t>
            </a:r>
            <a:endParaRPr lang="en-US" sz="2400" b="0">
              <a:solidFill>
                <a:srgbClr val="000000"/>
              </a:solidFill>
              <a:latin typeface="Book Antiqua" pitchFamily="18" charset="0"/>
            </a:endParaRPr>
          </a:p>
        </p:txBody>
      </p:sp>
      <p:sp>
        <p:nvSpPr>
          <p:cNvPr id="7177" name="Text Box 45"/>
          <p:cNvSpPr txBox="1">
            <a:spLocks noChangeArrowheads="1"/>
          </p:cNvSpPr>
          <p:nvPr/>
        </p:nvSpPr>
        <p:spPr bwMode="auto">
          <a:xfrm>
            <a:off x="1343025" y="4108450"/>
            <a:ext cx="63150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a:solidFill>
                  <a:srgbClr val="000000"/>
                </a:solidFill>
                <a:latin typeface="Book Antiqua" pitchFamily="18" charset="0"/>
              </a:rPr>
              <a:t>The data is symmetric, </a:t>
            </a:r>
            <a:r>
              <a:rPr lang="en-US" sz="2400" b="0" i="1">
                <a:solidFill>
                  <a:srgbClr val="000000"/>
                </a:solidFill>
                <a:latin typeface="Book Antiqua" pitchFamily="18" charset="0"/>
              </a:rPr>
              <a:t>n</a:t>
            </a:r>
            <a:r>
              <a:rPr lang="en-US" sz="2400" b="0">
                <a:solidFill>
                  <a:srgbClr val="000000"/>
                </a:solidFill>
                <a:latin typeface="Book Antiqua" pitchFamily="18" charset="0"/>
              </a:rPr>
              <a:t> </a:t>
            </a:r>
            <a:r>
              <a:rPr lang="en-US" sz="2400" b="0" u="sng">
                <a:solidFill>
                  <a:srgbClr val="000000"/>
                </a:solidFill>
                <a:latin typeface="Book Antiqua" pitchFamily="18" charset="0"/>
              </a:rPr>
              <a:t>&gt;</a:t>
            </a:r>
            <a:r>
              <a:rPr lang="en-US" sz="2400" b="0">
                <a:solidFill>
                  <a:srgbClr val="000000"/>
                </a:solidFill>
                <a:latin typeface="Book Antiqua" pitchFamily="18" charset="0"/>
              </a:rPr>
              <a:t> 30, and </a:t>
            </a:r>
            <a:r>
              <a:rPr lang="en-US" sz="2400" b="0" i="1">
                <a:solidFill>
                  <a:srgbClr val="000000"/>
                </a:solidFill>
                <a:latin typeface="Symbol" pitchFamily="18" charset="2"/>
              </a:rPr>
              <a:t>s</a:t>
            </a:r>
            <a:r>
              <a:rPr lang="en-US" sz="2400" b="0">
                <a:solidFill>
                  <a:srgbClr val="000000"/>
                </a:solidFill>
                <a:latin typeface="Symbol" pitchFamily="18" charset="2"/>
              </a:rPr>
              <a:t> </a:t>
            </a:r>
            <a:r>
              <a:rPr lang="en-US" sz="2400" b="0">
                <a:solidFill>
                  <a:srgbClr val="000000"/>
                </a:solidFill>
                <a:latin typeface="Times New Roman" pitchFamily="18" charset="0"/>
              </a:rPr>
              <a:t>is known.</a:t>
            </a:r>
            <a:endParaRPr lang="en-US" sz="2400" b="0">
              <a:solidFill>
                <a:srgbClr val="000000"/>
              </a:solidFill>
              <a:latin typeface="Book Antiqua" pitchFamily="18" charset="0"/>
            </a:endParaRPr>
          </a:p>
        </p:txBody>
      </p:sp>
      <p:sp>
        <p:nvSpPr>
          <p:cNvPr id="7178" name="Text Box 46"/>
          <p:cNvSpPr txBox="1">
            <a:spLocks noChangeArrowheads="1"/>
          </p:cNvSpPr>
          <p:nvPr/>
        </p:nvSpPr>
        <p:spPr bwMode="auto">
          <a:xfrm>
            <a:off x="1365250" y="5791200"/>
            <a:ext cx="6654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a:solidFill>
                  <a:srgbClr val="000000"/>
                </a:solidFill>
                <a:latin typeface="Book Antiqua" pitchFamily="18" charset="0"/>
              </a:rPr>
              <a:t>The data is normally distributed and </a:t>
            </a:r>
            <a:r>
              <a:rPr lang="en-US" sz="2400" b="0" i="1">
                <a:solidFill>
                  <a:srgbClr val="000000"/>
                </a:solidFill>
                <a:latin typeface="Symbol" pitchFamily="18" charset="2"/>
              </a:rPr>
              <a:t>s</a:t>
            </a:r>
            <a:r>
              <a:rPr lang="en-US" sz="2400" b="0">
                <a:solidFill>
                  <a:srgbClr val="000000"/>
                </a:solidFill>
                <a:latin typeface="Symbol" pitchFamily="18" charset="2"/>
              </a:rPr>
              <a:t> </a:t>
            </a:r>
            <a:r>
              <a:rPr lang="en-US" sz="2400" b="0">
                <a:solidFill>
                  <a:srgbClr val="000000"/>
                </a:solidFill>
                <a:latin typeface="Times New Roman" pitchFamily="18" charset="0"/>
              </a:rPr>
              <a:t>is known.</a:t>
            </a:r>
            <a:endParaRPr lang="en-US" sz="2400" b="0">
              <a:solidFill>
                <a:srgbClr val="000000"/>
              </a:solidFill>
              <a:latin typeface="Book Antiqua"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7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17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7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4" grpId="0"/>
      <p:bldP spid="7175" grpId="0"/>
      <p:bldP spid="7176" grpId="0"/>
      <p:bldP spid="7177" grpId="0"/>
      <p:bldP spid="717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reeform 6"/>
          <p:cNvSpPr>
            <a:spLocks/>
          </p:cNvSpPr>
          <p:nvPr/>
        </p:nvSpPr>
        <p:spPr bwMode="auto">
          <a:xfrm>
            <a:off x="1998663" y="1809750"/>
            <a:ext cx="4503737" cy="3057525"/>
          </a:xfrm>
          <a:custGeom>
            <a:avLst/>
            <a:gdLst>
              <a:gd name="T0" fmla="*/ 2147483647 w 2837"/>
              <a:gd name="T1" fmla="*/ 2147483647 h 1926"/>
              <a:gd name="T2" fmla="*/ 2147483647 w 2837"/>
              <a:gd name="T3" fmla="*/ 2147483647 h 1926"/>
              <a:gd name="T4" fmla="*/ 2147483647 w 2837"/>
              <a:gd name="T5" fmla="*/ 2147483647 h 1926"/>
              <a:gd name="T6" fmla="*/ 2147483647 w 2837"/>
              <a:gd name="T7" fmla="*/ 2147483647 h 1926"/>
              <a:gd name="T8" fmla="*/ 2147483647 w 2837"/>
              <a:gd name="T9" fmla="*/ 2147483647 h 1926"/>
              <a:gd name="T10" fmla="*/ 2147483647 w 2837"/>
              <a:gd name="T11" fmla="*/ 2147483647 h 1926"/>
              <a:gd name="T12" fmla="*/ 2147483647 w 2837"/>
              <a:gd name="T13" fmla="*/ 2147483647 h 1926"/>
              <a:gd name="T14" fmla="*/ 2147483647 w 2837"/>
              <a:gd name="T15" fmla="*/ 2147483647 h 1926"/>
              <a:gd name="T16" fmla="*/ 2147483647 w 2837"/>
              <a:gd name="T17" fmla="*/ 2147483647 h 1926"/>
              <a:gd name="T18" fmla="*/ 2147483647 w 2837"/>
              <a:gd name="T19" fmla="*/ 2147483647 h 1926"/>
              <a:gd name="T20" fmla="*/ 2147483647 w 2837"/>
              <a:gd name="T21" fmla="*/ 2147483647 h 1926"/>
              <a:gd name="T22" fmla="*/ 2147483647 w 2837"/>
              <a:gd name="T23" fmla="*/ 2147483647 h 1926"/>
              <a:gd name="T24" fmla="*/ 2147483647 w 2837"/>
              <a:gd name="T25" fmla="*/ 2147483647 h 1926"/>
              <a:gd name="T26" fmla="*/ 2147483647 w 2837"/>
              <a:gd name="T27" fmla="*/ 2147483647 h 1926"/>
              <a:gd name="T28" fmla="*/ 2147483647 w 2837"/>
              <a:gd name="T29" fmla="*/ 2147483647 h 1926"/>
              <a:gd name="T30" fmla="*/ 2147483647 w 2837"/>
              <a:gd name="T31" fmla="*/ 2147483647 h 1926"/>
              <a:gd name="T32" fmla="*/ 2147483647 w 2837"/>
              <a:gd name="T33" fmla="*/ 2147483647 h 1926"/>
              <a:gd name="T34" fmla="*/ 2147483647 w 2837"/>
              <a:gd name="T35" fmla="*/ 2147483647 h 1926"/>
              <a:gd name="T36" fmla="*/ 2147483647 w 2837"/>
              <a:gd name="T37" fmla="*/ 2147483647 h 1926"/>
              <a:gd name="T38" fmla="*/ 2147483647 w 2837"/>
              <a:gd name="T39" fmla="*/ 2147483647 h 1926"/>
              <a:gd name="T40" fmla="*/ 2147483647 w 2837"/>
              <a:gd name="T41" fmla="*/ 2147483647 h 1926"/>
              <a:gd name="T42" fmla="*/ 2147483647 w 2837"/>
              <a:gd name="T43" fmla="*/ 2147483647 h 1926"/>
              <a:gd name="T44" fmla="*/ 2147483647 w 2837"/>
              <a:gd name="T45" fmla="*/ 2147483647 h 1926"/>
              <a:gd name="T46" fmla="*/ 2147483647 w 2837"/>
              <a:gd name="T47" fmla="*/ 2147483647 h 1926"/>
              <a:gd name="T48" fmla="*/ 2147483647 w 2837"/>
              <a:gd name="T49" fmla="*/ 2147483647 h 1926"/>
              <a:gd name="T50" fmla="*/ 2147483647 w 2837"/>
              <a:gd name="T51" fmla="*/ 2147483647 h 1926"/>
              <a:gd name="T52" fmla="*/ 2147483647 w 2837"/>
              <a:gd name="T53" fmla="*/ 2147483647 h 1926"/>
              <a:gd name="T54" fmla="*/ 2147483647 w 2837"/>
              <a:gd name="T55" fmla="*/ 2147483647 h 1926"/>
              <a:gd name="T56" fmla="*/ 2147483647 w 2837"/>
              <a:gd name="T57" fmla="*/ 2147483647 h 1926"/>
              <a:gd name="T58" fmla="*/ 2147483647 w 2837"/>
              <a:gd name="T59" fmla="*/ 2147483647 h 1926"/>
              <a:gd name="T60" fmla="*/ 2147483647 w 2837"/>
              <a:gd name="T61" fmla="*/ 2147483647 h 1926"/>
              <a:gd name="T62" fmla="*/ 2147483647 w 2837"/>
              <a:gd name="T63" fmla="*/ 2147483647 h 1926"/>
              <a:gd name="T64" fmla="*/ 2147483647 w 2837"/>
              <a:gd name="T65" fmla="*/ 2147483647 h 1926"/>
              <a:gd name="T66" fmla="*/ 2147483647 w 2837"/>
              <a:gd name="T67" fmla="*/ 2147483647 h 1926"/>
              <a:gd name="T68" fmla="*/ 2147483647 w 2837"/>
              <a:gd name="T69" fmla="*/ 2147483647 h 1926"/>
              <a:gd name="T70" fmla="*/ 2147483647 w 2837"/>
              <a:gd name="T71" fmla="*/ 2147483647 h 1926"/>
              <a:gd name="T72" fmla="*/ 2147483647 w 2837"/>
              <a:gd name="T73" fmla="*/ 2147483647 h 1926"/>
              <a:gd name="T74" fmla="*/ 2147483647 w 2837"/>
              <a:gd name="T75" fmla="*/ 2147483647 h 1926"/>
              <a:gd name="T76" fmla="*/ 2147483647 w 2837"/>
              <a:gd name="T77" fmla="*/ 2147483647 h 1926"/>
              <a:gd name="T78" fmla="*/ 2147483647 w 2837"/>
              <a:gd name="T79" fmla="*/ 2147483647 h 1926"/>
              <a:gd name="T80" fmla="*/ 2147483647 w 2837"/>
              <a:gd name="T81" fmla="*/ 2147483647 h 1926"/>
              <a:gd name="T82" fmla="*/ 2147483647 w 2837"/>
              <a:gd name="T83" fmla="*/ 2147483647 h 1926"/>
              <a:gd name="T84" fmla="*/ 2147483647 w 2837"/>
              <a:gd name="T85" fmla="*/ 2147483647 h 1926"/>
              <a:gd name="T86" fmla="*/ 2147483647 w 2837"/>
              <a:gd name="T87" fmla="*/ 2147483647 h 1926"/>
              <a:gd name="T88" fmla="*/ 2147483647 w 2837"/>
              <a:gd name="T89" fmla="*/ 2147483647 h 1926"/>
              <a:gd name="T90" fmla="*/ 2147483647 w 2837"/>
              <a:gd name="T91" fmla="*/ 2147483647 h 1926"/>
              <a:gd name="T92" fmla="*/ 2147483647 w 2837"/>
              <a:gd name="T93" fmla="*/ 2147483647 h 1926"/>
              <a:gd name="T94" fmla="*/ 2147483647 w 2837"/>
              <a:gd name="T95" fmla="*/ 2147483647 h 192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837"/>
              <a:gd name="T145" fmla="*/ 0 h 1926"/>
              <a:gd name="T146" fmla="*/ 2837 w 2837"/>
              <a:gd name="T147" fmla="*/ 1926 h 192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837" h="1926">
                <a:moveTo>
                  <a:pt x="1408" y="0"/>
                </a:moveTo>
                <a:lnTo>
                  <a:pt x="1367" y="2"/>
                </a:lnTo>
                <a:lnTo>
                  <a:pt x="1335" y="18"/>
                </a:lnTo>
                <a:lnTo>
                  <a:pt x="1304" y="44"/>
                </a:lnTo>
                <a:lnTo>
                  <a:pt x="1279" y="70"/>
                </a:lnTo>
                <a:lnTo>
                  <a:pt x="1248" y="108"/>
                </a:lnTo>
                <a:lnTo>
                  <a:pt x="1224" y="144"/>
                </a:lnTo>
                <a:lnTo>
                  <a:pt x="1206" y="174"/>
                </a:lnTo>
                <a:lnTo>
                  <a:pt x="1187" y="212"/>
                </a:lnTo>
                <a:lnTo>
                  <a:pt x="1164" y="246"/>
                </a:lnTo>
                <a:lnTo>
                  <a:pt x="1149" y="286"/>
                </a:lnTo>
                <a:lnTo>
                  <a:pt x="1127" y="326"/>
                </a:lnTo>
                <a:lnTo>
                  <a:pt x="1111" y="366"/>
                </a:lnTo>
                <a:lnTo>
                  <a:pt x="1097" y="400"/>
                </a:lnTo>
                <a:lnTo>
                  <a:pt x="1083" y="430"/>
                </a:lnTo>
                <a:lnTo>
                  <a:pt x="1069" y="462"/>
                </a:lnTo>
                <a:lnTo>
                  <a:pt x="1057" y="500"/>
                </a:lnTo>
                <a:lnTo>
                  <a:pt x="1041" y="534"/>
                </a:lnTo>
                <a:lnTo>
                  <a:pt x="1027" y="576"/>
                </a:lnTo>
                <a:lnTo>
                  <a:pt x="1017" y="610"/>
                </a:lnTo>
                <a:lnTo>
                  <a:pt x="1003" y="646"/>
                </a:lnTo>
                <a:lnTo>
                  <a:pt x="989" y="682"/>
                </a:lnTo>
                <a:lnTo>
                  <a:pt x="977" y="720"/>
                </a:lnTo>
                <a:lnTo>
                  <a:pt x="967" y="754"/>
                </a:lnTo>
                <a:lnTo>
                  <a:pt x="957" y="788"/>
                </a:lnTo>
                <a:lnTo>
                  <a:pt x="949" y="826"/>
                </a:lnTo>
                <a:lnTo>
                  <a:pt x="939" y="866"/>
                </a:lnTo>
                <a:lnTo>
                  <a:pt x="931" y="900"/>
                </a:lnTo>
                <a:lnTo>
                  <a:pt x="921" y="938"/>
                </a:lnTo>
                <a:lnTo>
                  <a:pt x="911" y="976"/>
                </a:lnTo>
                <a:lnTo>
                  <a:pt x="900" y="1008"/>
                </a:lnTo>
                <a:lnTo>
                  <a:pt x="888" y="1044"/>
                </a:lnTo>
                <a:lnTo>
                  <a:pt x="879" y="1078"/>
                </a:lnTo>
                <a:lnTo>
                  <a:pt x="864" y="1127"/>
                </a:lnTo>
                <a:lnTo>
                  <a:pt x="849" y="1164"/>
                </a:lnTo>
                <a:lnTo>
                  <a:pt x="837" y="1196"/>
                </a:lnTo>
                <a:lnTo>
                  <a:pt x="822" y="1226"/>
                </a:lnTo>
                <a:lnTo>
                  <a:pt x="808" y="1268"/>
                </a:lnTo>
                <a:lnTo>
                  <a:pt x="796" y="1292"/>
                </a:lnTo>
                <a:lnTo>
                  <a:pt x="774" y="1334"/>
                </a:lnTo>
                <a:lnTo>
                  <a:pt x="761" y="1370"/>
                </a:lnTo>
                <a:lnTo>
                  <a:pt x="738" y="1410"/>
                </a:lnTo>
                <a:lnTo>
                  <a:pt x="719" y="1450"/>
                </a:lnTo>
                <a:lnTo>
                  <a:pt x="696" y="1488"/>
                </a:lnTo>
                <a:lnTo>
                  <a:pt x="672" y="1523"/>
                </a:lnTo>
                <a:lnTo>
                  <a:pt x="645" y="1553"/>
                </a:lnTo>
                <a:lnTo>
                  <a:pt x="624" y="1584"/>
                </a:lnTo>
                <a:lnTo>
                  <a:pt x="588" y="1620"/>
                </a:lnTo>
                <a:lnTo>
                  <a:pt x="567" y="1637"/>
                </a:lnTo>
                <a:lnTo>
                  <a:pt x="534" y="1662"/>
                </a:lnTo>
                <a:lnTo>
                  <a:pt x="480" y="1694"/>
                </a:lnTo>
                <a:lnTo>
                  <a:pt x="441" y="1718"/>
                </a:lnTo>
                <a:lnTo>
                  <a:pt x="411" y="1732"/>
                </a:lnTo>
                <a:lnTo>
                  <a:pt x="379" y="1746"/>
                </a:lnTo>
                <a:lnTo>
                  <a:pt x="345" y="1762"/>
                </a:lnTo>
                <a:lnTo>
                  <a:pt x="312" y="1776"/>
                </a:lnTo>
                <a:lnTo>
                  <a:pt x="276" y="1788"/>
                </a:lnTo>
                <a:lnTo>
                  <a:pt x="255" y="1793"/>
                </a:lnTo>
                <a:lnTo>
                  <a:pt x="225" y="1805"/>
                </a:lnTo>
                <a:lnTo>
                  <a:pt x="184" y="1824"/>
                </a:lnTo>
                <a:lnTo>
                  <a:pt x="144" y="1836"/>
                </a:lnTo>
                <a:lnTo>
                  <a:pt x="97" y="1852"/>
                </a:lnTo>
                <a:lnTo>
                  <a:pt x="60" y="1864"/>
                </a:lnTo>
                <a:lnTo>
                  <a:pt x="27" y="1872"/>
                </a:lnTo>
                <a:lnTo>
                  <a:pt x="3" y="1880"/>
                </a:lnTo>
                <a:lnTo>
                  <a:pt x="1" y="1900"/>
                </a:lnTo>
                <a:lnTo>
                  <a:pt x="0" y="1922"/>
                </a:lnTo>
                <a:lnTo>
                  <a:pt x="1" y="1926"/>
                </a:lnTo>
                <a:lnTo>
                  <a:pt x="2837" y="1924"/>
                </a:lnTo>
                <a:lnTo>
                  <a:pt x="2835" y="1898"/>
                </a:lnTo>
                <a:lnTo>
                  <a:pt x="2835" y="1876"/>
                </a:lnTo>
                <a:lnTo>
                  <a:pt x="2783" y="1860"/>
                </a:lnTo>
                <a:lnTo>
                  <a:pt x="2745" y="1852"/>
                </a:lnTo>
                <a:lnTo>
                  <a:pt x="2689" y="1834"/>
                </a:lnTo>
                <a:lnTo>
                  <a:pt x="2715" y="1844"/>
                </a:lnTo>
                <a:lnTo>
                  <a:pt x="2653" y="1826"/>
                </a:lnTo>
                <a:lnTo>
                  <a:pt x="2617" y="1814"/>
                </a:lnTo>
                <a:lnTo>
                  <a:pt x="2573" y="1798"/>
                </a:lnTo>
                <a:lnTo>
                  <a:pt x="2525" y="1782"/>
                </a:lnTo>
                <a:lnTo>
                  <a:pt x="2481" y="1764"/>
                </a:lnTo>
                <a:lnTo>
                  <a:pt x="2449" y="1754"/>
                </a:lnTo>
                <a:lnTo>
                  <a:pt x="2409" y="1736"/>
                </a:lnTo>
                <a:lnTo>
                  <a:pt x="2370" y="1718"/>
                </a:lnTo>
                <a:lnTo>
                  <a:pt x="2331" y="1696"/>
                </a:lnTo>
                <a:lnTo>
                  <a:pt x="2311" y="1682"/>
                </a:lnTo>
                <a:lnTo>
                  <a:pt x="2295" y="1672"/>
                </a:lnTo>
                <a:lnTo>
                  <a:pt x="2280" y="1664"/>
                </a:lnTo>
                <a:lnTo>
                  <a:pt x="2257" y="1644"/>
                </a:lnTo>
                <a:lnTo>
                  <a:pt x="2232" y="1620"/>
                </a:lnTo>
                <a:lnTo>
                  <a:pt x="2197" y="1590"/>
                </a:lnTo>
                <a:lnTo>
                  <a:pt x="2179" y="1566"/>
                </a:lnTo>
                <a:lnTo>
                  <a:pt x="2159" y="1538"/>
                </a:lnTo>
                <a:lnTo>
                  <a:pt x="2131" y="1500"/>
                </a:lnTo>
                <a:lnTo>
                  <a:pt x="2112" y="1464"/>
                </a:lnTo>
                <a:lnTo>
                  <a:pt x="2088" y="1428"/>
                </a:lnTo>
                <a:lnTo>
                  <a:pt x="2069" y="1400"/>
                </a:lnTo>
                <a:lnTo>
                  <a:pt x="2051" y="1360"/>
                </a:lnTo>
                <a:lnTo>
                  <a:pt x="2019" y="1304"/>
                </a:lnTo>
                <a:lnTo>
                  <a:pt x="2035" y="1332"/>
                </a:lnTo>
                <a:lnTo>
                  <a:pt x="2004" y="1274"/>
                </a:lnTo>
                <a:lnTo>
                  <a:pt x="1992" y="1236"/>
                </a:lnTo>
                <a:lnTo>
                  <a:pt x="1975" y="1202"/>
                </a:lnTo>
                <a:lnTo>
                  <a:pt x="1965" y="1168"/>
                </a:lnTo>
                <a:lnTo>
                  <a:pt x="1951" y="1140"/>
                </a:lnTo>
                <a:lnTo>
                  <a:pt x="1941" y="1114"/>
                </a:lnTo>
                <a:lnTo>
                  <a:pt x="1935" y="1092"/>
                </a:lnTo>
                <a:lnTo>
                  <a:pt x="1925" y="1060"/>
                </a:lnTo>
                <a:lnTo>
                  <a:pt x="1913" y="1024"/>
                </a:lnTo>
                <a:lnTo>
                  <a:pt x="1899" y="984"/>
                </a:lnTo>
                <a:lnTo>
                  <a:pt x="1887" y="936"/>
                </a:lnTo>
                <a:lnTo>
                  <a:pt x="1875" y="899"/>
                </a:lnTo>
                <a:lnTo>
                  <a:pt x="1861" y="858"/>
                </a:lnTo>
                <a:lnTo>
                  <a:pt x="1848" y="818"/>
                </a:lnTo>
                <a:lnTo>
                  <a:pt x="1842" y="794"/>
                </a:lnTo>
                <a:lnTo>
                  <a:pt x="1829" y="750"/>
                </a:lnTo>
                <a:lnTo>
                  <a:pt x="1815" y="706"/>
                </a:lnTo>
                <a:lnTo>
                  <a:pt x="1797" y="656"/>
                </a:lnTo>
                <a:lnTo>
                  <a:pt x="1779" y="599"/>
                </a:lnTo>
                <a:lnTo>
                  <a:pt x="1765" y="558"/>
                </a:lnTo>
                <a:lnTo>
                  <a:pt x="1753" y="522"/>
                </a:lnTo>
                <a:lnTo>
                  <a:pt x="1737" y="480"/>
                </a:lnTo>
                <a:lnTo>
                  <a:pt x="1722" y="449"/>
                </a:lnTo>
                <a:lnTo>
                  <a:pt x="1709" y="408"/>
                </a:lnTo>
                <a:lnTo>
                  <a:pt x="1695" y="386"/>
                </a:lnTo>
                <a:lnTo>
                  <a:pt x="1685" y="358"/>
                </a:lnTo>
                <a:lnTo>
                  <a:pt x="1673" y="328"/>
                </a:lnTo>
                <a:lnTo>
                  <a:pt x="1656" y="300"/>
                </a:lnTo>
                <a:lnTo>
                  <a:pt x="1637" y="260"/>
                </a:lnTo>
                <a:lnTo>
                  <a:pt x="1620" y="224"/>
                </a:lnTo>
                <a:lnTo>
                  <a:pt x="1609" y="204"/>
                </a:lnTo>
                <a:lnTo>
                  <a:pt x="1583" y="158"/>
                </a:lnTo>
                <a:lnTo>
                  <a:pt x="1578" y="152"/>
                </a:lnTo>
                <a:lnTo>
                  <a:pt x="1569" y="138"/>
                </a:lnTo>
                <a:lnTo>
                  <a:pt x="1569" y="136"/>
                </a:lnTo>
                <a:lnTo>
                  <a:pt x="1601" y="186"/>
                </a:lnTo>
                <a:lnTo>
                  <a:pt x="1593" y="182"/>
                </a:lnTo>
                <a:lnTo>
                  <a:pt x="1589" y="166"/>
                </a:lnTo>
                <a:lnTo>
                  <a:pt x="1565" y="132"/>
                </a:lnTo>
                <a:lnTo>
                  <a:pt x="1548" y="114"/>
                </a:lnTo>
                <a:lnTo>
                  <a:pt x="1525" y="82"/>
                </a:lnTo>
                <a:lnTo>
                  <a:pt x="1499" y="52"/>
                </a:lnTo>
                <a:lnTo>
                  <a:pt x="1477" y="32"/>
                </a:lnTo>
                <a:lnTo>
                  <a:pt x="1458" y="18"/>
                </a:lnTo>
                <a:lnTo>
                  <a:pt x="1434" y="6"/>
                </a:lnTo>
                <a:lnTo>
                  <a:pt x="1408" y="0"/>
                </a:lnTo>
              </a:path>
            </a:pathLst>
          </a:custGeom>
          <a:solidFill>
            <a:srgbClr val="C0C0C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34819" name="Line 7"/>
          <p:cNvSpPr>
            <a:spLocks noChangeShapeType="1"/>
          </p:cNvSpPr>
          <p:nvPr/>
        </p:nvSpPr>
        <p:spPr bwMode="auto">
          <a:xfrm>
            <a:off x="1757363" y="4868863"/>
            <a:ext cx="500221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820" name="Freeform 8"/>
          <p:cNvSpPr>
            <a:spLocks noChangeArrowheads="1"/>
          </p:cNvSpPr>
          <p:nvPr/>
        </p:nvSpPr>
        <p:spPr bwMode="auto">
          <a:xfrm>
            <a:off x="4251325" y="4800600"/>
            <a:ext cx="1588" cy="177800"/>
          </a:xfrm>
          <a:custGeom>
            <a:avLst/>
            <a:gdLst>
              <a:gd name="T0" fmla="*/ 0 w 1"/>
              <a:gd name="T1" fmla="*/ 0 h 112"/>
              <a:gd name="T2" fmla="*/ 2147483647 w 1"/>
              <a:gd name="T3" fmla="*/ 2147483647 h 112"/>
              <a:gd name="T4" fmla="*/ 0 60000 65536"/>
              <a:gd name="T5" fmla="*/ 0 60000 65536"/>
              <a:gd name="T6" fmla="*/ 0 w 1"/>
              <a:gd name="T7" fmla="*/ 0 h 112"/>
              <a:gd name="T8" fmla="*/ 1 w 1"/>
              <a:gd name="T9" fmla="*/ 112 h 112"/>
            </a:gdLst>
            <a:ahLst/>
            <a:cxnLst>
              <a:cxn ang="T4">
                <a:pos x="T0" y="T1"/>
              </a:cxn>
              <a:cxn ang="T5">
                <a:pos x="T2" y="T3"/>
              </a:cxn>
            </a:cxnLst>
            <a:rect l="T6" t="T7" r="T8" b="T9"/>
            <a:pathLst>
              <a:path w="1" h="112">
                <a:moveTo>
                  <a:pt x="0" y="0"/>
                </a:moveTo>
                <a:lnTo>
                  <a:pt x="1" y="112"/>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34821" name="Group 597"/>
          <p:cNvGrpSpPr>
            <a:grpSpLocks/>
          </p:cNvGrpSpPr>
          <p:nvPr/>
        </p:nvGrpSpPr>
        <p:grpSpPr bwMode="auto">
          <a:xfrm>
            <a:off x="1897063" y="1735138"/>
            <a:ext cx="4759325" cy="2952750"/>
            <a:chOff x="1195" y="1177"/>
            <a:chExt cx="2998" cy="1860"/>
          </a:xfrm>
        </p:grpSpPr>
        <p:sp>
          <p:nvSpPr>
            <p:cNvPr id="34833" name="Arc 9"/>
            <p:cNvSpPr>
              <a:spLocks/>
            </p:cNvSpPr>
            <p:nvPr/>
          </p:nvSpPr>
          <p:spPr bwMode="auto">
            <a:xfrm rot="4500000">
              <a:off x="2955" y="2310"/>
              <a:ext cx="806" cy="270"/>
            </a:xfrm>
            <a:custGeom>
              <a:avLst/>
              <a:gdLst>
                <a:gd name="T0" fmla="*/ 0 w 19428"/>
                <a:gd name="T1" fmla="*/ 0 h 21600"/>
                <a:gd name="T2" fmla="*/ 0 w 19428"/>
                <a:gd name="T3" fmla="*/ 0 h 21600"/>
                <a:gd name="T4" fmla="*/ 0 w 19428"/>
                <a:gd name="T5" fmla="*/ 0 h 21600"/>
                <a:gd name="T6" fmla="*/ 0 60000 65536"/>
                <a:gd name="T7" fmla="*/ 0 60000 65536"/>
                <a:gd name="T8" fmla="*/ 0 60000 65536"/>
                <a:gd name="T9" fmla="*/ 0 w 19428"/>
                <a:gd name="T10" fmla="*/ 0 h 21600"/>
                <a:gd name="T11" fmla="*/ 19428 w 19428"/>
                <a:gd name="T12" fmla="*/ 21600 h 21600"/>
              </a:gdLst>
              <a:ahLst/>
              <a:cxnLst>
                <a:cxn ang="T6">
                  <a:pos x="T0" y="T1"/>
                </a:cxn>
                <a:cxn ang="T7">
                  <a:pos x="T2" y="T3"/>
                </a:cxn>
                <a:cxn ang="T8">
                  <a:pos x="T4" y="T5"/>
                </a:cxn>
              </a:cxnLst>
              <a:rect l="T9" t="T10" r="T11" b="T12"/>
              <a:pathLst>
                <a:path w="19428" h="21600" fill="none" extrusionOk="0">
                  <a:moveTo>
                    <a:pt x="19427" y="9439"/>
                  </a:moveTo>
                  <a:cubicBezTo>
                    <a:pt x="15813" y="16878"/>
                    <a:pt x="8269" y="21599"/>
                    <a:pt x="0" y="21600"/>
                  </a:cubicBezTo>
                </a:path>
                <a:path w="19428" h="21600" stroke="0" extrusionOk="0">
                  <a:moveTo>
                    <a:pt x="19427" y="9439"/>
                  </a:moveTo>
                  <a:cubicBezTo>
                    <a:pt x="15813" y="16878"/>
                    <a:pt x="8269" y="21599"/>
                    <a:pt x="0" y="21600"/>
                  </a:cubicBezTo>
                  <a:lnTo>
                    <a:pt x="0" y="0"/>
                  </a:lnTo>
                  <a:lnTo>
                    <a:pt x="19427" y="9439"/>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4834" name="Arc 10"/>
            <p:cNvSpPr>
              <a:spLocks/>
            </p:cNvSpPr>
            <p:nvPr/>
          </p:nvSpPr>
          <p:spPr bwMode="auto">
            <a:xfrm rot="720000">
              <a:off x="3466" y="2872"/>
              <a:ext cx="727" cy="165"/>
            </a:xfrm>
            <a:custGeom>
              <a:avLst/>
              <a:gdLst>
                <a:gd name="T0" fmla="*/ 0 w 21038"/>
                <a:gd name="T1" fmla="*/ 0 h 21494"/>
                <a:gd name="T2" fmla="*/ 0 w 21038"/>
                <a:gd name="T3" fmla="*/ 0 h 21494"/>
                <a:gd name="T4" fmla="*/ 0 w 21038"/>
                <a:gd name="T5" fmla="*/ 0 h 21494"/>
                <a:gd name="T6" fmla="*/ 0 60000 65536"/>
                <a:gd name="T7" fmla="*/ 0 60000 65536"/>
                <a:gd name="T8" fmla="*/ 0 60000 65536"/>
                <a:gd name="T9" fmla="*/ 0 w 21038"/>
                <a:gd name="T10" fmla="*/ 0 h 21494"/>
                <a:gd name="T11" fmla="*/ 21038 w 21038"/>
                <a:gd name="T12" fmla="*/ 21494 h 21494"/>
              </a:gdLst>
              <a:ahLst/>
              <a:cxnLst>
                <a:cxn ang="T6">
                  <a:pos x="T0" y="T1"/>
                </a:cxn>
                <a:cxn ang="T7">
                  <a:pos x="T2" y="T3"/>
                </a:cxn>
                <a:cxn ang="T8">
                  <a:pos x="T4" y="T5"/>
                </a:cxn>
              </a:cxnLst>
              <a:rect l="T9" t="T10" r="T11" b="T12"/>
              <a:pathLst>
                <a:path w="21038" h="21494" fill="none" extrusionOk="0">
                  <a:moveTo>
                    <a:pt x="18899" y="21493"/>
                  </a:moveTo>
                  <a:cubicBezTo>
                    <a:pt x="9695" y="20577"/>
                    <a:pt x="2096" y="13903"/>
                    <a:pt x="-1" y="4895"/>
                  </a:cubicBezTo>
                </a:path>
                <a:path w="21038" h="21494" stroke="0" extrusionOk="0">
                  <a:moveTo>
                    <a:pt x="18899" y="21493"/>
                  </a:moveTo>
                  <a:cubicBezTo>
                    <a:pt x="9695" y="20577"/>
                    <a:pt x="2096" y="13903"/>
                    <a:pt x="-1" y="4895"/>
                  </a:cubicBezTo>
                  <a:lnTo>
                    <a:pt x="21038" y="0"/>
                  </a:lnTo>
                  <a:lnTo>
                    <a:pt x="18899" y="21493"/>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4835" name="Arc 11"/>
            <p:cNvSpPr>
              <a:spLocks/>
            </p:cNvSpPr>
            <p:nvPr/>
          </p:nvSpPr>
          <p:spPr bwMode="auto">
            <a:xfrm rot="6300000">
              <a:off x="1950" y="1543"/>
              <a:ext cx="956" cy="22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4836" name="Arc 12"/>
            <p:cNvSpPr>
              <a:spLocks/>
            </p:cNvSpPr>
            <p:nvPr/>
          </p:nvSpPr>
          <p:spPr bwMode="auto">
            <a:xfrm rot="-4620000">
              <a:off x="1574" y="2304"/>
              <a:ext cx="790" cy="284"/>
            </a:xfrm>
            <a:custGeom>
              <a:avLst/>
              <a:gdLst>
                <a:gd name="T0" fmla="*/ 0 w 19433"/>
                <a:gd name="T1" fmla="*/ 0 h 21600"/>
                <a:gd name="T2" fmla="*/ 0 w 19433"/>
                <a:gd name="T3" fmla="*/ 0 h 21600"/>
                <a:gd name="T4" fmla="*/ 0 w 19433"/>
                <a:gd name="T5" fmla="*/ 0 h 21600"/>
                <a:gd name="T6" fmla="*/ 0 60000 65536"/>
                <a:gd name="T7" fmla="*/ 0 60000 65536"/>
                <a:gd name="T8" fmla="*/ 0 60000 65536"/>
                <a:gd name="T9" fmla="*/ 0 w 19433"/>
                <a:gd name="T10" fmla="*/ 0 h 21600"/>
                <a:gd name="T11" fmla="*/ 19433 w 19433"/>
                <a:gd name="T12" fmla="*/ 21600 h 21600"/>
              </a:gdLst>
              <a:ahLst/>
              <a:cxnLst>
                <a:cxn ang="T6">
                  <a:pos x="T0" y="T1"/>
                </a:cxn>
                <a:cxn ang="T7">
                  <a:pos x="T2" y="T3"/>
                </a:cxn>
                <a:cxn ang="T8">
                  <a:pos x="T4" y="T5"/>
                </a:cxn>
              </a:cxnLst>
              <a:rect l="T9" t="T10" r="T11" b="T12"/>
              <a:pathLst>
                <a:path w="19433" h="21600" fill="none" extrusionOk="0">
                  <a:moveTo>
                    <a:pt x="19433" y="21600"/>
                  </a:moveTo>
                  <a:cubicBezTo>
                    <a:pt x="11159" y="21600"/>
                    <a:pt x="3612" y="16873"/>
                    <a:pt x="0" y="9429"/>
                  </a:cubicBezTo>
                </a:path>
                <a:path w="19433" h="21600" stroke="0" extrusionOk="0">
                  <a:moveTo>
                    <a:pt x="19433" y="21600"/>
                  </a:moveTo>
                  <a:cubicBezTo>
                    <a:pt x="11159" y="21600"/>
                    <a:pt x="3612" y="16873"/>
                    <a:pt x="0" y="9429"/>
                  </a:cubicBezTo>
                  <a:lnTo>
                    <a:pt x="19433" y="0"/>
                  </a:lnTo>
                  <a:lnTo>
                    <a:pt x="19433" y="2160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4837" name="Arc 13"/>
            <p:cNvSpPr>
              <a:spLocks/>
            </p:cNvSpPr>
            <p:nvPr/>
          </p:nvSpPr>
          <p:spPr bwMode="auto">
            <a:xfrm rot="-6300000">
              <a:off x="2411" y="1545"/>
              <a:ext cx="957" cy="225"/>
            </a:xfrm>
            <a:custGeom>
              <a:avLst/>
              <a:gdLst>
                <a:gd name="T0" fmla="*/ 0 w 21600"/>
                <a:gd name="T1" fmla="*/ 0 h 21696"/>
                <a:gd name="T2" fmla="*/ 0 w 21600"/>
                <a:gd name="T3" fmla="*/ 0 h 21696"/>
                <a:gd name="T4" fmla="*/ 0 w 21600"/>
                <a:gd name="T5" fmla="*/ 0 h 21696"/>
                <a:gd name="T6" fmla="*/ 0 60000 65536"/>
                <a:gd name="T7" fmla="*/ 0 60000 65536"/>
                <a:gd name="T8" fmla="*/ 0 60000 65536"/>
                <a:gd name="T9" fmla="*/ 0 w 21600"/>
                <a:gd name="T10" fmla="*/ 0 h 21696"/>
                <a:gd name="T11" fmla="*/ 21600 w 21600"/>
                <a:gd name="T12" fmla="*/ 21696 h 21696"/>
              </a:gdLst>
              <a:ahLst/>
              <a:cxnLst>
                <a:cxn ang="T6">
                  <a:pos x="T0" y="T1"/>
                </a:cxn>
                <a:cxn ang="T7">
                  <a:pos x="T2" y="T3"/>
                </a:cxn>
                <a:cxn ang="T8">
                  <a:pos x="T4" y="T5"/>
                </a:cxn>
              </a:cxnLst>
              <a:rect l="T9" t="T10" r="T11" b="T12"/>
              <a:pathLst>
                <a:path w="21600" h="21696" fill="none" extrusionOk="0">
                  <a:moveTo>
                    <a:pt x="21599" y="0"/>
                  </a:moveTo>
                  <a:cubicBezTo>
                    <a:pt x="21599" y="32"/>
                    <a:pt x="21600" y="64"/>
                    <a:pt x="21600" y="96"/>
                  </a:cubicBezTo>
                  <a:cubicBezTo>
                    <a:pt x="21600" y="12025"/>
                    <a:pt x="11929" y="21695"/>
                    <a:pt x="0" y="21696"/>
                  </a:cubicBezTo>
                </a:path>
                <a:path w="21600" h="21696" stroke="0" extrusionOk="0">
                  <a:moveTo>
                    <a:pt x="21599" y="0"/>
                  </a:moveTo>
                  <a:cubicBezTo>
                    <a:pt x="21599" y="32"/>
                    <a:pt x="21600" y="64"/>
                    <a:pt x="21600" y="96"/>
                  </a:cubicBezTo>
                  <a:cubicBezTo>
                    <a:pt x="21600" y="12025"/>
                    <a:pt x="11929" y="21695"/>
                    <a:pt x="0" y="21696"/>
                  </a:cubicBezTo>
                  <a:lnTo>
                    <a:pt x="0" y="96"/>
                  </a:lnTo>
                  <a:lnTo>
                    <a:pt x="21599"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4838" name="Arc 15"/>
            <p:cNvSpPr>
              <a:spLocks/>
            </p:cNvSpPr>
            <p:nvPr/>
          </p:nvSpPr>
          <p:spPr bwMode="auto">
            <a:xfrm rot="-900000">
              <a:off x="1195" y="2859"/>
              <a:ext cx="697" cy="164"/>
            </a:xfrm>
            <a:custGeom>
              <a:avLst/>
              <a:gdLst>
                <a:gd name="T0" fmla="*/ 0 w 20693"/>
                <a:gd name="T1" fmla="*/ 0 h 21576"/>
                <a:gd name="T2" fmla="*/ 0 w 20693"/>
                <a:gd name="T3" fmla="*/ 0 h 21576"/>
                <a:gd name="T4" fmla="*/ 0 w 20693"/>
                <a:gd name="T5" fmla="*/ 0 h 21576"/>
                <a:gd name="T6" fmla="*/ 0 60000 65536"/>
                <a:gd name="T7" fmla="*/ 0 60000 65536"/>
                <a:gd name="T8" fmla="*/ 0 60000 65536"/>
                <a:gd name="T9" fmla="*/ 0 w 20693"/>
                <a:gd name="T10" fmla="*/ 0 h 21576"/>
                <a:gd name="T11" fmla="*/ 20693 w 20693"/>
                <a:gd name="T12" fmla="*/ 21576 h 21576"/>
              </a:gdLst>
              <a:ahLst/>
              <a:cxnLst>
                <a:cxn ang="T6">
                  <a:pos x="T0" y="T1"/>
                </a:cxn>
                <a:cxn ang="T7">
                  <a:pos x="T2" y="T3"/>
                </a:cxn>
                <a:cxn ang="T8">
                  <a:pos x="T4" y="T5"/>
                </a:cxn>
              </a:cxnLst>
              <a:rect l="T9" t="T10" r="T11" b="T12"/>
              <a:pathLst>
                <a:path w="20693" h="21576" fill="none" extrusionOk="0">
                  <a:moveTo>
                    <a:pt x="20692" y="6193"/>
                  </a:moveTo>
                  <a:cubicBezTo>
                    <a:pt x="18063" y="14978"/>
                    <a:pt x="10173" y="21145"/>
                    <a:pt x="1014" y="21576"/>
                  </a:cubicBezTo>
                </a:path>
                <a:path w="20693" h="21576" stroke="0" extrusionOk="0">
                  <a:moveTo>
                    <a:pt x="20692" y="6193"/>
                  </a:moveTo>
                  <a:cubicBezTo>
                    <a:pt x="18063" y="14978"/>
                    <a:pt x="10173" y="21145"/>
                    <a:pt x="1014" y="21576"/>
                  </a:cubicBezTo>
                  <a:lnTo>
                    <a:pt x="0" y="0"/>
                  </a:lnTo>
                  <a:lnTo>
                    <a:pt x="20692" y="6193"/>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aphicFrame>
        <p:nvGraphicFramePr>
          <p:cNvPr id="34822" name="Object 17">
            <a:hlinkClick r:id="" action="ppaction://ole?verb=0"/>
          </p:cNvPr>
          <p:cNvGraphicFramePr>
            <a:graphicFrameLocks/>
          </p:cNvGraphicFramePr>
          <p:nvPr/>
        </p:nvGraphicFramePr>
        <p:xfrm>
          <a:off x="6899275" y="4781550"/>
          <a:ext cx="209550" cy="209550"/>
        </p:xfrm>
        <a:graphic>
          <a:graphicData uri="http://schemas.openxmlformats.org/presentationml/2006/ole">
            <mc:AlternateContent xmlns:mc="http://schemas.openxmlformats.org/markup-compatibility/2006">
              <mc:Choice xmlns:v="urn:schemas-microsoft-com:vml" Requires="v">
                <p:oleObj spid="_x0000_s34859" name="Equation" r:id="rId4" imgW="152517" imgH="152512" progId="Equation.DSMT4">
                  <p:embed/>
                </p:oleObj>
              </mc:Choice>
              <mc:Fallback>
                <p:oleObj name="Equation" r:id="rId4" imgW="152517" imgH="152512" progId="Equation.DSMT4">
                  <p:embed/>
                  <p:pic>
                    <p:nvPicPr>
                      <p:cNvPr id="0" name="Object 1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99275" y="4781550"/>
                        <a:ext cx="209550"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pSp>
        <p:nvGrpSpPr>
          <p:cNvPr id="34823" name="Group 611"/>
          <p:cNvGrpSpPr>
            <a:grpSpLocks/>
          </p:cNvGrpSpPr>
          <p:nvPr/>
        </p:nvGrpSpPr>
        <p:grpSpPr bwMode="auto">
          <a:xfrm>
            <a:off x="1649413" y="1738313"/>
            <a:ext cx="1833562" cy="1187450"/>
            <a:chOff x="1039" y="1179"/>
            <a:chExt cx="1155" cy="748"/>
          </a:xfrm>
        </p:grpSpPr>
        <p:sp>
          <p:nvSpPr>
            <p:cNvPr id="34831" name="Text Box 606"/>
            <p:cNvSpPr txBox="1">
              <a:spLocks noChangeArrowheads="1"/>
            </p:cNvSpPr>
            <p:nvPr/>
          </p:nvSpPr>
          <p:spPr bwMode="auto">
            <a:xfrm>
              <a:off x="1039" y="1179"/>
              <a:ext cx="1155" cy="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400" b="0">
                  <a:latin typeface="Book Antiqua" pitchFamily="18" charset="0"/>
                </a:rPr>
                <a:t>Sampling</a:t>
              </a:r>
            </a:p>
            <a:p>
              <a:pPr algn="ctr"/>
              <a:r>
                <a:rPr lang="en-US" sz="2400" b="0">
                  <a:latin typeface="Book Antiqua" pitchFamily="18" charset="0"/>
                </a:rPr>
                <a:t>Distribution</a:t>
              </a:r>
            </a:p>
            <a:p>
              <a:pPr algn="ctr"/>
              <a:r>
                <a:rPr lang="en-US" sz="2400" b="0">
                  <a:latin typeface="Book Antiqua" pitchFamily="18" charset="0"/>
                </a:rPr>
                <a:t>of     </a:t>
              </a:r>
            </a:p>
          </p:txBody>
        </p:sp>
        <p:graphicFrame>
          <p:nvGraphicFramePr>
            <p:cNvPr id="34832" name="Object 607">
              <a:hlinkClick r:id="" action="ppaction://ole?verb=0"/>
            </p:cNvPr>
            <p:cNvGraphicFramePr>
              <a:graphicFrameLocks/>
            </p:cNvGraphicFramePr>
            <p:nvPr/>
          </p:nvGraphicFramePr>
          <p:xfrm>
            <a:off x="1624" y="1719"/>
            <a:ext cx="121" cy="138"/>
          </p:xfrm>
          <a:graphic>
            <a:graphicData uri="http://schemas.openxmlformats.org/presentationml/2006/ole">
              <mc:AlternateContent xmlns:mc="http://schemas.openxmlformats.org/markup-compatibility/2006">
                <mc:Choice xmlns:v="urn:schemas-microsoft-com:vml" Requires="v">
                  <p:oleObj spid="_x0000_s34860" name="Equation" r:id="rId6" imgW="152517" imgH="152512" progId="Equation.DSMT4">
                    <p:embed/>
                  </p:oleObj>
                </mc:Choice>
                <mc:Fallback>
                  <p:oleObj name="Equation" r:id="rId6" imgW="152517" imgH="152512" progId="Equation.DSMT4">
                    <p:embed/>
                    <p:pic>
                      <p:nvPicPr>
                        <p:cNvPr id="0" name="Object 60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24" y="1719"/>
                          <a:ext cx="121" cy="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pSp>
      <p:grpSp>
        <p:nvGrpSpPr>
          <p:cNvPr id="34824" name="Group 612"/>
          <p:cNvGrpSpPr>
            <a:grpSpLocks/>
          </p:cNvGrpSpPr>
          <p:nvPr/>
        </p:nvGrpSpPr>
        <p:grpSpPr bwMode="auto">
          <a:xfrm>
            <a:off x="2544763" y="180975"/>
            <a:ext cx="4094162" cy="519113"/>
            <a:chOff x="1603" y="114"/>
            <a:chExt cx="2579" cy="327"/>
          </a:xfrm>
        </p:grpSpPr>
        <p:sp>
          <p:nvSpPr>
            <p:cNvPr id="34829" name="Text Box 613"/>
            <p:cNvSpPr txBox="1">
              <a:spLocks noChangeArrowheads="1"/>
            </p:cNvSpPr>
            <p:nvPr/>
          </p:nvSpPr>
          <p:spPr bwMode="auto">
            <a:xfrm>
              <a:off x="1603" y="114"/>
              <a:ext cx="257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800" b="0">
                  <a:solidFill>
                    <a:srgbClr val="000000"/>
                  </a:solidFill>
                  <a:latin typeface="Times New Roman" pitchFamily="18" charset="0"/>
                </a:rPr>
                <a:t>Sampling Distribution of    </a:t>
              </a:r>
            </a:p>
          </p:txBody>
        </p:sp>
        <p:graphicFrame>
          <p:nvGraphicFramePr>
            <p:cNvPr id="34830" name="Object 614">
              <a:hlinkClick r:id="" action="ppaction://ole?verb=0"/>
            </p:cNvPr>
            <p:cNvGraphicFramePr>
              <a:graphicFrameLocks/>
            </p:cNvGraphicFramePr>
            <p:nvPr/>
          </p:nvGraphicFramePr>
          <p:xfrm>
            <a:off x="3967" y="212"/>
            <a:ext cx="150" cy="178"/>
          </p:xfrm>
          <a:graphic>
            <a:graphicData uri="http://schemas.openxmlformats.org/presentationml/2006/ole">
              <mc:AlternateContent xmlns:mc="http://schemas.openxmlformats.org/markup-compatibility/2006">
                <mc:Choice xmlns:v="urn:schemas-microsoft-com:vml" Requires="v">
                  <p:oleObj spid="_x0000_s34861" name="Equation" r:id="rId8" imgW="152517" imgH="152512" progId="Equation.2">
                    <p:embed/>
                  </p:oleObj>
                </mc:Choice>
                <mc:Fallback>
                  <p:oleObj name="Equation" r:id="rId8" imgW="152517" imgH="152512" progId="Equation.2">
                    <p:embed/>
                    <p:pic>
                      <p:nvPicPr>
                        <p:cNvPr id="0" name="Object 61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67" y="212"/>
                          <a:ext cx="150" cy="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pSp>
      <p:graphicFrame>
        <p:nvGraphicFramePr>
          <p:cNvPr id="20071" name="Object 615">
            <a:hlinkClick r:id="" action="ppaction://ole?verb=0"/>
          </p:cNvPr>
          <p:cNvGraphicFramePr>
            <a:graphicFrameLocks/>
          </p:cNvGraphicFramePr>
          <p:nvPr/>
        </p:nvGraphicFramePr>
        <p:xfrm>
          <a:off x="5046663" y="2368550"/>
          <a:ext cx="2420937" cy="708025"/>
        </p:xfrm>
        <a:graphic>
          <a:graphicData uri="http://schemas.openxmlformats.org/presentationml/2006/ole">
            <mc:AlternateContent xmlns:mc="http://schemas.openxmlformats.org/markup-compatibility/2006">
              <mc:Choice xmlns:v="urn:schemas-microsoft-com:vml" Requires="v">
                <p:oleObj spid="_x0000_s34862" name="Equation" r:id="rId10" imgW="1324060" imgH="371429" progId="Equation.DSMT4">
                  <p:embed/>
                </p:oleObj>
              </mc:Choice>
              <mc:Fallback>
                <p:oleObj name="Equation" r:id="rId10" imgW="1324060" imgH="371429" progId="Equation.DSMT4">
                  <p:embed/>
                  <p:pic>
                    <p:nvPicPr>
                      <p:cNvPr id="0" name="Object 61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046663" y="2368550"/>
                        <a:ext cx="2420937"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aphicFrame>
        <p:nvGraphicFramePr>
          <p:cNvPr id="20072" name="Object 616">
            <a:hlinkClick r:id="" action="ppaction://ole?verb=0"/>
          </p:cNvPr>
          <p:cNvGraphicFramePr>
            <a:graphicFrameLocks/>
          </p:cNvGraphicFramePr>
          <p:nvPr/>
        </p:nvGraphicFramePr>
        <p:xfrm>
          <a:off x="3205163" y="5045075"/>
          <a:ext cx="1282700" cy="339725"/>
        </p:xfrm>
        <a:graphic>
          <a:graphicData uri="http://schemas.openxmlformats.org/presentationml/2006/ole">
            <mc:AlternateContent xmlns:mc="http://schemas.openxmlformats.org/markup-compatibility/2006">
              <mc:Choice xmlns:v="urn:schemas-microsoft-com:vml" Requires="v">
                <p:oleObj spid="_x0000_s34863" name="Equation" r:id="rId12" imgW="1562148" imgH="409489" progId="Equation.DSMT4">
                  <p:embed/>
                </p:oleObj>
              </mc:Choice>
              <mc:Fallback>
                <p:oleObj name="Equation" r:id="rId12" imgW="1562148" imgH="409489" progId="Equation.DSMT4">
                  <p:embed/>
                  <p:pic>
                    <p:nvPicPr>
                      <p:cNvPr id="0" name="Object 616"/>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05163" y="5045075"/>
                        <a:ext cx="12827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sp>
        <p:nvSpPr>
          <p:cNvPr id="8214" name="Rectangle 22"/>
          <p:cNvSpPr>
            <a:spLocks noChangeArrowheads="1"/>
          </p:cNvSpPr>
          <p:nvPr/>
        </p:nvSpPr>
        <p:spPr bwMode="auto">
          <a:xfrm>
            <a:off x="6772275" y="2559050"/>
            <a:ext cx="1082675" cy="33496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8215" name="Rectangle 23"/>
          <p:cNvSpPr>
            <a:spLocks noChangeArrowheads="1"/>
          </p:cNvSpPr>
          <p:nvPr/>
        </p:nvSpPr>
        <p:spPr bwMode="auto">
          <a:xfrm>
            <a:off x="5995988" y="2360613"/>
            <a:ext cx="976312" cy="776287"/>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07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07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215"/>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82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14" grpId="0" animBg="1"/>
      <p:bldP spid="82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842" name="Group 446"/>
          <p:cNvGrpSpPr>
            <a:grpSpLocks/>
          </p:cNvGrpSpPr>
          <p:nvPr/>
        </p:nvGrpSpPr>
        <p:grpSpPr bwMode="auto">
          <a:xfrm>
            <a:off x="784225" y="1385888"/>
            <a:ext cx="7675563" cy="2647950"/>
            <a:chOff x="542" y="1161"/>
            <a:chExt cx="4835" cy="1668"/>
          </a:xfrm>
        </p:grpSpPr>
        <p:sp>
          <p:nvSpPr>
            <p:cNvPr id="35851" name="Text Box 445"/>
            <p:cNvSpPr txBox="1">
              <a:spLocks noChangeArrowheads="1"/>
            </p:cNvSpPr>
            <p:nvPr/>
          </p:nvSpPr>
          <p:spPr bwMode="auto">
            <a:xfrm>
              <a:off x="542" y="1161"/>
              <a:ext cx="4835" cy="1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spcBef>
                  <a:spcPct val="20000"/>
                </a:spcBef>
                <a:buClr>
                  <a:srgbClr val="66FFFF"/>
                </a:buClr>
                <a:buSzPct val="75000"/>
                <a:buFont typeface="Monotype Sorts"/>
                <a:buNone/>
              </a:pPr>
              <a:r>
                <a:rPr lang="en-US" sz="2400" b="0">
                  <a:latin typeface="Book Antiqua" pitchFamily="18" charset="0"/>
                </a:rPr>
                <a:t>     What is the probability that a simple random sample</a:t>
              </a:r>
            </a:p>
            <a:p>
              <a:pPr>
                <a:spcBef>
                  <a:spcPct val="20000"/>
                </a:spcBef>
                <a:buClr>
                  <a:srgbClr val="66FFFF"/>
                </a:buClr>
                <a:buSzPct val="75000"/>
                <a:buFont typeface="Monotype Sorts"/>
                <a:buNone/>
              </a:pPr>
              <a:r>
                <a:rPr lang="en-US" sz="2400" b="0">
                  <a:latin typeface="Book Antiqua" pitchFamily="18" charset="0"/>
                </a:rPr>
                <a:t>of 30 applicants will provide an estimate of the</a:t>
              </a:r>
            </a:p>
            <a:p>
              <a:pPr>
                <a:spcBef>
                  <a:spcPct val="20000"/>
                </a:spcBef>
                <a:buClr>
                  <a:srgbClr val="66FFFF"/>
                </a:buClr>
                <a:buSzPct val="75000"/>
                <a:buFont typeface="Monotype Sorts"/>
                <a:buNone/>
              </a:pPr>
              <a:r>
                <a:rPr lang="en-US" sz="2400" b="0">
                  <a:latin typeface="Book Antiqua" pitchFamily="18" charset="0"/>
                </a:rPr>
                <a:t>population mean SAT score that is within 10 points of</a:t>
              </a:r>
            </a:p>
            <a:p>
              <a:pPr>
                <a:spcBef>
                  <a:spcPct val="20000"/>
                </a:spcBef>
                <a:buClr>
                  <a:srgbClr val="66FFFF"/>
                </a:buClr>
                <a:buSzPct val="75000"/>
                <a:buFont typeface="Monotype Sorts"/>
                <a:buNone/>
              </a:pPr>
              <a:r>
                <a:rPr lang="en-US" sz="2400" b="0">
                  <a:latin typeface="Book Antiqua" pitchFamily="18" charset="0"/>
                </a:rPr>
                <a:t>the actual population mean </a:t>
              </a:r>
              <a:r>
                <a:rPr lang="en-US" sz="2400" b="0" i="1">
                  <a:latin typeface="Symbol" pitchFamily="18" charset="2"/>
                </a:rPr>
                <a:t> </a:t>
              </a:r>
              <a:r>
                <a:rPr lang="en-US" sz="2400" b="0">
                  <a:latin typeface="Book Antiqua" pitchFamily="18" charset="0"/>
                </a:rPr>
                <a:t>? </a:t>
              </a:r>
            </a:p>
            <a:p>
              <a:pPr>
                <a:spcBef>
                  <a:spcPct val="20000"/>
                </a:spcBef>
                <a:buClr>
                  <a:srgbClr val="66FFFF"/>
                </a:buClr>
                <a:buSzPct val="75000"/>
                <a:buFont typeface="Monotype Sorts"/>
                <a:buNone/>
              </a:pPr>
              <a:r>
                <a:rPr lang="en-US" sz="2400" b="0">
                  <a:latin typeface="Book Antiqua" pitchFamily="18" charset="0"/>
                </a:rPr>
                <a:t>     In other words, what is the probability that     will be</a:t>
              </a:r>
            </a:p>
            <a:p>
              <a:pPr>
                <a:spcBef>
                  <a:spcPct val="20000"/>
                </a:spcBef>
                <a:buClr>
                  <a:srgbClr val="66FFFF"/>
                </a:buClr>
                <a:buSzPct val="75000"/>
                <a:buFont typeface="Monotype Sorts"/>
                <a:buNone/>
              </a:pPr>
              <a:r>
                <a:rPr lang="en-US" sz="2400" b="0">
                  <a:latin typeface="Book Antiqua" pitchFamily="18" charset="0"/>
                </a:rPr>
                <a:t>between 983 and 1003?</a:t>
              </a:r>
            </a:p>
          </p:txBody>
        </p:sp>
        <p:graphicFrame>
          <p:nvGraphicFramePr>
            <p:cNvPr id="35852" name="Object 3">
              <a:hlinkClick r:id="" action="ppaction://ole?verb=0"/>
            </p:cNvPr>
            <p:cNvGraphicFramePr>
              <a:graphicFrameLocks/>
            </p:cNvGraphicFramePr>
            <p:nvPr/>
          </p:nvGraphicFramePr>
          <p:xfrm>
            <a:off x="4545" y="2350"/>
            <a:ext cx="150" cy="138"/>
          </p:xfrm>
          <a:graphic>
            <a:graphicData uri="http://schemas.openxmlformats.org/presentationml/2006/ole">
              <mc:AlternateContent xmlns:mc="http://schemas.openxmlformats.org/markup-compatibility/2006">
                <mc:Choice xmlns:v="urn:schemas-microsoft-com:vml" Requires="v">
                  <p:oleObj spid="_x0000_s35861" name="Equation" r:id="rId4" imgW="152517" imgH="152512" progId="Equation.2">
                    <p:embed/>
                  </p:oleObj>
                </mc:Choice>
                <mc:Fallback>
                  <p:oleObj name="Equation" r:id="rId4" imgW="152517" imgH="152512" progId="Equation.2">
                    <p:embed/>
                    <p:pic>
                      <p:nvPicPr>
                        <p:cNvPr id="0" name="Object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45" y="2350"/>
                          <a:ext cx="150" cy="138"/>
                        </a:xfrm>
                        <a:prstGeom prst="rect">
                          <a:avLst/>
                        </a:prstGeom>
                        <a:noFill/>
                        <a:ln>
                          <a:noFill/>
                        </a:ln>
                        <a:effectLst>
                          <a:outerShdw dist="1796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pSp>
      <p:grpSp>
        <p:nvGrpSpPr>
          <p:cNvPr id="35843" name="Group 447"/>
          <p:cNvGrpSpPr>
            <a:grpSpLocks/>
          </p:cNvGrpSpPr>
          <p:nvPr/>
        </p:nvGrpSpPr>
        <p:grpSpPr bwMode="auto">
          <a:xfrm>
            <a:off x="2544763" y="180975"/>
            <a:ext cx="4094162" cy="519113"/>
            <a:chOff x="1603" y="114"/>
            <a:chExt cx="2579" cy="327"/>
          </a:xfrm>
        </p:grpSpPr>
        <p:sp>
          <p:nvSpPr>
            <p:cNvPr id="35849" name="Text Box 448"/>
            <p:cNvSpPr txBox="1">
              <a:spLocks noChangeArrowheads="1"/>
            </p:cNvSpPr>
            <p:nvPr/>
          </p:nvSpPr>
          <p:spPr bwMode="auto">
            <a:xfrm>
              <a:off x="1603" y="114"/>
              <a:ext cx="257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800" b="0">
                  <a:solidFill>
                    <a:srgbClr val="000000"/>
                  </a:solidFill>
                  <a:latin typeface="Times New Roman" pitchFamily="18" charset="0"/>
                </a:rPr>
                <a:t>Sampling Distribution of    </a:t>
              </a:r>
            </a:p>
          </p:txBody>
        </p:sp>
        <p:graphicFrame>
          <p:nvGraphicFramePr>
            <p:cNvPr id="35850" name="Object 449">
              <a:hlinkClick r:id="" action="ppaction://ole?verb=0"/>
            </p:cNvPr>
            <p:cNvGraphicFramePr>
              <a:graphicFrameLocks/>
            </p:cNvGraphicFramePr>
            <p:nvPr/>
          </p:nvGraphicFramePr>
          <p:xfrm>
            <a:off x="3967" y="212"/>
            <a:ext cx="150" cy="178"/>
          </p:xfrm>
          <a:graphic>
            <a:graphicData uri="http://schemas.openxmlformats.org/presentationml/2006/ole">
              <mc:AlternateContent xmlns:mc="http://schemas.openxmlformats.org/markup-compatibility/2006">
                <mc:Choice xmlns:v="urn:schemas-microsoft-com:vml" Requires="v">
                  <p:oleObj spid="_x0000_s35862" name="Equation" r:id="rId6" imgW="152517" imgH="152512" progId="Equation.2">
                    <p:embed/>
                  </p:oleObj>
                </mc:Choice>
                <mc:Fallback>
                  <p:oleObj name="Equation" r:id="rId6" imgW="152517" imgH="152512" progId="Equation.2">
                    <p:embed/>
                    <p:pic>
                      <p:nvPicPr>
                        <p:cNvPr id="0" name="Object 449"/>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7" y="212"/>
                          <a:ext cx="150" cy="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pSp>
      <p:sp>
        <p:nvSpPr>
          <p:cNvPr id="20934" name="Line 454"/>
          <p:cNvSpPr>
            <a:spLocks noChangeShapeType="1"/>
          </p:cNvSpPr>
          <p:nvPr/>
        </p:nvSpPr>
        <p:spPr bwMode="auto">
          <a:xfrm flipV="1">
            <a:off x="4967288" y="3514725"/>
            <a:ext cx="1408112"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935" name="Line 455"/>
          <p:cNvSpPr>
            <a:spLocks noChangeShapeType="1"/>
          </p:cNvSpPr>
          <p:nvPr/>
        </p:nvSpPr>
        <p:spPr bwMode="auto">
          <a:xfrm flipV="1">
            <a:off x="874713" y="3967163"/>
            <a:ext cx="2943225"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936" name="Text Box 456"/>
          <p:cNvSpPr txBox="1">
            <a:spLocks noChangeArrowheads="1"/>
          </p:cNvSpPr>
          <p:nvPr/>
        </p:nvSpPr>
        <p:spPr bwMode="auto">
          <a:xfrm>
            <a:off x="781050" y="4687888"/>
            <a:ext cx="74168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a:solidFill>
                  <a:srgbClr val="000000"/>
                </a:solidFill>
                <a:latin typeface="Book Antiqua" pitchFamily="18" charset="0"/>
              </a:rPr>
              <a:t>Step 1:  Calculate the </a:t>
            </a:r>
            <a:r>
              <a:rPr lang="en-US" sz="2400" b="0" i="1">
                <a:solidFill>
                  <a:srgbClr val="000000"/>
                </a:solidFill>
                <a:latin typeface="Book Antiqua" pitchFamily="18" charset="0"/>
              </a:rPr>
              <a:t>z</a:t>
            </a:r>
            <a:r>
              <a:rPr lang="en-US" sz="2400" b="0">
                <a:solidFill>
                  <a:srgbClr val="000000"/>
                </a:solidFill>
                <a:latin typeface="Book Antiqua" pitchFamily="18" charset="0"/>
              </a:rPr>
              <a:t>-value at the </a:t>
            </a:r>
            <a:r>
              <a:rPr lang="en-US" sz="2400" b="0" u="sng">
                <a:solidFill>
                  <a:srgbClr val="000000"/>
                </a:solidFill>
                <a:latin typeface="Book Antiqua" pitchFamily="18" charset="0"/>
              </a:rPr>
              <a:t>upper</a:t>
            </a:r>
            <a:r>
              <a:rPr lang="en-US" sz="2400" b="0">
                <a:solidFill>
                  <a:srgbClr val="000000"/>
                </a:solidFill>
                <a:latin typeface="Book Antiqua" pitchFamily="18" charset="0"/>
              </a:rPr>
              <a:t> endpoint of</a:t>
            </a:r>
          </a:p>
          <a:p>
            <a:r>
              <a:rPr lang="en-US" sz="2400" b="0">
                <a:solidFill>
                  <a:srgbClr val="000000"/>
                </a:solidFill>
                <a:latin typeface="Book Antiqua" pitchFamily="18" charset="0"/>
              </a:rPr>
              <a:t> 	  the interval.</a:t>
            </a:r>
          </a:p>
        </p:txBody>
      </p:sp>
      <p:sp>
        <p:nvSpPr>
          <p:cNvPr id="20937" name="Text Box 457"/>
          <p:cNvSpPr txBox="1">
            <a:spLocks noChangeArrowheads="1"/>
          </p:cNvSpPr>
          <p:nvPr/>
        </p:nvSpPr>
        <p:spPr bwMode="auto">
          <a:xfrm>
            <a:off x="2560638" y="5535613"/>
            <a:ext cx="3679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i="1">
                <a:latin typeface="Book Antiqua" pitchFamily="18" charset="0"/>
              </a:rPr>
              <a:t>z</a:t>
            </a:r>
            <a:r>
              <a:rPr lang="en-US" sz="2400" b="0">
                <a:latin typeface="Book Antiqua" pitchFamily="18" charset="0"/>
              </a:rPr>
              <a:t> = (1003 </a:t>
            </a:r>
            <a:r>
              <a:rPr lang="en-US" sz="2400" b="0">
                <a:latin typeface="MT Symbol" charset="2"/>
              </a:rPr>
              <a:t>-</a:t>
            </a:r>
            <a:r>
              <a:rPr lang="en-US" sz="2400" b="0">
                <a:latin typeface="Book Antiqua" pitchFamily="18" charset="0"/>
              </a:rPr>
              <a:t> 993)/14.6 = .68</a:t>
            </a:r>
          </a:p>
        </p:txBody>
      </p:sp>
      <p:sp>
        <p:nvSpPr>
          <p:cNvPr id="9229" name="Rectangle 13"/>
          <p:cNvSpPr>
            <a:spLocks noChangeArrowheads="1"/>
          </p:cNvSpPr>
          <p:nvPr/>
        </p:nvSpPr>
        <p:spPr bwMode="auto">
          <a:xfrm>
            <a:off x="5448300" y="5583238"/>
            <a:ext cx="1082675" cy="33496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934"/>
                                        </p:tgtEl>
                                        <p:attrNameLst>
                                          <p:attrName>style.visibility</p:attrName>
                                        </p:attrNameLst>
                                      </p:cBhvr>
                                      <p:to>
                                        <p:strVal val="visible"/>
                                      </p:to>
                                    </p:set>
                                    <p:animEffect transition="in" filter="wipe(left)">
                                      <p:cBhvr>
                                        <p:cTn id="7" dur="500"/>
                                        <p:tgtEl>
                                          <p:spTgt spid="209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935"/>
                                        </p:tgtEl>
                                        <p:attrNameLst>
                                          <p:attrName>style.visibility</p:attrName>
                                        </p:attrNameLst>
                                      </p:cBhvr>
                                      <p:to>
                                        <p:strVal val="visible"/>
                                      </p:to>
                                    </p:set>
                                    <p:animEffect transition="in" filter="wipe(left)">
                                      <p:cBhvr>
                                        <p:cTn id="12" dur="500"/>
                                        <p:tgtEl>
                                          <p:spTgt spid="2093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936"/>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937"/>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92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34" grpId="0" animBg="1"/>
      <p:bldP spid="20935" grpId="0" animBg="1"/>
      <p:bldP spid="20936" grpId="0"/>
      <p:bldP spid="20937" grpId="0" autoUpdateAnimBg="0"/>
      <p:bldP spid="922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5847" name="Object 439">
            <a:hlinkClick r:id="" action="ppaction://ole?verb=0"/>
          </p:cNvPr>
          <p:cNvGraphicFramePr>
            <a:graphicFrameLocks/>
          </p:cNvGraphicFramePr>
          <p:nvPr>
            <p:extLst>
              <p:ext uri="{D42A27DB-BD31-4B8C-83A1-F6EECF244321}">
                <p14:modId xmlns:p14="http://schemas.microsoft.com/office/powerpoint/2010/main" val="218575391"/>
              </p:ext>
            </p:extLst>
          </p:nvPr>
        </p:nvGraphicFramePr>
        <p:xfrm>
          <a:off x="390525" y="2757488"/>
          <a:ext cx="8382000" cy="3354387"/>
        </p:xfrm>
        <a:graphic>
          <a:graphicData uri="http://schemas.openxmlformats.org/presentationml/2006/ole">
            <mc:AlternateContent xmlns:mc="http://schemas.openxmlformats.org/markup-compatibility/2006">
              <mc:Choice xmlns:v="urn:schemas-microsoft-com:vml" Requires="v">
                <p:oleObj spid="_x0000_s36892" name="Worksheet" r:id="rId5" imgW="4067057" imgH="1533558" progId="Excel.Sheet.8">
                  <p:embed/>
                </p:oleObj>
              </mc:Choice>
              <mc:Fallback>
                <p:oleObj name="Worksheet" r:id="rId5" imgW="4067057" imgH="1533558" progId="Excel.Sheet.8">
                  <p:embed/>
                  <p:pic>
                    <p:nvPicPr>
                      <p:cNvPr id="0" name="Object 439"/>
                      <p:cNvPicPr>
                        <a:picLocks noChangeArrowheads="1"/>
                      </p:cNvPicPr>
                      <p:nvPr/>
                    </p:nvPicPr>
                    <p:blipFill>
                      <a:blip r:embed="rId6"/>
                      <a:srcRect/>
                      <a:stretch>
                        <a:fillRect/>
                      </a:stretch>
                    </p:blipFill>
                    <p:spPr bwMode="auto">
                      <a:xfrm>
                        <a:off x="390525" y="2757488"/>
                        <a:ext cx="8382000" cy="3354387"/>
                      </a:xfrm>
                      <a:prstGeom prst="rect">
                        <a:avLst/>
                      </a:prstGeom>
                      <a:gradFill rotWithShape="0">
                        <a:gsLst>
                          <a:gs pos="0">
                            <a:srgbClr val="47182F"/>
                          </a:gs>
                          <a:gs pos="50000">
                            <a:srgbClr val="993366"/>
                          </a:gs>
                          <a:gs pos="100000">
                            <a:srgbClr val="47182F"/>
                          </a:gs>
                        </a:gsLst>
                        <a:lin ang="5400000" scaled="1"/>
                      </a:gradFill>
                      <a:ln w="12700">
                        <a:solidFill>
                          <a:schemeClr val="tx1"/>
                        </a:solidFill>
                        <a:miter lim="800000"/>
                        <a:headEnd/>
                        <a:tailEnd/>
                      </a:ln>
                      <a:effectLst>
                        <a:outerShdw dist="17961" dir="2700000" algn="ctr" rotWithShape="0">
                          <a:srgbClr val="000000"/>
                        </a:outerShdw>
                      </a:effectLst>
                    </p:spPr>
                  </p:pic>
                </p:oleObj>
              </mc:Fallback>
            </mc:AlternateContent>
          </a:graphicData>
        </a:graphic>
      </p:graphicFrame>
      <p:grpSp>
        <p:nvGrpSpPr>
          <p:cNvPr id="36867" name="Group 444"/>
          <p:cNvGrpSpPr>
            <a:grpSpLocks/>
          </p:cNvGrpSpPr>
          <p:nvPr/>
        </p:nvGrpSpPr>
        <p:grpSpPr bwMode="auto">
          <a:xfrm>
            <a:off x="2544763" y="180975"/>
            <a:ext cx="4094162" cy="519113"/>
            <a:chOff x="1603" y="114"/>
            <a:chExt cx="2579" cy="327"/>
          </a:xfrm>
        </p:grpSpPr>
        <p:sp>
          <p:nvSpPr>
            <p:cNvPr id="36880" name="Text Box 445"/>
            <p:cNvSpPr txBox="1">
              <a:spLocks noChangeArrowheads="1"/>
            </p:cNvSpPr>
            <p:nvPr/>
          </p:nvSpPr>
          <p:spPr bwMode="auto">
            <a:xfrm>
              <a:off x="1603" y="114"/>
              <a:ext cx="257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800" b="0">
                  <a:solidFill>
                    <a:srgbClr val="000000"/>
                  </a:solidFill>
                  <a:latin typeface="Times New Roman" pitchFamily="18" charset="0"/>
                </a:rPr>
                <a:t>Sampling Distribution of    </a:t>
              </a:r>
            </a:p>
          </p:txBody>
        </p:sp>
        <p:graphicFrame>
          <p:nvGraphicFramePr>
            <p:cNvPr id="36881" name="Object 446">
              <a:hlinkClick r:id="" action="ppaction://ole?verb=0"/>
            </p:cNvPr>
            <p:cNvGraphicFramePr>
              <a:graphicFrameLocks/>
            </p:cNvGraphicFramePr>
            <p:nvPr/>
          </p:nvGraphicFramePr>
          <p:xfrm>
            <a:off x="3967" y="212"/>
            <a:ext cx="150" cy="178"/>
          </p:xfrm>
          <a:graphic>
            <a:graphicData uri="http://schemas.openxmlformats.org/presentationml/2006/ole">
              <mc:AlternateContent xmlns:mc="http://schemas.openxmlformats.org/markup-compatibility/2006">
                <mc:Choice xmlns:v="urn:schemas-microsoft-com:vml" Requires="v">
                  <p:oleObj spid="_x0000_s36893" name="Equation" r:id="rId7" imgW="152517" imgH="152512" progId="Equation.2">
                    <p:embed/>
                  </p:oleObj>
                </mc:Choice>
                <mc:Fallback>
                  <p:oleObj name="Equation" r:id="rId7" imgW="152517" imgH="152512" progId="Equation.2">
                    <p:embed/>
                    <p:pic>
                      <p:nvPicPr>
                        <p:cNvPr id="0" name="Object 446"/>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67" y="212"/>
                          <a:ext cx="150" cy="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pSp>
      <p:sp>
        <p:nvSpPr>
          <p:cNvPr id="145855" name="Rectangle 447"/>
          <p:cNvSpPr>
            <a:spLocks noChangeArrowheads="1"/>
          </p:cNvSpPr>
          <p:nvPr/>
        </p:nvSpPr>
        <p:spPr bwMode="auto">
          <a:xfrm>
            <a:off x="476250" y="3986213"/>
            <a:ext cx="381000" cy="4191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5856" name="Rectangle 448"/>
          <p:cNvSpPr>
            <a:spLocks noChangeArrowheads="1"/>
          </p:cNvSpPr>
          <p:nvPr/>
        </p:nvSpPr>
        <p:spPr bwMode="auto">
          <a:xfrm>
            <a:off x="7239000" y="3986213"/>
            <a:ext cx="781050" cy="419100"/>
          </a:xfrm>
          <a:prstGeom prst="rect">
            <a:avLst/>
          </a:prstGeom>
          <a:noFill/>
          <a:ln w="38100">
            <a:solidFill>
              <a:srgbClr val="0099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5857" name="Rectangle 449"/>
          <p:cNvSpPr>
            <a:spLocks noChangeArrowheads="1"/>
          </p:cNvSpPr>
          <p:nvPr/>
        </p:nvSpPr>
        <p:spPr bwMode="auto">
          <a:xfrm>
            <a:off x="7334250" y="2767013"/>
            <a:ext cx="476250" cy="400050"/>
          </a:xfrm>
          <a:prstGeom prst="rect">
            <a:avLst/>
          </a:prstGeom>
          <a:noFill/>
          <a:ln w="38100">
            <a:solidFill>
              <a:srgbClr val="66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6871" name="Text Box 450"/>
          <p:cNvSpPr txBox="1">
            <a:spLocks noChangeArrowheads="1"/>
          </p:cNvSpPr>
          <p:nvPr/>
        </p:nvSpPr>
        <p:spPr bwMode="auto">
          <a:xfrm>
            <a:off x="836613" y="823913"/>
            <a:ext cx="742473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a:solidFill>
                  <a:srgbClr val="000000"/>
                </a:solidFill>
                <a:latin typeface="Book Antiqua" pitchFamily="18" charset="0"/>
              </a:rPr>
              <a:t>Step 2:  Find the area under the curve to the left of the</a:t>
            </a:r>
          </a:p>
          <a:p>
            <a:r>
              <a:rPr lang="en-US" sz="2400" b="0">
                <a:solidFill>
                  <a:srgbClr val="000000"/>
                </a:solidFill>
                <a:latin typeface="Book Antiqua" pitchFamily="18" charset="0"/>
              </a:rPr>
              <a:t> 	  </a:t>
            </a:r>
            <a:r>
              <a:rPr lang="en-US" sz="2400" b="0" u="sng">
                <a:solidFill>
                  <a:srgbClr val="000000"/>
                </a:solidFill>
                <a:latin typeface="Book Antiqua" pitchFamily="18" charset="0"/>
              </a:rPr>
              <a:t>upper</a:t>
            </a:r>
            <a:r>
              <a:rPr lang="en-US" sz="2400" b="0">
                <a:solidFill>
                  <a:srgbClr val="000000"/>
                </a:solidFill>
                <a:latin typeface="Book Antiqua" pitchFamily="18" charset="0"/>
              </a:rPr>
              <a:t> endpoint.</a:t>
            </a:r>
          </a:p>
        </p:txBody>
      </p:sp>
      <p:sp>
        <p:nvSpPr>
          <p:cNvPr id="145859" name="Text Box 451"/>
          <p:cNvSpPr txBox="1">
            <a:spLocks noChangeArrowheads="1"/>
          </p:cNvSpPr>
          <p:nvPr/>
        </p:nvSpPr>
        <p:spPr bwMode="auto">
          <a:xfrm>
            <a:off x="1462088" y="6286500"/>
            <a:ext cx="24479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400" b="0" i="1">
                <a:latin typeface="Book Antiqua" pitchFamily="18" charset="0"/>
              </a:rPr>
              <a:t>P</a:t>
            </a:r>
            <a:r>
              <a:rPr lang="en-US" sz="2400" b="0">
                <a:latin typeface="Book Antiqua" pitchFamily="18" charset="0"/>
              </a:rPr>
              <a:t>(</a:t>
            </a:r>
            <a:r>
              <a:rPr lang="en-US" sz="2400" b="0" i="1">
                <a:latin typeface="Book Antiqua" pitchFamily="18" charset="0"/>
              </a:rPr>
              <a:t>z</a:t>
            </a:r>
            <a:r>
              <a:rPr lang="en-US" sz="2400" b="0">
                <a:latin typeface="Book Antiqua" pitchFamily="18" charset="0"/>
              </a:rPr>
              <a:t> </a:t>
            </a:r>
            <a:r>
              <a:rPr lang="en-US" sz="2400" b="0" u="sng">
                <a:latin typeface="Book Antiqua" pitchFamily="18" charset="0"/>
              </a:rPr>
              <a:t>&lt;</a:t>
            </a:r>
            <a:r>
              <a:rPr lang="en-US" sz="2400" b="0">
                <a:latin typeface="Book Antiqua" pitchFamily="18" charset="0"/>
              </a:rPr>
              <a:t> .68) = .7517</a:t>
            </a:r>
          </a:p>
        </p:txBody>
      </p:sp>
      <p:sp>
        <p:nvSpPr>
          <p:cNvPr id="145860" name="Text Box 452"/>
          <p:cNvSpPr txBox="1">
            <a:spLocks noChangeArrowheads="1"/>
          </p:cNvSpPr>
          <p:nvPr/>
        </p:nvSpPr>
        <p:spPr bwMode="auto">
          <a:xfrm>
            <a:off x="5019675" y="6281738"/>
            <a:ext cx="26939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400" b="0" i="1">
                <a:latin typeface="Book Antiqua" pitchFamily="18" charset="0"/>
              </a:rPr>
              <a:t>P</a:t>
            </a:r>
            <a:r>
              <a:rPr lang="en-US" sz="2400" b="0">
                <a:latin typeface="Book Antiqua" pitchFamily="18" charset="0"/>
              </a:rPr>
              <a:t>(</a:t>
            </a:r>
            <a:r>
              <a:rPr lang="en-US" sz="2400" b="0" i="1">
                <a:latin typeface="Book Antiqua" pitchFamily="18" charset="0"/>
              </a:rPr>
              <a:t>x</a:t>
            </a:r>
            <a:r>
              <a:rPr lang="en-US" sz="2400" b="0">
                <a:latin typeface="Book Antiqua" pitchFamily="18" charset="0"/>
              </a:rPr>
              <a:t> </a:t>
            </a:r>
            <a:r>
              <a:rPr lang="en-US" sz="2400" b="0" u="sng">
                <a:latin typeface="Book Antiqua" pitchFamily="18" charset="0"/>
              </a:rPr>
              <a:t>&lt;</a:t>
            </a:r>
            <a:r>
              <a:rPr lang="en-US" sz="2400" b="0">
                <a:latin typeface="Book Antiqua" pitchFamily="18" charset="0"/>
              </a:rPr>
              <a:t> 1003) = .7517</a:t>
            </a:r>
          </a:p>
        </p:txBody>
      </p:sp>
      <p:sp>
        <p:nvSpPr>
          <p:cNvPr id="145861" name="Line 453"/>
          <p:cNvSpPr>
            <a:spLocks noChangeShapeType="1"/>
          </p:cNvSpPr>
          <p:nvPr/>
        </p:nvSpPr>
        <p:spPr bwMode="auto">
          <a:xfrm>
            <a:off x="5419725" y="6416675"/>
            <a:ext cx="14605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75" name="Text Box 457"/>
          <p:cNvSpPr txBox="1">
            <a:spLocks noChangeArrowheads="1"/>
          </p:cNvSpPr>
          <p:nvPr/>
        </p:nvSpPr>
        <p:spPr bwMode="auto">
          <a:xfrm>
            <a:off x="4100513" y="1852613"/>
            <a:ext cx="10683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i="1">
                <a:latin typeface="Book Antiqua" pitchFamily="18" charset="0"/>
              </a:rPr>
              <a:t>z</a:t>
            </a:r>
            <a:r>
              <a:rPr lang="en-US" sz="2400" b="0">
                <a:latin typeface="Book Antiqua" pitchFamily="18" charset="0"/>
              </a:rPr>
              <a:t> = .6</a:t>
            </a:r>
            <a:r>
              <a:rPr lang="en-US" sz="1000" b="0">
                <a:latin typeface="Book Antiqua" pitchFamily="18" charset="0"/>
              </a:rPr>
              <a:t> </a:t>
            </a:r>
            <a:r>
              <a:rPr lang="en-US" sz="2400" b="0">
                <a:latin typeface="Book Antiqua" pitchFamily="18" charset="0"/>
              </a:rPr>
              <a:t>8</a:t>
            </a:r>
          </a:p>
        </p:txBody>
      </p:sp>
      <p:sp>
        <p:nvSpPr>
          <p:cNvPr id="10256" name="Line 16"/>
          <p:cNvSpPr>
            <a:spLocks noChangeShapeType="1"/>
          </p:cNvSpPr>
          <p:nvPr/>
        </p:nvSpPr>
        <p:spPr bwMode="auto">
          <a:xfrm flipV="1">
            <a:off x="854075" y="4191000"/>
            <a:ext cx="6354763" cy="15875"/>
          </a:xfrm>
          <a:prstGeom prst="line">
            <a:avLst/>
          </a:prstGeom>
          <a:noFill/>
          <a:ln w="5715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 name="Rectangle 447"/>
          <p:cNvSpPr>
            <a:spLocks noChangeArrowheads="1"/>
          </p:cNvSpPr>
          <p:nvPr/>
        </p:nvSpPr>
        <p:spPr bwMode="auto">
          <a:xfrm>
            <a:off x="4622800" y="1882775"/>
            <a:ext cx="274638" cy="401638"/>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 name="Rectangle 449"/>
          <p:cNvSpPr>
            <a:spLocks noChangeArrowheads="1"/>
          </p:cNvSpPr>
          <p:nvPr/>
        </p:nvSpPr>
        <p:spPr bwMode="auto">
          <a:xfrm>
            <a:off x="4911725" y="1884363"/>
            <a:ext cx="231775" cy="400050"/>
          </a:xfrm>
          <a:prstGeom prst="rect">
            <a:avLst/>
          </a:prstGeom>
          <a:noFill/>
          <a:ln w="38100">
            <a:solidFill>
              <a:srgbClr val="66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259" name="Line 19"/>
          <p:cNvSpPr>
            <a:spLocks noChangeShapeType="1"/>
          </p:cNvSpPr>
          <p:nvPr/>
        </p:nvSpPr>
        <p:spPr bwMode="auto">
          <a:xfrm>
            <a:off x="7543800" y="3168650"/>
            <a:ext cx="0" cy="812800"/>
          </a:xfrm>
          <a:prstGeom prst="line">
            <a:avLst/>
          </a:prstGeom>
          <a:noFill/>
          <a:ln w="57150">
            <a:solidFill>
              <a:srgbClr val="6666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584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nodeType="afterGroup">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145855"/>
                                        </p:tgtEl>
                                        <p:attrNameLst>
                                          <p:attrName>style.visibility</p:attrName>
                                        </p:attrNameLst>
                                      </p:cBhvr>
                                      <p:to>
                                        <p:strVal val="visible"/>
                                      </p:to>
                                    </p:set>
                                    <p:animEffect transition="in" filter="wipe(left)">
                                      <p:cBhvr>
                                        <p:cTn id="15" dur="500"/>
                                        <p:tgtEl>
                                          <p:spTgt spid="145855"/>
                                        </p:tgtEl>
                                      </p:cBhvr>
                                    </p:animEffect>
                                  </p:childTnLst>
                                </p:cTn>
                              </p:par>
                            </p:childTnLst>
                          </p:cTn>
                        </p:par>
                        <p:par>
                          <p:cTn id="16" fill="hold" nodeType="afterGroup">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10256"/>
                                        </p:tgtEl>
                                        <p:attrNameLst>
                                          <p:attrName>style.visibility</p:attrName>
                                        </p:attrNameLst>
                                      </p:cBhvr>
                                      <p:to>
                                        <p:strVal val="visible"/>
                                      </p:to>
                                    </p:set>
                                    <p:animEffect transition="in" filter="wipe(left)">
                                      <p:cBhvr>
                                        <p:cTn id="19" dur="500"/>
                                        <p:tgtEl>
                                          <p:spTgt spid="10256"/>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par>
                          <p:cTn id="25" fill="hold" nodeType="afterGroup">
                            <p:stCondLst>
                              <p:cond delay="500"/>
                            </p:stCondLst>
                            <p:childTnLst>
                              <p:par>
                                <p:cTn id="26" presetID="22" presetClass="entr" presetSubtype="1" fill="hold" grpId="0" nodeType="afterEffect">
                                  <p:stCondLst>
                                    <p:cond delay="0"/>
                                  </p:stCondLst>
                                  <p:childTnLst>
                                    <p:set>
                                      <p:cBhvr>
                                        <p:cTn id="27" dur="1" fill="hold">
                                          <p:stCondLst>
                                            <p:cond delay="0"/>
                                          </p:stCondLst>
                                        </p:cTn>
                                        <p:tgtEl>
                                          <p:spTgt spid="145857"/>
                                        </p:tgtEl>
                                        <p:attrNameLst>
                                          <p:attrName>style.visibility</p:attrName>
                                        </p:attrNameLst>
                                      </p:cBhvr>
                                      <p:to>
                                        <p:strVal val="visible"/>
                                      </p:to>
                                    </p:set>
                                    <p:animEffect transition="in" filter="wipe(up)">
                                      <p:cBhvr>
                                        <p:cTn id="28" dur="500"/>
                                        <p:tgtEl>
                                          <p:spTgt spid="145857"/>
                                        </p:tgtEl>
                                      </p:cBhvr>
                                    </p:animEffect>
                                  </p:childTnLst>
                                </p:cTn>
                              </p:par>
                            </p:childTnLst>
                          </p:cTn>
                        </p:par>
                        <p:par>
                          <p:cTn id="29" fill="hold" nodeType="afterGroup">
                            <p:stCondLst>
                              <p:cond delay="1000"/>
                            </p:stCondLst>
                            <p:childTnLst>
                              <p:par>
                                <p:cTn id="30" presetID="22" presetClass="entr" presetSubtype="1" fill="hold" grpId="0" nodeType="afterEffect">
                                  <p:stCondLst>
                                    <p:cond delay="0"/>
                                  </p:stCondLst>
                                  <p:childTnLst>
                                    <p:set>
                                      <p:cBhvr>
                                        <p:cTn id="31" dur="1" fill="hold">
                                          <p:stCondLst>
                                            <p:cond delay="0"/>
                                          </p:stCondLst>
                                        </p:cTn>
                                        <p:tgtEl>
                                          <p:spTgt spid="10259"/>
                                        </p:tgtEl>
                                        <p:attrNameLst>
                                          <p:attrName>style.visibility</p:attrName>
                                        </p:attrNameLst>
                                      </p:cBhvr>
                                      <p:to>
                                        <p:strVal val="visible"/>
                                      </p:to>
                                    </p:set>
                                    <p:animEffect transition="in" filter="wipe(up)">
                                      <p:cBhvr>
                                        <p:cTn id="32" dur="500"/>
                                        <p:tgtEl>
                                          <p:spTgt spid="10259"/>
                                        </p:tgtEl>
                                      </p:cBhvr>
                                    </p:animEffect>
                                  </p:childTnLst>
                                </p:cTn>
                              </p:par>
                            </p:childTnLst>
                          </p:cTn>
                        </p:par>
                        <p:par>
                          <p:cTn id="33" fill="hold" nodeType="afterGroup">
                            <p:stCondLst>
                              <p:cond delay="1500"/>
                            </p:stCondLst>
                            <p:childTnLst>
                              <p:par>
                                <p:cTn id="34" presetID="1" presetClass="entr" presetSubtype="0" fill="hold" grpId="0" nodeType="afterEffect">
                                  <p:stCondLst>
                                    <p:cond delay="0"/>
                                  </p:stCondLst>
                                  <p:childTnLst>
                                    <p:set>
                                      <p:cBhvr>
                                        <p:cTn id="35" dur="1" fill="hold">
                                          <p:stCondLst>
                                            <p:cond delay="0"/>
                                          </p:stCondLst>
                                        </p:cTn>
                                        <p:tgtEl>
                                          <p:spTgt spid="145856"/>
                                        </p:tgtEl>
                                        <p:attrNameLst>
                                          <p:attrName>style.visibility</p:attrName>
                                        </p:attrNameLst>
                                      </p:cBhvr>
                                      <p:to>
                                        <p:strVal val="visible"/>
                                      </p:to>
                                    </p:set>
                                  </p:childTnLst>
                                </p:cTn>
                              </p:par>
                            </p:childTnLst>
                          </p:cTn>
                        </p:par>
                        <p:par>
                          <p:cTn id="36" fill="hold" nodeType="afterGroup">
                            <p:stCondLst>
                              <p:cond delay="1500"/>
                            </p:stCondLst>
                            <p:childTnLst>
                              <p:par>
                                <p:cTn id="37" presetID="1" presetClass="entr" presetSubtype="0" fill="hold" grpId="0" nodeType="afterEffect">
                                  <p:stCondLst>
                                    <p:cond delay="0"/>
                                  </p:stCondLst>
                                  <p:childTnLst>
                                    <p:set>
                                      <p:cBhvr>
                                        <p:cTn id="38" dur="1" fill="hold">
                                          <p:stCondLst>
                                            <p:cond delay="0"/>
                                          </p:stCondLst>
                                        </p:cTn>
                                        <p:tgtEl>
                                          <p:spTgt spid="145859"/>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586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458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855" grpId="0" animBg="1"/>
      <p:bldP spid="145856" grpId="0" animBg="1"/>
      <p:bldP spid="145857" grpId="0" animBg="1"/>
      <p:bldP spid="145859" grpId="0" autoUpdateAnimBg="0"/>
      <p:bldP spid="145860" grpId="0" autoUpdateAnimBg="0"/>
      <p:bldP spid="145861" grpId="0" animBg="1"/>
      <p:bldP spid="10256" grpId="0" animBg="1"/>
      <p:bldP spid="2" grpId="0" animBg="1"/>
      <p:bldP spid="3" grpId="0" animBg="1"/>
      <p:bldP spid="1025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890" name="Object 38">
            <a:hlinkClick r:id="" action="ppaction://ole?verb=0"/>
          </p:cNvPr>
          <p:cNvGraphicFramePr>
            <a:graphicFrameLocks/>
          </p:cNvGraphicFramePr>
          <p:nvPr/>
        </p:nvGraphicFramePr>
        <p:xfrm>
          <a:off x="7172325" y="4764088"/>
          <a:ext cx="249238" cy="207962"/>
        </p:xfrm>
        <a:graphic>
          <a:graphicData uri="http://schemas.openxmlformats.org/presentationml/2006/ole">
            <mc:AlternateContent xmlns:mc="http://schemas.openxmlformats.org/markup-compatibility/2006">
              <mc:Choice xmlns:v="urn:schemas-microsoft-com:vml" Requires="v">
                <p:oleObj spid="_x0000_s37932" name="Equation" r:id="rId4" imgW="190578" imgH="180855" progId="Equation.DSMT4">
                  <p:embed/>
                </p:oleObj>
              </mc:Choice>
              <mc:Fallback>
                <p:oleObj name="Equation" r:id="rId4" imgW="190578" imgH="180855" progId="Equation.DSMT4">
                  <p:embed/>
                  <p:pic>
                    <p:nvPicPr>
                      <p:cNvPr id="0" name="Object 38"/>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72325" y="4764088"/>
                        <a:ext cx="249238" cy="207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pSp>
        <p:nvGrpSpPr>
          <p:cNvPr id="37891" name="Group 485"/>
          <p:cNvGrpSpPr>
            <a:grpSpLocks/>
          </p:cNvGrpSpPr>
          <p:nvPr/>
        </p:nvGrpSpPr>
        <p:grpSpPr bwMode="auto">
          <a:xfrm>
            <a:off x="1782763" y="1757363"/>
            <a:ext cx="1833562" cy="1187450"/>
            <a:chOff x="1039" y="1179"/>
            <a:chExt cx="1155" cy="748"/>
          </a:xfrm>
        </p:grpSpPr>
        <p:sp>
          <p:nvSpPr>
            <p:cNvPr id="37914" name="Text Box 486"/>
            <p:cNvSpPr txBox="1">
              <a:spLocks noChangeArrowheads="1"/>
            </p:cNvSpPr>
            <p:nvPr/>
          </p:nvSpPr>
          <p:spPr bwMode="auto">
            <a:xfrm>
              <a:off x="1039" y="1179"/>
              <a:ext cx="1155" cy="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400" b="0">
                  <a:latin typeface="Book Antiqua" pitchFamily="18" charset="0"/>
                </a:rPr>
                <a:t>Sampling</a:t>
              </a:r>
            </a:p>
            <a:p>
              <a:pPr algn="ctr"/>
              <a:r>
                <a:rPr lang="en-US" sz="2400" b="0">
                  <a:latin typeface="Book Antiqua" pitchFamily="18" charset="0"/>
                </a:rPr>
                <a:t>Distribution</a:t>
              </a:r>
            </a:p>
            <a:p>
              <a:pPr algn="ctr"/>
              <a:r>
                <a:rPr lang="en-US" sz="2400" b="0">
                  <a:latin typeface="Book Antiqua" pitchFamily="18" charset="0"/>
                </a:rPr>
                <a:t>of     </a:t>
              </a:r>
            </a:p>
          </p:txBody>
        </p:sp>
        <p:graphicFrame>
          <p:nvGraphicFramePr>
            <p:cNvPr id="37915" name="Object 487">
              <a:hlinkClick r:id="" action="ppaction://ole?verb=0"/>
            </p:cNvPr>
            <p:cNvGraphicFramePr>
              <a:graphicFrameLocks/>
            </p:cNvGraphicFramePr>
            <p:nvPr/>
          </p:nvGraphicFramePr>
          <p:xfrm>
            <a:off x="1624" y="1719"/>
            <a:ext cx="121" cy="138"/>
          </p:xfrm>
          <a:graphic>
            <a:graphicData uri="http://schemas.openxmlformats.org/presentationml/2006/ole">
              <mc:AlternateContent xmlns:mc="http://schemas.openxmlformats.org/markup-compatibility/2006">
                <mc:Choice xmlns:v="urn:schemas-microsoft-com:vml" Requires="v">
                  <p:oleObj spid="_x0000_s37933" name="Equation" r:id="rId6" imgW="152517" imgH="152512" progId="Equation.DSMT4">
                    <p:embed/>
                  </p:oleObj>
                </mc:Choice>
                <mc:Fallback>
                  <p:oleObj name="Equation" r:id="rId6" imgW="152517" imgH="152512" progId="Equation.DSMT4">
                    <p:embed/>
                    <p:pic>
                      <p:nvPicPr>
                        <p:cNvPr id="0" name="Object 48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24" y="1719"/>
                          <a:ext cx="121" cy="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pSp>
      <p:sp>
        <p:nvSpPr>
          <p:cNvPr id="37892" name="Freeform 496"/>
          <p:cNvSpPr>
            <a:spLocks/>
          </p:cNvSpPr>
          <p:nvPr/>
        </p:nvSpPr>
        <p:spPr bwMode="auto">
          <a:xfrm>
            <a:off x="2341563" y="1825625"/>
            <a:ext cx="4503737" cy="3063875"/>
          </a:xfrm>
          <a:custGeom>
            <a:avLst/>
            <a:gdLst>
              <a:gd name="T0" fmla="*/ 2147483647 w 2837"/>
              <a:gd name="T1" fmla="*/ 2147483647 h 1930"/>
              <a:gd name="T2" fmla="*/ 2147483647 w 2837"/>
              <a:gd name="T3" fmla="*/ 2147483647 h 1930"/>
              <a:gd name="T4" fmla="*/ 2147483647 w 2837"/>
              <a:gd name="T5" fmla="*/ 2147483647 h 1930"/>
              <a:gd name="T6" fmla="*/ 2147483647 w 2837"/>
              <a:gd name="T7" fmla="*/ 2147483647 h 1930"/>
              <a:gd name="T8" fmla="*/ 2147483647 w 2837"/>
              <a:gd name="T9" fmla="*/ 2147483647 h 1930"/>
              <a:gd name="T10" fmla="*/ 2147483647 w 2837"/>
              <a:gd name="T11" fmla="*/ 2147483647 h 1930"/>
              <a:gd name="T12" fmla="*/ 2147483647 w 2837"/>
              <a:gd name="T13" fmla="*/ 2147483647 h 1930"/>
              <a:gd name="T14" fmla="*/ 2147483647 w 2837"/>
              <a:gd name="T15" fmla="*/ 2147483647 h 1930"/>
              <a:gd name="T16" fmla="*/ 2147483647 w 2837"/>
              <a:gd name="T17" fmla="*/ 2147483647 h 1930"/>
              <a:gd name="T18" fmla="*/ 2147483647 w 2837"/>
              <a:gd name="T19" fmla="*/ 2147483647 h 1930"/>
              <a:gd name="T20" fmla="*/ 2147483647 w 2837"/>
              <a:gd name="T21" fmla="*/ 2147483647 h 1930"/>
              <a:gd name="T22" fmla="*/ 2147483647 w 2837"/>
              <a:gd name="T23" fmla="*/ 2147483647 h 1930"/>
              <a:gd name="T24" fmla="*/ 2147483647 w 2837"/>
              <a:gd name="T25" fmla="*/ 2147483647 h 1930"/>
              <a:gd name="T26" fmla="*/ 2147483647 w 2837"/>
              <a:gd name="T27" fmla="*/ 2147483647 h 1930"/>
              <a:gd name="T28" fmla="*/ 2147483647 w 2837"/>
              <a:gd name="T29" fmla="*/ 2147483647 h 1930"/>
              <a:gd name="T30" fmla="*/ 2147483647 w 2837"/>
              <a:gd name="T31" fmla="*/ 2147483647 h 1930"/>
              <a:gd name="T32" fmla="*/ 2147483647 w 2837"/>
              <a:gd name="T33" fmla="*/ 2147483647 h 1930"/>
              <a:gd name="T34" fmla="*/ 2147483647 w 2837"/>
              <a:gd name="T35" fmla="*/ 2147483647 h 1930"/>
              <a:gd name="T36" fmla="*/ 2147483647 w 2837"/>
              <a:gd name="T37" fmla="*/ 2147483647 h 1930"/>
              <a:gd name="T38" fmla="*/ 2147483647 w 2837"/>
              <a:gd name="T39" fmla="*/ 2147483647 h 1930"/>
              <a:gd name="T40" fmla="*/ 2147483647 w 2837"/>
              <a:gd name="T41" fmla="*/ 2147483647 h 1930"/>
              <a:gd name="T42" fmla="*/ 2147483647 w 2837"/>
              <a:gd name="T43" fmla="*/ 2147483647 h 1930"/>
              <a:gd name="T44" fmla="*/ 2147483647 w 2837"/>
              <a:gd name="T45" fmla="*/ 2147483647 h 1930"/>
              <a:gd name="T46" fmla="*/ 2147483647 w 2837"/>
              <a:gd name="T47" fmla="*/ 2147483647 h 1930"/>
              <a:gd name="T48" fmla="*/ 2147483647 w 2837"/>
              <a:gd name="T49" fmla="*/ 2147483647 h 1930"/>
              <a:gd name="T50" fmla="*/ 2147483647 w 2837"/>
              <a:gd name="T51" fmla="*/ 2147483647 h 1930"/>
              <a:gd name="T52" fmla="*/ 2147483647 w 2837"/>
              <a:gd name="T53" fmla="*/ 2147483647 h 1930"/>
              <a:gd name="T54" fmla="*/ 2147483647 w 2837"/>
              <a:gd name="T55" fmla="*/ 2147483647 h 1930"/>
              <a:gd name="T56" fmla="*/ 2147483647 w 2837"/>
              <a:gd name="T57" fmla="*/ 2147483647 h 1930"/>
              <a:gd name="T58" fmla="*/ 2147483647 w 2837"/>
              <a:gd name="T59" fmla="*/ 2147483647 h 1930"/>
              <a:gd name="T60" fmla="*/ 2147483647 w 2837"/>
              <a:gd name="T61" fmla="*/ 2147483647 h 1930"/>
              <a:gd name="T62" fmla="*/ 2147483647 w 2837"/>
              <a:gd name="T63" fmla="*/ 2147483647 h 1930"/>
              <a:gd name="T64" fmla="*/ 2147483647 w 2837"/>
              <a:gd name="T65" fmla="*/ 2147483647 h 1930"/>
              <a:gd name="T66" fmla="*/ 2147483647 w 2837"/>
              <a:gd name="T67" fmla="*/ 2147483647 h 1930"/>
              <a:gd name="T68" fmla="*/ 2147483647 w 2837"/>
              <a:gd name="T69" fmla="*/ 2147483647 h 1930"/>
              <a:gd name="T70" fmla="*/ 2147483647 w 2837"/>
              <a:gd name="T71" fmla="*/ 2147483647 h 1930"/>
              <a:gd name="T72" fmla="*/ 2147483647 w 2837"/>
              <a:gd name="T73" fmla="*/ 2147483647 h 1930"/>
              <a:gd name="T74" fmla="*/ 2147483647 w 2837"/>
              <a:gd name="T75" fmla="*/ 2147483647 h 1930"/>
              <a:gd name="T76" fmla="*/ 2147483647 w 2837"/>
              <a:gd name="T77" fmla="*/ 2147483647 h 1930"/>
              <a:gd name="T78" fmla="*/ 2147483647 w 2837"/>
              <a:gd name="T79" fmla="*/ 2147483647 h 1930"/>
              <a:gd name="T80" fmla="*/ 2147483647 w 2837"/>
              <a:gd name="T81" fmla="*/ 2147483647 h 1930"/>
              <a:gd name="T82" fmla="*/ 2147483647 w 2837"/>
              <a:gd name="T83" fmla="*/ 2147483647 h 1930"/>
              <a:gd name="T84" fmla="*/ 2147483647 w 2837"/>
              <a:gd name="T85" fmla="*/ 2147483647 h 1930"/>
              <a:gd name="T86" fmla="*/ 2147483647 w 2837"/>
              <a:gd name="T87" fmla="*/ 2147483647 h 1930"/>
              <a:gd name="T88" fmla="*/ 2147483647 w 2837"/>
              <a:gd name="T89" fmla="*/ 2147483647 h 1930"/>
              <a:gd name="T90" fmla="*/ 2147483647 w 2837"/>
              <a:gd name="T91" fmla="*/ 2147483647 h 1930"/>
              <a:gd name="T92" fmla="*/ 2147483647 w 2837"/>
              <a:gd name="T93" fmla="*/ 2147483647 h 1930"/>
              <a:gd name="T94" fmla="*/ 2147483647 w 2837"/>
              <a:gd name="T95" fmla="*/ 2147483647 h 193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837"/>
              <a:gd name="T145" fmla="*/ 0 h 1930"/>
              <a:gd name="T146" fmla="*/ 2837 w 2837"/>
              <a:gd name="T147" fmla="*/ 1930 h 193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837" h="1930">
                <a:moveTo>
                  <a:pt x="1407" y="0"/>
                </a:moveTo>
                <a:lnTo>
                  <a:pt x="1371" y="2"/>
                </a:lnTo>
                <a:lnTo>
                  <a:pt x="1335" y="22"/>
                </a:lnTo>
                <a:lnTo>
                  <a:pt x="1304" y="48"/>
                </a:lnTo>
                <a:lnTo>
                  <a:pt x="1279" y="74"/>
                </a:lnTo>
                <a:lnTo>
                  <a:pt x="1248" y="112"/>
                </a:lnTo>
                <a:lnTo>
                  <a:pt x="1224" y="148"/>
                </a:lnTo>
                <a:lnTo>
                  <a:pt x="1206" y="178"/>
                </a:lnTo>
                <a:lnTo>
                  <a:pt x="1187" y="216"/>
                </a:lnTo>
                <a:lnTo>
                  <a:pt x="1164" y="250"/>
                </a:lnTo>
                <a:lnTo>
                  <a:pt x="1149" y="290"/>
                </a:lnTo>
                <a:lnTo>
                  <a:pt x="1127" y="330"/>
                </a:lnTo>
                <a:lnTo>
                  <a:pt x="1111" y="370"/>
                </a:lnTo>
                <a:lnTo>
                  <a:pt x="1097" y="404"/>
                </a:lnTo>
                <a:lnTo>
                  <a:pt x="1083" y="434"/>
                </a:lnTo>
                <a:lnTo>
                  <a:pt x="1069" y="466"/>
                </a:lnTo>
                <a:lnTo>
                  <a:pt x="1055" y="502"/>
                </a:lnTo>
                <a:lnTo>
                  <a:pt x="1041" y="538"/>
                </a:lnTo>
                <a:lnTo>
                  <a:pt x="1027" y="580"/>
                </a:lnTo>
                <a:lnTo>
                  <a:pt x="1013" y="614"/>
                </a:lnTo>
                <a:lnTo>
                  <a:pt x="1003" y="650"/>
                </a:lnTo>
                <a:lnTo>
                  <a:pt x="989" y="686"/>
                </a:lnTo>
                <a:lnTo>
                  <a:pt x="977" y="724"/>
                </a:lnTo>
                <a:lnTo>
                  <a:pt x="967" y="758"/>
                </a:lnTo>
                <a:lnTo>
                  <a:pt x="957" y="792"/>
                </a:lnTo>
                <a:lnTo>
                  <a:pt x="949" y="830"/>
                </a:lnTo>
                <a:lnTo>
                  <a:pt x="939" y="870"/>
                </a:lnTo>
                <a:lnTo>
                  <a:pt x="931" y="904"/>
                </a:lnTo>
                <a:lnTo>
                  <a:pt x="921" y="942"/>
                </a:lnTo>
                <a:lnTo>
                  <a:pt x="911" y="980"/>
                </a:lnTo>
                <a:lnTo>
                  <a:pt x="903" y="1012"/>
                </a:lnTo>
                <a:lnTo>
                  <a:pt x="891" y="1050"/>
                </a:lnTo>
                <a:lnTo>
                  <a:pt x="879" y="1082"/>
                </a:lnTo>
                <a:lnTo>
                  <a:pt x="864" y="1131"/>
                </a:lnTo>
                <a:lnTo>
                  <a:pt x="849" y="1168"/>
                </a:lnTo>
                <a:lnTo>
                  <a:pt x="837" y="1200"/>
                </a:lnTo>
                <a:lnTo>
                  <a:pt x="821" y="1236"/>
                </a:lnTo>
                <a:lnTo>
                  <a:pt x="808" y="1272"/>
                </a:lnTo>
                <a:lnTo>
                  <a:pt x="796" y="1296"/>
                </a:lnTo>
                <a:lnTo>
                  <a:pt x="777" y="1336"/>
                </a:lnTo>
                <a:lnTo>
                  <a:pt x="761" y="1374"/>
                </a:lnTo>
                <a:lnTo>
                  <a:pt x="738" y="1414"/>
                </a:lnTo>
                <a:lnTo>
                  <a:pt x="719" y="1454"/>
                </a:lnTo>
                <a:lnTo>
                  <a:pt x="696" y="1492"/>
                </a:lnTo>
                <a:lnTo>
                  <a:pt x="672" y="1527"/>
                </a:lnTo>
                <a:lnTo>
                  <a:pt x="645" y="1557"/>
                </a:lnTo>
                <a:lnTo>
                  <a:pt x="624" y="1588"/>
                </a:lnTo>
                <a:lnTo>
                  <a:pt x="588" y="1624"/>
                </a:lnTo>
                <a:lnTo>
                  <a:pt x="567" y="1641"/>
                </a:lnTo>
                <a:lnTo>
                  <a:pt x="534" y="1666"/>
                </a:lnTo>
                <a:lnTo>
                  <a:pt x="480" y="1698"/>
                </a:lnTo>
                <a:lnTo>
                  <a:pt x="441" y="1722"/>
                </a:lnTo>
                <a:lnTo>
                  <a:pt x="411" y="1736"/>
                </a:lnTo>
                <a:lnTo>
                  <a:pt x="379" y="1750"/>
                </a:lnTo>
                <a:lnTo>
                  <a:pt x="345" y="1766"/>
                </a:lnTo>
                <a:lnTo>
                  <a:pt x="312" y="1780"/>
                </a:lnTo>
                <a:lnTo>
                  <a:pt x="276" y="1792"/>
                </a:lnTo>
                <a:lnTo>
                  <a:pt x="255" y="1797"/>
                </a:lnTo>
                <a:lnTo>
                  <a:pt x="225" y="1809"/>
                </a:lnTo>
                <a:lnTo>
                  <a:pt x="184" y="1828"/>
                </a:lnTo>
                <a:lnTo>
                  <a:pt x="144" y="1840"/>
                </a:lnTo>
                <a:lnTo>
                  <a:pt x="97" y="1856"/>
                </a:lnTo>
                <a:lnTo>
                  <a:pt x="60" y="1868"/>
                </a:lnTo>
                <a:lnTo>
                  <a:pt x="27" y="1876"/>
                </a:lnTo>
                <a:lnTo>
                  <a:pt x="3" y="1884"/>
                </a:lnTo>
                <a:lnTo>
                  <a:pt x="1" y="1904"/>
                </a:lnTo>
                <a:lnTo>
                  <a:pt x="0" y="1926"/>
                </a:lnTo>
                <a:lnTo>
                  <a:pt x="1" y="1930"/>
                </a:lnTo>
                <a:lnTo>
                  <a:pt x="2837" y="1928"/>
                </a:lnTo>
                <a:lnTo>
                  <a:pt x="2835" y="1902"/>
                </a:lnTo>
                <a:lnTo>
                  <a:pt x="2835" y="1880"/>
                </a:lnTo>
                <a:lnTo>
                  <a:pt x="2783" y="1864"/>
                </a:lnTo>
                <a:lnTo>
                  <a:pt x="2745" y="1856"/>
                </a:lnTo>
                <a:lnTo>
                  <a:pt x="2689" y="1838"/>
                </a:lnTo>
                <a:lnTo>
                  <a:pt x="2715" y="1848"/>
                </a:lnTo>
                <a:lnTo>
                  <a:pt x="2653" y="1830"/>
                </a:lnTo>
                <a:lnTo>
                  <a:pt x="2617" y="1818"/>
                </a:lnTo>
                <a:lnTo>
                  <a:pt x="2573" y="1802"/>
                </a:lnTo>
                <a:lnTo>
                  <a:pt x="2525" y="1786"/>
                </a:lnTo>
                <a:lnTo>
                  <a:pt x="2481" y="1768"/>
                </a:lnTo>
                <a:lnTo>
                  <a:pt x="2449" y="1758"/>
                </a:lnTo>
                <a:lnTo>
                  <a:pt x="2409" y="1740"/>
                </a:lnTo>
                <a:lnTo>
                  <a:pt x="2370" y="1722"/>
                </a:lnTo>
                <a:lnTo>
                  <a:pt x="2331" y="1700"/>
                </a:lnTo>
                <a:lnTo>
                  <a:pt x="2311" y="1686"/>
                </a:lnTo>
                <a:lnTo>
                  <a:pt x="2295" y="1676"/>
                </a:lnTo>
                <a:lnTo>
                  <a:pt x="2280" y="1668"/>
                </a:lnTo>
                <a:lnTo>
                  <a:pt x="2257" y="1648"/>
                </a:lnTo>
                <a:lnTo>
                  <a:pt x="2232" y="1624"/>
                </a:lnTo>
                <a:lnTo>
                  <a:pt x="2197" y="1594"/>
                </a:lnTo>
                <a:lnTo>
                  <a:pt x="2179" y="1570"/>
                </a:lnTo>
                <a:lnTo>
                  <a:pt x="2159" y="1542"/>
                </a:lnTo>
                <a:lnTo>
                  <a:pt x="2131" y="1504"/>
                </a:lnTo>
                <a:lnTo>
                  <a:pt x="2112" y="1468"/>
                </a:lnTo>
                <a:lnTo>
                  <a:pt x="2088" y="1432"/>
                </a:lnTo>
                <a:lnTo>
                  <a:pt x="2069" y="1404"/>
                </a:lnTo>
                <a:lnTo>
                  <a:pt x="2051" y="1364"/>
                </a:lnTo>
                <a:lnTo>
                  <a:pt x="2019" y="1308"/>
                </a:lnTo>
                <a:lnTo>
                  <a:pt x="2035" y="1336"/>
                </a:lnTo>
                <a:lnTo>
                  <a:pt x="2004" y="1278"/>
                </a:lnTo>
                <a:lnTo>
                  <a:pt x="1992" y="1240"/>
                </a:lnTo>
                <a:lnTo>
                  <a:pt x="1975" y="1206"/>
                </a:lnTo>
                <a:lnTo>
                  <a:pt x="1965" y="1172"/>
                </a:lnTo>
                <a:lnTo>
                  <a:pt x="1951" y="1144"/>
                </a:lnTo>
                <a:lnTo>
                  <a:pt x="1941" y="1118"/>
                </a:lnTo>
                <a:lnTo>
                  <a:pt x="1935" y="1096"/>
                </a:lnTo>
                <a:lnTo>
                  <a:pt x="1925" y="1064"/>
                </a:lnTo>
                <a:lnTo>
                  <a:pt x="1913" y="1028"/>
                </a:lnTo>
                <a:lnTo>
                  <a:pt x="1899" y="986"/>
                </a:lnTo>
                <a:lnTo>
                  <a:pt x="1887" y="940"/>
                </a:lnTo>
                <a:lnTo>
                  <a:pt x="1875" y="903"/>
                </a:lnTo>
                <a:lnTo>
                  <a:pt x="1861" y="862"/>
                </a:lnTo>
                <a:lnTo>
                  <a:pt x="1849" y="824"/>
                </a:lnTo>
                <a:lnTo>
                  <a:pt x="1842" y="798"/>
                </a:lnTo>
                <a:lnTo>
                  <a:pt x="1829" y="754"/>
                </a:lnTo>
                <a:lnTo>
                  <a:pt x="1815" y="710"/>
                </a:lnTo>
                <a:lnTo>
                  <a:pt x="1797" y="660"/>
                </a:lnTo>
                <a:lnTo>
                  <a:pt x="1779" y="603"/>
                </a:lnTo>
                <a:lnTo>
                  <a:pt x="1765" y="562"/>
                </a:lnTo>
                <a:lnTo>
                  <a:pt x="1753" y="526"/>
                </a:lnTo>
                <a:lnTo>
                  <a:pt x="1737" y="484"/>
                </a:lnTo>
                <a:lnTo>
                  <a:pt x="1722" y="453"/>
                </a:lnTo>
                <a:lnTo>
                  <a:pt x="1709" y="412"/>
                </a:lnTo>
                <a:lnTo>
                  <a:pt x="1695" y="390"/>
                </a:lnTo>
                <a:lnTo>
                  <a:pt x="1685" y="362"/>
                </a:lnTo>
                <a:lnTo>
                  <a:pt x="1673" y="332"/>
                </a:lnTo>
                <a:lnTo>
                  <a:pt x="1656" y="304"/>
                </a:lnTo>
                <a:lnTo>
                  <a:pt x="1637" y="264"/>
                </a:lnTo>
                <a:lnTo>
                  <a:pt x="1620" y="228"/>
                </a:lnTo>
                <a:lnTo>
                  <a:pt x="1609" y="208"/>
                </a:lnTo>
                <a:lnTo>
                  <a:pt x="1583" y="162"/>
                </a:lnTo>
                <a:lnTo>
                  <a:pt x="1578" y="156"/>
                </a:lnTo>
                <a:lnTo>
                  <a:pt x="1569" y="142"/>
                </a:lnTo>
                <a:lnTo>
                  <a:pt x="1569" y="140"/>
                </a:lnTo>
                <a:lnTo>
                  <a:pt x="1601" y="190"/>
                </a:lnTo>
                <a:lnTo>
                  <a:pt x="1593" y="186"/>
                </a:lnTo>
                <a:lnTo>
                  <a:pt x="1589" y="170"/>
                </a:lnTo>
                <a:lnTo>
                  <a:pt x="1565" y="136"/>
                </a:lnTo>
                <a:lnTo>
                  <a:pt x="1548" y="118"/>
                </a:lnTo>
                <a:lnTo>
                  <a:pt x="1525" y="86"/>
                </a:lnTo>
                <a:lnTo>
                  <a:pt x="1499" y="56"/>
                </a:lnTo>
                <a:lnTo>
                  <a:pt x="1477" y="36"/>
                </a:lnTo>
                <a:lnTo>
                  <a:pt x="1458" y="22"/>
                </a:lnTo>
                <a:lnTo>
                  <a:pt x="1433" y="6"/>
                </a:lnTo>
                <a:lnTo>
                  <a:pt x="1408" y="4"/>
                </a:lnTo>
              </a:path>
            </a:pathLst>
          </a:custGeom>
          <a:solidFill>
            <a:srgbClr val="C0C0C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37893" name="Freeform 44"/>
          <p:cNvSpPr>
            <a:spLocks noChangeArrowheads="1"/>
          </p:cNvSpPr>
          <p:nvPr/>
        </p:nvSpPr>
        <p:spPr bwMode="auto">
          <a:xfrm flipH="1">
            <a:off x="4551363" y="4868863"/>
            <a:ext cx="42862" cy="192087"/>
          </a:xfrm>
          <a:custGeom>
            <a:avLst/>
            <a:gdLst>
              <a:gd name="T0" fmla="*/ 0 w 1"/>
              <a:gd name="T1" fmla="*/ 0 h 2005"/>
              <a:gd name="T2" fmla="*/ 0 w 1"/>
              <a:gd name="T3" fmla="*/ 2147483647 h 2005"/>
              <a:gd name="T4" fmla="*/ 0 60000 65536"/>
              <a:gd name="T5" fmla="*/ 0 60000 65536"/>
              <a:gd name="T6" fmla="*/ 0 w 1"/>
              <a:gd name="T7" fmla="*/ 0 h 2005"/>
              <a:gd name="T8" fmla="*/ 1 w 1"/>
              <a:gd name="T9" fmla="*/ 2005 h 2005"/>
            </a:gdLst>
            <a:ahLst/>
            <a:cxnLst>
              <a:cxn ang="T4">
                <a:pos x="T0" y="T1"/>
              </a:cxn>
              <a:cxn ang="T5">
                <a:pos x="T2" y="T3"/>
              </a:cxn>
            </a:cxnLst>
            <a:rect l="T6" t="T7" r="T8" b="T9"/>
            <a:pathLst>
              <a:path w="1" h="2005">
                <a:moveTo>
                  <a:pt x="0" y="0"/>
                </a:moveTo>
                <a:lnTo>
                  <a:pt x="0" y="2005"/>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37894" name="Group 502"/>
          <p:cNvGrpSpPr>
            <a:grpSpLocks/>
          </p:cNvGrpSpPr>
          <p:nvPr/>
        </p:nvGrpSpPr>
        <p:grpSpPr bwMode="auto">
          <a:xfrm>
            <a:off x="2544763" y="180975"/>
            <a:ext cx="4094162" cy="519113"/>
            <a:chOff x="1603" y="114"/>
            <a:chExt cx="2579" cy="327"/>
          </a:xfrm>
        </p:grpSpPr>
        <p:sp>
          <p:nvSpPr>
            <p:cNvPr id="37912" name="Text Box 503"/>
            <p:cNvSpPr txBox="1">
              <a:spLocks noChangeArrowheads="1"/>
            </p:cNvSpPr>
            <p:nvPr/>
          </p:nvSpPr>
          <p:spPr bwMode="auto">
            <a:xfrm>
              <a:off x="1603" y="114"/>
              <a:ext cx="257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800" b="0">
                  <a:solidFill>
                    <a:srgbClr val="000000"/>
                  </a:solidFill>
                  <a:latin typeface="Times New Roman" pitchFamily="18" charset="0"/>
                </a:rPr>
                <a:t>Sampling Distribution of    </a:t>
              </a:r>
            </a:p>
          </p:txBody>
        </p:sp>
        <p:graphicFrame>
          <p:nvGraphicFramePr>
            <p:cNvPr id="37913" name="Object 504">
              <a:hlinkClick r:id="" action="ppaction://ole?verb=0"/>
            </p:cNvPr>
            <p:cNvGraphicFramePr>
              <a:graphicFrameLocks/>
            </p:cNvGraphicFramePr>
            <p:nvPr/>
          </p:nvGraphicFramePr>
          <p:xfrm>
            <a:off x="3967" y="212"/>
            <a:ext cx="150" cy="178"/>
          </p:xfrm>
          <a:graphic>
            <a:graphicData uri="http://schemas.openxmlformats.org/presentationml/2006/ole">
              <mc:AlternateContent xmlns:mc="http://schemas.openxmlformats.org/markup-compatibility/2006">
                <mc:Choice xmlns:v="urn:schemas-microsoft-com:vml" Requires="v">
                  <p:oleObj spid="_x0000_s37934" name="Equation" r:id="rId8" imgW="152517" imgH="152512" progId="Equation.2">
                    <p:embed/>
                  </p:oleObj>
                </mc:Choice>
                <mc:Fallback>
                  <p:oleObj name="Equation" r:id="rId8" imgW="152517" imgH="152512" progId="Equation.2">
                    <p:embed/>
                    <p:pic>
                      <p:nvPicPr>
                        <p:cNvPr id="0" name="Object 50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67" y="212"/>
                          <a:ext cx="150" cy="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pSp>
      <p:sp>
        <p:nvSpPr>
          <p:cNvPr id="37895" name="Rectangle 505"/>
          <p:cNvSpPr>
            <a:spLocks noChangeArrowheads="1"/>
          </p:cNvSpPr>
          <p:nvPr/>
        </p:nvSpPr>
        <p:spPr bwMode="auto">
          <a:xfrm>
            <a:off x="4271963" y="5126038"/>
            <a:ext cx="6381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400" b="0">
                <a:latin typeface="Book Antiqua" pitchFamily="18" charset="0"/>
              </a:rPr>
              <a:t>993</a:t>
            </a:r>
          </a:p>
        </p:txBody>
      </p:sp>
      <p:graphicFrame>
        <p:nvGraphicFramePr>
          <p:cNvPr id="37896" name="Object 506">
            <a:hlinkClick r:id="" action="ppaction://ole?verb=0"/>
          </p:cNvPr>
          <p:cNvGraphicFramePr>
            <a:graphicFrameLocks/>
          </p:cNvGraphicFramePr>
          <p:nvPr/>
        </p:nvGraphicFramePr>
        <p:xfrm>
          <a:off x="5464175" y="2259013"/>
          <a:ext cx="1165225" cy="425450"/>
        </p:xfrm>
        <a:graphic>
          <a:graphicData uri="http://schemas.openxmlformats.org/presentationml/2006/ole">
            <mc:AlternateContent xmlns:mc="http://schemas.openxmlformats.org/markup-compatibility/2006">
              <mc:Choice xmlns:v="urn:schemas-microsoft-com:vml" Requires="v">
                <p:oleObj spid="_x0000_s37935" name="Equation" r:id="rId10" imgW="571465" imgH="180855" progId="Equation.DSMT4">
                  <p:embed/>
                </p:oleObj>
              </mc:Choice>
              <mc:Fallback>
                <p:oleObj name="Equation" r:id="rId10" imgW="571465" imgH="180855" progId="Equation.DSMT4">
                  <p:embed/>
                  <p:pic>
                    <p:nvPicPr>
                      <p:cNvPr id="0" name="Object 506"/>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64175" y="2259013"/>
                        <a:ext cx="1165225" cy="42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sp>
        <p:nvSpPr>
          <p:cNvPr id="126459" name="Freeform 507"/>
          <p:cNvSpPr>
            <a:spLocks noChangeArrowheads="1"/>
          </p:cNvSpPr>
          <p:nvPr/>
        </p:nvSpPr>
        <p:spPr bwMode="auto">
          <a:xfrm>
            <a:off x="5241925" y="3041650"/>
            <a:ext cx="42863" cy="2008188"/>
          </a:xfrm>
          <a:custGeom>
            <a:avLst/>
            <a:gdLst>
              <a:gd name="T0" fmla="*/ 0 w 1"/>
              <a:gd name="T1" fmla="*/ 1226 h 1226"/>
              <a:gd name="T2" fmla="*/ 0 w 1"/>
              <a:gd name="T3" fmla="*/ 0 h 1226"/>
              <a:gd name="T4" fmla="*/ 0 60000 65536"/>
              <a:gd name="T5" fmla="*/ 0 60000 65536"/>
            </a:gdLst>
            <a:ahLst/>
            <a:cxnLst>
              <a:cxn ang="T4">
                <a:pos x="T0" y="T1"/>
              </a:cxn>
              <a:cxn ang="T5">
                <a:pos x="T2" y="T3"/>
              </a:cxn>
            </a:cxnLst>
            <a:rect l="0" t="0" r="r" b="b"/>
            <a:pathLst>
              <a:path w="1" h="1226">
                <a:moveTo>
                  <a:pt x="0" y="1226"/>
                </a:moveTo>
                <a:lnTo>
                  <a:pt x="0" y="0"/>
                </a:lnTo>
              </a:path>
            </a:pathLst>
          </a:custGeom>
          <a:noFill/>
          <a:ln w="12700">
            <a:solidFill>
              <a:schemeClr val="tx1"/>
            </a:solidFill>
            <a:round/>
            <a:headEnd/>
            <a:tailEnd/>
          </a:ln>
          <a:effectLst>
            <a:outerShdw dist="17961" dir="2700000" algn="ctr" rotWithShape="0">
              <a:srgbClr val="000000"/>
            </a:outerShdw>
          </a:effectLst>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6460" name="Rectangle 508"/>
          <p:cNvSpPr>
            <a:spLocks noChangeArrowheads="1"/>
          </p:cNvSpPr>
          <p:nvPr/>
        </p:nvSpPr>
        <p:spPr bwMode="auto">
          <a:xfrm>
            <a:off x="4881563" y="5126038"/>
            <a:ext cx="7905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400" b="0">
                <a:latin typeface="Book Antiqua" pitchFamily="18" charset="0"/>
              </a:rPr>
              <a:t>1003</a:t>
            </a:r>
          </a:p>
        </p:txBody>
      </p:sp>
      <p:sp>
        <p:nvSpPr>
          <p:cNvPr id="126461" name="Line 509"/>
          <p:cNvSpPr>
            <a:spLocks noChangeShapeType="1"/>
          </p:cNvSpPr>
          <p:nvPr/>
        </p:nvSpPr>
        <p:spPr bwMode="auto">
          <a:xfrm>
            <a:off x="3454400" y="3730625"/>
            <a:ext cx="1035050" cy="568325"/>
          </a:xfrm>
          <a:prstGeom prst="line">
            <a:avLst/>
          </a:prstGeom>
          <a:noFill/>
          <a:ln w="12700">
            <a:solidFill>
              <a:schemeClr val="tx1"/>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26462" name="Rectangle 510"/>
          <p:cNvSpPr>
            <a:spLocks noChangeArrowheads="1"/>
          </p:cNvSpPr>
          <p:nvPr/>
        </p:nvSpPr>
        <p:spPr bwMode="auto">
          <a:xfrm>
            <a:off x="1624013" y="3411538"/>
            <a:ext cx="185896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400" b="0">
                <a:latin typeface="Book Antiqua" pitchFamily="18" charset="0"/>
              </a:rPr>
              <a:t>Area = .7517</a:t>
            </a:r>
          </a:p>
        </p:txBody>
      </p:sp>
      <p:sp>
        <p:nvSpPr>
          <p:cNvPr id="126463" name="Freeform 511"/>
          <p:cNvSpPr>
            <a:spLocks/>
          </p:cNvSpPr>
          <p:nvPr/>
        </p:nvSpPr>
        <p:spPr bwMode="auto">
          <a:xfrm flipH="1">
            <a:off x="5257800" y="2989263"/>
            <a:ext cx="1566863" cy="1895475"/>
          </a:xfrm>
          <a:custGeom>
            <a:avLst/>
            <a:gdLst>
              <a:gd name="T0" fmla="*/ 2147483647 w 987"/>
              <a:gd name="T1" fmla="*/ 2147483647 h 1194"/>
              <a:gd name="T2" fmla="*/ 2147483647 w 987"/>
              <a:gd name="T3" fmla="*/ 2147483647 h 1194"/>
              <a:gd name="T4" fmla="*/ 2147483647 w 987"/>
              <a:gd name="T5" fmla="*/ 2147483647 h 1194"/>
              <a:gd name="T6" fmla="*/ 2147483647 w 987"/>
              <a:gd name="T7" fmla="*/ 2147483647 h 1194"/>
              <a:gd name="T8" fmla="*/ 2147483647 w 987"/>
              <a:gd name="T9" fmla="*/ 2147483647 h 1194"/>
              <a:gd name="T10" fmla="*/ 2147483647 w 987"/>
              <a:gd name="T11" fmla="*/ 2147483647 h 1194"/>
              <a:gd name="T12" fmla="*/ 2147483647 w 987"/>
              <a:gd name="T13" fmla="*/ 2147483647 h 1194"/>
              <a:gd name="T14" fmla="*/ 2147483647 w 987"/>
              <a:gd name="T15" fmla="*/ 2147483647 h 1194"/>
              <a:gd name="T16" fmla="*/ 2147483647 w 987"/>
              <a:gd name="T17" fmla="*/ 2147483647 h 1194"/>
              <a:gd name="T18" fmla="*/ 2147483647 w 987"/>
              <a:gd name="T19" fmla="*/ 2147483647 h 1194"/>
              <a:gd name="T20" fmla="*/ 2147483647 w 987"/>
              <a:gd name="T21" fmla="*/ 2147483647 h 1194"/>
              <a:gd name="T22" fmla="*/ 2147483647 w 987"/>
              <a:gd name="T23" fmla="*/ 2147483647 h 1194"/>
              <a:gd name="T24" fmla="*/ 0 w 987"/>
              <a:gd name="T25" fmla="*/ 2147483647 h 1194"/>
              <a:gd name="T26" fmla="*/ 0 w 987"/>
              <a:gd name="T27" fmla="*/ 2147483647 h 1194"/>
              <a:gd name="T28" fmla="*/ 0 w 987"/>
              <a:gd name="T29" fmla="*/ 2147483647 h 1194"/>
              <a:gd name="T30" fmla="*/ 2147483647 w 987"/>
              <a:gd name="T31" fmla="*/ 2147483647 h 1194"/>
              <a:gd name="T32" fmla="*/ 2147483647 w 987"/>
              <a:gd name="T33" fmla="*/ 2147483647 h 1194"/>
              <a:gd name="T34" fmla="*/ 2147483647 w 987"/>
              <a:gd name="T35" fmla="*/ 2147483647 h 1194"/>
              <a:gd name="T36" fmla="*/ 2147483647 w 987"/>
              <a:gd name="T37" fmla="*/ 2147483647 h 1194"/>
              <a:gd name="T38" fmla="*/ 2147483647 w 987"/>
              <a:gd name="T39" fmla="*/ 2147483647 h 1194"/>
              <a:gd name="T40" fmla="*/ 2147483647 w 987"/>
              <a:gd name="T41" fmla="*/ 2147483647 h 1194"/>
              <a:gd name="T42" fmla="*/ 2147483647 w 987"/>
              <a:gd name="T43" fmla="*/ 2147483647 h 1194"/>
              <a:gd name="T44" fmla="*/ 2147483647 w 987"/>
              <a:gd name="T45" fmla="*/ 2147483647 h 1194"/>
              <a:gd name="T46" fmla="*/ 2147483647 w 987"/>
              <a:gd name="T47" fmla="*/ 2147483647 h 1194"/>
              <a:gd name="T48" fmla="*/ 2147483647 w 987"/>
              <a:gd name="T49" fmla="*/ 2147483647 h 1194"/>
              <a:gd name="T50" fmla="*/ 2147483647 w 987"/>
              <a:gd name="T51" fmla="*/ 2147483647 h 1194"/>
              <a:gd name="T52" fmla="*/ 2147483647 w 987"/>
              <a:gd name="T53" fmla="*/ 2147483647 h 1194"/>
              <a:gd name="T54" fmla="*/ 2147483647 w 987"/>
              <a:gd name="T55" fmla="*/ 2147483647 h 1194"/>
              <a:gd name="T56" fmla="*/ 2147483647 w 987"/>
              <a:gd name="T57" fmla="*/ 2147483647 h 1194"/>
              <a:gd name="T58" fmla="*/ 2147483647 w 987"/>
              <a:gd name="T59" fmla="*/ 2147483647 h 1194"/>
              <a:gd name="T60" fmla="*/ 2147483647 w 987"/>
              <a:gd name="T61" fmla="*/ 2147483647 h 1194"/>
              <a:gd name="T62" fmla="*/ 2147483647 w 987"/>
              <a:gd name="T63" fmla="*/ 2147483647 h 1194"/>
              <a:gd name="T64" fmla="*/ 2147483647 w 987"/>
              <a:gd name="T65" fmla="*/ 0 h 119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87"/>
              <a:gd name="T100" fmla="*/ 0 h 1194"/>
              <a:gd name="T101" fmla="*/ 987 w 987"/>
              <a:gd name="T102" fmla="*/ 1194 h 119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87" h="1194">
                <a:moveTo>
                  <a:pt x="987" y="270"/>
                </a:moveTo>
                <a:lnTo>
                  <a:pt x="987" y="1023"/>
                </a:lnTo>
                <a:lnTo>
                  <a:pt x="987" y="1047"/>
                </a:lnTo>
                <a:lnTo>
                  <a:pt x="987" y="1083"/>
                </a:lnTo>
                <a:lnTo>
                  <a:pt x="987" y="1107"/>
                </a:lnTo>
                <a:lnTo>
                  <a:pt x="987" y="1131"/>
                </a:lnTo>
                <a:lnTo>
                  <a:pt x="987" y="1149"/>
                </a:lnTo>
                <a:lnTo>
                  <a:pt x="987" y="1173"/>
                </a:lnTo>
                <a:lnTo>
                  <a:pt x="987" y="1194"/>
                </a:lnTo>
                <a:lnTo>
                  <a:pt x="6" y="1194"/>
                </a:lnTo>
                <a:lnTo>
                  <a:pt x="3" y="1185"/>
                </a:lnTo>
                <a:lnTo>
                  <a:pt x="3" y="1179"/>
                </a:lnTo>
                <a:lnTo>
                  <a:pt x="0" y="1170"/>
                </a:lnTo>
                <a:lnTo>
                  <a:pt x="0" y="1152"/>
                </a:lnTo>
                <a:lnTo>
                  <a:pt x="0" y="1158"/>
                </a:lnTo>
                <a:lnTo>
                  <a:pt x="3" y="1158"/>
                </a:lnTo>
                <a:lnTo>
                  <a:pt x="9" y="1149"/>
                </a:lnTo>
                <a:lnTo>
                  <a:pt x="27" y="1140"/>
                </a:lnTo>
                <a:lnTo>
                  <a:pt x="42" y="1137"/>
                </a:lnTo>
                <a:lnTo>
                  <a:pt x="87" y="1125"/>
                </a:lnTo>
                <a:lnTo>
                  <a:pt x="189" y="1089"/>
                </a:lnTo>
                <a:lnTo>
                  <a:pt x="273" y="1062"/>
                </a:lnTo>
                <a:lnTo>
                  <a:pt x="387" y="1011"/>
                </a:lnTo>
                <a:lnTo>
                  <a:pt x="495" y="957"/>
                </a:lnTo>
                <a:lnTo>
                  <a:pt x="597" y="885"/>
                </a:lnTo>
                <a:lnTo>
                  <a:pt x="678" y="798"/>
                </a:lnTo>
                <a:lnTo>
                  <a:pt x="747" y="678"/>
                </a:lnTo>
                <a:lnTo>
                  <a:pt x="816" y="540"/>
                </a:lnTo>
                <a:lnTo>
                  <a:pt x="870" y="402"/>
                </a:lnTo>
                <a:lnTo>
                  <a:pt x="900" y="306"/>
                </a:lnTo>
                <a:lnTo>
                  <a:pt x="933" y="201"/>
                </a:lnTo>
                <a:lnTo>
                  <a:pt x="954" y="99"/>
                </a:lnTo>
                <a:lnTo>
                  <a:pt x="987" y="0"/>
                </a:lnTo>
              </a:path>
            </a:pathLst>
          </a:custGeom>
          <a:solidFill>
            <a:schemeClr val="hlink"/>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grpSp>
        <p:nvGrpSpPr>
          <p:cNvPr id="37902" name="Group 489"/>
          <p:cNvGrpSpPr>
            <a:grpSpLocks/>
          </p:cNvGrpSpPr>
          <p:nvPr/>
        </p:nvGrpSpPr>
        <p:grpSpPr bwMode="auto">
          <a:xfrm>
            <a:off x="2239963" y="1754188"/>
            <a:ext cx="4759325" cy="2952750"/>
            <a:chOff x="1195" y="1177"/>
            <a:chExt cx="2998" cy="1860"/>
          </a:xfrm>
        </p:grpSpPr>
        <p:sp>
          <p:nvSpPr>
            <p:cNvPr id="37906" name="Arc 490"/>
            <p:cNvSpPr>
              <a:spLocks/>
            </p:cNvSpPr>
            <p:nvPr/>
          </p:nvSpPr>
          <p:spPr bwMode="auto">
            <a:xfrm rot="4500000">
              <a:off x="2955" y="2310"/>
              <a:ext cx="806" cy="270"/>
            </a:xfrm>
            <a:custGeom>
              <a:avLst/>
              <a:gdLst>
                <a:gd name="T0" fmla="*/ 0 w 19428"/>
                <a:gd name="T1" fmla="*/ 0 h 21600"/>
                <a:gd name="T2" fmla="*/ 0 w 19428"/>
                <a:gd name="T3" fmla="*/ 0 h 21600"/>
                <a:gd name="T4" fmla="*/ 0 w 19428"/>
                <a:gd name="T5" fmla="*/ 0 h 21600"/>
                <a:gd name="T6" fmla="*/ 0 60000 65536"/>
                <a:gd name="T7" fmla="*/ 0 60000 65536"/>
                <a:gd name="T8" fmla="*/ 0 60000 65536"/>
                <a:gd name="T9" fmla="*/ 0 w 19428"/>
                <a:gd name="T10" fmla="*/ 0 h 21600"/>
                <a:gd name="T11" fmla="*/ 19428 w 19428"/>
                <a:gd name="T12" fmla="*/ 21600 h 21600"/>
              </a:gdLst>
              <a:ahLst/>
              <a:cxnLst>
                <a:cxn ang="T6">
                  <a:pos x="T0" y="T1"/>
                </a:cxn>
                <a:cxn ang="T7">
                  <a:pos x="T2" y="T3"/>
                </a:cxn>
                <a:cxn ang="T8">
                  <a:pos x="T4" y="T5"/>
                </a:cxn>
              </a:cxnLst>
              <a:rect l="T9" t="T10" r="T11" b="T12"/>
              <a:pathLst>
                <a:path w="19428" h="21600" fill="none" extrusionOk="0">
                  <a:moveTo>
                    <a:pt x="19427" y="9439"/>
                  </a:moveTo>
                  <a:cubicBezTo>
                    <a:pt x="15813" y="16878"/>
                    <a:pt x="8269" y="21599"/>
                    <a:pt x="0" y="21600"/>
                  </a:cubicBezTo>
                </a:path>
                <a:path w="19428" h="21600" stroke="0" extrusionOk="0">
                  <a:moveTo>
                    <a:pt x="19427" y="9439"/>
                  </a:moveTo>
                  <a:cubicBezTo>
                    <a:pt x="15813" y="16878"/>
                    <a:pt x="8269" y="21599"/>
                    <a:pt x="0" y="21600"/>
                  </a:cubicBezTo>
                  <a:lnTo>
                    <a:pt x="0" y="0"/>
                  </a:lnTo>
                  <a:lnTo>
                    <a:pt x="19427" y="9439"/>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7907" name="Arc 491"/>
            <p:cNvSpPr>
              <a:spLocks/>
            </p:cNvSpPr>
            <p:nvPr/>
          </p:nvSpPr>
          <p:spPr bwMode="auto">
            <a:xfrm rot="720000">
              <a:off x="3466" y="2872"/>
              <a:ext cx="727" cy="165"/>
            </a:xfrm>
            <a:custGeom>
              <a:avLst/>
              <a:gdLst>
                <a:gd name="T0" fmla="*/ 0 w 21038"/>
                <a:gd name="T1" fmla="*/ 0 h 21494"/>
                <a:gd name="T2" fmla="*/ 0 w 21038"/>
                <a:gd name="T3" fmla="*/ 0 h 21494"/>
                <a:gd name="T4" fmla="*/ 0 w 21038"/>
                <a:gd name="T5" fmla="*/ 0 h 21494"/>
                <a:gd name="T6" fmla="*/ 0 60000 65536"/>
                <a:gd name="T7" fmla="*/ 0 60000 65536"/>
                <a:gd name="T8" fmla="*/ 0 60000 65536"/>
                <a:gd name="T9" fmla="*/ 0 w 21038"/>
                <a:gd name="T10" fmla="*/ 0 h 21494"/>
                <a:gd name="T11" fmla="*/ 21038 w 21038"/>
                <a:gd name="T12" fmla="*/ 21494 h 21494"/>
              </a:gdLst>
              <a:ahLst/>
              <a:cxnLst>
                <a:cxn ang="T6">
                  <a:pos x="T0" y="T1"/>
                </a:cxn>
                <a:cxn ang="T7">
                  <a:pos x="T2" y="T3"/>
                </a:cxn>
                <a:cxn ang="T8">
                  <a:pos x="T4" y="T5"/>
                </a:cxn>
              </a:cxnLst>
              <a:rect l="T9" t="T10" r="T11" b="T12"/>
              <a:pathLst>
                <a:path w="21038" h="21494" fill="none" extrusionOk="0">
                  <a:moveTo>
                    <a:pt x="18899" y="21493"/>
                  </a:moveTo>
                  <a:cubicBezTo>
                    <a:pt x="9695" y="20577"/>
                    <a:pt x="2096" y="13903"/>
                    <a:pt x="-1" y="4895"/>
                  </a:cubicBezTo>
                </a:path>
                <a:path w="21038" h="21494" stroke="0" extrusionOk="0">
                  <a:moveTo>
                    <a:pt x="18899" y="21493"/>
                  </a:moveTo>
                  <a:cubicBezTo>
                    <a:pt x="9695" y="20577"/>
                    <a:pt x="2096" y="13903"/>
                    <a:pt x="-1" y="4895"/>
                  </a:cubicBezTo>
                  <a:lnTo>
                    <a:pt x="21038" y="0"/>
                  </a:lnTo>
                  <a:lnTo>
                    <a:pt x="18899" y="21493"/>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7908" name="Arc 492"/>
            <p:cNvSpPr>
              <a:spLocks/>
            </p:cNvSpPr>
            <p:nvPr/>
          </p:nvSpPr>
          <p:spPr bwMode="auto">
            <a:xfrm rot="6300000">
              <a:off x="1950" y="1543"/>
              <a:ext cx="956" cy="22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7909" name="Arc 493"/>
            <p:cNvSpPr>
              <a:spLocks/>
            </p:cNvSpPr>
            <p:nvPr/>
          </p:nvSpPr>
          <p:spPr bwMode="auto">
            <a:xfrm rot="-4620000">
              <a:off x="1574" y="2304"/>
              <a:ext cx="790" cy="284"/>
            </a:xfrm>
            <a:custGeom>
              <a:avLst/>
              <a:gdLst>
                <a:gd name="T0" fmla="*/ 0 w 19433"/>
                <a:gd name="T1" fmla="*/ 0 h 21600"/>
                <a:gd name="T2" fmla="*/ 0 w 19433"/>
                <a:gd name="T3" fmla="*/ 0 h 21600"/>
                <a:gd name="T4" fmla="*/ 0 w 19433"/>
                <a:gd name="T5" fmla="*/ 0 h 21600"/>
                <a:gd name="T6" fmla="*/ 0 60000 65536"/>
                <a:gd name="T7" fmla="*/ 0 60000 65536"/>
                <a:gd name="T8" fmla="*/ 0 60000 65536"/>
                <a:gd name="T9" fmla="*/ 0 w 19433"/>
                <a:gd name="T10" fmla="*/ 0 h 21600"/>
                <a:gd name="T11" fmla="*/ 19433 w 19433"/>
                <a:gd name="T12" fmla="*/ 21600 h 21600"/>
              </a:gdLst>
              <a:ahLst/>
              <a:cxnLst>
                <a:cxn ang="T6">
                  <a:pos x="T0" y="T1"/>
                </a:cxn>
                <a:cxn ang="T7">
                  <a:pos x="T2" y="T3"/>
                </a:cxn>
                <a:cxn ang="T8">
                  <a:pos x="T4" y="T5"/>
                </a:cxn>
              </a:cxnLst>
              <a:rect l="T9" t="T10" r="T11" b="T12"/>
              <a:pathLst>
                <a:path w="19433" h="21600" fill="none" extrusionOk="0">
                  <a:moveTo>
                    <a:pt x="19433" y="21600"/>
                  </a:moveTo>
                  <a:cubicBezTo>
                    <a:pt x="11159" y="21600"/>
                    <a:pt x="3612" y="16873"/>
                    <a:pt x="0" y="9429"/>
                  </a:cubicBezTo>
                </a:path>
                <a:path w="19433" h="21600" stroke="0" extrusionOk="0">
                  <a:moveTo>
                    <a:pt x="19433" y="21600"/>
                  </a:moveTo>
                  <a:cubicBezTo>
                    <a:pt x="11159" y="21600"/>
                    <a:pt x="3612" y="16873"/>
                    <a:pt x="0" y="9429"/>
                  </a:cubicBezTo>
                  <a:lnTo>
                    <a:pt x="19433" y="0"/>
                  </a:lnTo>
                  <a:lnTo>
                    <a:pt x="19433" y="2160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7910" name="Arc 494"/>
            <p:cNvSpPr>
              <a:spLocks/>
            </p:cNvSpPr>
            <p:nvPr/>
          </p:nvSpPr>
          <p:spPr bwMode="auto">
            <a:xfrm rot="-6300000">
              <a:off x="2411" y="1545"/>
              <a:ext cx="957" cy="225"/>
            </a:xfrm>
            <a:custGeom>
              <a:avLst/>
              <a:gdLst>
                <a:gd name="T0" fmla="*/ 0 w 21600"/>
                <a:gd name="T1" fmla="*/ 0 h 21696"/>
                <a:gd name="T2" fmla="*/ 0 w 21600"/>
                <a:gd name="T3" fmla="*/ 0 h 21696"/>
                <a:gd name="T4" fmla="*/ 0 w 21600"/>
                <a:gd name="T5" fmla="*/ 0 h 21696"/>
                <a:gd name="T6" fmla="*/ 0 60000 65536"/>
                <a:gd name="T7" fmla="*/ 0 60000 65536"/>
                <a:gd name="T8" fmla="*/ 0 60000 65536"/>
                <a:gd name="T9" fmla="*/ 0 w 21600"/>
                <a:gd name="T10" fmla="*/ 0 h 21696"/>
                <a:gd name="T11" fmla="*/ 21600 w 21600"/>
                <a:gd name="T12" fmla="*/ 21696 h 21696"/>
              </a:gdLst>
              <a:ahLst/>
              <a:cxnLst>
                <a:cxn ang="T6">
                  <a:pos x="T0" y="T1"/>
                </a:cxn>
                <a:cxn ang="T7">
                  <a:pos x="T2" y="T3"/>
                </a:cxn>
                <a:cxn ang="T8">
                  <a:pos x="T4" y="T5"/>
                </a:cxn>
              </a:cxnLst>
              <a:rect l="T9" t="T10" r="T11" b="T12"/>
              <a:pathLst>
                <a:path w="21600" h="21696" fill="none" extrusionOk="0">
                  <a:moveTo>
                    <a:pt x="21599" y="0"/>
                  </a:moveTo>
                  <a:cubicBezTo>
                    <a:pt x="21599" y="32"/>
                    <a:pt x="21600" y="64"/>
                    <a:pt x="21600" y="96"/>
                  </a:cubicBezTo>
                  <a:cubicBezTo>
                    <a:pt x="21600" y="12025"/>
                    <a:pt x="11929" y="21695"/>
                    <a:pt x="0" y="21696"/>
                  </a:cubicBezTo>
                </a:path>
                <a:path w="21600" h="21696" stroke="0" extrusionOk="0">
                  <a:moveTo>
                    <a:pt x="21599" y="0"/>
                  </a:moveTo>
                  <a:cubicBezTo>
                    <a:pt x="21599" y="32"/>
                    <a:pt x="21600" y="64"/>
                    <a:pt x="21600" y="96"/>
                  </a:cubicBezTo>
                  <a:cubicBezTo>
                    <a:pt x="21600" y="12025"/>
                    <a:pt x="11929" y="21695"/>
                    <a:pt x="0" y="21696"/>
                  </a:cubicBezTo>
                  <a:lnTo>
                    <a:pt x="0" y="96"/>
                  </a:lnTo>
                  <a:lnTo>
                    <a:pt x="21599"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7911" name="Arc 495"/>
            <p:cNvSpPr>
              <a:spLocks/>
            </p:cNvSpPr>
            <p:nvPr/>
          </p:nvSpPr>
          <p:spPr bwMode="auto">
            <a:xfrm rot="-900000">
              <a:off x="1195" y="2859"/>
              <a:ext cx="697" cy="164"/>
            </a:xfrm>
            <a:custGeom>
              <a:avLst/>
              <a:gdLst>
                <a:gd name="T0" fmla="*/ 0 w 20693"/>
                <a:gd name="T1" fmla="*/ 0 h 21576"/>
                <a:gd name="T2" fmla="*/ 0 w 20693"/>
                <a:gd name="T3" fmla="*/ 0 h 21576"/>
                <a:gd name="T4" fmla="*/ 0 w 20693"/>
                <a:gd name="T5" fmla="*/ 0 h 21576"/>
                <a:gd name="T6" fmla="*/ 0 60000 65536"/>
                <a:gd name="T7" fmla="*/ 0 60000 65536"/>
                <a:gd name="T8" fmla="*/ 0 60000 65536"/>
                <a:gd name="T9" fmla="*/ 0 w 20693"/>
                <a:gd name="T10" fmla="*/ 0 h 21576"/>
                <a:gd name="T11" fmla="*/ 20693 w 20693"/>
                <a:gd name="T12" fmla="*/ 21576 h 21576"/>
              </a:gdLst>
              <a:ahLst/>
              <a:cxnLst>
                <a:cxn ang="T6">
                  <a:pos x="T0" y="T1"/>
                </a:cxn>
                <a:cxn ang="T7">
                  <a:pos x="T2" y="T3"/>
                </a:cxn>
                <a:cxn ang="T8">
                  <a:pos x="T4" y="T5"/>
                </a:cxn>
              </a:cxnLst>
              <a:rect l="T9" t="T10" r="T11" b="T12"/>
              <a:pathLst>
                <a:path w="20693" h="21576" fill="none" extrusionOk="0">
                  <a:moveTo>
                    <a:pt x="20692" y="6193"/>
                  </a:moveTo>
                  <a:cubicBezTo>
                    <a:pt x="18063" y="14978"/>
                    <a:pt x="10173" y="21145"/>
                    <a:pt x="1014" y="21576"/>
                  </a:cubicBezTo>
                </a:path>
                <a:path w="20693" h="21576" stroke="0" extrusionOk="0">
                  <a:moveTo>
                    <a:pt x="20692" y="6193"/>
                  </a:moveTo>
                  <a:cubicBezTo>
                    <a:pt x="18063" y="14978"/>
                    <a:pt x="10173" y="21145"/>
                    <a:pt x="1014" y="21576"/>
                  </a:cubicBezTo>
                  <a:lnTo>
                    <a:pt x="0" y="0"/>
                  </a:lnTo>
                  <a:lnTo>
                    <a:pt x="20692" y="6193"/>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126464" name="Rectangle 512"/>
          <p:cNvSpPr>
            <a:spLocks noChangeArrowheads="1"/>
          </p:cNvSpPr>
          <p:nvPr/>
        </p:nvSpPr>
        <p:spPr bwMode="auto">
          <a:xfrm>
            <a:off x="6297613" y="3198813"/>
            <a:ext cx="185896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400" b="0">
                <a:latin typeface="Book Antiqua" pitchFamily="18" charset="0"/>
              </a:rPr>
              <a:t>Area = .2483</a:t>
            </a:r>
          </a:p>
        </p:txBody>
      </p:sp>
      <p:sp>
        <p:nvSpPr>
          <p:cNvPr id="126465" name="Line 513"/>
          <p:cNvSpPr>
            <a:spLocks noChangeShapeType="1"/>
          </p:cNvSpPr>
          <p:nvPr/>
        </p:nvSpPr>
        <p:spPr bwMode="auto">
          <a:xfrm flipH="1">
            <a:off x="5589588" y="3657600"/>
            <a:ext cx="990600" cy="914400"/>
          </a:xfrm>
          <a:prstGeom prst="line">
            <a:avLst/>
          </a:prstGeom>
          <a:noFill/>
          <a:ln w="12700">
            <a:solidFill>
              <a:schemeClr val="tx1"/>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37905" name="Line 42"/>
          <p:cNvSpPr>
            <a:spLocks noChangeShapeType="1"/>
          </p:cNvSpPr>
          <p:nvPr/>
        </p:nvSpPr>
        <p:spPr bwMode="auto">
          <a:xfrm>
            <a:off x="2087563" y="4894263"/>
            <a:ext cx="5002212" cy="0"/>
          </a:xfrm>
          <a:prstGeom prst="line">
            <a:avLst/>
          </a:prstGeom>
          <a:noFill/>
          <a:ln w="38100">
            <a:solidFill>
              <a:schemeClr val="tx1"/>
            </a:solidFill>
            <a:round/>
            <a:headEnd/>
            <a:tailEn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6460"/>
                                        </p:tgtEl>
                                        <p:attrNameLst>
                                          <p:attrName>style.visibility</p:attrName>
                                        </p:attrNameLst>
                                      </p:cBhvr>
                                      <p:to>
                                        <p:strVal val="visible"/>
                                      </p:to>
                                    </p:set>
                                  </p:childTnLst>
                                </p:cTn>
                              </p:par>
                            </p:childTnLst>
                          </p:cTn>
                        </p:par>
                        <p:par>
                          <p:cTn id="7" fill="hold" nodeType="afterGroup">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126459"/>
                                        </p:tgtEl>
                                        <p:attrNameLst>
                                          <p:attrName>style.visibility</p:attrName>
                                        </p:attrNameLst>
                                      </p:cBhvr>
                                      <p:to>
                                        <p:strVal val="visible"/>
                                      </p:to>
                                    </p:set>
                                    <p:animEffect transition="in" filter="wipe(down)">
                                      <p:cBhvr>
                                        <p:cTn id="10" dur="500"/>
                                        <p:tgtEl>
                                          <p:spTgt spid="126459"/>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646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6461"/>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646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646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64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459" grpId="0" animBg="1"/>
      <p:bldP spid="126460" grpId="0"/>
      <p:bldP spid="126461" grpId="0" animBg="1"/>
      <p:bldP spid="126462" grpId="0"/>
      <p:bldP spid="126463" grpId="0" animBg="1"/>
      <p:bldP spid="126464" grpId="0" autoUpdateAnimBg="0"/>
      <p:bldP spid="12646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1035050" y="1500188"/>
            <a:ext cx="73771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a:solidFill>
                  <a:srgbClr val="000000"/>
                </a:solidFill>
                <a:latin typeface="Book Antiqua" pitchFamily="18" charset="0"/>
              </a:rPr>
              <a:t>Step 3:  Calculate the </a:t>
            </a:r>
            <a:r>
              <a:rPr lang="en-US" sz="2400" b="0" i="1">
                <a:solidFill>
                  <a:srgbClr val="000000"/>
                </a:solidFill>
                <a:latin typeface="Book Antiqua" pitchFamily="18" charset="0"/>
              </a:rPr>
              <a:t>z</a:t>
            </a:r>
            <a:r>
              <a:rPr lang="en-US" sz="2400" b="0">
                <a:solidFill>
                  <a:srgbClr val="000000"/>
                </a:solidFill>
                <a:latin typeface="Book Antiqua" pitchFamily="18" charset="0"/>
              </a:rPr>
              <a:t>-value at the </a:t>
            </a:r>
            <a:r>
              <a:rPr lang="en-US" sz="2400" b="0" u="sng">
                <a:solidFill>
                  <a:srgbClr val="000000"/>
                </a:solidFill>
                <a:latin typeface="Book Antiqua" pitchFamily="18" charset="0"/>
              </a:rPr>
              <a:t>lower</a:t>
            </a:r>
            <a:r>
              <a:rPr lang="en-US" sz="2400" b="0">
                <a:solidFill>
                  <a:srgbClr val="000000"/>
                </a:solidFill>
                <a:latin typeface="Book Antiqua" pitchFamily="18" charset="0"/>
              </a:rPr>
              <a:t> endpoint of</a:t>
            </a:r>
          </a:p>
          <a:p>
            <a:r>
              <a:rPr lang="en-US" sz="2400" b="0">
                <a:solidFill>
                  <a:srgbClr val="000000"/>
                </a:solidFill>
                <a:latin typeface="Book Antiqua" pitchFamily="18" charset="0"/>
              </a:rPr>
              <a:t> 	  the interval.</a:t>
            </a:r>
          </a:p>
        </p:txBody>
      </p:sp>
      <p:sp>
        <p:nvSpPr>
          <p:cNvPr id="38915" name="Text Box 3"/>
          <p:cNvSpPr txBox="1">
            <a:spLocks noChangeArrowheads="1"/>
          </p:cNvSpPr>
          <p:nvPr/>
        </p:nvSpPr>
        <p:spPr bwMode="auto">
          <a:xfrm>
            <a:off x="1022350" y="3238500"/>
            <a:ext cx="742473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a:solidFill>
                  <a:srgbClr val="000000"/>
                </a:solidFill>
                <a:latin typeface="Book Antiqua" pitchFamily="18" charset="0"/>
              </a:rPr>
              <a:t>Step 4:  Find the area under the curve to the left of the</a:t>
            </a:r>
          </a:p>
          <a:p>
            <a:r>
              <a:rPr lang="en-US" sz="2400" b="0">
                <a:solidFill>
                  <a:srgbClr val="000000"/>
                </a:solidFill>
                <a:latin typeface="Book Antiqua" pitchFamily="18" charset="0"/>
              </a:rPr>
              <a:t> 	  </a:t>
            </a:r>
            <a:r>
              <a:rPr lang="en-US" sz="2400" b="0" u="sng">
                <a:solidFill>
                  <a:srgbClr val="000000"/>
                </a:solidFill>
                <a:latin typeface="Book Antiqua" pitchFamily="18" charset="0"/>
              </a:rPr>
              <a:t>lower</a:t>
            </a:r>
            <a:r>
              <a:rPr lang="en-US" sz="2400" b="0">
                <a:solidFill>
                  <a:srgbClr val="000000"/>
                </a:solidFill>
                <a:latin typeface="Book Antiqua" pitchFamily="18" charset="0"/>
              </a:rPr>
              <a:t> endpoint.</a:t>
            </a:r>
          </a:p>
        </p:txBody>
      </p:sp>
      <p:grpSp>
        <p:nvGrpSpPr>
          <p:cNvPr id="38916" name="Group 159"/>
          <p:cNvGrpSpPr>
            <a:grpSpLocks/>
          </p:cNvGrpSpPr>
          <p:nvPr/>
        </p:nvGrpSpPr>
        <p:grpSpPr bwMode="auto">
          <a:xfrm>
            <a:off x="2544763" y="180975"/>
            <a:ext cx="4094162" cy="519113"/>
            <a:chOff x="1603" y="114"/>
            <a:chExt cx="2579" cy="327"/>
          </a:xfrm>
        </p:grpSpPr>
        <p:sp>
          <p:nvSpPr>
            <p:cNvPr id="38922" name="Text Box 160"/>
            <p:cNvSpPr txBox="1">
              <a:spLocks noChangeArrowheads="1"/>
            </p:cNvSpPr>
            <p:nvPr/>
          </p:nvSpPr>
          <p:spPr bwMode="auto">
            <a:xfrm>
              <a:off x="1603" y="114"/>
              <a:ext cx="257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800" b="0">
                  <a:solidFill>
                    <a:srgbClr val="000000"/>
                  </a:solidFill>
                  <a:latin typeface="Times New Roman" pitchFamily="18" charset="0"/>
                </a:rPr>
                <a:t>Sampling Distribution of    </a:t>
              </a:r>
            </a:p>
          </p:txBody>
        </p:sp>
        <p:graphicFrame>
          <p:nvGraphicFramePr>
            <p:cNvPr id="38923" name="Object 161">
              <a:hlinkClick r:id="" action="ppaction://ole?verb=0"/>
            </p:cNvPr>
            <p:cNvGraphicFramePr>
              <a:graphicFrameLocks/>
            </p:cNvGraphicFramePr>
            <p:nvPr/>
          </p:nvGraphicFramePr>
          <p:xfrm>
            <a:off x="3967" y="212"/>
            <a:ext cx="150" cy="178"/>
          </p:xfrm>
          <a:graphic>
            <a:graphicData uri="http://schemas.openxmlformats.org/presentationml/2006/ole">
              <mc:AlternateContent xmlns:mc="http://schemas.openxmlformats.org/markup-compatibility/2006">
                <mc:Choice xmlns:v="urn:schemas-microsoft-com:vml" Requires="v">
                  <p:oleObj spid="_x0000_s38928" name="Equation" r:id="rId4" imgW="152517" imgH="152512" progId="Equation.2">
                    <p:embed/>
                  </p:oleObj>
                </mc:Choice>
                <mc:Fallback>
                  <p:oleObj name="Equation" r:id="rId4" imgW="152517" imgH="152512" progId="Equation.2">
                    <p:embed/>
                    <p:pic>
                      <p:nvPicPr>
                        <p:cNvPr id="0" name="Object 16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7" y="212"/>
                          <a:ext cx="150" cy="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pSp>
      <p:sp>
        <p:nvSpPr>
          <p:cNvPr id="232610" name="Text Box 162"/>
          <p:cNvSpPr txBox="1">
            <a:spLocks noChangeArrowheads="1"/>
          </p:cNvSpPr>
          <p:nvPr/>
        </p:nvSpPr>
        <p:spPr bwMode="auto">
          <a:xfrm>
            <a:off x="2814638" y="2490788"/>
            <a:ext cx="37814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i="1">
                <a:latin typeface="Book Antiqua" pitchFamily="18" charset="0"/>
              </a:rPr>
              <a:t>z</a:t>
            </a:r>
            <a:r>
              <a:rPr lang="en-US" sz="2400" b="0">
                <a:latin typeface="Book Antiqua" pitchFamily="18" charset="0"/>
              </a:rPr>
              <a:t> = (983 </a:t>
            </a:r>
            <a:r>
              <a:rPr lang="en-US" sz="2400" b="0">
                <a:latin typeface="MT Symbol" charset="2"/>
              </a:rPr>
              <a:t>-</a:t>
            </a:r>
            <a:r>
              <a:rPr lang="en-US" sz="2400" b="0">
                <a:latin typeface="Book Antiqua" pitchFamily="18" charset="0"/>
              </a:rPr>
              <a:t> 993)/14.6  = - .68</a:t>
            </a:r>
          </a:p>
        </p:txBody>
      </p:sp>
      <p:sp>
        <p:nvSpPr>
          <p:cNvPr id="232611" name="Text Box 163"/>
          <p:cNvSpPr txBox="1">
            <a:spLocks noChangeArrowheads="1"/>
          </p:cNvSpPr>
          <p:nvPr/>
        </p:nvSpPr>
        <p:spPr bwMode="auto">
          <a:xfrm>
            <a:off x="2789238" y="4256088"/>
            <a:ext cx="25495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spcBef>
                <a:spcPct val="20000"/>
              </a:spcBef>
              <a:buClr>
                <a:srgbClr val="66FFFF"/>
              </a:buClr>
              <a:buSzPct val="75000"/>
              <a:buFont typeface="Monotype Sorts"/>
              <a:buNone/>
            </a:pPr>
            <a:r>
              <a:rPr lang="en-US" sz="2400" b="0" i="1" dirty="0">
                <a:latin typeface="Book Antiqua" pitchFamily="18" charset="0"/>
              </a:rPr>
              <a:t>P</a:t>
            </a:r>
            <a:r>
              <a:rPr lang="en-US" sz="2400" b="0" dirty="0">
                <a:latin typeface="Book Antiqua" pitchFamily="18" charset="0"/>
              </a:rPr>
              <a:t>(</a:t>
            </a:r>
            <a:r>
              <a:rPr lang="en-US" sz="2400" b="0" i="1" dirty="0">
                <a:latin typeface="Book Antiqua" pitchFamily="18" charset="0"/>
              </a:rPr>
              <a:t>z</a:t>
            </a:r>
            <a:r>
              <a:rPr lang="en-US" sz="2400" b="0" dirty="0">
                <a:latin typeface="Book Antiqua" pitchFamily="18" charset="0"/>
              </a:rPr>
              <a:t> </a:t>
            </a:r>
            <a:r>
              <a:rPr lang="en-US" sz="2400" b="0" u="sng" dirty="0">
                <a:latin typeface="Book Antiqua" pitchFamily="18" charset="0"/>
              </a:rPr>
              <a:t>&lt;</a:t>
            </a:r>
            <a:r>
              <a:rPr lang="en-US" sz="2400" b="0" dirty="0">
                <a:latin typeface="Book Antiqua" pitchFamily="18" charset="0"/>
              </a:rPr>
              <a:t> -.68) = .2483</a:t>
            </a:r>
          </a:p>
        </p:txBody>
      </p:sp>
      <p:sp>
        <p:nvSpPr>
          <p:cNvPr id="232612" name="Text Box 164"/>
          <p:cNvSpPr txBox="1">
            <a:spLocks noChangeArrowheads="1"/>
          </p:cNvSpPr>
          <p:nvPr/>
        </p:nvSpPr>
        <p:spPr bwMode="auto">
          <a:xfrm>
            <a:off x="2824163" y="4856163"/>
            <a:ext cx="25415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400" b="0" i="1">
                <a:latin typeface="Book Antiqua" pitchFamily="18" charset="0"/>
              </a:rPr>
              <a:t>P</a:t>
            </a:r>
            <a:r>
              <a:rPr lang="en-US" sz="2400" b="0">
                <a:latin typeface="Book Antiqua" pitchFamily="18" charset="0"/>
              </a:rPr>
              <a:t>(</a:t>
            </a:r>
            <a:r>
              <a:rPr lang="en-US" sz="2400" b="0" i="1">
                <a:latin typeface="Book Antiqua" pitchFamily="18" charset="0"/>
              </a:rPr>
              <a:t>x</a:t>
            </a:r>
            <a:r>
              <a:rPr lang="en-US" sz="2400" b="0">
                <a:latin typeface="Book Antiqua" pitchFamily="18" charset="0"/>
              </a:rPr>
              <a:t> </a:t>
            </a:r>
            <a:r>
              <a:rPr lang="en-US" sz="2400" b="0" u="sng">
                <a:latin typeface="Book Antiqua" pitchFamily="18" charset="0"/>
              </a:rPr>
              <a:t>&lt;</a:t>
            </a:r>
            <a:r>
              <a:rPr lang="en-US" sz="2400" b="0">
                <a:latin typeface="Book Antiqua" pitchFamily="18" charset="0"/>
              </a:rPr>
              <a:t> 983) = .2483</a:t>
            </a:r>
          </a:p>
        </p:txBody>
      </p:sp>
      <p:sp>
        <p:nvSpPr>
          <p:cNvPr id="232613" name="Line 165"/>
          <p:cNvSpPr>
            <a:spLocks noChangeShapeType="1"/>
          </p:cNvSpPr>
          <p:nvPr/>
        </p:nvSpPr>
        <p:spPr bwMode="auto">
          <a:xfrm>
            <a:off x="3219450" y="4991100"/>
            <a:ext cx="14605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00" name="Rectangle 12"/>
          <p:cNvSpPr>
            <a:spLocks noChangeArrowheads="1"/>
          </p:cNvSpPr>
          <p:nvPr/>
        </p:nvSpPr>
        <p:spPr bwMode="auto">
          <a:xfrm>
            <a:off x="5622925" y="2519363"/>
            <a:ext cx="1082675" cy="33496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26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2300"/>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261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26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26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610" grpId="0" autoUpdateAnimBg="0"/>
      <p:bldP spid="232611" grpId="0" autoUpdateAnimBg="0"/>
      <p:bldP spid="232612" grpId="0" autoUpdateAnimBg="0"/>
      <p:bldP spid="232613" grpId="0" animBg="1"/>
      <p:bldP spid="1230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938" name="Group 479"/>
          <p:cNvGrpSpPr>
            <a:grpSpLocks/>
          </p:cNvGrpSpPr>
          <p:nvPr/>
        </p:nvGrpSpPr>
        <p:grpSpPr bwMode="auto">
          <a:xfrm>
            <a:off x="2544763" y="180975"/>
            <a:ext cx="4094162" cy="519113"/>
            <a:chOff x="1603" y="114"/>
            <a:chExt cx="2579" cy="327"/>
          </a:xfrm>
        </p:grpSpPr>
        <p:sp>
          <p:nvSpPr>
            <p:cNvPr id="39968" name="Text Box 480"/>
            <p:cNvSpPr txBox="1">
              <a:spLocks noChangeArrowheads="1"/>
            </p:cNvSpPr>
            <p:nvPr/>
          </p:nvSpPr>
          <p:spPr bwMode="auto">
            <a:xfrm>
              <a:off x="1603" y="114"/>
              <a:ext cx="257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800" b="0" dirty="0">
                  <a:solidFill>
                    <a:srgbClr val="000000"/>
                  </a:solidFill>
                  <a:latin typeface="Times New Roman" pitchFamily="18" charset="0"/>
                </a:rPr>
                <a:t>Sampling Distribution of    </a:t>
              </a:r>
            </a:p>
          </p:txBody>
        </p:sp>
        <p:graphicFrame>
          <p:nvGraphicFramePr>
            <p:cNvPr id="39969" name="Object 481">
              <a:hlinkClick r:id="" action="ppaction://ole?verb=0"/>
            </p:cNvPr>
            <p:cNvGraphicFramePr>
              <a:graphicFrameLocks/>
            </p:cNvGraphicFramePr>
            <p:nvPr/>
          </p:nvGraphicFramePr>
          <p:xfrm>
            <a:off x="3967" y="212"/>
            <a:ext cx="150" cy="178"/>
          </p:xfrm>
          <a:graphic>
            <a:graphicData uri="http://schemas.openxmlformats.org/presentationml/2006/ole">
              <mc:AlternateContent xmlns:mc="http://schemas.openxmlformats.org/markup-compatibility/2006">
                <mc:Choice xmlns:v="urn:schemas-microsoft-com:vml" Requires="v">
                  <p:oleObj spid="_x0000_s40002" name="Equation" r:id="rId4" imgW="152517" imgH="152512" progId="Equation.2">
                    <p:embed/>
                  </p:oleObj>
                </mc:Choice>
                <mc:Fallback>
                  <p:oleObj name="Equation" r:id="rId4" imgW="152517" imgH="152512" progId="Equation.2">
                    <p:embed/>
                    <p:pic>
                      <p:nvPicPr>
                        <p:cNvPr id="0" name="Object 48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7" y="212"/>
                          <a:ext cx="150" cy="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pSp>
      <p:sp>
        <p:nvSpPr>
          <p:cNvPr id="39957" name="Text Box 541"/>
          <p:cNvSpPr txBox="1">
            <a:spLocks noChangeArrowheads="1"/>
          </p:cNvSpPr>
          <p:nvPr/>
        </p:nvSpPr>
        <p:spPr bwMode="auto">
          <a:xfrm>
            <a:off x="1042988" y="1497013"/>
            <a:ext cx="74850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dirty="0">
                <a:solidFill>
                  <a:srgbClr val="000000"/>
                </a:solidFill>
                <a:latin typeface="Book Antiqua" pitchFamily="18" charset="0"/>
              </a:rPr>
              <a:t>Step 5:  Calculate</a:t>
            </a:r>
            <a:r>
              <a:rPr lang="en-US" sz="2400" b="0" dirty="0">
                <a:latin typeface="Book Antiqua" pitchFamily="18" charset="0"/>
              </a:rPr>
              <a:t> the area under the curve between</a:t>
            </a:r>
          </a:p>
          <a:p>
            <a:r>
              <a:rPr lang="en-US" sz="2400" b="0" dirty="0">
                <a:latin typeface="Book Antiqua" pitchFamily="18" charset="0"/>
              </a:rPr>
              <a:t> 	  the lower and upper endpoints of the interval.</a:t>
            </a:r>
          </a:p>
        </p:txBody>
      </p:sp>
      <p:grpSp>
        <p:nvGrpSpPr>
          <p:cNvPr id="4" name="Group 543"/>
          <p:cNvGrpSpPr>
            <a:grpSpLocks/>
          </p:cNvGrpSpPr>
          <p:nvPr/>
        </p:nvGrpSpPr>
        <p:grpSpPr bwMode="auto">
          <a:xfrm>
            <a:off x="2800350" y="2536825"/>
            <a:ext cx="3563938" cy="457200"/>
            <a:chOff x="1830" y="3048"/>
            <a:chExt cx="2245" cy="288"/>
          </a:xfrm>
        </p:grpSpPr>
        <p:sp>
          <p:nvSpPr>
            <p:cNvPr id="39960" name="Rectangle 544"/>
            <p:cNvSpPr>
              <a:spLocks noChangeArrowheads="1"/>
            </p:cNvSpPr>
            <p:nvPr/>
          </p:nvSpPr>
          <p:spPr bwMode="auto">
            <a:xfrm>
              <a:off x="1830" y="3048"/>
              <a:ext cx="224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algn="ctr" eaLnBrk="0" hangingPunct="0"/>
              <a:r>
                <a:rPr lang="en-US" sz="2400" b="0" i="1" dirty="0">
                  <a:latin typeface="Book Antiqua" pitchFamily="18" charset="0"/>
                </a:rPr>
                <a:t>P</a:t>
              </a:r>
              <a:r>
                <a:rPr lang="en-US" sz="2400" b="0" dirty="0">
                  <a:latin typeface="Book Antiqua" pitchFamily="18" charset="0"/>
                </a:rPr>
                <a:t>(983 </a:t>
              </a:r>
              <a:r>
                <a:rPr lang="en-US" sz="2400" b="0" u="sng" dirty="0">
                  <a:latin typeface="Book Antiqua" pitchFamily="18" charset="0"/>
                </a:rPr>
                <a:t>&lt;</a:t>
              </a:r>
              <a:r>
                <a:rPr lang="en-US" sz="2400" b="0" dirty="0">
                  <a:latin typeface="Book Antiqua" pitchFamily="18" charset="0"/>
                </a:rPr>
                <a:t>     </a:t>
              </a:r>
              <a:r>
                <a:rPr lang="en-US" sz="2400" b="0" u="sng" dirty="0">
                  <a:latin typeface="Book Antiqua" pitchFamily="18" charset="0"/>
                </a:rPr>
                <a:t>&lt;</a:t>
              </a:r>
              <a:r>
                <a:rPr lang="en-US" sz="2400" b="0" dirty="0">
                  <a:latin typeface="Book Antiqua" pitchFamily="18" charset="0"/>
                </a:rPr>
                <a:t> 1003) = .5034</a:t>
              </a:r>
            </a:p>
          </p:txBody>
        </p:sp>
        <p:graphicFrame>
          <p:nvGraphicFramePr>
            <p:cNvPr id="39961" name="Object 545">
              <a:hlinkClick r:id="" action="ppaction://ole?verb=0"/>
            </p:cNvPr>
            <p:cNvGraphicFramePr>
              <a:graphicFrameLocks/>
            </p:cNvGraphicFramePr>
            <p:nvPr/>
          </p:nvGraphicFramePr>
          <p:xfrm>
            <a:off x="2582" y="3119"/>
            <a:ext cx="132" cy="144"/>
          </p:xfrm>
          <a:graphic>
            <a:graphicData uri="http://schemas.openxmlformats.org/presentationml/2006/ole">
              <mc:AlternateContent xmlns:mc="http://schemas.openxmlformats.org/markup-compatibility/2006">
                <mc:Choice xmlns:v="urn:schemas-microsoft-com:vml" Requires="v">
                  <p:oleObj spid="_x0000_s40003" name="Equation" r:id="rId6" imgW="152517" imgH="152512" progId="Equation.2">
                    <p:embed/>
                  </p:oleObj>
                </mc:Choice>
                <mc:Fallback>
                  <p:oleObj name="Equation" r:id="rId6" imgW="152517" imgH="152512" progId="Equation.2">
                    <p:embed/>
                    <p:pic>
                      <p:nvPicPr>
                        <p:cNvPr id="0" name="Object 545"/>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82" y="3119"/>
                          <a:ext cx="132"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pSp>
      <p:sp>
        <p:nvSpPr>
          <p:cNvPr id="34" name="Freeform 37"/>
          <p:cNvSpPr>
            <a:spLocks/>
          </p:cNvSpPr>
          <p:nvPr/>
        </p:nvSpPr>
        <p:spPr bwMode="auto">
          <a:xfrm>
            <a:off x="1976438" y="3856251"/>
            <a:ext cx="5080000" cy="2616200"/>
          </a:xfrm>
          <a:custGeom>
            <a:avLst/>
            <a:gdLst>
              <a:gd name="T0" fmla="*/ 2147483647 w 2094"/>
              <a:gd name="T1" fmla="*/ 2147483647 h 2480"/>
              <a:gd name="T2" fmla="*/ 2147483647 w 2094"/>
              <a:gd name="T3" fmla="*/ 2147483647 h 2480"/>
              <a:gd name="T4" fmla="*/ 2147483647 w 2094"/>
              <a:gd name="T5" fmla="*/ 2147483647 h 2480"/>
              <a:gd name="T6" fmla="*/ 2147483647 w 2094"/>
              <a:gd name="T7" fmla="*/ 2147483647 h 2480"/>
              <a:gd name="T8" fmla="*/ 2147483647 w 2094"/>
              <a:gd name="T9" fmla="*/ 2147483647 h 2480"/>
              <a:gd name="T10" fmla="*/ 2147483647 w 2094"/>
              <a:gd name="T11" fmla="*/ 2147483647 h 2480"/>
              <a:gd name="T12" fmla="*/ 2147483647 w 2094"/>
              <a:gd name="T13" fmla="*/ 2147483647 h 2480"/>
              <a:gd name="T14" fmla="*/ 2147483647 w 2094"/>
              <a:gd name="T15" fmla="*/ 2147483647 h 2480"/>
              <a:gd name="T16" fmla="*/ 2147483647 w 2094"/>
              <a:gd name="T17" fmla="*/ 2147483647 h 2480"/>
              <a:gd name="T18" fmla="*/ 2147483647 w 2094"/>
              <a:gd name="T19" fmla="*/ 2147483647 h 2480"/>
              <a:gd name="T20" fmla="*/ 2147483647 w 2094"/>
              <a:gd name="T21" fmla="*/ 2147483647 h 2480"/>
              <a:gd name="T22" fmla="*/ 2147483647 w 2094"/>
              <a:gd name="T23" fmla="*/ 2147483647 h 2480"/>
              <a:gd name="T24" fmla="*/ 2147483647 w 2094"/>
              <a:gd name="T25" fmla="*/ 2147483647 h 2480"/>
              <a:gd name="T26" fmla="*/ 2147483647 w 2094"/>
              <a:gd name="T27" fmla="*/ 2147483647 h 2480"/>
              <a:gd name="T28" fmla="*/ 2147483647 w 2094"/>
              <a:gd name="T29" fmla="*/ 2147483647 h 2480"/>
              <a:gd name="T30" fmla="*/ 2147483647 w 2094"/>
              <a:gd name="T31" fmla="*/ 2147483647 h 2480"/>
              <a:gd name="T32" fmla="*/ 2147483647 w 2094"/>
              <a:gd name="T33" fmla="*/ 2147483647 h 2480"/>
              <a:gd name="T34" fmla="*/ 2147483647 w 2094"/>
              <a:gd name="T35" fmla="*/ 2147483647 h 2480"/>
              <a:gd name="T36" fmla="*/ 2147483647 w 2094"/>
              <a:gd name="T37" fmla="*/ 2147483647 h 2480"/>
              <a:gd name="T38" fmla="*/ 2147483647 w 2094"/>
              <a:gd name="T39" fmla="*/ 2147483647 h 2480"/>
              <a:gd name="T40" fmla="*/ 2147483647 w 2094"/>
              <a:gd name="T41" fmla="*/ 2147483647 h 2480"/>
              <a:gd name="T42" fmla="*/ 2147483647 w 2094"/>
              <a:gd name="T43" fmla="*/ 2147483647 h 2480"/>
              <a:gd name="T44" fmla="*/ 2147483647 w 2094"/>
              <a:gd name="T45" fmla="*/ 2147483647 h 2480"/>
              <a:gd name="T46" fmla="*/ 2147483647 w 2094"/>
              <a:gd name="T47" fmla="*/ 2147483647 h 2480"/>
              <a:gd name="T48" fmla="*/ 2147483647 w 2094"/>
              <a:gd name="T49" fmla="*/ 2147483647 h 2480"/>
              <a:gd name="T50" fmla="*/ 2147483647 w 2094"/>
              <a:gd name="T51" fmla="*/ 2147483647 h 2480"/>
              <a:gd name="T52" fmla="*/ 2147483647 w 2094"/>
              <a:gd name="T53" fmla="*/ 2147483647 h 2480"/>
              <a:gd name="T54" fmla="*/ 2147483647 w 2094"/>
              <a:gd name="T55" fmla="*/ 2147483647 h 2480"/>
              <a:gd name="T56" fmla="*/ 2147483647 w 2094"/>
              <a:gd name="T57" fmla="*/ 2147483647 h 2480"/>
              <a:gd name="T58" fmla="*/ 2147483647 w 2094"/>
              <a:gd name="T59" fmla="*/ 2147483647 h 2480"/>
              <a:gd name="T60" fmla="*/ 2147483647 w 2094"/>
              <a:gd name="T61" fmla="*/ 2147483647 h 2480"/>
              <a:gd name="T62" fmla="*/ 2147483647 w 2094"/>
              <a:gd name="T63" fmla="*/ 2147483647 h 2480"/>
              <a:gd name="T64" fmla="*/ 2147483647 w 2094"/>
              <a:gd name="T65" fmla="*/ 2147483647 h 2480"/>
              <a:gd name="T66" fmla="*/ 2147483647 w 2094"/>
              <a:gd name="T67" fmla="*/ 2147483647 h 2480"/>
              <a:gd name="T68" fmla="*/ 2147483647 w 2094"/>
              <a:gd name="T69" fmla="*/ 2147483647 h 2480"/>
              <a:gd name="T70" fmla="*/ 2147483647 w 2094"/>
              <a:gd name="T71" fmla="*/ 2147483647 h 2480"/>
              <a:gd name="T72" fmla="*/ 2147483647 w 2094"/>
              <a:gd name="T73" fmla="*/ 2147483647 h 2480"/>
              <a:gd name="T74" fmla="*/ 2147483647 w 2094"/>
              <a:gd name="T75" fmla="*/ 2147483647 h 2480"/>
              <a:gd name="T76" fmla="*/ 2147483647 w 2094"/>
              <a:gd name="T77" fmla="*/ 2147483647 h 2480"/>
              <a:gd name="T78" fmla="*/ 2147483647 w 2094"/>
              <a:gd name="T79" fmla="*/ 2147483647 h 2480"/>
              <a:gd name="T80" fmla="*/ 2147483647 w 2094"/>
              <a:gd name="T81" fmla="*/ 2147483647 h 2480"/>
              <a:gd name="T82" fmla="*/ 2147483647 w 2094"/>
              <a:gd name="T83" fmla="*/ 2147483647 h 2480"/>
              <a:gd name="T84" fmla="*/ 2147483647 w 2094"/>
              <a:gd name="T85" fmla="*/ 2147483647 h 2480"/>
              <a:gd name="T86" fmla="*/ 2147483647 w 2094"/>
              <a:gd name="T87" fmla="*/ 2147483647 h 2480"/>
              <a:gd name="T88" fmla="*/ 2147483647 w 2094"/>
              <a:gd name="T89" fmla="*/ 2147483647 h 2480"/>
              <a:gd name="T90" fmla="*/ 2147483647 w 2094"/>
              <a:gd name="T91" fmla="*/ 2147483647 h 2480"/>
              <a:gd name="T92" fmla="*/ 2147483647 w 2094"/>
              <a:gd name="T93" fmla="*/ 2147483647 h 2480"/>
              <a:gd name="T94" fmla="*/ 2147483647 w 2094"/>
              <a:gd name="T95" fmla="*/ 2147483647 h 248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094"/>
              <a:gd name="T145" fmla="*/ 0 h 2480"/>
              <a:gd name="T146" fmla="*/ 2094 w 2094"/>
              <a:gd name="T147" fmla="*/ 2480 h 248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094" h="2480">
                <a:moveTo>
                  <a:pt x="1037" y="0"/>
                </a:moveTo>
                <a:lnTo>
                  <a:pt x="1011" y="4"/>
                </a:lnTo>
                <a:lnTo>
                  <a:pt x="992" y="26"/>
                </a:lnTo>
                <a:lnTo>
                  <a:pt x="968" y="57"/>
                </a:lnTo>
                <a:lnTo>
                  <a:pt x="952" y="92"/>
                </a:lnTo>
                <a:lnTo>
                  <a:pt x="941" y="130"/>
                </a:lnTo>
                <a:lnTo>
                  <a:pt x="923" y="174"/>
                </a:lnTo>
                <a:lnTo>
                  <a:pt x="909" y="216"/>
                </a:lnTo>
                <a:lnTo>
                  <a:pt x="900" y="262"/>
                </a:lnTo>
                <a:lnTo>
                  <a:pt x="882" y="316"/>
                </a:lnTo>
                <a:lnTo>
                  <a:pt x="870" y="366"/>
                </a:lnTo>
                <a:lnTo>
                  <a:pt x="857" y="420"/>
                </a:lnTo>
                <a:lnTo>
                  <a:pt x="847" y="468"/>
                </a:lnTo>
                <a:lnTo>
                  <a:pt x="839" y="512"/>
                </a:lnTo>
                <a:lnTo>
                  <a:pt x="831" y="550"/>
                </a:lnTo>
                <a:lnTo>
                  <a:pt x="823" y="598"/>
                </a:lnTo>
                <a:lnTo>
                  <a:pt x="815" y="644"/>
                </a:lnTo>
                <a:lnTo>
                  <a:pt x="808" y="684"/>
                </a:lnTo>
                <a:lnTo>
                  <a:pt x="802" y="728"/>
                </a:lnTo>
                <a:lnTo>
                  <a:pt x="792" y="780"/>
                </a:lnTo>
                <a:lnTo>
                  <a:pt x="780" y="824"/>
                </a:lnTo>
                <a:lnTo>
                  <a:pt x="774" y="866"/>
                </a:lnTo>
                <a:lnTo>
                  <a:pt x="767" y="914"/>
                </a:lnTo>
                <a:lnTo>
                  <a:pt x="757" y="958"/>
                </a:lnTo>
                <a:lnTo>
                  <a:pt x="753" y="998"/>
                </a:lnTo>
                <a:lnTo>
                  <a:pt x="745" y="1056"/>
                </a:lnTo>
                <a:lnTo>
                  <a:pt x="739" y="1110"/>
                </a:lnTo>
                <a:lnTo>
                  <a:pt x="728" y="1162"/>
                </a:lnTo>
                <a:lnTo>
                  <a:pt x="720" y="1216"/>
                </a:lnTo>
                <a:lnTo>
                  <a:pt x="710" y="1266"/>
                </a:lnTo>
                <a:lnTo>
                  <a:pt x="704" y="1310"/>
                </a:lnTo>
                <a:lnTo>
                  <a:pt x="698" y="1350"/>
                </a:lnTo>
                <a:lnTo>
                  <a:pt x="690" y="1402"/>
                </a:lnTo>
                <a:lnTo>
                  <a:pt x="681" y="1444"/>
                </a:lnTo>
                <a:lnTo>
                  <a:pt x="675" y="1484"/>
                </a:lnTo>
                <a:lnTo>
                  <a:pt x="665" y="1532"/>
                </a:lnTo>
                <a:lnTo>
                  <a:pt x="657" y="1576"/>
                </a:lnTo>
                <a:lnTo>
                  <a:pt x="645" y="1624"/>
                </a:lnTo>
                <a:lnTo>
                  <a:pt x="636" y="1668"/>
                </a:lnTo>
                <a:lnTo>
                  <a:pt x="624" y="1720"/>
                </a:lnTo>
                <a:lnTo>
                  <a:pt x="612" y="1770"/>
                </a:lnTo>
                <a:lnTo>
                  <a:pt x="600" y="1820"/>
                </a:lnTo>
                <a:lnTo>
                  <a:pt x="587" y="1870"/>
                </a:lnTo>
                <a:lnTo>
                  <a:pt x="567" y="1922"/>
                </a:lnTo>
                <a:lnTo>
                  <a:pt x="554" y="1964"/>
                </a:lnTo>
                <a:lnTo>
                  <a:pt x="536" y="2006"/>
                </a:lnTo>
                <a:lnTo>
                  <a:pt x="520" y="2044"/>
                </a:lnTo>
                <a:lnTo>
                  <a:pt x="501" y="2082"/>
                </a:lnTo>
                <a:lnTo>
                  <a:pt x="479" y="2112"/>
                </a:lnTo>
                <a:lnTo>
                  <a:pt x="460" y="2142"/>
                </a:lnTo>
                <a:lnTo>
                  <a:pt x="428" y="2178"/>
                </a:lnTo>
                <a:lnTo>
                  <a:pt x="401" y="2210"/>
                </a:lnTo>
                <a:lnTo>
                  <a:pt x="378" y="2234"/>
                </a:lnTo>
                <a:lnTo>
                  <a:pt x="350" y="2264"/>
                </a:lnTo>
                <a:lnTo>
                  <a:pt x="323" y="2286"/>
                </a:lnTo>
                <a:lnTo>
                  <a:pt x="301" y="2300"/>
                </a:lnTo>
                <a:lnTo>
                  <a:pt x="284" y="2312"/>
                </a:lnTo>
                <a:lnTo>
                  <a:pt x="260" y="2326"/>
                </a:lnTo>
                <a:lnTo>
                  <a:pt x="233" y="2344"/>
                </a:lnTo>
                <a:lnTo>
                  <a:pt x="211" y="2358"/>
                </a:lnTo>
                <a:lnTo>
                  <a:pt x="188" y="2370"/>
                </a:lnTo>
                <a:lnTo>
                  <a:pt x="163" y="2388"/>
                </a:lnTo>
                <a:lnTo>
                  <a:pt x="135" y="2404"/>
                </a:lnTo>
                <a:lnTo>
                  <a:pt x="114" y="2414"/>
                </a:lnTo>
                <a:lnTo>
                  <a:pt x="84" y="2430"/>
                </a:lnTo>
                <a:lnTo>
                  <a:pt x="65" y="2438"/>
                </a:lnTo>
                <a:lnTo>
                  <a:pt x="47" y="2450"/>
                </a:lnTo>
                <a:lnTo>
                  <a:pt x="0" y="2480"/>
                </a:lnTo>
                <a:lnTo>
                  <a:pt x="2094" y="2480"/>
                </a:lnTo>
                <a:lnTo>
                  <a:pt x="2054" y="2462"/>
                </a:lnTo>
                <a:lnTo>
                  <a:pt x="2024" y="2446"/>
                </a:lnTo>
                <a:lnTo>
                  <a:pt x="1986" y="2428"/>
                </a:lnTo>
                <a:lnTo>
                  <a:pt x="1950" y="2414"/>
                </a:lnTo>
                <a:lnTo>
                  <a:pt x="1916" y="2398"/>
                </a:lnTo>
                <a:lnTo>
                  <a:pt x="1881" y="2384"/>
                </a:lnTo>
                <a:lnTo>
                  <a:pt x="1853" y="2368"/>
                </a:lnTo>
                <a:lnTo>
                  <a:pt x="1828" y="2354"/>
                </a:lnTo>
                <a:lnTo>
                  <a:pt x="1801" y="2336"/>
                </a:lnTo>
                <a:lnTo>
                  <a:pt x="1771" y="2310"/>
                </a:lnTo>
                <a:lnTo>
                  <a:pt x="1736" y="2284"/>
                </a:lnTo>
                <a:lnTo>
                  <a:pt x="1711" y="2262"/>
                </a:lnTo>
                <a:lnTo>
                  <a:pt x="1683" y="2238"/>
                </a:lnTo>
                <a:lnTo>
                  <a:pt x="1660" y="2212"/>
                </a:lnTo>
                <a:lnTo>
                  <a:pt x="1640" y="2188"/>
                </a:lnTo>
                <a:lnTo>
                  <a:pt x="1627" y="2172"/>
                </a:lnTo>
                <a:lnTo>
                  <a:pt x="1615" y="2154"/>
                </a:lnTo>
                <a:lnTo>
                  <a:pt x="1603" y="2136"/>
                </a:lnTo>
                <a:lnTo>
                  <a:pt x="1590" y="2116"/>
                </a:lnTo>
                <a:lnTo>
                  <a:pt x="1578" y="2084"/>
                </a:lnTo>
                <a:lnTo>
                  <a:pt x="1562" y="2052"/>
                </a:lnTo>
                <a:lnTo>
                  <a:pt x="1544" y="2006"/>
                </a:lnTo>
                <a:lnTo>
                  <a:pt x="1524" y="1950"/>
                </a:lnTo>
                <a:lnTo>
                  <a:pt x="1500" y="1908"/>
                </a:lnTo>
                <a:lnTo>
                  <a:pt x="1482" y="1854"/>
                </a:lnTo>
                <a:lnTo>
                  <a:pt x="1474" y="1822"/>
                </a:lnTo>
                <a:lnTo>
                  <a:pt x="1462" y="1782"/>
                </a:lnTo>
                <a:lnTo>
                  <a:pt x="1455" y="1748"/>
                </a:lnTo>
                <a:lnTo>
                  <a:pt x="1447" y="1714"/>
                </a:lnTo>
                <a:lnTo>
                  <a:pt x="1439" y="1680"/>
                </a:lnTo>
                <a:lnTo>
                  <a:pt x="1433" y="1644"/>
                </a:lnTo>
                <a:lnTo>
                  <a:pt x="1425" y="1606"/>
                </a:lnTo>
                <a:lnTo>
                  <a:pt x="1420" y="1564"/>
                </a:lnTo>
                <a:lnTo>
                  <a:pt x="1412" y="1516"/>
                </a:lnTo>
                <a:lnTo>
                  <a:pt x="1402" y="1459"/>
                </a:lnTo>
                <a:lnTo>
                  <a:pt x="1393" y="1423"/>
                </a:lnTo>
                <a:lnTo>
                  <a:pt x="1387" y="1385"/>
                </a:lnTo>
                <a:lnTo>
                  <a:pt x="1380" y="1346"/>
                </a:lnTo>
                <a:lnTo>
                  <a:pt x="1373" y="1305"/>
                </a:lnTo>
                <a:lnTo>
                  <a:pt x="1365" y="1261"/>
                </a:lnTo>
                <a:lnTo>
                  <a:pt x="1356" y="1202"/>
                </a:lnTo>
                <a:lnTo>
                  <a:pt x="1348" y="1151"/>
                </a:lnTo>
                <a:lnTo>
                  <a:pt x="1335" y="1096"/>
                </a:lnTo>
                <a:lnTo>
                  <a:pt x="1324" y="1034"/>
                </a:lnTo>
                <a:lnTo>
                  <a:pt x="1314" y="980"/>
                </a:lnTo>
                <a:lnTo>
                  <a:pt x="1304" y="926"/>
                </a:lnTo>
                <a:lnTo>
                  <a:pt x="1294" y="876"/>
                </a:lnTo>
                <a:lnTo>
                  <a:pt x="1285" y="824"/>
                </a:lnTo>
                <a:lnTo>
                  <a:pt x="1277" y="778"/>
                </a:lnTo>
                <a:lnTo>
                  <a:pt x="1265" y="718"/>
                </a:lnTo>
                <a:lnTo>
                  <a:pt x="1257" y="674"/>
                </a:lnTo>
                <a:lnTo>
                  <a:pt x="1249" y="636"/>
                </a:lnTo>
                <a:lnTo>
                  <a:pt x="1244" y="600"/>
                </a:lnTo>
                <a:lnTo>
                  <a:pt x="1234" y="546"/>
                </a:lnTo>
                <a:lnTo>
                  <a:pt x="1218" y="468"/>
                </a:lnTo>
                <a:lnTo>
                  <a:pt x="1224" y="504"/>
                </a:lnTo>
                <a:lnTo>
                  <a:pt x="1208" y="432"/>
                </a:lnTo>
                <a:lnTo>
                  <a:pt x="1199" y="388"/>
                </a:lnTo>
                <a:lnTo>
                  <a:pt x="1188" y="339"/>
                </a:lnTo>
                <a:lnTo>
                  <a:pt x="1181" y="318"/>
                </a:lnTo>
                <a:lnTo>
                  <a:pt x="1175" y="296"/>
                </a:lnTo>
                <a:lnTo>
                  <a:pt x="1171" y="280"/>
                </a:lnTo>
                <a:lnTo>
                  <a:pt x="1167" y="268"/>
                </a:lnTo>
                <a:lnTo>
                  <a:pt x="1161" y="244"/>
                </a:lnTo>
                <a:lnTo>
                  <a:pt x="1158" y="236"/>
                </a:lnTo>
                <a:lnTo>
                  <a:pt x="1154" y="222"/>
                </a:lnTo>
                <a:lnTo>
                  <a:pt x="1164" y="254"/>
                </a:lnTo>
                <a:lnTo>
                  <a:pt x="1150" y="206"/>
                </a:lnTo>
                <a:lnTo>
                  <a:pt x="1140" y="180"/>
                </a:lnTo>
                <a:lnTo>
                  <a:pt x="1132" y="146"/>
                </a:lnTo>
                <a:lnTo>
                  <a:pt x="1116" y="108"/>
                </a:lnTo>
                <a:lnTo>
                  <a:pt x="1105" y="78"/>
                </a:lnTo>
                <a:lnTo>
                  <a:pt x="1091" y="48"/>
                </a:lnTo>
                <a:lnTo>
                  <a:pt x="1075" y="22"/>
                </a:lnTo>
                <a:lnTo>
                  <a:pt x="1060" y="4"/>
                </a:lnTo>
                <a:lnTo>
                  <a:pt x="1037" y="0"/>
                </a:lnTo>
              </a:path>
            </a:pathLst>
          </a:custGeom>
          <a:solidFill>
            <a:schemeClr val="hlink"/>
          </a:solidFill>
          <a:ln w="12700" cap="rnd">
            <a:solidFill>
              <a:schemeClr val="folHlink"/>
            </a:solidFill>
            <a:round/>
            <a:headEnd/>
            <a:tailEnd/>
          </a:ln>
        </p:spPr>
        <p:txBody>
          <a:bodyPr/>
          <a:lstStyle/>
          <a:p>
            <a:endParaRPr lang="en-US"/>
          </a:p>
        </p:txBody>
      </p:sp>
      <p:graphicFrame>
        <p:nvGraphicFramePr>
          <p:cNvPr id="35" name="Object 9">
            <a:hlinkClick r:id="" action="ppaction://ole?verb=0"/>
          </p:cNvPr>
          <p:cNvGraphicFramePr>
            <a:graphicFrameLocks/>
          </p:cNvGraphicFramePr>
          <p:nvPr>
            <p:extLst>
              <p:ext uri="{D42A27DB-BD31-4B8C-83A1-F6EECF244321}">
                <p14:modId xmlns:p14="http://schemas.microsoft.com/office/powerpoint/2010/main" val="1248157769"/>
              </p:ext>
            </p:extLst>
          </p:nvPr>
        </p:nvGraphicFramePr>
        <p:xfrm>
          <a:off x="7470775" y="6393037"/>
          <a:ext cx="249238" cy="207963"/>
        </p:xfrm>
        <a:graphic>
          <a:graphicData uri="http://schemas.openxmlformats.org/presentationml/2006/ole">
            <mc:AlternateContent xmlns:mc="http://schemas.openxmlformats.org/markup-compatibility/2006">
              <mc:Choice xmlns:v="urn:schemas-microsoft-com:vml" Requires="v">
                <p:oleObj spid="_x0000_s40004" name="Equation" r:id="rId8" imgW="190578" imgH="180855" progId="Equation.DSMT4">
                  <p:embed/>
                </p:oleObj>
              </mc:Choice>
              <mc:Fallback>
                <p:oleObj name="Equation" r:id="rId8" imgW="190578" imgH="180855" progId="Equation.DSMT4">
                  <p:embed/>
                  <p:pic>
                    <p:nvPicPr>
                      <p:cNvPr id="0" name=""/>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70775" y="6393037"/>
                        <a:ext cx="249238" cy="207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sp>
        <p:nvSpPr>
          <p:cNvPr id="36" name="Freeform 20"/>
          <p:cNvSpPr>
            <a:spLocks noChangeArrowheads="1"/>
          </p:cNvSpPr>
          <p:nvPr/>
        </p:nvSpPr>
        <p:spPr bwMode="auto">
          <a:xfrm flipH="1">
            <a:off x="4421188" y="6286713"/>
            <a:ext cx="42862" cy="192088"/>
          </a:xfrm>
          <a:custGeom>
            <a:avLst/>
            <a:gdLst>
              <a:gd name="T0" fmla="*/ 0 w 1"/>
              <a:gd name="T1" fmla="*/ 0 h 2005"/>
              <a:gd name="T2" fmla="*/ 0 w 1"/>
              <a:gd name="T3" fmla="*/ 2147483647 h 2005"/>
              <a:gd name="T4" fmla="*/ 0 60000 65536"/>
              <a:gd name="T5" fmla="*/ 0 60000 65536"/>
              <a:gd name="T6" fmla="*/ 0 w 1"/>
              <a:gd name="T7" fmla="*/ 0 h 2005"/>
              <a:gd name="T8" fmla="*/ 1 w 1"/>
              <a:gd name="T9" fmla="*/ 2005 h 2005"/>
            </a:gdLst>
            <a:ahLst/>
            <a:cxnLst>
              <a:cxn ang="T4">
                <a:pos x="T0" y="T1"/>
              </a:cxn>
              <a:cxn ang="T5">
                <a:pos x="T2" y="T3"/>
              </a:cxn>
            </a:cxnLst>
            <a:rect l="T6" t="T7" r="T8" b="T9"/>
            <a:pathLst>
              <a:path w="1" h="2005">
                <a:moveTo>
                  <a:pt x="0" y="0"/>
                </a:moveTo>
                <a:lnTo>
                  <a:pt x="0" y="2005"/>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7" name="Line 184"/>
          <p:cNvSpPr>
            <a:spLocks noChangeShapeType="1"/>
          </p:cNvSpPr>
          <p:nvPr/>
        </p:nvSpPr>
        <p:spPr bwMode="auto">
          <a:xfrm>
            <a:off x="5203825" y="5127838"/>
            <a:ext cx="0" cy="13509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 name="Freeform 193"/>
          <p:cNvSpPr>
            <a:spLocks/>
          </p:cNvSpPr>
          <p:nvPr/>
        </p:nvSpPr>
        <p:spPr bwMode="auto">
          <a:xfrm>
            <a:off x="3736975" y="3873752"/>
            <a:ext cx="1498600" cy="2590800"/>
          </a:xfrm>
          <a:custGeom>
            <a:avLst/>
            <a:gdLst>
              <a:gd name="T0" fmla="*/ 0 w 944"/>
              <a:gd name="T1" fmla="*/ 2147483647 h 1632"/>
              <a:gd name="T2" fmla="*/ 0 w 944"/>
              <a:gd name="T3" fmla="*/ 2147483647 h 1632"/>
              <a:gd name="T4" fmla="*/ 2147483647 w 944"/>
              <a:gd name="T5" fmla="*/ 2147483647 h 1632"/>
              <a:gd name="T6" fmla="*/ 2147483647 w 944"/>
              <a:gd name="T7" fmla="*/ 2147483647 h 1632"/>
              <a:gd name="T8" fmla="*/ 2147483647 w 944"/>
              <a:gd name="T9" fmla="*/ 2147483647 h 1632"/>
              <a:gd name="T10" fmla="*/ 2147483647 w 944"/>
              <a:gd name="T11" fmla="*/ 2147483647 h 1632"/>
              <a:gd name="T12" fmla="*/ 2147483647 w 944"/>
              <a:gd name="T13" fmla="*/ 0 h 1632"/>
              <a:gd name="T14" fmla="*/ 2147483647 w 944"/>
              <a:gd name="T15" fmla="*/ 2147483647 h 1632"/>
              <a:gd name="T16" fmla="*/ 2147483647 w 944"/>
              <a:gd name="T17" fmla="*/ 2147483647 h 1632"/>
              <a:gd name="T18" fmla="*/ 2147483647 w 944"/>
              <a:gd name="T19" fmla="*/ 2147483647 h 1632"/>
              <a:gd name="T20" fmla="*/ 2147483647 w 944"/>
              <a:gd name="T21" fmla="*/ 2147483647 h 1632"/>
              <a:gd name="T22" fmla="*/ 2147483647 w 944"/>
              <a:gd name="T23" fmla="*/ 2147483647 h 1632"/>
              <a:gd name="T24" fmla="*/ 2147483647 w 944"/>
              <a:gd name="T25" fmla="*/ 2147483647 h 1632"/>
              <a:gd name="T26" fmla="*/ 0 w 944"/>
              <a:gd name="T27" fmla="*/ 2147483647 h 16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44"/>
              <a:gd name="T43" fmla="*/ 0 h 1632"/>
              <a:gd name="T44" fmla="*/ 944 w 944"/>
              <a:gd name="T45" fmla="*/ 1632 h 16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44" h="1632">
                <a:moveTo>
                  <a:pt x="0" y="1628"/>
                </a:moveTo>
                <a:lnTo>
                  <a:pt x="0" y="796"/>
                </a:lnTo>
                <a:lnTo>
                  <a:pt x="168" y="372"/>
                </a:lnTo>
                <a:lnTo>
                  <a:pt x="256" y="184"/>
                </a:lnTo>
                <a:lnTo>
                  <a:pt x="352" y="52"/>
                </a:lnTo>
                <a:lnTo>
                  <a:pt x="428" y="4"/>
                </a:lnTo>
                <a:lnTo>
                  <a:pt x="488" y="0"/>
                </a:lnTo>
                <a:lnTo>
                  <a:pt x="536" y="12"/>
                </a:lnTo>
                <a:lnTo>
                  <a:pt x="604" y="76"/>
                </a:lnTo>
                <a:lnTo>
                  <a:pt x="736" y="284"/>
                </a:lnTo>
                <a:lnTo>
                  <a:pt x="836" y="504"/>
                </a:lnTo>
                <a:lnTo>
                  <a:pt x="944" y="776"/>
                </a:lnTo>
                <a:lnTo>
                  <a:pt x="944" y="1632"/>
                </a:lnTo>
                <a:lnTo>
                  <a:pt x="0" y="1628"/>
                </a:lnTo>
                <a:close/>
              </a:path>
            </a:pathLst>
          </a:custGeom>
          <a:solidFill>
            <a:srgbClr val="C0C0C0"/>
          </a:solidFill>
          <a:ln w="12700">
            <a:solidFill>
              <a:schemeClr val="tx1"/>
            </a:solidFill>
            <a:round/>
            <a:headEnd/>
            <a:tailEnd/>
          </a:ln>
        </p:spPr>
        <p:txBody>
          <a:bodyPr/>
          <a:lstStyle/>
          <a:p>
            <a:endParaRPr lang="en-US"/>
          </a:p>
        </p:txBody>
      </p:sp>
      <p:sp>
        <p:nvSpPr>
          <p:cNvPr id="39" name="Rectangle 199"/>
          <p:cNvSpPr>
            <a:spLocks noChangeArrowheads="1"/>
          </p:cNvSpPr>
          <p:nvPr/>
        </p:nvSpPr>
        <p:spPr bwMode="auto">
          <a:xfrm>
            <a:off x="4227705" y="6493163"/>
            <a:ext cx="528992"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b="0" dirty="0">
                <a:latin typeface="Book Antiqua" pitchFamily="18" charset="0"/>
              </a:rPr>
              <a:t>993</a:t>
            </a:r>
          </a:p>
        </p:txBody>
      </p:sp>
      <p:sp>
        <p:nvSpPr>
          <p:cNvPr id="40" name="Freeform 200"/>
          <p:cNvSpPr>
            <a:spLocks noChangeArrowheads="1"/>
          </p:cNvSpPr>
          <p:nvPr/>
        </p:nvSpPr>
        <p:spPr bwMode="auto">
          <a:xfrm flipH="1">
            <a:off x="4446588" y="6345906"/>
            <a:ext cx="42862" cy="192087"/>
          </a:xfrm>
          <a:custGeom>
            <a:avLst/>
            <a:gdLst>
              <a:gd name="T0" fmla="*/ 0 w 1"/>
              <a:gd name="T1" fmla="*/ 0 h 2005"/>
              <a:gd name="T2" fmla="*/ 0 w 1"/>
              <a:gd name="T3" fmla="*/ 2147483647 h 2005"/>
              <a:gd name="T4" fmla="*/ 0 60000 65536"/>
              <a:gd name="T5" fmla="*/ 0 60000 65536"/>
              <a:gd name="T6" fmla="*/ 0 w 1"/>
              <a:gd name="T7" fmla="*/ 0 h 2005"/>
              <a:gd name="T8" fmla="*/ 1 w 1"/>
              <a:gd name="T9" fmla="*/ 2005 h 2005"/>
            </a:gdLst>
            <a:ahLst/>
            <a:cxnLst>
              <a:cxn ang="T4">
                <a:pos x="T0" y="T1"/>
              </a:cxn>
              <a:cxn ang="T5">
                <a:pos x="T2" y="T3"/>
              </a:cxn>
            </a:cxnLst>
            <a:rect l="T6" t="T7" r="T8" b="T9"/>
            <a:pathLst>
              <a:path w="1" h="2005">
                <a:moveTo>
                  <a:pt x="0" y="0"/>
                </a:moveTo>
                <a:lnTo>
                  <a:pt x="0" y="2005"/>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1" name="Line 201"/>
          <p:cNvSpPr>
            <a:spLocks noChangeShapeType="1"/>
          </p:cNvSpPr>
          <p:nvPr/>
        </p:nvSpPr>
        <p:spPr bwMode="auto">
          <a:xfrm>
            <a:off x="1527175" y="6480388"/>
            <a:ext cx="5857875"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 name="Rectangle 202"/>
          <p:cNvSpPr>
            <a:spLocks noChangeArrowheads="1"/>
          </p:cNvSpPr>
          <p:nvPr/>
        </p:nvSpPr>
        <p:spPr bwMode="auto">
          <a:xfrm>
            <a:off x="4875405" y="6493163"/>
            <a:ext cx="644408" cy="366767"/>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b="0" dirty="0">
                <a:effectLst>
                  <a:outerShdw blurRad="38100" dist="38100" dir="2700000" algn="tl">
                    <a:srgbClr val="C0C0C0"/>
                  </a:outerShdw>
                </a:effectLst>
                <a:latin typeface="Book Antiqua" pitchFamily="18" charset="0"/>
                <a:cs typeface="+mn-cs"/>
              </a:rPr>
              <a:t>1003</a:t>
            </a:r>
          </a:p>
        </p:txBody>
      </p:sp>
      <p:sp>
        <p:nvSpPr>
          <p:cNvPr id="43" name="Rectangle 203"/>
          <p:cNvSpPr>
            <a:spLocks noChangeArrowheads="1"/>
          </p:cNvSpPr>
          <p:nvPr/>
        </p:nvSpPr>
        <p:spPr bwMode="auto">
          <a:xfrm>
            <a:off x="3475230" y="6493163"/>
            <a:ext cx="528992" cy="366767"/>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b="0" dirty="0">
                <a:effectLst>
                  <a:outerShdw blurRad="38100" dist="38100" dir="2700000" algn="tl">
                    <a:srgbClr val="C0C0C0"/>
                  </a:outerShdw>
                </a:effectLst>
                <a:latin typeface="Book Antiqua" pitchFamily="18" charset="0"/>
                <a:cs typeface="+mn-cs"/>
              </a:rPr>
              <a:t>983</a:t>
            </a:r>
          </a:p>
        </p:txBody>
      </p:sp>
      <p:grpSp>
        <p:nvGrpSpPr>
          <p:cNvPr id="44" name="Group 209"/>
          <p:cNvGrpSpPr>
            <a:grpSpLocks/>
          </p:cNvGrpSpPr>
          <p:nvPr/>
        </p:nvGrpSpPr>
        <p:grpSpPr bwMode="auto">
          <a:xfrm>
            <a:off x="5581650" y="5164351"/>
            <a:ext cx="1422400" cy="855662"/>
            <a:chOff x="3430" y="2145"/>
            <a:chExt cx="896" cy="539"/>
          </a:xfrm>
        </p:grpSpPr>
        <p:graphicFrame>
          <p:nvGraphicFramePr>
            <p:cNvPr id="45" name="Object 210">
              <a:hlinkClick r:id="" action="ppaction://ole?verb=0"/>
            </p:cNvPr>
            <p:cNvGraphicFramePr>
              <a:graphicFrameLocks/>
            </p:cNvGraphicFramePr>
            <p:nvPr/>
          </p:nvGraphicFramePr>
          <p:xfrm>
            <a:off x="3564" y="2422"/>
            <a:ext cx="697" cy="262"/>
          </p:xfrm>
          <a:graphic>
            <a:graphicData uri="http://schemas.openxmlformats.org/presentationml/2006/ole">
              <mc:AlternateContent xmlns:mc="http://schemas.openxmlformats.org/markup-compatibility/2006">
                <mc:Choice xmlns:v="urn:schemas-microsoft-com:vml" Requires="v">
                  <p:oleObj spid="_x0000_s40005" name="Equation" r:id="rId10" imgW="571465" imgH="180855" progId="Equation.DSMT4">
                    <p:embed/>
                  </p:oleObj>
                </mc:Choice>
                <mc:Fallback>
                  <p:oleObj name="Equation" r:id="rId10" imgW="571465" imgH="180855" progId="Equation.DSMT4">
                    <p:embed/>
                    <p:pic>
                      <p:nvPicPr>
                        <p:cNvPr id="0" name=""/>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64" y="2422"/>
                          <a:ext cx="697" cy="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sp>
          <p:nvSpPr>
            <p:cNvPr id="46" name="Text Box 211"/>
            <p:cNvSpPr txBox="1">
              <a:spLocks noChangeArrowheads="1"/>
            </p:cNvSpPr>
            <p:nvPr/>
          </p:nvSpPr>
          <p:spPr bwMode="auto">
            <a:xfrm>
              <a:off x="3430" y="2145"/>
              <a:ext cx="89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b="0" dirty="0">
                  <a:latin typeface="Book Antiqua" pitchFamily="18" charset="0"/>
                </a:rPr>
                <a:t>With </a:t>
              </a:r>
              <a:r>
                <a:rPr lang="en-US" b="0" i="1" dirty="0">
                  <a:latin typeface="Book Antiqua" pitchFamily="18" charset="0"/>
                </a:rPr>
                <a:t>n</a:t>
              </a:r>
              <a:r>
                <a:rPr lang="en-US" b="0" dirty="0">
                  <a:latin typeface="Book Antiqua" pitchFamily="18" charset="0"/>
                </a:rPr>
                <a:t> = 30,</a:t>
              </a:r>
            </a:p>
          </p:txBody>
        </p:sp>
      </p:grpSp>
      <p:sp>
        <p:nvSpPr>
          <p:cNvPr id="47" name="Rectangle 212"/>
          <p:cNvSpPr>
            <a:spLocks noChangeArrowheads="1"/>
          </p:cNvSpPr>
          <p:nvPr/>
        </p:nvSpPr>
        <p:spPr bwMode="auto">
          <a:xfrm>
            <a:off x="4043363" y="5345326"/>
            <a:ext cx="702116"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dirty="0">
                <a:latin typeface="Book Antiqua" pitchFamily="18" charset="0"/>
              </a:rPr>
              <a:t>.5034</a:t>
            </a:r>
          </a:p>
        </p:txBody>
      </p:sp>
      <p:sp>
        <p:nvSpPr>
          <p:cNvPr id="48" name="Freeform 27"/>
          <p:cNvSpPr>
            <a:spLocks/>
          </p:cNvSpPr>
          <p:nvPr/>
        </p:nvSpPr>
        <p:spPr bwMode="auto">
          <a:xfrm>
            <a:off x="1949450" y="3843551"/>
            <a:ext cx="5092700" cy="2628900"/>
          </a:xfrm>
          <a:custGeom>
            <a:avLst/>
            <a:gdLst>
              <a:gd name="T0" fmla="*/ 2147483647 w 2139"/>
              <a:gd name="T1" fmla="*/ 2147483647 h 2478"/>
              <a:gd name="T2" fmla="*/ 2147483647 w 2139"/>
              <a:gd name="T3" fmla="*/ 2147483647 h 2478"/>
              <a:gd name="T4" fmla="*/ 2147483647 w 2139"/>
              <a:gd name="T5" fmla="*/ 2147483647 h 2478"/>
              <a:gd name="T6" fmla="*/ 2147483647 w 2139"/>
              <a:gd name="T7" fmla="*/ 2147483647 h 2478"/>
              <a:gd name="T8" fmla="*/ 2147483647 w 2139"/>
              <a:gd name="T9" fmla="*/ 2147483647 h 2478"/>
              <a:gd name="T10" fmla="*/ 2147483647 w 2139"/>
              <a:gd name="T11" fmla="*/ 2147483647 h 2478"/>
              <a:gd name="T12" fmla="*/ 2147483647 w 2139"/>
              <a:gd name="T13" fmla="*/ 2147483647 h 2478"/>
              <a:gd name="T14" fmla="*/ 2147483647 w 2139"/>
              <a:gd name="T15" fmla="*/ 2147483647 h 2478"/>
              <a:gd name="T16" fmla="*/ 2147483647 w 2139"/>
              <a:gd name="T17" fmla="*/ 2147483647 h 2478"/>
              <a:gd name="T18" fmla="*/ 2147483647 w 2139"/>
              <a:gd name="T19" fmla="*/ 2147483647 h 2478"/>
              <a:gd name="T20" fmla="*/ 2147483647 w 2139"/>
              <a:gd name="T21" fmla="*/ 2147483647 h 2478"/>
              <a:gd name="T22" fmla="*/ 2147483647 w 2139"/>
              <a:gd name="T23" fmla="*/ 2147483647 h 2478"/>
              <a:gd name="T24" fmla="*/ 2147483647 w 2139"/>
              <a:gd name="T25" fmla="*/ 2147483647 h 2478"/>
              <a:gd name="T26" fmla="*/ 2147483647 w 2139"/>
              <a:gd name="T27" fmla="*/ 2147483647 h 2478"/>
              <a:gd name="T28" fmla="*/ 2147483647 w 2139"/>
              <a:gd name="T29" fmla="*/ 2147483647 h 2478"/>
              <a:gd name="T30" fmla="*/ 2147483647 w 2139"/>
              <a:gd name="T31" fmla="*/ 2147483647 h 2478"/>
              <a:gd name="T32" fmla="*/ 2147483647 w 2139"/>
              <a:gd name="T33" fmla="*/ 2147483647 h 2478"/>
              <a:gd name="T34" fmla="*/ 2147483647 w 2139"/>
              <a:gd name="T35" fmla="*/ 2147483647 h 2478"/>
              <a:gd name="T36" fmla="*/ 2147483647 w 2139"/>
              <a:gd name="T37" fmla="*/ 2147483647 h 2478"/>
              <a:gd name="T38" fmla="*/ 2147483647 w 2139"/>
              <a:gd name="T39" fmla="*/ 2147483647 h 2478"/>
              <a:gd name="T40" fmla="*/ 2147483647 w 2139"/>
              <a:gd name="T41" fmla="*/ 2147483647 h 2478"/>
              <a:gd name="T42" fmla="*/ 2147483647 w 2139"/>
              <a:gd name="T43" fmla="*/ 2147483647 h 2478"/>
              <a:gd name="T44" fmla="*/ 2147483647 w 2139"/>
              <a:gd name="T45" fmla="*/ 2147483647 h 2478"/>
              <a:gd name="T46" fmla="*/ 2147483647 w 2139"/>
              <a:gd name="T47" fmla="*/ 2147483647 h 2478"/>
              <a:gd name="T48" fmla="*/ 2147483647 w 2139"/>
              <a:gd name="T49" fmla="*/ 2147483647 h 2478"/>
              <a:gd name="T50" fmla="*/ 2147483647 w 2139"/>
              <a:gd name="T51" fmla="*/ 2147483647 h 2478"/>
              <a:gd name="T52" fmla="*/ 2147483647 w 2139"/>
              <a:gd name="T53" fmla="*/ 2147483647 h 2478"/>
              <a:gd name="T54" fmla="*/ 2147483647 w 2139"/>
              <a:gd name="T55" fmla="*/ 2147483647 h 2478"/>
              <a:gd name="T56" fmla="*/ 2147483647 w 2139"/>
              <a:gd name="T57" fmla="*/ 2147483647 h 2478"/>
              <a:gd name="T58" fmla="*/ 2147483647 w 2139"/>
              <a:gd name="T59" fmla="*/ 2147483647 h 2478"/>
              <a:gd name="T60" fmla="*/ 2147483647 w 2139"/>
              <a:gd name="T61" fmla="*/ 2147483647 h 2478"/>
              <a:gd name="T62" fmla="*/ 2147483647 w 2139"/>
              <a:gd name="T63" fmla="*/ 2147483647 h 2478"/>
              <a:gd name="T64" fmla="*/ 2147483647 w 2139"/>
              <a:gd name="T65" fmla="*/ 2147483647 h 2478"/>
              <a:gd name="T66" fmla="*/ 2147483647 w 2139"/>
              <a:gd name="T67" fmla="*/ 2147483647 h 2478"/>
              <a:gd name="T68" fmla="*/ 2147483647 w 2139"/>
              <a:gd name="T69" fmla="*/ 2147483647 h 2478"/>
              <a:gd name="T70" fmla="*/ 2147483647 w 2139"/>
              <a:gd name="T71" fmla="*/ 2147483647 h 2478"/>
              <a:gd name="T72" fmla="*/ 2147483647 w 2139"/>
              <a:gd name="T73" fmla="*/ 2147483647 h 2478"/>
              <a:gd name="T74" fmla="*/ 2147483647 w 2139"/>
              <a:gd name="T75" fmla="*/ 2147483647 h 2478"/>
              <a:gd name="T76" fmla="*/ 2147483647 w 2139"/>
              <a:gd name="T77" fmla="*/ 2147483647 h 2478"/>
              <a:gd name="T78" fmla="*/ 2147483647 w 2139"/>
              <a:gd name="T79" fmla="*/ 2147483647 h 2478"/>
              <a:gd name="T80" fmla="*/ 2147483647 w 2139"/>
              <a:gd name="T81" fmla="*/ 2147483647 h 2478"/>
              <a:gd name="T82" fmla="*/ 2147483647 w 2139"/>
              <a:gd name="T83" fmla="*/ 2147483647 h 2478"/>
              <a:gd name="T84" fmla="*/ 2147483647 w 2139"/>
              <a:gd name="T85" fmla="*/ 2147483647 h 2478"/>
              <a:gd name="T86" fmla="*/ 2147483647 w 2139"/>
              <a:gd name="T87" fmla="*/ 2147483647 h 2478"/>
              <a:gd name="T88" fmla="*/ 2147483647 w 2139"/>
              <a:gd name="T89" fmla="*/ 2147483647 h 2478"/>
              <a:gd name="T90" fmla="*/ 2147483647 w 2139"/>
              <a:gd name="T91" fmla="*/ 2147483647 h 2478"/>
              <a:gd name="T92" fmla="*/ 2147483647 w 2139"/>
              <a:gd name="T93" fmla="*/ 2147483647 h 2478"/>
              <a:gd name="T94" fmla="*/ 2147483647 w 2139"/>
              <a:gd name="T95" fmla="*/ 2147483647 h 24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139"/>
              <a:gd name="T145" fmla="*/ 0 h 2478"/>
              <a:gd name="T146" fmla="*/ 2139 w 2139"/>
              <a:gd name="T147" fmla="*/ 2478 h 24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139" h="2478">
                <a:moveTo>
                  <a:pt x="1062" y="2"/>
                </a:moveTo>
                <a:lnTo>
                  <a:pt x="1047" y="8"/>
                </a:lnTo>
                <a:lnTo>
                  <a:pt x="1025" y="28"/>
                </a:lnTo>
                <a:lnTo>
                  <a:pt x="1002" y="58"/>
                </a:lnTo>
                <a:lnTo>
                  <a:pt x="984" y="98"/>
                </a:lnTo>
                <a:lnTo>
                  <a:pt x="969" y="139"/>
                </a:lnTo>
                <a:lnTo>
                  <a:pt x="952" y="185"/>
                </a:lnTo>
                <a:lnTo>
                  <a:pt x="939" y="228"/>
                </a:lnTo>
                <a:lnTo>
                  <a:pt x="924" y="279"/>
                </a:lnTo>
                <a:lnTo>
                  <a:pt x="912" y="322"/>
                </a:lnTo>
                <a:lnTo>
                  <a:pt x="901" y="371"/>
                </a:lnTo>
                <a:lnTo>
                  <a:pt x="889" y="418"/>
                </a:lnTo>
                <a:lnTo>
                  <a:pt x="877" y="474"/>
                </a:lnTo>
                <a:lnTo>
                  <a:pt x="870" y="510"/>
                </a:lnTo>
                <a:lnTo>
                  <a:pt x="861" y="557"/>
                </a:lnTo>
                <a:lnTo>
                  <a:pt x="853" y="603"/>
                </a:lnTo>
                <a:lnTo>
                  <a:pt x="845" y="646"/>
                </a:lnTo>
                <a:lnTo>
                  <a:pt x="837" y="683"/>
                </a:lnTo>
                <a:lnTo>
                  <a:pt x="829" y="728"/>
                </a:lnTo>
                <a:lnTo>
                  <a:pt x="819" y="780"/>
                </a:lnTo>
                <a:lnTo>
                  <a:pt x="810" y="831"/>
                </a:lnTo>
                <a:lnTo>
                  <a:pt x="802" y="876"/>
                </a:lnTo>
                <a:lnTo>
                  <a:pt x="794" y="927"/>
                </a:lnTo>
                <a:lnTo>
                  <a:pt x="785" y="976"/>
                </a:lnTo>
                <a:lnTo>
                  <a:pt x="778" y="1023"/>
                </a:lnTo>
                <a:lnTo>
                  <a:pt x="770" y="1077"/>
                </a:lnTo>
                <a:lnTo>
                  <a:pt x="765" y="1113"/>
                </a:lnTo>
                <a:lnTo>
                  <a:pt x="758" y="1157"/>
                </a:lnTo>
                <a:lnTo>
                  <a:pt x="750" y="1205"/>
                </a:lnTo>
                <a:lnTo>
                  <a:pt x="743" y="1250"/>
                </a:lnTo>
                <a:lnTo>
                  <a:pt x="735" y="1295"/>
                </a:lnTo>
                <a:lnTo>
                  <a:pt x="727" y="1341"/>
                </a:lnTo>
                <a:lnTo>
                  <a:pt x="717" y="1393"/>
                </a:lnTo>
                <a:lnTo>
                  <a:pt x="709" y="1443"/>
                </a:lnTo>
                <a:lnTo>
                  <a:pt x="699" y="1496"/>
                </a:lnTo>
                <a:lnTo>
                  <a:pt x="691" y="1534"/>
                </a:lnTo>
                <a:lnTo>
                  <a:pt x="683" y="1574"/>
                </a:lnTo>
                <a:lnTo>
                  <a:pt x="673" y="1619"/>
                </a:lnTo>
                <a:lnTo>
                  <a:pt x="664" y="1661"/>
                </a:lnTo>
                <a:lnTo>
                  <a:pt x="652" y="1711"/>
                </a:lnTo>
                <a:lnTo>
                  <a:pt x="640" y="1761"/>
                </a:lnTo>
                <a:lnTo>
                  <a:pt x="627" y="1812"/>
                </a:lnTo>
                <a:lnTo>
                  <a:pt x="614" y="1864"/>
                </a:lnTo>
                <a:lnTo>
                  <a:pt x="599" y="1914"/>
                </a:lnTo>
                <a:lnTo>
                  <a:pt x="581" y="1961"/>
                </a:lnTo>
                <a:lnTo>
                  <a:pt x="564" y="2004"/>
                </a:lnTo>
                <a:lnTo>
                  <a:pt x="547" y="2038"/>
                </a:lnTo>
                <a:lnTo>
                  <a:pt x="531" y="2073"/>
                </a:lnTo>
                <a:lnTo>
                  <a:pt x="512" y="2103"/>
                </a:lnTo>
                <a:lnTo>
                  <a:pt x="489" y="2137"/>
                </a:lnTo>
                <a:lnTo>
                  <a:pt x="458" y="2179"/>
                </a:lnTo>
                <a:lnTo>
                  <a:pt x="430" y="2210"/>
                </a:lnTo>
                <a:lnTo>
                  <a:pt x="409" y="2231"/>
                </a:lnTo>
                <a:lnTo>
                  <a:pt x="390" y="2253"/>
                </a:lnTo>
                <a:lnTo>
                  <a:pt x="369" y="2269"/>
                </a:lnTo>
                <a:lnTo>
                  <a:pt x="349" y="2286"/>
                </a:lnTo>
                <a:lnTo>
                  <a:pt x="328" y="2302"/>
                </a:lnTo>
                <a:lnTo>
                  <a:pt x="311" y="2313"/>
                </a:lnTo>
                <a:lnTo>
                  <a:pt x="288" y="2327"/>
                </a:lnTo>
                <a:lnTo>
                  <a:pt x="259" y="2347"/>
                </a:lnTo>
                <a:lnTo>
                  <a:pt x="231" y="2362"/>
                </a:lnTo>
                <a:lnTo>
                  <a:pt x="202" y="2379"/>
                </a:lnTo>
                <a:lnTo>
                  <a:pt x="174" y="2396"/>
                </a:lnTo>
                <a:lnTo>
                  <a:pt x="148" y="2410"/>
                </a:lnTo>
                <a:lnTo>
                  <a:pt x="123" y="2422"/>
                </a:lnTo>
                <a:lnTo>
                  <a:pt x="95" y="2436"/>
                </a:lnTo>
                <a:lnTo>
                  <a:pt x="65" y="2453"/>
                </a:lnTo>
                <a:lnTo>
                  <a:pt x="0" y="2476"/>
                </a:lnTo>
                <a:lnTo>
                  <a:pt x="2139" y="2478"/>
                </a:lnTo>
                <a:lnTo>
                  <a:pt x="2065" y="2450"/>
                </a:lnTo>
                <a:lnTo>
                  <a:pt x="2023" y="2430"/>
                </a:lnTo>
                <a:lnTo>
                  <a:pt x="1991" y="2416"/>
                </a:lnTo>
                <a:lnTo>
                  <a:pt x="1960" y="2402"/>
                </a:lnTo>
                <a:lnTo>
                  <a:pt x="1943" y="2394"/>
                </a:lnTo>
                <a:lnTo>
                  <a:pt x="1929" y="2386"/>
                </a:lnTo>
                <a:lnTo>
                  <a:pt x="1900" y="2372"/>
                </a:lnTo>
                <a:lnTo>
                  <a:pt x="1870" y="2354"/>
                </a:lnTo>
                <a:lnTo>
                  <a:pt x="1840" y="2334"/>
                </a:lnTo>
                <a:lnTo>
                  <a:pt x="1809" y="2312"/>
                </a:lnTo>
                <a:lnTo>
                  <a:pt x="1785" y="2292"/>
                </a:lnTo>
                <a:lnTo>
                  <a:pt x="1757" y="2269"/>
                </a:lnTo>
                <a:lnTo>
                  <a:pt x="1730" y="2244"/>
                </a:lnTo>
                <a:lnTo>
                  <a:pt x="1697" y="2212"/>
                </a:lnTo>
                <a:lnTo>
                  <a:pt x="1673" y="2184"/>
                </a:lnTo>
                <a:lnTo>
                  <a:pt x="1663" y="2172"/>
                </a:lnTo>
                <a:lnTo>
                  <a:pt x="1655" y="2160"/>
                </a:lnTo>
                <a:lnTo>
                  <a:pt x="1639" y="2140"/>
                </a:lnTo>
                <a:lnTo>
                  <a:pt x="1621" y="2108"/>
                </a:lnTo>
                <a:lnTo>
                  <a:pt x="1607" y="2082"/>
                </a:lnTo>
                <a:lnTo>
                  <a:pt x="1593" y="2048"/>
                </a:lnTo>
                <a:lnTo>
                  <a:pt x="1577" y="2010"/>
                </a:lnTo>
                <a:lnTo>
                  <a:pt x="1563" y="1972"/>
                </a:lnTo>
                <a:lnTo>
                  <a:pt x="1549" y="1936"/>
                </a:lnTo>
                <a:lnTo>
                  <a:pt x="1533" y="1887"/>
                </a:lnTo>
                <a:lnTo>
                  <a:pt x="1518" y="1834"/>
                </a:lnTo>
                <a:lnTo>
                  <a:pt x="1503" y="1784"/>
                </a:lnTo>
                <a:lnTo>
                  <a:pt x="1494" y="1748"/>
                </a:lnTo>
                <a:lnTo>
                  <a:pt x="1483" y="1706"/>
                </a:lnTo>
                <a:lnTo>
                  <a:pt x="1473" y="1664"/>
                </a:lnTo>
                <a:lnTo>
                  <a:pt x="1465" y="1620"/>
                </a:lnTo>
                <a:lnTo>
                  <a:pt x="1455" y="1578"/>
                </a:lnTo>
                <a:lnTo>
                  <a:pt x="1447" y="1534"/>
                </a:lnTo>
                <a:lnTo>
                  <a:pt x="1439" y="1498"/>
                </a:lnTo>
                <a:lnTo>
                  <a:pt x="1433" y="1458"/>
                </a:lnTo>
                <a:lnTo>
                  <a:pt x="1427" y="1420"/>
                </a:lnTo>
                <a:lnTo>
                  <a:pt x="1423" y="1388"/>
                </a:lnTo>
                <a:lnTo>
                  <a:pt x="1417" y="1347"/>
                </a:lnTo>
                <a:lnTo>
                  <a:pt x="1411" y="1312"/>
                </a:lnTo>
                <a:lnTo>
                  <a:pt x="1402" y="1263"/>
                </a:lnTo>
                <a:lnTo>
                  <a:pt x="1391" y="1208"/>
                </a:lnTo>
                <a:lnTo>
                  <a:pt x="1383" y="1158"/>
                </a:lnTo>
                <a:lnTo>
                  <a:pt x="1375" y="1106"/>
                </a:lnTo>
                <a:lnTo>
                  <a:pt x="1367" y="1062"/>
                </a:lnTo>
                <a:lnTo>
                  <a:pt x="1357" y="1010"/>
                </a:lnTo>
                <a:lnTo>
                  <a:pt x="1348" y="964"/>
                </a:lnTo>
                <a:lnTo>
                  <a:pt x="1337" y="904"/>
                </a:lnTo>
                <a:lnTo>
                  <a:pt x="1327" y="844"/>
                </a:lnTo>
                <a:lnTo>
                  <a:pt x="1317" y="787"/>
                </a:lnTo>
                <a:lnTo>
                  <a:pt x="1304" y="721"/>
                </a:lnTo>
                <a:lnTo>
                  <a:pt x="1296" y="683"/>
                </a:lnTo>
                <a:lnTo>
                  <a:pt x="1286" y="630"/>
                </a:lnTo>
                <a:lnTo>
                  <a:pt x="1275" y="583"/>
                </a:lnTo>
                <a:lnTo>
                  <a:pt x="1266" y="531"/>
                </a:lnTo>
                <a:lnTo>
                  <a:pt x="1258" y="491"/>
                </a:lnTo>
                <a:lnTo>
                  <a:pt x="1251" y="460"/>
                </a:lnTo>
                <a:lnTo>
                  <a:pt x="1244" y="432"/>
                </a:lnTo>
                <a:lnTo>
                  <a:pt x="1234" y="391"/>
                </a:lnTo>
                <a:lnTo>
                  <a:pt x="1223" y="347"/>
                </a:lnTo>
                <a:lnTo>
                  <a:pt x="1214" y="314"/>
                </a:lnTo>
                <a:lnTo>
                  <a:pt x="1208" y="291"/>
                </a:lnTo>
                <a:lnTo>
                  <a:pt x="1202" y="270"/>
                </a:lnTo>
                <a:lnTo>
                  <a:pt x="1196" y="249"/>
                </a:lnTo>
                <a:lnTo>
                  <a:pt x="1189" y="227"/>
                </a:lnTo>
                <a:lnTo>
                  <a:pt x="1183" y="206"/>
                </a:lnTo>
                <a:lnTo>
                  <a:pt x="1177" y="189"/>
                </a:lnTo>
                <a:lnTo>
                  <a:pt x="1172" y="174"/>
                </a:lnTo>
                <a:lnTo>
                  <a:pt x="1168" y="159"/>
                </a:lnTo>
                <a:lnTo>
                  <a:pt x="1166" y="149"/>
                </a:lnTo>
                <a:lnTo>
                  <a:pt x="1158" y="128"/>
                </a:lnTo>
                <a:lnTo>
                  <a:pt x="1152" y="108"/>
                </a:lnTo>
                <a:lnTo>
                  <a:pt x="1135" y="66"/>
                </a:lnTo>
                <a:lnTo>
                  <a:pt x="1121" y="41"/>
                </a:lnTo>
                <a:lnTo>
                  <a:pt x="1106" y="21"/>
                </a:lnTo>
                <a:lnTo>
                  <a:pt x="1089" y="6"/>
                </a:lnTo>
                <a:lnTo>
                  <a:pt x="1065" y="0"/>
                </a:lnTo>
              </a:path>
            </a:pathLst>
          </a:custGeom>
          <a:noFill/>
          <a:ln w="28575"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 name="Line 13"/>
          <p:cNvSpPr>
            <a:spLocks noChangeShapeType="1"/>
          </p:cNvSpPr>
          <p:nvPr/>
        </p:nvSpPr>
        <p:spPr bwMode="auto">
          <a:xfrm>
            <a:off x="3733800" y="5169152"/>
            <a:ext cx="0" cy="14185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 name="Line 15"/>
          <p:cNvSpPr>
            <a:spLocks noChangeShapeType="1"/>
          </p:cNvSpPr>
          <p:nvPr/>
        </p:nvSpPr>
        <p:spPr bwMode="auto">
          <a:xfrm flipH="1">
            <a:off x="5229225" y="5127838"/>
            <a:ext cx="0" cy="145981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 name="Text Box 163"/>
          <p:cNvSpPr txBox="1">
            <a:spLocks noChangeArrowheads="1"/>
          </p:cNvSpPr>
          <p:nvPr/>
        </p:nvSpPr>
        <p:spPr bwMode="auto">
          <a:xfrm>
            <a:off x="2976863" y="6058072"/>
            <a:ext cx="7617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spcBef>
                <a:spcPct val="20000"/>
              </a:spcBef>
              <a:buClr>
                <a:srgbClr val="66FFFF"/>
              </a:buClr>
              <a:buSzPct val="75000"/>
              <a:buFont typeface="Monotype Sorts"/>
              <a:buNone/>
            </a:pPr>
            <a:r>
              <a:rPr lang="en-US" sz="2000" dirty="0" smtClean="0">
                <a:solidFill>
                  <a:schemeClr val="bg1"/>
                </a:solidFill>
                <a:latin typeface="Book Antiqua" pitchFamily="18" charset="0"/>
              </a:rPr>
              <a:t>.</a:t>
            </a:r>
            <a:r>
              <a:rPr lang="en-US" sz="2000" dirty="0">
                <a:solidFill>
                  <a:schemeClr val="bg1"/>
                </a:solidFill>
                <a:latin typeface="Book Antiqua" pitchFamily="18" charset="0"/>
              </a:rPr>
              <a:t>2483</a:t>
            </a:r>
          </a:p>
        </p:txBody>
      </p:sp>
      <p:sp>
        <p:nvSpPr>
          <p:cNvPr id="52" name="Text Box 163"/>
          <p:cNvSpPr txBox="1">
            <a:spLocks noChangeArrowheads="1"/>
          </p:cNvSpPr>
          <p:nvPr/>
        </p:nvSpPr>
        <p:spPr bwMode="auto">
          <a:xfrm>
            <a:off x="5235575" y="6058072"/>
            <a:ext cx="7617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spcBef>
                <a:spcPct val="20000"/>
              </a:spcBef>
              <a:buClr>
                <a:srgbClr val="66FFFF"/>
              </a:buClr>
              <a:buSzPct val="75000"/>
              <a:buFont typeface="Monotype Sorts"/>
              <a:buNone/>
            </a:pPr>
            <a:r>
              <a:rPr lang="en-US" sz="2000" dirty="0" smtClean="0">
                <a:solidFill>
                  <a:schemeClr val="bg1"/>
                </a:solidFill>
                <a:latin typeface="Book Antiqua" pitchFamily="18" charset="0"/>
              </a:rPr>
              <a:t>.</a:t>
            </a:r>
            <a:r>
              <a:rPr lang="en-US" sz="2000" dirty="0">
                <a:solidFill>
                  <a:schemeClr val="bg1"/>
                </a:solidFill>
                <a:latin typeface="Book Antiqua" pitchFamily="18" charset="0"/>
              </a:rPr>
              <a:t>2483</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51"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150"/>
          <p:cNvSpPr txBox="1">
            <a:spLocks noChangeArrowheads="1"/>
          </p:cNvSpPr>
          <p:nvPr/>
        </p:nvSpPr>
        <p:spPr bwMode="auto">
          <a:xfrm>
            <a:off x="669925" y="1328738"/>
            <a:ext cx="80676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buClr>
                <a:srgbClr val="66FFFF"/>
              </a:buClr>
              <a:buFont typeface="Wingdings" pitchFamily="2" charset="2"/>
              <a:buNone/>
            </a:pPr>
            <a:r>
              <a:rPr lang="en-US" sz="2400" b="0" dirty="0" smtClean="0">
                <a:latin typeface="Book Antiqua" pitchFamily="18" charset="0"/>
              </a:rPr>
              <a:t>If the simple had included 100 applicants </a:t>
            </a:r>
            <a:r>
              <a:rPr lang="en-US" sz="2400" b="0" dirty="0">
                <a:latin typeface="Book Antiqua" pitchFamily="18" charset="0"/>
              </a:rPr>
              <a:t>instead of </a:t>
            </a:r>
            <a:r>
              <a:rPr lang="en-US" sz="2400" b="0" dirty="0" smtClean="0">
                <a:latin typeface="Book Antiqua" pitchFamily="18" charset="0"/>
              </a:rPr>
              <a:t>30,</a:t>
            </a:r>
            <a:endParaRPr lang="en-US" sz="2400" b="0" dirty="0">
              <a:latin typeface="Book Antiqua" pitchFamily="18" charset="0"/>
            </a:endParaRPr>
          </a:p>
        </p:txBody>
      </p:sp>
      <p:grpSp>
        <p:nvGrpSpPr>
          <p:cNvPr id="2" name="Group 163"/>
          <p:cNvGrpSpPr>
            <a:grpSpLocks/>
          </p:cNvGrpSpPr>
          <p:nvPr/>
        </p:nvGrpSpPr>
        <p:grpSpPr bwMode="auto">
          <a:xfrm>
            <a:off x="647623" y="1723883"/>
            <a:ext cx="7543800" cy="461963"/>
            <a:chOff x="422" y="1402"/>
            <a:chExt cx="4752" cy="291"/>
          </a:xfrm>
        </p:grpSpPr>
        <p:sp>
          <p:nvSpPr>
            <p:cNvPr id="40974" name="Text Box 149"/>
            <p:cNvSpPr txBox="1">
              <a:spLocks noChangeArrowheads="1"/>
            </p:cNvSpPr>
            <p:nvPr/>
          </p:nvSpPr>
          <p:spPr bwMode="auto">
            <a:xfrm>
              <a:off x="422" y="1402"/>
              <a:ext cx="475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buClr>
                  <a:srgbClr val="66FFFF"/>
                </a:buClr>
                <a:buFont typeface="Wingdings" pitchFamily="2" charset="2"/>
                <a:buNone/>
              </a:pPr>
              <a:r>
                <a:rPr lang="en-US" sz="2400" b="0" i="1" dirty="0">
                  <a:latin typeface="Book Antiqua" pitchFamily="18" charset="0"/>
                </a:rPr>
                <a:t>E</a:t>
              </a:r>
              <a:r>
                <a:rPr lang="en-US" sz="2400" b="0" dirty="0">
                  <a:latin typeface="Book Antiqua" pitchFamily="18" charset="0"/>
                </a:rPr>
                <a:t>(  </a:t>
              </a:r>
              <a:r>
                <a:rPr lang="en-US" sz="2400" b="0" dirty="0" smtClean="0">
                  <a:latin typeface="Book Antiqua" pitchFamily="18" charset="0"/>
                </a:rPr>
                <a:t>) remains equal to 993</a:t>
              </a:r>
              <a:endParaRPr lang="en-US" sz="2400" b="0" dirty="0">
                <a:latin typeface="Book Antiqua" pitchFamily="18" charset="0"/>
              </a:endParaRPr>
            </a:p>
          </p:txBody>
        </p:sp>
        <p:graphicFrame>
          <p:nvGraphicFramePr>
            <p:cNvPr id="40975" name="Object 156">
              <a:hlinkClick r:id="" action="ppaction://ole?verb=0"/>
            </p:cNvPr>
            <p:cNvGraphicFramePr>
              <a:graphicFrameLocks/>
            </p:cNvGraphicFramePr>
            <p:nvPr/>
          </p:nvGraphicFramePr>
          <p:xfrm>
            <a:off x="646" y="1491"/>
            <a:ext cx="121" cy="138"/>
          </p:xfrm>
          <a:graphic>
            <a:graphicData uri="http://schemas.openxmlformats.org/presentationml/2006/ole">
              <mc:AlternateContent xmlns:mc="http://schemas.openxmlformats.org/markup-compatibility/2006">
                <mc:Choice xmlns:v="urn:schemas-microsoft-com:vml" Requires="v">
                  <p:oleObj spid="_x0000_s103456" name="Equation" r:id="rId4" imgW="152517" imgH="152512" progId="Equation.DSMT4">
                    <p:embed/>
                  </p:oleObj>
                </mc:Choice>
                <mc:Fallback>
                  <p:oleObj name="Equation" r:id="rId4" imgW="152517" imgH="152512" progId="Equation.DSMT4">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6" y="1491"/>
                          <a:ext cx="121" cy="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pSp>
      <p:sp>
        <p:nvSpPr>
          <p:cNvPr id="31" name="Text Box 149"/>
          <p:cNvSpPr txBox="1">
            <a:spLocks noChangeArrowheads="1"/>
          </p:cNvSpPr>
          <p:nvPr/>
        </p:nvSpPr>
        <p:spPr bwMode="auto">
          <a:xfrm>
            <a:off x="647623" y="1723882"/>
            <a:ext cx="7543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buClr>
                <a:srgbClr val="66FFFF"/>
              </a:buClr>
              <a:buFont typeface="Wingdings" pitchFamily="2" charset="2"/>
              <a:buNone/>
            </a:pPr>
            <a:r>
              <a:rPr lang="en-US" sz="2400" b="0" i="1" dirty="0" smtClean="0">
                <a:latin typeface="Book Antiqua" pitchFamily="18" charset="0"/>
              </a:rPr>
              <a:t>                                             , </a:t>
            </a:r>
            <a:r>
              <a:rPr lang="en-US" sz="2400" b="0" dirty="0" smtClean="0">
                <a:latin typeface="Book Antiqua" pitchFamily="18" charset="0"/>
              </a:rPr>
              <a:t>but the standard error falls.</a:t>
            </a:r>
            <a:endParaRPr lang="en-US" sz="2400" b="0" dirty="0">
              <a:latin typeface="Book Antiqua" pitchFamily="18" charset="0"/>
            </a:endParaRPr>
          </a:p>
        </p:txBody>
      </p:sp>
      <p:sp>
        <p:nvSpPr>
          <p:cNvPr id="32" name="Freeform 37"/>
          <p:cNvSpPr>
            <a:spLocks/>
          </p:cNvSpPr>
          <p:nvPr/>
        </p:nvSpPr>
        <p:spPr bwMode="auto">
          <a:xfrm>
            <a:off x="1976438" y="3856251"/>
            <a:ext cx="5080000" cy="2616200"/>
          </a:xfrm>
          <a:custGeom>
            <a:avLst/>
            <a:gdLst>
              <a:gd name="T0" fmla="*/ 2147483647 w 2094"/>
              <a:gd name="T1" fmla="*/ 2147483647 h 2480"/>
              <a:gd name="T2" fmla="*/ 2147483647 w 2094"/>
              <a:gd name="T3" fmla="*/ 2147483647 h 2480"/>
              <a:gd name="T4" fmla="*/ 2147483647 w 2094"/>
              <a:gd name="T5" fmla="*/ 2147483647 h 2480"/>
              <a:gd name="T6" fmla="*/ 2147483647 w 2094"/>
              <a:gd name="T7" fmla="*/ 2147483647 h 2480"/>
              <a:gd name="T8" fmla="*/ 2147483647 w 2094"/>
              <a:gd name="T9" fmla="*/ 2147483647 h 2480"/>
              <a:gd name="T10" fmla="*/ 2147483647 w 2094"/>
              <a:gd name="T11" fmla="*/ 2147483647 h 2480"/>
              <a:gd name="T12" fmla="*/ 2147483647 w 2094"/>
              <a:gd name="T13" fmla="*/ 2147483647 h 2480"/>
              <a:gd name="T14" fmla="*/ 2147483647 w 2094"/>
              <a:gd name="T15" fmla="*/ 2147483647 h 2480"/>
              <a:gd name="T16" fmla="*/ 2147483647 w 2094"/>
              <a:gd name="T17" fmla="*/ 2147483647 h 2480"/>
              <a:gd name="T18" fmla="*/ 2147483647 w 2094"/>
              <a:gd name="T19" fmla="*/ 2147483647 h 2480"/>
              <a:gd name="T20" fmla="*/ 2147483647 w 2094"/>
              <a:gd name="T21" fmla="*/ 2147483647 h 2480"/>
              <a:gd name="T22" fmla="*/ 2147483647 w 2094"/>
              <a:gd name="T23" fmla="*/ 2147483647 h 2480"/>
              <a:gd name="T24" fmla="*/ 2147483647 w 2094"/>
              <a:gd name="T25" fmla="*/ 2147483647 h 2480"/>
              <a:gd name="T26" fmla="*/ 2147483647 w 2094"/>
              <a:gd name="T27" fmla="*/ 2147483647 h 2480"/>
              <a:gd name="T28" fmla="*/ 2147483647 w 2094"/>
              <a:gd name="T29" fmla="*/ 2147483647 h 2480"/>
              <a:gd name="T30" fmla="*/ 2147483647 w 2094"/>
              <a:gd name="T31" fmla="*/ 2147483647 h 2480"/>
              <a:gd name="T32" fmla="*/ 2147483647 w 2094"/>
              <a:gd name="T33" fmla="*/ 2147483647 h 2480"/>
              <a:gd name="T34" fmla="*/ 2147483647 w 2094"/>
              <a:gd name="T35" fmla="*/ 2147483647 h 2480"/>
              <a:gd name="T36" fmla="*/ 2147483647 w 2094"/>
              <a:gd name="T37" fmla="*/ 2147483647 h 2480"/>
              <a:gd name="T38" fmla="*/ 2147483647 w 2094"/>
              <a:gd name="T39" fmla="*/ 2147483647 h 2480"/>
              <a:gd name="T40" fmla="*/ 2147483647 w 2094"/>
              <a:gd name="T41" fmla="*/ 2147483647 h 2480"/>
              <a:gd name="T42" fmla="*/ 2147483647 w 2094"/>
              <a:gd name="T43" fmla="*/ 2147483647 h 2480"/>
              <a:gd name="T44" fmla="*/ 2147483647 w 2094"/>
              <a:gd name="T45" fmla="*/ 2147483647 h 2480"/>
              <a:gd name="T46" fmla="*/ 2147483647 w 2094"/>
              <a:gd name="T47" fmla="*/ 2147483647 h 2480"/>
              <a:gd name="T48" fmla="*/ 2147483647 w 2094"/>
              <a:gd name="T49" fmla="*/ 2147483647 h 2480"/>
              <a:gd name="T50" fmla="*/ 2147483647 w 2094"/>
              <a:gd name="T51" fmla="*/ 2147483647 h 2480"/>
              <a:gd name="T52" fmla="*/ 2147483647 w 2094"/>
              <a:gd name="T53" fmla="*/ 2147483647 h 2480"/>
              <a:gd name="T54" fmla="*/ 2147483647 w 2094"/>
              <a:gd name="T55" fmla="*/ 2147483647 h 2480"/>
              <a:gd name="T56" fmla="*/ 2147483647 w 2094"/>
              <a:gd name="T57" fmla="*/ 2147483647 h 2480"/>
              <a:gd name="T58" fmla="*/ 2147483647 w 2094"/>
              <a:gd name="T59" fmla="*/ 2147483647 h 2480"/>
              <a:gd name="T60" fmla="*/ 2147483647 w 2094"/>
              <a:gd name="T61" fmla="*/ 2147483647 h 2480"/>
              <a:gd name="T62" fmla="*/ 2147483647 w 2094"/>
              <a:gd name="T63" fmla="*/ 2147483647 h 2480"/>
              <a:gd name="T64" fmla="*/ 2147483647 w 2094"/>
              <a:gd name="T65" fmla="*/ 2147483647 h 2480"/>
              <a:gd name="T66" fmla="*/ 2147483647 w 2094"/>
              <a:gd name="T67" fmla="*/ 2147483647 h 2480"/>
              <a:gd name="T68" fmla="*/ 2147483647 w 2094"/>
              <a:gd name="T69" fmla="*/ 2147483647 h 2480"/>
              <a:gd name="T70" fmla="*/ 2147483647 w 2094"/>
              <a:gd name="T71" fmla="*/ 2147483647 h 2480"/>
              <a:gd name="T72" fmla="*/ 2147483647 w 2094"/>
              <a:gd name="T73" fmla="*/ 2147483647 h 2480"/>
              <a:gd name="T74" fmla="*/ 2147483647 w 2094"/>
              <a:gd name="T75" fmla="*/ 2147483647 h 2480"/>
              <a:gd name="T76" fmla="*/ 2147483647 w 2094"/>
              <a:gd name="T77" fmla="*/ 2147483647 h 2480"/>
              <a:gd name="T78" fmla="*/ 2147483647 w 2094"/>
              <a:gd name="T79" fmla="*/ 2147483647 h 2480"/>
              <a:gd name="T80" fmla="*/ 2147483647 w 2094"/>
              <a:gd name="T81" fmla="*/ 2147483647 h 2480"/>
              <a:gd name="T82" fmla="*/ 2147483647 w 2094"/>
              <a:gd name="T83" fmla="*/ 2147483647 h 2480"/>
              <a:gd name="T84" fmla="*/ 2147483647 w 2094"/>
              <a:gd name="T85" fmla="*/ 2147483647 h 2480"/>
              <a:gd name="T86" fmla="*/ 2147483647 w 2094"/>
              <a:gd name="T87" fmla="*/ 2147483647 h 2480"/>
              <a:gd name="T88" fmla="*/ 2147483647 w 2094"/>
              <a:gd name="T89" fmla="*/ 2147483647 h 2480"/>
              <a:gd name="T90" fmla="*/ 2147483647 w 2094"/>
              <a:gd name="T91" fmla="*/ 2147483647 h 2480"/>
              <a:gd name="T92" fmla="*/ 2147483647 w 2094"/>
              <a:gd name="T93" fmla="*/ 2147483647 h 2480"/>
              <a:gd name="T94" fmla="*/ 2147483647 w 2094"/>
              <a:gd name="T95" fmla="*/ 2147483647 h 248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094"/>
              <a:gd name="T145" fmla="*/ 0 h 2480"/>
              <a:gd name="T146" fmla="*/ 2094 w 2094"/>
              <a:gd name="T147" fmla="*/ 2480 h 248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094" h="2480">
                <a:moveTo>
                  <a:pt x="1037" y="0"/>
                </a:moveTo>
                <a:lnTo>
                  <a:pt x="1011" y="4"/>
                </a:lnTo>
                <a:lnTo>
                  <a:pt x="992" y="26"/>
                </a:lnTo>
                <a:lnTo>
                  <a:pt x="968" y="57"/>
                </a:lnTo>
                <a:lnTo>
                  <a:pt x="952" y="92"/>
                </a:lnTo>
                <a:lnTo>
                  <a:pt x="941" y="130"/>
                </a:lnTo>
                <a:lnTo>
                  <a:pt x="923" y="174"/>
                </a:lnTo>
                <a:lnTo>
                  <a:pt x="909" y="216"/>
                </a:lnTo>
                <a:lnTo>
                  <a:pt x="900" y="262"/>
                </a:lnTo>
                <a:lnTo>
                  <a:pt x="882" y="316"/>
                </a:lnTo>
                <a:lnTo>
                  <a:pt x="870" y="366"/>
                </a:lnTo>
                <a:lnTo>
                  <a:pt x="857" y="420"/>
                </a:lnTo>
                <a:lnTo>
                  <a:pt x="847" y="468"/>
                </a:lnTo>
                <a:lnTo>
                  <a:pt x="839" y="512"/>
                </a:lnTo>
                <a:lnTo>
                  <a:pt x="831" y="550"/>
                </a:lnTo>
                <a:lnTo>
                  <a:pt x="823" y="598"/>
                </a:lnTo>
                <a:lnTo>
                  <a:pt x="815" y="644"/>
                </a:lnTo>
                <a:lnTo>
                  <a:pt x="808" y="684"/>
                </a:lnTo>
                <a:lnTo>
                  <a:pt x="802" y="728"/>
                </a:lnTo>
                <a:lnTo>
                  <a:pt x="792" y="780"/>
                </a:lnTo>
                <a:lnTo>
                  <a:pt x="780" y="824"/>
                </a:lnTo>
                <a:lnTo>
                  <a:pt x="774" y="866"/>
                </a:lnTo>
                <a:lnTo>
                  <a:pt x="767" y="914"/>
                </a:lnTo>
                <a:lnTo>
                  <a:pt x="757" y="958"/>
                </a:lnTo>
                <a:lnTo>
                  <a:pt x="753" y="998"/>
                </a:lnTo>
                <a:lnTo>
                  <a:pt x="745" y="1056"/>
                </a:lnTo>
                <a:lnTo>
                  <a:pt x="739" y="1110"/>
                </a:lnTo>
                <a:lnTo>
                  <a:pt x="728" y="1162"/>
                </a:lnTo>
                <a:lnTo>
                  <a:pt x="720" y="1216"/>
                </a:lnTo>
                <a:lnTo>
                  <a:pt x="710" y="1266"/>
                </a:lnTo>
                <a:lnTo>
                  <a:pt x="704" y="1310"/>
                </a:lnTo>
                <a:lnTo>
                  <a:pt x="698" y="1350"/>
                </a:lnTo>
                <a:lnTo>
                  <a:pt x="690" y="1402"/>
                </a:lnTo>
                <a:lnTo>
                  <a:pt x="681" y="1444"/>
                </a:lnTo>
                <a:lnTo>
                  <a:pt x="675" y="1484"/>
                </a:lnTo>
                <a:lnTo>
                  <a:pt x="665" y="1532"/>
                </a:lnTo>
                <a:lnTo>
                  <a:pt x="657" y="1576"/>
                </a:lnTo>
                <a:lnTo>
                  <a:pt x="645" y="1624"/>
                </a:lnTo>
                <a:lnTo>
                  <a:pt x="636" y="1668"/>
                </a:lnTo>
                <a:lnTo>
                  <a:pt x="624" y="1720"/>
                </a:lnTo>
                <a:lnTo>
                  <a:pt x="612" y="1770"/>
                </a:lnTo>
                <a:lnTo>
                  <a:pt x="600" y="1820"/>
                </a:lnTo>
                <a:lnTo>
                  <a:pt x="587" y="1870"/>
                </a:lnTo>
                <a:lnTo>
                  <a:pt x="567" y="1922"/>
                </a:lnTo>
                <a:lnTo>
                  <a:pt x="554" y="1964"/>
                </a:lnTo>
                <a:lnTo>
                  <a:pt x="536" y="2006"/>
                </a:lnTo>
                <a:lnTo>
                  <a:pt x="520" y="2044"/>
                </a:lnTo>
                <a:lnTo>
                  <a:pt x="501" y="2082"/>
                </a:lnTo>
                <a:lnTo>
                  <a:pt x="479" y="2112"/>
                </a:lnTo>
                <a:lnTo>
                  <a:pt x="460" y="2142"/>
                </a:lnTo>
                <a:lnTo>
                  <a:pt x="428" y="2178"/>
                </a:lnTo>
                <a:lnTo>
                  <a:pt x="401" y="2210"/>
                </a:lnTo>
                <a:lnTo>
                  <a:pt x="378" y="2234"/>
                </a:lnTo>
                <a:lnTo>
                  <a:pt x="350" y="2264"/>
                </a:lnTo>
                <a:lnTo>
                  <a:pt x="323" y="2286"/>
                </a:lnTo>
                <a:lnTo>
                  <a:pt x="301" y="2300"/>
                </a:lnTo>
                <a:lnTo>
                  <a:pt x="284" y="2312"/>
                </a:lnTo>
                <a:lnTo>
                  <a:pt x="260" y="2326"/>
                </a:lnTo>
                <a:lnTo>
                  <a:pt x="233" y="2344"/>
                </a:lnTo>
                <a:lnTo>
                  <a:pt x="211" y="2358"/>
                </a:lnTo>
                <a:lnTo>
                  <a:pt x="188" y="2370"/>
                </a:lnTo>
                <a:lnTo>
                  <a:pt x="163" y="2388"/>
                </a:lnTo>
                <a:lnTo>
                  <a:pt x="135" y="2404"/>
                </a:lnTo>
                <a:lnTo>
                  <a:pt x="114" y="2414"/>
                </a:lnTo>
                <a:lnTo>
                  <a:pt x="84" y="2430"/>
                </a:lnTo>
                <a:lnTo>
                  <a:pt x="65" y="2438"/>
                </a:lnTo>
                <a:lnTo>
                  <a:pt x="47" y="2450"/>
                </a:lnTo>
                <a:lnTo>
                  <a:pt x="0" y="2480"/>
                </a:lnTo>
                <a:lnTo>
                  <a:pt x="2094" y="2480"/>
                </a:lnTo>
                <a:lnTo>
                  <a:pt x="2054" y="2462"/>
                </a:lnTo>
                <a:lnTo>
                  <a:pt x="2024" y="2446"/>
                </a:lnTo>
                <a:lnTo>
                  <a:pt x="1986" y="2428"/>
                </a:lnTo>
                <a:lnTo>
                  <a:pt x="1950" y="2414"/>
                </a:lnTo>
                <a:lnTo>
                  <a:pt x="1916" y="2398"/>
                </a:lnTo>
                <a:lnTo>
                  <a:pt x="1881" y="2384"/>
                </a:lnTo>
                <a:lnTo>
                  <a:pt x="1853" y="2368"/>
                </a:lnTo>
                <a:lnTo>
                  <a:pt x="1828" y="2354"/>
                </a:lnTo>
                <a:lnTo>
                  <a:pt x="1801" y="2336"/>
                </a:lnTo>
                <a:lnTo>
                  <a:pt x="1771" y="2310"/>
                </a:lnTo>
                <a:lnTo>
                  <a:pt x="1736" y="2284"/>
                </a:lnTo>
                <a:lnTo>
                  <a:pt x="1711" y="2262"/>
                </a:lnTo>
                <a:lnTo>
                  <a:pt x="1683" y="2238"/>
                </a:lnTo>
                <a:lnTo>
                  <a:pt x="1660" y="2212"/>
                </a:lnTo>
                <a:lnTo>
                  <a:pt x="1640" y="2188"/>
                </a:lnTo>
                <a:lnTo>
                  <a:pt x="1627" y="2172"/>
                </a:lnTo>
                <a:lnTo>
                  <a:pt x="1615" y="2154"/>
                </a:lnTo>
                <a:lnTo>
                  <a:pt x="1603" y="2136"/>
                </a:lnTo>
                <a:lnTo>
                  <a:pt x="1590" y="2116"/>
                </a:lnTo>
                <a:lnTo>
                  <a:pt x="1578" y="2084"/>
                </a:lnTo>
                <a:lnTo>
                  <a:pt x="1562" y="2052"/>
                </a:lnTo>
                <a:lnTo>
                  <a:pt x="1544" y="2006"/>
                </a:lnTo>
                <a:lnTo>
                  <a:pt x="1524" y="1950"/>
                </a:lnTo>
                <a:lnTo>
                  <a:pt x="1500" y="1908"/>
                </a:lnTo>
                <a:lnTo>
                  <a:pt x="1482" y="1854"/>
                </a:lnTo>
                <a:lnTo>
                  <a:pt x="1474" y="1822"/>
                </a:lnTo>
                <a:lnTo>
                  <a:pt x="1462" y="1782"/>
                </a:lnTo>
                <a:lnTo>
                  <a:pt x="1455" y="1748"/>
                </a:lnTo>
                <a:lnTo>
                  <a:pt x="1447" y="1714"/>
                </a:lnTo>
                <a:lnTo>
                  <a:pt x="1439" y="1680"/>
                </a:lnTo>
                <a:lnTo>
                  <a:pt x="1433" y="1644"/>
                </a:lnTo>
                <a:lnTo>
                  <a:pt x="1425" y="1606"/>
                </a:lnTo>
                <a:lnTo>
                  <a:pt x="1420" y="1564"/>
                </a:lnTo>
                <a:lnTo>
                  <a:pt x="1412" y="1516"/>
                </a:lnTo>
                <a:lnTo>
                  <a:pt x="1402" y="1459"/>
                </a:lnTo>
                <a:lnTo>
                  <a:pt x="1393" y="1423"/>
                </a:lnTo>
                <a:lnTo>
                  <a:pt x="1387" y="1385"/>
                </a:lnTo>
                <a:lnTo>
                  <a:pt x="1380" y="1346"/>
                </a:lnTo>
                <a:lnTo>
                  <a:pt x="1373" y="1305"/>
                </a:lnTo>
                <a:lnTo>
                  <a:pt x="1365" y="1261"/>
                </a:lnTo>
                <a:lnTo>
                  <a:pt x="1356" y="1202"/>
                </a:lnTo>
                <a:lnTo>
                  <a:pt x="1348" y="1151"/>
                </a:lnTo>
                <a:lnTo>
                  <a:pt x="1335" y="1096"/>
                </a:lnTo>
                <a:lnTo>
                  <a:pt x="1324" y="1034"/>
                </a:lnTo>
                <a:lnTo>
                  <a:pt x="1314" y="980"/>
                </a:lnTo>
                <a:lnTo>
                  <a:pt x="1304" y="926"/>
                </a:lnTo>
                <a:lnTo>
                  <a:pt x="1294" y="876"/>
                </a:lnTo>
                <a:lnTo>
                  <a:pt x="1285" y="824"/>
                </a:lnTo>
                <a:lnTo>
                  <a:pt x="1277" y="778"/>
                </a:lnTo>
                <a:lnTo>
                  <a:pt x="1265" y="718"/>
                </a:lnTo>
                <a:lnTo>
                  <a:pt x="1257" y="674"/>
                </a:lnTo>
                <a:lnTo>
                  <a:pt x="1249" y="636"/>
                </a:lnTo>
                <a:lnTo>
                  <a:pt x="1244" y="600"/>
                </a:lnTo>
                <a:lnTo>
                  <a:pt x="1234" y="546"/>
                </a:lnTo>
                <a:lnTo>
                  <a:pt x="1218" y="468"/>
                </a:lnTo>
                <a:lnTo>
                  <a:pt x="1224" y="504"/>
                </a:lnTo>
                <a:lnTo>
                  <a:pt x="1208" y="432"/>
                </a:lnTo>
                <a:lnTo>
                  <a:pt x="1199" y="388"/>
                </a:lnTo>
                <a:lnTo>
                  <a:pt x="1188" y="339"/>
                </a:lnTo>
                <a:lnTo>
                  <a:pt x="1181" y="318"/>
                </a:lnTo>
                <a:lnTo>
                  <a:pt x="1175" y="296"/>
                </a:lnTo>
                <a:lnTo>
                  <a:pt x="1171" y="280"/>
                </a:lnTo>
                <a:lnTo>
                  <a:pt x="1167" y="268"/>
                </a:lnTo>
                <a:lnTo>
                  <a:pt x="1161" y="244"/>
                </a:lnTo>
                <a:lnTo>
                  <a:pt x="1158" y="236"/>
                </a:lnTo>
                <a:lnTo>
                  <a:pt x="1154" y="222"/>
                </a:lnTo>
                <a:lnTo>
                  <a:pt x="1164" y="254"/>
                </a:lnTo>
                <a:lnTo>
                  <a:pt x="1150" y="206"/>
                </a:lnTo>
                <a:lnTo>
                  <a:pt x="1140" y="180"/>
                </a:lnTo>
                <a:lnTo>
                  <a:pt x="1132" y="146"/>
                </a:lnTo>
                <a:lnTo>
                  <a:pt x="1116" y="108"/>
                </a:lnTo>
                <a:lnTo>
                  <a:pt x="1105" y="78"/>
                </a:lnTo>
                <a:lnTo>
                  <a:pt x="1091" y="48"/>
                </a:lnTo>
                <a:lnTo>
                  <a:pt x="1075" y="22"/>
                </a:lnTo>
                <a:lnTo>
                  <a:pt x="1060" y="4"/>
                </a:lnTo>
                <a:lnTo>
                  <a:pt x="1037" y="0"/>
                </a:lnTo>
              </a:path>
            </a:pathLst>
          </a:custGeom>
          <a:solidFill>
            <a:schemeClr val="hlink"/>
          </a:solidFill>
          <a:ln w="12700" cap="rnd">
            <a:solidFill>
              <a:schemeClr val="folHlink"/>
            </a:solidFill>
            <a:round/>
            <a:headEnd/>
            <a:tailEnd/>
          </a:ln>
        </p:spPr>
        <p:txBody>
          <a:bodyPr/>
          <a:lstStyle/>
          <a:p>
            <a:endParaRPr lang="en-US"/>
          </a:p>
        </p:txBody>
      </p:sp>
      <p:graphicFrame>
        <p:nvGraphicFramePr>
          <p:cNvPr id="33" name="Object 9">
            <a:hlinkClick r:id="" action="ppaction://ole?verb=0"/>
          </p:cNvPr>
          <p:cNvGraphicFramePr>
            <a:graphicFrameLocks/>
          </p:cNvGraphicFramePr>
          <p:nvPr>
            <p:extLst>
              <p:ext uri="{D42A27DB-BD31-4B8C-83A1-F6EECF244321}">
                <p14:modId xmlns:p14="http://schemas.microsoft.com/office/powerpoint/2010/main" val="2318738887"/>
              </p:ext>
            </p:extLst>
          </p:nvPr>
        </p:nvGraphicFramePr>
        <p:xfrm>
          <a:off x="7470775" y="6393037"/>
          <a:ext cx="249238" cy="207963"/>
        </p:xfrm>
        <a:graphic>
          <a:graphicData uri="http://schemas.openxmlformats.org/presentationml/2006/ole">
            <mc:AlternateContent xmlns:mc="http://schemas.openxmlformats.org/markup-compatibility/2006">
              <mc:Choice xmlns:v="urn:schemas-microsoft-com:vml" Requires="v">
                <p:oleObj spid="_x0000_s103457" name="Equation" r:id="rId6" imgW="190578" imgH="180855" progId="Equation.DSMT4">
                  <p:embed/>
                </p:oleObj>
              </mc:Choice>
              <mc:Fallback>
                <p:oleObj name="Equation" r:id="rId6" imgW="190578" imgH="180855" progId="Equation.DSMT4">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70775" y="6393037"/>
                        <a:ext cx="249238" cy="207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sp>
        <p:nvSpPr>
          <p:cNvPr id="36" name="Line 184"/>
          <p:cNvSpPr>
            <a:spLocks noChangeShapeType="1"/>
          </p:cNvSpPr>
          <p:nvPr/>
        </p:nvSpPr>
        <p:spPr bwMode="auto">
          <a:xfrm>
            <a:off x="5203825" y="5127838"/>
            <a:ext cx="0" cy="13509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 name="Freeform 193"/>
          <p:cNvSpPr>
            <a:spLocks/>
          </p:cNvSpPr>
          <p:nvPr/>
        </p:nvSpPr>
        <p:spPr bwMode="auto">
          <a:xfrm>
            <a:off x="3736975" y="3873752"/>
            <a:ext cx="1498600" cy="2590800"/>
          </a:xfrm>
          <a:custGeom>
            <a:avLst/>
            <a:gdLst>
              <a:gd name="T0" fmla="*/ 0 w 944"/>
              <a:gd name="T1" fmla="*/ 2147483647 h 1632"/>
              <a:gd name="T2" fmla="*/ 0 w 944"/>
              <a:gd name="T3" fmla="*/ 2147483647 h 1632"/>
              <a:gd name="T4" fmla="*/ 2147483647 w 944"/>
              <a:gd name="T5" fmla="*/ 2147483647 h 1632"/>
              <a:gd name="T6" fmla="*/ 2147483647 w 944"/>
              <a:gd name="T7" fmla="*/ 2147483647 h 1632"/>
              <a:gd name="T8" fmla="*/ 2147483647 w 944"/>
              <a:gd name="T9" fmla="*/ 2147483647 h 1632"/>
              <a:gd name="T10" fmla="*/ 2147483647 w 944"/>
              <a:gd name="T11" fmla="*/ 2147483647 h 1632"/>
              <a:gd name="T12" fmla="*/ 2147483647 w 944"/>
              <a:gd name="T13" fmla="*/ 0 h 1632"/>
              <a:gd name="T14" fmla="*/ 2147483647 w 944"/>
              <a:gd name="T15" fmla="*/ 2147483647 h 1632"/>
              <a:gd name="T16" fmla="*/ 2147483647 w 944"/>
              <a:gd name="T17" fmla="*/ 2147483647 h 1632"/>
              <a:gd name="T18" fmla="*/ 2147483647 w 944"/>
              <a:gd name="T19" fmla="*/ 2147483647 h 1632"/>
              <a:gd name="T20" fmla="*/ 2147483647 w 944"/>
              <a:gd name="T21" fmla="*/ 2147483647 h 1632"/>
              <a:gd name="T22" fmla="*/ 2147483647 w 944"/>
              <a:gd name="T23" fmla="*/ 2147483647 h 1632"/>
              <a:gd name="T24" fmla="*/ 2147483647 w 944"/>
              <a:gd name="T25" fmla="*/ 2147483647 h 1632"/>
              <a:gd name="T26" fmla="*/ 0 w 944"/>
              <a:gd name="T27" fmla="*/ 2147483647 h 16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44"/>
              <a:gd name="T43" fmla="*/ 0 h 1632"/>
              <a:gd name="T44" fmla="*/ 944 w 944"/>
              <a:gd name="T45" fmla="*/ 1632 h 16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44" h="1632">
                <a:moveTo>
                  <a:pt x="0" y="1628"/>
                </a:moveTo>
                <a:lnTo>
                  <a:pt x="0" y="796"/>
                </a:lnTo>
                <a:lnTo>
                  <a:pt x="168" y="372"/>
                </a:lnTo>
                <a:lnTo>
                  <a:pt x="256" y="184"/>
                </a:lnTo>
                <a:lnTo>
                  <a:pt x="352" y="52"/>
                </a:lnTo>
                <a:lnTo>
                  <a:pt x="428" y="4"/>
                </a:lnTo>
                <a:lnTo>
                  <a:pt x="488" y="0"/>
                </a:lnTo>
                <a:lnTo>
                  <a:pt x="536" y="12"/>
                </a:lnTo>
                <a:lnTo>
                  <a:pt x="604" y="76"/>
                </a:lnTo>
                <a:lnTo>
                  <a:pt x="736" y="284"/>
                </a:lnTo>
                <a:lnTo>
                  <a:pt x="836" y="504"/>
                </a:lnTo>
                <a:lnTo>
                  <a:pt x="944" y="776"/>
                </a:lnTo>
                <a:lnTo>
                  <a:pt x="944" y="1632"/>
                </a:lnTo>
                <a:lnTo>
                  <a:pt x="0" y="1628"/>
                </a:lnTo>
                <a:close/>
              </a:path>
            </a:pathLst>
          </a:custGeom>
          <a:solidFill>
            <a:srgbClr val="C0C0C0"/>
          </a:solidFill>
          <a:ln w="12700">
            <a:solidFill>
              <a:schemeClr val="tx1"/>
            </a:solidFill>
            <a:round/>
            <a:headEnd/>
            <a:tailEnd/>
          </a:ln>
        </p:spPr>
        <p:txBody>
          <a:bodyPr/>
          <a:lstStyle/>
          <a:p>
            <a:endParaRPr lang="en-US"/>
          </a:p>
        </p:txBody>
      </p:sp>
      <p:sp>
        <p:nvSpPr>
          <p:cNvPr id="41" name="Rectangle 202"/>
          <p:cNvSpPr>
            <a:spLocks noChangeArrowheads="1"/>
          </p:cNvSpPr>
          <p:nvPr/>
        </p:nvSpPr>
        <p:spPr bwMode="auto">
          <a:xfrm>
            <a:off x="4875405" y="6493163"/>
            <a:ext cx="644408" cy="366767"/>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b="0" dirty="0">
                <a:effectLst>
                  <a:outerShdw blurRad="38100" dist="38100" dir="2700000" algn="tl">
                    <a:srgbClr val="C0C0C0"/>
                  </a:outerShdw>
                </a:effectLst>
                <a:latin typeface="Book Antiqua" pitchFamily="18" charset="0"/>
                <a:cs typeface="+mn-cs"/>
              </a:rPr>
              <a:t>1003</a:t>
            </a:r>
          </a:p>
        </p:txBody>
      </p:sp>
      <p:sp>
        <p:nvSpPr>
          <p:cNvPr id="42" name="Rectangle 203"/>
          <p:cNvSpPr>
            <a:spLocks noChangeArrowheads="1"/>
          </p:cNvSpPr>
          <p:nvPr/>
        </p:nvSpPr>
        <p:spPr bwMode="auto">
          <a:xfrm>
            <a:off x="3475230" y="6493163"/>
            <a:ext cx="528992" cy="366767"/>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b="0" dirty="0">
                <a:effectLst>
                  <a:outerShdw blurRad="38100" dist="38100" dir="2700000" algn="tl">
                    <a:srgbClr val="C0C0C0"/>
                  </a:outerShdw>
                </a:effectLst>
                <a:latin typeface="Book Antiqua" pitchFamily="18" charset="0"/>
                <a:cs typeface="+mn-cs"/>
              </a:rPr>
              <a:t>983</a:t>
            </a:r>
          </a:p>
        </p:txBody>
      </p:sp>
      <p:grpSp>
        <p:nvGrpSpPr>
          <p:cNvPr id="43" name="Group 209"/>
          <p:cNvGrpSpPr>
            <a:grpSpLocks/>
          </p:cNvGrpSpPr>
          <p:nvPr/>
        </p:nvGrpSpPr>
        <p:grpSpPr bwMode="auto">
          <a:xfrm>
            <a:off x="5581650" y="5164351"/>
            <a:ext cx="1422400" cy="855662"/>
            <a:chOff x="3430" y="2145"/>
            <a:chExt cx="896" cy="539"/>
          </a:xfrm>
        </p:grpSpPr>
        <p:graphicFrame>
          <p:nvGraphicFramePr>
            <p:cNvPr id="44" name="Object 210">
              <a:hlinkClick r:id="" action="ppaction://ole?verb=0"/>
            </p:cNvPr>
            <p:cNvGraphicFramePr>
              <a:graphicFrameLocks/>
            </p:cNvGraphicFramePr>
            <p:nvPr/>
          </p:nvGraphicFramePr>
          <p:xfrm>
            <a:off x="3564" y="2422"/>
            <a:ext cx="697" cy="262"/>
          </p:xfrm>
          <a:graphic>
            <a:graphicData uri="http://schemas.openxmlformats.org/presentationml/2006/ole">
              <mc:AlternateContent xmlns:mc="http://schemas.openxmlformats.org/markup-compatibility/2006">
                <mc:Choice xmlns:v="urn:schemas-microsoft-com:vml" Requires="v">
                  <p:oleObj spid="_x0000_s103458" name="Equation" r:id="rId8" imgW="571465" imgH="180855" progId="Equation.DSMT4">
                    <p:embed/>
                  </p:oleObj>
                </mc:Choice>
                <mc:Fallback>
                  <p:oleObj name="Equation" r:id="rId8" imgW="571465" imgH="180855" progId="Equation.DSMT4">
                    <p:embed/>
                    <p:pic>
                      <p:nvPicPr>
                        <p:cNvPr id="0" name=""/>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64" y="2422"/>
                          <a:ext cx="697" cy="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sp>
          <p:nvSpPr>
            <p:cNvPr id="45" name="Text Box 211"/>
            <p:cNvSpPr txBox="1">
              <a:spLocks noChangeArrowheads="1"/>
            </p:cNvSpPr>
            <p:nvPr/>
          </p:nvSpPr>
          <p:spPr bwMode="auto">
            <a:xfrm>
              <a:off x="3430" y="2145"/>
              <a:ext cx="89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b="0" dirty="0">
                  <a:latin typeface="Book Antiqua" pitchFamily="18" charset="0"/>
                </a:rPr>
                <a:t>With </a:t>
              </a:r>
              <a:r>
                <a:rPr lang="en-US" b="0" i="1" dirty="0">
                  <a:latin typeface="Book Antiqua" pitchFamily="18" charset="0"/>
                </a:rPr>
                <a:t>n</a:t>
              </a:r>
              <a:r>
                <a:rPr lang="en-US" b="0" dirty="0">
                  <a:latin typeface="Book Antiqua" pitchFamily="18" charset="0"/>
                </a:rPr>
                <a:t> = 30,</a:t>
              </a:r>
            </a:p>
          </p:txBody>
        </p:sp>
      </p:grpSp>
      <p:sp>
        <p:nvSpPr>
          <p:cNvPr id="46" name="Rectangle 212"/>
          <p:cNvSpPr>
            <a:spLocks noChangeArrowheads="1"/>
          </p:cNvSpPr>
          <p:nvPr/>
        </p:nvSpPr>
        <p:spPr bwMode="auto">
          <a:xfrm>
            <a:off x="4043363" y="5345326"/>
            <a:ext cx="702116"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a:latin typeface="Book Antiqua" pitchFamily="18" charset="0"/>
              </a:rPr>
              <a:t>.5034</a:t>
            </a:r>
          </a:p>
        </p:txBody>
      </p:sp>
      <p:sp>
        <p:nvSpPr>
          <p:cNvPr id="47" name="Freeform 27"/>
          <p:cNvSpPr>
            <a:spLocks/>
          </p:cNvSpPr>
          <p:nvPr/>
        </p:nvSpPr>
        <p:spPr bwMode="auto">
          <a:xfrm>
            <a:off x="1949450" y="3843551"/>
            <a:ext cx="5092700" cy="2628900"/>
          </a:xfrm>
          <a:custGeom>
            <a:avLst/>
            <a:gdLst>
              <a:gd name="T0" fmla="*/ 2147483647 w 2139"/>
              <a:gd name="T1" fmla="*/ 2147483647 h 2478"/>
              <a:gd name="T2" fmla="*/ 2147483647 w 2139"/>
              <a:gd name="T3" fmla="*/ 2147483647 h 2478"/>
              <a:gd name="T4" fmla="*/ 2147483647 w 2139"/>
              <a:gd name="T5" fmla="*/ 2147483647 h 2478"/>
              <a:gd name="T6" fmla="*/ 2147483647 w 2139"/>
              <a:gd name="T7" fmla="*/ 2147483647 h 2478"/>
              <a:gd name="T8" fmla="*/ 2147483647 w 2139"/>
              <a:gd name="T9" fmla="*/ 2147483647 h 2478"/>
              <a:gd name="T10" fmla="*/ 2147483647 w 2139"/>
              <a:gd name="T11" fmla="*/ 2147483647 h 2478"/>
              <a:gd name="T12" fmla="*/ 2147483647 w 2139"/>
              <a:gd name="T13" fmla="*/ 2147483647 h 2478"/>
              <a:gd name="T14" fmla="*/ 2147483647 w 2139"/>
              <a:gd name="T15" fmla="*/ 2147483647 h 2478"/>
              <a:gd name="T16" fmla="*/ 2147483647 w 2139"/>
              <a:gd name="T17" fmla="*/ 2147483647 h 2478"/>
              <a:gd name="T18" fmla="*/ 2147483647 w 2139"/>
              <a:gd name="T19" fmla="*/ 2147483647 h 2478"/>
              <a:gd name="T20" fmla="*/ 2147483647 w 2139"/>
              <a:gd name="T21" fmla="*/ 2147483647 h 2478"/>
              <a:gd name="T22" fmla="*/ 2147483647 w 2139"/>
              <a:gd name="T23" fmla="*/ 2147483647 h 2478"/>
              <a:gd name="T24" fmla="*/ 2147483647 w 2139"/>
              <a:gd name="T25" fmla="*/ 2147483647 h 2478"/>
              <a:gd name="T26" fmla="*/ 2147483647 w 2139"/>
              <a:gd name="T27" fmla="*/ 2147483647 h 2478"/>
              <a:gd name="T28" fmla="*/ 2147483647 w 2139"/>
              <a:gd name="T29" fmla="*/ 2147483647 h 2478"/>
              <a:gd name="T30" fmla="*/ 2147483647 w 2139"/>
              <a:gd name="T31" fmla="*/ 2147483647 h 2478"/>
              <a:gd name="T32" fmla="*/ 2147483647 w 2139"/>
              <a:gd name="T33" fmla="*/ 2147483647 h 2478"/>
              <a:gd name="T34" fmla="*/ 2147483647 w 2139"/>
              <a:gd name="T35" fmla="*/ 2147483647 h 2478"/>
              <a:gd name="T36" fmla="*/ 2147483647 w 2139"/>
              <a:gd name="T37" fmla="*/ 2147483647 h 2478"/>
              <a:gd name="T38" fmla="*/ 2147483647 w 2139"/>
              <a:gd name="T39" fmla="*/ 2147483647 h 2478"/>
              <a:gd name="T40" fmla="*/ 2147483647 w 2139"/>
              <a:gd name="T41" fmla="*/ 2147483647 h 2478"/>
              <a:gd name="T42" fmla="*/ 2147483647 w 2139"/>
              <a:gd name="T43" fmla="*/ 2147483647 h 2478"/>
              <a:gd name="T44" fmla="*/ 2147483647 w 2139"/>
              <a:gd name="T45" fmla="*/ 2147483647 h 2478"/>
              <a:gd name="T46" fmla="*/ 2147483647 w 2139"/>
              <a:gd name="T47" fmla="*/ 2147483647 h 2478"/>
              <a:gd name="T48" fmla="*/ 2147483647 w 2139"/>
              <a:gd name="T49" fmla="*/ 2147483647 h 2478"/>
              <a:gd name="T50" fmla="*/ 2147483647 w 2139"/>
              <a:gd name="T51" fmla="*/ 2147483647 h 2478"/>
              <a:gd name="T52" fmla="*/ 2147483647 w 2139"/>
              <a:gd name="T53" fmla="*/ 2147483647 h 2478"/>
              <a:gd name="T54" fmla="*/ 2147483647 w 2139"/>
              <a:gd name="T55" fmla="*/ 2147483647 h 2478"/>
              <a:gd name="T56" fmla="*/ 2147483647 w 2139"/>
              <a:gd name="T57" fmla="*/ 2147483647 h 2478"/>
              <a:gd name="T58" fmla="*/ 2147483647 w 2139"/>
              <a:gd name="T59" fmla="*/ 2147483647 h 2478"/>
              <a:gd name="T60" fmla="*/ 2147483647 w 2139"/>
              <a:gd name="T61" fmla="*/ 2147483647 h 2478"/>
              <a:gd name="T62" fmla="*/ 2147483647 w 2139"/>
              <a:gd name="T63" fmla="*/ 2147483647 h 2478"/>
              <a:gd name="T64" fmla="*/ 2147483647 w 2139"/>
              <a:gd name="T65" fmla="*/ 2147483647 h 2478"/>
              <a:gd name="T66" fmla="*/ 2147483647 w 2139"/>
              <a:gd name="T67" fmla="*/ 2147483647 h 2478"/>
              <a:gd name="T68" fmla="*/ 2147483647 w 2139"/>
              <a:gd name="T69" fmla="*/ 2147483647 h 2478"/>
              <a:gd name="T70" fmla="*/ 2147483647 w 2139"/>
              <a:gd name="T71" fmla="*/ 2147483647 h 2478"/>
              <a:gd name="T72" fmla="*/ 2147483647 w 2139"/>
              <a:gd name="T73" fmla="*/ 2147483647 h 2478"/>
              <a:gd name="T74" fmla="*/ 2147483647 w 2139"/>
              <a:gd name="T75" fmla="*/ 2147483647 h 2478"/>
              <a:gd name="T76" fmla="*/ 2147483647 w 2139"/>
              <a:gd name="T77" fmla="*/ 2147483647 h 2478"/>
              <a:gd name="T78" fmla="*/ 2147483647 w 2139"/>
              <a:gd name="T79" fmla="*/ 2147483647 h 2478"/>
              <a:gd name="T80" fmla="*/ 2147483647 w 2139"/>
              <a:gd name="T81" fmla="*/ 2147483647 h 2478"/>
              <a:gd name="T82" fmla="*/ 2147483647 w 2139"/>
              <a:gd name="T83" fmla="*/ 2147483647 h 2478"/>
              <a:gd name="T84" fmla="*/ 2147483647 w 2139"/>
              <a:gd name="T85" fmla="*/ 2147483647 h 2478"/>
              <a:gd name="T86" fmla="*/ 2147483647 w 2139"/>
              <a:gd name="T87" fmla="*/ 2147483647 h 2478"/>
              <a:gd name="T88" fmla="*/ 2147483647 w 2139"/>
              <a:gd name="T89" fmla="*/ 2147483647 h 2478"/>
              <a:gd name="T90" fmla="*/ 2147483647 w 2139"/>
              <a:gd name="T91" fmla="*/ 2147483647 h 2478"/>
              <a:gd name="T92" fmla="*/ 2147483647 w 2139"/>
              <a:gd name="T93" fmla="*/ 2147483647 h 2478"/>
              <a:gd name="T94" fmla="*/ 2147483647 w 2139"/>
              <a:gd name="T95" fmla="*/ 2147483647 h 24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139"/>
              <a:gd name="T145" fmla="*/ 0 h 2478"/>
              <a:gd name="T146" fmla="*/ 2139 w 2139"/>
              <a:gd name="T147" fmla="*/ 2478 h 24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139" h="2478">
                <a:moveTo>
                  <a:pt x="1062" y="2"/>
                </a:moveTo>
                <a:lnTo>
                  <a:pt x="1047" y="8"/>
                </a:lnTo>
                <a:lnTo>
                  <a:pt x="1025" y="28"/>
                </a:lnTo>
                <a:lnTo>
                  <a:pt x="1002" y="58"/>
                </a:lnTo>
                <a:lnTo>
                  <a:pt x="984" y="98"/>
                </a:lnTo>
                <a:lnTo>
                  <a:pt x="969" y="139"/>
                </a:lnTo>
                <a:lnTo>
                  <a:pt x="952" y="185"/>
                </a:lnTo>
                <a:lnTo>
                  <a:pt x="939" y="228"/>
                </a:lnTo>
                <a:lnTo>
                  <a:pt x="924" y="279"/>
                </a:lnTo>
                <a:lnTo>
                  <a:pt x="912" y="322"/>
                </a:lnTo>
                <a:lnTo>
                  <a:pt x="901" y="371"/>
                </a:lnTo>
                <a:lnTo>
                  <a:pt x="889" y="418"/>
                </a:lnTo>
                <a:lnTo>
                  <a:pt x="877" y="474"/>
                </a:lnTo>
                <a:lnTo>
                  <a:pt x="870" y="510"/>
                </a:lnTo>
                <a:lnTo>
                  <a:pt x="861" y="557"/>
                </a:lnTo>
                <a:lnTo>
                  <a:pt x="853" y="603"/>
                </a:lnTo>
                <a:lnTo>
                  <a:pt x="845" y="646"/>
                </a:lnTo>
                <a:lnTo>
                  <a:pt x="837" y="683"/>
                </a:lnTo>
                <a:lnTo>
                  <a:pt x="829" y="728"/>
                </a:lnTo>
                <a:lnTo>
                  <a:pt x="819" y="780"/>
                </a:lnTo>
                <a:lnTo>
                  <a:pt x="810" y="831"/>
                </a:lnTo>
                <a:lnTo>
                  <a:pt x="802" y="876"/>
                </a:lnTo>
                <a:lnTo>
                  <a:pt x="794" y="927"/>
                </a:lnTo>
                <a:lnTo>
                  <a:pt x="785" y="976"/>
                </a:lnTo>
                <a:lnTo>
                  <a:pt x="778" y="1023"/>
                </a:lnTo>
                <a:lnTo>
                  <a:pt x="770" y="1077"/>
                </a:lnTo>
                <a:lnTo>
                  <a:pt x="765" y="1113"/>
                </a:lnTo>
                <a:lnTo>
                  <a:pt x="758" y="1157"/>
                </a:lnTo>
                <a:lnTo>
                  <a:pt x="750" y="1205"/>
                </a:lnTo>
                <a:lnTo>
                  <a:pt x="743" y="1250"/>
                </a:lnTo>
                <a:lnTo>
                  <a:pt x="735" y="1295"/>
                </a:lnTo>
                <a:lnTo>
                  <a:pt x="727" y="1341"/>
                </a:lnTo>
                <a:lnTo>
                  <a:pt x="717" y="1393"/>
                </a:lnTo>
                <a:lnTo>
                  <a:pt x="709" y="1443"/>
                </a:lnTo>
                <a:lnTo>
                  <a:pt x="699" y="1496"/>
                </a:lnTo>
                <a:lnTo>
                  <a:pt x="691" y="1534"/>
                </a:lnTo>
                <a:lnTo>
                  <a:pt x="683" y="1574"/>
                </a:lnTo>
                <a:lnTo>
                  <a:pt x="673" y="1619"/>
                </a:lnTo>
                <a:lnTo>
                  <a:pt x="664" y="1661"/>
                </a:lnTo>
                <a:lnTo>
                  <a:pt x="652" y="1711"/>
                </a:lnTo>
                <a:lnTo>
                  <a:pt x="640" y="1761"/>
                </a:lnTo>
                <a:lnTo>
                  <a:pt x="627" y="1812"/>
                </a:lnTo>
                <a:lnTo>
                  <a:pt x="614" y="1864"/>
                </a:lnTo>
                <a:lnTo>
                  <a:pt x="599" y="1914"/>
                </a:lnTo>
                <a:lnTo>
                  <a:pt x="581" y="1961"/>
                </a:lnTo>
                <a:lnTo>
                  <a:pt x="564" y="2004"/>
                </a:lnTo>
                <a:lnTo>
                  <a:pt x="547" y="2038"/>
                </a:lnTo>
                <a:lnTo>
                  <a:pt x="531" y="2073"/>
                </a:lnTo>
                <a:lnTo>
                  <a:pt x="512" y="2103"/>
                </a:lnTo>
                <a:lnTo>
                  <a:pt x="489" y="2137"/>
                </a:lnTo>
                <a:lnTo>
                  <a:pt x="458" y="2179"/>
                </a:lnTo>
                <a:lnTo>
                  <a:pt x="430" y="2210"/>
                </a:lnTo>
                <a:lnTo>
                  <a:pt x="409" y="2231"/>
                </a:lnTo>
                <a:lnTo>
                  <a:pt x="390" y="2253"/>
                </a:lnTo>
                <a:lnTo>
                  <a:pt x="369" y="2269"/>
                </a:lnTo>
                <a:lnTo>
                  <a:pt x="349" y="2286"/>
                </a:lnTo>
                <a:lnTo>
                  <a:pt x="328" y="2302"/>
                </a:lnTo>
                <a:lnTo>
                  <a:pt x="311" y="2313"/>
                </a:lnTo>
                <a:lnTo>
                  <a:pt x="288" y="2327"/>
                </a:lnTo>
                <a:lnTo>
                  <a:pt x="259" y="2347"/>
                </a:lnTo>
                <a:lnTo>
                  <a:pt x="231" y="2362"/>
                </a:lnTo>
                <a:lnTo>
                  <a:pt x="202" y="2379"/>
                </a:lnTo>
                <a:lnTo>
                  <a:pt x="174" y="2396"/>
                </a:lnTo>
                <a:lnTo>
                  <a:pt x="148" y="2410"/>
                </a:lnTo>
                <a:lnTo>
                  <a:pt x="123" y="2422"/>
                </a:lnTo>
                <a:lnTo>
                  <a:pt x="95" y="2436"/>
                </a:lnTo>
                <a:lnTo>
                  <a:pt x="65" y="2453"/>
                </a:lnTo>
                <a:lnTo>
                  <a:pt x="0" y="2476"/>
                </a:lnTo>
                <a:lnTo>
                  <a:pt x="2139" y="2478"/>
                </a:lnTo>
                <a:lnTo>
                  <a:pt x="2065" y="2450"/>
                </a:lnTo>
                <a:lnTo>
                  <a:pt x="2023" y="2430"/>
                </a:lnTo>
                <a:lnTo>
                  <a:pt x="1991" y="2416"/>
                </a:lnTo>
                <a:lnTo>
                  <a:pt x="1960" y="2402"/>
                </a:lnTo>
                <a:lnTo>
                  <a:pt x="1943" y="2394"/>
                </a:lnTo>
                <a:lnTo>
                  <a:pt x="1929" y="2386"/>
                </a:lnTo>
                <a:lnTo>
                  <a:pt x="1900" y="2372"/>
                </a:lnTo>
                <a:lnTo>
                  <a:pt x="1870" y="2354"/>
                </a:lnTo>
                <a:lnTo>
                  <a:pt x="1840" y="2334"/>
                </a:lnTo>
                <a:lnTo>
                  <a:pt x="1809" y="2312"/>
                </a:lnTo>
                <a:lnTo>
                  <a:pt x="1785" y="2292"/>
                </a:lnTo>
                <a:lnTo>
                  <a:pt x="1757" y="2269"/>
                </a:lnTo>
                <a:lnTo>
                  <a:pt x="1730" y="2244"/>
                </a:lnTo>
                <a:lnTo>
                  <a:pt x="1697" y="2212"/>
                </a:lnTo>
                <a:lnTo>
                  <a:pt x="1673" y="2184"/>
                </a:lnTo>
                <a:lnTo>
                  <a:pt x="1663" y="2172"/>
                </a:lnTo>
                <a:lnTo>
                  <a:pt x="1655" y="2160"/>
                </a:lnTo>
                <a:lnTo>
                  <a:pt x="1639" y="2140"/>
                </a:lnTo>
                <a:lnTo>
                  <a:pt x="1621" y="2108"/>
                </a:lnTo>
                <a:lnTo>
                  <a:pt x="1607" y="2082"/>
                </a:lnTo>
                <a:lnTo>
                  <a:pt x="1593" y="2048"/>
                </a:lnTo>
                <a:lnTo>
                  <a:pt x="1577" y="2010"/>
                </a:lnTo>
                <a:lnTo>
                  <a:pt x="1563" y="1972"/>
                </a:lnTo>
                <a:lnTo>
                  <a:pt x="1549" y="1936"/>
                </a:lnTo>
                <a:lnTo>
                  <a:pt x="1533" y="1887"/>
                </a:lnTo>
                <a:lnTo>
                  <a:pt x="1518" y="1834"/>
                </a:lnTo>
                <a:lnTo>
                  <a:pt x="1503" y="1784"/>
                </a:lnTo>
                <a:lnTo>
                  <a:pt x="1494" y="1748"/>
                </a:lnTo>
                <a:lnTo>
                  <a:pt x="1483" y="1706"/>
                </a:lnTo>
                <a:lnTo>
                  <a:pt x="1473" y="1664"/>
                </a:lnTo>
                <a:lnTo>
                  <a:pt x="1465" y="1620"/>
                </a:lnTo>
                <a:lnTo>
                  <a:pt x="1455" y="1578"/>
                </a:lnTo>
                <a:lnTo>
                  <a:pt x="1447" y="1534"/>
                </a:lnTo>
                <a:lnTo>
                  <a:pt x="1439" y="1498"/>
                </a:lnTo>
                <a:lnTo>
                  <a:pt x="1433" y="1458"/>
                </a:lnTo>
                <a:lnTo>
                  <a:pt x="1427" y="1420"/>
                </a:lnTo>
                <a:lnTo>
                  <a:pt x="1423" y="1388"/>
                </a:lnTo>
                <a:lnTo>
                  <a:pt x="1417" y="1347"/>
                </a:lnTo>
                <a:lnTo>
                  <a:pt x="1411" y="1312"/>
                </a:lnTo>
                <a:lnTo>
                  <a:pt x="1402" y="1263"/>
                </a:lnTo>
                <a:lnTo>
                  <a:pt x="1391" y="1208"/>
                </a:lnTo>
                <a:lnTo>
                  <a:pt x="1383" y="1158"/>
                </a:lnTo>
                <a:lnTo>
                  <a:pt x="1375" y="1106"/>
                </a:lnTo>
                <a:lnTo>
                  <a:pt x="1367" y="1062"/>
                </a:lnTo>
                <a:lnTo>
                  <a:pt x="1357" y="1010"/>
                </a:lnTo>
                <a:lnTo>
                  <a:pt x="1348" y="964"/>
                </a:lnTo>
                <a:lnTo>
                  <a:pt x="1337" y="904"/>
                </a:lnTo>
                <a:lnTo>
                  <a:pt x="1327" y="844"/>
                </a:lnTo>
                <a:lnTo>
                  <a:pt x="1317" y="787"/>
                </a:lnTo>
                <a:lnTo>
                  <a:pt x="1304" y="721"/>
                </a:lnTo>
                <a:lnTo>
                  <a:pt x="1296" y="683"/>
                </a:lnTo>
                <a:lnTo>
                  <a:pt x="1286" y="630"/>
                </a:lnTo>
                <a:lnTo>
                  <a:pt x="1275" y="583"/>
                </a:lnTo>
                <a:lnTo>
                  <a:pt x="1266" y="531"/>
                </a:lnTo>
                <a:lnTo>
                  <a:pt x="1258" y="491"/>
                </a:lnTo>
                <a:lnTo>
                  <a:pt x="1251" y="460"/>
                </a:lnTo>
                <a:lnTo>
                  <a:pt x="1244" y="432"/>
                </a:lnTo>
                <a:lnTo>
                  <a:pt x="1234" y="391"/>
                </a:lnTo>
                <a:lnTo>
                  <a:pt x="1223" y="347"/>
                </a:lnTo>
                <a:lnTo>
                  <a:pt x="1214" y="314"/>
                </a:lnTo>
                <a:lnTo>
                  <a:pt x="1208" y="291"/>
                </a:lnTo>
                <a:lnTo>
                  <a:pt x="1202" y="270"/>
                </a:lnTo>
                <a:lnTo>
                  <a:pt x="1196" y="249"/>
                </a:lnTo>
                <a:lnTo>
                  <a:pt x="1189" y="227"/>
                </a:lnTo>
                <a:lnTo>
                  <a:pt x="1183" y="206"/>
                </a:lnTo>
                <a:lnTo>
                  <a:pt x="1177" y="189"/>
                </a:lnTo>
                <a:lnTo>
                  <a:pt x="1172" y="174"/>
                </a:lnTo>
                <a:lnTo>
                  <a:pt x="1168" y="159"/>
                </a:lnTo>
                <a:lnTo>
                  <a:pt x="1166" y="149"/>
                </a:lnTo>
                <a:lnTo>
                  <a:pt x="1158" y="128"/>
                </a:lnTo>
                <a:lnTo>
                  <a:pt x="1152" y="108"/>
                </a:lnTo>
                <a:lnTo>
                  <a:pt x="1135" y="66"/>
                </a:lnTo>
                <a:lnTo>
                  <a:pt x="1121" y="41"/>
                </a:lnTo>
                <a:lnTo>
                  <a:pt x="1106" y="21"/>
                </a:lnTo>
                <a:lnTo>
                  <a:pt x="1089" y="6"/>
                </a:lnTo>
                <a:lnTo>
                  <a:pt x="1065" y="0"/>
                </a:lnTo>
              </a:path>
            </a:pathLst>
          </a:custGeom>
          <a:noFill/>
          <a:ln w="28575"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 name="Text Box 163"/>
          <p:cNvSpPr txBox="1">
            <a:spLocks noChangeArrowheads="1"/>
          </p:cNvSpPr>
          <p:nvPr/>
        </p:nvSpPr>
        <p:spPr bwMode="auto">
          <a:xfrm>
            <a:off x="2976863" y="6058072"/>
            <a:ext cx="7617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spcBef>
                <a:spcPct val="20000"/>
              </a:spcBef>
              <a:buClr>
                <a:srgbClr val="66FFFF"/>
              </a:buClr>
              <a:buSzPct val="75000"/>
              <a:buFont typeface="Monotype Sorts"/>
              <a:buNone/>
            </a:pPr>
            <a:r>
              <a:rPr lang="en-US" sz="2000" dirty="0" smtClean="0">
                <a:solidFill>
                  <a:schemeClr val="bg1"/>
                </a:solidFill>
                <a:latin typeface="Book Antiqua" pitchFamily="18" charset="0"/>
              </a:rPr>
              <a:t>.</a:t>
            </a:r>
            <a:r>
              <a:rPr lang="en-US" sz="2000" dirty="0">
                <a:solidFill>
                  <a:schemeClr val="bg1"/>
                </a:solidFill>
                <a:latin typeface="Book Antiqua" pitchFamily="18" charset="0"/>
              </a:rPr>
              <a:t>2483</a:t>
            </a:r>
          </a:p>
        </p:txBody>
      </p:sp>
      <p:sp>
        <p:nvSpPr>
          <p:cNvPr id="51" name="Text Box 163"/>
          <p:cNvSpPr txBox="1">
            <a:spLocks noChangeArrowheads="1"/>
          </p:cNvSpPr>
          <p:nvPr/>
        </p:nvSpPr>
        <p:spPr bwMode="auto">
          <a:xfrm>
            <a:off x="5235575" y="6058072"/>
            <a:ext cx="7617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spcBef>
                <a:spcPct val="20000"/>
              </a:spcBef>
              <a:buClr>
                <a:srgbClr val="66FFFF"/>
              </a:buClr>
              <a:buSzPct val="75000"/>
              <a:buFont typeface="Monotype Sorts"/>
              <a:buNone/>
            </a:pPr>
            <a:r>
              <a:rPr lang="en-US" sz="2000" dirty="0" smtClean="0">
                <a:solidFill>
                  <a:schemeClr val="bg1"/>
                </a:solidFill>
                <a:latin typeface="Book Antiqua" pitchFamily="18" charset="0"/>
              </a:rPr>
              <a:t>.</a:t>
            </a:r>
            <a:r>
              <a:rPr lang="en-US" sz="2000" dirty="0">
                <a:solidFill>
                  <a:schemeClr val="bg1"/>
                </a:solidFill>
                <a:latin typeface="Book Antiqua" pitchFamily="18" charset="0"/>
              </a:rPr>
              <a:t>2483</a:t>
            </a:r>
          </a:p>
        </p:txBody>
      </p:sp>
      <p:sp>
        <p:nvSpPr>
          <p:cNvPr id="48" name="Line 13"/>
          <p:cNvSpPr>
            <a:spLocks noChangeShapeType="1"/>
          </p:cNvSpPr>
          <p:nvPr/>
        </p:nvSpPr>
        <p:spPr bwMode="auto">
          <a:xfrm>
            <a:off x="3733800" y="5158001"/>
            <a:ext cx="0" cy="142965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 name="Line 15"/>
          <p:cNvSpPr>
            <a:spLocks noChangeShapeType="1"/>
          </p:cNvSpPr>
          <p:nvPr/>
        </p:nvSpPr>
        <p:spPr bwMode="auto">
          <a:xfrm flipH="1">
            <a:off x="5229225" y="5127838"/>
            <a:ext cx="0" cy="145981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 name="Rectangle 2"/>
          <p:cNvSpPr/>
          <p:nvPr/>
        </p:nvSpPr>
        <p:spPr bwMode="auto">
          <a:xfrm>
            <a:off x="1854200" y="3609764"/>
            <a:ext cx="5435600" cy="2848263"/>
          </a:xfrm>
          <a:prstGeom prst="rect">
            <a:avLst/>
          </a:prstGeom>
          <a:solidFill>
            <a:srgbClr val="FFFFFF">
              <a:alpha val="69804"/>
            </a:srgb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40" name="Line 201"/>
          <p:cNvSpPr>
            <a:spLocks noChangeShapeType="1"/>
          </p:cNvSpPr>
          <p:nvPr/>
        </p:nvSpPr>
        <p:spPr bwMode="auto">
          <a:xfrm>
            <a:off x="1527175" y="6480388"/>
            <a:ext cx="5857875"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 name="Rectangle 199"/>
          <p:cNvSpPr>
            <a:spLocks noChangeArrowheads="1"/>
          </p:cNvSpPr>
          <p:nvPr/>
        </p:nvSpPr>
        <p:spPr bwMode="auto">
          <a:xfrm>
            <a:off x="4227705" y="6493163"/>
            <a:ext cx="528992"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b="0" dirty="0">
                <a:latin typeface="Book Antiqua" pitchFamily="18" charset="0"/>
              </a:rPr>
              <a:t>993</a:t>
            </a:r>
          </a:p>
        </p:txBody>
      </p:sp>
      <p:sp>
        <p:nvSpPr>
          <p:cNvPr id="39" name="Freeform 200"/>
          <p:cNvSpPr>
            <a:spLocks noChangeArrowheads="1"/>
          </p:cNvSpPr>
          <p:nvPr/>
        </p:nvSpPr>
        <p:spPr bwMode="auto">
          <a:xfrm flipH="1">
            <a:off x="4446588" y="6345906"/>
            <a:ext cx="42862" cy="192087"/>
          </a:xfrm>
          <a:custGeom>
            <a:avLst/>
            <a:gdLst>
              <a:gd name="T0" fmla="*/ 0 w 1"/>
              <a:gd name="T1" fmla="*/ 0 h 2005"/>
              <a:gd name="T2" fmla="*/ 0 w 1"/>
              <a:gd name="T3" fmla="*/ 2147483647 h 2005"/>
              <a:gd name="T4" fmla="*/ 0 60000 65536"/>
              <a:gd name="T5" fmla="*/ 0 60000 65536"/>
              <a:gd name="T6" fmla="*/ 0 w 1"/>
              <a:gd name="T7" fmla="*/ 0 h 2005"/>
              <a:gd name="T8" fmla="*/ 1 w 1"/>
              <a:gd name="T9" fmla="*/ 2005 h 2005"/>
            </a:gdLst>
            <a:ahLst/>
            <a:cxnLst>
              <a:cxn ang="T4">
                <a:pos x="T0" y="T1"/>
              </a:cxn>
              <a:cxn ang="T5">
                <a:pos x="T2" y="T3"/>
              </a:cxn>
            </a:cxnLst>
            <a:rect l="T6" t="T7" r="T8" b="T9"/>
            <a:pathLst>
              <a:path w="1" h="2005">
                <a:moveTo>
                  <a:pt x="0" y="0"/>
                </a:moveTo>
                <a:lnTo>
                  <a:pt x="0" y="2005"/>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aphicFrame>
        <p:nvGraphicFramePr>
          <p:cNvPr id="249005" name="Object 173">
            <a:hlinkClick r:id="" action="ppaction://ole?verb=0"/>
          </p:cNvPr>
          <p:cNvGraphicFramePr>
            <a:graphicFrameLocks/>
          </p:cNvGraphicFramePr>
          <p:nvPr>
            <p:extLst>
              <p:ext uri="{D42A27DB-BD31-4B8C-83A1-F6EECF244321}">
                <p14:modId xmlns:p14="http://schemas.microsoft.com/office/powerpoint/2010/main" val="4151514303"/>
              </p:ext>
            </p:extLst>
          </p:nvPr>
        </p:nvGraphicFramePr>
        <p:xfrm>
          <a:off x="727869" y="2863639"/>
          <a:ext cx="2497137" cy="746125"/>
        </p:xfrm>
        <a:graphic>
          <a:graphicData uri="http://schemas.openxmlformats.org/presentationml/2006/ole">
            <mc:AlternateContent xmlns:mc="http://schemas.openxmlformats.org/markup-compatibility/2006">
              <mc:Choice xmlns:v="urn:schemas-microsoft-com:vml" Requires="v">
                <p:oleObj spid="_x0000_s103459" name="Equation" r:id="rId10" imgW="1324060" imgH="371429" progId="Equation.DSMT4">
                  <p:embed/>
                </p:oleObj>
              </mc:Choice>
              <mc:Fallback>
                <p:oleObj name="Equation" r:id="rId10" imgW="1324060" imgH="371429" progId="Equation.DSMT4">
                  <p:embed/>
                  <p:pic>
                    <p:nvPicPr>
                      <p:cNvPr id="0" name=""/>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27869" y="2863639"/>
                        <a:ext cx="2497137" cy="746125"/>
                      </a:xfrm>
                      <a:prstGeom prst="rect">
                        <a:avLst/>
                      </a:prstGeom>
                      <a:noFill/>
                      <a:ln>
                        <a:noFill/>
                      </a:ln>
                      <a:effectLst/>
                    </p:spPr>
                  </p:pic>
                </p:oleObj>
              </mc:Fallback>
            </mc:AlternateContent>
          </a:graphicData>
        </a:graphic>
      </p:graphicFrame>
      <p:sp>
        <p:nvSpPr>
          <p:cNvPr id="14356" name="Rectangle 20"/>
          <p:cNvSpPr>
            <a:spLocks noChangeArrowheads="1"/>
          </p:cNvSpPr>
          <p:nvPr/>
        </p:nvSpPr>
        <p:spPr bwMode="auto">
          <a:xfrm>
            <a:off x="2655855" y="3013274"/>
            <a:ext cx="1082675" cy="33496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grpSp>
        <p:nvGrpSpPr>
          <p:cNvPr id="57" name="Group 479"/>
          <p:cNvGrpSpPr>
            <a:grpSpLocks/>
          </p:cNvGrpSpPr>
          <p:nvPr/>
        </p:nvGrpSpPr>
        <p:grpSpPr bwMode="auto">
          <a:xfrm>
            <a:off x="2544763" y="180975"/>
            <a:ext cx="4094162" cy="519113"/>
            <a:chOff x="1603" y="114"/>
            <a:chExt cx="2579" cy="327"/>
          </a:xfrm>
        </p:grpSpPr>
        <p:sp>
          <p:nvSpPr>
            <p:cNvPr id="58" name="Text Box 480"/>
            <p:cNvSpPr txBox="1">
              <a:spLocks noChangeArrowheads="1"/>
            </p:cNvSpPr>
            <p:nvPr/>
          </p:nvSpPr>
          <p:spPr bwMode="auto">
            <a:xfrm>
              <a:off x="1603" y="114"/>
              <a:ext cx="257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800" b="0" dirty="0">
                  <a:solidFill>
                    <a:srgbClr val="000000"/>
                  </a:solidFill>
                  <a:latin typeface="Times New Roman" pitchFamily="18" charset="0"/>
                </a:rPr>
                <a:t>Sampling Distribution of    </a:t>
              </a:r>
            </a:p>
          </p:txBody>
        </p:sp>
        <p:graphicFrame>
          <p:nvGraphicFramePr>
            <p:cNvPr id="59" name="Object 481">
              <a:hlinkClick r:id="" action="ppaction://ole?verb=0"/>
            </p:cNvPr>
            <p:cNvGraphicFramePr>
              <a:graphicFrameLocks/>
            </p:cNvGraphicFramePr>
            <p:nvPr/>
          </p:nvGraphicFramePr>
          <p:xfrm>
            <a:off x="3967" y="212"/>
            <a:ext cx="150" cy="178"/>
          </p:xfrm>
          <a:graphic>
            <a:graphicData uri="http://schemas.openxmlformats.org/presentationml/2006/ole">
              <mc:AlternateContent xmlns:mc="http://schemas.openxmlformats.org/markup-compatibility/2006">
                <mc:Choice xmlns:v="urn:schemas-microsoft-com:vml" Requires="v">
                  <p:oleObj spid="_x0000_s103460" name="Equation" r:id="rId12" imgW="152517" imgH="152512" progId="Equation.2">
                    <p:embed/>
                  </p:oleObj>
                </mc:Choice>
                <mc:Fallback>
                  <p:oleObj name="Equation" r:id="rId12" imgW="152517" imgH="152512" progId="Equation.2">
                    <p:embed/>
                    <p:pic>
                      <p:nvPicPr>
                        <p:cNvPr id="0" name=""/>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967" y="212"/>
                          <a:ext cx="150" cy="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pSp>
    </p:spTree>
    <p:extLst>
      <p:ext uri="{BB962C8B-B14F-4D97-AF65-F5344CB8AC3E}">
        <p14:creationId xmlns:p14="http://schemas.microsoft.com/office/powerpoint/2010/main" val="2659638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900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1435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1435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150"/>
          <p:cNvSpPr txBox="1">
            <a:spLocks noChangeArrowheads="1"/>
          </p:cNvSpPr>
          <p:nvPr/>
        </p:nvSpPr>
        <p:spPr bwMode="auto">
          <a:xfrm>
            <a:off x="669925" y="1328738"/>
            <a:ext cx="80676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buClr>
                <a:srgbClr val="66FFFF"/>
              </a:buClr>
              <a:buFont typeface="Wingdings" pitchFamily="2" charset="2"/>
              <a:buNone/>
            </a:pPr>
            <a:r>
              <a:rPr lang="en-US" sz="2400" b="0" dirty="0" smtClean="0">
                <a:latin typeface="Book Antiqua" pitchFamily="18" charset="0"/>
              </a:rPr>
              <a:t>If the simple had included 100 applicants </a:t>
            </a:r>
            <a:r>
              <a:rPr lang="en-US" sz="2400" b="0" dirty="0">
                <a:latin typeface="Book Antiqua" pitchFamily="18" charset="0"/>
              </a:rPr>
              <a:t>instead of </a:t>
            </a:r>
            <a:r>
              <a:rPr lang="en-US" sz="2400" b="0" dirty="0" smtClean="0">
                <a:latin typeface="Book Antiqua" pitchFamily="18" charset="0"/>
              </a:rPr>
              <a:t>30,</a:t>
            </a:r>
            <a:endParaRPr lang="en-US" sz="2400" b="0" dirty="0">
              <a:latin typeface="Book Antiqua" pitchFamily="18" charset="0"/>
            </a:endParaRPr>
          </a:p>
        </p:txBody>
      </p:sp>
      <p:grpSp>
        <p:nvGrpSpPr>
          <p:cNvPr id="2" name="Group 163"/>
          <p:cNvGrpSpPr>
            <a:grpSpLocks/>
          </p:cNvGrpSpPr>
          <p:nvPr/>
        </p:nvGrpSpPr>
        <p:grpSpPr bwMode="auto">
          <a:xfrm>
            <a:off x="647623" y="1723883"/>
            <a:ext cx="7543800" cy="461963"/>
            <a:chOff x="422" y="1402"/>
            <a:chExt cx="4752" cy="291"/>
          </a:xfrm>
        </p:grpSpPr>
        <p:sp>
          <p:nvSpPr>
            <p:cNvPr id="40974" name="Text Box 149"/>
            <p:cNvSpPr txBox="1">
              <a:spLocks noChangeArrowheads="1"/>
            </p:cNvSpPr>
            <p:nvPr/>
          </p:nvSpPr>
          <p:spPr bwMode="auto">
            <a:xfrm>
              <a:off x="422" y="1402"/>
              <a:ext cx="475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buClr>
                  <a:srgbClr val="66FFFF"/>
                </a:buClr>
                <a:buFont typeface="Wingdings" pitchFamily="2" charset="2"/>
                <a:buNone/>
              </a:pPr>
              <a:r>
                <a:rPr lang="en-US" sz="2400" b="0" i="1" dirty="0">
                  <a:latin typeface="Book Antiqua" pitchFamily="18" charset="0"/>
                </a:rPr>
                <a:t>E</a:t>
              </a:r>
              <a:r>
                <a:rPr lang="en-US" sz="2400" b="0" dirty="0">
                  <a:latin typeface="Book Antiqua" pitchFamily="18" charset="0"/>
                </a:rPr>
                <a:t>(  </a:t>
              </a:r>
              <a:r>
                <a:rPr lang="en-US" sz="2400" b="0" dirty="0" smtClean="0">
                  <a:latin typeface="Book Antiqua" pitchFamily="18" charset="0"/>
                </a:rPr>
                <a:t>) remains equal to 993</a:t>
              </a:r>
              <a:endParaRPr lang="en-US" sz="2400" b="0" dirty="0">
                <a:latin typeface="Book Antiqua" pitchFamily="18" charset="0"/>
              </a:endParaRPr>
            </a:p>
          </p:txBody>
        </p:sp>
        <p:graphicFrame>
          <p:nvGraphicFramePr>
            <p:cNvPr id="40975" name="Object 156">
              <a:hlinkClick r:id="" action="ppaction://ole?verb=0"/>
            </p:cNvPr>
            <p:cNvGraphicFramePr>
              <a:graphicFrameLocks/>
            </p:cNvGraphicFramePr>
            <p:nvPr/>
          </p:nvGraphicFramePr>
          <p:xfrm>
            <a:off x="646" y="1491"/>
            <a:ext cx="121" cy="138"/>
          </p:xfrm>
          <a:graphic>
            <a:graphicData uri="http://schemas.openxmlformats.org/presentationml/2006/ole">
              <mc:AlternateContent xmlns:mc="http://schemas.openxmlformats.org/markup-compatibility/2006">
                <mc:Choice xmlns:v="urn:schemas-microsoft-com:vml" Requires="v">
                  <p:oleObj spid="_x0000_s105504" name="Equation" r:id="rId4" imgW="152517" imgH="152512" progId="Equation.DSMT4">
                    <p:embed/>
                  </p:oleObj>
                </mc:Choice>
                <mc:Fallback>
                  <p:oleObj name="Equation" r:id="rId4" imgW="152517" imgH="152512" progId="Equation.DSMT4">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6" y="1491"/>
                          <a:ext cx="121" cy="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pSp>
      <p:sp>
        <p:nvSpPr>
          <p:cNvPr id="14356" name="Rectangle 20"/>
          <p:cNvSpPr>
            <a:spLocks noChangeArrowheads="1"/>
          </p:cNvSpPr>
          <p:nvPr/>
        </p:nvSpPr>
        <p:spPr bwMode="auto">
          <a:xfrm>
            <a:off x="2775666" y="2589733"/>
            <a:ext cx="1082675" cy="33496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1" name="Text Box 149"/>
          <p:cNvSpPr txBox="1">
            <a:spLocks noChangeArrowheads="1"/>
          </p:cNvSpPr>
          <p:nvPr/>
        </p:nvSpPr>
        <p:spPr bwMode="auto">
          <a:xfrm>
            <a:off x="647623" y="1723882"/>
            <a:ext cx="7543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buClr>
                <a:srgbClr val="66FFFF"/>
              </a:buClr>
              <a:buFont typeface="Wingdings" pitchFamily="2" charset="2"/>
              <a:buNone/>
            </a:pPr>
            <a:r>
              <a:rPr lang="en-US" sz="2400" b="0" i="1" dirty="0" smtClean="0">
                <a:latin typeface="Book Antiqua" pitchFamily="18" charset="0"/>
              </a:rPr>
              <a:t>                                             , </a:t>
            </a:r>
            <a:r>
              <a:rPr lang="en-US" sz="2400" b="0" dirty="0" smtClean="0">
                <a:latin typeface="Book Antiqua" pitchFamily="18" charset="0"/>
              </a:rPr>
              <a:t>but the standard error falls.</a:t>
            </a:r>
            <a:endParaRPr lang="en-US" sz="2400" b="0" dirty="0">
              <a:latin typeface="Book Antiqua" pitchFamily="18" charset="0"/>
            </a:endParaRPr>
          </a:p>
        </p:txBody>
      </p:sp>
      <p:sp>
        <p:nvSpPr>
          <p:cNvPr id="32" name="Freeform 37"/>
          <p:cNvSpPr>
            <a:spLocks/>
          </p:cNvSpPr>
          <p:nvPr/>
        </p:nvSpPr>
        <p:spPr bwMode="auto">
          <a:xfrm>
            <a:off x="1976438" y="3856251"/>
            <a:ext cx="5080000" cy="2616200"/>
          </a:xfrm>
          <a:custGeom>
            <a:avLst/>
            <a:gdLst>
              <a:gd name="T0" fmla="*/ 2147483647 w 2094"/>
              <a:gd name="T1" fmla="*/ 2147483647 h 2480"/>
              <a:gd name="T2" fmla="*/ 2147483647 w 2094"/>
              <a:gd name="T3" fmla="*/ 2147483647 h 2480"/>
              <a:gd name="T4" fmla="*/ 2147483647 w 2094"/>
              <a:gd name="T5" fmla="*/ 2147483647 h 2480"/>
              <a:gd name="T6" fmla="*/ 2147483647 w 2094"/>
              <a:gd name="T7" fmla="*/ 2147483647 h 2480"/>
              <a:gd name="T8" fmla="*/ 2147483647 w 2094"/>
              <a:gd name="T9" fmla="*/ 2147483647 h 2480"/>
              <a:gd name="T10" fmla="*/ 2147483647 w 2094"/>
              <a:gd name="T11" fmla="*/ 2147483647 h 2480"/>
              <a:gd name="T12" fmla="*/ 2147483647 w 2094"/>
              <a:gd name="T13" fmla="*/ 2147483647 h 2480"/>
              <a:gd name="T14" fmla="*/ 2147483647 w 2094"/>
              <a:gd name="T15" fmla="*/ 2147483647 h 2480"/>
              <a:gd name="T16" fmla="*/ 2147483647 w 2094"/>
              <a:gd name="T17" fmla="*/ 2147483647 h 2480"/>
              <a:gd name="T18" fmla="*/ 2147483647 w 2094"/>
              <a:gd name="T19" fmla="*/ 2147483647 h 2480"/>
              <a:gd name="T20" fmla="*/ 2147483647 w 2094"/>
              <a:gd name="T21" fmla="*/ 2147483647 h 2480"/>
              <a:gd name="T22" fmla="*/ 2147483647 w 2094"/>
              <a:gd name="T23" fmla="*/ 2147483647 h 2480"/>
              <a:gd name="T24" fmla="*/ 2147483647 w 2094"/>
              <a:gd name="T25" fmla="*/ 2147483647 h 2480"/>
              <a:gd name="T26" fmla="*/ 2147483647 w 2094"/>
              <a:gd name="T27" fmla="*/ 2147483647 h 2480"/>
              <a:gd name="T28" fmla="*/ 2147483647 w 2094"/>
              <a:gd name="T29" fmla="*/ 2147483647 h 2480"/>
              <a:gd name="T30" fmla="*/ 2147483647 w 2094"/>
              <a:gd name="T31" fmla="*/ 2147483647 h 2480"/>
              <a:gd name="T32" fmla="*/ 2147483647 w 2094"/>
              <a:gd name="T33" fmla="*/ 2147483647 h 2480"/>
              <a:gd name="T34" fmla="*/ 2147483647 w 2094"/>
              <a:gd name="T35" fmla="*/ 2147483647 h 2480"/>
              <a:gd name="T36" fmla="*/ 2147483647 w 2094"/>
              <a:gd name="T37" fmla="*/ 2147483647 h 2480"/>
              <a:gd name="T38" fmla="*/ 2147483647 w 2094"/>
              <a:gd name="T39" fmla="*/ 2147483647 h 2480"/>
              <a:gd name="T40" fmla="*/ 2147483647 w 2094"/>
              <a:gd name="T41" fmla="*/ 2147483647 h 2480"/>
              <a:gd name="T42" fmla="*/ 2147483647 w 2094"/>
              <a:gd name="T43" fmla="*/ 2147483647 h 2480"/>
              <a:gd name="T44" fmla="*/ 2147483647 w 2094"/>
              <a:gd name="T45" fmla="*/ 2147483647 h 2480"/>
              <a:gd name="T46" fmla="*/ 2147483647 w 2094"/>
              <a:gd name="T47" fmla="*/ 2147483647 h 2480"/>
              <a:gd name="T48" fmla="*/ 2147483647 w 2094"/>
              <a:gd name="T49" fmla="*/ 2147483647 h 2480"/>
              <a:gd name="T50" fmla="*/ 2147483647 w 2094"/>
              <a:gd name="T51" fmla="*/ 2147483647 h 2480"/>
              <a:gd name="T52" fmla="*/ 2147483647 w 2094"/>
              <a:gd name="T53" fmla="*/ 2147483647 h 2480"/>
              <a:gd name="T54" fmla="*/ 2147483647 w 2094"/>
              <a:gd name="T55" fmla="*/ 2147483647 h 2480"/>
              <a:gd name="T56" fmla="*/ 2147483647 w 2094"/>
              <a:gd name="T57" fmla="*/ 2147483647 h 2480"/>
              <a:gd name="T58" fmla="*/ 2147483647 w 2094"/>
              <a:gd name="T59" fmla="*/ 2147483647 h 2480"/>
              <a:gd name="T60" fmla="*/ 2147483647 w 2094"/>
              <a:gd name="T61" fmla="*/ 2147483647 h 2480"/>
              <a:gd name="T62" fmla="*/ 2147483647 w 2094"/>
              <a:gd name="T63" fmla="*/ 2147483647 h 2480"/>
              <a:gd name="T64" fmla="*/ 2147483647 w 2094"/>
              <a:gd name="T65" fmla="*/ 2147483647 h 2480"/>
              <a:gd name="T66" fmla="*/ 2147483647 w 2094"/>
              <a:gd name="T67" fmla="*/ 2147483647 h 2480"/>
              <a:gd name="T68" fmla="*/ 2147483647 w 2094"/>
              <a:gd name="T69" fmla="*/ 2147483647 h 2480"/>
              <a:gd name="T70" fmla="*/ 2147483647 w 2094"/>
              <a:gd name="T71" fmla="*/ 2147483647 h 2480"/>
              <a:gd name="T72" fmla="*/ 2147483647 w 2094"/>
              <a:gd name="T73" fmla="*/ 2147483647 h 2480"/>
              <a:gd name="T74" fmla="*/ 2147483647 w 2094"/>
              <a:gd name="T75" fmla="*/ 2147483647 h 2480"/>
              <a:gd name="T76" fmla="*/ 2147483647 w 2094"/>
              <a:gd name="T77" fmla="*/ 2147483647 h 2480"/>
              <a:gd name="T78" fmla="*/ 2147483647 w 2094"/>
              <a:gd name="T79" fmla="*/ 2147483647 h 2480"/>
              <a:gd name="T80" fmla="*/ 2147483647 w 2094"/>
              <a:gd name="T81" fmla="*/ 2147483647 h 2480"/>
              <a:gd name="T82" fmla="*/ 2147483647 w 2094"/>
              <a:gd name="T83" fmla="*/ 2147483647 h 2480"/>
              <a:gd name="T84" fmla="*/ 2147483647 w 2094"/>
              <a:gd name="T85" fmla="*/ 2147483647 h 2480"/>
              <a:gd name="T86" fmla="*/ 2147483647 w 2094"/>
              <a:gd name="T87" fmla="*/ 2147483647 h 2480"/>
              <a:gd name="T88" fmla="*/ 2147483647 w 2094"/>
              <a:gd name="T89" fmla="*/ 2147483647 h 2480"/>
              <a:gd name="T90" fmla="*/ 2147483647 w 2094"/>
              <a:gd name="T91" fmla="*/ 2147483647 h 2480"/>
              <a:gd name="T92" fmla="*/ 2147483647 w 2094"/>
              <a:gd name="T93" fmla="*/ 2147483647 h 2480"/>
              <a:gd name="T94" fmla="*/ 2147483647 w 2094"/>
              <a:gd name="T95" fmla="*/ 2147483647 h 248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094"/>
              <a:gd name="T145" fmla="*/ 0 h 2480"/>
              <a:gd name="T146" fmla="*/ 2094 w 2094"/>
              <a:gd name="T147" fmla="*/ 2480 h 248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094" h="2480">
                <a:moveTo>
                  <a:pt x="1037" y="0"/>
                </a:moveTo>
                <a:lnTo>
                  <a:pt x="1011" y="4"/>
                </a:lnTo>
                <a:lnTo>
                  <a:pt x="992" y="26"/>
                </a:lnTo>
                <a:lnTo>
                  <a:pt x="968" y="57"/>
                </a:lnTo>
                <a:lnTo>
                  <a:pt x="952" y="92"/>
                </a:lnTo>
                <a:lnTo>
                  <a:pt x="941" y="130"/>
                </a:lnTo>
                <a:lnTo>
                  <a:pt x="923" y="174"/>
                </a:lnTo>
                <a:lnTo>
                  <a:pt x="909" y="216"/>
                </a:lnTo>
                <a:lnTo>
                  <a:pt x="900" y="262"/>
                </a:lnTo>
                <a:lnTo>
                  <a:pt x="882" y="316"/>
                </a:lnTo>
                <a:lnTo>
                  <a:pt x="870" y="366"/>
                </a:lnTo>
                <a:lnTo>
                  <a:pt x="857" y="420"/>
                </a:lnTo>
                <a:lnTo>
                  <a:pt x="847" y="468"/>
                </a:lnTo>
                <a:lnTo>
                  <a:pt x="839" y="512"/>
                </a:lnTo>
                <a:lnTo>
                  <a:pt x="831" y="550"/>
                </a:lnTo>
                <a:lnTo>
                  <a:pt x="823" y="598"/>
                </a:lnTo>
                <a:lnTo>
                  <a:pt x="815" y="644"/>
                </a:lnTo>
                <a:lnTo>
                  <a:pt x="808" y="684"/>
                </a:lnTo>
                <a:lnTo>
                  <a:pt x="802" y="728"/>
                </a:lnTo>
                <a:lnTo>
                  <a:pt x="792" y="780"/>
                </a:lnTo>
                <a:lnTo>
                  <a:pt x="780" y="824"/>
                </a:lnTo>
                <a:lnTo>
                  <a:pt x="774" y="866"/>
                </a:lnTo>
                <a:lnTo>
                  <a:pt x="767" y="914"/>
                </a:lnTo>
                <a:lnTo>
                  <a:pt x="757" y="958"/>
                </a:lnTo>
                <a:lnTo>
                  <a:pt x="753" y="998"/>
                </a:lnTo>
                <a:lnTo>
                  <a:pt x="745" y="1056"/>
                </a:lnTo>
                <a:lnTo>
                  <a:pt x="739" y="1110"/>
                </a:lnTo>
                <a:lnTo>
                  <a:pt x="728" y="1162"/>
                </a:lnTo>
                <a:lnTo>
                  <a:pt x="720" y="1216"/>
                </a:lnTo>
                <a:lnTo>
                  <a:pt x="710" y="1266"/>
                </a:lnTo>
                <a:lnTo>
                  <a:pt x="704" y="1310"/>
                </a:lnTo>
                <a:lnTo>
                  <a:pt x="698" y="1350"/>
                </a:lnTo>
                <a:lnTo>
                  <a:pt x="690" y="1402"/>
                </a:lnTo>
                <a:lnTo>
                  <a:pt x="681" y="1444"/>
                </a:lnTo>
                <a:lnTo>
                  <a:pt x="675" y="1484"/>
                </a:lnTo>
                <a:lnTo>
                  <a:pt x="665" y="1532"/>
                </a:lnTo>
                <a:lnTo>
                  <a:pt x="657" y="1576"/>
                </a:lnTo>
                <a:lnTo>
                  <a:pt x="645" y="1624"/>
                </a:lnTo>
                <a:lnTo>
                  <a:pt x="636" y="1668"/>
                </a:lnTo>
                <a:lnTo>
                  <a:pt x="624" y="1720"/>
                </a:lnTo>
                <a:lnTo>
                  <a:pt x="612" y="1770"/>
                </a:lnTo>
                <a:lnTo>
                  <a:pt x="600" y="1820"/>
                </a:lnTo>
                <a:lnTo>
                  <a:pt x="587" y="1870"/>
                </a:lnTo>
                <a:lnTo>
                  <a:pt x="567" y="1922"/>
                </a:lnTo>
                <a:lnTo>
                  <a:pt x="554" y="1964"/>
                </a:lnTo>
                <a:lnTo>
                  <a:pt x="536" y="2006"/>
                </a:lnTo>
                <a:lnTo>
                  <a:pt x="520" y="2044"/>
                </a:lnTo>
                <a:lnTo>
                  <a:pt x="501" y="2082"/>
                </a:lnTo>
                <a:lnTo>
                  <a:pt x="479" y="2112"/>
                </a:lnTo>
                <a:lnTo>
                  <a:pt x="460" y="2142"/>
                </a:lnTo>
                <a:lnTo>
                  <a:pt x="428" y="2178"/>
                </a:lnTo>
                <a:lnTo>
                  <a:pt x="401" y="2210"/>
                </a:lnTo>
                <a:lnTo>
                  <a:pt x="378" y="2234"/>
                </a:lnTo>
                <a:lnTo>
                  <a:pt x="350" y="2264"/>
                </a:lnTo>
                <a:lnTo>
                  <a:pt x="323" y="2286"/>
                </a:lnTo>
                <a:lnTo>
                  <a:pt x="301" y="2300"/>
                </a:lnTo>
                <a:lnTo>
                  <a:pt x="284" y="2312"/>
                </a:lnTo>
                <a:lnTo>
                  <a:pt x="260" y="2326"/>
                </a:lnTo>
                <a:lnTo>
                  <a:pt x="233" y="2344"/>
                </a:lnTo>
                <a:lnTo>
                  <a:pt x="211" y="2358"/>
                </a:lnTo>
                <a:lnTo>
                  <a:pt x="188" y="2370"/>
                </a:lnTo>
                <a:lnTo>
                  <a:pt x="163" y="2388"/>
                </a:lnTo>
                <a:lnTo>
                  <a:pt x="135" y="2404"/>
                </a:lnTo>
                <a:lnTo>
                  <a:pt x="114" y="2414"/>
                </a:lnTo>
                <a:lnTo>
                  <a:pt x="84" y="2430"/>
                </a:lnTo>
                <a:lnTo>
                  <a:pt x="65" y="2438"/>
                </a:lnTo>
                <a:lnTo>
                  <a:pt x="47" y="2450"/>
                </a:lnTo>
                <a:lnTo>
                  <a:pt x="0" y="2480"/>
                </a:lnTo>
                <a:lnTo>
                  <a:pt x="2094" y="2480"/>
                </a:lnTo>
                <a:lnTo>
                  <a:pt x="2054" y="2462"/>
                </a:lnTo>
                <a:lnTo>
                  <a:pt x="2024" y="2446"/>
                </a:lnTo>
                <a:lnTo>
                  <a:pt x="1986" y="2428"/>
                </a:lnTo>
                <a:lnTo>
                  <a:pt x="1950" y="2414"/>
                </a:lnTo>
                <a:lnTo>
                  <a:pt x="1916" y="2398"/>
                </a:lnTo>
                <a:lnTo>
                  <a:pt x="1881" y="2384"/>
                </a:lnTo>
                <a:lnTo>
                  <a:pt x="1853" y="2368"/>
                </a:lnTo>
                <a:lnTo>
                  <a:pt x="1828" y="2354"/>
                </a:lnTo>
                <a:lnTo>
                  <a:pt x="1801" y="2336"/>
                </a:lnTo>
                <a:lnTo>
                  <a:pt x="1771" y="2310"/>
                </a:lnTo>
                <a:lnTo>
                  <a:pt x="1736" y="2284"/>
                </a:lnTo>
                <a:lnTo>
                  <a:pt x="1711" y="2262"/>
                </a:lnTo>
                <a:lnTo>
                  <a:pt x="1683" y="2238"/>
                </a:lnTo>
                <a:lnTo>
                  <a:pt x="1660" y="2212"/>
                </a:lnTo>
                <a:lnTo>
                  <a:pt x="1640" y="2188"/>
                </a:lnTo>
                <a:lnTo>
                  <a:pt x="1627" y="2172"/>
                </a:lnTo>
                <a:lnTo>
                  <a:pt x="1615" y="2154"/>
                </a:lnTo>
                <a:lnTo>
                  <a:pt x="1603" y="2136"/>
                </a:lnTo>
                <a:lnTo>
                  <a:pt x="1590" y="2116"/>
                </a:lnTo>
                <a:lnTo>
                  <a:pt x="1578" y="2084"/>
                </a:lnTo>
                <a:lnTo>
                  <a:pt x="1562" y="2052"/>
                </a:lnTo>
                <a:lnTo>
                  <a:pt x="1544" y="2006"/>
                </a:lnTo>
                <a:lnTo>
                  <a:pt x="1524" y="1950"/>
                </a:lnTo>
                <a:lnTo>
                  <a:pt x="1500" y="1908"/>
                </a:lnTo>
                <a:lnTo>
                  <a:pt x="1482" y="1854"/>
                </a:lnTo>
                <a:lnTo>
                  <a:pt x="1474" y="1822"/>
                </a:lnTo>
                <a:lnTo>
                  <a:pt x="1462" y="1782"/>
                </a:lnTo>
                <a:lnTo>
                  <a:pt x="1455" y="1748"/>
                </a:lnTo>
                <a:lnTo>
                  <a:pt x="1447" y="1714"/>
                </a:lnTo>
                <a:lnTo>
                  <a:pt x="1439" y="1680"/>
                </a:lnTo>
                <a:lnTo>
                  <a:pt x="1433" y="1644"/>
                </a:lnTo>
                <a:lnTo>
                  <a:pt x="1425" y="1606"/>
                </a:lnTo>
                <a:lnTo>
                  <a:pt x="1420" y="1564"/>
                </a:lnTo>
                <a:lnTo>
                  <a:pt x="1412" y="1516"/>
                </a:lnTo>
                <a:lnTo>
                  <a:pt x="1402" y="1459"/>
                </a:lnTo>
                <a:lnTo>
                  <a:pt x="1393" y="1423"/>
                </a:lnTo>
                <a:lnTo>
                  <a:pt x="1387" y="1385"/>
                </a:lnTo>
                <a:lnTo>
                  <a:pt x="1380" y="1346"/>
                </a:lnTo>
                <a:lnTo>
                  <a:pt x="1373" y="1305"/>
                </a:lnTo>
                <a:lnTo>
                  <a:pt x="1365" y="1261"/>
                </a:lnTo>
                <a:lnTo>
                  <a:pt x="1356" y="1202"/>
                </a:lnTo>
                <a:lnTo>
                  <a:pt x="1348" y="1151"/>
                </a:lnTo>
                <a:lnTo>
                  <a:pt x="1335" y="1096"/>
                </a:lnTo>
                <a:lnTo>
                  <a:pt x="1324" y="1034"/>
                </a:lnTo>
                <a:lnTo>
                  <a:pt x="1314" y="980"/>
                </a:lnTo>
                <a:lnTo>
                  <a:pt x="1304" y="926"/>
                </a:lnTo>
                <a:lnTo>
                  <a:pt x="1294" y="876"/>
                </a:lnTo>
                <a:lnTo>
                  <a:pt x="1285" y="824"/>
                </a:lnTo>
                <a:lnTo>
                  <a:pt x="1277" y="778"/>
                </a:lnTo>
                <a:lnTo>
                  <a:pt x="1265" y="718"/>
                </a:lnTo>
                <a:lnTo>
                  <a:pt x="1257" y="674"/>
                </a:lnTo>
                <a:lnTo>
                  <a:pt x="1249" y="636"/>
                </a:lnTo>
                <a:lnTo>
                  <a:pt x="1244" y="600"/>
                </a:lnTo>
                <a:lnTo>
                  <a:pt x="1234" y="546"/>
                </a:lnTo>
                <a:lnTo>
                  <a:pt x="1218" y="468"/>
                </a:lnTo>
                <a:lnTo>
                  <a:pt x="1224" y="504"/>
                </a:lnTo>
                <a:lnTo>
                  <a:pt x="1208" y="432"/>
                </a:lnTo>
                <a:lnTo>
                  <a:pt x="1199" y="388"/>
                </a:lnTo>
                <a:lnTo>
                  <a:pt x="1188" y="339"/>
                </a:lnTo>
                <a:lnTo>
                  <a:pt x="1181" y="318"/>
                </a:lnTo>
                <a:lnTo>
                  <a:pt x="1175" y="296"/>
                </a:lnTo>
                <a:lnTo>
                  <a:pt x="1171" y="280"/>
                </a:lnTo>
                <a:lnTo>
                  <a:pt x="1167" y="268"/>
                </a:lnTo>
                <a:lnTo>
                  <a:pt x="1161" y="244"/>
                </a:lnTo>
                <a:lnTo>
                  <a:pt x="1158" y="236"/>
                </a:lnTo>
                <a:lnTo>
                  <a:pt x="1154" y="222"/>
                </a:lnTo>
                <a:lnTo>
                  <a:pt x="1164" y="254"/>
                </a:lnTo>
                <a:lnTo>
                  <a:pt x="1150" y="206"/>
                </a:lnTo>
                <a:lnTo>
                  <a:pt x="1140" y="180"/>
                </a:lnTo>
                <a:lnTo>
                  <a:pt x="1132" y="146"/>
                </a:lnTo>
                <a:lnTo>
                  <a:pt x="1116" y="108"/>
                </a:lnTo>
                <a:lnTo>
                  <a:pt x="1105" y="78"/>
                </a:lnTo>
                <a:lnTo>
                  <a:pt x="1091" y="48"/>
                </a:lnTo>
                <a:lnTo>
                  <a:pt x="1075" y="22"/>
                </a:lnTo>
                <a:lnTo>
                  <a:pt x="1060" y="4"/>
                </a:lnTo>
                <a:lnTo>
                  <a:pt x="1037" y="0"/>
                </a:lnTo>
              </a:path>
            </a:pathLst>
          </a:custGeom>
          <a:solidFill>
            <a:schemeClr val="hlink"/>
          </a:solidFill>
          <a:ln w="12700" cap="rnd">
            <a:solidFill>
              <a:schemeClr val="folHlink"/>
            </a:solidFill>
            <a:round/>
            <a:headEnd/>
            <a:tailEnd/>
          </a:ln>
        </p:spPr>
        <p:txBody>
          <a:bodyPr/>
          <a:lstStyle/>
          <a:p>
            <a:endParaRPr lang="en-US"/>
          </a:p>
        </p:txBody>
      </p:sp>
      <p:graphicFrame>
        <p:nvGraphicFramePr>
          <p:cNvPr id="33" name="Object 9">
            <a:hlinkClick r:id="" action="ppaction://ole?verb=0"/>
          </p:cNvPr>
          <p:cNvGraphicFramePr>
            <a:graphicFrameLocks/>
          </p:cNvGraphicFramePr>
          <p:nvPr>
            <p:extLst>
              <p:ext uri="{D42A27DB-BD31-4B8C-83A1-F6EECF244321}">
                <p14:modId xmlns:p14="http://schemas.microsoft.com/office/powerpoint/2010/main" val="1702760320"/>
              </p:ext>
            </p:extLst>
          </p:nvPr>
        </p:nvGraphicFramePr>
        <p:xfrm>
          <a:off x="7470775" y="6393037"/>
          <a:ext cx="249238" cy="207963"/>
        </p:xfrm>
        <a:graphic>
          <a:graphicData uri="http://schemas.openxmlformats.org/presentationml/2006/ole">
            <mc:AlternateContent xmlns:mc="http://schemas.openxmlformats.org/markup-compatibility/2006">
              <mc:Choice xmlns:v="urn:schemas-microsoft-com:vml" Requires="v">
                <p:oleObj spid="_x0000_s105505" name="Equation" r:id="rId6" imgW="190578" imgH="180855" progId="Equation.DSMT4">
                  <p:embed/>
                </p:oleObj>
              </mc:Choice>
              <mc:Fallback>
                <p:oleObj name="Equation" r:id="rId6" imgW="190578" imgH="180855" progId="Equation.DSMT4">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70775" y="6393037"/>
                        <a:ext cx="249238" cy="207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sp>
        <p:nvSpPr>
          <p:cNvPr id="36" name="Line 184"/>
          <p:cNvSpPr>
            <a:spLocks noChangeShapeType="1"/>
          </p:cNvSpPr>
          <p:nvPr/>
        </p:nvSpPr>
        <p:spPr bwMode="auto">
          <a:xfrm>
            <a:off x="5203825" y="5127838"/>
            <a:ext cx="0" cy="13509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 name="Freeform 193"/>
          <p:cNvSpPr>
            <a:spLocks/>
          </p:cNvSpPr>
          <p:nvPr/>
        </p:nvSpPr>
        <p:spPr bwMode="auto">
          <a:xfrm>
            <a:off x="3736975" y="3873752"/>
            <a:ext cx="1498600" cy="2590800"/>
          </a:xfrm>
          <a:custGeom>
            <a:avLst/>
            <a:gdLst>
              <a:gd name="T0" fmla="*/ 0 w 944"/>
              <a:gd name="T1" fmla="*/ 2147483647 h 1632"/>
              <a:gd name="T2" fmla="*/ 0 w 944"/>
              <a:gd name="T3" fmla="*/ 2147483647 h 1632"/>
              <a:gd name="T4" fmla="*/ 2147483647 w 944"/>
              <a:gd name="T5" fmla="*/ 2147483647 h 1632"/>
              <a:gd name="T6" fmla="*/ 2147483647 w 944"/>
              <a:gd name="T7" fmla="*/ 2147483647 h 1632"/>
              <a:gd name="T8" fmla="*/ 2147483647 w 944"/>
              <a:gd name="T9" fmla="*/ 2147483647 h 1632"/>
              <a:gd name="T10" fmla="*/ 2147483647 w 944"/>
              <a:gd name="T11" fmla="*/ 2147483647 h 1632"/>
              <a:gd name="T12" fmla="*/ 2147483647 w 944"/>
              <a:gd name="T13" fmla="*/ 0 h 1632"/>
              <a:gd name="T14" fmla="*/ 2147483647 w 944"/>
              <a:gd name="T15" fmla="*/ 2147483647 h 1632"/>
              <a:gd name="T16" fmla="*/ 2147483647 w 944"/>
              <a:gd name="T17" fmla="*/ 2147483647 h 1632"/>
              <a:gd name="T18" fmla="*/ 2147483647 w 944"/>
              <a:gd name="T19" fmla="*/ 2147483647 h 1632"/>
              <a:gd name="T20" fmla="*/ 2147483647 w 944"/>
              <a:gd name="T21" fmla="*/ 2147483647 h 1632"/>
              <a:gd name="T22" fmla="*/ 2147483647 w 944"/>
              <a:gd name="T23" fmla="*/ 2147483647 h 1632"/>
              <a:gd name="T24" fmla="*/ 2147483647 w 944"/>
              <a:gd name="T25" fmla="*/ 2147483647 h 1632"/>
              <a:gd name="T26" fmla="*/ 0 w 944"/>
              <a:gd name="T27" fmla="*/ 2147483647 h 16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44"/>
              <a:gd name="T43" fmla="*/ 0 h 1632"/>
              <a:gd name="T44" fmla="*/ 944 w 944"/>
              <a:gd name="T45" fmla="*/ 1632 h 16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44" h="1632">
                <a:moveTo>
                  <a:pt x="0" y="1628"/>
                </a:moveTo>
                <a:lnTo>
                  <a:pt x="0" y="796"/>
                </a:lnTo>
                <a:lnTo>
                  <a:pt x="168" y="372"/>
                </a:lnTo>
                <a:lnTo>
                  <a:pt x="256" y="184"/>
                </a:lnTo>
                <a:lnTo>
                  <a:pt x="352" y="52"/>
                </a:lnTo>
                <a:lnTo>
                  <a:pt x="428" y="4"/>
                </a:lnTo>
                <a:lnTo>
                  <a:pt x="488" y="0"/>
                </a:lnTo>
                <a:lnTo>
                  <a:pt x="536" y="12"/>
                </a:lnTo>
                <a:lnTo>
                  <a:pt x="604" y="76"/>
                </a:lnTo>
                <a:lnTo>
                  <a:pt x="736" y="284"/>
                </a:lnTo>
                <a:lnTo>
                  <a:pt x="836" y="504"/>
                </a:lnTo>
                <a:lnTo>
                  <a:pt x="944" y="776"/>
                </a:lnTo>
                <a:lnTo>
                  <a:pt x="944" y="1632"/>
                </a:lnTo>
                <a:lnTo>
                  <a:pt x="0" y="1628"/>
                </a:lnTo>
                <a:close/>
              </a:path>
            </a:pathLst>
          </a:custGeom>
          <a:solidFill>
            <a:srgbClr val="C0C0C0"/>
          </a:solidFill>
          <a:ln w="12700">
            <a:solidFill>
              <a:schemeClr val="tx1"/>
            </a:solidFill>
            <a:round/>
            <a:headEnd/>
            <a:tailEnd/>
          </a:ln>
        </p:spPr>
        <p:txBody>
          <a:bodyPr/>
          <a:lstStyle/>
          <a:p>
            <a:endParaRPr lang="en-US"/>
          </a:p>
        </p:txBody>
      </p:sp>
      <p:sp>
        <p:nvSpPr>
          <p:cNvPr id="41" name="Rectangle 202"/>
          <p:cNvSpPr>
            <a:spLocks noChangeArrowheads="1"/>
          </p:cNvSpPr>
          <p:nvPr/>
        </p:nvSpPr>
        <p:spPr bwMode="auto">
          <a:xfrm>
            <a:off x="4875405" y="6493163"/>
            <a:ext cx="644408" cy="366767"/>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b="0" dirty="0">
                <a:effectLst>
                  <a:outerShdw blurRad="38100" dist="38100" dir="2700000" algn="tl">
                    <a:srgbClr val="C0C0C0"/>
                  </a:outerShdw>
                </a:effectLst>
                <a:latin typeface="Book Antiqua" pitchFamily="18" charset="0"/>
                <a:cs typeface="+mn-cs"/>
              </a:rPr>
              <a:t>1003</a:t>
            </a:r>
          </a:p>
        </p:txBody>
      </p:sp>
      <p:sp>
        <p:nvSpPr>
          <p:cNvPr id="42" name="Rectangle 203"/>
          <p:cNvSpPr>
            <a:spLocks noChangeArrowheads="1"/>
          </p:cNvSpPr>
          <p:nvPr/>
        </p:nvSpPr>
        <p:spPr bwMode="auto">
          <a:xfrm>
            <a:off x="3475230" y="6493163"/>
            <a:ext cx="528992" cy="366767"/>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b="0" dirty="0">
                <a:effectLst>
                  <a:outerShdw blurRad="38100" dist="38100" dir="2700000" algn="tl">
                    <a:srgbClr val="C0C0C0"/>
                  </a:outerShdw>
                </a:effectLst>
                <a:latin typeface="Book Antiqua" pitchFamily="18" charset="0"/>
                <a:cs typeface="+mn-cs"/>
              </a:rPr>
              <a:t>983</a:t>
            </a:r>
          </a:p>
        </p:txBody>
      </p:sp>
      <p:grpSp>
        <p:nvGrpSpPr>
          <p:cNvPr id="43" name="Group 209"/>
          <p:cNvGrpSpPr>
            <a:grpSpLocks/>
          </p:cNvGrpSpPr>
          <p:nvPr/>
        </p:nvGrpSpPr>
        <p:grpSpPr bwMode="auto">
          <a:xfrm>
            <a:off x="5581650" y="5164351"/>
            <a:ext cx="1422400" cy="855662"/>
            <a:chOff x="3430" y="2145"/>
            <a:chExt cx="896" cy="539"/>
          </a:xfrm>
        </p:grpSpPr>
        <p:graphicFrame>
          <p:nvGraphicFramePr>
            <p:cNvPr id="44" name="Object 210">
              <a:hlinkClick r:id="" action="ppaction://ole?verb=0"/>
            </p:cNvPr>
            <p:cNvGraphicFramePr>
              <a:graphicFrameLocks/>
            </p:cNvGraphicFramePr>
            <p:nvPr/>
          </p:nvGraphicFramePr>
          <p:xfrm>
            <a:off x="3564" y="2422"/>
            <a:ext cx="697" cy="262"/>
          </p:xfrm>
          <a:graphic>
            <a:graphicData uri="http://schemas.openxmlformats.org/presentationml/2006/ole">
              <mc:AlternateContent xmlns:mc="http://schemas.openxmlformats.org/markup-compatibility/2006">
                <mc:Choice xmlns:v="urn:schemas-microsoft-com:vml" Requires="v">
                  <p:oleObj spid="_x0000_s105506" name="Equation" r:id="rId8" imgW="571465" imgH="180855" progId="Equation.DSMT4">
                    <p:embed/>
                  </p:oleObj>
                </mc:Choice>
                <mc:Fallback>
                  <p:oleObj name="Equation" r:id="rId8" imgW="571465" imgH="180855" progId="Equation.DSMT4">
                    <p:embed/>
                    <p:pic>
                      <p:nvPicPr>
                        <p:cNvPr id="0" name=""/>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64" y="2422"/>
                          <a:ext cx="697" cy="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sp>
          <p:nvSpPr>
            <p:cNvPr id="45" name="Text Box 211"/>
            <p:cNvSpPr txBox="1">
              <a:spLocks noChangeArrowheads="1"/>
            </p:cNvSpPr>
            <p:nvPr/>
          </p:nvSpPr>
          <p:spPr bwMode="auto">
            <a:xfrm>
              <a:off x="3430" y="2145"/>
              <a:ext cx="89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b="0" dirty="0">
                  <a:latin typeface="Book Antiqua" pitchFamily="18" charset="0"/>
                </a:rPr>
                <a:t>With </a:t>
              </a:r>
              <a:r>
                <a:rPr lang="en-US" b="0" i="1" dirty="0">
                  <a:latin typeface="Book Antiqua" pitchFamily="18" charset="0"/>
                </a:rPr>
                <a:t>n</a:t>
              </a:r>
              <a:r>
                <a:rPr lang="en-US" b="0" dirty="0">
                  <a:latin typeface="Book Antiqua" pitchFamily="18" charset="0"/>
                </a:rPr>
                <a:t> = 30,</a:t>
              </a:r>
            </a:p>
          </p:txBody>
        </p:sp>
      </p:grpSp>
      <p:sp>
        <p:nvSpPr>
          <p:cNvPr id="46" name="Rectangle 212"/>
          <p:cNvSpPr>
            <a:spLocks noChangeArrowheads="1"/>
          </p:cNvSpPr>
          <p:nvPr/>
        </p:nvSpPr>
        <p:spPr bwMode="auto">
          <a:xfrm>
            <a:off x="4043363" y="5345326"/>
            <a:ext cx="702116"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a:latin typeface="Book Antiqua" pitchFamily="18" charset="0"/>
              </a:rPr>
              <a:t>.5034</a:t>
            </a:r>
          </a:p>
        </p:txBody>
      </p:sp>
      <p:sp>
        <p:nvSpPr>
          <p:cNvPr id="47" name="Freeform 27"/>
          <p:cNvSpPr>
            <a:spLocks/>
          </p:cNvSpPr>
          <p:nvPr/>
        </p:nvSpPr>
        <p:spPr bwMode="auto">
          <a:xfrm>
            <a:off x="1949450" y="3843551"/>
            <a:ext cx="5092700" cy="2628900"/>
          </a:xfrm>
          <a:custGeom>
            <a:avLst/>
            <a:gdLst>
              <a:gd name="T0" fmla="*/ 2147483647 w 2139"/>
              <a:gd name="T1" fmla="*/ 2147483647 h 2478"/>
              <a:gd name="T2" fmla="*/ 2147483647 w 2139"/>
              <a:gd name="T3" fmla="*/ 2147483647 h 2478"/>
              <a:gd name="T4" fmla="*/ 2147483647 w 2139"/>
              <a:gd name="T5" fmla="*/ 2147483647 h 2478"/>
              <a:gd name="T6" fmla="*/ 2147483647 w 2139"/>
              <a:gd name="T7" fmla="*/ 2147483647 h 2478"/>
              <a:gd name="T8" fmla="*/ 2147483647 w 2139"/>
              <a:gd name="T9" fmla="*/ 2147483647 h 2478"/>
              <a:gd name="T10" fmla="*/ 2147483647 w 2139"/>
              <a:gd name="T11" fmla="*/ 2147483647 h 2478"/>
              <a:gd name="T12" fmla="*/ 2147483647 w 2139"/>
              <a:gd name="T13" fmla="*/ 2147483647 h 2478"/>
              <a:gd name="T14" fmla="*/ 2147483647 w 2139"/>
              <a:gd name="T15" fmla="*/ 2147483647 h 2478"/>
              <a:gd name="T16" fmla="*/ 2147483647 w 2139"/>
              <a:gd name="T17" fmla="*/ 2147483647 h 2478"/>
              <a:gd name="T18" fmla="*/ 2147483647 w 2139"/>
              <a:gd name="T19" fmla="*/ 2147483647 h 2478"/>
              <a:gd name="T20" fmla="*/ 2147483647 w 2139"/>
              <a:gd name="T21" fmla="*/ 2147483647 h 2478"/>
              <a:gd name="T22" fmla="*/ 2147483647 w 2139"/>
              <a:gd name="T23" fmla="*/ 2147483647 h 2478"/>
              <a:gd name="T24" fmla="*/ 2147483647 w 2139"/>
              <a:gd name="T25" fmla="*/ 2147483647 h 2478"/>
              <a:gd name="T26" fmla="*/ 2147483647 w 2139"/>
              <a:gd name="T27" fmla="*/ 2147483647 h 2478"/>
              <a:gd name="T28" fmla="*/ 2147483647 w 2139"/>
              <a:gd name="T29" fmla="*/ 2147483647 h 2478"/>
              <a:gd name="T30" fmla="*/ 2147483647 w 2139"/>
              <a:gd name="T31" fmla="*/ 2147483647 h 2478"/>
              <a:gd name="T32" fmla="*/ 2147483647 w 2139"/>
              <a:gd name="T33" fmla="*/ 2147483647 h 2478"/>
              <a:gd name="T34" fmla="*/ 2147483647 w 2139"/>
              <a:gd name="T35" fmla="*/ 2147483647 h 2478"/>
              <a:gd name="T36" fmla="*/ 2147483647 w 2139"/>
              <a:gd name="T37" fmla="*/ 2147483647 h 2478"/>
              <a:gd name="T38" fmla="*/ 2147483647 w 2139"/>
              <a:gd name="T39" fmla="*/ 2147483647 h 2478"/>
              <a:gd name="T40" fmla="*/ 2147483647 w 2139"/>
              <a:gd name="T41" fmla="*/ 2147483647 h 2478"/>
              <a:gd name="T42" fmla="*/ 2147483647 w 2139"/>
              <a:gd name="T43" fmla="*/ 2147483647 h 2478"/>
              <a:gd name="T44" fmla="*/ 2147483647 w 2139"/>
              <a:gd name="T45" fmla="*/ 2147483647 h 2478"/>
              <a:gd name="T46" fmla="*/ 2147483647 w 2139"/>
              <a:gd name="T47" fmla="*/ 2147483647 h 2478"/>
              <a:gd name="T48" fmla="*/ 2147483647 w 2139"/>
              <a:gd name="T49" fmla="*/ 2147483647 h 2478"/>
              <a:gd name="T50" fmla="*/ 2147483647 w 2139"/>
              <a:gd name="T51" fmla="*/ 2147483647 h 2478"/>
              <a:gd name="T52" fmla="*/ 2147483647 w 2139"/>
              <a:gd name="T53" fmla="*/ 2147483647 h 2478"/>
              <a:gd name="T54" fmla="*/ 2147483647 w 2139"/>
              <a:gd name="T55" fmla="*/ 2147483647 h 2478"/>
              <a:gd name="T56" fmla="*/ 2147483647 w 2139"/>
              <a:gd name="T57" fmla="*/ 2147483647 h 2478"/>
              <a:gd name="T58" fmla="*/ 2147483647 w 2139"/>
              <a:gd name="T59" fmla="*/ 2147483647 h 2478"/>
              <a:gd name="T60" fmla="*/ 2147483647 w 2139"/>
              <a:gd name="T61" fmla="*/ 2147483647 h 2478"/>
              <a:gd name="T62" fmla="*/ 2147483647 w 2139"/>
              <a:gd name="T63" fmla="*/ 2147483647 h 2478"/>
              <a:gd name="T64" fmla="*/ 2147483647 w 2139"/>
              <a:gd name="T65" fmla="*/ 2147483647 h 2478"/>
              <a:gd name="T66" fmla="*/ 2147483647 w 2139"/>
              <a:gd name="T67" fmla="*/ 2147483647 h 2478"/>
              <a:gd name="T68" fmla="*/ 2147483647 w 2139"/>
              <a:gd name="T69" fmla="*/ 2147483647 h 2478"/>
              <a:gd name="T70" fmla="*/ 2147483647 w 2139"/>
              <a:gd name="T71" fmla="*/ 2147483647 h 2478"/>
              <a:gd name="T72" fmla="*/ 2147483647 w 2139"/>
              <a:gd name="T73" fmla="*/ 2147483647 h 2478"/>
              <a:gd name="T74" fmla="*/ 2147483647 w 2139"/>
              <a:gd name="T75" fmla="*/ 2147483647 h 2478"/>
              <a:gd name="T76" fmla="*/ 2147483647 w 2139"/>
              <a:gd name="T77" fmla="*/ 2147483647 h 2478"/>
              <a:gd name="T78" fmla="*/ 2147483647 w 2139"/>
              <a:gd name="T79" fmla="*/ 2147483647 h 2478"/>
              <a:gd name="T80" fmla="*/ 2147483647 w 2139"/>
              <a:gd name="T81" fmla="*/ 2147483647 h 2478"/>
              <a:gd name="T82" fmla="*/ 2147483647 w 2139"/>
              <a:gd name="T83" fmla="*/ 2147483647 h 2478"/>
              <a:gd name="T84" fmla="*/ 2147483647 w 2139"/>
              <a:gd name="T85" fmla="*/ 2147483647 h 2478"/>
              <a:gd name="T86" fmla="*/ 2147483647 w 2139"/>
              <a:gd name="T87" fmla="*/ 2147483647 h 2478"/>
              <a:gd name="T88" fmla="*/ 2147483647 w 2139"/>
              <a:gd name="T89" fmla="*/ 2147483647 h 2478"/>
              <a:gd name="T90" fmla="*/ 2147483647 w 2139"/>
              <a:gd name="T91" fmla="*/ 2147483647 h 2478"/>
              <a:gd name="T92" fmla="*/ 2147483647 w 2139"/>
              <a:gd name="T93" fmla="*/ 2147483647 h 2478"/>
              <a:gd name="T94" fmla="*/ 2147483647 w 2139"/>
              <a:gd name="T95" fmla="*/ 2147483647 h 24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139"/>
              <a:gd name="T145" fmla="*/ 0 h 2478"/>
              <a:gd name="T146" fmla="*/ 2139 w 2139"/>
              <a:gd name="T147" fmla="*/ 2478 h 24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139" h="2478">
                <a:moveTo>
                  <a:pt x="1062" y="2"/>
                </a:moveTo>
                <a:lnTo>
                  <a:pt x="1047" y="8"/>
                </a:lnTo>
                <a:lnTo>
                  <a:pt x="1025" y="28"/>
                </a:lnTo>
                <a:lnTo>
                  <a:pt x="1002" y="58"/>
                </a:lnTo>
                <a:lnTo>
                  <a:pt x="984" y="98"/>
                </a:lnTo>
                <a:lnTo>
                  <a:pt x="969" y="139"/>
                </a:lnTo>
                <a:lnTo>
                  <a:pt x="952" y="185"/>
                </a:lnTo>
                <a:lnTo>
                  <a:pt x="939" y="228"/>
                </a:lnTo>
                <a:lnTo>
                  <a:pt x="924" y="279"/>
                </a:lnTo>
                <a:lnTo>
                  <a:pt x="912" y="322"/>
                </a:lnTo>
                <a:lnTo>
                  <a:pt x="901" y="371"/>
                </a:lnTo>
                <a:lnTo>
                  <a:pt x="889" y="418"/>
                </a:lnTo>
                <a:lnTo>
                  <a:pt x="877" y="474"/>
                </a:lnTo>
                <a:lnTo>
                  <a:pt x="870" y="510"/>
                </a:lnTo>
                <a:lnTo>
                  <a:pt x="861" y="557"/>
                </a:lnTo>
                <a:lnTo>
                  <a:pt x="853" y="603"/>
                </a:lnTo>
                <a:lnTo>
                  <a:pt x="845" y="646"/>
                </a:lnTo>
                <a:lnTo>
                  <a:pt x="837" y="683"/>
                </a:lnTo>
                <a:lnTo>
                  <a:pt x="829" y="728"/>
                </a:lnTo>
                <a:lnTo>
                  <a:pt x="819" y="780"/>
                </a:lnTo>
                <a:lnTo>
                  <a:pt x="810" y="831"/>
                </a:lnTo>
                <a:lnTo>
                  <a:pt x="802" y="876"/>
                </a:lnTo>
                <a:lnTo>
                  <a:pt x="794" y="927"/>
                </a:lnTo>
                <a:lnTo>
                  <a:pt x="785" y="976"/>
                </a:lnTo>
                <a:lnTo>
                  <a:pt x="778" y="1023"/>
                </a:lnTo>
                <a:lnTo>
                  <a:pt x="770" y="1077"/>
                </a:lnTo>
                <a:lnTo>
                  <a:pt x="765" y="1113"/>
                </a:lnTo>
                <a:lnTo>
                  <a:pt x="758" y="1157"/>
                </a:lnTo>
                <a:lnTo>
                  <a:pt x="750" y="1205"/>
                </a:lnTo>
                <a:lnTo>
                  <a:pt x="743" y="1250"/>
                </a:lnTo>
                <a:lnTo>
                  <a:pt x="735" y="1295"/>
                </a:lnTo>
                <a:lnTo>
                  <a:pt x="727" y="1341"/>
                </a:lnTo>
                <a:lnTo>
                  <a:pt x="717" y="1393"/>
                </a:lnTo>
                <a:lnTo>
                  <a:pt x="709" y="1443"/>
                </a:lnTo>
                <a:lnTo>
                  <a:pt x="699" y="1496"/>
                </a:lnTo>
                <a:lnTo>
                  <a:pt x="691" y="1534"/>
                </a:lnTo>
                <a:lnTo>
                  <a:pt x="683" y="1574"/>
                </a:lnTo>
                <a:lnTo>
                  <a:pt x="673" y="1619"/>
                </a:lnTo>
                <a:lnTo>
                  <a:pt x="664" y="1661"/>
                </a:lnTo>
                <a:lnTo>
                  <a:pt x="652" y="1711"/>
                </a:lnTo>
                <a:lnTo>
                  <a:pt x="640" y="1761"/>
                </a:lnTo>
                <a:lnTo>
                  <a:pt x="627" y="1812"/>
                </a:lnTo>
                <a:lnTo>
                  <a:pt x="614" y="1864"/>
                </a:lnTo>
                <a:lnTo>
                  <a:pt x="599" y="1914"/>
                </a:lnTo>
                <a:lnTo>
                  <a:pt x="581" y="1961"/>
                </a:lnTo>
                <a:lnTo>
                  <a:pt x="564" y="2004"/>
                </a:lnTo>
                <a:lnTo>
                  <a:pt x="547" y="2038"/>
                </a:lnTo>
                <a:lnTo>
                  <a:pt x="531" y="2073"/>
                </a:lnTo>
                <a:lnTo>
                  <a:pt x="512" y="2103"/>
                </a:lnTo>
                <a:lnTo>
                  <a:pt x="489" y="2137"/>
                </a:lnTo>
                <a:lnTo>
                  <a:pt x="458" y="2179"/>
                </a:lnTo>
                <a:lnTo>
                  <a:pt x="430" y="2210"/>
                </a:lnTo>
                <a:lnTo>
                  <a:pt x="409" y="2231"/>
                </a:lnTo>
                <a:lnTo>
                  <a:pt x="390" y="2253"/>
                </a:lnTo>
                <a:lnTo>
                  <a:pt x="369" y="2269"/>
                </a:lnTo>
                <a:lnTo>
                  <a:pt x="349" y="2286"/>
                </a:lnTo>
                <a:lnTo>
                  <a:pt x="328" y="2302"/>
                </a:lnTo>
                <a:lnTo>
                  <a:pt x="311" y="2313"/>
                </a:lnTo>
                <a:lnTo>
                  <a:pt x="288" y="2327"/>
                </a:lnTo>
                <a:lnTo>
                  <a:pt x="259" y="2347"/>
                </a:lnTo>
                <a:lnTo>
                  <a:pt x="231" y="2362"/>
                </a:lnTo>
                <a:lnTo>
                  <a:pt x="202" y="2379"/>
                </a:lnTo>
                <a:lnTo>
                  <a:pt x="174" y="2396"/>
                </a:lnTo>
                <a:lnTo>
                  <a:pt x="148" y="2410"/>
                </a:lnTo>
                <a:lnTo>
                  <a:pt x="123" y="2422"/>
                </a:lnTo>
                <a:lnTo>
                  <a:pt x="95" y="2436"/>
                </a:lnTo>
                <a:lnTo>
                  <a:pt x="65" y="2453"/>
                </a:lnTo>
                <a:lnTo>
                  <a:pt x="0" y="2476"/>
                </a:lnTo>
                <a:lnTo>
                  <a:pt x="2139" y="2478"/>
                </a:lnTo>
                <a:lnTo>
                  <a:pt x="2065" y="2450"/>
                </a:lnTo>
                <a:lnTo>
                  <a:pt x="2023" y="2430"/>
                </a:lnTo>
                <a:lnTo>
                  <a:pt x="1991" y="2416"/>
                </a:lnTo>
                <a:lnTo>
                  <a:pt x="1960" y="2402"/>
                </a:lnTo>
                <a:lnTo>
                  <a:pt x="1943" y="2394"/>
                </a:lnTo>
                <a:lnTo>
                  <a:pt x="1929" y="2386"/>
                </a:lnTo>
                <a:lnTo>
                  <a:pt x="1900" y="2372"/>
                </a:lnTo>
                <a:lnTo>
                  <a:pt x="1870" y="2354"/>
                </a:lnTo>
                <a:lnTo>
                  <a:pt x="1840" y="2334"/>
                </a:lnTo>
                <a:lnTo>
                  <a:pt x="1809" y="2312"/>
                </a:lnTo>
                <a:lnTo>
                  <a:pt x="1785" y="2292"/>
                </a:lnTo>
                <a:lnTo>
                  <a:pt x="1757" y="2269"/>
                </a:lnTo>
                <a:lnTo>
                  <a:pt x="1730" y="2244"/>
                </a:lnTo>
                <a:lnTo>
                  <a:pt x="1697" y="2212"/>
                </a:lnTo>
                <a:lnTo>
                  <a:pt x="1673" y="2184"/>
                </a:lnTo>
                <a:lnTo>
                  <a:pt x="1663" y="2172"/>
                </a:lnTo>
                <a:lnTo>
                  <a:pt x="1655" y="2160"/>
                </a:lnTo>
                <a:lnTo>
                  <a:pt x="1639" y="2140"/>
                </a:lnTo>
                <a:lnTo>
                  <a:pt x="1621" y="2108"/>
                </a:lnTo>
                <a:lnTo>
                  <a:pt x="1607" y="2082"/>
                </a:lnTo>
                <a:lnTo>
                  <a:pt x="1593" y="2048"/>
                </a:lnTo>
                <a:lnTo>
                  <a:pt x="1577" y="2010"/>
                </a:lnTo>
                <a:lnTo>
                  <a:pt x="1563" y="1972"/>
                </a:lnTo>
                <a:lnTo>
                  <a:pt x="1549" y="1936"/>
                </a:lnTo>
                <a:lnTo>
                  <a:pt x="1533" y="1887"/>
                </a:lnTo>
                <a:lnTo>
                  <a:pt x="1518" y="1834"/>
                </a:lnTo>
                <a:lnTo>
                  <a:pt x="1503" y="1784"/>
                </a:lnTo>
                <a:lnTo>
                  <a:pt x="1494" y="1748"/>
                </a:lnTo>
                <a:lnTo>
                  <a:pt x="1483" y="1706"/>
                </a:lnTo>
                <a:lnTo>
                  <a:pt x="1473" y="1664"/>
                </a:lnTo>
                <a:lnTo>
                  <a:pt x="1465" y="1620"/>
                </a:lnTo>
                <a:lnTo>
                  <a:pt x="1455" y="1578"/>
                </a:lnTo>
                <a:lnTo>
                  <a:pt x="1447" y="1534"/>
                </a:lnTo>
                <a:lnTo>
                  <a:pt x="1439" y="1498"/>
                </a:lnTo>
                <a:lnTo>
                  <a:pt x="1433" y="1458"/>
                </a:lnTo>
                <a:lnTo>
                  <a:pt x="1427" y="1420"/>
                </a:lnTo>
                <a:lnTo>
                  <a:pt x="1423" y="1388"/>
                </a:lnTo>
                <a:lnTo>
                  <a:pt x="1417" y="1347"/>
                </a:lnTo>
                <a:lnTo>
                  <a:pt x="1411" y="1312"/>
                </a:lnTo>
                <a:lnTo>
                  <a:pt x="1402" y="1263"/>
                </a:lnTo>
                <a:lnTo>
                  <a:pt x="1391" y="1208"/>
                </a:lnTo>
                <a:lnTo>
                  <a:pt x="1383" y="1158"/>
                </a:lnTo>
                <a:lnTo>
                  <a:pt x="1375" y="1106"/>
                </a:lnTo>
                <a:lnTo>
                  <a:pt x="1367" y="1062"/>
                </a:lnTo>
                <a:lnTo>
                  <a:pt x="1357" y="1010"/>
                </a:lnTo>
                <a:lnTo>
                  <a:pt x="1348" y="964"/>
                </a:lnTo>
                <a:lnTo>
                  <a:pt x="1337" y="904"/>
                </a:lnTo>
                <a:lnTo>
                  <a:pt x="1327" y="844"/>
                </a:lnTo>
                <a:lnTo>
                  <a:pt x="1317" y="787"/>
                </a:lnTo>
                <a:lnTo>
                  <a:pt x="1304" y="721"/>
                </a:lnTo>
                <a:lnTo>
                  <a:pt x="1296" y="683"/>
                </a:lnTo>
                <a:lnTo>
                  <a:pt x="1286" y="630"/>
                </a:lnTo>
                <a:lnTo>
                  <a:pt x="1275" y="583"/>
                </a:lnTo>
                <a:lnTo>
                  <a:pt x="1266" y="531"/>
                </a:lnTo>
                <a:lnTo>
                  <a:pt x="1258" y="491"/>
                </a:lnTo>
                <a:lnTo>
                  <a:pt x="1251" y="460"/>
                </a:lnTo>
                <a:lnTo>
                  <a:pt x="1244" y="432"/>
                </a:lnTo>
                <a:lnTo>
                  <a:pt x="1234" y="391"/>
                </a:lnTo>
                <a:lnTo>
                  <a:pt x="1223" y="347"/>
                </a:lnTo>
                <a:lnTo>
                  <a:pt x="1214" y="314"/>
                </a:lnTo>
                <a:lnTo>
                  <a:pt x="1208" y="291"/>
                </a:lnTo>
                <a:lnTo>
                  <a:pt x="1202" y="270"/>
                </a:lnTo>
                <a:lnTo>
                  <a:pt x="1196" y="249"/>
                </a:lnTo>
                <a:lnTo>
                  <a:pt x="1189" y="227"/>
                </a:lnTo>
                <a:lnTo>
                  <a:pt x="1183" y="206"/>
                </a:lnTo>
                <a:lnTo>
                  <a:pt x="1177" y="189"/>
                </a:lnTo>
                <a:lnTo>
                  <a:pt x="1172" y="174"/>
                </a:lnTo>
                <a:lnTo>
                  <a:pt x="1168" y="159"/>
                </a:lnTo>
                <a:lnTo>
                  <a:pt x="1166" y="149"/>
                </a:lnTo>
                <a:lnTo>
                  <a:pt x="1158" y="128"/>
                </a:lnTo>
                <a:lnTo>
                  <a:pt x="1152" y="108"/>
                </a:lnTo>
                <a:lnTo>
                  <a:pt x="1135" y="66"/>
                </a:lnTo>
                <a:lnTo>
                  <a:pt x="1121" y="41"/>
                </a:lnTo>
                <a:lnTo>
                  <a:pt x="1106" y="21"/>
                </a:lnTo>
                <a:lnTo>
                  <a:pt x="1089" y="6"/>
                </a:lnTo>
                <a:lnTo>
                  <a:pt x="1065" y="0"/>
                </a:lnTo>
              </a:path>
            </a:pathLst>
          </a:custGeom>
          <a:noFill/>
          <a:ln w="28575"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 name="Text Box 163"/>
          <p:cNvSpPr txBox="1">
            <a:spLocks noChangeArrowheads="1"/>
          </p:cNvSpPr>
          <p:nvPr/>
        </p:nvSpPr>
        <p:spPr bwMode="auto">
          <a:xfrm>
            <a:off x="2976863" y="6058072"/>
            <a:ext cx="7617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spcBef>
                <a:spcPct val="20000"/>
              </a:spcBef>
              <a:buClr>
                <a:srgbClr val="66FFFF"/>
              </a:buClr>
              <a:buSzPct val="75000"/>
              <a:buFont typeface="Monotype Sorts"/>
              <a:buNone/>
            </a:pPr>
            <a:r>
              <a:rPr lang="en-US" sz="2000" dirty="0" smtClean="0">
                <a:solidFill>
                  <a:schemeClr val="bg1"/>
                </a:solidFill>
                <a:latin typeface="Book Antiqua" pitchFamily="18" charset="0"/>
              </a:rPr>
              <a:t>.</a:t>
            </a:r>
            <a:r>
              <a:rPr lang="en-US" sz="2000" dirty="0">
                <a:solidFill>
                  <a:schemeClr val="bg1"/>
                </a:solidFill>
                <a:latin typeface="Book Antiqua" pitchFamily="18" charset="0"/>
              </a:rPr>
              <a:t>2483</a:t>
            </a:r>
          </a:p>
        </p:txBody>
      </p:sp>
      <p:sp>
        <p:nvSpPr>
          <p:cNvPr id="51" name="Text Box 163"/>
          <p:cNvSpPr txBox="1">
            <a:spLocks noChangeArrowheads="1"/>
          </p:cNvSpPr>
          <p:nvPr/>
        </p:nvSpPr>
        <p:spPr bwMode="auto">
          <a:xfrm>
            <a:off x="5235575" y="6058072"/>
            <a:ext cx="7617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spcBef>
                <a:spcPct val="20000"/>
              </a:spcBef>
              <a:buClr>
                <a:srgbClr val="66FFFF"/>
              </a:buClr>
              <a:buSzPct val="75000"/>
              <a:buFont typeface="Monotype Sorts"/>
              <a:buNone/>
            </a:pPr>
            <a:r>
              <a:rPr lang="en-US" sz="2000" dirty="0" smtClean="0">
                <a:solidFill>
                  <a:schemeClr val="bg1"/>
                </a:solidFill>
                <a:latin typeface="Book Antiqua" pitchFamily="18" charset="0"/>
              </a:rPr>
              <a:t>.</a:t>
            </a:r>
            <a:r>
              <a:rPr lang="en-US" sz="2000" dirty="0">
                <a:solidFill>
                  <a:schemeClr val="bg1"/>
                </a:solidFill>
                <a:latin typeface="Book Antiqua" pitchFamily="18" charset="0"/>
              </a:rPr>
              <a:t>2483</a:t>
            </a:r>
          </a:p>
        </p:txBody>
      </p:sp>
      <p:sp>
        <p:nvSpPr>
          <p:cNvPr id="48" name="Line 13"/>
          <p:cNvSpPr>
            <a:spLocks noChangeShapeType="1"/>
          </p:cNvSpPr>
          <p:nvPr/>
        </p:nvSpPr>
        <p:spPr bwMode="auto">
          <a:xfrm>
            <a:off x="3733800" y="5158001"/>
            <a:ext cx="0" cy="142965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 name="Line 15"/>
          <p:cNvSpPr>
            <a:spLocks noChangeShapeType="1"/>
          </p:cNvSpPr>
          <p:nvPr/>
        </p:nvSpPr>
        <p:spPr bwMode="auto">
          <a:xfrm flipH="1">
            <a:off x="5229225" y="5127838"/>
            <a:ext cx="0" cy="145981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 name="Rectangle 2"/>
          <p:cNvSpPr/>
          <p:nvPr/>
        </p:nvSpPr>
        <p:spPr bwMode="auto">
          <a:xfrm>
            <a:off x="1854200" y="3609764"/>
            <a:ext cx="5435600" cy="2848263"/>
          </a:xfrm>
          <a:prstGeom prst="rect">
            <a:avLst/>
          </a:prstGeom>
          <a:solidFill>
            <a:srgbClr val="FFFFFF">
              <a:alpha val="69804"/>
            </a:srgb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40" name="Line 201"/>
          <p:cNvSpPr>
            <a:spLocks noChangeShapeType="1"/>
          </p:cNvSpPr>
          <p:nvPr/>
        </p:nvSpPr>
        <p:spPr bwMode="auto">
          <a:xfrm>
            <a:off x="1527175" y="6480388"/>
            <a:ext cx="5857875"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 name="Rectangle 199"/>
          <p:cNvSpPr>
            <a:spLocks noChangeArrowheads="1"/>
          </p:cNvSpPr>
          <p:nvPr/>
        </p:nvSpPr>
        <p:spPr bwMode="auto">
          <a:xfrm>
            <a:off x="4227705" y="6493163"/>
            <a:ext cx="528992"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b="0" dirty="0">
                <a:latin typeface="Book Antiqua" pitchFamily="18" charset="0"/>
              </a:rPr>
              <a:t>993</a:t>
            </a:r>
          </a:p>
        </p:txBody>
      </p:sp>
      <p:sp>
        <p:nvSpPr>
          <p:cNvPr id="39" name="Freeform 200"/>
          <p:cNvSpPr>
            <a:spLocks noChangeArrowheads="1"/>
          </p:cNvSpPr>
          <p:nvPr/>
        </p:nvSpPr>
        <p:spPr bwMode="auto">
          <a:xfrm flipH="1">
            <a:off x="4446588" y="6345906"/>
            <a:ext cx="42862" cy="192087"/>
          </a:xfrm>
          <a:custGeom>
            <a:avLst/>
            <a:gdLst>
              <a:gd name="T0" fmla="*/ 0 w 1"/>
              <a:gd name="T1" fmla="*/ 0 h 2005"/>
              <a:gd name="T2" fmla="*/ 0 w 1"/>
              <a:gd name="T3" fmla="*/ 2147483647 h 2005"/>
              <a:gd name="T4" fmla="*/ 0 60000 65536"/>
              <a:gd name="T5" fmla="*/ 0 60000 65536"/>
              <a:gd name="T6" fmla="*/ 0 w 1"/>
              <a:gd name="T7" fmla="*/ 0 h 2005"/>
              <a:gd name="T8" fmla="*/ 1 w 1"/>
              <a:gd name="T9" fmla="*/ 2005 h 2005"/>
            </a:gdLst>
            <a:ahLst/>
            <a:cxnLst>
              <a:cxn ang="T4">
                <a:pos x="T0" y="T1"/>
              </a:cxn>
              <a:cxn ang="T5">
                <a:pos x="T2" y="T3"/>
              </a:cxn>
            </a:cxnLst>
            <a:rect l="T6" t="T7" r="T8" b="T9"/>
            <a:pathLst>
              <a:path w="1" h="2005">
                <a:moveTo>
                  <a:pt x="0" y="0"/>
                </a:moveTo>
                <a:lnTo>
                  <a:pt x="0" y="2005"/>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4" name="Rectangle 20"/>
          <p:cNvSpPr>
            <a:spLocks noChangeArrowheads="1"/>
          </p:cNvSpPr>
          <p:nvPr/>
        </p:nvSpPr>
        <p:spPr bwMode="auto">
          <a:xfrm>
            <a:off x="5087066" y="2613545"/>
            <a:ext cx="1082675" cy="33496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5" name="Freeform 20"/>
          <p:cNvSpPr>
            <a:spLocks noChangeArrowheads="1"/>
          </p:cNvSpPr>
          <p:nvPr/>
        </p:nvSpPr>
        <p:spPr bwMode="auto">
          <a:xfrm flipH="1">
            <a:off x="4421188" y="6286713"/>
            <a:ext cx="42862" cy="192088"/>
          </a:xfrm>
          <a:custGeom>
            <a:avLst/>
            <a:gdLst>
              <a:gd name="T0" fmla="*/ 0 w 1"/>
              <a:gd name="T1" fmla="*/ 0 h 2005"/>
              <a:gd name="T2" fmla="*/ 0 w 1"/>
              <a:gd name="T3" fmla="*/ 2147483647 h 2005"/>
              <a:gd name="T4" fmla="*/ 0 60000 65536"/>
              <a:gd name="T5" fmla="*/ 0 60000 65536"/>
              <a:gd name="T6" fmla="*/ 0 w 1"/>
              <a:gd name="T7" fmla="*/ 0 h 2005"/>
              <a:gd name="T8" fmla="*/ 1 w 1"/>
              <a:gd name="T9" fmla="*/ 2005 h 2005"/>
            </a:gdLst>
            <a:ahLst/>
            <a:cxnLst>
              <a:cxn ang="T4">
                <a:pos x="T0" y="T1"/>
              </a:cxn>
              <a:cxn ang="T5">
                <a:pos x="T2" y="T3"/>
              </a:cxn>
            </a:cxnLst>
            <a:rect l="T6" t="T7" r="T8" b="T9"/>
            <a:pathLst>
              <a:path w="1" h="2005">
                <a:moveTo>
                  <a:pt x="0" y="0"/>
                </a:moveTo>
                <a:lnTo>
                  <a:pt x="0" y="2005"/>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2" name="Freeform 2"/>
          <p:cNvSpPr>
            <a:spLocks/>
          </p:cNvSpPr>
          <p:nvPr/>
        </p:nvSpPr>
        <p:spPr bwMode="auto">
          <a:xfrm>
            <a:off x="2828925" y="2555402"/>
            <a:ext cx="3324225" cy="3937000"/>
          </a:xfrm>
          <a:custGeom>
            <a:avLst/>
            <a:gdLst>
              <a:gd name="T0" fmla="*/ 2147483647 w 2094"/>
              <a:gd name="T1" fmla="*/ 2147483647 h 2480"/>
              <a:gd name="T2" fmla="*/ 2147483647 w 2094"/>
              <a:gd name="T3" fmla="*/ 2147483647 h 2480"/>
              <a:gd name="T4" fmla="*/ 2147483647 w 2094"/>
              <a:gd name="T5" fmla="*/ 2147483647 h 2480"/>
              <a:gd name="T6" fmla="*/ 2147483647 w 2094"/>
              <a:gd name="T7" fmla="*/ 2147483647 h 2480"/>
              <a:gd name="T8" fmla="*/ 2147483647 w 2094"/>
              <a:gd name="T9" fmla="*/ 2147483647 h 2480"/>
              <a:gd name="T10" fmla="*/ 2147483647 w 2094"/>
              <a:gd name="T11" fmla="*/ 2147483647 h 2480"/>
              <a:gd name="T12" fmla="*/ 2147483647 w 2094"/>
              <a:gd name="T13" fmla="*/ 2147483647 h 2480"/>
              <a:gd name="T14" fmla="*/ 2147483647 w 2094"/>
              <a:gd name="T15" fmla="*/ 2147483647 h 2480"/>
              <a:gd name="T16" fmla="*/ 2147483647 w 2094"/>
              <a:gd name="T17" fmla="*/ 2147483647 h 2480"/>
              <a:gd name="T18" fmla="*/ 2147483647 w 2094"/>
              <a:gd name="T19" fmla="*/ 2147483647 h 2480"/>
              <a:gd name="T20" fmla="*/ 2147483647 w 2094"/>
              <a:gd name="T21" fmla="*/ 2147483647 h 2480"/>
              <a:gd name="T22" fmla="*/ 2147483647 w 2094"/>
              <a:gd name="T23" fmla="*/ 2147483647 h 2480"/>
              <a:gd name="T24" fmla="*/ 2147483647 w 2094"/>
              <a:gd name="T25" fmla="*/ 2147483647 h 2480"/>
              <a:gd name="T26" fmla="*/ 2147483647 w 2094"/>
              <a:gd name="T27" fmla="*/ 2147483647 h 2480"/>
              <a:gd name="T28" fmla="*/ 2147483647 w 2094"/>
              <a:gd name="T29" fmla="*/ 2147483647 h 2480"/>
              <a:gd name="T30" fmla="*/ 2147483647 w 2094"/>
              <a:gd name="T31" fmla="*/ 2147483647 h 2480"/>
              <a:gd name="T32" fmla="*/ 2147483647 w 2094"/>
              <a:gd name="T33" fmla="*/ 2147483647 h 2480"/>
              <a:gd name="T34" fmla="*/ 2147483647 w 2094"/>
              <a:gd name="T35" fmla="*/ 2147483647 h 2480"/>
              <a:gd name="T36" fmla="*/ 2147483647 w 2094"/>
              <a:gd name="T37" fmla="*/ 2147483647 h 2480"/>
              <a:gd name="T38" fmla="*/ 2147483647 w 2094"/>
              <a:gd name="T39" fmla="*/ 2147483647 h 2480"/>
              <a:gd name="T40" fmla="*/ 2147483647 w 2094"/>
              <a:gd name="T41" fmla="*/ 2147483647 h 2480"/>
              <a:gd name="T42" fmla="*/ 2147483647 w 2094"/>
              <a:gd name="T43" fmla="*/ 2147483647 h 2480"/>
              <a:gd name="T44" fmla="*/ 2147483647 w 2094"/>
              <a:gd name="T45" fmla="*/ 2147483647 h 2480"/>
              <a:gd name="T46" fmla="*/ 2147483647 w 2094"/>
              <a:gd name="T47" fmla="*/ 2147483647 h 2480"/>
              <a:gd name="T48" fmla="*/ 2147483647 w 2094"/>
              <a:gd name="T49" fmla="*/ 2147483647 h 2480"/>
              <a:gd name="T50" fmla="*/ 2147483647 w 2094"/>
              <a:gd name="T51" fmla="*/ 2147483647 h 2480"/>
              <a:gd name="T52" fmla="*/ 2147483647 w 2094"/>
              <a:gd name="T53" fmla="*/ 2147483647 h 2480"/>
              <a:gd name="T54" fmla="*/ 2147483647 w 2094"/>
              <a:gd name="T55" fmla="*/ 2147483647 h 2480"/>
              <a:gd name="T56" fmla="*/ 2147483647 w 2094"/>
              <a:gd name="T57" fmla="*/ 2147483647 h 2480"/>
              <a:gd name="T58" fmla="*/ 2147483647 w 2094"/>
              <a:gd name="T59" fmla="*/ 2147483647 h 2480"/>
              <a:gd name="T60" fmla="*/ 2147483647 w 2094"/>
              <a:gd name="T61" fmla="*/ 2147483647 h 2480"/>
              <a:gd name="T62" fmla="*/ 2147483647 w 2094"/>
              <a:gd name="T63" fmla="*/ 2147483647 h 2480"/>
              <a:gd name="T64" fmla="*/ 2147483647 w 2094"/>
              <a:gd name="T65" fmla="*/ 2147483647 h 2480"/>
              <a:gd name="T66" fmla="*/ 2147483647 w 2094"/>
              <a:gd name="T67" fmla="*/ 2147483647 h 2480"/>
              <a:gd name="T68" fmla="*/ 2147483647 w 2094"/>
              <a:gd name="T69" fmla="*/ 2147483647 h 2480"/>
              <a:gd name="T70" fmla="*/ 2147483647 w 2094"/>
              <a:gd name="T71" fmla="*/ 2147483647 h 2480"/>
              <a:gd name="T72" fmla="*/ 2147483647 w 2094"/>
              <a:gd name="T73" fmla="*/ 2147483647 h 2480"/>
              <a:gd name="T74" fmla="*/ 2147483647 w 2094"/>
              <a:gd name="T75" fmla="*/ 2147483647 h 2480"/>
              <a:gd name="T76" fmla="*/ 2147483647 w 2094"/>
              <a:gd name="T77" fmla="*/ 2147483647 h 2480"/>
              <a:gd name="T78" fmla="*/ 2147483647 w 2094"/>
              <a:gd name="T79" fmla="*/ 2147483647 h 2480"/>
              <a:gd name="T80" fmla="*/ 2147483647 w 2094"/>
              <a:gd name="T81" fmla="*/ 2147483647 h 2480"/>
              <a:gd name="T82" fmla="*/ 2147483647 w 2094"/>
              <a:gd name="T83" fmla="*/ 2147483647 h 2480"/>
              <a:gd name="T84" fmla="*/ 2147483647 w 2094"/>
              <a:gd name="T85" fmla="*/ 2147483647 h 2480"/>
              <a:gd name="T86" fmla="*/ 2147483647 w 2094"/>
              <a:gd name="T87" fmla="*/ 2147483647 h 2480"/>
              <a:gd name="T88" fmla="*/ 2147483647 w 2094"/>
              <a:gd name="T89" fmla="*/ 2147483647 h 2480"/>
              <a:gd name="T90" fmla="*/ 2147483647 w 2094"/>
              <a:gd name="T91" fmla="*/ 2147483647 h 2480"/>
              <a:gd name="T92" fmla="*/ 2147483647 w 2094"/>
              <a:gd name="T93" fmla="*/ 2147483647 h 2480"/>
              <a:gd name="T94" fmla="*/ 2147483647 w 2094"/>
              <a:gd name="T95" fmla="*/ 2147483647 h 248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094"/>
              <a:gd name="T145" fmla="*/ 0 h 2480"/>
              <a:gd name="T146" fmla="*/ 2094 w 2094"/>
              <a:gd name="T147" fmla="*/ 2480 h 248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094" h="2480">
                <a:moveTo>
                  <a:pt x="1037" y="0"/>
                </a:moveTo>
                <a:lnTo>
                  <a:pt x="1011" y="4"/>
                </a:lnTo>
                <a:lnTo>
                  <a:pt x="992" y="26"/>
                </a:lnTo>
                <a:lnTo>
                  <a:pt x="968" y="57"/>
                </a:lnTo>
                <a:lnTo>
                  <a:pt x="952" y="92"/>
                </a:lnTo>
                <a:lnTo>
                  <a:pt x="941" y="130"/>
                </a:lnTo>
                <a:lnTo>
                  <a:pt x="923" y="174"/>
                </a:lnTo>
                <a:lnTo>
                  <a:pt x="909" y="216"/>
                </a:lnTo>
                <a:lnTo>
                  <a:pt x="900" y="262"/>
                </a:lnTo>
                <a:lnTo>
                  <a:pt x="882" y="316"/>
                </a:lnTo>
                <a:lnTo>
                  <a:pt x="870" y="366"/>
                </a:lnTo>
                <a:lnTo>
                  <a:pt x="857" y="420"/>
                </a:lnTo>
                <a:lnTo>
                  <a:pt x="847" y="468"/>
                </a:lnTo>
                <a:lnTo>
                  <a:pt x="839" y="512"/>
                </a:lnTo>
                <a:lnTo>
                  <a:pt x="831" y="550"/>
                </a:lnTo>
                <a:lnTo>
                  <a:pt x="823" y="598"/>
                </a:lnTo>
                <a:lnTo>
                  <a:pt x="815" y="644"/>
                </a:lnTo>
                <a:lnTo>
                  <a:pt x="808" y="684"/>
                </a:lnTo>
                <a:lnTo>
                  <a:pt x="802" y="728"/>
                </a:lnTo>
                <a:lnTo>
                  <a:pt x="792" y="780"/>
                </a:lnTo>
                <a:lnTo>
                  <a:pt x="780" y="824"/>
                </a:lnTo>
                <a:lnTo>
                  <a:pt x="774" y="866"/>
                </a:lnTo>
                <a:lnTo>
                  <a:pt x="767" y="914"/>
                </a:lnTo>
                <a:lnTo>
                  <a:pt x="757" y="958"/>
                </a:lnTo>
                <a:lnTo>
                  <a:pt x="753" y="998"/>
                </a:lnTo>
                <a:lnTo>
                  <a:pt x="745" y="1056"/>
                </a:lnTo>
                <a:lnTo>
                  <a:pt x="739" y="1110"/>
                </a:lnTo>
                <a:lnTo>
                  <a:pt x="728" y="1162"/>
                </a:lnTo>
                <a:lnTo>
                  <a:pt x="720" y="1216"/>
                </a:lnTo>
                <a:lnTo>
                  <a:pt x="710" y="1266"/>
                </a:lnTo>
                <a:lnTo>
                  <a:pt x="704" y="1310"/>
                </a:lnTo>
                <a:lnTo>
                  <a:pt x="698" y="1350"/>
                </a:lnTo>
                <a:lnTo>
                  <a:pt x="690" y="1402"/>
                </a:lnTo>
                <a:lnTo>
                  <a:pt x="681" y="1444"/>
                </a:lnTo>
                <a:lnTo>
                  <a:pt x="675" y="1484"/>
                </a:lnTo>
                <a:lnTo>
                  <a:pt x="665" y="1532"/>
                </a:lnTo>
                <a:lnTo>
                  <a:pt x="657" y="1576"/>
                </a:lnTo>
                <a:lnTo>
                  <a:pt x="645" y="1624"/>
                </a:lnTo>
                <a:lnTo>
                  <a:pt x="636" y="1668"/>
                </a:lnTo>
                <a:lnTo>
                  <a:pt x="624" y="1720"/>
                </a:lnTo>
                <a:lnTo>
                  <a:pt x="612" y="1770"/>
                </a:lnTo>
                <a:lnTo>
                  <a:pt x="600" y="1820"/>
                </a:lnTo>
                <a:lnTo>
                  <a:pt x="587" y="1870"/>
                </a:lnTo>
                <a:lnTo>
                  <a:pt x="567" y="1922"/>
                </a:lnTo>
                <a:lnTo>
                  <a:pt x="554" y="1964"/>
                </a:lnTo>
                <a:lnTo>
                  <a:pt x="536" y="2006"/>
                </a:lnTo>
                <a:lnTo>
                  <a:pt x="520" y="2044"/>
                </a:lnTo>
                <a:lnTo>
                  <a:pt x="501" y="2082"/>
                </a:lnTo>
                <a:lnTo>
                  <a:pt x="479" y="2112"/>
                </a:lnTo>
                <a:lnTo>
                  <a:pt x="460" y="2142"/>
                </a:lnTo>
                <a:lnTo>
                  <a:pt x="428" y="2178"/>
                </a:lnTo>
                <a:lnTo>
                  <a:pt x="401" y="2210"/>
                </a:lnTo>
                <a:lnTo>
                  <a:pt x="378" y="2234"/>
                </a:lnTo>
                <a:lnTo>
                  <a:pt x="350" y="2264"/>
                </a:lnTo>
                <a:lnTo>
                  <a:pt x="323" y="2286"/>
                </a:lnTo>
                <a:lnTo>
                  <a:pt x="301" y="2300"/>
                </a:lnTo>
                <a:lnTo>
                  <a:pt x="284" y="2312"/>
                </a:lnTo>
                <a:lnTo>
                  <a:pt x="260" y="2326"/>
                </a:lnTo>
                <a:lnTo>
                  <a:pt x="233" y="2344"/>
                </a:lnTo>
                <a:lnTo>
                  <a:pt x="211" y="2358"/>
                </a:lnTo>
                <a:lnTo>
                  <a:pt x="188" y="2370"/>
                </a:lnTo>
                <a:lnTo>
                  <a:pt x="163" y="2388"/>
                </a:lnTo>
                <a:lnTo>
                  <a:pt x="135" y="2404"/>
                </a:lnTo>
                <a:lnTo>
                  <a:pt x="114" y="2414"/>
                </a:lnTo>
                <a:lnTo>
                  <a:pt x="84" y="2430"/>
                </a:lnTo>
                <a:lnTo>
                  <a:pt x="65" y="2438"/>
                </a:lnTo>
                <a:lnTo>
                  <a:pt x="47" y="2450"/>
                </a:lnTo>
                <a:lnTo>
                  <a:pt x="0" y="2480"/>
                </a:lnTo>
                <a:lnTo>
                  <a:pt x="2094" y="2480"/>
                </a:lnTo>
                <a:lnTo>
                  <a:pt x="2054" y="2462"/>
                </a:lnTo>
                <a:lnTo>
                  <a:pt x="2024" y="2446"/>
                </a:lnTo>
                <a:lnTo>
                  <a:pt x="1986" y="2428"/>
                </a:lnTo>
                <a:lnTo>
                  <a:pt x="1950" y="2414"/>
                </a:lnTo>
                <a:lnTo>
                  <a:pt x="1916" y="2398"/>
                </a:lnTo>
                <a:lnTo>
                  <a:pt x="1881" y="2384"/>
                </a:lnTo>
                <a:lnTo>
                  <a:pt x="1853" y="2368"/>
                </a:lnTo>
                <a:lnTo>
                  <a:pt x="1828" y="2354"/>
                </a:lnTo>
                <a:lnTo>
                  <a:pt x="1801" y="2336"/>
                </a:lnTo>
                <a:lnTo>
                  <a:pt x="1771" y="2310"/>
                </a:lnTo>
                <a:lnTo>
                  <a:pt x="1736" y="2284"/>
                </a:lnTo>
                <a:lnTo>
                  <a:pt x="1711" y="2262"/>
                </a:lnTo>
                <a:lnTo>
                  <a:pt x="1683" y="2238"/>
                </a:lnTo>
                <a:lnTo>
                  <a:pt x="1660" y="2212"/>
                </a:lnTo>
                <a:lnTo>
                  <a:pt x="1640" y="2188"/>
                </a:lnTo>
                <a:lnTo>
                  <a:pt x="1627" y="2172"/>
                </a:lnTo>
                <a:lnTo>
                  <a:pt x="1615" y="2154"/>
                </a:lnTo>
                <a:lnTo>
                  <a:pt x="1603" y="2136"/>
                </a:lnTo>
                <a:lnTo>
                  <a:pt x="1590" y="2116"/>
                </a:lnTo>
                <a:lnTo>
                  <a:pt x="1578" y="2084"/>
                </a:lnTo>
                <a:lnTo>
                  <a:pt x="1562" y="2052"/>
                </a:lnTo>
                <a:lnTo>
                  <a:pt x="1544" y="2006"/>
                </a:lnTo>
                <a:lnTo>
                  <a:pt x="1524" y="1950"/>
                </a:lnTo>
                <a:lnTo>
                  <a:pt x="1500" y="1908"/>
                </a:lnTo>
                <a:lnTo>
                  <a:pt x="1482" y="1854"/>
                </a:lnTo>
                <a:lnTo>
                  <a:pt x="1474" y="1822"/>
                </a:lnTo>
                <a:lnTo>
                  <a:pt x="1462" y="1782"/>
                </a:lnTo>
                <a:lnTo>
                  <a:pt x="1455" y="1748"/>
                </a:lnTo>
                <a:lnTo>
                  <a:pt x="1447" y="1714"/>
                </a:lnTo>
                <a:lnTo>
                  <a:pt x="1439" y="1680"/>
                </a:lnTo>
                <a:lnTo>
                  <a:pt x="1433" y="1644"/>
                </a:lnTo>
                <a:lnTo>
                  <a:pt x="1425" y="1606"/>
                </a:lnTo>
                <a:lnTo>
                  <a:pt x="1420" y="1564"/>
                </a:lnTo>
                <a:lnTo>
                  <a:pt x="1412" y="1516"/>
                </a:lnTo>
                <a:lnTo>
                  <a:pt x="1402" y="1459"/>
                </a:lnTo>
                <a:lnTo>
                  <a:pt x="1393" y="1423"/>
                </a:lnTo>
                <a:lnTo>
                  <a:pt x="1387" y="1385"/>
                </a:lnTo>
                <a:lnTo>
                  <a:pt x="1380" y="1346"/>
                </a:lnTo>
                <a:lnTo>
                  <a:pt x="1373" y="1305"/>
                </a:lnTo>
                <a:lnTo>
                  <a:pt x="1365" y="1261"/>
                </a:lnTo>
                <a:lnTo>
                  <a:pt x="1356" y="1202"/>
                </a:lnTo>
                <a:lnTo>
                  <a:pt x="1348" y="1151"/>
                </a:lnTo>
                <a:lnTo>
                  <a:pt x="1335" y="1096"/>
                </a:lnTo>
                <a:lnTo>
                  <a:pt x="1324" y="1034"/>
                </a:lnTo>
                <a:lnTo>
                  <a:pt x="1314" y="980"/>
                </a:lnTo>
                <a:lnTo>
                  <a:pt x="1304" y="926"/>
                </a:lnTo>
                <a:lnTo>
                  <a:pt x="1294" y="876"/>
                </a:lnTo>
                <a:lnTo>
                  <a:pt x="1285" y="824"/>
                </a:lnTo>
                <a:lnTo>
                  <a:pt x="1277" y="778"/>
                </a:lnTo>
                <a:lnTo>
                  <a:pt x="1265" y="718"/>
                </a:lnTo>
                <a:lnTo>
                  <a:pt x="1257" y="674"/>
                </a:lnTo>
                <a:lnTo>
                  <a:pt x="1249" y="636"/>
                </a:lnTo>
                <a:lnTo>
                  <a:pt x="1244" y="600"/>
                </a:lnTo>
                <a:lnTo>
                  <a:pt x="1234" y="546"/>
                </a:lnTo>
                <a:lnTo>
                  <a:pt x="1218" y="468"/>
                </a:lnTo>
                <a:lnTo>
                  <a:pt x="1224" y="504"/>
                </a:lnTo>
                <a:lnTo>
                  <a:pt x="1208" y="432"/>
                </a:lnTo>
                <a:lnTo>
                  <a:pt x="1199" y="388"/>
                </a:lnTo>
                <a:lnTo>
                  <a:pt x="1188" y="339"/>
                </a:lnTo>
                <a:lnTo>
                  <a:pt x="1181" y="318"/>
                </a:lnTo>
                <a:lnTo>
                  <a:pt x="1175" y="296"/>
                </a:lnTo>
                <a:lnTo>
                  <a:pt x="1171" y="280"/>
                </a:lnTo>
                <a:lnTo>
                  <a:pt x="1167" y="268"/>
                </a:lnTo>
                <a:lnTo>
                  <a:pt x="1161" y="244"/>
                </a:lnTo>
                <a:lnTo>
                  <a:pt x="1158" y="236"/>
                </a:lnTo>
                <a:lnTo>
                  <a:pt x="1154" y="222"/>
                </a:lnTo>
                <a:lnTo>
                  <a:pt x="1164" y="254"/>
                </a:lnTo>
                <a:lnTo>
                  <a:pt x="1150" y="206"/>
                </a:lnTo>
                <a:lnTo>
                  <a:pt x="1140" y="180"/>
                </a:lnTo>
                <a:lnTo>
                  <a:pt x="1132" y="146"/>
                </a:lnTo>
                <a:lnTo>
                  <a:pt x="1116" y="108"/>
                </a:lnTo>
                <a:lnTo>
                  <a:pt x="1105" y="78"/>
                </a:lnTo>
                <a:lnTo>
                  <a:pt x="1091" y="48"/>
                </a:lnTo>
                <a:lnTo>
                  <a:pt x="1075" y="22"/>
                </a:lnTo>
                <a:lnTo>
                  <a:pt x="1060" y="4"/>
                </a:lnTo>
                <a:lnTo>
                  <a:pt x="1037" y="0"/>
                </a:lnTo>
              </a:path>
            </a:pathLst>
          </a:custGeom>
          <a:solidFill>
            <a:schemeClr val="hlink"/>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53" name="Freeform 12"/>
          <p:cNvSpPr>
            <a:spLocks/>
          </p:cNvSpPr>
          <p:nvPr/>
        </p:nvSpPr>
        <p:spPr bwMode="auto">
          <a:xfrm>
            <a:off x="3740150" y="2553815"/>
            <a:ext cx="1495425" cy="3932237"/>
          </a:xfrm>
          <a:custGeom>
            <a:avLst/>
            <a:gdLst>
              <a:gd name="T0" fmla="*/ 2147483647 w 942"/>
              <a:gd name="T1" fmla="*/ 0 h 2477"/>
              <a:gd name="T2" fmla="*/ 2147483647 w 942"/>
              <a:gd name="T3" fmla="*/ 2147483647 h 2477"/>
              <a:gd name="T4" fmla="*/ 2147483647 w 942"/>
              <a:gd name="T5" fmla="*/ 2147483647 h 2477"/>
              <a:gd name="T6" fmla="*/ 2147483647 w 942"/>
              <a:gd name="T7" fmla="*/ 2147483647 h 2477"/>
              <a:gd name="T8" fmla="*/ 2147483647 w 942"/>
              <a:gd name="T9" fmla="*/ 2147483647 h 2477"/>
              <a:gd name="T10" fmla="*/ 2147483647 w 942"/>
              <a:gd name="T11" fmla="*/ 2147483647 h 2477"/>
              <a:gd name="T12" fmla="*/ 2147483647 w 942"/>
              <a:gd name="T13" fmla="*/ 2147483647 h 2477"/>
              <a:gd name="T14" fmla="*/ 2147483647 w 942"/>
              <a:gd name="T15" fmla="*/ 2147483647 h 2477"/>
              <a:gd name="T16" fmla="*/ 2147483647 w 942"/>
              <a:gd name="T17" fmla="*/ 2147483647 h 2477"/>
              <a:gd name="T18" fmla="*/ 2147483647 w 942"/>
              <a:gd name="T19" fmla="*/ 2147483647 h 2477"/>
              <a:gd name="T20" fmla="*/ 2147483647 w 942"/>
              <a:gd name="T21" fmla="*/ 2147483647 h 2477"/>
              <a:gd name="T22" fmla="*/ 2147483647 w 942"/>
              <a:gd name="T23" fmla="*/ 2147483647 h 2477"/>
              <a:gd name="T24" fmla="*/ 2147483647 w 942"/>
              <a:gd name="T25" fmla="*/ 2147483647 h 2477"/>
              <a:gd name="T26" fmla="*/ 2147483647 w 942"/>
              <a:gd name="T27" fmla="*/ 2147483647 h 2477"/>
              <a:gd name="T28" fmla="*/ 2147483647 w 942"/>
              <a:gd name="T29" fmla="*/ 2147483647 h 2477"/>
              <a:gd name="T30" fmla="*/ 2147483647 w 942"/>
              <a:gd name="T31" fmla="*/ 2147483647 h 2477"/>
              <a:gd name="T32" fmla="*/ 2147483647 w 942"/>
              <a:gd name="T33" fmla="*/ 2147483647 h 2477"/>
              <a:gd name="T34" fmla="*/ 2147483647 w 942"/>
              <a:gd name="T35" fmla="*/ 2147483647 h 2477"/>
              <a:gd name="T36" fmla="*/ 2147483647 w 942"/>
              <a:gd name="T37" fmla="*/ 2147483647 h 2477"/>
              <a:gd name="T38" fmla="*/ 2147483647 w 942"/>
              <a:gd name="T39" fmla="*/ 2147483647 h 2477"/>
              <a:gd name="T40" fmla="*/ 2147483647 w 942"/>
              <a:gd name="T41" fmla="*/ 2147483647 h 2477"/>
              <a:gd name="T42" fmla="*/ 2147483647 w 942"/>
              <a:gd name="T43" fmla="*/ 2147483647 h 2477"/>
              <a:gd name="T44" fmla="*/ 2147483647 w 942"/>
              <a:gd name="T45" fmla="*/ 2147483647 h 2477"/>
              <a:gd name="T46" fmla="*/ 2147483647 w 942"/>
              <a:gd name="T47" fmla="*/ 2147483647 h 2477"/>
              <a:gd name="T48" fmla="*/ 2147483647 w 942"/>
              <a:gd name="T49" fmla="*/ 2147483647 h 2477"/>
              <a:gd name="T50" fmla="*/ 2147483647 w 942"/>
              <a:gd name="T51" fmla="*/ 2147483647 h 2477"/>
              <a:gd name="T52" fmla="*/ 2147483647 w 942"/>
              <a:gd name="T53" fmla="*/ 2147483647 h 2477"/>
              <a:gd name="T54" fmla="*/ 2147483647 w 942"/>
              <a:gd name="T55" fmla="*/ 2147483647 h 2477"/>
              <a:gd name="T56" fmla="*/ 2147483647 w 942"/>
              <a:gd name="T57" fmla="*/ 2147483647 h 2477"/>
              <a:gd name="T58" fmla="*/ 0 w 942"/>
              <a:gd name="T59" fmla="*/ 2147483647 h 2477"/>
              <a:gd name="T60" fmla="*/ 2147483647 w 942"/>
              <a:gd name="T61" fmla="*/ 2147483647 h 2477"/>
              <a:gd name="T62" fmla="*/ 2147483647 w 942"/>
              <a:gd name="T63" fmla="*/ 2147483647 h 2477"/>
              <a:gd name="T64" fmla="*/ 2147483647 w 942"/>
              <a:gd name="T65" fmla="*/ 2147483647 h 2477"/>
              <a:gd name="T66" fmla="*/ 2147483647 w 942"/>
              <a:gd name="T67" fmla="*/ 2147483647 h 2477"/>
              <a:gd name="T68" fmla="*/ 2147483647 w 942"/>
              <a:gd name="T69" fmla="*/ 2147483647 h 2477"/>
              <a:gd name="T70" fmla="*/ 2147483647 w 942"/>
              <a:gd name="T71" fmla="*/ 2147483647 h 2477"/>
              <a:gd name="T72" fmla="*/ 2147483647 w 942"/>
              <a:gd name="T73" fmla="*/ 2147483647 h 2477"/>
              <a:gd name="T74" fmla="*/ 2147483647 w 942"/>
              <a:gd name="T75" fmla="*/ 2147483647 h 2477"/>
              <a:gd name="T76" fmla="*/ 2147483647 w 942"/>
              <a:gd name="T77" fmla="*/ 2147483647 h 2477"/>
              <a:gd name="T78" fmla="*/ 2147483647 w 942"/>
              <a:gd name="T79" fmla="*/ 2147483647 h 2477"/>
              <a:gd name="T80" fmla="*/ 2147483647 w 942"/>
              <a:gd name="T81" fmla="*/ 2147483647 h 2477"/>
              <a:gd name="T82" fmla="*/ 2147483647 w 942"/>
              <a:gd name="T83" fmla="*/ 2147483647 h 2477"/>
              <a:gd name="T84" fmla="*/ 2147483647 w 942"/>
              <a:gd name="T85" fmla="*/ 2147483647 h 2477"/>
              <a:gd name="T86" fmla="*/ 2147483647 w 942"/>
              <a:gd name="T87" fmla="*/ 2147483647 h 2477"/>
              <a:gd name="T88" fmla="*/ 2147483647 w 942"/>
              <a:gd name="T89" fmla="*/ 2147483647 h 2477"/>
              <a:gd name="T90" fmla="*/ 2147483647 w 942"/>
              <a:gd name="T91" fmla="*/ 2147483647 h 2477"/>
              <a:gd name="T92" fmla="*/ 2147483647 w 942"/>
              <a:gd name="T93" fmla="*/ 2147483647 h 2477"/>
              <a:gd name="T94" fmla="*/ 2147483647 w 942"/>
              <a:gd name="T95" fmla="*/ 2147483647 h 2477"/>
              <a:gd name="T96" fmla="*/ 2147483647 w 942"/>
              <a:gd name="T97" fmla="*/ 2147483647 h 2477"/>
              <a:gd name="T98" fmla="*/ 2147483647 w 942"/>
              <a:gd name="T99" fmla="*/ 2147483647 h 2477"/>
              <a:gd name="T100" fmla="*/ 2147483647 w 942"/>
              <a:gd name="T101" fmla="*/ 2147483647 h 2477"/>
              <a:gd name="T102" fmla="*/ 2147483647 w 942"/>
              <a:gd name="T103" fmla="*/ 2147483647 h 2477"/>
              <a:gd name="T104" fmla="*/ 2147483647 w 942"/>
              <a:gd name="T105" fmla="*/ 2147483647 h 2477"/>
              <a:gd name="T106" fmla="*/ 2147483647 w 942"/>
              <a:gd name="T107" fmla="*/ 2147483647 h 2477"/>
              <a:gd name="T108" fmla="*/ 2147483647 w 942"/>
              <a:gd name="T109" fmla="*/ 2147483647 h 2477"/>
              <a:gd name="T110" fmla="*/ 2147483647 w 942"/>
              <a:gd name="T111" fmla="*/ 2147483647 h 2477"/>
              <a:gd name="T112" fmla="*/ 2147483647 w 942"/>
              <a:gd name="T113" fmla="*/ 2147483647 h 2477"/>
              <a:gd name="T114" fmla="*/ 2147483647 w 942"/>
              <a:gd name="T115" fmla="*/ 2147483647 h 2477"/>
              <a:gd name="T116" fmla="*/ 2147483647 w 942"/>
              <a:gd name="T117" fmla="*/ 2147483647 h 2477"/>
              <a:gd name="T118" fmla="*/ 2147483647 w 942"/>
              <a:gd name="T119" fmla="*/ 2147483647 h 2477"/>
              <a:gd name="T120" fmla="*/ 2147483647 w 942"/>
              <a:gd name="T121" fmla="*/ 2147483647 h 2477"/>
              <a:gd name="T122" fmla="*/ 2147483647 w 942"/>
              <a:gd name="T123" fmla="*/ 2147483647 h 2477"/>
              <a:gd name="T124" fmla="*/ 2147483647 w 942"/>
              <a:gd name="T125" fmla="*/ 0 h 247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42"/>
              <a:gd name="T190" fmla="*/ 0 h 2477"/>
              <a:gd name="T191" fmla="*/ 942 w 942"/>
              <a:gd name="T192" fmla="*/ 2477 h 247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42" h="2477">
                <a:moveTo>
                  <a:pt x="476" y="0"/>
                </a:moveTo>
                <a:lnTo>
                  <a:pt x="494" y="12"/>
                </a:lnTo>
                <a:lnTo>
                  <a:pt x="509" y="30"/>
                </a:lnTo>
                <a:lnTo>
                  <a:pt x="527" y="57"/>
                </a:lnTo>
                <a:lnTo>
                  <a:pt x="542" y="87"/>
                </a:lnTo>
                <a:lnTo>
                  <a:pt x="551" y="123"/>
                </a:lnTo>
                <a:lnTo>
                  <a:pt x="568" y="165"/>
                </a:lnTo>
                <a:lnTo>
                  <a:pt x="580" y="207"/>
                </a:lnTo>
                <a:lnTo>
                  <a:pt x="592" y="252"/>
                </a:lnTo>
                <a:lnTo>
                  <a:pt x="607" y="306"/>
                </a:lnTo>
                <a:lnTo>
                  <a:pt x="622" y="354"/>
                </a:lnTo>
                <a:lnTo>
                  <a:pt x="631" y="402"/>
                </a:lnTo>
                <a:lnTo>
                  <a:pt x="649" y="459"/>
                </a:lnTo>
                <a:lnTo>
                  <a:pt x="658" y="513"/>
                </a:lnTo>
                <a:lnTo>
                  <a:pt x="667" y="567"/>
                </a:lnTo>
                <a:lnTo>
                  <a:pt x="679" y="615"/>
                </a:lnTo>
                <a:lnTo>
                  <a:pt x="688" y="660"/>
                </a:lnTo>
                <a:lnTo>
                  <a:pt x="697" y="708"/>
                </a:lnTo>
                <a:lnTo>
                  <a:pt x="706" y="753"/>
                </a:lnTo>
                <a:lnTo>
                  <a:pt x="714" y="801"/>
                </a:lnTo>
                <a:lnTo>
                  <a:pt x="732" y="897"/>
                </a:lnTo>
                <a:lnTo>
                  <a:pt x="753" y="1017"/>
                </a:lnTo>
                <a:lnTo>
                  <a:pt x="777" y="1140"/>
                </a:lnTo>
                <a:lnTo>
                  <a:pt x="813" y="1344"/>
                </a:lnTo>
                <a:lnTo>
                  <a:pt x="834" y="1470"/>
                </a:lnTo>
                <a:lnTo>
                  <a:pt x="866" y="1641"/>
                </a:lnTo>
                <a:lnTo>
                  <a:pt x="896" y="1785"/>
                </a:lnTo>
                <a:lnTo>
                  <a:pt x="938" y="1923"/>
                </a:lnTo>
                <a:lnTo>
                  <a:pt x="942" y="2475"/>
                </a:lnTo>
                <a:lnTo>
                  <a:pt x="0" y="2477"/>
                </a:lnTo>
                <a:lnTo>
                  <a:pt x="2" y="1893"/>
                </a:lnTo>
                <a:lnTo>
                  <a:pt x="56" y="1686"/>
                </a:lnTo>
                <a:lnTo>
                  <a:pt x="89" y="1533"/>
                </a:lnTo>
                <a:lnTo>
                  <a:pt x="115" y="1389"/>
                </a:lnTo>
                <a:lnTo>
                  <a:pt x="139" y="1248"/>
                </a:lnTo>
                <a:lnTo>
                  <a:pt x="163" y="1092"/>
                </a:lnTo>
                <a:lnTo>
                  <a:pt x="184" y="954"/>
                </a:lnTo>
                <a:lnTo>
                  <a:pt x="208" y="822"/>
                </a:lnTo>
                <a:lnTo>
                  <a:pt x="229" y="717"/>
                </a:lnTo>
                <a:lnTo>
                  <a:pt x="238" y="660"/>
                </a:lnTo>
                <a:lnTo>
                  <a:pt x="250" y="615"/>
                </a:lnTo>
                <a:lnTo>
                  <a:pt x="252" y="576"/>
                </a:lnTo>
                <a:lnTo>
                  <a:pt x="258" y="549"/>
                </a:lnTo>
                <a:lnTo>
                  <a:pt x="267" y="513"/>
                </a:lnTo>
                <a:lnTo>
                  <a:pt x="282" y="441"/>
                </a:lnTo>
                <a:lnTo>
                  <a:pt x="294" y="381"/>
                </a:lnTo>
                <a:lnTo>
                  <a:pt x="306" y="330"/>
                </a:lnTo>
                <a:lnTo>
                  <a:pt x="315" y="297"/>
                </a:lnTo>
                <a:lnTo>
                  <a:pt x="321" y="270"/>
                </a:lnTo>
                <a:lnTo>
                  <a:pt x="333" y="237"/>
                </a:lnTo>
                <a:lnTo>
                  <a:pt x="345" y="198"/>
                </a:lnTo>
                <a:lnTo>
                  <a:pt x="354" y="168"/>
                </a:lnTo>
                <a:lnTo>
                  <a:pt x="363" y="144"/>
                </a:lnTo>
                <a:lnTo>
                  <a:pt x="369" y="126"/>
                </a:lnTo>
                <a:lnTo>
                  <a:pt x="372" y="108"/>
                </a:lnTo>
                <a:lnTo>
                  <a:pt x="378" y="93"/>
                </a:lnTo>
                <a:lnTo>
                  <a:pt x="387" y="75"/>
                </a:lnTo>
                <a:lnTo>
                  <a:pt x="393" y="63"/>
                </a:lnTo>
                <a:lnTo>
                  <a:pt x="402" y="51"/>
                </a:lnTo>
                <a:lnTo>
                  <a:pt x="410" y="42"/>
                </a:lnTo>
                <a:lnTo>
                  <a:pt x="419" y="30"/>
                </a:lnTo>
                <a:lnTo>
                  <a:pt x="434" y="15"/>
                </a:lnTo>
                <a:lnTo>
                  <a:pt x="455" y="0"/>
                </a:lnTo>
              </a:path>
            </a:pathLst>
          </a:custGeom>
          <a:solidFill>
            <a:srgbClr val="C0C0C0"/>
          </a:solidFill>
          <a:ln w="12700" cap="rnd">
            <a:solidFill>
              <a:schemeClr val="hlink"/>
            </a:solidFill>
            <a:round/>
            <a:headEnd/>
            <a:tailEnd/>
          </a:ln>
        </p:spPr>
        <p:txBody>
          <a:bodyPr/>
          <a:lstStyle/>
          <a:p>
            <a:endParaRPr lang="en-US"/>
          </a:p>
        </p:txBody>
      </p:sp>
      <p:sp>
        <p:nvSpPr>
          <p:cNvPr id="54" name="Line 13"/>
          <p:cNvSpPr>
            <a:spLocks noChangeShapeType="1"/>
          </p:cNvSpPr>
          <p:nvPr/>
        </p:nvSpPr>
        <p:spPr bwMode="auto">
          <a:xfrm>
            <a:off x="3733800" y="5584352"/>
            <a:ext cx="0" cy="1003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5" name="Line 15"/>
          <p:cNvSpPr>
            <a:spLocks noChangeShapeType="1"/>
          </p:cNvSpPr>
          <p:nvPr/>
        </p:nvSpPr>
        <p:spPr bwMode="auto">
          <a:xfrm>
            <a:off x="5229225" y="5584352"/>
            <a:ext cx="0" cy="1003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 name="Rectangle 55"/>
          <p:cNvSpPr>
            <a:spLocks noChangeArrowheads="1"/>
          </p:cNvSpPr>
          <p:nvPr/>
        </p:nvSpPr>
        <p:spPr bwMode="auto">
          <a:xfrm>
            <a:off x="4010025" y="5070002"/>
            <a:ext cx="8667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400">
                <a:latin typeface="Book Antiqua" pitchFamily="18" charset="0"/>
              </a:rPr>
              <a:t>.7888</a:t>
            </a:r>
          </a:p>
        </p:txBody>
      </p:sp>
      <p:sp>
        <p:nvSpPr>
          <p:cNvPr id="58" name="Freeform 14"/>
          <p:cNvSpPr>
            <a:spLocks/>
          </p:cNvSpPr>
          <p:nvPr/>
        </p:nvSpPr>
        <p:spPr bwMode="auto">
          <a:xfrm>
            <a:off x="2786063" y="2558577"/>
            <a:ext cx="3395662" cy="3933825"/>
          </a:xfrm>
          <a:custGeom>
            <a:avLst/>
            <a:gdLst>
              <a:gd name="T0" fmla="*/ 2147483647 w 2139"/>
              <a:gd name="T1" fmla="*/ 2147483647 h 2478"/>
              <a:gd name="T2" fmla="*/ 2147483647 w 2139"/>
              <a:gd name="T3" fmla="*/ 2147483647 h 2478"/>
              <a:gd name="T4" fmla="*/ 2147483647 w 2139"/>
              <a:gd name="T5" fmla="*/ 2147483647 h 2478"/>
              <a:gd name="T6" fmla="*/ 2147483647 w 2139"/>
              <a:gd name="T7" fmla="*/ 2147483647 h 2478"/>
              <a:gd name="T8" fmla="*/ 2147483647 w 2139"/>
              <a:gd name="T9" fmla="*/ 2147483647 h 2478"/>
              <a:gd name="T10" fmla="*/ 2147483647 w 2139"/>
              <a:gd name="T11" fmla="*/ 2147483647 h 2478"/>
              <a:gd name="T12" fmla="*/ 2147483647 w 2139"/>
              <a:gd name="T13" fmla="*/ 2147483647 h 2478"/>
              <a:gd name="T14" fmla="*/ 2147483647 w 2139"/>
              <a:gd name="T15" fmla="*/ 2147483647 h 2478"/>
              <a:gd name="T16" fmla="*/ 2147483647 w 2139"/>
              <a:gd name="T17" fmla="*/ 2147483647 h 2478"/>
              <a:gd name="T18" fmla="*/ 2147483647 w 2139"/>
              <a:gd name="T19" fmla="*/ 2147483647 h 2478"/>
              <a:gd name="T20" fmla="*/ 2147483647 w 2139"/>
              <a:gd name="T21" fmla="*/ 2147483647 h 2478"/>
              <a:gd name="T22" fmla="*/ 2147483647 w 2139"/>
              <a:gd name="T23" fmla="*/ 2147483647 h 2478"/>
              <a:gd name="T24" fmla="*/ 2147483647 w 2139"/>
              <a:gd name="T25" fmla="*/ 2147483647 h 2478"/>
              <a:gd name="T26" fmla="*/ 2147483647 w 2139"/>
              <a:gd name="T27" fmla="*/ 2147483647 h 2478"/>
              <a:gd name="T28" fmla="*/ 2147483647 w 2139"/>
              <a:gd name="T29" fmla="*/ 2147483647 h 2478"/>
              <a:gd name="T30" fmla="*/ 2147483647 w 2139"/>
              <a:gd name="T31" fmla="*/ 2147483647 h 2478"/>
              <a:gd name="T32" fmla="*/ 2147483647 w 2139"/>
              <a:gd name="T33" fmla="*/ 2147483647 h 2478"/>
              <a:gd name="T34" fmla="*/ 2147483647 w 2139"/>
              <a:gd name="T35" fmla="*/ 2147483647 h 2478"/>
              <a:gd name="T36" fmla="*/ 2147483647 w 2139"/>
              <a:gd name="T37" fmla="*/ 2147483647 h 2478"/>
              <a:gd name="T38" fmla="*/ 2147483647 w 2139"/>
              <a:gd name="T39" fmla="*/ 2147483647 h 2478"/>
              <a:gd name="T40" fmla="*/ 2147483647 w 2139"/>
              <a:gd name="T41" fmla="*/ 2147483647 h 2478"/>
              <a:gd name="T42" fmla="*/ 2147483647 w 2139"/>
              <a:gd name="T43" fmla="*/ 2147483647 h 2478"/>
              <a:gd name="T44" fmla="*/ 2147483647 w 2139"/>
              <a:gd name="T45" fmla="*/ 2147483647 h 2478"/>
              <a:gd name="T46" fmla="*/ 2147483647 w 2139"/>
              <a:gd name="T47" fmla="*/ 2147483647 h 2478"/>
              <a:gd name="T48" fmla="*/ 2147483647 w 2139"/>
              <a:gd name="T49" fmla="*/ 2147483647 h 2478"/>
              <a:gd name="T50" fmla="*/ 2147483647 w 2139"/>
              <a:gd name="T51" fmla="*/ 2147483647 h 2478"/>
              <a:gd name="T52" fmla="*/ 2147483647 w 2139"/>
              <a:gd name="T53" fmla="*/ 2147483647 h 2478"/>
              <a:gd name="T54" fmla="*/ 2147483647 w 2139"/>
              <a:gd name="T55" fmla="*/ 2147483647 h 2478"/>
              <a:gd name="T56" fmla="*/ 2147483647 w 2139"/>
              <a:gd name="T57" fmla="*/ 2147483647 h 2478"/>
              <a:gd name="T58" fmla="*/ 2147483647 w 2139"/>
              <a:gd name="T59" fmla="*/ 2147483647 h 2478"/>
              <a:gd name="T60" fmla="*/ 2147483647 w 2139"/>
              <a:gd name="T61" fmla="*/ 2147483647 h 2478"/>
              <a:gd name="T62" fmla="*/ 2147483647 w 2139"/>
              <a:gd name="T63" fmla="*/ 2147483647 h 2478"/>
              <a:gd name="T64" fmla="*/ 2147483647 w 2139"/>
              <a:gd name="T65" fmla="*/ 2147483647 h 2478"/>
              <a:gd name="T66" fmla="*/ 2147483647 w 2139"/>
              <a:gd name="T67" fmla="*/ 2147483647 h 2478"/>
              <a:gd name="T68" fmla="*/ 2147483647 w 2139"/>
              <a:gd name="T69" fmla="*/ 2147483647 h 2478"/>
              <a:gd name="T70" fmla="*/ 2147483647 w 2139"/>
              <a:gd name="T71" fmla="*/ 2147483647 h 2478"/>
              <a:gd name="T72" fmla="*/ 2147483647 w 2139"/>
              <a:gd name="T73" fmla="*/ 2147483647 h 2478"/>
              <a:gd name="T74" fmla="*/ 2147483647 w 2139"/>
              <a:gd name="T75" fmla="*/ 2147483647 h 2478"/>
              <a:gd name="T76" fmla="*/ 2147483647 w 2139"/>
              <a:gd name="T77" fmla="*/ 2147483647 h 2478"/>
              <a:gd name="T78" fmla="*/ 2147483647 w 2139"/>
              <a:gd name="T79" fmla="*/ 2147483647 h 2478"/>
              <a:gd name="T80" fmla="*/ 2147483647 w 2139"/>
              <a:gd name="T81" fmla="*/ 2147483647 h 2478"/>
              <a:gd name="T82" fmla="*/ 2147483647 w 2139"/>
              <a:gd name="T83" fmla="*/ 2147483647 h 2478"/>
              <a:gd name="T84" fmla="*/ 2147483647 w 2139"/>
              <a:gd name="T85" fmla="*/ 2147483647 h 2478"/>
              <a:gd name="T86" fmla="*/ 2147483647 w 2139"/>
              <a:gd name="T87" fmla="*/ 2147483647 h 2478"/>
              <a:gd name="T88" fmla="*/ 2147483647 w 2139"/>
              <a:gd name="T89" fmla="*/ 2147483647 h 2478"/>
              <a:gd name="T90" fmla="*/ 2147483647 w 2139"/>
              <a:gd name="T91" fmla="*/ 2147483647 h 2478"/>
              <a:gd name="T92" fmla="*/ 2147483647 w 2139"/>
              <a:gd name="T93" fmla="*/ 2147483647 h 2478"/>
              <a:gd name="T94" fmla="*/ 2147483647 w 2139"/>
              <a:gd name="T95" fmla="*/ 2147483647 h 24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139"/>
              <a:gd name="T145" fmla="*/ 0 h 2478"/>
              <a:gd name="T146" fmla="*/ 2139 w 2139"/>
              <a:gd name="T147" fmla="*/ 2478 h 24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139" h="2478">
                <a:moveTo>
                  <a:pt x="1062" y="2"/>
                </a:moveTo>
                <a:lnTo>
                  <a:pt x="1047" y="8"/>
                </a:lnTo>
                <a:lnTo>
                  <a:pt x="1025" y="28"/>
                </a:lnTo>
                <a:lnTo>
                  <a:pt x="1002" y="58"/>
                </a:lnTo>
                <a:lnTo>
                  <a:pt x="984" y="98"/>
                </a:lnTo>
                <a:lnTo>
                  <a:pt x="969" y="139"/>
                </a:lnTo>
                <a:lnTo>
                  <a:pt x="952" y="185"/>
                </a:lnTo>
                <a:lnTo>
                  <a:pt x="939" y="228"/>
                </a:lnTo>
                <a:lnTo>
                  <a:pt x="924" y="279"/>
                </a:lnTo>
                <a:lnTo>
                  <a:pt x="912" y="322"/>
                </a:lnTo>
                <a:lnTo>
                  <a:pt x="901" y="371"/>
                </a:lnTo>
                <a:lnTo>
                  <a:pt x="889" y="418"/>
                </a:lnTo>
                <a:lnTo>
                  <a:pt x="877" y="474"/>
                </a:lnTo>
                <a:lnTo>
                  <a:pt x="870" y="510"/>
                </a:lnTo>
                <a:lnTo>
                  <a:pt x="861" y="557"/>
                </a:lnTo>
                <a:lnTo>
                  <a:pt x="853" y="603"/>
                </a:lnTo>
                <a:lnTo>
                  <a:pt x="845" y="646"/>
                </a:lnTo>
                <a:lnTo>
                  <a:pt x="837" y="683"/>
                </a:lnTo>
                <a:lnTo>
                  <a:pt x="829" y="728"/>
                </a:lnTo>
                <a:lnTo>
                  <a:pt x="819" y="780"/>
                </a:lnTo>
                <a:lnTo>
                  <a:pt x="810" y="831"/>
                </a:lnTo>
                <a:lnTo>
                  <a:pt x="802" y="876"/>
                </a:lnTo>
                <a:lnTo>
                  <a:pt x="794" y="927"/>
                </a:lnTo>
                <a:lnTo>
                  <a:pt x="785" y="976"/>
                </a:lnTo>
                <a:lnTo>
                  <a:pt x="778" y="1023"/>
                </a:lnTo>
                <a:lnTo>
                  <a:pt x="770" y="1077"/>
                </a:lnTo>
                <a:lnTo>
                  <a:pt x="765" y="1113"/>
                </a:lnTo>
                <a:lnTo>
                  <a:pt x="758" y="1157"/>
                </a:lnTo>
                <a:lnTo>
                  <a:pt x="750" y="1205"/>
                </a:lnTo>
                <a:lnTo>
                  <a:pt x="743" y="1250"/>
                </a:lnTo>
                <a:lnTo>
                  <a:pt x="735" y="1295"/>
                </a:lnTo>
                <a:lnTo>
                  <a:pt x="727" y="1341"/>
                </a:lnTo>
                <a:lnTo>
                  <a:pt x="717" y="1393"/>
                </a:lnTo>
                <a:lnTo>
                  <a:pt x="709" y="1443"/>
                </a:lnTo>
                <a:lnTo>
                  <a:pt x="699" y="1496"/>
                </a:lnTo>
                <a:lnTo>
                  <a:pt x="691" y="1534"/>
                </a:lnTo>
                <a:lnTo>
                  <a:pt x="683" y="1574"/>
                </a:lnTo>
                <a:lnTo>
                  <a:pt x="673" y="1619"/>
                </a:lnTo>
                <a:lnTo>
                  <a:pt x="664" y="1661"/>
                </a:lnTo>
                <a:lnTo>
                  <a:pt x="652" y="1711"/>
                </a:lnTo>
                <a:lnTo>
                  <a:pt x="640" y="1761"/>
                </a:lnTo>
                <a:lnTo>
                  <a:pt x="627" y="1812"/>
                </a:lnTo>
                <a:lnTo>
                  <a:pt x="614" y="1864"/>
                </a:lnTo>
                <a:lnTo>
                  <a:pt x="599" y="1914"/>
                </a:lnTo>
                <a:lnTo>
                  <a:pt x="581" y="1961"/>
                </a:lnTo>
                <a:lnTo>
                  <a:pt x="564" y="2004"/>
                </a:lnTo>
                <a:lnTo>
                  <a:pt x="547" y="2038"/>
                </a:lnTo>
                <a:lnTo>
                  <a:pt x="531" y="2073"/>
                </a:lnTo>
                <a:lnTo>
                  <a:pt x="512" y="2103"/>
                </a:lnTo>
                <a:lnTo>
                  <a:pt x="489" y="2137"/>
                </a:lnTo>
                <a:lnTo>
                  <a:pt x="458" y="2179"/>
                </a:lnTo>
                <a:lnTo>
                  <a:pt x="430" y="2210"/>
                </a:lnTo>
                <a:lnTo>
                  <a:pt x="409" y="2231"/>
                </a:lnTo>
                <a:lnTo>
                  <a:pt x="390" y="2253"/>
                </a:lnTo>
                <a:lnTo>
                  <a:pt x="369" y="2269"/>
                </a:lnTo>
                <a:lnTo>
                  <a:pt x="349" y="2286"/>
                </a:lnTo>
                <a:lnTo>
                  <a:pt x="328" y="2302"/>
                </a:lnTo>
                <a:lnTo>
                  <a:pt x="311" y="2313"/>
                </a:lnTo>
                <a:lnTo>
                  <a:pt x="288" y="2327"/>
                </a:lnTo>
                <a:lnTo>
                  <a:pt x="259" y="2347"/>
                </a:lnTo>
                <a:lnTo>
                  <a:pt x="231" y="2362"/>
                </a:lnTo>
                <a:lnTo>
                  <a:pt x="202" y="2379"/>
                </a:lnTo>
                <a:lnTo>
                  <a:pt x="174" y="2396"/>
                </a:lnTo>
                <a:lnTo>
                  <a:pt x="148" y="2410"/>
                </a:lnTo>
                <a:lnTo>
                  <a:pt x="123" y="2422"/>
                </a:lnTo>
                <a:lnTo>
                  <a:pt x="95" y="2436"/>
                </a:lnTo>
                <a:lnTo>
                  <a:pt x="65" y="2453"/>
                </a:lnTo>
                <a:lnTo>
                  <a:pt x="0" y="2476"/>
                </a:lnTo>
                <a:lnTo>
                  <a:pt x="2139" y="2478"/>
                </a:lnTo>
                <a:lnTo>
                  <a:pt x="2065" y="2450"/>
                </a:lnTo>
                <a:lnTo>
                  <a:pt x="2023" y="2430"/>
                </a:lnTo>
                <a:lnTo>
                  <a:pt x="1991" y="2416"/>
                </a:lnTo>
                <a:lnTo>
                  <a:pt x="1960" y="2402"/>
                </a:lnTo>
                <a:lnTo>
                  <a:pt x="1943" y="2394"/>
                </a:lnTo>
                <a:lnTo>
                  <a:pt x="1929" y="2386"/>
                </a:lnTo>
                <a:lnTo>
                  <a:pt x="1900" y="2372"/>
                </a:lnTo>
                <a:lnTo>
                  <a:pt x="1870" y="2354"/>
                </a:lnTo>
                <a:lnTo>
                  <a:pt x="1840" y="2334"/>
                </a:lnTo>
                <a:lnTo>
                  <a:pt x="1809" y="2312"/>
                </a:lnTo>
                <a:lnTo>
                  <a:pt x="1785" y="2292"/>
                </a:lnTo>
                <a:lnTo>
                  <a:pt x="1757" y="2269"/>
                </a:lnTo>
                <a:lnTo>
                  <a:pt x="1730" y="2244"/>
                </a:lnTo>
                <a:lnTo>
                  <a:pt x="1697" y="2212"/>
                </a:lnTo>
                <a:lnTo>
                  <a:pt x="1673" y="2184"/>
                </a:lnTo>
                <a:lnTo>
                  <a:pt x="1663" y="2172"/>
                </a:lnTo>
                <a:lnTo>
                  <a:pt x="1655" y="2160"/>
                </a:lnTo>
                <a:lnTo>
                  <a:pt x="1639" y="2140"/>
                </a:lnTo>
                <a:lnTo>
                  <a:pt x="1621" y="2108"/>
                </a:lnTo>
                <a:lnTo>
                  <a:pt x="1607" y="2082"/>
                </a:lnTo>
                <a:lnTo>
                  <a:pt x="1593" y="2048"/>
                </a:lnTo>
                <a:lnTo>
                  <a:pt x="1577" y="2010"/>
                </a:lnTo>
                <a:lnTo>
                  <a:pt x="1563" y="1972"/>
                </a:lnTo>
                <a:lnTo>
                  <a:pt x="1549" y="1936"/>
                </a:lnTo>
                <a:lnTo>
                  <a:pt x="1533" y="1887"/>
                </a:lnTo>
                <a:lnTo>
                  <a:pt x="1518" y="1834"/>
                </a:lnTo>
                <a:lnTo>
                  <a:pt x="1503" y="1784"/>
                </a:lnTo>
                <a:lnTo>
                  <a:pt x="1494" y="1748"/>
                </a:lnTo>
                <a:lnTo>
                  <a:pt x="1483" y="1706"/>
                </a:lnTo>
                <a:lnTo>
                  <a:pt x="1473" y="1664"/>
                </a:lnTo>
                <a:lnTo>
                  <a:pt x="1465" y="1620"/>
                </a:lnTo>
                <a:lnTo>
                  <a:pt x="1455" y="1578"/>
                </a:lnTo>
                <a:lnTo>
                  <a:pt x="1447" y="1534"/>
                </a:lnTo>
                <a:lnTo>
                  <a:pt x="1439" y="1498"/>
                </a:lnTo>
                <a:lnTo>
                  <a:pt x="1433" y="1458"/>
                </a:lnTo>
                <a:lnTo>
                  <a:pt x="1427" y="1420"/>
                </a:lnTo>
                <a:lnTo>
                  <a:pt x="1423" y="1388"/>
                </a:lnTo>
                <a:lnTo>
                  <a:pt x="1417" y="1347"/>
                </a:lnTo>
                <a:lnTo>
                  <a:pt x="1411" y="1312"/>
                </a:lnTo>
                <a:lnTo>
                  <a:pt x="1402" y="1263"/>
                </a:lnTo>
                <a:lnTo>
                  <a:pt x="1391" y="1208"/>
                </a:lnTo>
                <a:lnTo>
                  <a:pt x="1383" y="1158"/>
                </a:lnTo>
                <a:lnTo>
                  <a:pt x="1375" y="1106"/>
                </a:lnTo>
                <a:lnTo>
                  <a:pt x="1367" y="1062"/>
                </a:lnTo>
                <a:lnTo>
                  <a:pt x="1357" y="1010"/>
                </a:lnTo>
                <a:lnTo>
                  <a:pt x="1348" y="964"/>
                </a:lnTo>
                <a:lnTo>
                  <a:pt x="1337" y="904"/>
                </a:lnTo>
                <a:lnTo>
                  <a:pt x="1327" y="844"/>
                </a:lnTo>
                <a:lnTo>
                  <a:pt x="1317" y="787"/>
                </a:lnTo>
                <a:lnTo>
                  <a:pt x="1304" y="721"/>
                </a:lnTo>
                <a:lnTo>
                  <a:pt x="1296" y="683"/>
                </a:lnTo>
                <a:lnTo>
                  <a:pt x="1286" y="630"/>
                </a:lnTo>
                <a:lnTo>
                  <a:pt x="1275" y="583"/>
                </a:lnTo>
                <a:lnTo>
                  <a:pt x="1266" y="531"/>
                </a:lnTo>
                <a:lnTo>
                  <a:pt x="1258" y="491"/>
                </a:lnTo>
                <a:lnTo>
                  <a:pt x="1251" y="460"/>
                </a:lnTo>
                <a:lnTo>
                  <a:pt x="1244" y="432"/>
                </a:lnTo>
                <a:lnTo>
                  <a:pt x="1234" y="391"/>
                </a:lnTo>
                <a:lnTo>
                  <a:pt x="1223" y="347"/>
                </a:lnTo>
                <a:lnTo>
                  <a:pt x="1214" y="314"/>
                </a:lnTo>
                <a:lnTo>
                  <a:pt x="1208" y="291"/>
                </a:lnTo>
                <a:lnTo>
                  <a:pt x="1202" y="270"/>
                </a:lnTo>
                <a:lnTo>
                  <a:pt x="1196" y="249"/>
                </a:lnTo>
                <a:lnTo>
                  <a:pt x="1189" y="227"/>
                </a:lnTo>
                <a:lnTo>
                  <a:pt x="1183" y="206"/>
                </a:lnTo>
                <a:lnTo>
                  <a:pt x="1177" y="189"/>
                </a:lnTo>
                <a:lnTo>
                  <a:pt x="1172" y="174"/>
                </a:lnTo>
                <a:lnTo>
                  <a:pt x="1168" y="159"/>
                </a:lnTo>
                <a:lnTo>
                  <a:pt x="1166" y="149"/>
                </a:lnTo>
                <a:lnTo>
                  <a:pt x="1158" y="128"/>
                </a:lnTo>
                <a:lnTo>
                  <a:pt x="1152" y="108"/>
                </a:lnTo>
                <a:lnTo>
                  <a:pt x="1135" y="66"/>
                </a:lnTo>
                <a:lnTo>
                  <a:pt x="1121" y="41"/>
                </a:lnTo>
                <a:lnTo>
                  <a:pt x="1106" y="21"/>
                </a:lnTo>
                <a:lnTo>
                  <a:pt x="1089" y="6"/>
                </a:lnTo>
                <a:lnTo>
                  <a:pt x="1065" y="0"/>
                </a:lnTo>
              </a:path>
            </a:pathLst>
          </a:custGeom>
          <a:noFill/>
          <a:ln w="28575"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9" name="Freeform 200"/>
          <p:cNvSpPr>
            <a:spLocks noChangeArrowheads="1"/>
          </p:cNvSpPr>
          <p:nvPr/>
        </p:nvSpPr>
        <p:spPr bwMode="auto">
          <a:xfrm flipH="1">
            <a:off x="4446588" y="6345906"/>
            <a:ext cx="42862" cy="192087"/>
          </a:xfrm>
          <a:custGeom>
            <a:avLst/>
            <a:gdLst>
              <a:gd name="T0" fmla="*/ 0 w 1"/>
              <a:gd name="T1" fmla="*/ 0 h 2005"/>
              <a:gd name="T2" fmla="*/ 0 w 1"/>
              <a:gd name="T3" fmla="*/ 2147483647 h 2005"/>
              <a:gd name="T4" fmla="*/ 0 60000 65536"/>
              <a:gd name="T5" fmla="*/ 0 60000 65536"/>
              <a:gd name="T6" fmla="*/ 0 w 1"/>
              <a:gd name="T7" fmla="*/ 0 h 2005"/>
              <a:gd name="T8" fmla="*/ 1 w 1"/>
              <a:gd name="T9" fmla="*/ 2005 h 2005"/>
            </a:gdLst>
            <a:ahLst/>
            <a:cxnLst>
              <a:cxn ang="T4">
                <a:pos x="T0" y="T1"/>
              </a:cxn>
              <a:cxn ang="T5">
                <a:pos x="T2" y="T3"/>
              </a:cxn>
            </a:cxnLst>
            <a:rect l="T6" t="T7" r="T8" b="T9"/>
            <a:pathLst>
              <a:path w="1" h="2005">
                <a:moveTo>
                  <a:pt x="0" y="0"/>
                </a:moveTo>
                <a:lnTo>
                  <a:pt x="0" y="2005"/>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aphicFrame>
        <p:nvGraphicFramePr>
          <p:cNvPr id="60" name="Object 34">
            <a:hlinkClick r:id="" action="ppaction://ole?verb=0"/>
          </p:cNvPr>
          <p:cNvGraphicFramePr>
            <a:graphicFrameLocks/>
          </p:cNvGraphicFramePr>
          <p:nvPr>
            <p:extLst>
              <p:ext uri="{D42A27DB-BD31-4B8C-83A1-F6EECF244321}">
                <p14:modId xmlns:p14="http://schemas.microsoft.com/office/powerpoint/2010/main" val="2539575904"/>
              </p:ext>
            </p:extLst>
          </p:nvPr>
        </p:nvGraphicFramePr>
        <p:xfrm>
          <a:off x="2129631" y="5340970"/>
          <a:ext cx="830263" cy="434975"/>
        </p:xfrm>
        <a:graphic>
          <a:graphicData uri="http://schemas.openxmlformats.org/presentationml/2006/ole">
            <mc:AlternateContent xmlns:mc="http://schemas.openxmlformats.org/markup-compatibility/2006">
              <mc:Choice xmlns:v="urn:schemas-microsoft-com:vml" Requires="v">
                <p:oleObj spid="_x0000_s105507" name="Equation" r:id="rId10" imgW="447562" imgH="180855" progId="Equation.DSMT4">
                  <p:embed/>
                </p:oleObj>
              </mc:Choice>
              <mc:Fallback>
                <p:oleObj name="Equation" r:id="rId10" imgW="447562" imgH="180855" progId="Equation.DSMT4">
                  <p:embed/>
                  <p:pic>
                    <p:nvPicPr>
                      <p:cNvPr id="0" name=""/>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29631" y="5340970"/>
                        <a:ext cx="830263"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sp>
        <p:nvSpPr>
          <p:cNvPr id="61" name="Text Box 211"/>
          <p:cNvSpPr txBox="1">
            <a:spLocks noChangeArrowheads="1"/>
          </p:cNvSpPr>
          <p:nvPr/>
        </p:nvSpPr>
        <p:spPr bwMode="auto">
          <a:xfrm>
            <a:off x="1776415" y="5017161"/>
            <a:ext cx="15382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b="0" dirty="0">
                <a:latin typeface="Book Antiqua" pitchFamily="18" charset="0"/>
              </a:rPr>
              <a:t>With </a:t>
            </a:r>
            <a:r>
              <a:rPr lang="en-US" b="0" i="1" dirty="0">
                <a:latin typeface="Book Antiqua" pitchFamily="18" charset="0"/>
              </a:rPr>
              <a:t>n</a:t>
            </a:r>
            <a:r>
              <a:rPr lang="en-US" b="0" dirty="0">
                <a:latin typeface="Book Antiqua" pitchFamily="18" charset="0"/>
              </a:rPr>
              <a:t> = </a:t>
            </a:r>
            <a:r>
              <a:rPr lang="en-US" b="0" dirty="0" smtClean="0">
                <a:latin typeface="Book Antiqua" pitchFamily="18" charset="0"/>
              </a:rPr>
              <a:t>100,</a:t>
            </a:r>
            <a:endParaRPr lang="en-US" b="0" dirty="0">
              <a:latin typeface="Book Antiqua" pitchFamily="18" charset="0"/>
            </a:endParaRPr>
          </a:p>
        </p:txBody>
      </p:sp>
      <p:grpSp>
        <p:nvGrpSpPr>
          <p:cNvPr id="62" name="Group 479"/>
          <p:cNvGrpSpPr>
            <a:grpSpLocks/>
          </p:cNvGrpSpPr>
          <p:nvPr/>
        </p:nvGrpSpPr>
        <p:grpSpPr bwMode="auto">
          <a:xfrm>
            <a:off x="2544763" y="180975"/>
            <a:ext cx="4094162" cy="519113"/>
            <a:chOff x="1603" y="114"/>
            <a:chExt cx="2579" cy="327"/>
          </a:xfrm>
        </p:grpSpPr>
        <p:sp>
          <p:nvSpPr>
            <p:cNvPr id="63" name="Text Box 480"/>
            <p:cNvSpPr txBox="1">
              <a:spLocks noChangeArrowheads="1"/>
            </p:cNvSpPr>
            <p:nvPr/>
          </p:nvSpPr>
          <p:spPr bwMode="auto">
            <a:xfrm>
              <a:off x="1603" y="114"/>
              <a:ext cx="257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800" b="0" dirty="0">
                  <a:solidFill>
                    <a:srgbClr val="000000"/>
                  </a:solidFill>
                  <a:latin typeface="Times New Roman" pitchFamily="18" charset="0"/>
                </a:rPr>
                <a:t>Sampling Distribution of    </a:t>
              </a:r>
            </a:p>
          </p:txBody>
        </p:sp>
        <p:graphicFrame>
          <p:nvGraphicFramePr>
            <p:cNvPr id="64" name="Object 481">
              <a:hlinkClick r:id="" action="ppaction://ole?verb=0"/>
            </p:cNvPr>
            <p:cNvGraphicFramePr>
              <a:graphicFrameLocks/>
            </p:cNvGraphicFramePr>
            <p:nvPr/>
          </p:nvGraphicFramePr>
          <p:xfrm>
            <a:off x="3967" y="212"/>
            <a:ext cx="150" cy="178"/>
          </p:xfrm>
          <a:graphic>
            <a:graphicData uri="http://schemas.openxmlformats.org/presentationml/2006/ole">
              <mc:AlternateContent xmlns:mc="http://schemas.openxmlformats.org/markup-compatibility/2006">
                <mc:Choice xmlns:v="urn:schemas-microsoft-com:vml" Requires="v">
                  <p:oleObj spid="_x0000_s105508" name="Equation" r:id="rId12" imgW="152517" imgH="152512" progId="Equation.2">
                    <p:embed/>
                  </p:oleObj>
                </mc:Choice>
                <mc:Fallback>
                  <p:oleObj name="Equation" r:id="rId12" imgW="152517" imgH="152512" progId="Equation.2">
                    <p:embed/>
                    <p:pic>
                      <p:nvPicPr>
                        <p:cNvPr id="0" name=""/>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967" y="212"/>
                          <a:ext cx="150" cy="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pSp>
    </p:spTree>
    <p:extLst>
      <p:ext uri="{BB962C8B-B14F-4D97-AF65-F5344CB8AC3E}">
        <p14:creationId xmlns:p14="http://schemas.microsoft.com/office/powerpoint/2010/main" val="35469632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02" name="Object 22">
            <a:hlinkClick r:id="" action="ppaction://ole?verb=0"/>
          </p:cNvPr>
          <p:cNvGraphicFramePr>
            <a:graphicFrameLocks/>
          </p:cNvGraphicFramePr>
          <p:nvPr>
            <p:extLst>
              <p:ext uri="{D42A27DB-BD31-4B8C-83A1-F6EECF244321}">
                <p14:modId xmlns:p14="http://schemas.microsoft.com/office/powerpoint/2010/main" val="2046056531"/>
              </p:ext>
            </p:extLst>
          </p:nvPr>
        </p:nvGraphicFramePr>
        <p:xfrm>
          <a:off x="3807619" y="1662509"/>
          <a:ext cx="1319212" cy="341312"/>
        </p:xfrm>
        <a:graphic>
          <a:graphicData uri="http://schemas.openxmlformats.org/presentationml/2006/ole">
            <mc:AlternateContent xmlns:mc="http://schemas.openxmlformats.org/markup-compatibility/2006">
              <mc:Choice xmlns:v="urn:schemas-microsoft-com:vml" Requires="v">
                <p:oleObj spid="_x0000_s46134" name="Equation" r:id="rId4" imgW="980965" imgH="257247" progId="Equation.DSMT4">
                  <p:embed/>
                </p:oleObj>
              </mc:Choice>
              <mc:Fallback>
                <p:oleObj name="Equation" r:id="rId4" imgW="980965" imgH="257247" progId="Equation.DSMT4">
                  <p:embed/>
                  <p:pic>
                    <p:nvPicPr>
                      <p:cNvPr id="0" name="Object 2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07619" y="1662509"/>
                        <a:ext cx="1319212"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sp>
        <p:nvSpPr>
          <p:cNvPr id="46087" name="Text Box 2"/>
          <p:cNvSpPr txBox="1">
            <a:spLocks noChangeArrowheads="1"/>
          </p:cNvSpPr>
          <p:nvPr/>
        </p:nvSpPr>
        <p:spPr bwMode="auto">
          <a:xfrm>
            <a:off x="344488" y="1074738"/>
            <a:ext cx="82454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dirty="0">
                <a:latin typeface="Times New Roman" pitchFamily="18" charset="0"/>
              </a:rPr>
              <a:t>The </a:t>
            </a:r>
            <a:r>
              <a:rPr lang="en-US" sz="2400" b="0" dirty="0" smtClean="0">
                <a:latin typeface="Times New Roman" pitchFamily="18" charset="0"/>
              </a:rPr>
              <a:t>Expected value of  </a:t>
            </a:r>
          </a:p>
          <a:p>
            <a:endParaRPr lang="en-US" sz="2400" b="0" dirty="0">
              <a:latin typeface="Times New Roman" pitchFamily="18" charset="0"/>
            </a:endParaRPr>
          </a:p>
        </p:txBody>
      </p:sp>
      <p:graphicFrame>
        <p:nvGraphicFramePr>
          <p:cNvPr id="46088" name="Object 4">
            <a:hlinkClick r:id="" action="ppaction://ole?verb=0"/>
          </p:cNvPr>
          <p:cNvGraphicFramePr>
            <a:graphicFrameLocks noChangeAspect="1"/>
          </p:cNvGraphicFramePr>
          <p:nvPr>
            <p:extLst>
              <p:ext uri="{D42A27DB-BD31-4B8C-83A1-F6EECF244321}">
                <p14:modId xmlns:p14="http://schemas.microsoft.com/office/powerpoint/2010/main" val="890902173"/>
              </p:ext>
            </p:extLst>
          </p:nvPr>
        </p:nvGraphicFramePr>
        <p:xfrm>
          <a:off x="3271399" y="1241199"/>
          <a:ext cx="192087" cy="273050"/>
        </p:xfrm>
        <a:graphic>
          <a:graphicData uri="http://schemas.openxmlformats.org/presentationml/2006/ole">
            <mc:AlternateContent xmlns:mc="http://schemas.openxmlformats.org/markup-compatibility/2006">
              <mc:Choice xmlns:v="urn:schemas-microsoft-com:vml" Requires="v">
                <p:oleObj spid="_x0000_s46135" name="Equation" r:id="rId6" imgW="161965" imgH="219186" progId="Equation.3">
                  <p:embed/>
                </p:oleObj>
              </mc:Choice>
              <mc:Fallback>
                <p:oleObj name="Equation" r:id="rId6" imgW="161965" imgH="219186"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71399" y="1241199"/>
                        <a:ext cx="192087"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sp>
        <p:nvSpPr>
          <p:cNvPr id="14" name="Text Box 15"/>
          <p:cNvSpPr txBox="1">
            <a:spLocks noChangeArrowheads="1"/>
          </p:cNvSpPr>
          <p:nvPr/>
        </p:nvSpPr>
        <p:spPr bwMode="auto">
          <a:xfrm>
            <a:off x="3692980" y="2710286"/>
            <a:ext cx="41560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dirty="0">
                <a:latin typeface="Book Antiqua" pitchFamily="18" charset="0"/>
              </a:rPr>
              <a:t>from an infinite population is</a:t>
            </a:r>
          </a:p>
        </p:txBody>
      </p:sp>
      <p:sp>
        <p:nvSpPr>
          <p:cNvPr id="15" name="Rectangle 23"/>
          <p:cNvSpPr>
            <a:spLocks noChangeArrowheads="1"/>
          </p:cNvSpPr>
          <p:nvPr/>
        </p:nvSpPr>
        <p:spPr bwMode="auto">
          <a:xfrm>
            <a:off x="379868" y="2519786"/>
            <a:ext cx="3346450" cy="81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eaLnBrk="0" hangingPunct="0"/>
            <a:r>
              <a:rPr lang="en-US" sz="2400" b="0" dirty="0">
                <a:latin typeface="Book Antiqua" pitchFamily="18" charset="0"/>
              </a:rPr>
              <a:t>Standard deviation of </a:t>
            </a:r>
          </a:p>
        </p:txBody>
      </p:sp>
      <p:graphicFrame>
        <p:nvGraphicFramePr>
          <p:cNvPr id="16" name="Object 24"/>
          <p:cNvGraphicFramePr>
            <a:graphicFrameLocks noChangeAspect="1"/>
          </p:cNvGraphicFramePr>
          <p:nvPr>
            <p:extLst>
              <p:ext uri="{D42A27DB-BD31-4B8C-83A1-F6EECF244321}">
                <p14:modId xmlns:p14="http://schemas.microsoft.com/office/powerpoint/2010/main" val="3100527806"/>
              </p:ext>
            </p:extLst>
          </p:nvPr>
        </p:nvGraphicFramePr>
        <p:xfrm>
          <a:off x="3415168" y="2770611"/>
          <a:ext cx="333375" cy="417512"/>
        </p:xfrm>
        <a:graphic>
          <a:graphicData uri="http://schemas.openxmlformats.org/presentationml/2006/ole">
            <mc:AlternateContent xmlns:mc="http://schemas.openxmlformats.org/markup-compatibility/2006">
              <mc:Choice xmlns:v="urn:schemas-microsoft-com:vml" Requires="v">
                <p:oleObj spid="_x0000_s46136" name="Equation" r:id="rId8" imgW="152334" imgH="190417" progId="Equation.DSMT4">
                  <p:embed/>
                </p:oleObj>
              </mc:Choice>
              <mc:Fallback>
                <p:oleObj name="Equation" r:id="rId8" imgW="152334" imgH="190417"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15168" y="2770611"/>
                        <a:ext cx="333375" cy="417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2" name="TextBox 1"/>
              <p:cNvSpPr txBox="1"/>
              <p:nvPr/>
            </p:nvSpPr>
            <p:spPr>
              <a:xfrm>
                <a:off x="3645745" y="3213403"/>
                <a:ext cx="1590179" cy="90781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b="0" i="1" smtClean="0">
                              <a:latin typeface="Cambria Math"/>
                            </a:rPr>
                          </m:ctrlPr>
                        </m:sSubPr>
                        <m:e>
                          <m:r>
                            <a:rPr lang="en-US" sz="2800" b="0" i="1" smtClean="0">
                              <a:latin typeface="Cambria Math"/>
                              <a:ea typeface="Cambria Math"/>
                            </a:rPr>
                            <m:t>𝜎</m:t>
                          </m:r>
                        </m:e>
                        <m:sub>
                          <m:acc>
                            <m:accPr>
                              <m:chr m:val="̅"/>
                              <m:ctrlPr>
                                <a:rPr lang="en-US" sz="2800" b="0" i="1" smtClean="0">
                                  <a:latin typeface="Cambria Math"/>
                                </a:rPr>
                              </m:ctrlPr>
                            </m:accPr>
                            <m:e>
                              <m:r>
                                <a:rPr lang="en-US" sz="2800" b="0" i="1" smtClean="0">
                                  <a:latin typeface="Cambria Math"/>
                                </a:rPr>
                                <m:t>𝑝</m:t>
                              </m:r>
                            </m:e>
                          </m:acc>
                        </m:sub>
                      </m:sSub>
                      <m:r>
                        <a:rPr lang="en-US" sz="2800" b="0" i="1" smtClean="0">
                          <a:latin typeface="Cambria Math"/>
                        </a:rPr>
                        <m:t>=</m:t>
                      </m:r>
                      <m:f>
                        <m:fPr>
                          <m:ctrlPr>
                            <a:rPr lang="en-US" sz="2800" b="0" i="1" smtClean="0">
                              <a:latin typeface="Cambria Math"/>
                            </a:rPr>
                          </m:ctrlPr>
                        </m:fPr>
                        <m:num>
                          <m:sSub>
                            <m:sSubPr>
                              <m:ctrlPr>
                                <a:rPr lang="en-US" sz="2800" b="0" i="1" smtClean="0">
                                  <a:latin typeface="Cambria Math"/>
                                </a:rPr>
                              </m:ctrlPr>
                            </m:sSubPr>
                            <m:e>
                              <m:r>
                                <a:rPr lang="en-US" sz="2800" b="0" i="1" smtClean="0">
                                  <a:latin typeface="Cambria Math"/>
                                  <a:ea typeface="Cambria Math"/>
                                </a:rPr>
                                <m:t>𝜎</m:t>
                              </m:r>
                            </m:e>
                            <m:sub>
                              <m:r>
                                <a:rPr lang="en-US" sz="2800" b="0" i="1" smtClean="0">
                                  <a:latin typeface="Cambria Math"/>
                                </a:rPr>
                                <m:t>𝐷</m:t>
                              </m:r>
                            </m:sub>
                          </m:sSub>
                        </m:num>
                        <m:den>
                          <m:rad>
                            <m:radPr>
                              <m:degHide m:val="on"/>
                              <m:ctrlPr>
                                <a:rPr lang="en-US" sz="2800" b="0" i="1" smtClean="0">
                                  <a:latin typeface="Cambria Math"/>
                                </a:rPr>
                              </m:ctrlPr>
                            </m:radPr>
                            <m:deg/>
                            <m:e>
                              <m:r>
                                <a:rPr lang="en-US" sz="2800" b="0" i="1" smtClean="0">
                                  <a:latin typeface="Cambria Math"/>
                                </a:rPr>
                                <m:t>𝑛</m:t>
                              </m:r>
                            </m:e>
                          </m:rad>
                        </m:den>
                      </m:f>
                    </m:oMath>
                  </m:oMathPara>
                </a14:m>
                <a:endParaRPr lang="en-US" b="0" dirty="0"/>
              </a:p>
            </p:txBody>
          </p:sp>
        </mc:Choice>
        <mc:Fallback xmlns="">
          <p:sp>
            <p:nvSpPr>
              <p:cNvPr id="2" name="TextBox 1"/>
              <p:cNvSpPr txBox="1">
                <a:spLocks noRot="1" noChangeAspect="1" noMove="1" noResize="1" noEditPoints="1" noAdjustHandles="1" noChangeArrowheads="1" noChangeShapeType="1" noTextEdit="1"/>
              </p:cNvSpPr>
              <p:nvPr/>
            </p:nvSpPr>
            <p:spPr>
              <a:xfrm>
                <a:off x="3645745" y="3213403"/>
                <a:ext cx="1590179" cy="907813"/>
              </a:xfrm>
              <a:prstGeom prst="rect">
                <a:avLst/>
              </a:prstGeom>
              <a:blipFill rotWithShape="1">
                <a:blip r:embed="rId10"/>
                <a:stretch>
                  <a:fillRect/>
                </a:stretch>
              </a:blipFill>
            </p:spPr>
            <p:txBody>
              <a:bodyPr/>
              <a:lstStyle/>
              <a:p>
                <a:r>
                  <a:rPr lang="en-US">
                    <a:noFill/>
                  </a:rPr>
                  <a:t> </a:t>
                </a:r>
              </a:p>
            </p:txBody>
          </p:sp>
        </mc:Fallback>
      </mc:AlternateContent>
      <p:sp>
        <p:nvSpPr>
          <p:cNvPr id="21" name="Text Box 15"/>
          <p:cNvSpPr txBox="1">
            <a:spLocks noChangeArrowheads="1"/>
          </p:cNvSpPr>
          <p:nvPr/>
        </p:nvSpPr>
        <p:spPr bwMode="auto">
          <a:xfrm>
            <a:off x="350840" y="4265891"/>
            <a:ext cx="84448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400" b="0" i="1" dirty="0" err="1" smtClean="0">
                <a:latin typeface="Symbol" pitchFamily="18" charset="2"/>
              </a:rPr>
              <a:t>s</a:t>
            </a:r>
            <a:r>
              <a:rPr lang="en-US" sz="2400" b="0" i="1" baseline="-25000" dirty="0" err="1" smtClean="0">
                <a:latin typeface="Book Antiqua" pitchFamily="18" charset="0"/>
              </a:rPr>
              <a:t>D</a:t>
            </a:r>
            <a:r>
              <a:rPr lang="en-US" sz="2400" b="0" dirty="0" smtClean="0">
                <a:latin typeface="Book Antiqua" pitchFamily="18" charset="0"/>
              </a:rPr>
              <a:t> = standard deviation of </a:t>
            </a:r>
            <a:r>
              <a:rPr lang="en-US" sz="2400" b="0" i="1" dirty="0" smtClean="0">
                <a:latin typeface="Book Antiqua" pitchFamily="18" charset="0"/>
              </a:rPr>
              <a:t>D</a:t>
            </a:r>
            <a:endParaRPr lang="en-US" sz="2400" b="0" dirty="0">
              <a:latin typeface="Book Antiqua" pitchFamily="18" charset="0"/>
            </a:endParaRPr>
          </a:p>
        </p:txBody>
      </p:sp>
      <p:grpSp>
        <p:nvGrpSpPr>
          <p:cNvPr id="22" name="Group 4"/>
          <p:cNvGrpSpPr>
            <a:grpSpLocks/>
          </p:cNvGrpSpPr>
          <p:nvPr/>
        </p:nvGrpSpPr>
        <p:grpSpPr bwMode="auto">
          <a:xfrm>
            <a:off x="252427" y="5436202"/>
            <a:ext cx="8668832" cy="461963"/>
            <a:chOff x="607" y="837"/>
            <a:chExt cx="4702" cy="291"/>
          </a:xfrm>
        </p:grpSpPr>
        <p:sp>
          <p:nvSpPr>
            <p:cNvPr id="23" name="Text Box 5"/>
            <p:cNvSpPr txBox="1">
              <a:spLocks noChangeArrowheads="1"/>
            </p:cNvSpPr>
            <p:nvPr/>
          </p:nvSpPr>
          <p:spPr bwMode="auto">
            <a:xfrm>
              <a:off x="607" y="837"/>
              <a:ext cx="470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dirty="0" smtClean="0">
                  <a:latin typeface="Book Antiqua" pitchFamily="18" charset="0"/>
                </a:rPr>
                <a:t>The </a:t>
              </a:r>
              <a:r>
                <a:rPr lang="en-US" sz="2400" b="0" dirty="0">
                  <a:latin typeface="Book Antiqua" pitchFamily="18" charset="0"/>
                </a:rPr>
                <a:t>sampling distribution of     </a:t>
              </a:r>
              <a:r>
                <a:rPr lang="en-US" sz="2400" b="0" dirty="0" smtClean="0">
                  <a:latin typeface="Book Antiqua" pitchFamily="18" charset="0"/>
                </a:rPr>
                <a:t>is approximately </a:t>
              </a:r>
              <a:r>
                <a:rPr lang="en-US" sz="2400" dirty="0" smtClean="0">
                  <a:latin typeface="Book Antiqua" pitchFamily="18" charset="0"/>
                </a:rPr>
                <a:t>normal</a:t>
              </a:r>
              <a:r>
                <a:rPr lang="en-US" sz="2400" b="0" dirty="0" smtClean="0">
                  <a:latin typeface="Book Antiqua" pitchFamily="18" charset="0"/>
                </a:rPr>
                <a:t> when</a:t>
              </a:r>
              <a:endParaRPr lang="en-US" sz="2400" b="0" dirty="0">
                <a:latin typeface="Book Antiqua" pitchFamily="18" charset="0"/>
              </a:endParaRPr>
            </a:p>
          </p:txBody>
        </p:sp>
        <p:graphicFrame>
          <p:nvGraphicFramePr>
            <p:cNvPr id="24" name="Object 6">
              <a:hlinkClick r:id="" action="ppaction://ole?verb=0"/>
            </p:cNvPr>
            <p:cNvGraphicFramePr>
              <a:graphicFrameLocks/>
            </p:cNvGraphicFramePr>
            <p:nvPr>
              <p:extLst>
                <p:ext uri="{D42A27DB-BD31-4B8C-83A1-F6EECF244321}">
                  <p14:modId xmlns:p14="http://schemas.microsoft.com/office/powerpoint/2010/main" val="3529896081"/>
                </p:ext>
              </p:extLst>
            </p:nvPr>
          </p:nvGraphicFramePr>
          <p:xfrm>
            <a:off x="2784" y="921"/>
            <a:ext cx="136" cy="178"/>
          </p:xfrm>
          <a:graphic>
            <a:graphicData uri="http://schemas.openxmlformats.org/presentationml/2006/ole">
              <mc:AlternateContent xmlns:mc="http://schemas.openxmlformats.org/markup-compatibility/2006">
                <mc:Choice xmlns:v="urn:schemas-microsoft-com:vml" Requires="v">
                  <p:oleObj spid="_x0000_s46137" name="Equation" r:id="rId11" imgW="161965" imgH="219186" progId="Equation.2">
                    <p:embed/>
                  </p:oleObj>
                </mc:Choice>
                <mc:Fallback>
                  <p:oleObj name="Equation" r:id="rId11" imgW="161965" imgH="219186" progId="Equation.2">
                    <p:embed/>
                    <p:pic>
                      <p:nvPicPr>
                        <p:cNvPr id="0" name=""/>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784" y="921"/>
                          <a:ext cx="136" cy="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pSp>
      <p:sp>
        <p:nvSpPr>
          <p:cNvPr id="26" name="Text Box 15"/>
          <p:cNvSpPr txBox="1">
            <a:spLocks noChangeArrowheads="1"/>
          </p:cNvSpPr>
          <p:nvPr/>
        </p:nvSpPr>
        <p:spPr bwMode="auto">
          <a:xfrm>
            <a:off x="3640378" y="6203651"/>
            <a:ext cx="813049"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400" b="0">
                <a:latin typeface="Book Antiqua" pitchFamily="18" charset="0"/>
              </a:rPr>
              <a:t>and</a:t>
            </a:r>
          </a:p>
        </p:txBody>
      </p:sp>
      <p:sp>
        <p:nvSpPr>
          <p:cNvPr id="27" name="Text Box 27"/>
          <p:cNvSpPr txBox="1">
            <a:spLocks noChangeArrowheads="1"/>
          </p:cNvSpPr>
          <p:nvPr/>
        </p:nvSpPr>
        <p:spPr bwMode="auto">
          <a:xfrm>
            <a:off x="2305291" y="6184601"/>
            <a:ext cx="115596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400" b="0" i="1">
                <a:latin typeface="Book Antiqua" pitchFamily="18" charset="0"/>
              </a:rPr>
              <a:t>np</a:t>
            </a:r>
            <a:r>
              <a:rPr lang="en-US" sz="2400" b="0">
                <a:latin typeface="Book Antiqua" pitchFamily="18" charset="0"/>
              </a:rPr>
              <a:t> </a:t>
            </a:r>
            <a:r>
              <a:rPr lang="en-US" sz="2400" b="0" u="sng">
                <a:latin typeface="Book Antiqua" pitchFamily="18" charset="0"/>
              </a:rPr>
              <a:t>&gt;</a:t>
            </a:r>
            <a:r>
              <a:rPr lang="en-US" sz="2400" b="0">
                <a:latin typeface="Book Antiqua" pitchFamily="18" charset="0"/>
              </a:rPr>
              <a:t> 5</a:t>
            </a:r>
          </a:p>
        </p:txBody>
      </p:sp>
      <p:sp>
        <p:nvSpPr>
          <p:cNvPr id="28" name="Text Box 28"/>
          <p:cNvSpPr txBox="1">
            <a:spLocks noChangeArrowheads="1"/>
          </p:cNvSpPr>
          <p:nvPr/>
        </p:nvSpPr>
        <p:spPr bwMode="auto">
          <a:xfrm>
            <a:off x="4699241" y="6184601"/>
            <a:ext cx="192292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400" b="0" i="1">
                <a:latin typeface="Book Antiqua" pitchFamily="18" charset="0"/>
              </a:rPr>
              <a:t>n</a:t>
            </a:r>
            <a:r>
              <a:rPr lang="en-US" sz="2400" b="0">
                <a:latin typeface="Book Antiqua" pitchFamily="18" charset="0"/>
              </a:rPr>
              <a:t>(1 – </a:t>
            </a:r>
            <a:r>
              <a:rPr lang="en-US" sz="2400" b="0" i="1">
                <a:latin typeface="Book Antiqua" pitchFamily="18" charset="0"/>
              </a:rPr>
              <a:t>p</a:t>
            </a:r>
            <a:r>
              <a:rPr lang="en-US" sz="2400" b="0">
                <a:latin typeface="Book Antiqua" pitchFamily="18" charset="0"/>
              </a:rPr>
              <a:t>) </a:t>
            </a:r>
            <a:r>
              <a:rPr lang="en-US" sz="2400" b="0" u="sng">
                <a:latin typeface="Book Antiqua" pitchFamily="18" charset="0"/>
              </a:rPr>
              <a:t>&gt;</a:t>
            </a:r>
            <a:r>
              <a:rPr lang="en-US" sz="2400" b="0">
                <a:latin typeface="Book Antiqua" pitchFamily="18" charset="0"/>
              </a:rPr>
              <a:t> 5</a:t>
            </a:r>
          </a:p>
        </p:txBody>
      </p:sp>
      <p:grpSp>
        <p:nvGrpSpPr>
          <p:cNvPr id="3" name="Group 2"/>
          <p:cNvGrpSpPr/>
          <p:nvPr/>
        </p:nvGrpSpPr>
        <p:grpSpPr>
          <a:xfrm>
            <a:off x="2544763" y="180975"/>
            <a:ext cx="4094162" cy="530226"/>
            <a:chOff x="2544763" y="180975"/>
            <a:chExt cx="4094162" cy="530226"/>
          </a:xfrm>
        </p:grpSpPr>
        <p:graphicFrame>
          <p:nvGraphicFramePr>
            <p:cNvPr id="46093" name="Object 18"/>
            <p:cNvGraphicFramePr>
              <a:graphicFrameLocks noChangeAspect="1"/>
            </p:cNvGraphicFramePr>
            <p:nvPr>
              <p:extLst>
                <p:ext uri="{D42A27DB-BD31-4B8C-83A1-F6EECF244321}">
                  <p14:modId xmlns:p14="http://schemas.microsoft.com/office/powerpoint/2010/main" val="1655974608"/>
                </p:ext>
              </p:extLst>
            </p:nvPr>
          </p:nvGraphicFramePr>
          <p:xfrm>
            <a:off x="6261466" y="279400"/>
            <a:ext cx="345718" cy="431801"/>
          </p:xfrm>
          <a:graphic>
            <a:graphicData uri="http://schemas.openxmlformats.org/presentationml/2006/ole">
              <mc:AlternateContent xmlns:mc="http://schemas.openxmlformats.org/markup-compatibility/2006">
                <mc:Choice xmlns:v="urn:schemas-microsoft-com:vml" Requires="v">
                  <p:oleObj spid="_x0000_s46138" name="Equation" r:id="rId13" imgW="152334" imgH="190417" progId="Equation.DSMT4">
                    <p:embed/>
                  </p:oleObj>
                </mc:Choice>
                <mc:Fallback>
                  <p:oleObj name="Equation" r:id="rId13" imgW="152334" imgH="190417" progId="Equation.DSMT4">
                    <p:embed/>
                    <p:pic>
                      <p:nvPicPr>
                        <p:cNvPr id="0" name="Object 1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61466" y="279400"/>
                          <a:ext cx="345718" cy="431801"/>
                        </a:xfrm>
                        <a:prstGeom prst="rect">
                          <a:avLst/>
                        </a:prstGeom>
                        <a:noFill/>
                        <a:ln>
                          <a:noFill/>
                        </a:ln>
                        <a:effectLst/>
                      </p:spPr>
                    </p:pic>
                  </p:oleObj>
                </mc:Fallback>
              </mc:AlternateContent>
            </a:graphicData>
          </a:graphic>
        </p:graphicFrame>
        <p:sp>
          <p:nvSpPr>
            <p:cNvPr id="32" name="Text Box 480"/>
            <p:cNvSpPr txBox="1">
              <a:spLocks noChangeArrowheads="1"/>
            </p:cNvSpPr>
            <p:nvPr/>
          </p:nvSpPr>
          <p:spPr bwMode="auto">
            <a:xfrm>
              <a:off x="2544763" y="180975"/>
              <a:ext cx="409416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800" b="0" dirty="0">
                  <a:solidFill>
                    <a:srgbClr val="000000"/>
                  </a:solidFill>
                  <a:latin typeface="Times New Roman" pitchFamily="18" charset="0"/>
                </a:rPr>
                <a:t>Sampling Distribution of    </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2" grpId="0"/>
      <p:bldP spid="21" grpId="0"/>
      <p:bldP spid="26" grpId="0"/>
      <p:bldP spid="27" grpId="0" autoUpdateAnimBg="0"/>
      <p:bldP spid="28"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500" name="Object 44"/>
          <p:cNvGraphicFramePr>
            <a:graphicFrameLocks noChangeAspect="1"/>
          </p:cNvGraphicFramePr>
          <p:nvPr/>
        </p:nvGraphicFramePr>
        <p:xfrm>
          <a:off x="1211263" y="3721100"/>
          <a:ext cx="2344737" cy="766763"/>
        </p:xfrm>
        <a:graphic>
          <a:graphicData uri="http://schemas.openxmlformats.org/presentationml/2006/ole">
            <mc:AlternateContent xmlns:mc="http://schemas.openxmlformats.org/markup-compatibility/2006">
              <mc:Choice xmlns:v="urn:schemas-microsoft-com:vml" Requires="v">
                <p:oleObj spid="_x0000_s47163" name="Equation" r:id="rId4" imgW="1320227" imgH="431613" progId="Equation.3">
                  <p:embed/>
                </p:oleObj>
              </mc:Choice>
              <mc:Fallback>
                <p:oleObj name="Equation" r:id="rId4" imgW="1320227" imgH="431613" progId="Equation.3">
                  <p:embed/>
                  <p:pic>
                    <p:nvPicPr>
                      <p:cNvPr id="0" name="Object 4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1263" y="3721100"/>
                        <a:ext cx="2344737" cy="766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463" name="Rectangle 8"/>
          <p:cNvSpPr>
            <a:spLocks noChangeArrowheads="1"/>
          </p:cNvSpPr>
          <p:nvPr/>
        </p:nvSpPr>
        <p:spPr bwMode="auto">
          <a:xfrm>
            <a:off x="337463" y="1046847"/>
            <a:ext cx="8574307"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eaLnBrk="0" hangingPunct="0"/>
            <a:r>
              <a:rPr lang="en-US" sz="2400" b="0" dirty="0">
                <a:latin typeface="Times New Roman" pitchFamily="18" charset="0"/>
              </a:rPr>
              <a:t>The sample proportion can be computed in the same way as </a:t>
            </a:r>
            <a:r>
              <a:rPr lang="en-US" sz="2400" b="0" dirty="0" smtClean="0">
                <a:latin typeface="Times New Roman" pitchFamily="18" charset="0"/>
              </a:rPr>
              <a:t>the sample </a:t>
            </a:r>
            <a:r>
              <a:rPr lang="en-US" sz="2400" b="0" dirty="0">
                <a:latin typeface="Times New Roman" pitchFamily="18" charset="0"/>
              </a:rPr>
              <a:t>mean </a:t>
            </a:r>
            <a:r>
              <a:rPr lang="en-US" sz="2400" b="0" dirty="0" smtClean="0">
                <a:latin typeface="Times New Roman" pitchFamily="18" charset="0"/>
              </a:rPr>
              <a:t>when a dummy variable is coded from a nominal scaled binomial variable.</a:t>
            </a:r>
            <a:endParaRPr lang="en-US" sz="2400" b="0" dirty="0">
              <a:latin typeface="Times New Roman" pitchFamily="18" charset="0"/>
            </a:endParaRPr>
          </a:p>
        </p:txBody>
      </p:sp>
      <p:graphicFrame>
        <p:nvGraphicFramePr>
          <p:cNvPr id="19511" name="Group 55"/>
          <p:cNvGraphicFramePr>
            <a:graphicFrameLocks noGrp="1"/>
          </p:cNvGraphicFramePr>
          <p:nvPr/>
        </p:nvGraphicFramePr>
        <p:xfrm>
          <a:off x="5341938" y="2287588"/>
          <a:ext cx="2855912" cy="4302126"/>
        </p:xfrm>
        <a:graphic>
          <a:graphicData uri="http://schemas.openxmlformats.org/drawingml/2006/table">
            <a:tbl>
              <a:tblPr/>
              <a:tblGrid>
                <a:gridCol w="1474787"/>
                <a:gridCol w="1381125"/>
              </a:tblGrid>
              <a:tr h="64017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Vote for Obama</a:t>
                      </a:r>
                      <a:endParaRPr kumimoji="0" lang="en-US" sz="1800" b="0" i="0" u="none" strike="noStrike" cap="none" normalizeH="0" baseline="0" smtClean="0">
                        <a:ln>
                          <a:noFill/>
                        </a:ln>
                        <a:solidFill>
                          <a:schemeClr val="tx1"/>
                        </a:solidFill>
                        <a:effectLst/>
                        <a:latin typeface="Times New Roman" pitchFamily="18" charset="0"/>
                      </a:endParaRPr>
                    </a:p>
                  </a:txBody>
                  <a:tcPr marT="45727" marB="45727" anchor="b"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Times New Roman" pitchFamily="18" charset="0"/>
                          <a:cs typeface="Times New Roman" pitchFamily="18" charset="0"/>
                        </a:rPr>
                        <a:t>D</a:t>
                      </a:r>
                      <a:endParaRPr kumimoji="0" lang="en-US" sz="1800" b="0" i="0" u="none" strike="noStrike" cap="none" normalizeH="0" baseline="0" smtClean="0">
                        <a:ln>
                          <a:noFill/>
                        </a:ln>
                        <a:solidFill>
                          <a:schemeClr val="tx1"/>
                        </a:solidFill>
                        <a:effectLst/>
                        <a:latin typeface="Times New Roman" pitchFamily="18" charset="0"/>
                      </a:endParaRP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6767">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Yes</a:t>
                      </a:r>
                      <a:endParaRPr kumimoji="0" lang="en-US" sz="1800" b="0" i="0" u="none" strike="noStrike" cap="none" normalizeH="0" baseline="0" smtClean="0">
                        <a:ln>
                          <a:noFill/>
                        </a:ln>
                        <a:solidFill>
                          <a:schemeClr val="tx1"/>
                        </a:solidFill>
                        <a:effectLst/>
                        <a:latin typeface="Times New Roman" pitchFamily="18" charset="0"/>
                      </a:endParaRPr>
                    </a:p>
                  </a:txBody>
                  <a:tcPr marT="45727" marB="45727" anchor="b"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en-US" sz="1800" b="0" i="0" u="none" strike="noStrike" cap="none" normalizeH="0" baseline="0" smtClean="0">
                        <a:ln>
                          <a:noFill/>
                        </a:ln>
                        <a:solidFill>
                          <a:schemeClr val="tx1"/>
                        </a:solidFill>
                        <a:effectLst/>
                        <a:latin typeface="Times New Roman" pitchFamily="18" charset="0"/>
                      </a:endParaRPr>
                    </a:p>
                  </a:txBody>
                  <a:tcPr marT="45727" marB="45727" anchor="b"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r>
              <a:tr h="365814">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 No</a:t>
                      </a:r>
                      <a:endParaRPr kumimoji="0" lang="en-US" sz="1800" b="0" i="0" u="none" strike="noStrike" cap="none" normalizeH="0" baseline="0" smtClean="0">
                        <a:ln>
                          <a:noFill/>
                        </a:ln>
                        <a:solidFill>
                          <a:schemeClr val="tx1"/>
                        </a:solidFill>
                        <a:effectLst/>
                        <a:latin typeface="Times New Roman" pitchFamily="18" charset="0"/>
                      </a:endParaRPr>
                    </a:p>
                  </a:txBody>
                  <a:tcPr marT="45727" marB="45727" anchor="b"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0</a:t>
                      </a:r>
                      <a:endParaRPr kumimoji="0" lang="en-US" sz="1800" b="0" i="0" u="none" strike="noStrike" cap="none" normalizeH="0" baseline="0" smtClean="0">
                        <a:ln>
                          <a:noFill/>
                        </a:ln>
                        <a:solidFill>
                          <a:schemeClr val="tx1"/>
                        </a:solidFill>
                        <a:effectLst/>
                        <a:latin typeface="Times New Roman" pitchFamily="18" charset="0"/>
                      </a:endParaRPr>
                    </a:p>
                  </a:txBody>
                  <a:tcPr marT="45727" marB="45727" anchor="b"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365814">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 No</a:t>
                      </a:r>
                      <a:endParaRPr kumimoji="0" lang="en-US" sz="1800" b="0" i="0" u="none" strike="noStrike" cap="none" normalizeH="0" baseline="0" smtClean="0">
                        <a:ln>
                          <a:noFill/>
                        </a:ln>
                        <a:solidFill>
                          <a:schemeClr val="tx1"/>
                        </a:solidFill>
                        <a:effectLst/>
                        <a:latin typeface="Times New Roman" pitchFamily="18" charset="0"/>
                      </a:endParaRPr>
                    </a:p>
                  </a:txBody>
                  <a:tcPr marT="45727" marB="45727" anchor="b"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0</a:t>
                      </a:r>
                      <a:endParaRPr kumimoji="0" lang="en-US" sz="1800" b="0" i="0" u="none" strike="noStrike" cap="none" normalizeH="0" baseline="0" smtClean="0">
                        <a:ln>
                          <a:noFill/>
                        </a:ln>
                        <a:solidFill>
                          <a:schemeClr val="tx1"/>
                        </a:solidFill>
                        <a:effectLst/>
                        <a:latin typeface="Times New Roman" pitchFamily="18" charset="0"/>
                      </a:endParaRPr>
                    </a:p>
                  </a:txBody>
                  <a:tcPr marT="45727" marB="45727" anchor="b"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366767">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 No</a:t>
                      </a:r>
                      <a:endParaRPr kumimoji="0" lang="en-US" sz="1800" b="0" i="0" u="none" strike="noStrike" cap="none" normalizeH="0" baseline="0" smtClean="0">
                        <a:ln>
                          <a:noFill/>
                        </a:ln>
                        <a:solidFill>
                          <a:schemeClr val="tx1"/>
                        </a:solidFill>
                        <a:effectLst/>
                        <a:latin typeface="Times New Roman" pitchFamily="18" charset="0"/>
                      </a:endParaRPr>
                    </a:p>
                  </a:txBody>
                  <a:tcPr marT="45727" marB="45727" anchor="b"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0</a:t>
                      </a:r>
                      <a:endParaRPr kumimoji="0" lang="en-US" sz="1800" b="0" i="0" u="none" strike="noStrike" cap="none" normalizeH="0" baseline="0" smtClean="0">
                        <a:ln>
                          <a:noFill/>
                        </a:ln>
                        <a:solidFill>
                          <a:schemeClr val="tx1"/>
                        </a:solidFill>
                        <a:effectLst/>
                        <a:latin typeface="Times New Roman" pitchFamily="18" charset="0"/>
                      </a:endParaRPr>
                    </a:p>
                  </a:txBody>
                  <a:tcPr marT="45727" marB="45727" anchor="b"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365814">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 Yes</a:t>
                      </a:r>
                      <a:endParaRPr kumimoji="0" lang="en-US" sz="1800" b="0" i="0" u="none" strike="noStrike" cap="none" normalizeH="0" baseline="0" smtClean="0">
                        <a:ln>
                          <a:noFill/>
                        </a:ln>
                        <a:solidFill>
                          <a:schemeClr val="tx1"/>
                        </a:solidFill>
                        <a:effectLst/>
                        <a:latin typeface="Times New Roman" pitchFamily="18" charset="0"/>
                      </a:endParaRPr>
                    </a:p>
                  </a:txBody>
                  <a:tcPr marT="45727" marB="45727" anchor="b"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en-US" sz="1800" b="0" i="0" u="none" strike="noStrike" cap="none" normalizeH="0" baseline="0" smtClean="0">
                        <a:ln>
                          <a:noFill/>
                        </a:ln>
                        <a:solidFill>
                          <a:schemeClr val="tx1"/>
                        </a:solidFill>
                        <a:effectLst/>
                        <a:latin typeface="Times New Roman" pitchFamily="18" charset="0"/>
                      </a:endParaRPr>
                    </a:p>
                  </a:txBody>
                  <a:tcPr marT="45727" marB="45727" anchor="b"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366767">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 Yes</a:t>
                      </a:r>
                      <a:endParaRPr kumimoji="0" lang="en-US" sz="1800" b="0" i="0" u="none" strike="noStrike" cap="none" normalizeH="0" baseline="0" smtClean="0">
                        <a:ln>
                          <a:noFill/>
                        </a:ln>
                        <a:solidFill>
                          <a:schemeClr val="tx1"/>
                        </a:solidFill>
                        <a:effectLst/>
                        <a:latin typeface="Times New Roman" pitchFamily="18" charset="0"/>
                      </a:endParaRPr>
                    </a:p>
                  </a:txBody>
                  <a:tcPr marT="45727" marB="45727" anchor="b"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en-US" sz="1800" b="0" i="0" u="none" strike="noStrike" cap="none" normalizeH="0" baseline="0" smtClean="0">
                        <a:ln>
                          <a:noFill/>
                        </a:ln>
                        <a:solidFill>
                          <a:schemeClr val="tx1"/>
                        </a:solidFill>
                        <a:effectLst/>
                        <a:latin typeface="Times New Roman" pitchFamily="18" charset="0"/>
                      </a:endParaRPr>
                    </a:p>
                  </a:txBody>
                  <a:tcPr marT="45727" marB="45727" anchor="b"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365814">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 Yes</a:t>
                      </a:r>
                      <a:endParaRPr kumimoji="0" lang="en-US" sz="1800" b="0" i="0" u="none" strike="noStrike" cap="none" normalizeH="0" baseline="0" smtClean="0">
                        <a:ln>
                          <a:noFill/>
                        </a:ln>
                        <a:solidFill>
                          <a:schemeClr val="tx1"/>
                        </a:solidFill>
                        <a:effectLst/>
                        <a:latin typeface="Times New Roman" pitchFamily="18" charset="0"/>
                      </a:endParaRPr>
                    </a:p>
                  </a:txBody>
                  <a:tcPr marT="45727" marB="45727" anchor="b"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en-US" sz="1800" b="0" i="0" u="none" strike="noStrike" cap="none" normalizeH="0" baseline="0" smtClean="0">
                        <a:ln>
                          <a:noFill/>
                        </a:ln>
                        <a:solidFill>
                          <a:schemeClr val="tx1"/>
                        </a:solidFill>
                        <a:effectLst/>
                        <a:latin typeface="Times New Roman" pitchFamily="18" charset="0"/>
                      </a:endParaRPr>
                    </a:p>
                  </a:txBody>
                  <a:tcPr marT="45727" marB="45727" anchor="b"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365814">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 Yes</a:t>
                      </a:r>
                      <a:endParaRPr kumimoji="0" lang="en-US" sz="1800" b="0" i="0" u="none" strike="noStrike" cap="none" normalizeH="0" baseline="0" smtClean="0">
                        <a:ln>
                          <a:noFill/>
                        </a:ln>
                        <a:solidFill>
                          <a:schemeClr val="tx1"/>
                        </a:solidFill>
                        <a:effectLst/>
                        <a:latin typeface="Times New Roman" pitchFamily="18" charset="0"/>
                      </a:endParaRPr>
                    </a:p>
                  </a:txBody>
                  <a:tcPr marT="45727" marB="45727" anchor="b"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en-US" sz="1800" b="0" i="0" u="none" strike="noStrike" cap="none" normalizeH="0" baseline="0" smtClean="0">
                        <a:ln>
                          <a:noFill/>
                        </a:ln>
                        <a:solidFill>
                          <a:schemeClr val="tx1"/>
                        </a:solidFill>
                        <a:effectLst/>
                        <a:latin typeface="Times New Roman" pitchFamily="18" charset="0"/>
                      </a:endParaRPr>
                    </a:p>
                  </a:txBody>
                  <a:tcPr marT="45727" marB="45727" anchor="b"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366767">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 No</a:t>
                      </a:r>
                      <a:endParaRPr kumimoji="0" lang="en-US" sz="1800" b="0" i="0" u="none" strike="noStrike" cap="none" normalizeH="0" baseline="0" smtClean="0">
                        <a:ln>
                          <a:noFill/>
                        </a:ln>
                        <a:solidFill>
                          <a:schemeClr val="tx1"/>
                        </a:solidFill>
                        <a:effectLst/>
                        <a:latin typeface="Times New Roman" pitchFamily="18" charset="0"/>
                      </a:endParaRPr>
                    </a:p>
                  </a:txBody>
                  <a:tcPr marT="45727" marB="45727" anchor="b"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0</a:t>
                      </a:r>
                      <a:endParaRPr kumimoji="0" lang="en-US" sz="1800" b="0" i="0" u="none" strike="noStrike" cap="none" normalizeH="0" baseline="0" smtClean="0">
                        <a:ln>
                          <a:noFill/>
                        </a:ln>
                        <a:solidFill>
                          <a:schemeClr val="tx1"/>
                        </a:solidFill>
                        <a:effectLst/>
                        <a:latin typeface="Times New Roman" pitchFamily="18" charset="0"/>
                      </a:endParaRPr>
                    </a:p>
                  </a:txBody>
                  <a:tcPr marT="45727" marB="45727" anchor="b"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365814">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 Yes</a:t>
                      </a:r>
                      <a:endParaRPr kumimoji="0" lang="en-US" sz="1800" b="0" i="0" u="none" strike="noStrike" cap="none" normalizeH="0" baseline="0" smtClean="0">
                        <a:ln>
                          <a:noFill/>
                        </a:ln>
                        <a:solidFill>
                          <a:schemeClr val="tx1"/>
                        </a:solidFill>
                        <a:effectLst/>
                        <a:latin typeface="Times New Roman" pitchFamily="18" charset="0"/>
                      </a:endParaRPr>
                    </a:p>
                  </a:txBody>
                  <a:tcPr marT="45727" marB="45727" anchor="b"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en-US" sz="1800" b="0" i="0" u="none" strike="noStrike" cap="none" normalizeH="0" baseline="0" smtClean="0">
                        <a:ln>
                          <a:noFill/>
                        </a:ln>
                        <a:solidFill>
                          <a:schemeClr val="tx1"/>
                        </a:solidFill>
                        <a:effectLst/>
                        <a:latin typeface="Times New Roman" pitchFamily="18" charset="0"/>
                      </a:endParaRPr>
                    </a:p>
                  </a:txBody>
                  <a:tcPr marT="45727" marB="45727" anchor="b"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9499" name="Rectangle 43"/>
          <p:cNvSpPr>
            <a:spLocks noChangeArrowheads="1"/>
          </p:cNvSpPr>
          <p:nvPr/>
        </p:nvSpPr>
        <p:spPr bwMode="auto">
          <a:xfrm>
            <a:off x="2387600" y="3646488"/>
            <a:ext cx="550863" cy="960437"/>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9512" name="Rectangle 56"/>
          <p:cNvSpPr>
            <a:spLocks noChangeArrowheads="1"/>
          </p:cNvSpPr>
          <p:nvPr/>
        </p:nvSpPr>
        <p:spPr bwMode="auto">
          <a:xfrm>
            <a:off x="6877050" y="2970213"/>
            <a:ext cx="1192213" cy="354171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9513" name="Rectangle 57"/>
          <p:cNvSpPr>
            <a:spLocks noChangeArrowheads="1"/>
          </p:cNvSpPr>
          <p:nvPr/>
        </p:nvSpPr>
        <p:spPr bwMode="auto">
          <a:xfrm>
            <a:off x="2946400" y="3646488"/>
            <a:ext cx="550863" cy="960437"/>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grpSp>
        <p:nvGrpSpPr>
          <p:cNvPr id="14" name="Group 13"/>
          <p:cNvGrpSpPr/>
          <p:nvPr/>
        </p:nvGrpSpPr>
        <p:grpSpPr>
          <a:xfrm>
            <a:off x="2544763" y="180975"/>
            <a:ext cx="4094162" cy="530226"/>
            <a:chOff x="2544763" y="180975"/>
            <a:chExt cx="4094162" cy="530226"/>
          </a:xfrm>
        </p:grpSpPr>
        <p:graphicFrame>
          <p:nvGraphicFramePr>
            <p:cNvPr id="15" name="Object 18"/>
            <p:cNvGraphicFramePr>
              <a:graphicFrameLocks noChangeAspect="1"/>
            </p:cNvGraphicFramePr>
            <p:nvPr>
              <p:extLst>
                <p:ext uri="{D42A27DB-BD31-4B8C-83A1-F6EECF244321}">
                  <p14:modId xmlns:p14="http://schemas.microsoft.com/office/powerpoint/2010/main" val="436265418"/>
                </p:ext>
              </p:extLst>
            </p:nvPr>
          </p:nvGraphicFramePr>
          <p:xfrm>
            <a:off x="6261466" y="279400"/>
            <a:ext cx="345718" cy="431801"/>
          </p:xfrm>
          <a:graphic>
            <a:graphicData uri="http://schemas.openxmlformats.org/presentationml/2006/ole">
              <mc:AlternateContent xmlns:mc="http://schemas.openxmlformats.org/markup-compatibility/2006">
                <mc:Choice xmlns:v="urn:schemas-microsoft-com:vml" Requires="v">
                  <p:oleObj spid="_x0000_s47164" name="Equation" r:id="rId6" imgW="152334" imgH="190417" progId="Equation.DSMT4">
                    <p:embed/>
                  </p:oleObj>
                </mc:Choice>
                <mc:Fallback>
                  <p:oleObj name="Equation" r:id="rId6" imgW="152334" imgH="190417"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61466" y="279400"/>
                          <a:ext cx="345718" cy="431801"/>
                        </a:xfrm>
                        <a:prstGeom prst="rect">
                          <a:avLst/>
                        </a:prstGeom>
                        <a:noFill/>
                        <a:ln>
                          <a:noFill/>
                        </a:ln>
                        <a:effectLst/>
                      </p:spPr>
                    </p:pic>
                  </p:oleObj>
                </mc:Fallback>
              </mc:AlternateContent>
            </a:graphicData>
          </a:graphic>
        </p:graphicFrame>
        <p:sp>
          <p:nvSpPr>
            <p:cNvPr id="16" name="Text Box 480"/>
            <p:cNvSpPr txBox="1">
              <a:spLocks noChangeArrowheads="1"/>
            </p:cNvSpPr>
            <p:nvPr/>
          </p:nvSpPr>
          <p:spPr bwMode="auto">
            <a:xfrm>
              <a:off x="2544763" y="180975"/>
              <a:ext cx="409416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800" b="0" dirty="0">
                  <a:solidFill>
                    <a:srgbClr val="000000"/>
                  </a:solidFill>
                  <a:latin typeface="Times New Roman" pitchFamily="18" charset="0"/>
                </a:rPr>
                <a:t>Sampling Distribution of    </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9512"/>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950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9499"/>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95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99" grpId="0" animBg="1"/>
      <p:bldP spid="19512" grpId="0" animBg="1"/>
      <p:bldP spid="195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7286" name="Object 38"/>
          <p:cNvGraphicFramePr>
            <a:graphicFrameLocks noChangeAspect="1"/>
          </p:cNvGraphicFramePr>
          <p:nvPr/>
        </p:nvGraphicFramePr>
        <p:xfrm>
          <a:off x="469900" y="2157413"/>
          <a:ext cx="7435850" cy="1330325"/>
        </p:xfrm>
        <a:graphic>
          <a:graphicData uri="http://schemas.openxmlformats.org/presentationml/2006/ole">
            <mc:AlternateContent xmlns:mc="http://schemas.openxmlformats.org/markup-compatibility/2006">
              <mc:Choice xmlns:v="urn:schemas-microsoft-com:vml" Requires="v">
                <p:oleObj spid="_x0000_s48214" name="Equation" r:id="rId4" imgW="3835400" imgH="685800" progId="Equation.DSMT4">
                  <p:embed/>
                </p:oleObj>
              </mc:Choice>
              <mc:Fallback>
                <p:oleObj name="Equation" r:id="rId4" imgW="3835400" imgH="685800" progId="Equation.DSMT4">
                  <p:embed/>
                  <p:pic>
                    <p:nvPicPr>
                      <p:cNvPr id="0" name="Object 3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9900" y="2157413"/>
                        <a:ext cx="7435850"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37288" name="Rectangle 40"/>
          <p:cNvSpPr>
            <a:spLocks noChangeArrowheads="1"/>
          </p:cNvSpPr>
          <p:nvPr/>
        </p:nvSpPr>
        <p:spPr bwMode="auto">
          <a:xfrm>
            <a:off x="490538" y="3932238"/>
            <a:ext cx="45608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p>
            <a:pPr eaLnBrk="0" hangingPunct="0"/>
            <a:r>
              <a:rPr lang="en-US" sz="2400" b="0">
                <a:latin typeface="Book Antiqua" pitchFamily="18" charset="0"/>
              </a:rPr>
              <a:t>Since there are six</a:t>
            </a:r>
            <a:r>
              <a:rPr lang="en-US" sz="2400">
                <a:latin typeface="Book Antiqua" pitchFamily="18" charset="0"/>
              </a:rPr>
              <a:t> </a:t>
            </a:r>
            <a:r>
              <a:rPr lang="en-US" sz="2400">
                <a:solidFill>
                  <a:srgbClr val="FF0000"/>
                </a:solidFill>
                <a:latin typeface="Book Antiqua" pitchFamily="18" charset="0"/>
              </a:rPr>
              <a:t>1</a:t>
            </a:r>
            <a:r>
              <a:rPr lang="en-US" sz="2400" b="0">
                <a:latin typeface="Book Antiqua" pitchFamily="18" charset="0"/>
              </a:rPr>
              <a:t>s and four</a:t>
            </a:r>
            <a:r>
              <a:rPr lang="en-US" sz="2400">
                <a:latin typeface="Book Antiqua" pitchFamily="18" charset="0"/>
              </a:rPr>
              <a:t> </a:t>
            </a:r>
            <a:r>
              <a:rPr lang="en-US" sz="2400">
                <a:solidFill>
                  <a:srgbClr val="0066FF"/>
                </a:solidFill>
                <a:latin typeface="Book Antiqua" pitchFamily="18" charset="0"/>
              </a:rPr>
              <a:t>0</a:t>
            </a:r>
            <a:r>
              <a:rPr lang="en-US" sz="2400" b="0">
                <a:latin typeface="Book Antiqua" pitchFamily="18" charset="0"/>
              </a:rPr>
              <a:t>s</a:t>
            </a:r>
            <a:endParaRPr lang="en-US" sz="2400">
              <a:latin typeface="Book Antiqua" pitchFamily="18" charset="0"/>
            </a:endParaRPr>
          </a:p>
        </p:txBody>
      </p:sp>
      <p:graphicFrame>
        <p:nvGraphicFramePr>
          <p:cNvPr id="437292" name="Object 44"/>
          <p:cNvGraphicFramePr>
            <a:graphicFrameLocks noChangeAspect="1"/>
          </p:cNvGraphicFramePr>
          <p:nvPr/>
        </p:nvGraphicFramePr>
        <p:xfrm>
          <a:off x="1089025" y="4381500"/>
          <a:ext cx="3316288" cy="854075"/>
        </p:xfrm>
        <a:graphic>
          <a:graphicData uri="http://schemas.openxmlformats.org/presentationml/2006/ole">
            <mc:AlternateContent xmlns:mc="http://schemas.openxmlformats.org/markup-compatibility/2006">
              <mc:Choice xmlns:v="urn:schemas-microsoft-com:vml" Requires="v">
                <p:oleObj spid="_x0000_s48215" name="Equation" r:id="rId6" imgW="1778000" imgH="457200" progId="Equation.DSMT4">
                  <p:embed/>
                </p:oleObj>
              </mc:Choice>
              <mc:Fallback>
                <p:oleObj name="Equation" r:id="rId6" imgW="1778000" imgH="457200" progId="Equation.DSMT4">
                  <p:embed/>
                  <p:pic>
                    <p:nvPicPr>
                      <p:cNvPr id="0" name="Object 4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9025" y="4381500"/>
                        <a:ext cx="3316288"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37291" name="Object 43"/>
          <p:cNvGraphicFramePr>
            <a:graphicFrameLocks noChangeAspect="1"/>
          </p:cNvGraphicFramePr>
          <p:nvPr/>
        </p:nvGraphicFramePr>
        <p:xfrm>
          <a:off x="4479925" y="4608513"/>
          <a:ext cx="2627313" cy="465137"/>
        </p:xfrm>
        <a:graphic>
          <a:graphicData uri="http://schemas.openxmlformats.org/presentationml/2006/ole">
            <mc:AlternateContent xmlns:mc="http://schemas.openxmlformats.org/markup-compatibility/2006">
              <mc:Choice xmlns:v="urn:schemas-microsoft-com:vml" Requires="v">
                <p:oleObj spid="_x0000_s48216" name="Equation" r:id="rId8" imgW="1270000" imgH="228600" progId="Equation.DSMT4">
                  <p:embed/>
                </p:oleObj>
              </mc:Choice>
              <mc:Fallback>
                <p:oleObj name="Equation" r:id="rId8" imgW="1270000" imgH="228600" progId="Equation.DSMT4">
                  <p:embed/>
                  <p:pic>
                    <p:nvPicPr>
                      <p:cNvPr id="0" name="Object 4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79925" y="4608513"/>
                        <a:ext cx="2627313"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37296" name="Object 48"/>
          <p:cNvGraphicFramePr>
            <a:graphicFrameLocks noChangeAspect="1"/>
          </p:cNvGraphicFramePr>
          <p:nvPr/>
        </p:nvGraphicFramePr>
        <p:xfrm>
          <a:off x="4476750" y="5164138"/>
          <a:ext cx="2590800" cy="414337"/>
        </p:xfrm>
        <a:graphic>
          <a:graphicData uri="http://schemas.openxmlformats.org/presentationml/2006/ole">
            <mc:AlternateContent xmlns:mc="http://schemas.openxmlformats.org/markup-compatibility/2006">
              <mc:Choice xmlns:v="urn:schemas-microsoft-com:vml" Requires="v">
                <p:oleObj spid="_x0000_s48217" name="Equation" r:id="rId10" imgW="1256755" imgH="203112" progId="Equation.DSMT4">
                  <p:embed/>
                </p:oleObj>
              </mc:Choice>
              <mc:Fallback>
                <p:oleObj name="Equation" r:id="rId10" imgW="1256755" imgH="203112" progId="Equation.DSMT4">
                  <p:embed/>
                  <p:pic>
                    <p:nvPicPr>
                      <p:cNvPr id="0" name="Object 4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76750" y="5164138"/>
                        <a:ext cx="25908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37309" name="Object 61"/>
          <p:cNvGraphicFramePr>
            <a:graphicFrameLocks noChangeAspect="1"/>
          </p:cNvGraphicFramePr>
          <p:nvPr/>
        </p:nvGraphicFramePr>
        <p:xfrm>
          <a:off x="4489450" y="5661025"/>
          <a:ext cx="2014538" cy="407988"/>
        </p:xfrm>
        <a:graphic>
          <a:graphicData uri="http://schemas.openxmlformats.org/presentationml/2006/ole">
            <mc:AlternateContent xmlns:mc="http://schemas.openxmlformats.org/markup-compatibility/2006">
              <mc:Choice xmlns:v="urn:schemas-microsoft-com:vml" Requires="v">
                <p:oleObj spid="_x0000_s48218" name="Equation" r:id="rId12" imgW="926698" imgH="203112" progId="Equation.DSMT4">
                  <p:embed/>
                </p:oleObj>
              </mc:Choice>
              <mc:Fallback>
                <p:oleObj name="Equation" r:id="rId12" imgW="926698" imgH="203112" progId="Equation.DSMT4">
                  <p:embed/>
                  <p:pic>
                    <p:nvPicPr>
                      <p:cNvPr id="0" name="Object 6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89450" y="5661025"/>
                        <a:ext cx="201453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525" name="Object 21"/>
          <p:cNvGraphicFramePr>
            <a:graphicFrameLocks noChangeAspect="1"/>
          </p:cNvGraphicFramePr>
          <p:nvPr/>
        </p:nvGraphicFramePr>
        <p:xfrm>
          <a:off x="4019550" y="6162675"/>
          <a:ext cx="1979613" cy="544513"/>
        </p:xfrm>
        <a:graphic>
          <a:graphicData uri="http://schemas.openxmlformats.org/presentationml/2006/ole">
            <mc:AlternateContent xmlns:mc="http://schemas.openxmlformats.org/markup-compatibility/2006">
              <mc:Choice xmlns:v="urn:schemas-microsoft-com:vml" Requires="v">
                <p:oleObj spid="_x0000_s48219" name="Equation" r:id="rId14" imgW="876300" imgH="241300" progId="Equation.DSMT4">
                  <p:embed/>
                </p:oleObj>
              </mc:Choice>
              <mc:Fallback>
                <p:oleObj name="Equation" r:id="rId14" imgW="876300" imgH="241300" progId="Equation.DSMT4">
                  <p:embed/>
                  <p:pic>
                    <p:nvPicPr>
                      <p:cNvPr id="0" name="Object 2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019550" y="6162675"/>
                        <a:ext cx="1979613" cy="544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8138" name="Text Box 2"/>
          <p:cNvSpPr txBox="1">
            <a:spLocks noChangeArrowheads="1"/>
          </p:cNvSpPr>
          <p:nvPr/>
        </p:nvSpPr>
        <p:spPr bwMode="auto">
          <a:xfrm>
            <a:off x="344488" y="1074738"/>
            <a:ext cx="82454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a:latin typeface="Times New Roman" pitchFamily="18" charset="0"/>
              </a:rPr>
              <a:t>The sampling distribution of      is the probability distribution of all possible values of the sample proportion.</a:t>
            </a:r>
          </a:p>
        </p:txBody>
      </p:sp>
      <p:graphicFrame>
        <p:nvGraphicFramePr>
          <p:cNvPr id="48139" name="Object 4">
            <a:hlinkClick r:id="" action="ppaction://ole?verb=0"/>
          </p:cNvPr>
          <p:cNvGraphicFramePr>
            <a:graphicFrameLocks noChangeAspect="1"/>
          </p:cNvGraphicFramePr>
          <p:nvPr/>
        </p:nvGraphicFramePr>
        <p:xfrm>
          <a:off x="4011613" y="1255713"/>
          <a:ext cx="192087" cy="273050"/>
        </p:xfrm>
        <a:graphic>
          <a:graphicData uri="http://schemas.openxmlformats.org/presentationml/2006/ole">
            <mc:AlternateContent xmlns:mc="http://schemas.openxmlformats.org/markup-compatibility/2006">
              <mc:Choice xmlns:v="urn:schemas-microsoft-com:vml" Requires="v">
                <p:oleObj spid="_x0000_s48220" name="Equation" r:id="rId16" imgW="161965" imgH="219186" progId="Equation.3">
                  <p:embed/>
                </p:oleObj>
              </mc:Choice>
              <mc:Fallback>
                <p:oleObj name="Equation" r:id="rId16" imgW="161965" imgH="219186" progId="Equation.3">
                  <p:embed/>
                  <p:pic>
                    <p:nvPicPr>
                      <p:cNvPr id="0" name="Object 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011613" y="1255713"/>
                        <a:ext cx="192087"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sp>
        <p:nvSpPr>
          <p:cNvPr id="22546" name="AutoShape 18"/>
          <p:cNvSpPr>
            <a:spLocks noChangeArrowheads="1"/>
          </p:cNvSpPr>
          <p:nvPr/>
        </p:nvSpPr>
        <p:spPr bwMode="auto">
          <a:xfrm>
            <a:off x="5407480" y="1174750"/>
            <a:ext cx="3663950" cy="1014413"/>
          </a:xfrm>
          <a:prstGeom prst="wedgeRoundRectCallout">
            <a:avLst>
              <a:gd name="adj1" fmla="val -67889"/>
              <a:gd name="adj2" fmla="val 155389"/>
              <a:gd name="adj3" fmla="val 16667"/>
            </a:avLst>
          </a:prstGeom>
          <a:solidFill>
            <a:srgbClr val="FFFF00"/>
          </a:solidFill>
          <a:ln w="28575">
            <a:solidFill>
              <a:schemeClr val="tx1"/>
            </a:solidFill>
            <a:miter lim="800000"/>
            <a:headEnd/>
            <a:tailEnd/>
          </a:ln>
        </p:spPr>
        <p:txBody>
          <a:bodyPr/>
          <a:lstStyle/>
          <a:p>
            <a:pPr algn="ctr"/>
            <a:r>
              <a:rPr lang="en-US">
                <a:solidFill>
                  <a:schemeClr val="hlink"/>
                </a:solidFill>
                <a:latin typeface="Times New Roman" pitchFamily="18" charset="0"/>
              </a:rPr>
              <a:t>We should have divided by </a:t>
            </a:r>
            <a:r>
              <a:rPr lang="en-US" i="1">
                <a:solidFill>
                  <a:schemeClr val="hlink"/>
                </a:solidFill>
                <a:latin typeface="Times New Roman" pitchFamily="18" charset="0"/>
              </a:rPr>
              <a:t>n</a:t>
            </a:r>
            <a:r>
              <a:rPr lang="en-US">
                <a:solidFill>
                  <a:schemeClr val="hlink"/>
                </a:solidFill>
                <a:latin typeface="Times New Roman" pitchFamily="18" charset="0"/>
              </a:rPr>
              <a:t> – 1 because the data came from a sample. </a:t>
            </a:r>
          </a:p>
        </p:txBody>
      </p:sp>
      <p:sp>
        <p:nvSpPr>
          <p:cNvPr id="21529" name="Oval 25"/>
          <p:cNvSpPr>
            <a:spLocks noChangeArrowheads="1"/>
          </p:cNvSpPr>
          <p:nvPr/>
        </p:nvSpPr>
        <p:spPr bwMode="auto">
          <a:xfrm>
            <a:off x="4770438" y="4630738"/>
            <a:ext cx="430212" cy="427037"/>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1530" name="Oval 26"/>
          <p:cNvSpPr>
            <a:spLocks noChangeArrowheads="1"/>
          </p:cNvSpPr>
          <p:nvPr/>
        </p:nvSpPr>
        <p:spPr bwMode="auto">
          <a:xfrm>
            <a:off x="5224463" y="4635500"/>
            <a:ext cx="430212" cy="430213"/>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1531" name="Oval 27"/>
          <p:cNvSpPr>
            <a:spLocks noChangeArrowheads="1"/>
          </p:cNvSpPr>
          <p:nvPr/>
        </p:nvSpPr>
        <p:spPr bwMode="auto">
          <a:xfrm>
            <a:off x="6065838" y="4624388"/>
            <a:ext cx="430212" cy="427037"/>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1532" name="Oval 28"/>
          <p:cNvSpPr>
            <a:spLocks noChangeArrowheads="1"/>
          </p:cNvSpPr>
          <p:nvPr/>
        </p:nvSpPr>
        <p:spPr bwMode="auto">
          <a:xfrm>
            <a:off x="6518275" y="4629150"/>
            <a:ext cx="430213" cy="430213"/>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1534" name="Rectangle 30"/>
          <p:cNvSpPr>
            <a:spLocks noChangeArrowheads="1"/>
          </p:cNvSpPr>
          <p:nvPr/>
        </p:nvSpPr>
        <p:spPr bwMode="auto">
          <a:xfrm>
            <a:off x="5734050" y="5662613"/>
            <a:ext cx="1082675" cy="33496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 name="AutoShape 18"/>
          <p:cNvSpPr>
            <a:spLocks noChangeArrowheads="1"/>
          </p:cNvSpPr>
          <p:nvPr/>
        </p:nvSpPr>
        <p:spPr bwMode="auto">
          <a:xfrm>
            <a:off x="5439569" y="4102100"/>
            <a:ext cx="3631861" cy="1563688"/>
          </a:xfrm>
          <a:prstGeom prst="wedgeRoundRectCallout">
            <a:avLst>
              <a:gd name="adj1" fmla="val -68189"/>
              <a:gd name="adj2" fmla="val -93685"/>
              <a:gd name="adj3" fmla="val 16667"/>
            </a:avLst>
          </a:prstGeom>
          <a:solidFill>
            <a:srgbClr val="FFFF00"/>
          </a:solidFill>
          <a:ln w="28575">
            <a:solidFill>
              <a:schemeClr val="tx1"/>
            </a:solidFill>
            <a:miter lim="800000"/>
            <a:headEnd/>
            <a:tailEnd/>
          </a:ln>
        </p:spPr>
        <p:txBody>
          <a:bodyPr/>
          <a:lstStyle/>
          <a:p>
            <a:pPr algn="ctr"/>
            <a:r>
              <a:rPr lang="en-US">
                <a:solidFill>
                  <a:schemeClr val="hlink"/>
                </a:solidFill>
                <a:latin typeface="Times New Roman" pitchFamily="18" charset="0"/>
              </a:rPr>
              <a:t>In most cases involving sample proportions, </a:t>
            </a:r>
            <a:r>
              <a:rPr lang="en-US" i="1">
                <a:solidFill>
                  <a:schemeClr val="hlink"/>
                </a:solidFill>
                <a:latin typeface="Times New Roman" pitchFamily="18" charset="0"/>
              </a:rPr>
              <a:t>n </a:t>
            </a:r>
            <a:r>
              <a:rPr lang="en-US">
                <a:solidFill>
                  <a:schemeClr val="hlink"/>
                </a:solidFill>
                <a:latin typeface="Times New Roman" pitchFamily="18" charset="0"/>
              </a:rPr>
              <a:t>is very </a:t>
            </a:r>
            <a:r>
              <a:rPr lang="en-US" u="sng">
                <a:solidFill>
                  <a:schemeClr val="hlink"/>
                </a:solidFill>
                <a:latin typeface="Times New Roman" pitchFamily="18" charset="0"/>
              </a:rPr>
              <a:t>large</a:t>
            </a:r>
            <a:r>
              <a:rPr lang="en-US">
                <a:solidFill>
                  <a:schemeClr val="hlink"/>
                </a:solidFill>
                <a:latin typeface="Times New Roman" pitchFamily="18" charset="0"/>
              </a:rPr>
              <a:t>. Hence, dividing by </a:t>
            </a:r>
            <a:r>
              <a:rPr lang="en-US" i="1">
                <a:solidFill>
                  <a:schemeClr val="hlink"/>
                </a:solidFill>
                <a:latin typeface="Times New Roman" pitchFamily="18" charset="0"/>
              </a:rPr>
              <a:t>n </a:t>
            </a:r>
            <a:r>
              <a:rPr lang="en-US">
                <a:solidFill>
                  <a:schemeClr val="hlink"/>
                </a:solidFill>
                <a:latin typeface="Times New Roman" pitchFamily="18" charset="0"/>
              </a:rPr>
              <a:t>or </a:t>
            </a:r>
            <a:br>
              <a:rPr lang="en-US">
                <a:solidFill>
                  <a:schemeClr val="hlink"/>
                </a:solidFill>
                <a:latin typeface="Times New Roman" pitchFamily="18" charset="0"/>
              </a:rPr>
            </a:br>
            <a:r>
              <a:rPr lang="en-US" i="1">
                <a:solidFill>
                  <a:schemeClr val="hlink"/>
                </a:solidFill>
                <a:latin typeface="Times New Roman" pitchFamily="18" charset="0"/>
              </a:rPr>
              <a:t>n –</a:t>
            </a:r>
            <a:r>
              <a:rPr lang="en-US">
                <a:solidFill>
                  <a:schemeClr val="hlink"/>
                </a:solidFill>
                <a:latin typeface="Times New Roman" pitchFamily="18" charset="0"/>
              </a:rPr>
              <a:t> 1 yields roughly the same value</a:t>
            </a:r>
          </a:p>
        </p:txBody>
      </p:sp>
      <p:graphicFrame>
        <p:nvGraphicFramePr>
          <p:cNvPr id="21535" name="Object 31"/>
          <p:cNvGraphicFramePr>
            <a:graphicFrameLocks noChangeAspect="1"/>
          </p:cNvGraphicFramePr>
          <p:nvPr/>
        </p:nvGraphicFramePr>
        <p:xfrm>
          <a:off x="4027488" y="6126163"/>
          <a:ext cx="2238375" cy="573087"/>
        </p:xfrm>
        <a:graphic>
          <a:graphicData uri="http://schemas.openxmlformats.org/presentationml/2006/ole">
            <mc:AlternateContent xmlns:mc="http://schemas.openxmlformats.org/markup-compatibility/2006">
              <mc:Choice xmlns:v="urn:schemas-microsoft-com:vml" Requires="v">
                <p:oleObj spid="_x0000_s48221" name="Equation" r:id="rId18" imgW="990170" imgH="253890" progId="Equation.DSMT4">
                  <p:embed/>
                </p:oleObj>
              </mc:Choice>
              <mc:Fallback>
                <p:oleObj name="Equation" r:id="rId18" imgW="990170" imgH="253890" progId="Equation.DSMT4">
                  <p:embed/>
                  <p:pic>
                    <p:nvPicPr>
                      <p:cNvPr id="0" name="Object 3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027488" y="6126163"/>
                        <a:ext cx="2238375" cy="573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22" name="TextBox 21"/>
              <p:cNvSpPr txBox="1"/>
              <p:nvPr/>
            </p:nvSpPr>
            <p:spPr>
              <a:xfrm>
                <a:off x="7255499" y="5830094"/>
                <a:ext cx="1590179" cy="90781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b="0" i="1" smtClean="0">
                              <a:latin typeface="Cambria Math"/>
                            </a:rPr>
                          </m:ctrlPr>
                        </m:sSubPr>
                        <m:e>
                          <m:r>
                            <a:rPr lang="en-US" sz="2800" b="0" i="1" smtClean="0">
                              <a:latin typeface="Cambria Math"/>
                              <a:ea typeface="Cambria Math"/>
                            </a:rPr>
                            <m:t>𝜎</m:t>
                          </m:r>
                        </m:e>
                        <m:sub>
                          <m:acc>
                            <m:accPr>
                              <m:chr m:val="̅"/>
                              <m:ctrlPr>
                                <a:rPr lang="en-US" sz="2800" b="0" i="1" smtClean="0">
                                  <a:latin typeface="Cambria Math"/>
                                </a:rPr>
                              </m:ctrlPr>
                            </m:accPr>
                            <m:e>
                              <m:r>
                                <a:rPr lang="en-US" sz="2800" b="0" i="1" smtClean="0">
                                  <a:latin typeface="Cambria Math"/>
                                </a:rPr>
                                <m:t>𝑝</m:t>
                              </m:r>
                            </m:e>
                          </m:acc>
                        </m:sub>
                      </m:sSub>
                      <m:r>
                        <a:rPr lang="en-US" sz="2800" b="0" i="1" smtClean="0">
                          <a:latin typeface="Cambria Math"/>
                        </a:rPr>
                        <m:t>=</m:t>
                      </m:r>
                      <m:f>
                        <m:fPr>
                          <m:ctrlPr>
                            <a:rPr lang="en-US" sz="2800" b="0" i="1" smtClean="0">
                              <a:latin typeface="Cambria Math"/>
                            </a:rPr>
                          </m:ctrlPr>
                        </m:fPr>
                        <m:num>
                          <m:sSub>
                            <m:sSubPr>
                              <m:ctrlPr>
                                <a:rPr lang="en-US" sz="2800" b="0" i="1" smtClean="0">
                                  <a:latin typeface="Cambria Math"/>
                                </a:rPr>
                              </m:ctrlPr>
                            </m:sSubPr>
                            <m:e>
                              <m:r>
                                <a:rPr lang="en-US" sz="2800" b="0" i="1" smtClean="0">
                                  <a:latin typeface="Cambria Math"/>
                                  <a:ea typeface="Cambria Math"/>
                                </a:rPr>
                                <m:t>𝜎</m:t>
                              </m:r>
                            </m:e>
                            <m:sub>
                              <m:r>
                                <a:rPr lang="en-US" sz="2800" b="0" i="1" smtClean="0">
                                  <a:latin typeface="Cambria Math"/>
                                </a:rPr>
                                <m:t>𝐷</m:t>
                              </m:r>
                            </m:sub>
                          </m:sSub>
                        </m:num>
                        <m:den>
                          <m:rad>
                            <m:radPr>
                              <m:degHide m:val="on"/>
                              <m:ctrlPr>
                                <a:rPr lang="en-US" sz="2800" b="0" i="1" smtClean="0">
                                  <a:latin typeface="Cambria Math"/>
                                </a:rPr>
                              </m:ctrlPr>
                            </m:radPr>
                            <m:deg/>
                            <m:e>
                              <m:r>
                                <a:rPr lang="en-US" sz="2800" b="0" i="1" smtClean="0">
                                  <a:latin typeface="Cambria Math"/>
                                </a:rPr>
                                <m:t>𝑛</m:t>
                              </m:r>
                            </m:e>
                          </m:rad>
                        </m:den>
                      </m:f>
                    </m:oMath>
                  </m:oMathPara>
                </a14:m>
                <a:endParaRPr lang="en-US" b="0" dirty="0"/>
              </a:p>
            </p:txBody>
          </p:sp>
        </mc:Choice>
        <mc:Fallback xmlns="">
          <p:sp>
            <p:nvSpPr>
              <p:cNvPr id="22" name="TextBox 21"/>
              <p:cNvSpPr txBox="1">
                <a:spLocks noRot="1" noChangeAspect="1" noMove="1" noResize="1" noEditPoints="1" noAdjustHandles="1" noChangeArrowheads="1" noChangeShapeType="1" noTextEdit="1"/>
              </p:cNvSpPr>
              <p:nvPr/>
            </p:nvSpPr>
            <p:spPr>
              <a:xfrm>
                <a:off x="7255499" y="5830094"/>
                <a:ext cx="1590179" cy="907813"/>
              </a:xfrm>
              <a:prstGeom prst="rect">
                <a:avLst/>
              </a:prstGeom>
              <a:blipFill rotWithShape="1">
                <a:blip r:embed="rId20"/>
                <a:stretch>
                  <a:fillRect/>
                </a:stretch>
              </a:blipFill>
            </p:spPr>
            <p:txBody>
              <a:bodyPr/>
              <a:lstStyle/>
              <a:p>
                <a:r>
                  <a:rPr lang="en-US">
                    <a:noFill/>
                  </a:rPr>
                  <a:t> </a:t>
                </a:r>
              </a:p>
            </p:txBody>
          </p:sp>
        </mc:Fallback>
      </mc:AlternateContent>
      <p:grpSp>
        <p:nvGrpSpPr>
          <p:cNvPr id="23" name="Group 22"/>
          <p:cNvGrpSpPr/>
          <p:nvPr/>
        </p:nvGrpSpPr>
        <p:grpSpPr>
          <a:xfrm>
            <a:off x="2544763" y="180975"/>
            <a:ext cx="4094162" cy="530226"/>
            <a:chOff x="2544763" y="180975"/>
            <a:chExt cx="4094162" cy="530226"/>
          </a:xfrm>
        </p:grpSpPr>
        <p:graphicFrame>
          <p:nvGraphicFramePr>
            <p:cNvPr id="24" name="Object 18"/>
            <p:cNvGraphicFramePr>
              <a:graphicFrameLocks noChangeAspect="1"/>
            </p:cNvGraphicFramePr>
            <p:nvPr>
              <p:extLst>
                <p:ext uri="{D42A27DB-BD31-4B8C-83A1-F6EECF244321}">
                  <p14:modId xmlns:p14="http://schemas.microsoft.com/office/powerpoint/2010/main" val="436265418"/>
                </p:ext>
              </p:extLst>
            </p:nvPr>
          </p:nvGraphicFramePr>
          <p:xfrm>
            <a:off x="6261466" y="279400"/>
            <a:ext cx="345718" cy="431801"/>
          </p:xfrm>
          <a:graphic>
            <a:graphicData uri="http://schemas.openxmlformats.org/presentationml/2006/ole">
              <mc:AlternateContent xmlns:mc="http://schemas.openxmlformats.org/markup-compatibility/2006">
                <mc:Choice xmlns:v="urn:schemas-microsoft-com:vml" Requires="v">
                  <p:oleObj spid="_x0000_s48222" name="Equation" r:id="rId21" imgW="152334" imgH="190417" progId="Equation.DSMT4">
                    <p:embed/>
                  </p:oleObj>
                </mc:Choice>
                <mc:Fallback>
                  <p:oleObj name="Equation" r:id="rId21" imgW="152334" imgH="190417" progId="Equation.DSMT4">
                    <p:embed/>
                    <p:pic>
                      <p:nvPicPr>
                        <p:cNvPr id="0" name=""/>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261466" y="279400"/>
                          <a:ext cx="345718" cy="431801"/>
                        </a:xfrm>
                        <a:prstGeom prst="rect">
                          <a:avLst/>
                        </a:prstGeom>
                        <a:noFill/>
                        <a:ln>
                          <a:noFill/>
                        </a:ln>
                        <a:effectLst/>
                      </p:spPr>
                    </p:pic>
                  </p:oleObj>
                </mc:Fallback>
              </mc:AlternateContent>
            </a:graphicData>
          </a:graphic>
        </p:graphicFrame>
        <p:sp>
          <p:nvSpPr>
            <p:cNvPr id="25" name="Text Box 480"/>
            <p:cNvSpPr txBox="1">
              <a:spLocks noChangeArrowheads="1"/>
            </p:cNvSpPr>
            <p:nvPr/>
          </p:nvSpPr>
          <p:spPr bwMode="auto">
            <a:xfrm>
              <a:off x="2544763" y="180975"/>
              <a:ext cx="409416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800" b="0" dirty="0">
                  <a:solidFill>
                    <a:srgbClr val="000000"/>
                  </a:solidFill>
                  <a:latin typeface="Times New Roman" pitchFamily="18" charset="0"/>
                </a:rPr>
                <a:t>Sampling Distribution of    </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3728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54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22546"/>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2"/>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43728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43729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43729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529"/>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9" presetClass="exit" presetSubtype="0" fill="hold" grpId="1" nodeType="clickEffect">
                                  <p:stCondLst>
                                    <p:cond delay="0"/>
                                  </p:stCondLst>
                                  <p:childTnLst>
                                    <p:animEffect transition="out" filter="dissolve">
                                      <p:cBhvr>
                                        <p:cTn id="38" dur="500"/>
                                        <p:tgtEl>
                                          <p:spTgt spid="21529"/>
                                        </p:tgtEl>
                                      </p:cBhvr>
                                    </p:animEffect>
                                    <p:set>
                                      <p:cBhvr>
                                        <p:cTn id="39" dur="1" fill="hold">
                                          <p:stCondLst>
                                            <p:cond delay="499"/>
                                          </p:stCondLst>
                                        </p:cTn>
                                        <p:tgtEl>
                                          <p:spTgt spid="21529"/>
                                        </p:tgtEl>
                                        <p:attrNameLst>
                                          <p:attrName>style.visibility</p:attrName>
                                        </p:attrNameLst>
                                      </p:cBhvr>
                                      <p:to>
                                        <p:strVal val="hidden"/>
                                      </p:to>
                                    </p:set>
                                  </p:childTnLst>
                                </p:cTn>
                              </p:par>
                              <p:par>
                                <p:cTn id="40" presetID="1" presetClass="entr" presetSubtype="0" fill="hold" grpId="0" nodeType="withEffect">
                                  <p:stCondLst>
                                    <p:cond delay="0"/>
                                  </p:stCondLst>
                                  <p:childTnLst>
                                    <p:set>
                                      <p:cBhvr>
                                        <p:cTn id="41" dur="1" fill="hold">
                                          <p:stCondLst>
                                            <p:cond delay="0"/>
                                          </p:stCondLst>
                                        </p:cTn>
                                        <p:tgtEl>
                                          <p:spTgt spid="21530"/>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9" presetClass="exit" presetSubtype="0" fill="hold" grpId="1" nodeType="clickEffect">
                                  <p:stCondLst>
                                    <p:cond delay="0"/>
                                  </p:stCondLst>
                                  <p:childTnLst>
                                    <p:animEffect transition="out" filter="dissolve">
                                      <p:cBhvr>
                                        <p:cTn id="45" dur="500"/>
                                        <p:tgtEl>
                                          <p:spTgt spid="21530"/>
                                        </p:tgtEl>
                                      </p:cBhvr>
                                    </p:animEffect>
                                    <p:set>
                                      <p:cBhvr>
                                        <p:cTn id="46" dur="1" fill="hold">
                                          <p:stCondLst>
                                            <p:cond delay="499"/>
                                          </p:stCondLst>
                                        </p:cTn>
                                        <p:tgtEl>
                                          <p:spTgt spid="21530"/>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21531"/>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9" presetClass="exit" presetSubtype="0" fill="hold" grpId="1" nodeType="clickEffect">
                                  <p:stCondLst>
                                    <p:cond delay="0"/>
                                  </p:stCondLst>
                                  <p:childTnLst>
                                    <p:animEffect transition="out" filter="dissolve">
                                      <p:cBhvr>
                                        <p:cTn id="52" dur="500"/>
                                        <p:tgtEl>
                                          <p:spTgt spid="21531"/>
                                        </p:tgtEl>
                                      </p:cBhvr>
                                    </p:animEffect>
                                    <p:set>
                                      <p:cBhvr>
                                        <p:cTn id="53" dur="1" fill="hold">
                                          <p:stCondLst>
                                            <p:cond delay="499"/>
                                          </p:stCondLst>
                                        </p:cTn>
                                        <p:tgtEl>
                                          <p:spTgt spid="21531"/>
                                        </p:tgtEl>
                                        <p:attrNameLst>
                                          <p:attrName>style.visibility</p:attrName>
                                        </p:attrNameLst>
                                      </p:cBhvr>
                                      <p:to>
                                        <p:strVal val="hidden"/>
                                      </p:to>
                                    </p:set>
                                  </p:childTnLst>
                                </p:cTn>
                              </p:par>
                              <p:par>
                                <p:cTn id="54" presetID="1" presetClass="entr" presetSubtype="0" fill="hold" grpId="0" nodeType="withEffect">
                                  <p:stCondLst>
                                    <p:cond delay="0"/>
                                  </p:stCondLst>
                                  <p:childTnLst>
                                    <p:set>
                                      <p:cBhvr>
                                        <p:cTn id="55" dur="1" fill="hold">
                                          <p:stCondLst>
                                            <p:cond delay="0"/>
                                          </p:stCondLst>
                                        </p:cTn>
                                        <p:tgtEl>
                                          <p:spTgt spid="21532"/>
                                        </p:tgtEl>
                                        <p:attrNameLst>
                                          <p:attrName>style.visibility</p:attrName>
                                        </p:attrNameLst>
                                      </p:cBhvr>
                                      <p:to>
                                        <p:strVal val="visible"/>
                                      </p:to>
                                    </p:set>
                                  </p:childTnLst>
                                </p:cTn>
                              </p:par>
                            </p:childTnLst>
                          </p:cTn>
                        </p:par>
                      </p:childTnLst>
                    </p:cTn>
                  </p:par>
                  <p:par>
                    <p:cTn id="56" fill="hold" nodeType="clickPar">
                      <p:stCondLst>
                        <p:cond delay="indefinite"/>
                      </p:stCondLst>
                      <p:childTnLst>
                        <p:par>
                          <p:cTn id="57" fill="hold" nodeType="withGroup">
                            <p:stCondLst>
                              <p:cond delay="0"/>
                            </p:stCondLst>
                            <p:childTnLst>
                              <p:par>
                                <p:cTn id="58" presetID="9" presetClass="exit" presetSubtype="0" fill="hold" grpId="1" nodeType="clickEffect">
                                  <p:stCondLst>
                                    <p:cond delay="0"/>
                                  </p:stCondLst>
                                  <p:childTnLst>
                                    <p:animEffect transition="out" filter="dissolve">
                                      <p:cBhvr>
                                        <p:cTn id="59" dur="500"/>
                                        <p:tgtEl>
                                          <p:spTgt spid="21532"/>
                                        </p:tgtEl>
                                      </p:cBhvr>
                                    </p:animEffect>
                                    <p:set>
                                      <p:cBhvr>
                                        <p:cTn id="60" dur="1" fill="hold">
                                          <p:stCondLst>
                                            <p:cond delay="499"/>
                                          </p:stCondLst>
                                        </p:cTn>
                                        <p:tgtEl>
                                          <p:spTgt spid="21532"/>
                                        </p:tgtEl>
                                        <p:attrNameLst>
                                          <p:attrName>style.visibility</p:attrName>
                                        </p:attrNameLst>
                                      </p:cBhvr>
                                      <p:to>
                                        <p:strVal val="hidden"/>
                                      </p:to>
                                    </p:set>
                                  </p:childTnLst>
                                </p:cTn>
                              </p:par>
                              <p:par>
                                <p:cTn id="61" presetID="1" presetClass="entr" presetSubtype="0" fill="hold" nodeType="withEffect">
                                  <p:stCondLst>
                                    <p:cond delay="0"/>
                                  </p:stCondLst>
                                  <p:childTnLst>
                                    <p:set>
                                      <p:cBhvr>
                                        <p:cTn id="62" dur="1" fill="hold">
                                          <p:stCondLst>
                                            <p:cond delay="0"/>
                                          </p:stCondLst>
                                        </p:cTn>
                                        <p:tgtEl>
                                          <p:spTgt spid="437296"/>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0"/>
                                          </p:stCondLst>
                                        </p:cTn>
                                        <p:tgtEl>
                                          <p:spTgt spid="437309"/>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xit" presetSubtype="0" fill="hold" grpId="0" nodeType="clickEffect">
                                  <p:stCondLst>
                                    <p:cond delay="0"/>
                                  </p:stCondLst>
                                  <p:childTnLst>
                                    <p:set>
                                      <p:cBhvr>
                                        <p:cTn id="70" dur="1" fill="hold">
                                          <p:stCondLst>
                                            <p:cond delay="0"/>
                                          </p:stCondLst>
                                        </p:cTn>
                                        <p:tgtEl>
                                          <p:spTgt spid="21534"/>
                                        </p:tgtEl>
                                        <p:attrNameLst>
                                          <p:attrName>style.visibility</p:attrName>
                                        </p:attrNameLst>
                                      </p:cBhvr>
                                      <p:to>
                                        <p:strVal val="hidden"/>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nodeType="clickEffect">
                                  <p:stCondLst>
                                    <p:cond delay="0"/>
                                  </p:stCondLst>
                                  <p:childTnLst>
                                    <p:set>
                                      <p:cBhvr>
                                        <p:cTn id="74" dur="1" fill="hold">
                                          <p:stCondLst>
                                            <p:cond delay="0"/>
                                          </p:stCondLst>
                                        </p:cTn>
                                        <p:tgtEl>
                                          <p:spTgt spid="21525"/>
                                        </p:tgtEl>
                                        <p:attrNameLst>
                                          <p:attrName>style.visibility</p:attrName>
                                        </p:attrNameLst>
                                      </p:cBhvr>
                                      <p:to>
                                        <p:strVal val="visible"/>
                                      </p:to>
                                    </p:set>
                                  </p:childTnLst>
                                </p:cTn>
                              </p:par>
                              <p:par>
                                <p:cTn id="75" presetID="1" presetClass="entr" presetSubtype="0" fill="hold" grpId="1" nodeType="withEffect">
                                  <p:stCondLst>
                                    <p:cond delay="0"/>
                                  </p:stCondLst>
                                  <p:childTnLst>
                                    <p:set>
                                      <p:cBhvr>
                                        <p:cTn id="76" dur="1" fill="hold">
                                          <p:stCondLst>
                                            <p:cond delay="0"/>
                                          </p:stCondLst>
                                        </p:cTn>
                                        <p:tgtEl>
                                          <p:spTgt spid="21534"/>
                                        </p:tgtEl>
                                        <p:attrNameLst>
                                          <p:attrName>style.visibility</p:attrName>
                                        </p:attrNameLst>
                                      </p:cBhvr>
                                      <p:to>
                                        <p:strVal val="visible"/>
                                      </p:to>
                                    </p:set>
                                  </p:childTnLst>
                                </p:cTn>
                              </p:par>
                            </p:childTnLst>
                          </p:cTn>
                        </p:par>
                      </p:childTnLst>
                    </p:cTn>
                  </p:par>
                  <p:par>
                    <p:cTn id="77" fill="hold" nodeType="clickPar">
                      <p:stCondLst>
                        <p:cond delay="indefinite"/>
                      </p:stCondLst>
                      <p:childTnLst>
                        <p:par>
                          <p:cTn id="78" fill="hold" nodeType="withGroup">
                            <p:stCondLst>
                              <p:cond delay="0"/>
                            </p:stCondLst>
                            <p:childTnLst>
                              <p:par>
                                <p:cTn id="79" presetID="1" presetClass="exit" presetSubtype="0" fill="hold" nodeType="clickEffect">
                                  <p:stCondLst>
                                    <p:cond delay="0"/>
                                  </p:stCondLst>
                                  <p:childTnLst>
                                    <p:set>
                                      <p:cBhvr>
                                        <p:cTn id="80" dur="1" fill="hold">
                                          <p:stCondLst>
                                            <p:cond delay="0"/>
                                          </p:stCondLst>
                                        </p:cTn>
                                        <p:tgtEl>
                                          <p:spTgt spid="21525"/>
                                        </p:tgtEl>
                                        <p:attrNameLst>
                                          <p:attrName>style.visibility</p:attrName>
                                        </p:attrNameLst>
                                      </p:cBhvr>
                                      <p:to>
                                        <p:strVal val="hidden"/>
                                      </p:to>
                                    </p:set>
                                  </p:childTnLst>
                                </p:cTn>
                              </p:par>
                              <p:par>
                                <p:cTn id="81" presetID="1" presetClass="entr" presetSubtype="0" fill="hold" nodeType="withEffect">
                                  <p:stCondLst>
                                    <p:cond delay="0"/>
                                  </p:stCondLst>
                                  <p:childTnLst>
                                    <p:set>
                                      <p:cBhvr>
                                        <p:cTn id="82" dur="1" fill="hold">
                                          <p:stCondLst>
                                            <p:cond delay="0"/>
                                          </p:stCondLst>
                                        </p:cTn>
                                        <p:tgtEl>
                                          <p:spTgt spid="21535"/>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7288" grpId="0"/>
      <p:bldP spid="22546" grpId="0" animBg="1"/>
      <p:bldP spid="22546" grpId="1" animBg="1"/>
      <p:bldP spid="21529" grpId="0" animBg="1"/>
      <p:bldP spid="21529" grpId="1" animBg="1"/>
      <p:bldP spid="21530" grpId="0" animBg="1"/>
      <p:bldP spid="21530" grpId="1" animBg="1"/>
      <p:bldP spid="21531" grpId="0" animBg="1"/>
      <p:bldP spid="21531" grpId="1" animBg="1"/>
      <p:bldP spid="21532" grpId="0" animBg="1"/>
      <p:bldP spid="21532" grpId="1" animBg="1"/>
      <p:bldP spid="21534" grpId="0" animBg="1"/>
      <p:bldP spid="21534" grpId="1" animBg="1"/>
      <p:bldP spid="2" grpId="0" animBg="1"/>
      <p:bldP spid="2" grpId="1" animBg="1"/>
      <p:bldP spid="2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355600" y="1563688"/>
            <a:ext cx="8636000" cy="206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a:spcBef>
                <a:spcPct val="20000"/>
              </a:spcBef>
            </a:pPr>
            <a:r>
              <a:rPr lang="en-US" sz="2400" b="0" dirty="0">
                <a:latin typeface="Times New Roman" pitchFamily="18" charset="0"/>
              </a:rPr>
              <a:t>Recall that 72% of the prospective students applying to St. Andrew’s College desire on-campus housing</a:t>
            </a:r>
            <a:r>
              <a:rPr lang="en-US" sz="2400" b="0" dirty="0" smtClean="0">
                <a:latin typeface="Times New Roman" pitchFamily="18" charset="0"/>
              </a:rPr>
              <a:t>. What is the probability that a simple random sample of 30 applicants will provide an estimate of the population proportion of applicants desiring on-campus housing that is within .05 of the actual population proportion?</a:t>
            </a:r>
          </a:p>
          <a:p>
            <a:pPr>
              <a:spcBef>
                <a:spcPct val="20000"/>
              </a:spcBef>
            </a:pPr>
            <a:endParaRPr lang="en-US" sz="2400" b="0" dirty="0">
              <a:latin typeface="Times New Roman" pitchFamily="18" charset="0"/>
            </a:endParaRPr>
          </a:p>
        </p:txBody>
      </p:sp>
      <p:sp>
        <p:nvSpPr>
          <p:cNvPr id="51203" name="Rectangle 261"/>
          <p:cNvSpPr>
            <a:spLocks noChangeArrowheads="1"/>
          </p:cNvSpPr>
          <p:nvPr/>
        </p:nvSpPr>
        <p:spPr bwMode="auto">
          <a:xfrm>
            <a:off x="687388" y="1095375"/>
            <a:ext cx="7772400"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eaLnBrk="0" hangingPunct="0">
              <a:spcBef>
                <a:spcPct val="20000"/>
              </a:spcBef>
              <a:buClr>
                <a:srgbClr val="66FFFF"/>
              </a:buClr>
              <a:buSzPct val="75000"/>
              <a:buFont typeface="Monotype Sorts"/>
              <a:buNone/>
            </a:pPr>
            <a:r>
              <a:rPr lang="en-US" sz="2400">
                <a:latin typeface="Times New Roman" pitchFamily="18" charset="0"/>
              </a:rPr>
              <a:t>Example:</a:t>
            </a:r>
            <a:r>
              <a:rPr lang="en-US" sz="2400" b="0">
                <a:latin typeface="Times New Roman" pitchFamily="18" charset="0"/>
              </a:rPr>
              <a:t>  St. Andrew’s College</a:t>
            </a:r>
          </a:p>
        </p:txBody>
      </p:sp>
      <p:sp>
        <p:nvSpPr>
          <p:cNvPr id="284947" name="Line 275"/>
          <p:cNvSpPr>
            <a:spLocks noChangeShapeType="1"/>
          </p:cNvSpPr>
          <p:nvPr/>
        </p:nvSpPr>
        <p:spPr bwMode="auto">
          <a:xfrm flipV="1">
            <a:off x="1841500" y="1958976"/>
            <a:ext cx="558800"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4948" name="Line 276"/>
          <p:cNvSpPr>
            <a:spLocks noChangeShapeType="1"/>
          </p:cNvSpPr>
          <p:nvPr/>
        </p:nvSpPr>
        <p:spPr bwMode="auto">
          <a:xfrm flipV="1">
            <a:off x="2113756" y="3416300"/>
            <a:ext cx="395287"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Text Box 34"/>
          <p:cNvSpPr txBox="1">
            <a:spLocks noChangeArrowheads="1"/>
          </p:cNvSpPr>
          <p:nvPr/>
        </p:nvSpPr>
        <p:spPr bwMode="auto">
          <a:xfrm>
            <a:off x="355600" y="4549505"/>
            <a:ext cx="8382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dirty="0">
                <a:latin typeface="Book Antiqua" pitchFamily="18" charset="0"/>
              </a:rPr>
              <a:t>Step 1:  </a:t>
            </a:r>
            <a:r>
              <a:rPr lang="en-US" sz="2400" b="0" dirty="0" smtClean="0">
                <a:latin typeface="Book Antiqua" pitchFamily="18" charset="0"/>
              </a:rPr>
              <a:t>Convert the </a:t>
            </a:r>
            <a:r>
              <a:rPr lang="en-US" sz="2400" b="0" u="sng" dirty="0" smtClean="0">
                <a:latin typeface="Book Antiqua" pitchFamily="18" charset="0"/>
              </a:rPr>
              <a:t>upper</a:t>
            </a:r>
            <a:r>
              <a:rPr lang="en-US" sz="2400" b="0" dirty="0" smtClean="0">
                <a:latin typeface="Book Antiqua" pitchFamily="18" charset="0"/>
              </a:rPr>
              <a:t> </a:t>
            </a:r>
            <a:r>
              <a:rPr lang="en-US" sz="2400" b="0" dirty="0">
                <a:latin typeface="Book Antiqua" pitchFamily="18" charset="0"/>
              </a:rPr>
              <a:t>endpoint </a:t>
            </a:r>
            <a:r>
              <a:rPr lang="en-US" sz="2400" b="0" dirty="0" smtClean="0">
                <a:latin typeface="Book Antiqua" pitchFamily="18" charset="0"/>
              </a:rPr>
              <a:t>of the interval to </a:t>
            </a:r>
            <a:r>
              <a:rPr lang="en-US" sz="2400" b="0" i="1" dirty="0" smtClean="0">
                <a:latin typeface="Book Antiqua" pitchFamily="18" charset="0"/>
              </a:rPr>
              <a:t>z</a:t>
            </a:r>
            <a:r>
              <a:rPr lang="en-US" sz="2400" b="0" dirty="0" smtClean="0">
                <a:latin typeface="Book Antiqua" pitchFamily="18" charset="0"/>
              </a:rPr>
              <a:t>.</a:t>
            </a:r>
            <a:endParaRPr lang="en-US" sz="2400" b="0" dirty="0">
              <a:latin typeface="Book Antiqua" pitchFamily="18" charset="0"/>
            </a:endParaRPr>
          </a:p>
        </p:txBody>
      </p:sp>
      <p:sp>
        <p:nvSpPr>
          <p:cNvPr id="11" name="Text Box 35"/>
          <p:cNvSpPr txBox="1">
            <a:spLocks noChangeArrowheads="1"/>
          </p:cNvSpPr>
          <p:nvPr/>
        </p:nvSpPr>
        <p:spPr bwMode="auto">
          <a:xfrm>
            <a:off x="2827338" y="6320249"/>
            <a:ext cx="356059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i="1" dirty="0" smtClean="0">
                <a:latin typeface="Book Antiqua" pitchFamily="18" charset="0"/>
              </a:rPr>
              <a:t>z</a:t>
            </a:r>
            <a:r>
              <a:rPr lang="en-US" sz="2400" b="0" baseline="-25000" dirty="0" smtClean="0">
                <a:latin typeface="Book Antiqua" pitchFamily="18" charset="0"/>
              </a:rPr>
              <a:t>1</a:t>
            </a:r>
            <a:r>
              <a:rPr lang="en-US" sz="2400" b="0" dirty="0" smtClean="0">
                <a:latin typeface="Book Antiqua" pitchFamily="18" charset="0"/>
              </a:rPr>
              <a:t> </a:t>
            </a:r>
            <a:r>
              <a:rPr lang="en-US" sz="2400" b="0" dirty="0">
                <a:latin typeface="Book Antiqua" pitchFamily="18" charset="0"/>
              </a:rPr>
              <a:t>= (.77 </a:t>
            </a:r>
            <a:r>
              <a:rPr lang="en-US" sz="2400" b="0" dirty="0">
                <a:latin typeface="MT Symbol" charset="2"/>
              </a:rPr>
              <a:t>-</a:t>
            </a:r>
            <a:r>
              <a:rPr lang="en-US" sz="2400" b="0" dirty="0">
                <a:latin typeface="Book Antiqua" pitchFamily="18" charset="0"/>
              </a:rPr>
              <a:t> .72)/.082 = .61</a:t>
            </a:r>
          </a:p>
        </p:txBody>
      </p:sp>
      <p:sp>
        <p:nvSpPr>
          <p:cNvPr id="12" name="Rectangle 30"/>
          <p:cNvSpPr>
            <a:spLocks noChangeArrowheads="1"/>
          </p:cNvSpPr>
          <p:nvPr/>
        </p:nvSpPr>
        <p:spPr bwMode="auto">
          <a:xfrm>
            <a:off x="5551834" y="6248386"/>
            <a:ext cx="1130300" cy="447905"/>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grpSp>
        <p:nvGrpSpPr>
          <p:cNvPr id="3" name="Group 2"/>
          <p:cNvGrpSpPr/>
          <p:nvPr/>
        </p:nvGrpSpPr>
        <p:grpSpPr>
          <a:xfrm>
            <a:off x="3088467" y="3821339"/>
            <a:ext cx="3041217" cy="461665"/>
            <a:chOff x="2899785" y="4684939"/>
            <a:chExt cx="3041217" cy="461665"/>
          </a:xfrm>
        </p:grpSpPr>
        <p:sp>
          <p:nvSpPr>
            <p:cNvPr id="14" name="Rectangle 544"/>
            <p:cNvSpPr>
              <a:spLocks noChangeArrowheads="1"/>
            </p:cNvSpPr>
            <p:nvPr/>
          </p:nvSpPr>
          <p:spPr bwMode="auto">
            <a:xfrm>
              <a:off x="2899785" y="4684939"/>
              <a:ext cx="30412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algn="ctr" eaLnBrk="0" hangingPunct="0"/>
              <a:r>
                <a:rPr lang="en-US" sz="2400" b="0" i="1" dirty="0" smtClean="0">
                  <a:latin typeface="Book Antiqua" pitchFamily="18" charset="0"/>
                </a:rPr>
                <a:t>P</a:t>
              </a:r>
              <a:r>
                <a:rPr lang="en-US" sz="2400" b="0" dirty="0" smtClean="0">
                  <a:latin typeface="Book Antiqua" pitchFamily="18" charset="0"/>
                </a:rPr>
                <a:t>(0.67 </a:t>
              </a:r>
              <a:r>
                <a:rPr lang="en-US" sz="2400" b="0" u="sng" dirty="0">
                  <a:latin typeface="Book Antiqua" pitchFamily="18" charset="0"/>
                </a:rPr>
                <a:t>&lt;</a:t>
              </a:r>
              <a:r>
                <a:rPr lang="en-US" sz="2400" b="0" dirty="0">
                  <a:latin typeface="Book Antiqua" pitchFamily="18" charset="0"/>
                </a:rPr>
                <a:t>     </a:t>
              </a:r>
              <a:r>
                <a:rPr lang="en-US" sz="2400" b="0" u="sng" dirty="0">
                  <a:latin typeface="Book Antiqua" pitchFamily="18" charset="0"/>
                </a:rPr>
                <a:t>&lt;</a:t>
              </a:r>
              <a:r>
                <a:rPr lang="en-US" sz="2400" b="0" dirty="0">
                  <a:latin typeface="Book Antiqua" pitchFamily="18" charset="0"/>
                </a:rPr>
                <a:t> </a:t>
              </a:r>
              <a:r>
                <a:rPr lang="en-US" sz="2400" b="0" dirty="0" smtClean="0">
                  <a:latin typeface="Book Antiqua" pitchFamily="18" charset="0"/>
                </a:rPr>
                <a:t>0.77) </a:t>
              </a:r>
              <a:r>
                <a:rPr lang="en-US" sz="2400" b="0" dirty="0">
                  <a:latin typeface="Book Antiqua" pitchFamily="18" charset="0"/>
                </a:rPr>
                <a:t>= </a:t>
              </a:r>
              <a:r>
                <a:rPr lang="en-US" sz="2400" b="0" dirty="0" smtClean="0">
                  <a:latin typeface="Book Antiqua" pitchFamily="18" charset="0"/>
                </a:rPr>
                <a:t>?</a:t>
              </a:r>
              <a:endParaRPr lang="en-US" sz="2400" b="0" dirty="0">
                <a:latin typeface="Book Antiqua" pitchFamily="18" charset="0"/>
              </a:endParaRPr>
            </a:p>
          </p:txBody>
        </p:sp>
        <p:graphicFrame>
          <p:nvGraphicFramePr>
            <p:cNvPr id="2" name="Object 1">
              <a:hlinkClick r:id="" action="ppaction://ole?verb=0"/>
            </p:cNvPr>
            <p:cNvGraphicFramePr>
              <a:graphicFrameLocks noChangeAspect="1"/>
            </p:cNvGraphicFramePr>
            <p:nvPr>
              <p:extLst>
                <p:ext uri="{D42A27DB-BD31-4B8C-83A1-F6EECF244321}">
                  <p14:modId xmlns:p14="http://schemas.microsoft.com/office/powerpoint/2010/main" val="2109452732"/>
                </p:ext>
              </p:extLst>
            </p:nvPr>
          </p:nvGraphicFramePr>
          <p:xfrm>
            <a:off x="4200291" y="4791528"/>
            <a:ext cx="192087" cy="273050"/>
          </p:xfrm>
          <a:graphic>
            <a:graphicData uri="http://schemas.openxmlformats.org/presentationml/2006/ole">
              <mc:AlternateContent xmlns:mc="http://schemas.openxmlformats.org/markup-compatibility/2006">
                <mc:Choice xmlns:v="urn:schemas-microsoft-com:vml" Requires="v">
                  <p:oleObj spid="_x0000_s51231" name="Equation" r:id="rId4" imgW="161965" imgH="219186" progId="Equation.3">
                    <p:embed/>
                  </p:oleObj>
                </mc:Choice>
                <mc:Fallback>
                  <p:oleObj name="Equation" r:id="rId4" imgW="161965" imgH="219186"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00291" y="4791528"/>
                          <a:ext cx="192087"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pSp>
      <p:graphicFrame>
        <p:nvGraphicFramePr>
          <p:cNvPr id="18" name="Object 32">
            <a:hlinkClick r:id="" action="ppaction://ole?verb=0"/>
          </p:cNvPr>
          <p:cNvGraphicFramePr>
            <a:graphicFrameLocks/>
          </p:cNvGraphicFramePr>
          <p:nvPr>
            <p:extLst>
              <p:ext uri="{D42A27DB-BD31-4B8C-83A1-F6EECF244321}">
                <p14:modId xmlns:p14="http://schemas.microsoft.com/office/powerpoint/2010/main" val="3015723524"/>
              </p:ext>
            </p:extLst>
          </p:nvPr>
        </p:nvGraphicFramePr>
        <p:xfrm>
          <a:off x="2921000" y="5270500"/>
          <a:ext cx="2158999" cy="896369"/>
        </p:xfrm>
        <a:graphic>
          <a:graphicData uri="http://schemas.openxmlformats.org/presentationml/2006/ole">
            <mc:AlternateContent xmlns:mc="http://schemas.openxmlformats.org/markup-compatibility/2006">
              <mc:Choice xmlns:v="urn:schemas-microsoft-com:vml" Requires="v">
                <p:oleObj spid="_x0000_s51232" name="Equation" r:id="rId6" imgW="1019297" imgH="457267" progId="Equation.DSMT4">
                  <p:embed/>
                </p:oleObj>
              </mc:Choice>
              <mc:Fallback>
                <p:oleObj name="Equation" r:id="rId6" imgW="1019297" imgH="457267" progId="Equation.DSMT4">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21000" y="5270500"/>
                        <a:ext cx="2158999" cy="896369"/>
                      </a:xfrm>
                      <a:prstGeom prst="rect">
                        <a:avLst/>
                      </a:prstGeom>
                      <a:noFill/>
                      <a:ln>
                        <a:noFill/>
                      </a:ln>
                      <a:effectLst/>
                    </p:spPr>
                  </p:pic>
                </p:oleObj>
              </mc:Fallback>
            </mc:AlternateContent>
          </a:graphicData>
        </a:graphic>
      </p:graphicFrame>
      <p:graphicFrame>
        <p:nvGraphicFramePr>
          <p:cNvPr id="19" name="Object 33">
            <a:hlinkClick r:id="" action="ppaction://ole?verb=0"/>
          </p:cNvPr>
          <p:cNvGraphicFramePr>
            <a:graphicFrameLocks/>
          </p:cNvGraphicFramePr>
          <p:nvPr>
            <p:extLst>
              <p:ext uri="{D42A27DB-BD31-4B8C-83A1-F6EECF244321}">
                <p14:modId xmlns:p14="http://schemas.microsoft.com/office/powerpoint/2010/main" val="3846324166"/>
              </p:ext>
            </p:extLst>
          </p:nvPr>
        </p:nvGraphicFramePr>
        <p:xfrm>
          <a:off x="2955116" y="5270501"/>
          <a:ext cx="3280583" cy="890356"/>
        </p:xfrm>
        <a:graphic>
          <a:graphicData uri="http://schemas.openxmlformats.org/presentationml/2006/ole">
            <mc:AlternateContent xmlns:mc="http://schemas.openxmlformats.org/markup-compatibility/2006">
              <mc:Choice xmlns:v="urn:schemas-microsoft-com:vml" Requires="v">
                <p:oleObj spid="_x0000_s51233" name="Equation" r:id="rId8" imgW="1600209" imgH="457267" progId="Equation.DSMT4">
                  <p:embed/>
                </p:oleObj>
              </mc:Choice>
              <mc:Fallback>
                <p:oleObj name="Equation" r:id="rId8" imgW="1600209" imgH="457267" progId="Equation.DSMT4">
                  <p:embed/>
                  <p:pic>
                    <p:nvPicPr>
                      <p:cNvPr id="0" name=""/>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55116" y="5270501"/>
                        <a:ext cx="3280583" cy="890356"/>
                      </a:xfrm>
                      <a:prstGeom prst="rect">
                        <a:avLst/>
                      </a:prstGeom>
                      <a:noFill/>
                      <a:ln>
                        <a:noFill/>
                      </a:ln>
                      <a:effectLst/>
                    </p:spPr>
                  </p:pic>
                </p:oleObj>
              </mc:Fallback>
            </mc:AlternateContent>
          </a:graphicData>
        </a:graphic>
      </p:graphicFrame>
      <p:sp>
        <p:nvSpPr>
          <p:cNvPr id="20" name="Rectangle 29"/>
          <p:cNvSpPr>
            <a:spLocks noChangeArrowheads="1"/>
          </p:cNvSpPr>
          <p:nvPr/>
        </p:nvSpPr>
        <p:spPr bwMode="auto">
          <a:xfrm>
            <a:off x="5394671" y="5580167"/>
            <a:ext cx="1114425" cy="480219"/>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sz="1200"/>
          </a:p>
        </p:txBody>
      </p:sp>
      <p:grpSp>
        <p:nvGrpSpPr>
          <p:cNvPr id="21" name="Group 20"/>
          <p:cNvGrpSpPr/>
          <p:nvPr/>
        </p:nvGrpSpPr>
        <p:grpSpPr>
          <a:xfrm>
            <a:off x="2544763" y="180975"/>
            <a:ext cx="4094162" cy="530226"/>
            <a:chOff x="2544763" y="180975"/>
            <a:chExt cx="4094162" cy="530226"/>
          </a:xfrm>
        </p:grpSpPr>
        <p:graphicFrame>
          <p:nvGraphicFramePr>
            <p:cNvPr id="22" name="Object 18"/>
            <p:cNvGraphicFramePr>
              <a:graphicFrameLocks noChangeAspect="1"/>
            </p:cNvGraphicFramePr>
            <p:nvPr>
              <p:extLst>
                <p:ext uri="{D42A27DB-BD31-4B8C-83A1-F6EECF244321}">
                  <p14:modId xmlns:p14="http://schemas.microsoft.com/office/powerpoint/2010/main" val="436265418"/>
                </p:ext>
              </p:extLst>
            </p:nvPr>
          </p:nvGraphicFramePr>
          <p:xfrm>
            <a:off x="6261466" y="279400"/>
            <a:ext cx="345718" cy="431801"/>
          </p:xfrm>
          <a:graphic>
            <a:graphicData uri="http://schemas.openxmlformats.org/presentationml/2006/ole">
              <mc:AlternateContent xmlns:mc="http://schemas.openxmlformats.org/markup-compatibility/2006">
                <mc:Choice xmlns:v="urn:schemas-microsoft-com:vml" Requires="v">
                  <p:oleObj spid="_x0000_s51234" name="Equation" r:id="rId10" imgW="152334" imgH="190417" progId="Equation.DSMT4">
                    <p:embed/>
                  </p:oleObj>
                </mc:Choice>
                <mc:Fallback>
                  <p:oleObj name="Equation" r:id="rId10" imgW="152334" imgH="190417"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61466" y="279400"/>
                          <a:ext cx="345718" cy="431801"/>
                        </a:xfrm>
                        <a:prstGeom prst="rect">
                          <a:avLst/>
                        </a:prstGeom>
                        <a:noFill/>
                        <a:ln>
                          <a:noFill/>
                        </a:ln>
                        <a:effectLst/>
                      </p:spPr>
                    </p:pic>
                  </p:oleObj>
                </mc:Fallback>
              </mc:AlternateContent>
            </a:graphicData>
          </a:graphic>
        </p:graphicFrame>
        <p:sp>
          <p:nvSpPr>
            <p:cNvPr id="23" name="Text Box 480"/>
            <p:cNvSpPr txBox="1">
              <a:spLocks noChangeArrowheads="1"/>
            </p:cNvSpPr>
            <p:nvPr/>
          </p:nvSpPr>
          <p:spPr bwMode="auto">
            <a:xfrm>
              <a:off x="2544763" y="180975"/>
              <a:ext cx="409416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800" b="0" dirty="0">
                  <a:solidFill>
                    <a:srgbClr val="000000"/>
                  </a:solidFill>
                  <a:latin typeface="Times New Roman" pitchFamily="18" charset="0"/>
                </a:rPr>
                <a:t>Sampling Distribution of    </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84947"/>
                                        </p:tgtEl>
                                        <p:attrNameLst>
                                          <p:attrName>style.visibility</p:attrName>
                                        </p:attrNameLst>
                                      </p:cBhvr>
                                      <p:to>
                                        <p:strVal val="visible"/>
                                      </p:to>
                                    </p:set>
                                    <p:animEffect transition="in" filter="wipe(left)">
                                      <p:cBhvr>
                                        <p:cTn id="7" dur="500"/>
                                        <p:tgtEl>
                                          <p:spTgt spid="28494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84948"/>
                                        </p:tgtEl>
                                        <p:attrNameLst>
                                          <p:attrName>style.visibility</p:attrName>
                                        </p:attrNameLst>
                                      </p:cBhvr>
                                      <p:to>
                                        <p:strVal val="visible"/>
                                      </p:to>
                                    </p:set>
                                    <p:animEffect transition="in" filter="wipe(left)">
                                      <p:cBhvr>
                                        <p:cTn id="12" dur="500"/>
                                        <p:tgtEl>
                                          <p:spTgt spid="284948"/>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18"/>
                                        </p:tgtEl>
                                        <p:attrNameLst>
                                          <p:attrName>style.visibility</p:attrName>
                                        </p:attrNameLst>
                                      </p:cBhvr>
                                      <p:to>
                                        <p:strVal val="hidden"/>
                                      </p:to>
                                    </p:set>
                                  </p:childTnLst>
                                </p:cTn>
                              </p:par>
                            </p:childTnLst>
                          </p:cTn>
                        </p:par>
                        <p:par>
                          <p:cTn id="29" fill="hold">
                            <p:stCondLst>
                              <p:cond delay="0"/>
                            </p:stCondLst>
                            <p:childTnLst>
                              <p:par>
                                <p:cTn id="30" presetID="1" presetClass="entr" presetSubtype="0"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grpId="0" nodeType="clickEffect">
                                  <p:stCondLst>
                                    <p:cond delay="0"/>
                                  </p:stCondLst>
                                  <p:childTnLst>
                                    <p:set>
                                      <p:cBhvr>
                                        <p:cTn id="35" dur="1" fill="hold">
                                          <p:stCondLst>
                                            <p:cond delay="0"/>
                                          </p:stCondLst>
                                        </p:cTn>
                                        <p:tgtEl>
                                          <p:spTgt spid="20"/>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xit" presetSubtype="0" fill="hold" grpId="0" nodeType="clickEffect">
                                  <p:stCondLst>
                                    <p:cond delay="0"/>
                                  </p:stCondLst>
                                  <p:childTnLst>
                                    <p:set>
                                      <p:cBhvr>
                                        <p:cTn id="43"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947" grpId="0" animBg="1"/>
      <p:bldP spid="284948" grpId="0" animBg="1"/>
      <p:bldP spid="10" grpId="0"/>
      <p:bldP spid="11" grpId="0" autoUpdateAnimBg="0"/>
      <p:bldP spid="12" grpId="0" animBg="1"/>
      <p:bldP spid="2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4"/>
          <p:cNvSpPr>
            <a:spLocks noChangeArrowheads="1"/>
          </p:cNvSpPr>
          <p:nvPr/>
        </p:nvSpPr>
        <p:spPr bwMode="auto">
          <a:xfrm>
            <a:off x="4271963" y="6368563"/>
            <a:ext cx="5619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400" b="0" dirty="0">
                <a:latin typeface="Book Antiqua" pitchFamily="18" charset="0"/>
              </a:rPr>
              <a:t>.72</a:t>
            </a:r>
          </a:p>
        </p:txBody>
      </p:sp>
      <p:sp>
        <p:nvSpPr>
          <p:cNvPr id="9" name="Freeform 2"/>
          <p:cNvSpPr>
            <a:spLocks/>
          </p:cNvSpPr>
          <p:nvPr/>
        </p:nvSpPr>
        <p:spPr bwMode="auto">
          <a:xfrm>
            <a:off x="2341563" y="3082665"/>
            <a:ext cx="4503737" cy="3063875"/>
          </a:xfrm>
          <a:custGeom>
            <a:avLst/>
            <a:gdLst>
              <a:gd name="T0" fmla="*/ 2147483647 w 2837"/>
              <a:gd name="T1" fmla="*/ 2147483647 h 1930"/>
              <a:gd name="T2" fmla="*/ 2147483647 w 2837"/>
              <a:gd name="T3" fmla="*/ 2147483647 h 1930"/>
              <a:gd name="T4" fmla="*/ 2147483647 w 2837"/>
              <a:gd name="T5" fmla="*/ 2147483647 h 1930"/>
              <a:gd name="T6" fmla="*/ 2147483647 w 2837"/>
              <a:gd name="T7" fmla="*/ 2147483647 h 1930"/>
              <a:gd name="T8" fmla="*/ 2147483647 w 2837"/>
              <a:gd name="T9" fmla="*/ 2147483647 h 1930"/>
              <a:gd name="T10" fmla="*/ 2147483647 w 2837"/>
              <a:gd name="T11" fmla="*/ 2147483647 h 1930"/>
              <a:gd name="T12" fmla="*/ 2147483647 w 2837"/>
              <a:gd name="T13" fmla="*/ 2147483647 h 1930"/>
              <a:gd name="T14" fmla="*/ 2147483647 w 2837"/>
              <a:gd name="T15" fmla="*/ 2147483647 h 1930"/>
              <a:gd name="T16" fmla="*/ 2147483647 w 2837"/>
              <a:gd name="T17" fmla="*/ 2147483647 h 1930"/>
              <a:gd name="T18" fmla="*/ 2147483647 w 2837"/>
              <a:gd name="T19" fmla="*/ 2147483647 h 1930"/>
              <a:gd name="T20" fmla="*/ 2147483647 w 2837"/>
              <a:gd name="T21" fmla="*/ 2147483647 h 1930"/>
              <a:gd name="T22" fmla="*/ 2147483647 w 2837"/>
              <a:gd name="T23" fmla="*/ 2147483647 h 1930"/>
              <a:gd name="T24" fmla="*/ 2147483647 w 2837"/>
              <a:gd name="T25" fmla="*/ 2147483647 h 1930"/>
              <a:gd name="T26" fmla="*/ 2147483647 w 2837"/>
              <a:gd name="T27" fmla="*/ 2147483647 h 1930"/>
              <a:gd name="T28" fmla="*/ 2147483647 w 2837"/>
              <a:gd name="T29" fmla="*/ 2147483647 h 1930"/>
              <a:gd name="T30" fmla="*/ 2147483647 w 2837"/>
              <a:gd name="T31" fmla="*/ 2147483647 h 1930"/>
              <a:gd name="T32" fmla="*/ 2147483647 w 2837"/>
              <a:gd name="T33" fmla="*/ 2147483647 h 1930"/>
              <a:gd name="T34" fmla="*/ 2147483647 w 2837"/>
              <a:gd name="T35" fmla="*/ 2147483647 h 1930"/>
              <a:gd name="T36" fmla="*/ 2147483647 w 2837"/>
              <a:gd name="T37" fmla="*/ 2147483647 h 1930"/>
              <a:gd name="T38" fmla="*/ 2147483647 w 2837"/>
              <a:gd name="T39" fmla="*/ 2147483647 h 1930"/>
              <a:gd name="T40" fmla="*/ 2147483647 w 2837"/>
              <a:gd name="T41" fmla="*/ 2147483647 h 1930"/>
              <a:gd name="T42" fmla="*/ 2147483647 w 2837"/>
              <a:gd name="T43" fmla="*/ 2147483647 h 1930"/>
              <a:gd name="T44" fmla="*/ 2147483647 w 2837"/>
              <a:gd name="T45" fmla="*/ 2147483647 h 1930"/>
              <a:gd name="T46" fmla="*/ 2147483647 w 2837"/>
              <a:gd name="T47" fmla="*/ 2147483647 h 1930"/>
              <a:gd name="T48" fmla="*/ 2147483647 w 2837"/>
              <a:gd name="T49" fmla="*/ 2147483647 h 1930"/>
              <a:gd name="T50" fmla="*/ 2147483647 w 2837"/>
              <a:gd name="T51" fmla="*/ 2147483647 h 1930"/>
              <a:gd name="T52" fmla="*/ 2147483647 w 2837"/>
              <a:gd name="T53" fmla="*/ 2147483647 h 1930"/>
              <a:gd name="T54" fmla="*/ 2147483647 w 2837"/>
              <a:gd name="T55" fmla="*/ 2147483647 h 1930"/>
              <a:gd name="T56" fmla="*/ 2147483647 w 2837"/>
              <a:gd name="T57" fmla="*/ 2147483647 h 1930"/>
              <a:gd name="T58" fmla="*/ 2147483647 w 2837"/>
              <a:gd name="T59" fmla="*/ 2147483647 h 1930"/>
              <a:gd name="T60" fmla="*/ 2147483647 w 2837"/>
              <a:gd name="T61" fmla="*/ 2147483647 h 1930"/>
              <a:gd name="T62" fmla="*/ 2147483647 w 2837"/>
              <a:gd name="T63" fmla="*/ 2147483647 h 1930"/>
              <a:gd name="T64" fmla="*/ 2147483647 w 2837"/>
              <a:gd name="T65" fmla="*/ 2147483647 h 1930"/>
              <a:gd name="T66" fmla="*/ 2147483647 w 2837"/>
              <a:gd name="T67" fmla="*/ 2147483647 h 1930"/>
              <a:gd name="T68" fmla="*/ 2147483647 w 2837"/>
              <a:gd name="T69" fmla="*/ 2147483647 h 1930"/>
              <a:gd name="T70" fmla="*/ 2147483647 w 2837"/>
              <a:gd name="T71" fmla="*/ 2147483647 h 1930"/>
              <a:gd name="T72" fmla="*/ 2147483647 w 2837"/>
              <a:gd name="T73" fmla="*/ 2147483647 h 1930"/>
              <a:gd name="T74" fmla="*/ 2147483647 w 2837"/>
              <a:gd name="T75" fmla="*/ 2147483647 h 1930"/>
              <a:gd name="T76" fmla="*/ 2147483647 w 2837"/>
              <a:gd name="T77" fmla="*/ 2147483647 h 1930"/>
              <a:gd name="T78" fmla="*/ 2147483647 w 2837"/>
              <a:gd name="T79" fmla="*/ 2147483647 h 1930"/>
              <a:gd name="T80" fmla="*/ 2147483647 w 2837"/>
              <a:gd name="T81" fmla="*/ 2147483647 h 1930"/>
              <a:gd name="T82" fmla="*/ 2147483647 w 2837"/>
              <a:gd name="T83" fmla="*/ 2147483647 h 1930"/>
              <a:gd name="T84" fmla="*/ 2147483647 w 2837"/>
              <a:gd name="T85" fmla="*/ 2147483647 h 1930"/>
              <a:gd name="T86" fmla="*/ 2147483647 w 2837"/>
              <a:gd name="T87" fmla="*/ 2147483647 h 1930"/>
              <a:gd name="T88" fmla="*/ 2147483647 w 2837"/>
              <a:gd name="T89" fmla="*/ 2147483647 h 1930"/>
              <a:gd name="T90" fmla="*/ 2147483647 w 2837"/>
              <a:gd name="T91" fmla="*/ 2147483647 h 1930"/>
              <a:gd name="T92" fmla="*/ 2147483647 w 2837"/>
              <a:gd name="T93" fmla="*/ 2147483647 h 1930"/>
              <a:gd name="T94" fmla="*/ 2147483647 w 2837"/>
              <a:gd name="T95" fmla="*/ 2147483647 h 193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837"/>
              <a:gd name="T145" fmla="*/ 0 h 1930"/>
              <a:gd name="T146" fmla="*/ 2837 w 2837"/>
              <a:gd name="T147" fmla="*/ 1930 h 193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837" h="1930">
                <a:moveTo>
                  <a:pt x="1407" y="0"/>
                </a:moveTo>
                <a:lnTo>
                  <a:pt x="1371" y="2"/>
                </a:lnTo>
                <a:lnTo>
                  <a:pt x="1335" y="22"/>
                </a:lnTo>
                <a:lnTo>
                  <a:pt x="1304" y="48"/>
                </a:lnTo>
                <a:lnTo>
                  <a:pt x="1279" y="74"/>
                </a:lnTo>
                <a:lnTo>
                  <a:pt x="1248" y="112"/>
                </a:lnTo>
                <a:lnTo>
                  <a:pt x="1224" y="148"/>
                </a:lnTo>
                <a:lnTo>
                  <a:pt x="1206" y="178"/>
                </a:lnTo>
                <a:lnTo>
                  <a:pt x="1187" y="216"/>
                </a:lnTo>
                <a:lnTo>
                  <a:pt x="1164" y="250"/>
                </a:lnTo>
                <a:lnTo>
                  <a:pt x="1149" y="290"/>
                </a:lnTo>
                <a:lnTo>
                  <a:pt x="1127" y="330"/>
                </a:lnTo>
                <a:lnTo>
                  <a:pt x="1111" y="370"/>
                </a:lnTo>
                <a:lnTo>
                  <a:pt x="1097" y="404"/>
                </a:lnTo>
                <a:lnTo>
                  <a:pt x="1083" y="434"/>
                </a:lnTo>
                <a:lnTo>
                  <a:pt x="1069" y="466"/>
                </a:lnTo>
                <a:lnTo>
                  <a:pt x="1055" y="502"/>
                </a:lnTo>
                <a:lnTo>
                  <a:pt x="1041" y="538"/>
                </a:lnTo>
                <a:lnTo>
                  <a:pt x="1027" y="580"/>
                </a:lnTo>
                <a:lnTo>
                  <a:pt x="1013" y="614"/>
                </a:lnTo>
                <a:lnTo>
                  <a:pt x="1003" y="650"/>
                </a:lnTo>
                <a:lnTo>
                  <a:pt x="989" y="686"/>
                </a:lnTo>
                <a:lnTo>
                  <a:pt x="977" y="724"/>
                </a:lnTo>
                <a:lnTo>
                  <a:pt x="967" y="758"/>
                </a:lnTo>
                <a:lnTo>
                  <a:pt x="957" y="792"/>
                </a:lnTo>
                <a:lnTo>
                  <a:pt x="949" y="830"/>
                </a:lnTo>
                <a:lnTo>
                  <a:pt x="939" y="870"/>
                </a:lnTo>
                <a:lnTo>
                  <a:pt x="931" y="904"/>
                </a:lnTo>
                <a:lnTo>
                  <a:pt x="921" y="942"/>
                </a:lnTo>
                <a:lnTo>
                  <a:pt x="911" y="980"/>
                </a:lnTo>
                <a:lnTo>
                  <a:pt x="903" y="1012"/>
                </a:lnTo>
                <a:lnTo>
                  <a:pt x="891" y="1050"/>
                </a:lnTo>
                <a:lnTo>
                  <a:pt x="879" y="1082"/>
                </a:lnTo>
                <a:lnTo>
                  <a:pt x="864" y="1131"/>
                </a:lnTo>
                <a:lnTo>
                  <a:pt x="849" y="1168"/>
                </a:lnTo>
                <a:lnTo>
                  <a:pt x="837" y="1200"/>
                </a:lnTo>
                <a:lnTo>
                  <a:pt x="821" y="1236"/>
                </a:lnTo>
                <a:lnTo>
                  <a:pt x="808" y="1272"/>
                </a:lnTo>
                <a:lnTo>
                  <a:pt x="796" y="1296"/>
                </a:lnTo>
                <a:lnTo>
                  <a:pt x="777" y="1336"/>
                </a:lnTo>
                <a:lnTo>
                  <a:pt x="761" y="1374"/>
                </a:lnTo>
                <a:lnTo>
                  <a:pt x="738" y="1414"/>
                </a:lnTo>
                <a:lnTo>
                  <a:pt x="719" y="1454"/>
                </a:lnTo>
                <a:lnTo>
                  <a:pt x="696" y="1492"/>
                </a:lnTo>
                <a:lnTo>
                  <a:pt x="672" y="1527"/>
                </a:lnTo>
                <a:lnTo>
                  <a:pt x="645" y="1557"/>
                </a:lnTo>
                <a:lnTo>
                  <a:pt x="624" y="1588"/>
                </a:lnTo>
                <a:lnTo>
                  <a:pt x="588" y="1624"/>
                </a:lnTo>
                <a:lnTo>
                  <a:pt x="567" y="1641"/>
                </a:lnTo>
                <a:lnTo>
                  <a:pt x="534" y="1666"/>
                </a:lnTo>
                <a:lnTo>
                  <a:pt x="480" y="1698"/>
                </a:lnTo>
                <a:lnTo>
                  <a:pt x="441" y="1722"/>
                </a:lnTo>
                <a:lnTo>
                  <a:pt x="411" y="1736"/>
                </a:lnTo>
                <a:lnTo>
                  <a:pt x="379" y="1750"/>
                </a:lnTo>
                <a:lnTo>
                  <a:pt x="345" y="1766"/>
                </a:lnTo>
                <a:lnTo>
                  <a:pt x="312" y="1780"/>
                </a:lnTo>
                <a:lnTo>
                  <a:pt x="276" y="1792"/>
                </a:lnTo>
                <a:lnTo>
                  <a:pt x="255" y="1797"/>
                </a:lnTo>
                <a:lnTo>
                  <a:pt x="225" y="1809"/>
                </a:lnTo>
                <a:lnTo>
                  <a:pt x="184" y="1828"/>
                </a:lnTo>
                <a:lnTo>
                  <a:pt x="144" y="1840"/>
                </a:lnTo>
                <a:lnTo>
                  <a:pt x="97" y="1856"/>
                </a:lnTo>
                <a:lnTo>
                  <a:pt x="60" y="1868"/>
                </a:lnTo>
                <a:lnTo>
                  <a:pt x="27" y="1876"/>
                </a:lnTo>
                <a:lnTo>
                  <a:pt x="3" y="1884"/>
                </a:lnTo>
                <a:lnTo>
                  <a:pt x="1" y="1904"/>
                </a:lnTo>
                <a:lnTo>
                  <a:pt x="0" y="1926"/>
                </a:lnTo>
                <a:lnTo>
                  <a:pt x="1" y="1930"/>
                </a:lnTo>
                <a:lnTo>
                  <a:pt x="2837" y="1928"/>
                </a:lnTo>
                <a:lnTo>
                  <a:pt x="2835" y="1902"/>
                </a:lnTo>
                <a:lnTo>
                  <a:pt x="2835" y="1880"/>
                </a:lnTo>
                <a:lnTo>
                  <a:pt x="2783" y="1864"/>
                </a:lnTo>
                <a:lnTo>
                  <a:pt x="2745" y="1856"/>
                </a:lnTo>
                <a:lnTo>
                  <a:pt x="2689" y="1838"/>
                </a:lnTo>
                <a:lnTo>
                  <a:pt x="2715" y="1848"/>
                </a:lnTo>
                <a:lnTo>
                  <a:pt x="2653" y="1830"/>
                </a:lnTo>
                <a:lnTo>
                  <a:pt x="2617" y="1818"/>
                </a:lnTo>
                <a:lnTo>
                  <a:pt x="2573" y="1802"/>
                </a:lnTo>
                <a:lnTo>
                  <a:pt x="2525" y="1786"/>
                </a:lnTo>
                <a:lnTo>
                  <a:pt x="2481" y="1768"/>
                </a:lnTo>
                <a:lnTo>
                  <a:pt x="2449" y="1758"/>
                </a:lnTo>
                <a:lnTo>
                  <a:pt x="2409" y="1740"/>
                </a:lnTo>
                <a:lnTo>
                  <a:pt x="2370" y="1722"/>
                </a:lnTo>
                <a:lnTo>
                  <a:pt x="2331" y="1700"/>
                </a:lnTo>
                <a:lnTo>
                  <a:pt x="2311" y="1686"/>
                </a:lnTo>
                <a:lnTo>
                  <a:pt x="2295" y="1676"/>
                </a:lnTo>
                <a:lnTo>
                  <a:pt x="2280" y="1668"/>
                </a:lnTo>
                <a:lnTo>
                  <a:pt x="2257" y="1648"/>
                </a:lnTo>
                <a:lnTo>
                  <a:pt x="2232" y="1624"/>
                </a:lnTo>
                <a:lnTo>
                  <a:pt x="2197" y="1594"/>
                </a:lnTo>
                <a:lnTo>
                  <a:pt x="2179" y="1570"/>
                </a:lnTo>
                <a:lnTo>
                  <a:pt x="2159" y="1542"/>
                </a:lnTo>
                <a:lnTo>
                  <a:pt x="2131" y="1504"/>
                </a:lnTo>
                <a:lnTo>
                  <a:pt x="2112" y="1468"/>
                </a:lnTo>
                <a:lnTo>
                  <a:pt x="2088" y="1432"/>
                </a:lnTo>
                <a:lnTo>
                  <a:pt x="2069" y="1404"/>
                </a:lnTo>
                <a:lnTo>
                  <a:pt x="2051" y="1364"/>
                </a:lnTo>
                <a:lnTo>
                  <a:pt x="2019" y="1308"/>
                </a:lnTo>
                <a:lnTo>
                  <a:pt x="2035" y="1336"/>
                </a:lnTo>
                <a:lnTo>
                  <a:pt x="2004" y="1278"/>
                </a:lnTo>
                <a:lnTo>
                  <a:pt x="1992" y="1240"/>
                </a:lnTo>
                <a:lnTo>
                  <a:pt x="1975" y="1206"/>
                </a:lnTo>
                <a:lnTo>
                  <a:pt x="1965" y="1172"/>
                </a:lnTo>
                <a:lnTo>
                  <a:pt x="1951" y="1144"/>
                </a:lnTo>
                <a:lnTo>
                  <a:pt x="1941" y="1118"/>
                </a:lnTo>
                <a:lnTo>
                  <a:pt x="1935" y="1096"/>
                </a:lnTo>
                <a:lnTo>
                  <a:pt x="1925" y="1064"/>
                </a:lnTo>
                <a:lnTo>
                  <a:pt x="1913" y="1028"/>
                </a:lnTo>
                <a:lnTo>
                  <a:pt x="1899" y="986"/>
                </a:lnTo>
                <a:lnTo>
                  <a:pt x="1887" y="940"/>
                </a:lnTo>
                <a:lnTo>
                  <a:pt x="1875" y="903"/>
                </a:lnTo>
                <a:lnTo>
                  <a:pt x="1861" y="862"/>
                </a:lnTo>
                <a:lnTo>
                  <a:pt x="1849" y="824"/>
                </a:lnTo>
                <a:lnTo>
                  <a:pt x="1842" y="798"/>
                </a:lnTo>
                <a:lnTo>
                  <a:pt x="1829" y="754"/>
                </a:lnTo>
                <a:lnTo>
                  <a:pt x="1815" y="710"/>
                </a:lnTo>
                <a:lnTo>
                  <a:pt x="1797" y="660"/>
                </a:lnTo>
                <a:lnTo>
                  <a:pt x="1779" y="603"/>
                </a:lnTo>
                <a:lnTo>
                  <a:pt x="1765" y="562"/>
                </a:lnTo>
                <a:lnTo>
                  <a:pt x="1753" y="526"/>
                </a:lnTo>
                <a:lnTo>
                  <a:pt x="1737" y="484"/>
                </a:lnTo>
                <a:lnTo>
                  <a:pt x="1722" y="453"/>
                </a:lnTo>
                <a:lnTo>
                  <a:pt x="1709" y="412"/>
                </a:lnTo>
                <a:lnTo>
                  <a:pt x="1695" y="390"/>
                </a:lnTo>
                <a:lnTo>
                  <a:pt x="1685" y="362"/>
                </a:lnTo>
                <a:lnTo>
                  <a:pt x="1673" y="332"/>
                </a:lnTo>
                <a:lnTo>
                  <a:pt x="1656" y="304"/>
                </a:lnTo>
                <a:lnTo>
                  <a:pt x="1637" y="264"/>
                </a:lnTo>
                <a:lnTo>
                  <a:pt x="1620" y="228"/>
                </a:lnTo>
                <a:lnTo>
                  <a:pt x="1609" y="208"/>
                </a:lnTo>
                <a:lnTo>
                  <a:pt x="1583" y="162"/>
                </a:lnTo>
                <a:lnTo>
                  <a:pt x="1578" y="156"/>
                </a:lnTo>
                <a:lnTo>
                  <a:pt x="1569" y="142"/>
                </a:lnTo>
                <a:lnTo>
                  <a:pt x="1569" y="140"/>
                </a:lnTo>
                <a:lnTo>
                  <a:pt x="1601" y="190"/>
                </a:lnTo>
                <a:lnTo>
                  <a:pt x="1593" y="186"/>
                </a:lnTo>
                <a:lnTo>
                  <a:pt x="1589" y="170"/>
                </a:lnTo>
                <a:lnTo>
                  <a:pt x="1565" y="136"/>
                </a:lnTo>
                <a:lnTo>
                  <a:pt x="1548" y="118"/>
                </a:lnTo>
                <a:lnTo>
                  <a:pt x="1525" y="86"/>
                </a:lnTo>
                <a:lnTo>
                  <a:pt x="1499" y="56"/>
                </a:lnTo>
                <a:lnTo>
                  <a:pt x="1477" y="36"/>
                </a:lnTo>
                <a:lnTo>
                  <a:pt x="1458" y="22"/>
                </a:lnTo>
                <a:lnTo>
                  <a:pt x="1433" y="6"/>
                </a:lnTo>
                <a:lnTo>
                  <a:pt x="1408" y="4"/>
                </a:lnTo>
              </a:path>
            </a:pathLst>
          </a:custGeom>
          <a:solidFill>
            <a:srgbClr val="C0C0C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52226" name="Rectangle 2"/>
          <p:cNvSpPr>
            <a:spLocks noGrp="1" noChangeArrowheads="1"/>
          </p:cNvSpPr>
          <p:nvPr>
            <p:ph type="body" idx="1"/>
          </p:nvPr>
        </p:nvSpPr>
        <p:spPr>
          <a:xfrm>
            <a:off x="701901" y="1151172"/>
            <a:ext cx="8209869" cy="1404938"/>
          </a:xfrm>
        </p:spPr>
        <p:txBody>
          <a:bodyPr/>
          <a:lstStyle/>
          <a:p>
            <a:pPr marL="0" indent="0" eaLnBrk="1" hangingPunct="1">
              <a:lnSpc>
                <a:spcPct val="90000"/>
              </a:lnSpc>
              <a:buFontTx/>
              <a:buNone/>
            </a:pPr>
            <a:r>
              <a:rPr lang="en-US" dirty="0" smtClean="0"/>
              <a:t>For this example, with </a:t>
            </a:r>
            <a:r>
              <a:rPr lang="en-US" i="1" dirty="0" smtClean="0"/>
              <a:t>n</a:t>
            </a:r>
            <a:r>
              <a:rPr lang="en-US" dirty="0" smtClean="0"/>
              <a:t> = 30 and </a:t>
            </a:r>
            <a:r>
              <a:rPr lang="en-US" i="1" dirty="0" smtClean="0"/>
              <a:t>p</a:t>
            </a:r>
            <a:r>
              <a:rPr lang="en-US" dirty="0" smtClean="0"/>
              <a:t> = .72, the normal distribution is an acceptable approximation because:</a:t>
            </a:r>
            <a:endParaRPr lang="en-US" dirty="0" smtClean="0">
              <a:solidFill>
                <a:srgbClr val="66FFFF"/>
              </a:solidFill>
            </a:endParaRPr>
          </a:p>
        </p:txBody>
      </p:sp>
      <p:sp>
        <p:nvSpPr>
          <p:cNvPr id="25604" name="Text Box 147"/>
          <p:cNvSpPr txBox="1">
            <a:spLocks noChangeArrowheads="1"/>
          </p:cNvSpPr>
          <p:nvPr/>
        </p:nvSpPr>
        <p:spPr bwMode="auto">
          <a:xfrm>
            <a:off x="4085885" y="2047664"/>
            <a:ext cx="6238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400" b="0" dirty="0">
                <a:latin typeface="Times New Roman" pitchFamily="18" charset="0"/>
              </a:rPr>
              <a:t>and</a:t>
            </a:r>
          </a:p>
        </p:txBody>
      </p:sp>
      <p:sp>
        <p:nvSpPr>
          <p:cNvPr id="286881" name="Text Box 161"/>
          <p:cNvSpPr txBox="1">
            <a:spLocks noChangeArrowheads="1"/>
          </p:cNvSpPr>
          <p:nvPr/>
        </p:nvSpPr>
        <p:spPr bwMode="auto">
          <a:xfrm>
            <a:off x="5170261" y="2047664"/>
            <a:ext cx="35480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i="1" dirty="0">
                <a:latin typeface="Book Antiqua" pitchFamily="18" charset="0"/>
              </a:rPr>
              <a:t>n</a:t>
            </a:r>
            <a:r>
              <a:rPr lang="en-US" sz="2400" b="0" dirty="0">
                <a:latin typeface="Book Antiqua" pitchFamily="18" charset="0"/>
              </a:rPr>
              <a:t>(1 - </a:t>
            </a:r>
            <a:r>
              <a:rPr lang="en-US" sz="2400" b="0" i="1" dirty="0">
                <a:latin typeface="Book Antiqua" pitchFamily="18" charset="0"/>
              </a:rPr>
              <a:t>p</a:t>
            </a:r>
            <a:r>
              <a:rPr lang="en-US" sz="2400" b="0" dirty="0">
                <a:latin typeface="Book Antiqua" pitchFamily="18" charset="0"/>
              </a:rPr>
              <a:t>) = 30(.28) = 8.4 </a:t>
            </a:r>
            <a:r>
              <a:rPr lang="en-US" sz="2400" b="0" u="sng" dirty="0">
                <a:latin typeface="Book Antiqua" pitchFamily="18" charset="0"/>
              </a:rPr>
              <a:t>&gt;</a:t>
            </a:r>
            <a:r>
              <a:rPr lang="en-US" sz="2400" b="0" dirty="0">
                <a:latin typeface="Book Antiqua" pitchFamily="18" charset="0"/>
              </a:rPr>
              <a:t> 5</a:t>
            </a:r>
          </a:p>
        </p:txBody>
      </p:sp>
      <p:sp>
        <p:nvSpPr>
          <p:cNvPr id="286882" name="Text Box 162"/>
          <p:cNvSpPr txBox="1">
            <a:spLocks noChangeArrowheads="1"/>
          </p:cNvSpPr>
          <p:nvPr/>
        </p:nvSpPr>
        <p:spPr bwMode="auto">
          <a:xfrm>
            <a:off x="685800" y="2073510"/>
            <a:ext cx="30908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400" b="0" i="1" dirty="0" err="1">
                <a:latin typeface="Book Antiqua" pitchFamily="18" charset="0"/>
              </a:rPr>
              <a:t>np</a:t>
            </a:r>
            <a:r>
              <a:rPr lang="en-US" sz="2400" b="0" dirty="0">
                <a:latin typeface="Book Antiqua" pitchFamily="18" charset="0"/>
              </a:rPr>
              <a:t> = 30(.72) = 21.6 </a:t>
            </a:r>
            <a:r>
              <a:rPr lang="en-US" sz="2400" b="0" u="sng" dirty="0">
                <a:latin typeface="Book Antiqua" pitchFamily="18" charset="0"/>
              </a:rPr>
              <a:t>&gt;</a:t>
            </a:r>
            <a:r>
              <a:rPr lang="en-US" sz="2400" b="0" dirty="0">
                <a:latin typeface="Book Antiqua" pitchFamily="18" charset="0"/>
              </a:rPr>
              <a:t> 5</a:t>
            </a:r>
          </a:p>
        </p:txBody>
      </p:sp>
      <p:sp>
        <p:nvSpPr>
          <p:cNvPr id="13" name="Rectangle 6"/>
          <p:cNvSpPr>
            <a:spLocks noChangeArrowheads="1"/>
          </p:cNvSpPr>
          <p:nvPr/>
        </p:nvSpPr>
        <p:spPr bwMode="auto">
          <a:xfrm>
            <a:off x="4945063" y="6368563"/>
            <a:ext cx="5619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400" b="0">
                <a:latin typeface="Book Antiqua" pitchFamily="18" charset="0"/>
              </a:rPr>
              <a:t>.77</a:t>
            </a:r>
          </a:p>
        </p:txBody>
      </p:sp>
      <p:sp>
        <p:nvSpPr>
          <p:cNvPr id="15" name="Rectangle 11"/>
          <p:cNvSpPr>
            <a:spLocks noChangeArrowheads="1"/>
          </p:cNvSpPr>
          <p:nvPr/>
        </p:nvSpPr>
        <p:spPr bwMode="auto">
          <a:xfrm>
            <a:off x="3641725" y="6379676"/>
            <a:ext cx="5619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400" b="0">
                <a:latin typeface="Book Antiqua" pitchFamily="18" charset="0"/>
              </a:rPr>
              <a:t>.67</a:t>
            </a:r>
          </a:p>
        </p:txBody>
      </p:sp>
      <p:sp>
        <p:nvSpPr>
          <p:cNvPr id="10" name="Freeform 3"/>
          <p:cNvSpPr>
            <a:spLocks noChangeArrowheads="1"/>
          </p:cNvSpPr>
          <p:nvPr/>
        </p:nvSpPr>
        <p:spPr bwMode="auto">
          <a:xfrm flipH="1">
            <a:off x="4551363" y="6124088"/>
            <a:ext cx="42862" cy="192088"/>
          </a:xfrm>
          <a:custGeom>
            <a:avLst/>
            <a:gdLst>
              <a:gd name="T0" fmla="*/ 0 w 1"/>
              <a:gd name="T1" fmla="*/ 0 h 2005"/>
              <a:gd name="T2" fmla="*/ 0 w 1"/>
              <a:gd name="T3" fmla="*/ 2147483647 h 2005"/>
              <a:gd name="T4" fmla="*/ 0 60000 65536"/>
              <a:gd name="T5" fmla="*/ 0 60000 65536"/>
              <a:gd name="T6" fmla="*/ 0 w 1"/>
              <a:gd name="T7" fmla="*/ 0 h 2005"/>
              <a:gd name="T8" fmla="*/ 1 w 1"/>
              <a:gd name="T9" fmla="*/ 2005 h 2005"/>
            </a:gdLst>
            <a:ahLst/>
            <a:cxnLst>
              <a:cxn ang="T4">
                <a:pos x="T0" y="T1"/>
              </a:cxn>
              <a:cxn ang="T5">
                <a:pos x="T2" y="T3"/>
              </a:cxn>
            </a:cxnLst>
            <a:rect l="T6" t="T7" r="T8" b="T9"/>
            <a:pathLst>
              <a:path w="1" h="2005">
                <a:moveTo>
                  <a:pt x="0" y="0"/>
                </a:moveTo>
                <a:lnTo>
                  <a:pt x="0" y="2005"/>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aphicFrame>
        <p:nvGraphicFramePr>
          <p:cNvPr id="27" name="Object 31">
            <a:hlinkClick r:id="" action="ppaction://ole?verb=0"/>
          </p:cNvPr>
          <p:cNvGraphicFramePr>
            <a:graphicFrameLocks/>
          </p:cNvGraphicFramePr>
          <p:nvPr>
            <p:extLst>
              <p:ext uri="{D42A27DB-BD31-4B8C-83A1-F6EECF244321}">
                <p14:modId xmlns:p14="http://schemas.microsoft.com/office/powerpoint/2010/main" val="1081574362"/>
              </p:ext>
            </p:extLst>
          </p:nvPr>
        </p:nvGraphicFramePr>
        <p:xfrm>
          <a:off x="7167563" y="6076690"/>
          <a:ext cx="273050" cy="282575"/>
        </p:xfrm>
        <a:graphic>
          <a:graphicData uri="http://schemas.openxmlformats.org/presentationml/2006/ole">
            <mc:AlternateContent xmlns:mc="http://schemas.openxmlformats.org/markup-compatibility/2006">
              <mc:Choice xmlns:v="urn:schemas-microsoft-com:vml" Requires="v">
                <p:oleObj spid="_x0000_s52251" name="Equation" r:id="rId4" imgW="161965" imgH="219186" progId="Equation.DSMT4">
                  <p:embed/>
                </p:oleObj>
              </mc:Choice>
              <mc:Fallback>
                <p:oleObj name="Equation" r:id="rId4" imgW="161965" imgH="219186" progId="Equation.DSMT4">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67563" y="6076690"/>
                        <a:ext cx="273050" cy="282575"/>
                      </a:xfrm>
                      <a:prstGeom prst="rect">
                        <a:avLst/>
                      </a:prstGeom>
                      <a:noFill/>
                      <a:ln>
                        <a:noFill/>
                      </a:ln>
                      <a:effectLst/>
                    </p:spPr>
                  </p:pic>
                </p:oleObj>
              </mc:Fallback>
            </mc:AlternateContent>
          </a:graphicData>
        </a:graphic>
      </p:graphicFrame>
      <p:sp>
        <p:nvSpPr>
          <p:cNvPr id="36" name="Freeform 15"/>
          <p:cNvSpPr>
            <a:spLocks/>
          </p:cNvSpPr>
          <p:nvPr/>
        </p:nvSpPr>
        <p:spPr bwMode="auto">
          <a:xfrm flipH="1">
            <a:off x="5243286" y="4251981"/>
            <a:ext cx="1566863" cy="1895475"/>
          </a:xfrm>
          <a:custGeom>
            <a:avLst/>
            <a:gdLst>
              <a:gd name="T0" fmla="*/ 2147483647 w 987"/>
              <a:gd name="T1" fmla="*/ 2147483647 h 1194"/>
              <a:gd name="T2" fmla="*/ 2147483647 w 987"/>
              <a:gd name="T3" fmla="*/ 2147483647 h 1194"/>
              <a:gd name="T4" fmla="*/ 2147483647 w 987"/>
              <a:gd name="T5" fmla="*/ 2147483647 h 1194"/>
              <a:gd name="T6" fmla="*/ 2147483647 w 987"/>
              <a:gd name="T7" fmla="*/ 2147483647 h 1194"/>
              <a:gd name="T8" fmla="*/ 2147483647 w 987"/>
              <a:gd name="T9" fmla="*/ 2147483647 h 1194"/>
              <a:gd name="T10" fmla="*/ 2147483647 w 987"/>
              <a:gd name="T11" fmla="*/ 2147483647 h 1194"/>
              <a:gd name="T12" fmla="*/ 2147483647 w 987"/>
              <a:gd name="T13" fmla="*/ 2147483647 h 1194"/>
              <a:gd name="T14" fmla="*/ 2147483647 w 987"/>
              <a:gd name="T15" fmla="*/ 2147483647 h 1194"/>
              <a:gd name="T16" fmla="*/ 2147483647 w 987"/>
              <a:gd name="T17" fmla="*/ 2147483647 h 1194"/>
              <a:gd name="T18" fmla="*/ 2147483647 w 987"/>
              <a:gd name="T19" fmla="*/ 2147483647 h 1194"/>
              <a:gd name="T20" fmla="*/ 2147483647 w 987"/>
              <a:gd name="T21" fmla="*/ 2147483647 h 1194"/>
              <a:gd name="T22" fmla="*/ 2147483647 w 987"/>
              <a:gd name="T23" fmla="*/ 2147483647 h 1194"/>
              <a:gd name="T24" fmla="*/ 0 w 987"/>
              <a:gd name="T25" fmla="*/ 2147483647 h 1194"/>
              <a:gd name="T26" fmla="*/ 0 w 987"/>
              <a:gd name="T27" fmla="*/ 2147483647 h 1194"/>
              <a:gd name="T28" fmla="*/ 0 w 987"/>
              <a:gd name="T29" fmla="*/ 2147483647 h 1194"/>
              <a:gd name="T30" fmla="*/ 2147483647 w 987"/>
              <a:gd name="T31" fmla="*/ 2147483647 h 1194"/>
              <a:gd name="T32" fmla="*/ 2147483647 w 987"/>
              <a:gd name="T33" fmla="*/ 2147483647 h 1194"/>
              <a:gd name="T34" fmla="*/ 2147483647 w 987"/>
              <a:gd name="T35" fmla="*/ 2147483647 h 1194"/>
              <a:gd name="T36" fmla="*/ 2147483647 w 987"/>
              <a:gd name="T37" fmla="*/ 2147483647 h 1194"/>
              <a:gd name="T38" fmla="*/ 2147483647 w 987"/>
              <a:gd name="T39" fmla="*/ 2147483647 h 1194"/>
              <a:gd name="T40" fmla="*/ 2147483647 w 987"/>
              <a:gd name="T41" fmla="*/ 2147483647 h 1194"/>
              <a:gd name="T42" fmla="*/ 2147483647 w 987"/>
              <a:gd name="T43" fmla="*/ 2147483647 h 1194"/>
              <a:gd name="T44" fmla="*/ 2147483647 w 987"/>
              <a:gd name="T45" fmla="*/ 2147483647 h 1194"/>
              <a:gd name="T46" fmla="*/ 2147483647 w 987"/>
              <a:gd name="T47" fmla="*/ 2147483647 h 1194"/>
              <a:gd name="T48" fmla="*/ 2147483647 w 987"/>
              <a:gd name="T49" fmla="*/ 2147483647 h 1194"/>
              <a:gd name="T50" fmla="*/ 2147483647 w 987"/>
              <a:gd name="T51" fmla="*/ 2147483647 h 1194"/>
              <a:gd name="T52" fmla="*/ 2147483647 w 987"/>
              <a:gd name="T53" fmla="*/ 2147483647 h 1194"/>
              <a:gd name="T54" fmla="*/ 2147483647 w 987"/>
              <a:gd name="T55" fmla="*/ 2147483647 h 1194"/>
              <a:gd name="T56" fmla="*/ 2147483647 w 987"/>
              <a:gd name="T57" fmla="*/ 2147483647 h 1194"/>
              <a:gd name="T58" fmla="*/ 2147483647 w 987"/>
              <a:gd name="T59" fmla="*/ 2147483647 h 1194"/>
              <a:gd name="T60" fmla="*/ 2147483647 w 987"/>
              <a:gd name="T61" fmla="*/ 2147483647 h 1194"/>
              <a:gd name="T62" fmla="*/ 2147483647 w 987"/>
              <a:gd name="T63" fmla="*/ 2147483647 h 1194"/>
              <a:gd name="T64" fmla="*/ 2147483647 w 987"/>
              <a:gd name="T65" fmla="*/ 0 h 119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87"/>
              <a:gd name="T100" fmla="*/ 0 h 1194"/>
              <a:gd name="T101" fmla="*/ 987 w 987"/>
              <a:gd name="T102" fmla="*/ 1194 h 119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87" h="1194">
                <a:moveTo>
                  <a:pt x="987" y="270"/>
                </a:moveTo>
                <a:lnTo>
                  <a:pt x="987" y="1023"/>
                </a:lnTo>
                <a:lnTo>
                  <a:pt x="987" y="1047"/>
                </a:lnTo>
                <a:lnTo>
                  <a:pt x="987" y="1083"/>
                </a:lnTo>
                <a:lnTo>
                  <a:pt x="987" y="1107"/>
                </a:lnTo>
                <a:lnTo>
                  <a:pt x="987" y="1131"/>
                </a:lnTo>
                <a:lnTo>
                  <a:pt x="987" y="1149"/>
                </a:lnTo>
                <a:lnTo>
                  <a:pt x="987" y="1173"/>
                </a:lnTo>
                <a:lnTo>
                  <a:pt x="987" y="1194"/>
                </a:lnTo>
                <a:lnTo>
                  <a:pt x="6" y="1194"/>
                </a:lnTo>
                <a:lnTo>
                  <a:pt x="3" y="1185"/>
                </a:lnTo>
                <a:lnTo>
                  <a:pt x="3" y="1179"/>
                </a:lnTo>
                <a:lnTo>
                  <a:pt x="0" y="1170"/>
                </a:lnTo>
                <a:lnTo>
                  <a:pt x="0" y="1152"/>
                </a:lnTo>
                <a:lnTo>
                  <a:pt x="0" y="1158"/>
                </a:lnTo>
                <a:lnTo>
                  <a:pt x="3" y="1158"/>
                </a:lnTo>
                <a:lnTo>
                  <a:pt x="9" y="1149"/>
                </a:lnTo>
                <a:lnTo>
                  <a:pt x="27" y="1140"/>
                </a:lnTo>
                <a:lnTo>
                  <a:pt x="42" y="1137"/>
                </a:lnTo>
                <a:lnTo>
                  <a:pt x="87" y="1125"/>
                </a:lnTo>
                <a:lnTo>
                  <a:pt x="189" y="1089"/>
                </a:lnTo>
                <a:lnTo>
                  <a:pt x="273" y="1062"/>
                </a:lnTo>
                <a:lnTo>
                  <a:pt x="387" y="1011"/>
                </a:lnTo>
                <a:lnTo>
                  <a:pt x="495" y="957"/>
                </a:lnTo>
                <a:lnTo>
                  <a:pt x="597" y="885"/>
                </a:lnTo>
                <a:lnTo>
                  <a:pt x="678" y="798"/>
                </a:lnTo>
                <a:lnTo>
                  <a:pt x="747" y="678"/>
                </a:lnTo>
                <a:lnTo>
                  <a:pt x="816" y="540"/>
                </a:lnTo>
                <a:lnTo>
                  <a:pt x="870" y="402"/>
                </a:lnTo>
                <a:lnTo>
                  <a:pt x="900" y="306"/>
                </a:lnTo>
                <a:lnTo>
                  <a:pt x="933" y="201"/>
                </a:lnTo>
                <a:lnTo>
                  <a:pt x="954" y="99"/>
                </a:lnTo>
                <a:lnTo>
                  <a:pt x="987" y="0"/>
                </a:lnTo>
              </a:path>
            </a:pathLst>
          </a:custGeom>
          <a:solidFill>
            <a:schemeClr val="hlink"/>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37" name="Freeform 21"/>
          <p:cNvSpPr>
            <a:spLocks/>
          </p:cNvSpPr>
          <p:nvPr/>
        </p:nvSpPr>
        <p:spPr bwMode="auto">
          <a:xfrm>
            <a:off x="2349500" y="4251981"/>
            <a:ext cx="1566863" cy="1895475"/>
          </a:xfrm>
          <a:custGeom>
            <a:avLst/>
            <a:gdLst>
              <a:gd name="T0" fmla="*/ 2147483647 w 987"/>
              <a:gd name="T1" fmla="*/ 2147483647 h 1194"/>
              <a:gd name="T2" fmla="*/ 2147483647 w 987"/>
              <a:gd name="T3" fmla="*/ 2147483647 h 1194"/>
              <a:gd name="T4" fmla="*/ 2147483647 w 987"/>
              <a:gd name="T5" fmla="*/ 2147483647 h 1194"/>
              <a:gd name="T6" fmla="*/ 2147483647 w 987"/>
              <a:gd name="T7" fmla="*/ 2147483647 h 1194"/>
              <a:gd name="T8" fmla="*/ 2147483647 w 987"/>
              <a:gd name="T9" fmla="*/ 2147483647 h 1194"/>
              <a:gd name="T10" fmla="*/ 2147483647 w 987"/>
              <a:gd name="T11" fmla="*/ 2147483647 h 1194"/>
              <a:gd name="T12" fmla="*/ 2147483647 w 987"/>
              <a:gd name="T13" fmla="*/ 2147483647 h 1194"/>
              <a:gd name="T14" fmla="*/ 2147483647 w 987"/>
              <a:gd name="T15" fmla="*/ 2147483647 h 1194"/>
              <a:gd name="T16" fmla="*/ 2147483647 w 987"/>
              <a:gd name="T17" fmla="*/ 2147483647 h 1194"/>
              <a:gd name="T18" fmla="*/ 2147483647 w 987"/>
              <a:gd name="T19" fmla="*/ 2147483647 h 1194"/>
              <a:gd name="T20" fmla="*/ 2147483647 w 987"/>
              <a:gd name="T21" fmla="*/ 2147483647 h 1194"/>
              <a:gd name="T22" fmla="*/ 2147483647 w 987"/>
              <a:gd name="T23" fmla="*/ 2147483647 h 1194"/>
              <a:gd name="T24" fmla="*/ 0 w 987"/>
              <a:gd name="T25" fmla="*/ 2147483647 h 1194"/>
              <a:gd name="T26" fmla="*/ 0 w 987"/>
              <a:gd name="T27" fmla="*/ 2147483647 h 1194"/>
              <a:gd name="T28" fmla="*/ 0 w 987"/>
              <a:gd name="T29" fmla="*/ 2147483647 h 1194"/>
              <a:gd name="T30" fmla="*/ 2147483647 w 987"/>
              <a:gd name="T31" fmla="*/ 2147483647 h 1194"/>
              <a:gd name="T32" fmla="*/ 2147483647 w 987"/>
              <a:gd name="T33" fmla="*/ 2147483647 h 1194"/>
              <a:gd name="T34" fmla="*/ 2147483647 w 987"/>
              <a:gd name="T35" fmla="*/ 2147483647 h 1194"/>
              <a:gd name="T36" fmla="*/ 2147483647 w 987"/>
              <a:gd name="T37" fmla="*/ 2147483647 h 1194"/>
              <a:gd name="T38" fmla="*/ 2147483647 w 987"/>
              <a:gd name="T39" fmla="*/ 2147483647 h 1194"/>
              <a:gd name="T40" fmla="*/ 2147483647 w 987"/>
              <a:gd name="T41" fmla="*/ 2147483647 h 1194"/>
              <a:gd name="T42" fmla="*/ 2147483647 w 987"/>
              <a:gd name="T43" fmla="*/ 2147483647 h 1194"/>
              <a:gd name="T44" fmla="*/ 2147483647 w 987"/>
              <a:gd name="T45" fmla="*/ 2147483647 h 1194"/>
              <a:gd name="T46" fmla="*/ 2147483647 w 987"/>
              <a:gd name="T47" fmla="*/ 2147483647 h 1194"/>
              <a:gd name="T48" fmla="*/ 2147483647 w 987"/>
              <a:gd name="T49" fmla="*/ 2147483647 h 1194"/>
              <a:gd name="T50" fmla="*/ 2147483647 w 987"/>
              <a:gd name="T51" fmla="*/ 2147483647 h 1194"/>
              <a:gd name="T52" fmla="*/ 2147483647 w 987"/>
              <a:gd name="T53" fmla="*/ 2147483647 h 1194"/>
              <a:gd name="T54" fmla="*/ 2147483647 w 987"/>
              <a:gd name="T55" fmla="*/ 2147483647 h 1194"/>
              <a:gd name="T56" fmla="*/ 2147483647 w 987"/>
              <a:gd name="T57" fmla="*/ 2147483647 h 1194"/>
              <a:gd name="T58" fmla="*/ 2147483647 w 987"/>
              <a:gd name="T59" fmla="*/ 2147483647 h 1194"/>
              <a:gd name="T60" fmla="*/ 2147483647 w 987"/>
              <a:gd name="T61" fmla="*/ 2147483647 h 1194"/>
              <a:gd name="T62" fmla="*/ 2147483647 w 987"/>
              <a:gd name="T63" fmla="*/ 2147483647 h 1194"/>
              <a:gd name="T64" fmla="*/ 2147483647 w 987"/>
              <a:gd name="T65" fmla="*/ 0 h 119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87"/>
              <a:gd name="T100" fmla="*/ 0 h 1194"/>
              <a:gd name="T101" fmla="*/ 987 w 987"/>
              <a:gd name="T102" fmla="*/ 1194 h 119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87" h="1194">
                <a:moveTo>
                  <a:pt x="987" y="270"/>
                </a:moveTo>
                <a:lnTo>
                  <a:pt x="987" y="1023"/>
                </a:lnTo>
                <a:lnTo>
                  <a:pt x="987" y="1047"/>
                </a:lnTo>
                <a:lnTo>
                  <a:pt x="987" y="1083"/>
                </a:lnTo>
                <a:lnTo>
                  <a:pt x="987" y="1107"/>
                </a:lnTo>
                <a:lnTo>
                  <a:pt x="987" y="1131"/>
                </a:lnTo>
                <a:lnTo>
                  <a:pt x="987" y="1149"/>
                </a:lnTo>
                <a:lnTo>
                  <a:pt x="987" y="1173"/>
                </a:lnTo>
                <a:lnTo>
                  <a:pt x="987" y="1194"/>
                </a:lnTo>
                <a:lnTo>
                  <a:pt x="6" y="1194"/>
                </a:lnTo>
                <a:lnTo>
                  <a:pt x="3" y="1185"/>
                </a:lnTo>
                <a:lnTo>
                  <a:pt x="3" y="1179"/>
                </a:lnTo>
                <a:lnTo>
                  <a:pt x="0" y="1170"/>
                </a:lnTo>
                <a:lnTo>
                  <a:pt x="0" y="1152"/>
                </a:lnTo>
                <a:lnTo>
                  <a:pt x="0" y="1158"/>
                </a:lnTo>
                <a:lnTo>
                  <a:pt x="3" y="1158"/>
                </a:lnTo>
                <a:lnTo>
                  <a:pt x="9" y="1149"/>
                </a:lnTo>
                <a:lnTo>
                  <a:pt x="27" y="1140"/>
                </a:lnTo>
                <a:lnTo>
                  <a:pt x="42" y="1137"/>
                </a:lnTo>
                <a:lnTo>
                  <a:pt x="87" y="1125"/>
                </a:lnTo>
                <a:lnTo>
                  <a:pt x="189" y="1089"/>
                </a:lnTo>
                <a:lnTo>
                  <a:pt x="273" y="1062"/>
                </a:lnTo>
                <a:lnTo>
                  <a:pt x="387" y="1011"/>
                </a:lnTo>
                <a:lnTo>
                  <a:pt x="495" y="957"/>
                </a:lnTo>
                <a:lnTo>
                  <a:pt x="597" y="885"/>
                </a:lnTo>
                <a:lnTo>
                  <a:pt x="678" y="798"/>
                </a:lnTo>
                <a:lnTo>
                  <a:pt x="747" y="678"/>
                </a:lnTo>
                <a:lnTo>
                  <a:pt x="816" y="540"/>
                </a:lnTo>
                <a:lnTo>
                  <a:pt x="870" y="402"/>
                </a:lnTo>
                <a:lnTo>
                  <a:pt x="900" y="306"/>
                </a:lnTo>
                <a:lnTo>
                  <a:pt x="933" y="201"/>
                </a:lnTo>
                <a:lnTo>
                  <a:pt x="954" y="99"/>
                </a:lnTo>
                <a:lnTo>
                  <a:pt x="987" y="0"/>
                </a:lnTo>
              </a:path>
            </a:pathLst>
          </a:custGeom>
          <a:solidFill>
            <a:schemeClr val="hlink"/>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39" name="Freeform 13"/>
          <p:cNvSpPr>
            <a:spLocks noChangeArrowheads="1"/>
          </p:cNvSpPr>
          <p:nvPr/>
        </p:nvSpPr>
        <p:spPr bwMode="auto">
          <a:xfrm>
            <a:off x="5235575" y="4318000"/>
            <a:ext cx="42863" cy="2008188"/>
          </a:xfrm>
          <a:custGeom>
            <a:avLst/>
            <a:gdLst>
              <a:gd name="T0" fmla="*/ 0 w 1"/>
              <a:gd name="T1" fmla="*/ 2147483647 h 1226"/>
              <a:gd name="T2" fmla="*/ 0 w 1"/>
              <a:gd name="T3" fmla="*/ 0 h 1226"/>
              <a:gd name="T4" fmla="*/ 0 60000 65536"/>
              <a:gd name="T5" fmla="*/ 0 60000 65536"/>
              <a:gd name="T6" fmla="*/ 0 w 1"/>
              <a:gd name="T7" fmla="*/ 0 h 1226"/>
              <a:gd name="T8" fmla="*/ 1 w 1"/>
              <a:gd name="T9" fmla="*/ 1226 h 1226"/>
            </a:gdLst>
            <a:ahLst/>
            <a:cxnLst>
              <a:cxn ang="T4">
                <a:pos x="T0" y="T1"/>
              </a:cxn>
              <a:cxn ang="T5">
                <a:pos x="T2" y="T3"/>
              </a:cxn>
            </a:cxnLst>
            <a:rect l="T6" t="T7" r="T8" b="T9"/>
            <a:pathLst>
              <a:path w="1" h="1226">
                <a:moveTo>
                  <a:pt x="0" y="1226"/>
                </a:moveTo>
                <a:lnTo>
                  <a:pt x="0"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0" name="Freeform 18"/>
          <p:cNvSpPr>
            <a:spLocks noChangeArrowheads="1"/>
          </p:cNvSpPr>
          <p:nvPr/>
        </p:nvSpPr>
        <p:spPr bwMode="auto">
          <a:xfrm>
            <a:off x="3908425" y="4241800"/>
            <a:ext cx="42863" cy="2084388"/>
          </a:xfrm>
          <a:custGeom>
            <a:avLst/>
            <a:gdLst>
              <a:gd name="T0" fmla="*/ 0 w 1"/>
              <a:gd name="T1" fmla="*/ 2147483647 h 1226"/>
              <a:gd name="T2" fmla="*/ 0 w 1"/>
              <a:gd name="T3" fmla="*/ 0 h 1226"/>
              <a:gd name="T4" fmla="*/ 0 60000 65536"/>
              <a:gd name="T5" fmla="*/ 0 60000 65536"/>
              <a:gd name="T6" fmla="*/ 0 w 1"/>
              <a:gd name="T7" fmla="*/ 0 h 1226"/>
              <a:gd name="T8" fmla="*/ 1 w 1"/>
              <a:gd name="T9" fmla="*/ 1226 h 1226"/>
            </a:gdLst>
            <a:ahLst/>
            <a:cxnLst>
              <a:cxn ang="T4">
                <a:pos x="T0" y="T1"/>
              </a:cxn>
              <a:cxn ang="T5">
                <a:pos x="T2" y="T3"/>
              </a:cxn>
            </a:cxnLst>
            <a:rect l="T6" t="T7" r="T8" b="T9"/>
            <a:pathLst>
              <a:path w="1" h="1226">
                <a:moveTo>
                  <a:pt x="0" y="1226"/>
                </a:moveTo>
                <a:lnTo>
                  <a:pt x="0"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1" name="Rectangle 24"/>
          <p:cNvSpPr>
            <a:spLocks noChangeArrowheads="1"/>
          </p:cNvSpPr>
          <p:nvPr/>
        </p:nvSpPr>
        <p:spPr bwMode="auto">
          <a:xfrm>
            <a:off x="4413294" y="5199718"/>
            <a:ext cx="318999"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400" dirty="0" smtClean="0">
                <a:latin typeface="Book Antiqua" pitchFamily="18" charset="0"/>
              </a:rPr>
              <a:t>?</a:t>
            </a:r>
            <a:endParaRPr lang="en-US" sz="2400" dirty="0">
              <a:latin typeface="Book Antiqua" pitchFamily="18" charset="0"/>
            </a:endParaRPr>
          </a:p>
        </p:txBody>
      </p:sp>
      <p:grpSp>
        <p:nvGrpSpPr>
          <p:cNvPr id="17" name="Group 17"/>
          <p:cNvGrpSpPr>
            <a:grpSpLocks/>
          </p:cNvGrpSpPr>
          <p:nvPr/>
        </p:nvGrpSpPr>
        <p:grpSpPr bwMode="auto">
          <a:xfrm>
            <a:off x="2239963" y="3023927"/>
            <a:ext cx="4759325" cy="2952750"/>
            <a:chOff x="1195" y="1177"/>
            <a:chExt cx="2998" cy="1860"/>
          </a:xfrm>
        </p:grpSpPr>
        <p:sp>
          <p:nvSpPr>
            <p:cNvPr id="18" name="Arc 18"/>
            <p:cNvSpPr>
              <a:spLocks/>
            </p:cNvSpPr>
            <p:nvPr/>
          </p:nvSpPr>
          <p:spPr bwMode="auto">
            <a:xfrm rot="4500000">
              <a:off x="2955" y="2310"/>
              <a:ext cx="806" cy="270"/>
            </a:xfrm>
            <a:custGeom>
              <a:avLst/>
              <a:gdLst>
                <a:gd name="T0" fmla="*/ 0 w 19428"/>
                <a:gd name="T1" fmla="*/ 0 h 21600"/>
                <a:gd name="T2" fmla="*/ 0 w 19428"/>
                <a:gd name="T3" fmla="*/ 0 h 21600"/>
                <a:gd name="T4" fmla="*/ 0 w 19428"/>
                <a:gd name="T5" fmla="*/ 0 h 21600"/>
                <a:gd name="T6" fmla="*/ 0 60000 65536"/>
                <a:gd name="T7" fmla="*/ 0 60000 65536"/>
                <a:gd name="T8" fmla="*/ 0 60000 65536"/>
                <a:gd name="T9" fmla="*/ 0 w 19428"/>
                <a:gd name="T10" fmla="*/ 0 h 21600"/>
                <a:gd name="T11" fmla="*/ 19428 w 19428"/>
                <a:gd name="T12" fmla="*/ 21600 h 21600"/>
              </a:gdLst>
              <a:ahLst/>
              <a:cxnLst>
                <a:cxn ang="T6">
                  <a:pos x="T0" y="T1"/>
                </a:cxn>
                <a:cxn ang="T7">
                  <a:pos x="T2" y="T3"/>
                </a:cxn>
                <a:cxn ang="T8">
                  <a:pos x="T4" y="T5"/>
                </a:cxn>
              </a:cxnLst>
              <a:rect l="T9" t="T10" r="T11" b="T12"/>
              <a:pathLst>
                <a:path w="19428" h="21600" fill="none" extrusionOk="0">
                  <a:moveTo>
                    <a:pt x="19427" y="9439"/>
                  </a:moveTo>
                  <a:cubicBezTo>
                    <a:pt x="15813" y="16878"/>
                    <a:pt x="8269" y="21599"/>
                    <a:pt x="0" y="21600"/>
                  </a:cubicBezTo>
                </a:path>
                <a:path w="19428" h="21600" stroke="0" extrusionOk="0">
                  <a:moveTo>
                    <a:pt x="19427" y="9439"/>
                  </a:moveTo>
                  <a:cubicBezTo>
                    <a:pt x="15813" y="16878"/>
                    <a:pt x="8269" y="21599"/>
                    <a:pt x="0" y="21600"/>
                  </a:cubicBezTo>
                  <a:lnTo>
                    <a:pt x="0" y="0"/>
                  </a:lnTo>
                  <a:lnTo>
                    <a:pt x="19427" y="9439"/>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9" name="Arc 19"/>
            <p:cNvSpPr>
              <a:spLocks/>
            </p:cNvSpPr>
            <p:nvPr/>
          </p:nvSpPr>
          <p:spPr bwMode="auto">
            <a:xfrm rot="720000">
              <a:off x="3466" y="2872"/>
              <a:ext cx="727" cy="165"/>
            </a:xfrm>
            <a:custGeom>
              <a:avLst/>
              <a:gdLst>
                <a:gd name="T0" fmla="*/ 0 w 21038"/>
                <a:gd name="T1" fmla="*/ 0 h 21494"/>
                <a:gd name="T2" fmla="*/ 0 w 21038"/>
                <a:gd name="T3" fmla="*/ 0 h 21494"/>
                <a:gd name="T4" fmla="*/ 0 w 21038"/>
                <a:gd name="T5" fmla="*/ 0 h 21494"/>
                <a:gd name="T6" fmla="*/ 0 60000 65536"/>
                <a:gd name="T7" fmla="*/ 0 60000 65536"/>
                <a:gd name="T8" fmla="*/ 0 60000 65536"/>
                <a:gd name="T9" fmla="*/ 0 w 21038"/>
                <a:gd name="T10" fmla="*/ 0 h 21494"/>
                <a:gd name="T11" fmla="*/ 21038 w 21038"/>
                <a:gd name="T12" fmla="*/ 21494 h 21494"/>
              </a:gdLst>
              <a:ahLst/>
              <a:cxnLst>
                <a:cxn ang="T6">
                  <a:pos x="T0" y="T1"/>
                </a:cxn>
                <a:cxn ang="T7">
                  <a:pos x="T2" y="T3"/>
                </a:cxn>
                <a:cxn ang="T8">
                  <a:pos x="T4" y="T5"/>
                </a:cxn>
              </a:cxnLst>
              <a:rect l="T9" t="T10" r="T11" b="T12"/>
              <a:pathLst>
                <a:path w="21038" h="21494" fill="none" extrusionOk="0">
                  <a:moveTo>
                    <a:pt x="18899" y="21493"/>
                  </a:moveTo>
                  <a:cubicBezTo>
                    <a:pt x="9695" y="20577"/>
                    <a:pt x="2096" y="13903"/>
                    <a:pt x="-1" y="4895"/>
                  </a:cubicBezTo>
                </a:path>
                <a:path w="21038" h="21494" stroke="0" extrusionOk="0">
                  <a:moveTo>
                    <a:pt x="18899" y="21493"/>
                  </a:moveTo>
                  <a:cubicBezTo>
                    <a:pt x="9695" y="20577"/>
                    <a:pt x="2096" y="13903"/>
                    <a:pt x="-1" y="4895"/>
                  </a:cubicBezTo>
                  <a:lnTo>
                    <a:pt x="21038" y="0"/>
                  </a:lnTo>
                  <a:lnTo>
                    <a:pt x="18899" y="21493"/>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0" name="Arc 20"/>
            <p:cNvSpPr>
              <a:spLocks/>
            </p:cNvSpPr>
            <p:nvPr/>
          </p:nvSpPr>
          <p:spPr bwMode="auto">
            <a:xfrm rot="6300000">
              <a:off x="1950" y="1543"/>
              <a:ext cx="956" cy="22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1" name="Arc 21"/>
            <p:cNvSpPr>
              <a:spLocks/>
            </p:cNvSpPr>
            <p:nvPr/>
          </p:nvSpPr>
          <p:spPr bwMode="auto">
            <a:xfrm rot="-4620000">
              <a:off x="1574" y="2304"/>
              <a:ext cx="790" cy="284"/>
            </a:xfrm>
            <a:custGeom>
              <a:avLst/>
              <a:gdLst>
                <a:gd name="T0" fmla="*/ 0 w 19433"/>
                <a:gd name="T1" fmla="*/ 0 h 21600"/>
                <a:gd name="T2" fmla="*/ 0 w 19433"/>
                <a:gd name="T3" fmla="*/ 0 h 21600"/>
                <a:gd name="T4" fmla="*/ 0 w 19433"/>
                <a:gd name="T5" fmla="*/ 0 h 21600"/>
                <a:gd name="T6" fmla="*/ 0 60000 65536"/>
                <a:gd name="T7" fmla="*/ 0 60000 65536"/>
                <a:gd name="T8" fmla="*/ 0 60000 65536"/>
                <a:gd name="T9" fmla="*/ 0 w 19433"/>
                <a:gd name="T10" fmla="*/ 0 h 21600"/>
                <a:gd name="T11" fmla="*/ 19433 w 19433"/>
                <a:gd name="T12" fmla="*/ 21600 h 21600"/>
              </a:gdLst>
              <a:ahLst/>
              <a:cxnLst>
                <a:cxn ang="T6">
                  <a:pos x="T0" y="T1"/>
                </a:cxn>
                <a:cxn ang="T7">
                  <a:pos x="T2" y="T3"/>
                </a:cxn>
                <a:cxn ang="T8">
                  <a:pos x="T4" y="T5"/>
                </a:cxn>
              </a:cxnLst>
              <a:rect l="T9" t="T10" r="T11" b="T12"/>
              <a:pathLst>
                <a:path w="19433" h="21600" fill="none" extrusionOk="0">
                  <a:moveTo>
                    <a:pt x="19433" y="21600"/>
                  </a:moveTo>
                  <a:cubicBezTo>
                    <a:pt x="11159" y="21600"/>
                    <a:pt x="3612" y="16873"/>
                    <a:pt x="0" y="9429"/>
                  </a:cubicBezTo>
                </a:path>
                <a:path w="19433" h="21600" stroke="0" extrusionOk="0">
                  <a:moveTo>
                    <a:pt x="19433" y="21600"/>
                  </a:moveTo>
                  <a:cubicBezTo>
                    <a:pt x="11159" y="21600"/>
                    <a:pt x="3612" y="16873"/>
                    <a:pt x="0" y="9429"/>
                  </a:cubicBezTo>
                  <a:lnTo>
                    <a:pt x="19433" y="0"/>
                  </a:lnTo>
                  <a:lnTo>
                    <a:pt x="19433" y="2160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2" name="Arc 22"/>
            <p:cNvSpPr>
              <a:spLocks/>
            </p:cNvSpPr>
            <p:nvPr/>
          </p:nvSpPr>
          <p:spPr bwMode="auto">
            <a:xfrm rot="-6300000">
              <a:off x="2411" y="1545"/>
              <a:ext cx="957" cy="225"/>
            </a:xfrm>
            <a:custGeom>
              <a:avLst/>
              <a:gdLst>
                <a:gd name="T0" fmla="*/ 0 w 21600"/>
                <a:gd name="T1" fmla="*/ 0 h 21696"/>
                <a:gd name="T2" fmla="*/ 0 w 21600"/>
                <a:gd name="T3" fmla="*/ 0 h 21696"/>
                <a:gd name="T4" fmla="*/ 0 w 21600"/>
                <a:gd name="T5" fmla="*/ 0 h 21696"/>
                <a:gd name="T6" fmla="*/ 0 60000 65536"/>
                <a:gd name="T7" fmla="*/ 0 60000 65536"/>
                <a:gd name="T8" fmla="*/ 0 60000 65536"/>
                <a:gd name="T9" fmla="*/ 0 w 21600"/>
                <a:gd name="T10" fmla="*/ 0 h 21696"/>
                <a:gd name="T11" fmla="*/ 21600 w 21600"/>
                <a:gd name="T12" fmla="*/ 21696 h 21696"/>
              </a:gdLst>
              <a:ahLst/>
              <a:cxnLst>
                <a:cxn ang="T6">
                  <a:pos x="T0" y="T1"/>
                </a:cxn>
                <a:cxn ang="T7">
                  <a:pos x="T2" y="T3"/>
                </a:cxn>
                <a:cxn ang="T8">
                  <a:pos x="T4" y="T5"/>
                </a:cxn>
              </a:cxnLst>
              <a:rect l="T9" t="T10" r="T11" b="T12"/>
              <a:pathLst>
                <a:path w="21600" h="21696" fill="none" extrusionOk="0">
                  <a:moveTo>
                    <a:pt x="21599" y="0"/>
                  </a:moveTo>
                  <a:cubicBezTo>
                    <a:pt x="21599" y="32"/>
                    <a:pt x="21600" y="64"/>
                    <a:pt x="21600" y="96"/>
                  </a:cubicBezTo>
                  <a:cubicBezTo>
                    <a:pt x="21600" y="12025"/>
                    <a:pt x="11929" y="21695"/>
                    <a:pt x="0" y="21696"/>
                  </a:cubicBezTo>
                </a:path>
                <a:path w="21600" h="21696" stroke="0" extrusionOk="0">
                  <a:moveTo>
                    <a:pt x="21599" y="0"/>
                  </a:moveTo>
                  <a:cubicBezTo>
                    <a:pt x="21599" y="32"/>
                    <a:pt x="21600" y="64"/>
                    <a:pt x="21600" y="96"/>
                  </a:cubicBezTo>
                  <a:cubicBezTo>
                    <a:pt x="21600" y="12025"/>
                    <a:pt x="11929" y="21695"/>
                    <a:pt x="0" y="21696"/>
                  </a:cubicBezTo>
                  <a:lnTo>
                    <a:pt x="0" y="96"/>
                  </a:lnTo>
                  <a:lnTo>
                    <a:pt x="21599"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3" name="Arc 23"/>
            <p:cNvSpPr>
              <a:spLocks/>
            </p:cNvSpPr>
            <p:nvPr/>
          </p:nvSpPr>
          <p:spPr bwMode="auto">
            <a:xfrm rot="-900000">
              <a:off x="1195" y="2859"/>
              <a:ext cx="697" cy="164"/>
            </a:xfrm>
            <a:custGeom>
              <a:avLst/>
              <a:gdLst>
                <a:gd name="T0" fmla="*/ 0 w 20693"/>
                <a:gd name="T1" fmla="*/ 0 h 21576"/>
                <a:gd name="T2" fmla="*/ 0 w 20693"/>
                <a:gd name="T3" fmla="*/ 0 h 21576"/>
                <a:gd name="T4" fmla="*/ 0 w 20693"/>
                <a:gd name="T5" fmla="*/ 0 h 21576"/>
                <a:gd name="T6" fmla="*/ 0 60000 65536"/>
                <a:gd name="T7" fmla="*/ 0 60000 65536"/>
                <a:gd name="T8" fmla="*/ 0 60000 65536"/>
                <a:gd name="T9" fmla="*/ 0 w 20693"/>
                <a:gd name="T10" fmla="*/ 0 h 21576"/>
                <a:gd name="T11" fmla="*/ 20693 w 20693"/>
                <a:gd name="T12" fmla="*/ 21576 h 21576"/>
              </a:gdLst>
              <a:ahLst/>
              <a:cxnLst>
                <a:cxn ang="T6">
                  <a:pos x="T0" y="T1"/>
                </a:cxn>
                <a:cxn ang="T7">
                  <a:pos x="T2" y="T3"/>
                </a:cxn>
                <a:cxn ang="T8">
                  <a:pos x="T4" y="T5"/>
                </a:cxn>
              </a:cxnLst>
              <a:rect l="T9" t="T10" r="T11" b="T12"/>
              <a:pathLst>
                <a:path w="20693" h="21576" fill="none" extrusionOk="0">
                  <a:moveTo>
                    <a:pt x="20692" y="6193"/>
                  </a:moveTo>
                  <a:cubicBezTo>
                    <a:pt x="18063" y="14978"/>
                    <a:pt x="10173" y="21145"/>
                    <a:pt x="1014" y="21576"/>
                  </a:cubicBezTo>
                </a:path>
                <a:path w="20693" h="21576" stroke="0" extrusionOk="0">
                  <a:moveTo>
                    <a:pt x="20692" y="6193"/>
                  </a:moveTo>
                  <a:cubicBezTo>
                    <a:pt x="18063" y="14978"/>
                    <a:pt x="10173" y="21145"/>
                    <a:pt x="1014" y="21576"/>
                  </a:cubicBezTo>
                  <a:lnTo>
                    <a:pt x="0" y="0"/>
                  </a:lnTo>
                  <a:lnTo>
                    <a:pt x="20692" y="6193"/>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16" name="Line 15"/>
          <p:cNvSpPr>
            <a:spLocks noChangeShapeType="1"/>
          </p:cNvSpPr>
          <p:nvPr/>
        </p:nvSpPr>
        <p:spPr bwMode="auto">
          <a:xfrm>
            <a:off x="2087563" y="6151302"/>
            <a:ext cx="500221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43" name="Group 42"/>
          <p:cNvGrpSpPr/>
          <p:nvPr/>
        </p:nvGrpSpPr>
        <p:grpSpPr>
          <a:xfrm>
            <a:off x="2544763" y="180975"/>
            <a:ext cx="4094162" cy="530226"/>
            <a:chOff x="2544763" y="180975"/>
            <a:chExt cx="4094162" cy="530226"/>
          </a:xfrm>
        </p:grpSpPr>
        <p:graphicFrame>
          <p:nvGraphicFramePr>
            <p:cNvPr id="44" name="Object 18"/>
            <p:cNvGraphicFramePr>
              <a:graphicFrameLocks noChangeAspect="1"/>
            </p:cNvGraphicFramePr>
            <p:nvPr>
              <p:extLst>
                <p:ext uri="{D42A27DB-BD31-4B8C-83A1-F6EECF244321}">
                  <p14:modId xmlns:p14="http://schemas.microsoft.com/office/powerpoint/2010/main" val="436265418"/>
                </p:ext>
              </p:extLst>
            </p:nvPr>
          </p:nvGraphicFramePr>
          <p:xfrm>
            <a:off x="6261466" y="279400"/>
            <a:ext cx="345718" cy="431801"/>
          </p:xfrm>
          <a:graphic>
            <a:graphicData uri="http://schemas.openxmlformats.org/presentationml/2006/ole">
              <mc:AlternateContent xmlns:mc="http://schemas.openxmlformats.org/markup-compatibility/2006">
                <mc:Choice xmlns:v="urn:schemas-microsoft-com:vml" Requires="v">
                  <p:oleObj spid="_x0000_s52252" name="Equation" r:id="rId6" imgW="152334" imgH="190417" progId="Equation.DSMT4">
                    <p:embed/>
                  </p:oleObj>
                </mc:Choice>
                <mc:Fallback>
                  <p:oleObj name="Equation" r:id="rId6" imgW="152334" imgH="190417"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61466" y="279400"/>
                          <a:ext cx="345718" cy="431801"/>
                        </a:xfrm>
                        <a:prstGeom prst="rect">
                          <a:avLst/>
                        </a:prstGeom>
                        <a:noFill/>
                        <a:ln>
                          <a:noFill/>
                        </a:ln>
                        <a:effectLst/>
                      </p:spPr>
                    </p:pic>
                  </p:oleObj>
                </mc:Fallback>
              </mc:AlternateContent>
            </a:graphicData>
          </a:graphic>
        </p:graphicFrame>
        <p:sp>
          <p:nvSpPr>
            <p:cNvPr id="45" name="Text Box 480"/>
            <p:cNvSpPr txBox="1">
              <a:spLocks noChangeArrowheads="1"/>
            </p:cNvSpPr>
            <p:nvPr/>
          </p:nvSpPr>
          <p:spPr bwMode="auto">
            <a:xfrm>
              <a:off x="2544763" y="180975"/>
              <a:ext cx="409416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800" b="0" dirty="0">
                  <a:solidFill>
                    <a:srgbClr val="000000"/>
                  </a:solidFill>
                  <a:latin typeface="Times New Roman" pitchFamily="18" charset="0"/>
                </a:rPr>
                <a:t>Sampling Distribution of    </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88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60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688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9" grpId="0" animBg="1"/>
      <p:bldP spid="25604" grpId="0"/>
      <p:bldP spid="286881" grpId="0" autoUpdateAnimBg="0"/>
      <p:bldP spid="286882" grpId="0" autoUpdateAnimBg="0"/>
      <p:bldP spid="13" grpId="0"/>
      <p:bldP spid="15" grpId="0"/>
      <p:bldP spid="10" grpId="0" animBg="1"/>
      <p:bldP spid="36" grpId="0" animBg="1"/>
      <p:bldP spid="37" grpId="0" animBg="1"/>
      <p:bldP spid="39" grpId="0" animBg="1"/>
      <p:bldP spid="40" grpId="0" animBg="1"/>
      <p:bldP spid="41" grpId="0"/>
      <p:bldP spid="1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2868" name="Object 4">
            <a:hlinkClick r:id="" action="ppaction://ole?verb=0"/>
          </p:cNvPr>
          <p:cNvGraphicFramePr>
            <a:graphicFrameLocks/>
          </p:cNvGraphicFramePr>
          <p:nvPr/>
        </p:nvGraphicFramePr>
        <p:xfrm>
          <a:off x="400050" y="2490788"/>
          <a:ext cx="8362950" cy="3333750"/>
        </p:xfrm>
        <a:graphic>
          <a:graphicData uri="http://schemas.openxmlformats.org/presentationml/2006/ole">
            <mc:AlternateContent xmlns:mc="http://schemas.openxmlformats.org/markup-compatibility/2006">
              <mc:Choice xmlns:v="urn:schemas-microsoft-com:vml" Requires="v">
                <p:oleObj spid="_x0000_s54300" name="Worksheet" r:id="rId4" imgW="4057751" imgH="1524045" progId="Excel.Sheet.8">
                  <p:embed/>
                </p:oleObj>
              </mc:Choice>
              <mc:Fallback>
                <p:oleObj name="Worksheet" r:id="rId4" imgW="4057751" imgH="1524045" progId="Excel.Sheet.8">
                  <p:embed/>
                  <p:pic>
                    <p:nvPicPr>
                      <p:cNvPr id="0" name="Object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0050" y="2490788"/>
                        <a:ext cx="8362950" cy="3333750"/>
                      </a:xfrm>
                      <a:prstGeom prst="rect">
                        <a:avLst/>
                      </a:prstGeom>
                      <a:gradFill rotWithShape="0">
                        <a:gsLst>
                          <a:gs pos="0">
                            <a:srgbClr val="47182F"/>
                          </a:gs>
                          <a:gs pos="50000">
                            <a:srgbClr val="993366"/>
                          </a:gs>
                          <a:gs pos="100000">
                            <a:srgbClr val="47182F"/>
                          </a:gs>
                        </a:gsLst>
                        <a:lin ang="5400000" scaled="1"/>
                      </a:gradFill>
                      <a:ln w="12700">
                        <a:solidFill>
                          <a:schemeClr val="tx1"/>
                        </a:solidFill>
                        <a:miter lim="800000"/>
                        <a:headEnd/>
                        <a:tailEnd/>
                      </a:ln>
                      <a:effectLst>
                        <a:outerShdw dist="17961" dir="2700000" algn="ctr" rotWithShape="0">
                          <a:srgbClr val="000000"/>
                        </a:outerShdw>
                      </a:effectLst>
                    </p:spPr>
                  </p:pic>
                </p:oleObj>
              </mc:Fallback>
            </mc:AlternateContent>
          </a:graphicData>
        </a:graphic>
      </p:graphicFrame>
      <p:sp>
        <p:nvSpPr>
          <p:cNvPr id="54276" name="Text Box 161"/>
          <p:cNvSpPr txBox="1">
            <a:spLocks noChangeArrowheads="1"/>
          </p:cNvSpPr>
          <p:nvPr/>
        </p:nvSpPr>
        <p:spPr bwMode="auto">
          <a:xfrm>
            <a:off x="822325" y="812800"/>
            <a:ext cx="76454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a:latin typeface="Book Antiqua" pitchFamily="18" charset="0"/>
              </a:rPr>
              <a:t>Step 2:  Find the area under the curve to the right of the</a:t>
            </a:r>
          </a:p>
          <a:p>
            <a:r>
              <a:rPr lang="en-US" sz="2400" b="0">
                <a:latin typeface="Book Antiqua" pitchFamily="18" charset="0"/>
              </a:rPr>
              <a:t> 	  </a:t>
            </a:r>
            <a:r>
              <a:rPr lang="en-US" sz="2400" b="0" u="sng">
                <a:latin typeface="Book Antiqua" pitchFamily="18" charset="0"/>
              </a:rPr>
              <a:t>upper</a:t>
            </a:r>
            <a:r>
              <a:rPr lang="en-US" sz="2400" b="0">
                <a:latin typeface="Book Antiqua" pitchFamily="18" charset="0"/>
              </a:rPr>
              <a:t> endpoint.</a:t>
            </a:r>
          </a:p>
        </p:txBody>
      </p:sp>
      <p:sp>
        <p:nvSpPr>
          <p:cNvPr id="293026" name="Text Box 162"/>
          <p:cNvSpPr txBox="1">
            <a:spLocks noChangeArrowheads="1"/>
          </p:cNvSpPr>
          <p:nvPr/>
        </p:nvSpPr>
        <p:spPr bwMode="auto">
          <a:xfrm>
            <a:off x="1752600" y="6176963"/>
            <a:ext cx="2624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i="1" dirty="0" smtClean="0">
                <a:latin typeface="Book Antiqua" pitchFamily="18" charset="0"/>
              </a:rPr>
              <a:t>P</a:t>
            </a:r>
            <a:r>
              <a:rPr lang="en-US" sz="2400" b="0" dirty="0" smtClean="0">
                <a:latin typeface="Book Antiqua" pitchFamily="18" charset="0"/>
              </a:rPr>
              <a:t>(</a:t>
            </a:r>
            <a:r>
              <a:rPr lang="en-US" sz="2400" b="0" i="1" dirty="0" smtClean="0">
                <a:latin typeface="Book Antiqua" pitchFamily="18" charset="0"/>
              </a:rPr>
              <a:t>z</a:t>
            </a:r>
            <a:r>
              <a:rPr lang="en-US" sz="2400" b="0" baseline="-25000" dirty="0" smtClean="0">
                <a:latin typeface="Book Antiqua" pitchFamily="18" charset="0"/>
              </a:rPr>
              <a:t>1</a:t>
            </a:r>
            <a:r>
              <a:rPr lang="en-US" sz="2400" b="0" dirty="0" smtClean="0">
                <a:latin typeface="Book Antiqua" pitchFamily="18" charset="0"/>
              </a:rPr>
              <a:t> </a:t>
            </a:r>
            <a:r>
              <a:rPr lang="en-US" sz="2400" b="0" u="sng" dirty="0">
                <a:latin typeface="Book Antiqua" pitchFamily="18" charset="0"/>
              </a:rPr>
              <a:t>&lt;</a:t>
            </a:r>
            <a:r>
              <a:rPr lang="en-US" sz="2400" b="0" dirty="0">
                <a:latin typeface="Book Antiqua" pitchFamily="18" charset="0"/>
              </a:rPr>
              <a:t> .61) = .7291</a:t>
            </a:r>
          </a:p>
        </p:txBody>
      </p:sp>
      <p:sp>
        <p:nvSpPr>
          <p:cNvPr id="293027" name="Text Box 163"/>
          <p:cNvSpPr txBox="1">
            <a:spLocks noChangeArrowheads="1"/>
          </p:cNvSpPr>
          <p:nvPr/>
        </p:nvSpPr>
        <p:spPr bwMode="auto">
          <a:xfrm>
            <a:off x="5353050" y="6200775"/>
            <a:ext cx="2495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400" b="0" i="1" dirty="0">
                <a:latin typeface="Book Antiqua" pitchFamily="18" charset="0"/>
              </a:rPr>
              <a:t>P</a:t>
            </a:r>
            <a:r>
              <a:rPr lang="en-US" sz="2400" b="0" dirty="0">
                <a:latin typeface="Book Antiqua" pitchFamily="18" charset="0"/>
              </a:rPr>
              <a:t>(</a:t>
            </a:r>
            <a:r>
              <a:rPr lang="en-US" sz="2400" b="0" i="1" dirty="0">
                <a:latin typeface="Book Antiqua" pitchFamily="18" charset="0"/>
              </a:rPr>
              <a:t>p</a:t>
            </a:r>
            <a:r>
              <a:rPr lang="en-US" sz="2400" b="0" dirty="0">
                <a:latin typeface="Book Antiqua" pitchFamily="18" charset="0"/>
              </a:rPr>
              <a:t> </a:t>
            </a:r>
            <a:r>
              <a:rPr lang="en-US" sz="2400" b="0" u="sng" dirty="0">
                <a:latin typeface="Book Antiqua" pitchFamily="18" charset="0"/>
              </a:rPr>
              <a:t>&lt;</a:t>
            </a:r>
            <a:r>
              <a:rPr lang="en-US" sz="2400" b="0" dirty="0">
                <a:latin typeface="Book Antiqua" pitchFamily="18" charset="0"/>
              </a:rPr>
              <a:t> .77) = .7291</a:t>
            </a:r>
          </a:p>
        </p:txBody>
      </p:sp>
      <p:sp>
        <p:nvSpPr>
          <p:cNvPr id="293028" name="Line 164"/>
          <p:cNvSpPr>
            <a:spLocks noChangeShapeType="1"/>
          </p:cNvSpPr>
          <p:nvPr/>
        </p:nvSpPr>
        <p:spPr bwMode="auto">
          <a:xfrm flipH="1">
            <a:off x="5751513" y="6330950"/>
            <a:ext cx="1651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5855" name="Rectangle 447"/>
          <p:cNvSpPr>
            <a:spLocks noChangeArrowheads="1"/>
          </p:cNvSpPr>
          <p:nvPr/>
        </p:nvSpPr>
        <p:spPr bwMode="auto">
          <a:xfrm>
            <a:off x="444500" y="3716338"/>
            <a:ext cx="381000" cy="4191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5856" name="Rectangle 448"/>
          <p:cNvSpPr>
            <a:spLocks noChangeArrowheads="1"/>
          </p:cNvSpPr>
          <p:nvPr/>
        </p:nvSpPr>
        <p:spPr bwMode="auto">
          <a:xfrm>
            <a:off x="1752600" y="3711575"/>
            <a:ext cx="781050" cy="419100"/>
          </a:xfrm>
          <a:prstGeom prst="rect">
            <a:avLst/>
          </a:prstGeom>
          <a:noFill/>
          <a:ln w="38100">
            <a:solidFill>
              <a:srgbClr val="0099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5857" name="Rectangle 449"/>
          <p:cNvSpPr>
            <a:spLocks noChangeArrowheads="1"/>
          </p:cNvSpPr>
          <p:nvPr/>
        </p:nvSpPr>
        <p:spPr bwMode="auto">
          <a:xfrm>
            <a:off x="1866900" y="2478088"/>
            <a:ext cx="476250" cy="400050"/>
          </a:xfrm>
          <a:prstGeom prst="rect">
            <a:avLst/>
          </a:prstGeom>
          <a:noFill/>
          <a:ln w="38100">
            <a:solidFill>
              <a:srgbClr val="66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0937" name="Text Box 457"/>
          <p:cNvSpPr txBox="1">
            <a:spLocks noChangeArrowheads="1"/>
          </p:cNvSpPr>
          <p:nvPr/>
        </p:nvSpPr>
        <p:spPr bwMode="auto">
          <a:xfrm>
            <a:off x="3995738" y="1852613"/>
            <a:ext cx="11801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i="1" dirty="0" smtClean="0">
                <a:latin typeface="Book Antiqua" pitchFamily="18" charset="0"/>
              </a:rPr>
              <a:t>z</a:t>
            </a:r>
            <a:r>
              <a:rPr lang="en-US" sz="2400" b="0" baseline="-25000" dirty="0" smtClean="0">
                <a:latin typeface="Book Antiqua" pitchFamily="18" charset="0"/>
              </a:rPr>
              <a:t>1</a:t>
            </a:r>
            <a:r>
              <a:rPr lang="en-US" sz="2400" b="0" dirty="0" smtClean="0">
                <a:latin typeface="Book Antiqua" pitchFamily="18" charset="0"/>
              </a:rPr>
              <a:t> </a:t>
            </a:r>
            <a:r>
              <a:rPr lang="en-US" sz="2400" b="0" dirty="0">
                <a:latin typeface="Book Antiqua" pitchFamily="18" charset="0"/>
              </a:rPr>
              <a:t>= .6</a:t>
            </a:r>
            <a:r>
              <a:rPr lang="en-US" sz="1000" b="0" dirty="0">
                <a:latin typeface="Book Antiqua" pitchFamily="18" charset="0"/>
              </a:rPr>
              <a:t> </a:t>
            </a:r>
            <a:r>
              <a:rPr lang="en-US" sz="2400" b="0" dirty="0">
                <a:latin typeface="Book Antiqua" pitchFamily="18" charset="0"/>
              </a:rPr>
              <a:t>1</a:t>
            </a:r>
          </a:p>
        </p:txBody>
      </p:sp>
      <p:sp>
        <p:nvSpPr>
          <p:cNvPr id="27667" name="Line 19"/>
          <p:cNvSpPr>
            <a:spLocks noChangeShapeType="1"/>
          </p:cNvSpPr>
          <p:nvPr/>
        </p:nvSpPr>
        <p:spPr bwMode="auto">
          <a:xfrm flipV="1">
            <a:off x="835025" y="3935413"/>
            <a:ext cx="882650" cy="1587"/>
          </a:xfrm>
          <a:prstGeom prst="line">
            <a:avLst/>
          </a:prstGeom>
          <a:noFill/>
          <a:ln w="5715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 name="Rectangle 447"/>
          <p:cNvSpPr>
            <a:spLocks noChangeArrowheads="1"/>
          </p:cNvSpPr>
          <p:nvPr/>
        </p:nvSpPr>
        <p:spPr bwMode="auto">
          <a:xfrm>
            <a:off x="4622800" y="1882775"/>
            <a:ext cx="274638" cy="401638"/>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 name="Rectangle 449"/>
          <p:cNvSpPr>
            <a:spLocks noChangeArrowheads="1"/>
          </p:cNvSpPr>
          <p:nvPr/>
        </p:nvSpPr>
        <p:spPr bwMode="auto">
          <a:xfrm>
            <a:off x="4911725" y="1884363"/>
            <a:ext cx="231775" cy="400050"/>
          </a:xfrm>
          <a:prstGeom prst="rect">
            <a:avLst/>
          </a:prstGeom>
          <a:noFill/>
          <a:ln w="38100">
            <a:solidFill>
              <a:srgbClr val="66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7670" name="Line 22"/>
          <p:cNvSpPr>
            <a:spLocks noChangeShapeType="1"/>
          </p:cNvSpPr>
          <p:nvPr/>
        </p:nvSpPr>
        <p:spPr bwMode="auto">
          <a:xfrm>
            <a:off x="2076450" y="2879725"/>
            <a:ext cx="0" cy="812800"/>
          </a:xfrm>
          <a:prstGeom prst="line">
            <a:avLst/>
          </a:prstGeom>
          <a:noFill/>
          <a:ln w="57150">
            <a:solidFill>
              <a:srgbClr val="6666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18" name="Group 17"/>
          <p:cNvGrpSpPr/>
          <p:nvPr/>
        </p:nvGrpSpPr>
        <p:grpSpPr>
          <a:xfrm>
            <a:off x="2544763" y="180975"/>
            <a:ext cx="4094162" cy="530226"/>
            <a:chOff x="2544763" y="180975"/>
            <a:chExt cx="4094162" cy="530226"/>
          </a:xfrm>
        </p:grpSpPr>
        <p:graphicFrame>
          <p:nvGraphicFramePr>
            <p:cNvPr id="19" name="Object 18"/>
            <p:cNvGraphicFramePr>
              <a:graphicFrameLocks noChangeAspect="1"/>
            </p:cNvGraphicFramePr>
            <p:nvPr>
              <p:extLst>
                <p:ext uri="{D42A27DB-BD31-4B8C-83A1-F6EECF244321}">
                  <p14:modId xmlns:p14="http://schemas.microsoft.com/office/powerpoint/2010/main" val="436265418"/>
                </p:ext>
              </p:extLst>
            </p:nvPr>
          </p:nvGraphicFramePr>
          <p:xfrm>
            <a:off x="6261466" y="279400"/>
            <a:ext cx="345718" cy="431801"/>
          </p:xfrm>
          <a:graphic>
            <a:graphicData uri="http://schemas.openxmlformats.org/presentationml/2006/ole">
              <mc:AlternateContent xmlns:mc="http://schemas.openxmlformats.org/markup-compatibility/2006">
                <mc:Choice xmlns:v="urn:schemas-microsoft-com:vml" Requires="v">
                  <p:oleObj spid="_x0000_s54301" name="Equation" r:id="rId6" imgW="152334" imgH="190417" progId="Equation.DSMT4">
                    <p:embed/>
                  </p:oleObj>
                </mc:Choice>
                <mc:Fallback>
                  <p:oleObj name="Equation" r:id="rId6" imgW="152334" imgH="190417"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61466" y="279400"/>
                          <a:ext cx="345718" cy="431801"/>
                        </a:xfrm>
                        <a:prstGeom prst="rect">
                          <a:avLst/>
                        </a:prstGeom>
                        <a:noFill/>
                        <a:ln>
                          <a:noFill/>
                        </a:ln>
                        <a:effectLst/>
                      </p:spPr>
                    </p:pic>
                  </p:oleObj>
                </mc:Fallback>
              </mc:AlternateContent>
            </a:graphicData>
          </a:graphic>
        </p:graphicFrame>
        <p:sp>
          <p:nvSpPr>
            <p:cNvPr id="20" name="Text Box 480"/>
            <p:cNvSpPr txBox="1">
              <a:spLocks noChangeArrowheads="1"/>
            </p:cNvSpPr>
            <p:nvPr/>
          </p:nvSpPr>
          <p:spPr bwMode="auto">
            <a:xfrm>
              <a:off x="2544763" y="180975"/>
              <a:ext cx="409416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800" b="0" dirty="0">
                  <a:solidFill>
                    <a:srgbClr val="000000"/>
                  </a:solidFill>
                  <a:latin typeface="Times New Roman" pitchFamily="18" charset="0"/>
                </a:rPr>
                <a:t>Sampling Distribution of    </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93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9286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par>
                          <p:cTn id="16" fill="hold" nodeType="afterGroup">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45855"/>
                                        </p:tgtEl>
                                        <p:attrNameLst>
                                          <p:attrName>style.visibility</p:attrName>
                                        </p:attrNameLst>
                                      </p:cBhvr>
                                      <p:to>
                                        <p:strVal val="visible"/>
                                      </p:to>
                                    </p:set>
                                    <p:animEffect transition="in" filter="wipe(left)">
                                      <p:cBhvr>
                                        <p:cTn id="19" dur="500"/>
                                        <p:tgtEl>
                                          <p:spTgt spid="145855"/>
                                        </p:tgtEl>
                                      </p:cBhvr>
                                    </p:animEffect>
                                  </p:childTnLst>
                                </p:cTn>
                              </p:par>
                            </p:childTnLst>
                          </p:cTn>
                        </p:par>
                        <p:par>
                          <p:cTn id="20" fill="hold" nodeType="afterGroup">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27667"/>
                                        </p:tgtEl>
                                        <p:attrNameLst>
                                          <p:attrName>style.visibility</p:attrName>
                                        </p:attrNameLst>
                                      </p:cBhvr>
                                      <p:to>
                                        <p:strVal val="visible"/>
                                      </p:to>
                                    </p:set>
                                    <p:animEffect transition="in" filter="wipe(left)">
                                      <p:cBhvr>
                                        <p:cTn id="23" dur="500"/>
                                        <p:tgtEl>
                                          <p:spTgt spid="27667"/>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left)">
                                      <p:cBhvr>
                                        <p:cTn id="28" dur="500"/>
                                        <p:tgtEl>
                                          <p:spTgt spid="3"/>
                                        </p:tgtEl>
                                      </p:cBhvr>
                                    </p:animEffect>
                                  </p:childTnLst>
                                </p:cTn>
                              </p:par>
                            </p:childTnLst>
                          </p:cTn>
                        </p:par>
                        <p:par>
                          <p:cTn id="29" fill="hold" nodeType="afterGroup">
                            <p:stCondLst>
                              <p:cond delay="500"/>
                            </p:stCondLst>
                            <p:childTnLst>
                              <p:par>
                                <p:cTn id="30" presetID="22" presetClass="entr" presetSubtype="1" fill="hold" grpId="0" nodeType="afterEffect">
                                  <p:stCondLst>
                                    <p:cond delay="0"/>
                                  </p:stCondLst>
                                  <p:childTnLst>
                                    <p:set>
                                      <p:cBhvr>
                                        <p:cTn id="31" dur="1" fill="hold">
                                          <p:stCondLst>
                                            <p:cond delay="0"/>
                                          </p:stCondLst>
                                        </p:cTn>
                                        <p:tgtEl>
                                          <p:spTgt spid="145857"/>
                                        </p:tgtEl>
                                        <p:attrNameLst>
                                          <p:attrName>style.visibility</p:attrName>
                                        </p:attrNameLst>
                                      </p:cBhvr>
                                      <p:to>
                                        <p:strVal val="visible"/>
                                      </p:to>
                                    </p:set>
                                    <p:animEffect transition="in" filter="wipe(up)">
                                      <p:cBhvr>
                                        <p:cTn id="32" dur="500"/>
                                        <p:tgtEl>
                                          <p:spTgt spid="145857"/>
                                        </p:tgtEl>
                                      </p:cBhvr>
                                    </p:animEffect>
                                  </p:childTnLst>
                                </p:cTn>
                              </p:par>
                            </p:childTnLst>
                          </p:cTn>
                        </p:par>
                        <p:par>
                          <p:cTn id="33" fill="hold" nodeType="afterGroup">
                            <p:stCondLst>
                              <p:cond delay="1000"/>
                            </p:stCondLst>
                            <p:childTnLst>
                              <p:par>
                                <p:cTn id="34" presetID="22" presetClass="entr" presetSubtype="1" fill="hold" grpId="0" nodeType="afterEffect">
                                  <p:stCondLst>
                                    <p:cond delay="0"/>
                                  </p:stCondLst>
                                  <p:childTnLst>
                                    <p:set>
                                      <p:cBhvr>
                                        <p:cTn id="35" dur="1" fill="hold">
                                          <p:stCondLst>
                                            <p:cond delay="0"/>
                                          </p:stCondLst>
                                        </p:cTn>
                                        <p:tgtEl>
                                          <p:spTgt spid="27670"/>
                                        </p:tgtEl>
                                        <p:attrNameLst>
                                          <p:attrName>style.visibility</p:attrName>
                                        </p:attrNameLst>
                                      </p:cBhvr>
                                      <p:to>
                                        <p:strVal val="visible"/>
                                      </p:to>
                                    </p:set>
                                    <p:animEffect transition="in" filter="wipe(up)">
                                      <p:cBhvr>
                                        <p:cTn id="36" dur="500"/>
                                        <p:tgtEl>
                                          <p:spTgt spid="27670"/>
                                        </p:tgtEl>
                                      </p:cBhvr>
                                    </p:animEffect>
                                  </p:childTnLst>
                                </p:cTn>
                              </p:par>
                            </p:childTnLst>
                          </p:cTn>
                        </p:par>
                        <p:par>
                          <p:cTn id="37" fill="hold" nodeType="afterGroup">
                            <p:stCondLst>
                              <p:cond delay="1500"/>
                            </p:stCondLst>
                            <p:childTnLst>
                              <p:par>
                                <p:cTn id="38" presetID="1" presetClass="entr" presetSubtype="0" fill="hold" grpId="0" nodeType="afterEffect">
                                  <p:stCondLst>
                                    <p:cond delay="0"/>
                                  </p:stCondLst>
                                  <p:childTnLst>
                                    <p:set>
                                      <p:cBhvr>
                                        <p:cTn id="39" dur="1" fill="hold">
                                          <p:stCondLst>
                                            <p:cond delay="0"/>
                                          </p:stCondLst>
                                        </p:cTn>
                                        <p:tgtEl>
                                          <p:spTgt spid="145856"/>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293026"/>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293027"/>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293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026" grpId="0" autoUpdateAnimBg="0"/>
      <p:bldP spid="293027" grpId="0" autoUpdateAnimBg="0"/>
      <p:bldP spid="293028" grpId="0" animBg="1"/>
      <p:bldP spid="145855" grpId="0" animBg="1"/>
      <p:bldP spid="145856" grpId="0" animBg="1"/>
      <p:bldP spid="145857" grpId="0" animBg="1"/>
      <p:bldP spid="20937" grpId="0"/>
      <p:bldP spid="27667" grpId="0" animBg="1"/>
      <p:bldP spid="2" grpId="0" animBg="1"/>
      <p:bldP spid="3" grpId="0" animBg="1"/>
      <p:bldP spid="2767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Freeform 6"/>
          <p:cNvSpPr>
            <a:spLocks/>
          </p:cNvSpPr>
          <p:nvPr/>
        </p:nvSpPr>
        <p:spPr bwMode="auto">
          <a:xfrm>
            <a:off x="2341563" y="1825625"/>
            <a:ext cx="4503737" cy="3063875"/>
          </a:xfrm>
          <a:custGeom>
            <a:avLst/>
            <a:gdLst>
              <a:gd name="T0" fmla="*/ 2147483647 w 2837"/>
              <a:gd name="T1" fmla="*/ 2147483647 h 1930"/>
              <a:gd name="T2" fmla="*/ 2147483647 w 2837"/>
              <a:gd name="T3" fmla="*/ 2147483647 h 1930"/>
              <a:gd name="T4" fmla="*/ 2147483647 w 2837"/>
              <a:gd name="T5" fmla="*/ 2147483647 h 1930"/>
              <a:gd name="T6" fmla="*/ 2147483647 w 2837"/>
              <a:gd name="T7" fmla="*/ 2147483647 h 1930"/>
              <a:gd name="T8" fmla="*/ 2147483647 w 2837"/>
              <a:gd name="T9" fmla="*/ 2147483647 h 1930"/>
              <a:gd name="T10" fmla="*/ 2147483647 w 2837"/>
              <a:gd name="T11" fmla="*/ 2147483647 h 1930"/>
              <a:gd name="T12" fmla="*/ 2147483647 w 2837"/>
              <a:gd name="T13" fmla="*/ 2147483647 h 1930"/>
              <a:gd name="T14" fmla="*/ 2147483647 w 2837"/>
              <a:gd name="T15" fmla="*/ 2147483647 h 1930"/>
              <a:gd name="T16" fmla="*/ 2147483647 w 2837"/>
              <a:gd name="T17" fmla="*/ 2147483647 h 1930"/>
              <a:gd name="T18" fmla="*/ 2147483647 w 2837"/>
              <a:gd name="T19" fmla="*/ 2147483647 h 1930"/>
              <a:gd name="T20" fmla="*/ 2147483647 w 2837"/>
              <a:gd name="T21" fmla="*/ 2147483647 h 1930"/>
              <a:gd name="T22" fmla="*/ 2147483647 w 2837"/>
              <a:gd name="T23" fmla="*/ 2147483647 h 1930"/>
              <a:gd name="T24" fmla="*/ 2147483647 w 2837"/>
              <a:gd name="T25" fmla="*/ 2147483647 h 1930"/>
              <a:gd name="T26" fmla="*/ 2147483647 w 2837"/>
              <a:gd name="T27" fmla="*/ 2147483647 h 1930"/>
              <a:gd name="T28" fmla="*/ 2147483647 w 2837"/>
              <a:gd name="T29" fmla="*/ 2147483647 h 1930"/>
              <a:gd name="T30" fmla="*/ 2147483647 w 2837"/>
              <a:gd name="T31" fmla="*/ 2147483647 h 1930"/>
              <a:gd name="T32" fmla="*/ 2147483647 w 2837"/>
              <a:gd name="T33" fmla="*/ 2147483647 h 1930"/>
              <a:gd name="T34" fmla="*/ 2147483647 w 2837"/>
              <a:gd name="T35" fmla="*/ 2147483647 h 1930"/>
              <a:gd name="T36" fmla="*/ 2147483647 w 2837"/>
              <a:gd name="T37" fmla="*/ 2147483647 h 1930"/>
              <a:gd name="T38" fmla="*/ 2147483647 w 2837"/>
              <a:gd name="T39" fmla="*/ 2147483647 h 1930"/>
              <a:gd name="T40" fmla="*/ 2147483647 w 2837"/>
              <a:gd name="T41" fmla="*/ 2147483647 h 1930"/>
              <a:gd name="T42" fmla="*/ 2147483647 w 2837"/>
              <a:gd name="T43" fmla="*/ 2147483647 h 1930"/>
              <a:gd name="T44" fmla="*/ 2147483647 w 2837"/>
              <a:gd name="T45" fmla="*/ 2147483647 h 1930"/>
              <a:gd name="T46" fmla="*/ 2147483647 w 2837"/>
              <a:gd name="T47" fmla="*/ 2147483647 h 1930"/>
              <a:gd name="T48" fmla="*/ 2147483647 w 2837"/>
              <a:gd name="T49" fmla="*/ 2147483647 h 1930"/>
              <a:gd name="T50" fmla="*/ 2147483647 w 2837"/>
              <a:gd name="T51" fmla="*/ 2147483647 h 1930"/>
              <a:gd name="T52" fmla="*/ 2147483647 w 2837"/>
              <a:gd name="T53" fmla="*/ 2147483647 h 1930"/>
              <a:gd name="T54" fmla="*/ 2147483647 w 2837"/>
              <a:gd name="T55" fmla="*/ 2147483647 h 1930"/>
              <a:gd name="T56" fmla="*/ 2147483647 w 2837"/>
              <a:gd name="T57" fmla="*/ 2147483647 h 1930"/>
              <a:gd name="T58" fmla="*/ 2147483647 w 2837"/>
              <a:gd name="T59" fmla="*/ 2147483647 h 1930"/>
              <a:gd name="T60" fmla="*/ 2147483647 w 2837"/>
              <a:gd name="T61" fmla="*/ 2147483647 h 1930"/>
              <a:gd name="T62" fmla="*/ 2147483647 w 2837"/>
              <a:gd name="T63" fmla="*/ 2147483647 h 1930"/>
              <a:gd name="T64" fmla="*/ 2147483647 w 2837"/>
              <a:gd name="T65" fmla="*/ 2147483647 h 1930"/>
              <a:gd name="T66" fmla="*/ 2147483647 w 2837"/>
              <a:gd name="T67" fmla="*/ 2147483647 h 1930"/>
              <a:gd name="T68" fmla="*/ 2147483647 w 2837"/>
              <a:gd name="T69" fmla="*/ 2147483647 h 1930"/>
              <a:gd name="T70" fmla="*/ 2147483647 w 2837"/>
              <a:gd name="T71" fmla="*/ 2147483647 h 1930"/>
              <a:gd name="T72" fmla="*/ 2147483647 w 2837"/>
              <a:gd name="T73" fmla="*/ 2147483647 h 1930"/>
              <a:gd name="T74" fmla="*/ 2147483647 w 2837"/>
              <a:gd name="T75" fmla="*/ 2147483647 h 1930"/>
              <a:gd name="T76" fmla="*/ 2147483647 w 2837"/>
              <a:gd name="T77" fmla="*/ 2147483647 h 1930"/>
              <a:gd name="T78" fmla="*/ 2147483647 w 2837"/>
              <a:gd name="T79" fmla="*/ 2147483647 h 1930"/>
              <a:gd name="T80" fmla="*/ 2147483647 w 2837"/>
              <a:gd name="T81" fmla="*/ 2147483647 h 1930"/>
              <a:gd name="T82" fmla="*/ 2147483647 w 2837"/>
              <a:gd name="T83" fmla="*/ 2147483647 h 1930"/>
              <a:gd name="T84" fmla="*/ 2147483647 w 2837"/>
              <a:gd name="T85" fmla="*/ 2147483647 h 1930"/>
              <a:gd name="T86" fmla="*/ 2147483647 w 2837"/>
              <a:gd name="T87" fmla="*/ 2147483647 h 1930"/>
              <a:gd name="T88" fmla="*/ 2147483647 w 2837"/>
              <a:gd name="T89" fmla="*/ 2147483647 h 1930"/>
              <a:gd name="T90" fmla="*/ 2147483647 w 2837"/>
              <a:gd name="T91" fmla="*/ 2147483647 h 1930"/>
              <a:gd name="T92" fmla="*/ 2147483647 w 2837"/>
              <a:gd name="T93" fmla="*/ 2147483647 h 1930"/>
              <a:gd name="T94" fmla="*/ 2147483647 w 2837"/>
              <a:gd name="T95" fmla="*/ 2147483647 h 193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837"/>
              <a:gd name="T145" fmla="*/ 0 h 1930"/>
              <a:gd name="T146" fmla="*/ 2837 w 2837"/>
              <a:gd name="T147" fmla="*/ 1930 h 193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837" h="1930">
                <a:moveTo>
                  <a:pt x="1407" y="0"/>
                </a:moveTo>
                <a:lnTo>
                  <a:pt x="1371" y="2"/>
                </a:lnTo>
                <a:lnTo>
                  <a:pt x="1335" y="22"/>
                </a:lnTo>
                <a:lnTo>
                  <a:pt x="1304" y="48"/>
                </a:lnTo>
                <a:lnTo>
                  <a:pt x="1279" y="74"/>
                </a:lnTo>
                <a:lnTo>
                  <a:pt x="1248" y="112"/>
                </a:lnTo>
                <a:lnTo>
                  <a:pt x="1224" y="148"/>
                </a:lnTo>
                <a:lnTo>
                  <a:pt x="1206" y="178"/>
                </a:lnTo>
                <a:lnTo>
                  <a:pt x="1187" y="216"/>
                </a:lnTo>
                <a:lnTo>
                  <a:pt x="1164" y="250"/>
                </a:lnTo>
                <a:lnTo>
                  <a:pt x="1149" y="290"/>
                </a:lnTo>
                <a:lnTo>
                  <a:pt x="1127" y="330"/>
                </a:lnTo>
                <a:lnTo>
                  <a:pt x="1111" y="370"/>
                </a:lnTo>
                <a:lnTo>
                  <a:pt x="1097" y="404"/>
                </a:lnTo>
                <a:lnTo>
                  <a:pt x="1083" y="434"/>
                </a:lnTo>
                <a:lnTo>
                  <a:pt x="1069" y="466"/>
                </a:lnTo>
                <a:lnTo>
                  <a:pt x="1055" y="502"/>
                </a:lnTo>
                <a:lnTo>
                  <a:pt x="1041" y="538"/>
                </a:lnTo>
                <a:lnTo>
                  <a:pt x="1027" y="580"/>
                </a:lnTo>
                <a:lnTo>
                  <a:pt x="1013" y="614"/>
                </a:lnTo>
                <a:lnTo>
                  <a:pt x="1003" y="650"/>
                </a:lnTo>
                <a:lnTo>
                  <a:pt x="989" y="686"/>
                </a:lnTo>
                <a:lnTo>
                  <a:pt x="977" y="724"/>
                </a:lnTo>
                <a:lnTo>
                  <a:pt x="967" y="758"/>
                </a:lnTo>
                <a:lnTo>
                  <a:pt x="957" y="792"/>
                </a:lnTo>
                <a:lnTo>
                  <a:pt x="949" y="830"/>
                </a:lnTo>
                <a:lnTo>
                  <a:pt x="939" y="870"/>
                </a:lnTo>
                <a:lnTo>
                  <a:pt x="931" y="904"/>
                </a:lnTo>
                <a:lnTo>
                  <a:pt x="921" y="942"/>
                </a:lnTo>
                <a:lnTo>
                  <a:pt x="911" y="980"/>
                </a:lnTo>
                <a:lnTo>
                  <a:pt x="903" y="1012"/>
                </a:lnTo>
                <a:lnTo>
                  <a:pt x="891" y="1050"/>
                </a:lnTo>
                <a:lnTo>
                  <a:pt x="879" y="1082"/>
                </a:lnTo>
                <a:lnTo>
                  <a:pt x="864" y="1131"/>
                </a:lnTo>
                <a:lnTo>
                  <a:pt x="849" y="1168"/>
                </a:lnTo>
                <a:lnTo>
                  <a:pt x="837" y="1200"/>
                </a:lnTo>
                <a:lnTo>
                  <a:pt x="821" y="1236"/>
                </a:lnTo>
                <a:lnTo>
                  <a:pt x="808" y="1272"/>
                </a:lnTo>
                <a:lnTo>
                  <a:pt x="796" y="1296"/>
                </a:lnTo>
                <a:lnTo>
                  <a:pt x="777" y="1336"/>
                </a:lnTo>
                <a:lnTo>
                  <a:pt x="761" y="1374"/>
                </a:lnTo>
                <a:lnTo>
                  <a:pt x="738" y="1414"/>
                </a:lnTo>
                <a:lnTo>
                  <a:pt x="719" y="1454"/>
                </a:lnTo>
                <a:lnTo>
                  <a:pt x="696" y="1492"/>
                </a:lnTo>
                <a:lnTo>
                  <a:pt x="672" y="1527"/>
                </a:lnTo>
                <a:lnTo>
                  <a:pt x="645" y="1557"/>
                </a:lnTo>
                <a:lnTo>
                  <a:pt x="624" y="1588"/>
                </a:lnTo>
                <a:lnTo>
                  <a:pt x="588" y="1624"/>
                </a:lnTo>
                <a:lnTo>
                  <a:pt x="567" y="1641"/>
                </a:lnTo>
                <a:lnTo>
                  <a:pt x="534" y="1666"/>
                </a:lnTo>
                <a:lnTo>
                  <a:pt x="480" y="1698"/>
                </a:lnTo>
                <a:lnTo>
                  <a:pt x="441" y="1722"/>
                </a:lnTo>
                <a:lnTo>
                  <a:pt x="411" y="1736"/>
                </a:lnTo>
                <a:lnTo>
                  <a:pt x="379" y="1750"/>
                </a:lnTo>
                <a:lnTo>
                  <a:pt x="345" y="1766"/>
                </a:lnTo>
                <a:lnTo>
                  <a:pt x="312" y="1780"/>
                </a:lnTo>
                <a:lnTo>
                  <a:pt x="276" y="1792"/>
                </a:lnTo>
                <a:lnTo>
                  <a:pt x="255" y="1797"/>
                </a:lnTo>
                <a:lnTo>
                  <a:pt x="225" y="1809"/>
                </a:lnTo>
                <a:lnTo>
                  <a:pt x="184" y="1828"/>
                </a:lnTo>
                <a:lnTo>
                  <a:pt x="144" y="1840"/>
                </a:lnTo>
                <a:lnTo>
                  <a:pt x="97" y="1856"/>
                </a:lnTo>
                <a:lnTo>
                  <a:pt x="60" y="1868"/>
                </a:lnTo>
                <a:lnTo>
                  <a:pt x="27" y="1876"/>
                </a:lnTo>
                <a:lnTo>
                  <a:pt x="3" y="1884"/>
                </a:lnTo>
                <a:lnTo>
                  <a:pt x="1" y="1904"/>
                </a:lnTo>
                <a:lnTo>
                  <a:pt x="0" y="1926"/>
                </a:lnTo>
                <a:lnTo>
                  <a:pt x="1" y="1930"/>
                </a:lnTo>
                <a:lnTo>
                  <a:pt x="2837" y="1928"/>
                </a:lnTo>
                <a:lnTo>
                  <a:pt x="2835" y="1902"/>
                </a:lnTo>
                <a:lnTo>
                  <a:pt x="2835" y="1880"/>
                </a:lnTo>
                <a:lnTo>
                  <a:pt x="2783" y="1864"/>
                </a:lnTo>
                <a:lnTo>
                  <a:pt x="2745" y="1856"/>
                </a:lnTo>
                <a:lnTo>
                  <a:pt x="2689" y="1838"/>
                </a:lnTo>
                <a:lnTo>
                  <a:pt x="2715" y="1848"/>
                </a:lnTo>
                <a:lnTo>
                  <a:pt x="2653" y="1830"/>
                </a:lnTo>
                <a:lnTo>
                  <a:pt x="2617" y="1818"/>
                </a:lnTo>
                <a:lnTo>
                  <a:pt x="2573" y="1802"/>
                </a:lnTo>
                <a:lnTo>
                  <a:pt x="2525" y="1786"/>
                </a:lnTo>
                <a:lnTo>
                  <a:pt x="2481" y="1768"/>
                </a:lnTo>
                <a:lnTo>
                  <a:pt x="2449" y="1758"/>
                </a:lnTo>
                <a:lnTo>
                  <a:pt x="2409" y="1740"/>
                </a:lnTo>
                <a:lnTo>
                  <a:pt x="2370" y="1722"/>
                </a:lnTo>
                <a:lnTo>
                  <a:pt x="2331" y="1700"/>
                </a:lnTo>
                <a:lnTo>
                  <a:pt x="2311" y="1686"/>
                </a:lnTo>
                <a:lnTo>
                  <a:pt x="2295" y="1676"/>
                </a:lnTo>
                <a:lnTo>
                  <a:pt x="2280" y="1668"/>
                </a:lnTo>
                <a:lnTo>
                  <a:pt x="2257" y="1648"/>
                </a:lnTo>
                <a:lnTo>
                  <a:pt x="2232" y="1624"/>
                </a:lnTo>
                <a:lnTo>
                  <a:pt x="2197" y="1594"/>
                </a:lnTo>
                <a:lnTo>
                  <a:pt x="2179" y="1570"/>
                </a:lnTo>
                <a:lnTo>
                  <a:pt x="2159" y="1542"/>
                </a:lnTo>
                <a:lnTo>
                  <a:pt x="2131" y="1504"/>
                </a:lnTo>
                <a:lnTo>
                  <a:pt x="2112" y="1468"/>
                </a:lnTo>
                <a:lnTo>
                  <a:pt x="2088" y="1432"/>
                </a:lnTo>
                <a:lnTo>
                  <a:pt x="2069" y="1404"/>
                </a:lnTo>
                <a:lnTo>
                  <a:pt x="2051" y="1364"/>
                </a:lnTo>
                <a:lnTo>
                  <a:pt x="2019" y="1308"/>
                </a:lnTo>
                <a:lnTo>
                  <a:pt x="2035" y="1336"/>
                </a:lnTo>
                <a:lnTo>
                  <a:pt x="2004" y="1278"/>
                </a:lnTo>
                <a:lnTo>
                  <a:pt x="1992" y="1240"/>
                </a:lnTo>
                <a:lnTo>
                  <a:pt x="1975" y="1206"/>
                </a:lnTo>
                <a:lnTo>
                  <a:pt x="1965" y="1172"/>
                </a:lnTo>
                <a:lnTo>
                  <a:pt x="1951" y="1144"/>
                </a:lnTo>
                <a:lnTo>
                  <a:pt x="1941" y="1118"/>
                </a:lnTo>
                <a:lnTo>
                  <a:pt x="1935" y="1096"/>
                </a:lnTo>
                <a:lnTo>
                  <a:pt x="1925" y="1064"/>
                </a:lnTo>
                <a:lnTo>
                  <a:pt x="1913" y="1028"/>
                </a:lnTo>
                <a:lnTo>
                  <a:pt x="1899" y="986"/>
                </a:lnTo>
                <a:lnTo>
                  <a:pt x="1887" y="940"/>
                </a:lnTo>
                <a:lnTo>
                  <a:pt x="1875" y="903"/>
                </a:lnTo>
                <a:lnTo>
                  <a:pt x="1861" y="862"/>
                </a:lnTo>
                <a:lnTo>
                  <a:pt x="1849" y="824"/>
                </a:lnTo>
                <a:lnTo>
                  <a:pt x="1842" y="798"/>
                </a:lnTo>
                <a:lnTo>
                  <a:pt x="1829" y="754"/>
                </a:lnTo>
                <a:lnTo>
                  <a:pt x="1815" y="710"/>
                </a:lnTo>
                <a:lnTo>
                  <a:pt x="1797" y="660"/>
                </a:lnTo>
                <a:lnTo>
                  <a:pt x="1779" y="603"/>
                </a:lnTo>
                <a:lnTo>
                  <a:pt x="1765" y="562"/>
                </a:lnTo>
                <a:lnTo>
                  <a:pt x="1753" y="526"/>
                </a:lnTo>
                <a:lnTo>
                  <a:pt x="1737" y="484"/>
                </a:lnTo>
                <a:lnTo>
                  <a:pt x="1722" y="453"/>
                </a:lnTo>
                <a:lnTo>
                  <a:pt x="1709" y="412"/>
                </a:lnTo>
                <a:lnTo>
                  <a:pt x="1695" y="390"/>
                </a:lnTo>
                <a:lnTo>
                  <a:pt x="1685" y="362"/>
                </a:lnTo>
                <a:lnTo>
                  <a:pt x="1673" y="332"/>
                </a:lnTo>
                <a:lnTo>
                  <a:pt x="1656" y="304"/>
                </a:lnTo>
                <a:lnTo>
                  <a:pt x="1637" y="264"/>
                </a:lnTo>
                <a:lnTo>
                  <a:pt x="1620" y="228"/>
                </a:lnTo>
                <a:lnTo>
                  <a:pt x="1609" y="208"/>
                </a:lnTo>
                <a:lnTo>
                  <a:pt x="1583" y="162"/>
                </a:lnTo>
                <a:lnTo>
                  <a:pt x="1578" y="156"/>
                </a:lnTo>
                <a:lnTo>
                  <a:pt x="1569" y="142"/>
                </a:lnTo>
                <a:lnTo>
                  <a:pt x="1569" y="140"/>
                </a:lnTo>
                <a:lnTo>
                  <a:pt x="1601" y="190"/>
                </a:lnTo>
                <a:lnTo>
                  <a:pt x="1593" y="186"/>
                </a:lnTo>
                <a:lnTo>
                  <a:pt x="1589" y="170"/>
                </a:lnTo>
                <a:lnTo>
                  <a:pt x="1565" y="136"/>
                </a:lnTo>
                <a:lnTo>
                  <a:pt x="1548" y="118"/>
                </a:lnTo>
                <a:lnTo>
                  <a:pt x="1525" y="86"/>
                </a:lnTo>
                <a:lnTo>
                  <a:pt x="1499" y="56"/>
                </a:lnTo>
                <a:lnTo>
                  <a:pt x="1477" y="36"/>
                </a:lnTo>
                <a:lnTo>
                  <a:pt x="1458" y="22"/>
                </a:lnTo>
                <a:lnTo>
                  <a:pt x="1433" y="6"/>
                </a:lnTo>
                <a:lnTo>
                  <a:pt x="1408" y="4"/>
                </a:lnTo>
              </a:path>
            </a:pathLst>
          </a:custGeom>
          <a:solidFill>
            <a:srgbClr val="C0C0C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55301" name="Freeform 7"/>
          <p:cNvSpPr>
            <a:spLocks noChangeArrowheads="1"/>
          </p:cNvSpPr>
          <p:nvPr/>
        </p:nvSpPr>
        <p:spPr bwMode="auto">
          <a:xfrm flipH="1">
            <a:off x="4551363" y="4868863"/>
            <a:ext cx="42862" cy="192087"/>
          </a:xfrm>
          <a:custGeom>
            <a:avLst/>
            <a:gdLst>
              <a:gd name="T0" fmla="*/ 0 w 1"/>
              <a:gd name="T1" fmla="*/ 0 h 2005"/>
              <a:gd name="T2" fmla="*/ 0 w 1"/>
              <a:gd name="T3" fmla="*/ 2147483647 h 2005"/>
              <a:gd name="T4" fmla="*/ 0 60000 65536"/>
              <a:gd name="T5" fmla="*/ 0 60000 65536"/>
              <a:gd name="T6" fmla="*/ 0 w 1"/>
              <a:gd name="T7" fmla="*/ 0 h 2005"/>
              <a:gd name="T8" fmla="*/ 1 w 1"/>
              <a:gd name="T9" fmla="*/ 2005 h 2005"/>
            </a:gdLst>
            <a:ahLst/>
            <a:cxnLst>
              <a:cxn ang="T4">
                <a:pos x="T0" y="T1"/>
              </a:cxn>
              <a:cxn ang="T5">
                <a:pos x="T2" y="T3"/>
              </a:cxn>
            </a:cxnLst>
            <a:rect l="T6" t="T7" r="T8" b="T9"/>
            <a:pathLst>
              <a:path w="1" h="2005">
                <a:moveTo>
                  <a:pt x="0" y="0"/>
                </a:moveTo>
                <a:lnTo>
                  <a:pt x="0" y="2005"/>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5302" name="Rectangle 11"/>
          <p:cNvSpPr>
            <a:spLocks noChangeArrowheads="1"/>
          </p:cNvSpPr>
          <p:nvPr/>
        </p:nvSpPr>
        <p:spPr bwMode="auto">
          <a:xfrm>
            <a:off x="4271963" y="5126038"/>
            <a:ext cx="5619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400" b="0">
                <a:latin typeface="Book Antiqua" pitchFamily="18" charset="0"/>
              </a:rPr>
              <a:t>.72</a:t>
            </a:r>
          </a:p>
        </p:txBody>
      </p:sp>
      <p:graphicFrame>
        <p:nvGraphicFramePr>
          <p:cNvPr id="55303" name="Object 12">
            <a:hlinkClick r:id="" action="ppaction://ole?verb=0"/>
          </p:cNvPr>
          <p:cNvGraphicFramePr>
            <a:graphicFrameLocks/>
          </p:cNvGraphicFramePr>
          <p:nvPr/>
        </p:nvGraphicFramePr>
        <p:xfrm>
          <a:off x="5464175" y="2232025"/>
          <a:ext cx="1165225" cy="481013"/>
        </p:xfrm>
        <a:graphic>
          <a:graphicData uri="http://schemas.openxmlformats.org/presentationml/2006/ole">
            <mc:AlternateContent xmlns:mc="http://schemas.openxmlformats.org/markup-compatibility/2006">
              <mc:Choice xmlns:v="urn:schemas-microsoft-com:vml" Requires="v">
                <p:oleObj spid="_x0000_s55340" name="Equation" r:id="rId4" imgW="571465" imgH="209468" progId="Equation.DSMT4">
                  <p:embed/>
                </p:oleObj>
              </mc:Choice>
              <mc:Fallback>
                <p:oleObj name="Equation" r:id="rId4" imgW="571465" imgH="209468" progId="Equation.DSMT4">
                  <p:embed/>
                  <p:pic>
                    <p:nvPicPr>
                      <p:cNvPr id="0" name="Object 1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64175" y="2232025"/>
                        <a:ext cx="1165225" cy="48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sp>
        <p:nvSpPr>
          <p:cNvPr id="422925" name="Freeform 13"/>
          <p:cNvSpPr>
            <a:spLocks noChangeArrowheads="1"/>
          </p:cNvSpPr>
          <p:nvPr/>
        </p:nvSpPr>
        <p:spPr bwMode="auto">
          <a:xfrm>
            <a:off x="5246688" y="3041650"/>
            <a:ext cx="42863" cy="2008188"/>
          </a:xfrm>
          <a:custGeom>
            <a:avLst/>
            <a:gdLst>
              <a:gd name="T0" fmla="*/ 0 w 1"/>
              <a:gd name="T1" fmla="*/ 2147483647 h 1226"/>
              <a:gd name="T2" fmla="*/ 0 w 1"/>
              <a:gd name="T3" fmla="*/ 0 h 1226"/>
              <a:gd name="T4" fmla="*/ 0 60000 65536"/>
              <a:gd name="T5" fmla="*/ 0 60000 65536"/>
              <a:gd name="T6" fmla="*/ 0 w 1"/>
              <a:gd name="T7" fmla="*/ 0 h 1226"/>
              <a:gd name="T8" fmla="*/ 1 w 1"/>
              <a:gd name="T9" fmla="*/ 1226 h 1226"/>
            </a:gdLst>
            <a:ahLst/>
            <a:cxnLst>
              <a:cxn ang="T4">
                <a:pos x="T0" y="T1"/>
              </a:cxn>
              <a:cxn ang="T5">
                <a:pos x="T2" y="T3"/>
              </a:cxn>
            </a:cxnLst>
            <a:rect l="T6" t="T7" r="T8" b="T9"/>
            <a:pathLst>
              <a:path w="1" h="1226">
                <a:moveTo>
                  <a:pt x="0" y="1226"/>
                </a:moveTo>
                <a:lnTo>
                  <a:pt x="0"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22926" name="Rectangle 14"/>
          <p:cNvSpPr>
            <a:spLocks noChangeArrowheads="1"/>
          </p:cNvSpPr>
          <p:nvPr/>
        </p:nvSpPr>
        <p:spPr bwMode="auto">
          <a:xfrm>
            <a:off x="4945063" y="5126038"/>
            <a:ext cx="5619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400" b="0">
                <a:latin typeface="Book Antiqua" pitchFamily="18" charset="0"/>
              </a:rPr>
              <a:t>.77</a:t>
            </a:r>
          </a:p>
        </p:txBody>
      </p:sp>
      <p:sp>
        <p:nvSpPr>
          <p:cNvPr id="422927" name="Line 15"/>
          <p:cNvSpPr>
            <a:spLocks noChangeShapeType="1"/>
          </p:cNvSpPr>
          <p:nvPr/>
        </p:nvSpPr>
        <p:spPr bwMode="auto">
          <a:xfrm>
            <a:off x="3454400" y="3730625"/>
            <a:ext cx="1035050" cy="568325"/>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22928" name="Rectangle 16"/>
          <p:cNvSpPr>
            <a:spLocks noChangeArrowheads="1"/>
          </p:cNvSpPr>
          <p:nvPr/>
        </p:nvSpPr>
        <p:spPr bwMode="auto">
          <a:xfrm>
            <a:off x="1624013" y="3411538"/>
            <a:ext cx="185896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400" b="0">
                <a:latin typeface="Book Antiqua" pitchFamily="18" charset="0"/>
              </a:rPr>
              <a:t>Area = .7291</a:t>
            </a:r>
          </a:p>
        </p:txBody>
      </p:sp>
      <p:sp>
        <p:nvSpPr>
          <p:cNvPr id="422929" name="Freeform 17"/>
          <p:cNvSpPr>
            <a:spLocks/>
          </p:cNvSpPr>
          <p:nvPr/>
        </p:nvSpPr>
        <p:spPr bwMode="auto">
          <a:xfrm flipH="1">
            <a:off x="5257800" y="2989263"/>
            <a:ext cx="1566863" cy="1895475"/>
          </a:xfrm>
          <a:custGeom>
            <a:avLst/>
            <a:gdLst>
              <a:gd name="T0" fmla="*/ 2147483647 w 987"/>
              <a:gd name="T1" fmla="*/ 2147483647 h 1194"/>
              <a:gd name="T2" fmla="*/ 2147483647 w 987"/>
              <a:gd name="T3" fmla="*/ 2147483647 h 1194"/>
              <a:gd name="T4" fmla="*/ 2147483647 w 987"/>
              <a:gd name="T5" fmla="*/ 2147483647 h 1194"/>
              <a:gd name="T6" fmla="*/ 2147483647 w 987"/>
              <a:gd name="T7" fmla="*/ 2147483647 h 1194"/>
              <a:gd name="T8" fmla="*/ 2147483647 w 987"/>
              <a:gd name="T9" fmla="*/ 2147483647 h 1194"/>
              <a:gd name="T10" fmla="*/ 2147483647 w 987"/>
              <a:gd name="T11" fmla="*/ 2147483647 h 1194"/>
              <a:gd name="T12" fmla="*/ 2147483647 w 987"/>
              <a:gd name="T13" fmla="*/ 2147483647 h 1194"/>
              <a:gd name="T14" fmla="*/ 2147483647 w 987"/>
              <a:gd name="T15" fmla="*/ 2147483647 h 1194"/>
              <a:gd name="T16" fmla="*/ 2147483647 w 987"/>
              <a:gd name="T17" fmla="*/ 2147483647 h 1194"/>
              <a:gd name="T18" fmla="*/ 2147483647 w 987"/>
              <a:gd name="T19" fmla="*/ 2147483647 h 1194"/>
              <a:gd name="T20" fmla="*/ 2147483647 w 987"/>
              <a:gd name="T21" fmla="*/ 2147483647 h 1194"/>
              <a:gd name="T22" fmla="*/ 2147483647 w 987"/>
              <a:gd name="T23" fmla="*/ 2147483647 h 1194"/>
              <a:gd name="T24" fmla="*/ 0 w 987"/>
              <a:gd name="T25" fmla="*/ 2147483647 h 1194"/>
              <a:gd name="T26" fmla="*/ 0 w 987"/>
              <a:gd name="T27" fmla="*/ 2147483647 h 1194"/>
              <a:gd name="T28" fmla="*/ 0 w 987"/>
              <a:gd name="T29" fmla="*/ 2147483647 h 1194"/>
              <a:gd name="T30" fmla="*/ 2147483647 w 987"/>
              <a:gd name="T31" fmla="*/ 2147483647 h 1194"/>
              <a:gd name="T32" fmla="*/ 2147483647 w 987"/>
              <a:gd name="T33" fmla="*/ 2147483647 h 1194"/>
              <a:gd name="T34" fmla="*/ 2147483647 w 987"/>
              <a:gd name="T35" fmla="*/ 2147483647 h 1194"/>
              <a:gd name="T36" fmla="*/ 2147483647 w 987"/>
              <a:gd name="T37" fmla="*/ 2147483647 h 1194"/>
              <a:gd name="T38" fmla="*/ 2147483647 w 987"/>
              <a:gd name="T39" fmla="*/ 2147483647 h 1194"/>
              <a:gd name="T40" fmla="*/ 2147483647 w 987"/>
              <a:gd name="T41" fmla="*/ 2147483647 h 1194"/>
              <a:gd name="T42" fmla="*/ 2147483647 w 987"/>
              <a:gd name="T43" fmla="*/ 2147483647 h 1194"/>
              <a:gd name="T44" fmla="*/ 2147483647 w 987"/>
              <a:gd name="T45" fmla="*/ 2147483647 h 1194"/>
              <a:gd name="T46" fmla="*/ 2147483647 w 987"/>
              <a:gd name="T47" fmla="*/ 2147483647 h 1194"/>
              <a:gd name="T48" fmla="*/ 2147483647 w 987"/>
              <a:gd name="T49" fmla="*/ 2147483647 h 1194"/>
              <a:gd name="T50" fmla="*/ 2147483647 w 987"/>
              <a:gd name="T51" fmla="*/ 2147483647 h 1194"/>
              <a:gd name="T52" fmla="*/ 2147483647 w 987"/>
              <a:gd name="T53" fmla="*/ 2147483647 h 1194"/>
              <a:gd name="T54" fmla="*/ 2147483647 w 987"/>
              <a:gd name="T55" fmla="*/ 2147483647 h 1194"/>
              <a:gd name="T56" fmla="*/ 2147483647 w 987"/>
              <a:gd name="T57" fmla="*/ 2147483647 h 1194"/>
              <a:gd name="T58" fmla="*/ 2147483647 w 987"/>
              <a:gd name="T59" fmla="*/ 2147483647 h 1194"/>
              <a:gd name="T60" fmla="*/ 2147483647 w 987"/>
              <a:gd name="T61" fmla="*/ 2147483647 h 1194"/>
              <a:gd name="T62" fmla="*/ 2147483647 w 987"/>
              <a:gd name="T63" fmla="*/ 2147483647 h 1194"/>
              <a:gd name="T64" fmla="*/ 2147483647 w 987"/>
              <a:gd name="T65" fmla="*/ 0 h 119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87"/>
              <a:gd name="T100" fmla="*/ 0 h 1194"/>
              <a:gd name="T101" fmla="*/ 987 w 987"/>
              <a:gd name="T102" fmla="*/ 1194 h 119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87" h="1194">
                <a:moveTo>
                  <a:pt x="987" y="270"/>
                </a:moveTo>
                <a:lnTo>
                  <a:pt x="987" y="1023"/>
                </a:lnTo>
                <a:lnTo>
                  <a:pt x="987" y="1047"/>
                </a:lnTo>
                <a:lnTo>
                  <a:pt x="987" y="1083"/>
                </a:lnTo>
                <a:lnTo>
                  <a:pt x="987" y="1107"/>
                </a:lnTo>
                <a:lnTo>
                  <a:pt x="987" y="1131"/>
                </a:lnTo>
                <a:lnTo>
                  <a:pt x="987" y="1149"/>
                </a:lnTo>
                <a:lnTo>
                  <a:pt x="987" y="1173"/>
                </a:lnTo>
                <a:lnTo>
                  <a:pt x="987" y="1194"/>
                </a:lnTo>
                <a:lnTo>
                  <a:pt x="6" y="1194"/>
                </a:lnTo>
                <a:lnTo>
                  <a:pt x="3" y="1185"/>
                </a:lnTo>
                <a:lnTo>
                  <a:pt x="3" y="1179"/>
                </a:lnTo>
                <a:lnTo>
                  <a:pt x="0" y="1170"/>
                </a:lnTo>
                <a:lnTo>
                  <a:pt x="0" y="1152"/>
                </a:lnTo>
                <a:lnTo>
                  <a:pt x="0" y="1158"/>
                </a:lnTo>
                <a:lnTo>
                  <a:pt x="3" y="1158"/>
                </a:lnTo>
                <a:lnTo>
                  <a:pt x="9" y="1149"/>
                </a:lnTo>
                <a:lnTo>
                  <a:pt x="27" y="1140"/>
                </a:lnTo>
                <a:lnTo>
                  <a:pt x="42" y="1137"/>
                </a:lnTo>
                <a:lnTo>
                  <a:pt x="87" y="1125"/>
                </a:lnTo>
                <a:lnTo>
                  <a:pt x="189" y="1089"/>
                </a:lnTo>
                <a:lnTo>
                  <a:pt x="273" y="1062"/>
                </a:lnTo>
                <a:lnTo>
                  <a:pt x="387" y="1011"/>
                </a:lnTo>
                <a:lnTo>
                  <a:pt x="495" y="957"/>
                </a:lnTo>
                <a:lnTo>
                  <a:pt x="597" y="885"/>
                </a:lnTo>
                <a:lnTo>
                  <a:pt x="678" y="798"/>
                </a:lnTo>
                <a:lnTo>
                  <a:pt x="747" y="678"/>
                </a:lnTo>
                <a:lnTo>
                  <a:pt x="816" y="540"/>
                </a:lnTo>
                <a:lnTo>
                  <a:pt x="870" y="402"/>
                </a:lnTo>
                <a:lnTo>
                  <a:pt x="900" y="306"/>
                </a:lnTo>
                <a:lnTo>
                  <a:pt x="933" y="201"/>
                </a:lnTo>
                <a:lnTo>
                  <a:pt x="954" y="99"/>
                </a:lnTo>
                <a:lnTo>
                  <a:pt x="987" y="0"/>
                </a:lnTo>
              </a:path>
            </a:pathLst>
          </a:custGeom>
          <a:solidFill>
            <a:schemeClr val="hlink"/>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grpSp>
        <p:nvGrpSpPr>
          <p:cNvPr id="55309" name="Group 18"/>
          <p:cNvGrpSpPr>
            <a:grpSpLocks/>
          </p:cNvGrpSpPr>
          <p:nvPr/>
        </p:nvGrpSpPr>
        <p:grpSpPr bwMode="auto">
          <a:xfrm>
            <a:off x="2239963" y="1754188"/>
            <a:ext cx="4759325" cy="2952750"/>
            <a:chOff x="1195" y="1177"/>
            <a:chExt cx="2998" cy="1860"/>
          </a:xfrm>
        </p:grpSpPr>
        <p:sp>
          <p:nvSpPr>
            <p:cNvPr id="55317" name="Arc 19"/>
            <p:cNvSpPr>
              <a:spLocks/>
            </p:cNvSpPr>
            <p:nvPr/>
          </p:nvSpPr>
          <p:spPr bwMode="auto">
            <a:xfrm rot="4500000">
              <a:off x="2955" y="2310"/>
              <a:ext cx="806" cy="270"/>
            </a:xfrm>
            <a:custGeom>
              <a:avLst/>
              <a:gdLst>
                <a:gd name="T0" fmla="*/ 0 w 19428"/>
                <a:gd name="T1" fmla="*/ 0 h 21600"/>
                <a:gd name="T2" fmla="*/ 0 w 19428"/>
                <a:gd name="T3" fmla="*/ 0 h 21600"/>
                <a:gd name="T4" fmla="*/ 0 w 19428"/>
                <a:gd name="T5" fmla="*/ 0 h 21600"/>
                <a:gd name="T6" fmla="*/ 0 60000 65536"/>
                <a:gd name="T7" fmla="*/ 0 60000 65536"/>
                <a:gd name="T8" fmla="*/ 0 60000 65536"/>
                <a:gd name="T9" fmla="*/ 0 w 19428"/>
                <a:gd name="T10" fmla="*/ 0 h 21600"/>
                <a:gd name="T11" fmla="*/ 19428 w 19428"/>
                <a:gd name="T12" fmla="*/ 21600 h 21600"/>
              </a:gdLst>
              <a:ahLst/>
              <a:cxnLst>
                <a:cxn ang="T6">
                  <a:pos x="T0" y="T1"/>
                </a:cxn>
                <a:cxn ang="T7">
                  <a:pos x="T2" y="T3"/>
                </a:cxn>
                <a:cxn ang="T8">
                  <a:pos x="T4" y="T5"/>
                </a:cxn>
              </a:cxnLst>
              <a:rect l="T9" t="T10" r="T11" b="T12"/>
              <a:pathLst>
                <a:path w="19428" h="21600" fill="none" extrusionOk="0">
                  <a:moveTo>
                    <a:pt x="19427" y="9439"/>
                  </a:moveTo>
                  <a:cubicBezTo>
                    <a:pt x="15813" y="16878"/>
                    <a:pt x="8269" y="21599"/>
                    <a:pt x="0" y="21600"/>
                  </a:cubicBezTo>
                </a:path>
                <a:path w="19428" h="21600" stroke="0" extrusionOk="0">
                  <a:moveTo>
                    <a:pt x="19427" y="9439"/>
                  </a:moveTo>
                  <a:cubicBezTo>
                    <a:pt x="15813" y="16878"/>
                    <a:pt x="8269" y="21599"/>
                    <a:pt x="0" y="21600"/>
                  </a:cubicBezTo>
                  <a:lnTo>
                    <a:pt x="0" y="0"/>
                  </a:lnTo>
                  <a:lnTo>
                    <a:pt x="19427" y="9439"/>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5318" name="Arc 20"/>
            <p:cNvSpPr>
              <a:spLocks/>
            </p:cNvSpPr>
            <p:nvPr/>
          </p:nvSpPr>
          <p:spPr bwMode="auto">
            <a:xfrm rot="720000">
              <a:off x="3466" y="2872"/>
              <a:ext cx="727" cy="165"/>
            </a:xfrm>
            <a:custGeom>
              <a:avLst/>
              <a:gdLst>
                <a:gd name="T0" fmla="*/ 0 w 21038"/>
                <a:gd name="T1" fmla="*/ 0 h 21494"/>
                <a:gd name="T2" fmla="*/ 0 w 21038"/>
                <a:gd name="T3" fmla="*/ 0 h 21494"/>
                <a:gd name="T4" fmla="*/ 0 w 21038"/>
                <a:gd name="T5" fmla="*/ 0 h 21494"/>
                <a:gd name="T6" fmla="*/ 0 60000 65536"/>
                <a:gd name="T7" fmla="*/ 0 60000 65536"/>
                <a:gd name="T8" fmla="*/ 0 60000 65536"/>
                <a:gd name="T9" fmla="*/ 0 w 21038"/>
                <a:gd name="T10" fmla="*/ 0 h 21494"/>
                <a:gd name="T11" fmla="*/ 21038 w 21038"/>
                <a:gd name="T12" fmla="*/ 21494 h 21494"/>
              </a:gdLst>
              <a:ahLst/>
              <a:cxnLst>
                <a:cxn ang="T6">
                  <a:pos x="T0" y="T1"/>
                </a:cxn>
                <a:cxn ang="T7">
                  <a:pos x="T2" y="T3"/>
                </a:cxn>
                <a:cxn ang="T8">
                  <a:pos x="T4" y="T5"/>
                </a:cxn>
              </a:cxnLst>
              <a:rect l="T9" t="T10" r="T11" b="T12"/>
              <a:pathLst>
                <a:path w="21038" h="21494" fill="none" extrusionOk="0">
                  <a:moveTo>
                    <a:pt x="18899" y="21493"/>
                  </a:moveTo>
                  <a:cubicBezTo>
                    <a:pt x="9695" y="20577"/>
                    <a:pt x="2096" y="13903"/>
                    <a:pt x="-1" y="4895"/>
                  </a:cubicBezTo>
                </a:path>
                <a:path w="21038" h="21494" stroke="0" extrusionOk="0">
                  <a:moveTo>
                    <a:pt x="18899" y="21493"/>
                  </a:moveTo>
                  <a:cubicBezTo>
                    <a:pt x="9695" y="20577"/>
                    <a:pt x="2096" y="13903"/>
                    <a:pt x="-1" y="4895"/>
                  </a:cubicBezTo>
                  <a:lnTo>
                    <a:pt x="21038" y="0"/>
                  </a:lnTo>
                  <a:lnTo>
                    <a:pt x="18899" y="21493"/>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5319" name="Arc 21"/>
            <p:cNvSpPr>
              <a:spLocks/>
            </p:cNvSpPr>
            <p:nvPr/>
          </p:nvSpPr>
          <p:spPr bwMode="auto">
            <a:xfrm rot="6300000">
              <a:off x="1950" y="1543"/>
              <a:ext cx="956" cy="22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5320" name="Arc 22"/>
            <p:cNvSpPr>
              <a:spLocks/>
            </p:cNvSpPr>
            <p:nvPr/>
          </p:nvSpPr>
          <p:spPr bwMode="auto">
            <a:xfrm rot="-4620000">
              <a:off x="1574" y="2304"/>
              <a:ext cx="790" cy="284"/>
            </a:xfrm>
            <a:custGeom>
              <a:avLst/>
              <a:gdLst>
                <a:gd name="T0" fmla="*/ 0 w 19433"/>
                <a:gd name="T1" fmla="*/ 0 h 21600"/>
                <a:gd name="T2" fmla="*/ 0 w 19433"/>
                <a:gd name="T3" fmla="*/ 0 h 21600"/>
                <a:gd name="T4" fmla="*/ 0 w 19433"/>
                <a:gd name="T5" fmla="*/ 0 h 21600"/>
                <a:gd name="T6" fmla="*/ 0 60000 65536"/>
                <a:gd name="T7" fmla="*/ 0 60000 65536"/>
                <a:gd name="T8" fmla="*/ 0 60000 65536"/>
                <a:gd name="T9" fmla="*/ 0 w 19433"/>
                <a:gd name="T10" fmla="*/ 0 h 21600"/>
                <a:gd name="T11" fmla="*/ 19433 w 19433"/>
                <a:gd name="T12" fmla="*/ 21600 h 21600"/>
              </a:gdLst>
              <a:ahLst/>
              <a:cxnLst>
                <a:cxn ang="T6">
                  <a:pos x="T0" y="T1"/>
                </a:cxn>
                <a:cxn ang="T7">
                  <a:pos x="T2" y="T3"/>
                </a:cxn>
                <a:cxn ang="T8">
                  <a:pos x="T4" y="T5"/>
                </a:cxn>
              </a:cxnLst>
              <a:rect l="T9" t="T10" r="T11" b="T12"/>
              <a:pathLst>
                <a:path w="19433" h="21600" fill="none" extrusionOk="0">
                  <a:moveTo>
                    <a:pt x="19433" y="21600"/>
                  </a:moveTo>
                  <a:cubicBezTo>
                    <a:pt x="11159" y="21600"/>
                    <a:pt x="3612" y="16873"/>
                    <a:pt x="0" y="9429"/>
                  </a:cubicBezTo>
                </a:path>
                <a:path w="19433" h="21600" stroke="0" extrusionOk="0">
                  <a:moveTo>
                    <a:pt x="19433" y="21600"/>
                  </a:moveTo>
                  <a:cubicBezTo>
                    <a:pt x="11159" y="21600"/>
                    <a:pt x="3612" y="16873"/>
                    <a:pt x="0" y="9429"/>
                  </a:cubicBezTo>
                  <a:lnTo>
                    <a:pt x="19433" y="0"/>
                  </a:lnTo>
                  <a:lnTo>
                    <a:pt x="19433" y="2160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5321" name="Arc 23"/>
            <p:cNvSpPr>
              <a:spLocks/>
            </p:cNvSpPr>
            <p:nvPr/>
          </p:nvSpPr>
          <p:spPr bwMode="auto">
            <a:xfrm rot="-6300000">
              <a:off x="2411" y="1545"/>
              <a:ext cx="957" cy="225"/>
            </a:xfrm>
            <a:custGeom>
              <a:avLst/>
              <a:gdLst>
                <a:gd name="T0" fmla="*/ 0 w 21600"/>
                <a:gd name="T1" fmla="*/ 0 h 21696"/>
                <a:gd name="T2" fmla="*/ 0 w 21600"/>
                <a:gd name="T3" fmla="*/ 0 h 21696"/>
                <a:gd name="T4" fmla="*/ 0 w 21600"/>
                <a:gd name="T5" fmla="*/ 0 h 21696"/>
                <a:gd name="T6" fmla="*/ 0 60000 65536"/>
                <a:gd name="T7" fmla="*/ 0 60000 65536"/>
                <a:gd name="T8" fmla="*/ 0 60000 65536"/>
                <a:gd name="T9" fmla="*/ 0 w 21600"/>
                <a:gd name="T10" fmla="*/ 0 h 21696"/>
                <a:gd name="T11" fmla="*/ 21600 w 21600"/>
                <a:gd name="T12" fmla="*/ 21696 h 21696"/>
              </a:gdLst>
              <a:ahLst/>
              <a:cxnLst>
                <a:cxn ang="T6">
                  <a:pos x="T0" y="T1"/>
                </a:cxn>
                <a:cxn ang="T7">
                  <a:pos x="T2" y="T3"/>
                </a:cxn>
                <a:cxn ang="T8">
                  <a:pos x="T4" y="T5"/>
                </a:cxn>
              </a:cxnLst>
              <a:rect l="T9" t="T10" r="T11" b="T12"/>
              <a:pathLst>
                <a:path w="21600" h="21696" fill="none" extrusionOk="0">
                  <a:moveTo>
                    <a:pt x="21599" y="0"/>
                  </a:moveTo>
                  <a:cubicBezTo>
                    <a:pt x="21599" y="32"/>
                    <a:pt x="21600" y="64"/>
                    <a:pt x="21600" y="96"/>
                  </a:cubicBezTo>
                  <a:cubicBezTo>
                    <a:pt x="21600" y="12025"/>
                    <a:pt x="11929" y="21695"/>
                    <a:pt x="0" y="21696"/>
                  </a:cubicBezTo>
                </a:path>
                <a:path w="21600" h="21696" stroke="0" extrusionOk="0">
                  <a:moveTo>
                    <a:pt x="21599" y="0"/>
                  </a:moveTo>
                  <a:cubicBezTo>
                    <a:pt x="21599" y="32"/>
                    <a:pt x="21600" y="64"/>
                    <a:pt x="21600" y="96"/>
                  </a:cubicBezTo>
                  <a:cubicBezTo>
                    <a:pt x="21600" y="12025"/>
                    <a:pt x="11929" y="21695"/>
                    <a:pt x="0" y="21696"/>
                  </a:cubicBezTo>
                  <a:lnTo>
                    <a:pt x="0" y="96"/>
                  </a:lnTo>
                  <a:lnTo>
                    <a:pt x="21599"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5322" name="Arc 24"/>
            <p:cNvSpPr>
              <a:spLocks/>
            </p:cNvSpPr>
            <p:nvPr/>
          </p:nvSpPr>
          <p:spPr bwMode="auto">
            <a:xfrm rot="-900000">
              <a:off x="1195" y="2859"/>
              <a:ext cx="697" cy="164"/>
            </a:xfrm>
            <a:custGeom>
              <a:avLst/>
              <a:gdLst>
                <a:gd name="T0" fmla="*/ 0 w 20693"/>
                <a:gd name="T1" fmla="*/ 0 h 21576"/>
                <a:gd name="T2" fmla="*/ 0 w 20693"/>
                <a:gd name="T3" fmla="*/ 0 h 21576"/>
                <a:gd name="T4" fmla="*/ 0 w 20693"/>
                <a:gd name="T5" fmla="*/ 0 h 21576"/>
                <a:gd name="T6" fmla="*/ 0 60000 65536"/>
                <a:gd name="T7" fmla="*/ 0 60000 65536"/>
                <a:gd name="T8" fmla="*/ 0 60000 65536"/>
                <a:gd name="T9" fmla="*/ 0 w 20693"/>
                <a:gd name="T10" fmla="*/ 0 h 21576"/>
                <a:gd name="T11" fmla="*/ 20693 w 20693"/>
                <a:gd name="T12" fmla="*/ 21576 h 21576"/>
              </a:gdLst>
              <a:ahLst/>
              <a:cxnLst>
                <a:cxn ang="T6">
                  <a:pos x="T0" y="T1"/>
                </a:cxn>
                <a:cxn ang="T7">
                  <a:pos x="T2" y="T3"/>
                </a:cxn>
                <a:cxn ang="T8">
                  <a:pos x="T4" y="T5"/>
                </a:cxn>
              </a:cxnLst>
              <a:rect l="T9" t="T10" r="T11" b="T12"/>
              <a:pathLst>
                <a:path w="20693" h="21576" fill="none" extrusionOk="0">
                  <a:moveTo>
                    <a:pt x="20692" y="6193"/>
                  </a:moveTo>
                  <a:cubicBezTo>
                    <a:pt x="18063" y="14978"/>
                    <a:pt x="10173" y="21145"/>
                    <a:pt x="1014" y="21576"/>
                  </a:cubicBezTo>
                </a:path>
                <a:path w="20693" h="21576" stroke="0" extrusionOk="0">
                  <a:moveTo>
                    <a:pt x="20692" y="6193"/>
                  </a:moveTo>
                  <a:cubicBezTo>
                    <a:pt x="18063" y="14978"/>
                    <a:pt x="10173" y="21145"/>
                    <a:pt x="1014" y="21576"/>
                  </a:cubicBezTo>
                  <a:lnTo>
                    <a:pt x="0" y="0"/>
                  </a:lnTo>
                  <a:lnTo>
                    <a:pt x="20692" y="6193"/>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422937" name="Rectangle 25"/>
          <p:cNvSpPr>
            <a:spLocks noChangeArrowheads="1"/>
          </p:cNvSpPr>
          <p:nvPr/>
        </p:nvSpPr>
        <p:spPr bwMode="auto">
          <a:xfrm>
            <a:off x="6297613" y="3198813"/>
            <a:ext cx="185896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400" b="0">
                <a:latin typeface="Book Antiqua" pitchFamily="18" charset="0"/>
              </a:rPr>
              <a:t>Area = .2709</a:t>
            </a:r>
          </a:p>
        </p:txBody>
      </p:sp>
      <p:sp>
        <p:nvSpPr>
          <p:cNvPr id="422938" name="Line 26"/>
          <p:cNvSpPr>
            <a:spLocks noChangeShapeType="1"/>
          </p:cNvSpPr>
          <p:nvPr/>
        </p:nvSpPr>
        <p:spPr bwMode="auto">
          <a:xfrm flipH="1">
            <a:off x="5589588" y="3657600"/>
            <a:ext cx="990600" cy="914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5312" name="Line 27"/>
          <p:cNvSpPr>
            <a:spLocks noChangeShapeType="1"/>
          </p:cNvSpPr>
          <p:nvPr/>
        </p:nvSpPr>
        <p:spPr bwMode="auto">
          <a:xfrm>
            <a:off x="2087563" y="4894263"/>
            <a:ext cx="500221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55314" name="Object 39">
            <a:hlinkClick r:id="" action="ppaction://ole?verb=0"/>
          </p:cNvPr>
          <p:cNvGraphicFramePr>
            <a:graphicFrameLocks noGrp="1"/>
          </p:cNvGraphicFramePr>
          <p:nvPr>
            <p:ph/>
          </p:nvPr>
        </p:nvGraphicFramePr>
        <p:xfrm>
          <a:off x="7164388" y="4841875"/>
          <a:ext cx="274637" cy="303213"/>
        </p:xfrm>
        <a:graphic>
          <a:graphicData uri="http://schemas.openxmlformats.org/presentationml/2006/ole">
            <mc:AlternateContent xmlns:mc="http://schemas.openxmlformats.org/markup-compatibility/2006">
              <mc:Choice xmlns:v="urn:schemas-microsoft-com:vml" Requires="v">
                <p:oleObj spid="_x0000_s55341" name="Equation" r:id="rId6" imgW="161965" imgH="219186" progId="Equation.DSMT4">
                  <p:embed/>
                </p:oleObj>
              </mc:Choice>
              <mc:Fallback>
                <p:oleObj name="Equation" r:id="rId6" imgW="161965" imgH="219186" progId="Equation.DSMT4">
                  <p:embed/>
                  <p:pic>
                    <p:nvPicPr>
                      <p:cNvPr id="0" name="Object 39"/>
                      <p:cNvPicPr>
                        <a:picLocks noGrp="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64388" y="4841875"/>
                        <a:ext cx="274637" cy="303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pSp>
        <p:nvGrpSpPr>
          <p:cNvPr id="27" name="Group 26"/>
          <p:cNvGrpSpPr/>
          <p:nvPr/>
        </p:nvGrpSpPr>
        <p:grpSpPr>
          <a:xfrm>
            <a:off x="2544763" y="180975"/>
            <a:ext cx="4094162" cy="530226"/>
            <a:chOff x="2544763" y="180975"/>
            <a:chExt cx="4094162" cy="530226"/>
          </a:xfrm>
        </p:grpSpPr>
        <p:graphicFrame>
          <p:nvGraphicFramePr>
            <p:cNvPr id="28" name="Object 18"/>
            <p:cNvGraphicFramePr>
              <a:graphicFrameLocks noChangeAspect="1"/>
            </p:cNvGraphicFramePr>
            <p:nvPr>
              <p:extLst>
                <p:ext uri="{D42A27DB-BD31-4B8C-83A1-F6EECF244321}">
                  <p14:modId xmlns:p14="http://schemas.microsoft.com/office/powerpoint/2010/main" val="436265418"/>
                </p:ext>
              </p:extLst>
            </p:nvPr>
          </p:nvGraphicFramePr>
          <p:xfrm>
            <a:off x="6261466" y="279400"/>
            <a:ext cx="345718" cy="431801"/>
          </p:xfrm>
          <a:graphic>
            <a:graphicData uri="http://schemas.openxmlformats.org/presentationml/2006/ole">
              <mc:AlternateContent xmlns:mc="http://schemas.openxmlformats.org/markup-compatibility/2006">
                <mc:Choice xmlns:v="urn:schemas-microsoft-com:vml" Requires="v">
                  <p:oleObj spid="_x0000_s55342" name="Equation" r:id="rId8" imgW="152334" imgH="190417" progId="Equation.DSMT4">
                    <p:embed/>
                  </p:oleObj>
                </mc:Choice>
                <mc:Fallback>
                  <p:oleObj name="Equation" r:id="rId8" imgW="152334" imgH="190417"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61466" y="279400"/>
                          <a:ext cx="345718" cy="431801"/>
                        </a:xfrm>
                        <a:prstGeom prst="rect">
                          <a:avLst/>
                        </a:prstGeom>
                        <a:noFill/>
                        <a:ln>
                          <a:noFill/>
                        </a:ln>
                        <a:effectLst/>
                      </p:spPr>
                    </p:pic>
                  </p:oleObj>
                </mc:Fallback>
              </mc:AlternateContent>
            </a:graphicData>
          </a:graphic>
        </p:graphicFrame>
        <p:sp>
          <p:nvSpPr>
            <p:cNvPr id="29" name="Text Box 480"/>
            <p:cNvSpPr txBox="1">
              <a:spLocks noChangeArrowheads="1"/>
            </p:cNvSpPr>
            <p:nvPr/>
          </p:nvSpPr>
          <p:spPr bwMode="auto">
            <a:xfrm>
              <a:off x="2544763" y="180975"/>
              <a:ext cx="409416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800" b="0" dirty="0">
                  <a:solidFill>
                    <a:srgbClr val="000000"/>
                  </a:solidFill>
                  <a:latin typeface="Times New Roman" pitchFamily="18" charset="0"/>
                </a:rPr>
                <a:t>Sampling Distribution of    </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29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2292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229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2292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292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229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229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2925" grpId="0" animBg="1"/>
      <p:bldP spid="422926" grpId="0"/>
      <p:bldP spid="422927" grpId="0" animBg="1"/>
      <p:bldP spid="422928" grpId="0"/>
      <p:bldP spid="422929" grpId="0" animBg="1"/>
      <p:bldP spid="422937" grpId="0" autoUpdateAnimBg="0"/>
      <p:bldP spid="42293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145"/>
          <p:cNvSpPr txBox="1">
            <a:spLocks noChangeArrowheads="1"/>
          </p:cNvSpPr>
          <p:nvPr/>
        </p:nvSpPr>
        <p:spPr bwMode="auto">
          <a:xfrm>
            <a:off x="1035050" y="1500188"/>
            <a:ext cx="739298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a:latin typeface="Book Antiqua" pitchFamily="18" charset="0"/>
              </a:rPr>
              <a:t>Step 3:  Calculate the </a:t>
            </a:r>
            <a:r>
              <a:rPr lang="en-US" sz="2400" b="0" i="1">
                <a:latin typeface="Book Antiqua" pitchFamily="18" charset="0"/>
              </a:rPr>
              <a:t>z</a:t>
            </a:r>
            <a:r>
              <a:rPr lang="en-US" sz="2400" b="0">
                <a:latin typeface="Book Antiqua" pitchFamily="18" charset="0"/>
              </a:rPr>
              <a:t>-value of the </a:t>
            </a:r>
            <a:r>
              <a:rPr lang="en-US" sz="2400" b="0" u="sng">
                <a:latin typeface="Book Antiqua" pitchFamily="18" charset="0"/>
              </a:rPr>
              <a:t>lower</a:t>
            </a:r>
            <a:r>
              <a:rPr lang="en-US" sz="2400" b="0">
                <a:latin typeface="Book Antiqua" pitchFamily="18" charset="0"/>
              </a:rPr>
              <a:t> endpoint of</a:t>
            </a:r>
          </a:p>
          <a:p>
            <a:r>
              <a:rPr lang="en-US" sz="2400" b="0">
                <a:latin typeface="Book Antiqua" pitchFamily="18" charset="0"/>
              </a:rPr>
              <a:t> 	  the interval.</a:t>
            </a:r>
          </a:p>
        </p:txBody>
      </p:sp>
      <p:sp>
        <p:nvSpPr>
          <p:cNvPr id="29700" name="Text Box 146"/>
          <p:cNvSpPr txBox="1">
            <a:spLocks noChangeArrowheads="1"/>
          </p:cNvSpPr>
          <p:nvPr/>
        </p:nvSpPr>
        <p:spPr bwMode="auto">
          <a:xfrm>
            <a:off x="1022350" y="3195638"/>
            <a:ext cx="742473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a:latin typeface="Book Antiqua" pitchFamily="18" charset="0"/>
              </a:rPr>
              <a:t>Step 4:  Find the area under the curve to the left of the</a:t>
            </a:r>
          </a:p>
          <a:p>
            <a:r>
              <a:rPr lang="en-US" sz="2400" b="0">
                <a:latin typeface="Book Antiqua" pitchFamily="18" charset="0"/>
              </a:rPr>
              <a:t> 	  </a:t>
            </a:r>
            <a:r>
              <a:rPr lang="en-US" sz="2400" b="0" u="sng">
                <a:latin typeface="Book Antiqua" pitchFamily="18" charset="0"/>
              </a:rPr>
              <a:t>lower</a:t>
            </a:r>
            <a:r>
              <a:rPr lang="en-US" sz="2400" b="0">
                <a:latin typeface="Book Antiqua" pitchFamily="18" charset="0"/>
              </a:rPr>
              <a:t> endpoint.</a:t>
            </a:r>
          </a:p>
        </p:txBody>
      </p:sp>
      <p:sp>
        <p:nvSpPr>
          <p:cNvPr id="297122" name="Text Box 162"/>
          <p:cNvSpPr txBox="1">
            <a:spLocks noChangeArrowheads="1"/>
          </p:cNvSpPr>
          <p:nvPr/>
        </p:nvSpPr>
        <p:spPr bwMode="auto">
          <a:xfrm>
            <a:off x="2928938" y="2427288"/>
            <a:ext cx="36631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i="1" dirty="0" smtClean="0">
                <a:latin typeface="Book Antiqua" pitchFamily="18" charset="0"/>
              </a:rPr>
              <a:t>z</a:t>
            </a:r>
            <a:r>
              <a:rPr lang="en-US" sz="2400" b="0" baseline="-25000" dirty="0" smtClean="0">
                <a:latin typeface="Book Antiqua" pitchFamily="18" charset="0"/>
              </a:rPr>
              <a:t>0</a:t>
            </a:r>
            <a:r>
              <a:rPr lang="en-US" sz="2400" b="0" dirty="0" smtClean="0">
                <a:latin typeface="Book Antiqua" pitchFamily="18" charset="0"/>
              </a:rPr>
              <a:t> </a:t>
            </a:r>
            <a:r>
              <a:rPr lang="en-US" sz="2400" b="0" dirty="0">
                <a:latin typeface="Book Antiqua" pitchFamily="18" charset="0"/>
              </a:rPr>
              <a:t>= (.67 </a:t>
            </a:r>
            <a:r>
              <a:rPr lang="en-US" sz="2400" b="0" dirty="0">
                <a:latin typeface="MT Symbol" charset="2"/>
              </a:rPr>
              <a:t>-</a:t>
            </a:r>
            <a:r>
              <a:rPr lang="en-US" sz="2400" b="0" dirty="0">
                <a:latin typeface="Book Antiqua" pitchFamily="18" charset="0"/>
              </a:rPr>
              <a:t> .72)/.082 = -.61</a:t>
            </a:r>
          </a:p>
        </p:txBody>
      </p:sp>
      <p:sp>
        <p:nvSpPr>
          <p:cNvPr id="297123" name="Text Box 163"/>
          <p:cNvSpPr txBox="1">
            <a:spLocks noChangeArrowheads="1"/>
          </p:cNvSpPr>
          <p:nvPr/>
        </p:nvSpPr>
        <p:spPr bwMode="auto">
          <a:xfrm>
            <a:off x="2903538" y="4192588"/>
            <a:ext cx="27270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spcBef>
                <a:spcPct val="20000"/>
              </a:spcBef>
              <a:buClr>
                <a:srgbClr val="66FFFF"/>
              </a:buClr>
              <a:buSzPct val="75000"/>
              <a:buFont typeface="Monotype Sorts"/>
              <a:buNone/>
            </a:pPr>
            <a:r>
              <a:rPr lang="en-US" sz="2400" b="0" i="1" dirty="0" smtClean="0">
                <a:latin typeface="Book Antiqua" pitchFamily="18" charset="0"/>
              </a:rPr>
              <a:t>P</a:t>
            </a:r>
            <a:r>
              <a:rPr lang="en-US" sz="2400" b="0" dirty="0" smtClean="0">
                <a:latin typeface="Book Antiqua" pitchFamily="18" charset="0"/>
              </a:rPr>
              <a:t>(</a:t>
            </a:r>
            <a:r>
              <a:rPr lang="en-US" sz="2400" b="0" i="1" dirty="0" smtClean="0">
                <a:latin typeface="Book Antiqua" pitchFamily="18" charset="0"/>
              </a:rPr>
              <a:t>z</a:t>
            </a:r>
            <a:r>
              <a:rPr lang="en-US" sz="2400" b="0" baseline="-25000" dirty="0" smtClean="0">
                <a:latin typeface="Book Antiqua" pitchFamily="18" charset="0"/>
              </a:rPr>
              <a:t>0</a:t>
            </a:r>
            <a:r>
              <a:rPr lang="en-US" sz="2400" b="0" dirty="0" smtClean="0">
                <a:latin typeface="Book Antiqua" pitchFamily="18" charset="0"/>
              </a:rPr>
              <a:t> </a:t>
            </a:r>
            <a:r>
              <a:rPr lang="en-US" sz="2400" b="0" u="sng" dirty="0">
                <a:latin typeface="Book Antiqua" pitchFamily="18" charset="0"/>
              </a:rPr>
              <a:t>&lt;</a:t>
            </a:r>
            <a:r>
              <a:rPr lang="en-US" sz="2400" b="0" dirty="0">
                <a:latin typeface="Book Antiqua" pitchFamily="18" charset="0"/>
              </a:rPr>
              <a:t> -.61) = .2709</a:t>
            </a:r>
          </a:p>
        </p:txBody>
      </p:sp>
      <p:sp>
        <p:nvSpPr>
          <p:cNvPr id="297124" name="Text Box 164"/>
          <p:cNvSpPr txBox="1">
            <a:spLocks noChangeArrowheads="1"/>
          </p:cNvSpPr>
          <p:nvPr/>
        </p:nvSpPr>
        <p:spPr bwMode="auto">
          <a:xfrm>
            <a:off x="2938463" y="5153025"/>
            <a:ext cx="2495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400" b="0" i="1" dirty="0">
                <a:latin typeface="Book Antiqua" pitchFamily="18" charset="0"/>
              </a:rPr>
              <a:t>P</a:t>
            </a:r>
            <a:r>
              <a:rPr lang="en-US" sz="2400" b="0" dirty="0">
                <a:latin typeface="Book Antiqua" pitchFamily="18" charset="0"/>
              </a:rPr>
              <a:t>(</a:t>
            </a:r>
            <a:r>
              <a:rPr lang="en-US" sz="2400" b="0" i="1" dirty="0">
                <a:latin typeface="Book Antiqua" pitchFamily="18" charset="0"/>
              </a:rPr>
              <a:t>p</a:t>
            </a:r>
            <a:r>
              <a:rPr lang="en-US" sz="2400" b="0" dirty="0">
                <a:latin typeface="Book Antiqua" pitchFamily="18" charset="0"/>
              </a:rPr>
              <a:t> </a:t>
            </a:r>
            <a:r>
              <a:rPr lang="en-US" sz="2400" b="0" u="sng" dirty="0">
                <a:latin typeface="Book Antiqua" pitchFamily="18" charset="0"/>
              </a:rPr>
              <a:t>&lt;</a:t>
            </a:r>
            <a:r>
              <a:rPr lang="en-US" sz="2400" b="0" dirty="0">
                <a:latin typeface="Book Antiqua" pitchFamily="18" charset="0"/>
              </a:rPr>
              <a:t> .67) = .2709</a:t>
            </a:r>
          </a:p>
        </p:txBody>
      </p:sp>
      <p:sp>
        <p:nvSpPr>
          <p:cNvPr id="297125" name="Line 165"/>
          <p:cNvSpPr>
            <a:spLocks noChangeShapeType="1"/>
          </p:cNvSpPr>
          <p:nvPr/>
        </p:nvSpPr>
        <p:spPr bwMode="auto">
          <a:xfrm flipH="1">
            <a:off x="3336925" y="5283200"/>
            <a:ext cx="1651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08" name="Rectangle 12"/>
          <p:cNvSpPr>
            <a:spLocks noChangeArrowheads="1"/>
          </p:cNvSpPr>
          <p:nvPr/>
        </p:nvSpPr>
        <p:spPr bwMode="auto">
          <a:xfrm>
            <a:off x="5522913" y="2381250"/>
            <a:ext cx="1373187" cy="671513"/>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grpSp>
        <p:nvGrpSpPr>
          <p:cNvPr id="12" name="Group 11"/>
          <p:cNvGrpSpPr/>
          <p:nvPr/>
        </p:nvGrpSpPr>
        <p:grpSpPr>
          <a:xfrm>
            <a:off x="2544763" y="180975"/>
            <a:ext cx="4094162" cy="530226"/>
            <a:chOff x="2544763" y="180975"/>
            <a:chExt cx="4094162" cy="530226"/>
          </a:xfrm>
        </p:grpSpPr>
        <p:graphicFrame>
          <p:nvGraphicFramePr>
            <p:cNvPr id="13" name="Object 18"/>
            <p:cNvGraphicFramePr>
              <a:graphicFrameLocks noChangeAspect="1"/>
            </p:cNvGraphicFramePr>
            <p:nvPr>
              <p:extLst>
                <p:ext uri="{D42A27DB-BD31-4B8C-83A1-F6EECF244321}">
                  <p14:modId xmlns:p14="http://schemas.microsoft.com/office/powerpoint/2010/main" val="436265418"/>
                </p:ext>
              </p:extLst>
            </p:nvPr>
          </p:nvGraphicFramePr>
          <p:xfrm>
            <a:off x="6261466" y="279400"/>
            <a:ext cx="345718" cy="431801"/>
          </p:xfrm>
          <a:graphic>
            <a:graphicData uri="http://schemas.openxmlformats.org/presentationml/2006/ole">
              <mc:AlternateContent xmlns:mc="http://schemas.openxmlformats.org/markup-compatibility/2006">
                <mc:Choice xmlns:v="urn:schemas-microsoft-com:vml" Requires="v">
                  <p:oleObj spid="_x0000_s56337" name="Equation" r:id="rId4" imgW="152334" imgH="190417" progId="Equation.DSMT4">
                    <p:embed/>
                  </p:oleObj>
                </mc:Choice>
                <mc:Fallback>
                  <p:oleObj name="Equation" r:id="rId4" imgW="152334" imgH="190417"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61466" y="279400"/>
                          <a:ext cx="345718" cy="431801"/>
                        </a:xfrm>
                        <a:prstGeom prst="rect">
                          <a:avLst/>
                        </a:prstGeom>
                        <a:noFill/>
                        <a:ln>
                          <a:noFill/>
                        </a:ln>
                        <a:effectLst/>
                      </p:spPr>
                    </p:pic>
                  </p:oleObj>
                </mc:Fallback>
              </mc:AlternateContent>
            </a:graphicData>
          </a:graphic>
        </p:graphicFrame>
        <p:sp>
          <p:nvSpPr>
            <p:cNvPr id="14" name="Text Box 480"/>
            <p:cNvSpPr txBox="1">
              <a:spLocks noChangeArrowheads="1"/>
            </p:cNvSpPr>
            <p:nvPr/>
          </p:nvSpPr>
          <p:spPr bwMode="auto">
            <a:xfrm>
              <a:off x="2544763" y="180975"/>
              <a:ext cx="409416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800" b="0" dirty="0">
                  <a:solidFill>
                    <a:srgbClr val="000000"/>
                  </a:solidFill>
                  <a:latin typeface="Times New Roman" pitchFamily="18" charset="0"/>
                </a:rPr>
                <a:t>Sampling Distribution of    </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712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29708"/>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70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712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71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71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p:bldP spid="297122" grpId="0" autoUpdateAnimBg="0"/>
      <p:bldP spid="297123" grpId="0" autoUpdateAnimBg="0"/>
      <p:bldP spid="297124" grpId="0" autoUpdateAnimBg="0"/>
      <p:bldP spid="297125" grpId="0" animBg="1"/>
      <p:bldP spid="2970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Freeform 9"/>
          <p:cNvSpPr>
            <a:spLocks/>
          </p:cNvSpPr>
          <p:nvPr/>
        </p:nvSpPr>
        <p:spPr bwMode="auto">
          <a:xfrm>
            <a:off x="2341563" y="2066925"/>
            <a:ext cx="4503737" cy="3063875"/>
          </a:xfrm>
          <a:custGeom>
            <a:avLst/>
            <a:gdLst>
              <a:gd name="T0" fmla="*/ 2147483647 w 2837"/>
              <a:gd name="T1" fmla="*/ 2147483647 h 1930"/>
              <a:gd name="T2" fmla="*/ 2147483647 w 2837"/>
              <a:gd name="T3" fmla="*/ 2147483647 h 1930"/>
              <a:gd name="T4" fmla="*/ 2147483647 w 2837"/>
              <a:gd name="T5" fmla="*/ 2147483647 h 1930"/>
              <a:gd name="T6" fmla="*/ 2147483647 w 2837"/>
              <a:gd name="T7" fmla="*/ 2147483647 h 1930"/>
              <a:gd name="T8" fmla="*/ 2147483647 w 2837"/>
              <a:gd name="T9" fmla="*/ 2147483647 h 1930"/>
              <a:gd name="T10" fmla="*/ 2147483647 w 2837"/>
              <a:gd name="T11" fmla="*/ 2147483647 h 1930"/>
              <a:gd name="T12" fmla="*/ 2147483647 w 2837"/>
              <a:gd name="T13" fmla="*/ 2147483647 h 1930"/>
              <a:gd name="T14" fmla="*/ 2147483647 w 2837"/>
              <a:gd name="T15" fmla="*/ 2147483647 h 1930"/>
              <a:gd name="T16" fmla="*/ 2147483647 w 2837"/>
              <a:gd name="T17" fmla="*/ 2147483647 h 1930"/>
              <a:gd name="T18" fmla="*/ 2147483647 w 2837"/>
              <a:gd name="T19" fmla="*/ 2147483647 h 1930"/>
              <a:gd name="T20" fmla="*/ 2147483647 w 2837"/>
              <a:gd name="T21" fmla="*/ 2147483647 h 1930"/>
              <a:gd name="T22" fmla="*/ 2147483647 w 2837"/>
              <a:gd name="T23" fmla="*/ 2147483647 h 1930"/>
              <a:gd name="T24" fmla="*/ 2147483647 w 2837"/>
              <a:gd name="T25" fmla="*/ 2147483647 h 1930"/>
              <a:gd name="T26" fmla="*/ 2147483647 w 2837"/>
              <a:gd name="T27" fmla="*/ 2147483647 h 1930"/>
              <a:gd name="T28" fmla="*/ 2147483647 w 2837"/>
              <a:gd name="T29" fmla="*/ 2147483647 h 1930"/>
              <a:gd name="T30" fmla="*/ 2147483647 w 2837"/>
              <a:gd name="T31" fmla="*/ 2147483647 h 1930"/>
              <a:gd name="T32" fmla="*/ 2147483647 w 2837"/>
              <a:gd name="T33" fmla="*/ 2147483647 h 1930"/>
              <a:gd name="T34" fmla="*/ 2147483647 w 2837"/>
              <a:gd name="T35" fmla="*/ 2147483647 h 1930"/>
              <a:gd name="T36" fmla="*/ 2147483647 w 2837"/>
              <a:gd name="T37" fmla="*/ 2147483647 h 1930"/>
              <a:gd name="T38" fmla="*/ 2147483647 w 2837"/>
              <a:gd name="T39" fmla="*/ 2147483647 h 1930"/>
              <a:gd name="T40" fmla="*/ 2147483647 w 2837"/>
              <a:gd name="T41" fmla="*/ 2147483647 h 1930"/>
              <a:gd name="T42" fmla="*/ 2147483647 w 2837"/>
              <a:gd name="T43" fmla="*/ 2147483647 h 1930"/>
              <a:gd name="T44" fmla="*/ 2147483647 w 2837"/>
              <a:gd name="T45" fmla="*/ 2147483647 h 1930"/>
              <a:gd name="T46" fmla="*/ 2147483647 w 2837"/>
              <a:gd name="T47" fmla="*/ 2147483647 h 1930"/>
              <a:gd name="T48" fmla="*/ 2147483647 w 2837"/>
              <a:gd name="T49" fmla="*/ 2147483647 h 1930"/>
              <a:gd name="T50" fmla="*/ 2147483647 w 2837"/>
              <a:gd name="T51" fmla="*/ 2147483647 h 1930"/>
              <a:gd name="T52" fmla="*/ 2147483647 w 2837"/>
              <a:gd name="T53" fmla="*/ 2147483647 h 1930"/>
              <a:gd name="T54" fmla="*/ 2147483647 w 2837"/>
              <a:gd name="T55" fmla="*/ 2147483647 h 1930"/>
              <a:gd name="T56" fmla="*/ 2147483647 w 2837"/>
              <a:gd name="T57" fmla="*/ 2147483647 h 1930"/>
              <a:gd name="T58" fmla="*/ 2147483647 w 2837"/>
              <a:gd name="T59" fmla="*/ 2147483647 h 1930"/>
              <a:gd name="T60" fmla="*/ 2147483647 w 2837"/>
              <a:gd name="T61" fmla="*/ 2147483647 h 1930"/>
              <a:gd name="T62" fmla="*/ 2147483647 w 2837"/>
              <a:gd name="T63" fmla="*/ 2147483647 h 1930"/>
              <a:gd name="T64" fmla="*/ 2147483647 w 2837"/>
              <a:gd name="T65" fmla="*/ 2147483647 h 1930"/>
              <a:gd name="T66" fmla="*/ 2147483647 w 2837"/>
              <a:gd name="T67" fmla="*/ 2147483647 h 1930"/>
              <a:gd name="T68" fmla="*/ 2147483647 w 2837"/>
              <a:gd name="T69" fmla="*/ 2147483647 h 1930"/>
              <a:gd name="T70" fmla="*/ 2147483647 w 2837"/>
              <a:gd name="T71" fmla="*/ 2147483647 h 1930"/>
              <a:gd name="T72" fmla="*/ 2147483647 w 2837"/>
              <a:gd name="T73" fmla="*/ 2147483647 h 1930"/>
              <a:gd name="T74" fmla="*/ 2147483647 w 2837"/>
              <a:gd name="T75" fmla="*/ 2147483647 h 1930"/>
              <a:gd name="T76" fmla="*/ 2147483647 w 2837"/>
              <a:gd name="T77" fmla="*/ 2147483647 h 1930"/>
              <a:gd name="T78" fmla="*/ 2147483647 w 2837"/>
              <a:gd name="T79" fmla="*/ 2147483647 h 1930"/>
              <a:gd name="T80" fmla="*/ 2147483647 w 2837"/>
              <a:gd name="T81" fmla="*/ 2147483647 h 1930"/>
              <a:gd name="T82" fmla="*/ 2147483647 w 2837"/>
              <a:gd name="T83" fmla="*/ 2147483647 h 1930"/>
              <a:gd name="T84" fmla="*/ 2147483647 w 2837"/>
              <a:gd name="T85" fmla="*/ 2147483647 h 1930"/>
              <a:gd name="T86" fmla="*/ 2147483647 w 2837"/>
              <a:gd name="T87" fmla="*/ 2147483647 h 1930"/>
              <a:gd name="T88" fmla="*/ 2147483647 w 2837"/>
              <a:gd name="T89" fmla="*/ 2147483647 h 1930"/>
              <a:gd name="T90" fmla="*/ 2147483647 w 2837"/>
              <a:gd name="T91" fmla="*/ 2147483647 h 1930"/>
              <a:gd name="T92" fmla="*/ 2147483647 w 2837"/>
              <a:gd name="T93" fmla="*/ 2147483647 h 1930"/>
              <a:gd name="T94" fmla="*/ 2147483647 w 2837"/>
              <a:gd name="T95" fmla="*/ 2147483647 h 193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837"/>
              <a:gd name="T145" fmla="*/ 0 h 1930"/>
              <a:gd name="T146" fmla="*/ 2837 w 2837"/>
              <a:gd name="T147" fmla="*/ 1930 h 193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837" h="1930">
                <a:moveTo>
                  <a:pt x="1407" y="0"/>
                </a:moveTo>
                <a:lnTo>
                  <a:pt x="1371" y="2"/>
                </a:lnTo>
                <a:lnTo>
                  <a:pt x="1335" y="22"/>
                </a:lnTo>
                <a:lnTo>
                  <a:pt x="1304" y="48"/>
                </a:lnTo>
                <a:lnTo>
                  <a:pt x="1279" y="74"/>
                </a:lnTo>
                <a:lnTo>
                  <a:pt x="1248" y="112"/>
                </a:lnTo>
                <a:lnTo>
                  <a:pt x="1224" y="148"/>
                </a:lnTo>
                <a:lnTo>
                  <a:pt x="1206" y="178"/>
                </a:lnTo>
                <a:lnTo>
                  <a:pt x="1187" y="216"/>
                </a:lnTo>
                <a:lnTo>
                  <a:pt x="1164" y="250"/>
                </a:lnTo>
                <a:lnTo>
                  <a:pt x="1149" y="290"/>
                </a:lnTo>
                <a:lnTo>
                  <a:pt x="1127" y="330"/>
                </a:lnTo>
                <a:lnTo>
                  <a:pt x="1111" y="370"/>
                </a:lnTo>
                <a:lnTo>
                  <a:pt x="1097" y="404"/>
                </a:lnTo>
                <a:lnTo>
                  <a:pt x="1083" y="434"/>
                </a:lnTo>
                <a:lnTo>
                  <a:pt x="1069" y="466"/>
                </a:lnTo>
                <a:lnTo>
                  <a:pt x="1055" y="502"/>
                </a:lnTo>
                <a:lnTo>
                  <a:pt x="1041" y="538"/>
                </a:lnTo>
                <a:lnTo>
                  <a:pt x="1027" y="580"/>
                </a:lnTo>
                <a:lnTo>
                  <a:pt x="1013" y="614"/>
                </a:lnTo>
                <a:lnTo>
                  <a:pt x="1003" y="650"/>
                </a:lnTo>
                <a:lnTo>
                  <a:pt x="989" y="686"/>
                </a:lnTo>
                <a:lnTo>
                  <a:pt x="977" y="724"/>
                </a:lnTo>
                <a:lnTo>
                  <a:pt x="967" y="758"/>
                </a:lnTo>
                <a:lnTo>
                  <a:pt x="957" y="792"/>
                </a:lnTo>
                <a:lnTo>
                  <a:pt x="949" y="830"/>
                </a:lnTo>
                <a:lnTo>
                  <a:pt x="939" y="870"/>
                </a:lnTo>
                <a:lnTo>
                  <a:pt x="931" y="904"/>
                </a:lnTo>
                <a:lnTo>
                  <a:pt x="921" y="942"/>
                </a:lnTo>
                <a:lnTo>
                  <a:pt x="911" y="980"/>
                </a:lnTo>
                <a:lnTo>
                  <a:pt x="903" y="1012"/>
                </a:lnTo>
                <a:lnTo>
                  <a:pt x="891" y="1050"/>
                </a:lnTo>
                <a:lnTo>
                  <a:pt x="879" y="1082"/>
                </a:lnTo>
                <a:lnTo>
                  <a:pt x="864" y="1131"/>
                </a:lnTo>
                <a:lnTo>
                  <a:pt x="849" y="1168"/>
                </a:lnTo>
                <a:lnTo>
                  <a:pt x="837" y="1200"/>
                </a:lnTo>
                <a:lnTo>
                  <a:pt x="821" y="1236"/>
                </a:lnTo>
                <a:lnTo>
                  <a:pt x="808" y="1272"/>
                </a:lnTo>
                <a:lnTo>
                  <a:pt x="796" y="1296"/>
                </a:lnTo>
                <a:lnTo>
                  <a:pt x="777" y="1336"/>
                </a:lnTo>
                <a:lnTo>
                  <a:pt x="761" y="1374"/>
                </a:lnTo>
                <a:lnTo>
                  <a:pt x="738" y="1414"/>
                </a:lnTo>
                <a:lnTo>
                  <a:pt x="719" y="1454"/>
                </a:lnTo>
                <a:lnTo>
                  <a:pt x="696" y="1492"/>
                </a:lnTo>
                <a:lnTo>
                  <a:pt x="672" y="1527"/>
                </a:lnTo>
                <a:lnTo>
                  <a:pt x="645" y="1557"/>
                </a:lnTo>
                <a:lnTo>
                  <a:pt x="624" y="1588"/>
                </a:lnTo>
                <a:lnTo>
                  <a:pt x="588" y="1624"/>
                </a:lnTo>
                <a:lnTo>
                  <a:pt x="567" y="1641"/>
                </a:lnTo>
                <a:lnTo>
                  <a:pt x="534" y="1666"/>
                </a:lnTo>
                <a:lnTo>
                  <a:pt x="480" y="1698"/>
                </a:lnTo>
                <a:lnTo>
                  <a:pt x="441" y="1722"/>
                </a:lnTo>
                <a:lnTo>
                  <a:pt x="411" y="1736"/>
                </a:lnTo>
                <a:lnTo>
                  <a:pt x="379" y="1750"/>
                </a:lnTo>
                <a:lnTo>
                  <a:pt x="345" y="1766"/>
                </a:lnTo>
                <a:lnTo>
                  <a:pt x="312" y="1780"/>
                </a:lnTo>
                <a:lnTo>
                  <a:pt x="276" y="1792"/>
                </a:lnTo>
                <a:lnTo>
                  <a:pt x="255" y="1797"/>
                </a:lnTo>
                <a:lnTo>
                  <a:pt x="225" y="1809"/>
                </a:lnTo>
                <a:lnTo>
                  <a:pt x="184" y="1828"/>
                </a:lnTo>
                <a:lnTo>
                  <a:pt x="144" y="1840"/>
                </a:lnTo>
                <a:lnTo>
                  <a:pt x="97" y="1856"/>
                </a:lnTo>
                <a:lnTo>
                  <a:pt x="60" y="1868"/>
                </a:lnTo>
                <a:lnTo>
                  <a:pt x="27" y="1876"/>
                </a:lnTo>
                <a:lnTo>
                  <a:pt x="3" y="1884"/>
                </a:lnTo>
                <a:lnTo>
                  <a:pt x="1" y="1904"/>
                </a:lnTo>
                <a:lnTo>
                  <a:pt x="0" y="1926"/>
                </a:lnTo>
                <a:lnTo>
                  <a:pt x="1" y="1930"/>
                </a:lnTo>
                <a:lnTo>
                  <a:pt x="2837" y="1928"/>
                </a:lnTo>
                <a:lnTo>
                  <a:pt x="2835" y="1902"/>
                </a:lnTo>
                <a:lnTo>
                  <a:pt x="2835" y="1880"/>
                </a:lnTo>
                <a:lnTo>
                  <a:pt x="2783" y="1864"/>
                </a:lnTo>
                <a:lnTo>
                  <a:pt x="2745" y="1856"/>
                </a:lnTo>
                <a:lnTo>
                  <a:pt x="2689" y="1838"/>
                </a:lnTo>
                <a:lnTo>
                  <a:pt x="2715" y="1848"/>
                </a:lnTo>
                <a:lnTo>
                  <a:pt x="2653" y="1830"/>
                </a:lnTo>
                <a:lnTo>
                  <a:pt x="2617" y="1818"/>
                </a:lnTo>
                <a:lnTo>
                  <a:pt x="2573" y="1802"/>
                </a:lnTo>
                <a:lnTo>
                  <a:pt x="2525" y="1786"/>
                </a:lnTo>
                <a:lnTo>
                  <a:pt x="2481" y="1768"/>
                </a:lnTo>
                <a:lnTo>
                  <a:pt x="2449" y="1758"/>
                </a:lnTo>
                <a:lnTo>
                  <a:pt x="2409" y="1740"/>
                </a:lnTo>
                <a:lnTo>
                  <a:pt x="2370" y="1722"/>
                </a:lnTo>
                <a:lnTo>
                  <a:pt x="2331" y="1700"/>
                </a:lnTo>
                <a:lnTo>
                  <a:pt x="2311" y="1686"/>
                </a:lnTo>
                <a:lnTo>
                  <a:pt x="2295" y="1676"/>
                </a:lnTo>
                <a:lnTo>
                  <a:pt x="2280" y="1668"/>
                </a:lnTo>
                <a:lnTo>
                  <a:pt x="2257" y="1648"/>
                </a:lnTo>
                <a:lnTo>
                  <a:pt x="2232" y="1624"/>
                </a:lnTo>
                <a:lnTo>
                  <a:pt x="2197" y="1594"/>
                </a:lnTo>
                <a:lnTo>
                  <a:pt x="2179" y="1570"/>
                </a:lnTo>
                <a:lnTo>
                  <a:pt x="2159" y="1542"/>
                </a:lnTo>
                <a:lnTo>
                  <a:pt x="2131" y="1504"/>
                </a:lnTo>
                <a:lnTo>
                  <a:pt x="2112" y="1468"/>
                </a:lnTo>
                <a:lnTo>
                  <a:pt x="2088" y="1432"/>
                </a:lnTo>
                <a:lnTo>
                  <a:pt x="2069" y="1404"/>
                </a:lnTo>
                <a:lnTo>
                  <a:pt x="2051" y="1364"/>
                </a:lnTo>
                <a:lnTo>
                  <a:pt x="2019" y="1308"/>
                </a:lnTo>
                <a:lnTo>
                  <a:pt x="2035" y="1336"/>
                </a:lnTo>
                <a:lnTo>
                  <a:pt x="2004" y="1278"/>
                </a:lnTo>
                <a:lnTo>
                  <a:pt x="1992" y="1240"/>
                </a:lnTo>
                <a:lnTo>
                  <a:pt x="1975" y="1206"/>
                </a:lnTo>
                <a:lnTo>
                  <a:pt x="1965" y="1172"/>
                </a:lnTo>
                <a:lnTo>
                  <a:pt x="1951" y="1144"/>
                </a:lnTo>
                <a:lnTo>
                  <a:pt x="1941" y="1118"/>
                </a:lnTo>
                <a:lnTo>
                  <a:pt x="1935" y="1096"/>
                </a:lnTo>
                <a:lnTo>
                  <a:pt x="1925" y="1064"/>
                </a:lnTo>
                <a:lnTo>
                  <a:pt x="1913" y="1028"/>
                </a:lnTo>
                <a:lnTo>
                  <a:pt x="1899" y="986"/>
                </a:lnTo>
                <a:lnTo>
                  <a:pt x="1887" y="940"/>
                </a:lnTo>
                <a:lnTo>
                  <a:pt x="1875" y="903"/>
                </a:lnTo>
                <a:lnTo>
                  <a:pt x="1861" y="862"/>
                </a:lnTo>
                <a:lnTo>
                  <a:pt x="1849" y="824"/>
                </a:lnTo>
                <a:lnTo>
                  <a:pt x="1842" y="798"/>
                </a:lnTo>
                <a:lnTo>
                  <a:pt x="1829" y="754"/>
                </a:lnTo>
                <a:lnTo>
                  <a:pt x="1815" y="710"/>
                </a:lnTo>
                <a:lnTo>
                  <a:pt x="1797" y="660"/>
                </a:lnTo>
                <a:lnTo>
                  <a:pt x="1779" y="603"/>
                </a:lnTo>
                <a:lnTo>
                  <a:pt x="1765" y="562"/>
                </a:lnTo>
                <a:lnTo>
                  <a:pt x="1753" y="526"/>
                </a:lnTo>
                <a:lnTo>
                  <a:pt x="1737" y="484"/>
                </a:lnTo>
                <a:lnTo>
                  <a:pt x="1722" y="453"/>
                </a:lnTo>
                <a:lnTo>
                  <a:pt x="1709" y="412"/>
                </a:lnTo>
                <a:lnTo>
                  <a:pt x="1695" y="390"/>
                </a:lnTo>
                <a:lnTo>
                  <a:pt x="1685" y="362"/>
                </a:lnTo>
                <a:lnTo>
                  <a:pt x="1673" y="332"/>
                </a:lnTo>
                <a:lnTo>
                  <a:pt x="1656" y="304"/>
                </a:lnTo>
                <a:lnTo>
                  <a:pt x="1637" y="264"/>
                </a:lnTo>
                <a:lnTo>
                  <a:pt x="1620" y="228"/>
                </a:lnTo>
                <a:lnTo>
                  <a:pt x="1609" y="208"/>
                </a:lnTo>
                <a:lnTo>
                  <a:pt x="1583" y="162"/>
                </a:lnTo>
                <a:lnTo>
                  <a:pt x="1578" y="156"/>
                </a:lnTo>
                <a:lnTo>
                  <a:pt x="1569" y="142"/>
                </a:lnTo>
                <a:lnTo>
                  <a:pt x="1569" y="140"/>
                </a:lnTo>
                <a:lnTo>
                  <a:pt x="1601" y="190"/>
                </a:lnTo>
                <a:lnTo>
                  <a:pt x="1593" y="186"/>
                </a:lnTo>
                <a:lnTo>
                  <a:pt x="1589" y="170"/>
                </a:lnTo>
                <a:lnTo>
                  <a:pt x="1565" y="136"/>
                </a:lnTo>
                <a:lnTo>
                  <a:pt x="1548" y="118"/>
                </a:lnTo>
                <a:lnTo>
                  <a:pt x="1525" y="86"/>
                </a:lnTo>
                <a:lnTo>
                  <a:pt x="1499" y="56"/>
                </a:lnTo>
                <a:lnTo>
                  <a:pt x="1477" y="36"/>
                </a:lnTo>
                <a:lnTo>
                  <a:pt x="1458" y="22"/>
                </a:lnTo>
                <a:lnTo>
                  <a:pt x="1433" y="6"/>
                </a:lnTo>
                <a:lnTo>
                  <a:pt x="1408" y="4"/>
                </a:lnTo>
              </a:path>
            </a:pathLst>
          </a:custGeom>
          <a:solidFill>
            <a:srgbClr val="C0C0C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57347" name="Freeform 10"/>
          <p:cNvSpPr>
            <a:spLocks noChangeArrowheads="1"/>
          </p:cNvSpPr>
          <p:nvPr/>
        </p:nvSpPr>
        <p:spPr bwMode="auto">
          <a:xfrm flipH="1">
            <a:off x="4551363" y="5110163"/>
            <a:ext cx="42862" cy="192087"/>
          </a:xfrm>
          <a:custGeom>
            <a:avLst/>
            <a:gdLst>
              <a:gd name="T0" fmla="*/ 0 w 1"/>
              <a:gd name="T1" fmla="*/ 0 h 2005"/>
              <a:gd name="T2" fmla="*/ 0 w 1"/>
              <a:gd name="T3" fmla="*/ 2147483647 h 2005"/>
              <a:gd name="T4" fmla="*/ 0 60000 65536"/>
              <a:gd name="T5" fmla="*/ 0 60000 65536"/>
              <a:gd name="T6" fmla="*/ 0 w 1"/>
              <a:gd name="T7" fmla="*/ 0 h 2005"/>
              <a:gd name="T8" fmla="*/ 1 w 1"/>
              <a:gd name="T9" fmla="*/ 2005 h 2005"/>
            </a:gdLst>
            <a:ahLst/>
            <a:cxnLst>
              <a:cxn ang="T4">
                <a:pos x="T0" y="T1"/>
              </a:cxn>
              <a:cxn ang="T5">
                <a:pos x="T2" y="T3"/>
              </a:cxn>
            </a:cxnLst>
            <a:rect l="T6" t="T7" r="T8" b="T9"/>
            <a:pathLst>
              <a:path w="1" h="2005">
                <a:moveTo>
                  <a:pt x="0" y="0"/>
                </a:moveTo>
                <a:lnTo>
                  <a:pt x="0" y="2005"/>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31115" name="Rectangle 11"/>
          <p:cNvSpPr>
            <a:spLocks noChangeArrowheads="1"/>
          </p:cNvSpPr>
          <p:nvPr/>
        </p:nvSpPr>
        <p:spPr bwMode="auto">
          <a:xfrm>
            <a:off x="4271963" y="5367338"/>
            <a:ext cx="561975" cy="454025"/>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0">
                <a:effectLst>
                  <a:outerShdw blurRad="38100" dist="38100" dir="2700000" algn="tl">
                    <a:srgbClr val="C0C0C0"/>
                  </a:outerShdw>
                </a:effectLst>
                <a:latin typeface="Book Antiqua" pitchFamily="18" charset="0"/>
                <a:cs typeface="+mn-cs"/>
              </a:rPr>
              <a:t>.72</a:t>
            </a:r>
          </a:p>
        </p:txBody>
      </p:sp>
      <p:sp>
        <p:nvSpPr>
          <p:cNvPr id="431117" name="Freeform 13"/>
          <p:cNvSpPr>
            <a:spLocks noChangeArrowheads="1"/>
          </p:cNvSpPr>
          <p:nvPr/>
        </p:nvSpPr>
        <p:spPr bwMode="auto">
          <a:xfrm>
            <a:off x="5246688" y="3282950"/>
            <a:ext cx="42863" cy="2008188"/>
          </a:xfrm>
          <a:custGeom>
            <a:avLst/>
            <a:gdLst>
              <a:gd name="T0" fmla="*/ 0 w 1"/>
              <a:gd name="T1" fmla="*/ 2147483647 h 1226"/>
              <a:gd name="T2" fmla="*/ 0 w 1"/>
              <a:gd name="T3" fmla="*/ 0 h 1226"/>
              <a:gd name="T4" fmla="*/ 0 60000 65536"/>
              <a:gd name="T5" fmla="*/ 0 60000 65536"/>
              <a:gd name="T6" fmla="*/ 0 w 1"/>
              <a:gd name="T7" fmla="*/ 0 h 1226"/>
              <a:gd name="T8" fmla="*/ 1 w 1"/>
              <a:gd name="T9" fmla="*/ 1226 h 1226"/>
            </a:gdLst>
            <a:ahLst/>
            <a:cxnLst>
              <a:cxn ang="T4">
                <a:pos x="T0" y="T1"/>
              </a:cxn>
              <a:cxn ang="T5">
                <a:pos x="T2" y="T3"/>
              </a:cxn>
            </a:cxnLst>
            <a:rect l="T6" t="T7" r="T8" b="T9"/>
            <a:pathLst>
              <a:path w="1" h="1226">
                <a:moveTo>
                  <a:pt x="0" y="1226"/>
                </a:moveTo>
                <a:lnTo>
                  <a:pt x="0"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31118" name="Rectangle 14"/>
          <p:cNvSpPr>
            <a:spLocks noChangeArrowheads="1"/>
          </p:cNvSpPr>
          <p:nvPr/>
        </p:nvSpPr>
        <p:spPr bwMode="auto">
          <a:xfrm>
            <a:off x="4945063" y="5354638"/>
            <a:ext cx="561975" cy="454025"/>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0">
                <a:effectLst>
                  <a:outerShdw blurRad="38100" dist="38100" dir="2700000" algn="tl">
                    <a:srgbClr val="C0C0C0"/>
                  </a:outerShdw>
                </a:effectLst>
                <a:latin typeface="Book Antiqua" pitchFamily="18" charset="0"/>
                <a:cs typeface="+mn-cs"/>
              </a:rPr>
              <a:t>.77</a:t>
            </a:r>
          </a:p>
        </p:txBody>
      </p:sp>
      <p:sp>
        <p:nvSpPr>
          <p:cNvPr id="431119" name="Freeform 15"/>
          <p:cNvSpPr>
            <a:spLocks/>
          </p:cNvSpPr>
          <p:nvPr/>
        </p:nvSpPr>
        <p:spPr bwMode="auto">
          <a:xfrm flipH="1">
            <a:off x="5257800" y="3230563"/>
            <a:ext cx="1566863" cy="1895475"/>
          </a:xfrm>
          <a:custGeom>
            <a:avLst/>
            <a:gdLst>
              <a:gd name="T0" fmla="*/ 2147483647 w 987"/>
              <a:gd name="T1" fmla="*/ 2147483647 h 1194"/>
              <a:gd name="T2" fmla="*/ 2147483647 w 987"/>
              <a:gd name="T3" fmla="*/ 2147483647 h 1194"/>
              <a:gd name="T4" fmla="*/ 2147483647 w 987"/>
              <a:gd name="T5" fmla="*/ 2147483647 h 1194"/>
              <a:gd name="T6" fmla="*/ 2147483647 w 987"/>
              <a:gd name="T7" fmla="*/ 2147483647 h 1194"/>
              <a:gd name="T8" fmla="*/ 2147483647 w 987"/>
              <a:gd name="T9" fmla="*/ 2147483647 h 1194"/>
              <a:gd name="T10" fmla="*/ 2147483647 w 987"/>
              <a:gd name="T11" fmla="*/ 2147483647 h 1194"/>
              <a:gd name="T12" fmla="*/ 2147483647 w 987"/>
              <a:gd name="T13" fmla="*/ 2147483647 h 1194"/>
              <a:gd name="T14" fmla="*/ 2147483647 w 987"/>
              <a:gd name="T15" fmla="*/ 2147483647 h 1194"/>
              <a:gd name="T16" fmla="*/ 2147483647 w 987"/>
              <a:gd name="T17" fmla="*/ 2147483647 h 1194"/>
              <a:gd name="T18" fmla="*/ 2147483647 w 987"/>
              <a:gd name="T19" fmla="*/ 2147483647 h 1194"/>
              <a:gd name="T20" fmla="*/ 2147483647 w 987"/>
              <a:gd name="T21" fmla="*/ 2147483647 h 1194"/>
              <a:gd name="T22" fmla="*/ 2147483647 w 987"/>
              <a:gd name="T23" fmla="*/ 2147483647 h 1194"/>
              <a:gd name="T24" fmla="*/ 0 w 987"/>
              <a:gd name="T25" fmla="*/ 2147483647 h 1194"/>
              <a:gd name="T26" fmla="*/ 0 w 987"/>
              <a:gd name="T27" fmla="*/ 2147483647 h 1194"/>
              <a:gd name="T28" fmla="*/ 0 w 987"/>
              <a:gd name="T29" fmla="*/ 2147483647 h 1194"/>
              <a:gd name="T30" fmla="*/ 2147483647 w 987"/>
              <a:gd name="T31" fmla="*/ 2147483647 h 1194"/>
              <a:gd name="T32" fmla="*/ 2147483647 w 987"/>
              <a:gd name="T33" fmla="*/ 2147483647 h 1194"/>
              <a:gd name="T34" fmla="*/ 2147483647 w 987"/>
              <a:gd name="T35" fmla="*/ 2147483647 h 1194"/>
              <a:gd name="T36" fmla="*/ 2147483647 w 987"/>
              <a:gd name="T37" fmla="*/ 2147483647 h 1194"/>
              <a:gd name="T38" fmla="*/ 2147483647 w 987"/>
              <a:gd name="T39" fmla="*/ 2147483647 h 1194"/>
              <a:gd name="T40" fmla="*/ 2147483647 w 987"/>
              <a:gd name="T41" fmla="*/ 2147483647 h 1194"/>
              <a:gd name="T42" fmla="*/ 2147483647 w 987"/>
              <a:gd name="T43" fmla="*/ 2147483647 h 1194"/>
              <a:gd name="T44" fmla="*/ 2147483647 w 987"/>
              <a:gd name="T45" fmla="*/ 2147483647 h 1194"/>
              <a:gd name="T46" fmla="*/ 2147483647 w 987"/>
              <a:gd name="T47" fmla="*/ 2147483647 h 1194"/>
              <a:gd name="T48" fmla="*/ 2147483647 w 987"/>
              <a:gd name="T49" fmla="*/ 2147483647 h 1194"/>
              <a:gd name="T50" fmla="*/ 2147483647 w 987"/>
              <a:gd name="T51" fmla="*/ 2147483647 h 1194"/>
              <a:gd name="T52" fmla="*/ 2147483647 w 987"/>
              <a:gd name="T53" fmla="*/ 2147483647 h 1194"/>
              <a:gd name="T54" fmla="*/ 2147483647 w 987"/>
              <a:gd name="T55" fmla="*/ 2147483647 h 1194"/>
              <a:gd name="T56" fmla="*/ 2147483647 w 987"/>
              <a:gd name="T57" fmla="*/ 2147483647 h 1194"/>
              <a:gd name="T58" fmla="*/ 2147483647 w 987"/>
              <a:gd name="T59" fmla="*/ 2147483647 h 1194"/>
              <a:gd name="T60" fmla="*/ 2147483647 w 987"/>
              <a:gd name="T61" fmla="*/ 2147483647 h 1194"/>
              <a:gd name="T62" fmla="*/ 2147483647 w 987"/>
              <a:gd name="T63" fmla="*/ 2147483647 h 1194"/>
              <a:gd name="T64" fmla="*/ 2147483647 w 987"/>
              <a:gd name="T65" fmla="*/ 0 h 119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87"/>
              <a:gd name="T100" fmla="*/ 0 h 1194"/>
              <a:gd name="T101" fmla="*/ 987 w 987"/>
              <a:gd name="T102" fmla="*/ 1194 h 119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87" h="1194">
                <a:moveTo>
                  <a:pt x="987" y="270"/>
                </a:moveTo>
                <a:lnTo>
                  <a:pt x="987" y="1023"/>
                </a:lnTo>
                <a:lnTo>
                  <a:pt x="987" y="1047"/>
                </a:lnTo>
                <a:lnTo>
                  <a:pt x="987" y="1083"/>
                </a:lnTo>
                <a:lnTo>
                  <a:pt x="987" y="1107"/>
                </a:lnTo>
                <a:lnTo>
                  <a:pt x="987" y="1131"/>
                </a:lnTo>
                <a:lnTo>
                  <a:pt x="987" y="1149"/>
                </a:lnTo>
                <a:lnTo>
                  <a:pt x="987" y="1173"/>
                </a:lnTo>
                <a:lnTo>
                  <a:pt x="987" y="1194"/>
                </a:lnTo>
                <a:lnTo>
                  <a:pt x="6" y="1194"/>
                </a:lnTo>
                <a:lnTo>
                  <a:pt x="3" y="1185"/>
                </a:lnTo>
                <a:lnTo>
                  <a:pt x="3" y="1179"/>
                </a:lnTo>
                <a:lnTo>
                  <a:pt x="0" y="1170"/>
                </a:lnTo>
                <a:lnTo>
                  <a:pt x="0" y="1152"/>
                </a:lnTo>
                <a:lnTo>
                  <a:pt x="0" y="1158"/>
                </a:lnTo>
                <a:lnTo>
                  <a:pt x="3" y="1158"/>
                </a:lnTo>
                <a:lnTo>
                  <a:pt x="9" y="1149"/>
                </a:lnTo>
                <a:lnTo>
                  <a:pt x="27" y="1140"/>
                </a:lnTo>
                <a:lnTo>
                  <a:pt x="42" y="1137"/>
                </a:lnTo>
                <a:lnTo>
                  <a:pt x="87" y="1125"/>
                </a:lnTo>
                <a:lnTo>
                  <a:pt x="189" y="1089"/>
                </a:lnTo>
                <a:lnTo>
                  <a:pt x="273" y="1062"/>
                </a:lnTo>
                <a:lnTo>
                  <a:pt x="387" y="1011"/>
                </a:lnTo>
                <a:lnTo>
                  <a:pt x="495" y="957"/>
                </a:lnTo>
                <a:lnTo>
                  <a:pt x="597" y="885"/>
                </a:lnTo>
                <a:lnTo>
                  <a:pt x="678" y="798"/>
                </a:lnTo>
                <a:lnTo>
                  <a:pt x="747" y="678"/>
                </a:lnTo>
                <a:lnTo>
                  <a:pt x="816" y="540"/>
                </a:lnTo>
                <a:lnTo>
                  <a:pt x="870" y="402"/>
                </a:lnTo>
                <a:lnTo>
                  <a:pt x="900" y="306"/>
                </a:lnTo>
                <a:lnTo>
                  <a:pt x="933" y="201"/>
                </a:lnTo>
                <a:lnTo>
                  <a:pt x="954" y="99"/>
                </a:lnTo>
                <a:lnTo>
                  <a:pt x="987" y="0"/>
                </a:lnTo>
              </a:path>
            </a:pathLst>
          </a:custGeom>
          <a:solidFill>
            <a:schemeClr val="hlink"/>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431120" name="Rectangle 16"/>
          <p:cNvSpPr>
            <a:spLocks noChangeArrowheads="1"/>
          </p:cNvSpPr>
          <p:nvPr/>
        </p:nvSpPr>
        <p:spPr bwMode="auto">
          <a:xfrm>
            <a:off x="6297613" y="3440113"/>
            <a:ext cx="185896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400" b="0">
                <a:latin typeface="Book Antiqua" pitchFamily="18" charset="0"/>
              </a:rPr>
              <a:t>Area = .2709</a:t>
            </a:r>
          </a:p>
        </p:txBody>
      </p:sp>
      <p:sp>
        <p:nvSpPr>
          <p:cNvPr id="431121" name="Line 17"/>
          <p:cNvSpPr>
            <a:spLocks noChangeShapeType="1"/>
          </p:cNvSpPr>
          <p:nvPr/>
        </p:nvSpPr>
        <p:spPr bwMode="auto">
          <a:xfrm flipH="1">
            <a:off x="5589588" y="3898900"/>
            <a:ext cx="990600" cy="914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1122" name="Freeform 18"/>
          <p:cNvSpPr>
            <a:spLocks noChangeArrowheads="1"/>
          </p:cNvSpPr>
          <p:nvPr/>
        </p:nvSpPr>
        <p:spPr bwMode="auto">
          <a:xfrm>
            <a:off x="3914775" y="3168650"/>
            <a:ext cx="42863" cy="2084388"/>
          </a:xfrm>
          <a:custGeom>
            <a:avLst/>
            <a:gdLst>
              <a:gd name="T0" fmla="*/ 0 w 1"/>
              <a:gd name="T1" fmla="*/ 2147483647 h 1226"/>
              <a:gd name="T2" fmla="*/ 0 w 1"/>
              <a:gd name="T3" fmla="*/ 0 h 1226"/>
              <a:gd name="T4" fmla="*/ 0 60000 65536"/>
              <a:gd name="T5" fmla="*/ 0 60000 65536"/>
              <a:gd name="T6" fmla="*/ 0 w 1"/>
              <a:gd name="T7" fmla="*/ 0 h 1226"/>
              <a:gd name="T8" fmla="*/ 1 w 1"/>
              <a:gd name="T9" fmla="*/ 1226 h 1226"/>
            </a:gdLst>
            <a:ahLst/>
            <a:cxnLst>
              <a:cxn ang="T4">
                <a:pos x="T0" y="T1"/>
              </a:cxn>
              <a:cxn ang="T5">
                <a:pos x="T2" y="T3"/>
              </a:cxn>
            </a:cxnLst>
            <a:rect l="T6" t="T7" r="T8" b="T9"/>
            <a:pathLst>
              <a:path w="1" h="1226">
                <a:moveTo>
                  <a:pt x="0" y="1226"/>
                </a:moveTo>
                <a:lnTo>
                  <a:pt x="0"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31123" name="Rectangle 19"/>
          <p:cNvSpPr>
            <a:spLocks noChangeArrowheads="1"/>
          </p:cNvSpPr>
          <p:nvPr/>
        </p:nvSpPr>
        <p:spPr bwMode="auto">
          <a:xfrm>
            <a:off x="3641725" y="5365750"/>
            <a:ext cx="561975" cy="454025"/>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0">
                <a:effectLst>
                  <a:outerShdw blurRad="38100" dist="38100" dir="2700000" algn="tl">
                    <a:srgbClr val="C0C0C0"/>
                  </a:outerShdw>
                </a:effectLst>
                <a:latin typeface="Book Antiqua" pitchFamily="18" charset="0"/>
                <a:cs typeface="+mn-cs"/>
              </a:rPr>
              <a:t>.67</a:t>
            </a:r>
          </a:p>
        </p:txBody>
      </p:sp>
      <p:sp>
        <p:nvSpPr>
          <p:cNvPr id="431124" name="Rectangle 20"/>
          <p:cNvSpPr>
            <a:spLocks noChangeArrowheads="1"/>
          </p:cNvSpPr>
          <p:nvPr/>
        </p:nvSpPr>
        <p:spPr bwMode="auto">
          <a:xfrm>
            <a:off x="1698625" y="3494088"/>
            <a:ext cx="1858963"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400" b="0">
                <a:latin typeface="Book Antiqua" pitchFamily="18" charset="0"/>
              </a:rPr>
              <a:t>Area = .2709</a:t>
            </a:r>
          </a:p>
        </p:txBody>
      </p:sp>
      <p:sp>
        <p:nvSpPr>
          <p:cNvPr id="431125" name="Freeform 21"/>
          <p:cNvSpPr>
            <a:spLocks/>
          </p:cNvSpPr>
          <p:nvPr/>
        </p:nvSpPr>
        <p:spPr bwMode="auto">
          <a:xfrm>
            <a:off x="2349500" y="3230563"/>
            <a:ext cx="1566863" cy="1895475"/>
          </a:xfrm>
          <a:custGeom>
            <a:avLst/>
            <a:gdLst>
              <a:gd name="T0" fmla="*/ 2147483647 w 987"/>
              <a:gd name="T1" fmla="*/ 2147483647 h 1194"/>
              <a:gd name="T2" fmla="*/ 2147483647 w 987"/>
              <a:gd name="T3" fmla="*/ 2147483647 h 1194"/>
              <a:gd name="T4" fmla="*/ 2147483647 w 987"/>
              <a:gd name="T5" fmla="*/ 2147483647 h 1194"/>
              <a:gd name="T6" fmla="*/ 2147483647 w 987"/>
              <a:gd name="T7" fmla="*/ 2147483647 h 1194"/>
              <a:gd name="T8" fmla="*/ 2147483647 w 987"/>
              <a:gd name="T9" fmla="*/ 2147483647 h 1194"/>
              <a:gd name="T10" fmla="*/ 2147483647 w 987"/>
              <a:gd name="T11" fmla="*/ 2147483647 h 1194"/>
              <a:gd name="T12" fmla="*/ 2147483647 w 987"/>
              <a:gd name="T13" fmla="*/ 2147483647 h 1194"/>
              <a:gd name="T14" fmla="*/ 2147483647 w 987"/>
              <a:gd name="T15" fmla="*/ 2147483647 h 1194"/>
              <a:gd name="T16" fmla="*/ 2147483647 w 987"/>
              <a:gd name="T17" fmla="*/ 2147483647 h 1194"/>
              <a:gd name="T18" fmla="*/ 2147483647 w 987"/>
              <a:gd name="T19" fmla="*/ 2147483647 h 1194"/>
              <a:gd name="T20" fmla="*/ 2147483647 w 987"/>
              <a:gd name="T21" fmla="*/ 2147483647 h 1194"/>
              <a:gd name="T22" fmla="*/ 2147483647 w 987"/>
              <a:gd name="T23" fmla="*/ 2147483647 h 1194"/>
              <a:gd name="T24" fmla="*/ 0 w 987"/>
              <a:gd name="T25" fmla="*/ 2147483647 h 1194"/>
              <a:gd name="T26" fmla="*/ 0 w 987"/>
              <a:gd name="T27" fmla="*/ 2147483647 h 1194"/>
              <a:gd name="T28" fmla="*/ 0 w 987"/>
              <a:gd name="T29" fmla="*/ 2147483647 h 1194"/>
              <a:gd name="T30" fmla="*/ 2147483647 w 987"/>
              <a:gd name="T31" fmla="*/ 2147483647 h 1194"/>
              <a:gd name="T32" fmla="*/ 2147483647 w 987"/>
              <a:gd name="T33" fmla="*/ 2147483647 h 1194"/>
              <a:gd name="T34" fmla="*/ 2147483647 w 987"/>
              <a:gd name="T35" fmla="*/ 2147483647 h 1194"/>
              <a:gd name="T36" fmla="*/ 2147483647 w 987"/>
              <a:gd name="T37" fmla="*/ 2147483647 h 1194"/>
              <a:gd name="T38" fmla="*/ 2147483647 w 987"/>
              <a:gd name="T39" fmla="*/ 2147483647 h 1194"/>
              <a:gd name="T40" fmla="*/ 2147483647 w 987"/>
              <a:gd name="T41" fmla="*/ 2147483647 h 1194"/>
              <a:gd name="T42" fmla="*/ 2147483647 w 987"/>
              <a:gd name="T43" fmla="*/ 2147483647 h 1194"/>
              <a:gd name="T44" fmla="*/ 2147483647 w 987"/>
              <a:gd name="T45" fmla="*/ 2147483647 h 1194"/>
              <a:gd name="T46" fmla="*/ 2147483647 w 987"/>
              <a:gd name="T47" fmla="*/ 2147483647 h 1194"/>
              <a:gd name="T48" fmla="*/ 2147483647 w 987"/>
              <a:gd name="T49" fmla="*/ 2147483647 h 1194"/>
              <a:gd name="T50" fmla="*/ 2147483647 w 987"/>
              <a:gd name="T51" fmla="*/ 2147483647 h 1194"/>
              <a:gd name="T52" fmla="*/ 2147483647 w 987"/>
              <a:gd name="T53" fmla="*/ 2147483647 h 1194"/>
              <a:gd name="T54" fmla="*/ 2147483647 w 987"/>
              <a:gd name="T55" fmla="*/ 2147483647 h 1194"/>
              <a:gd name="T56" fmla="*/ 2147483647 w 987"/>
              <a:gd name="T57" fmla="*/ 2147483647 h 1194"/>
              <a:gd name="T58" fmla="*/ 2147483647 w 987"/>
              <a:gd name="T59" fmla="*/ 2147483647 h 1194"/>
              <a:gd name="T60" fmla="*/ 2147483647 w 987"/>
              <a:gd name="T61" fmla="*/ 2147483647 h 1194"/>
              <a:gd name="T62" fmla="*/ 2147483647 w 987"/>
              <a:gd name="T63" fmla="*/ 2147483647 h 1194"/>
              <a:gd name="T64" fmla="*/ 2147483647 w 987"/>
              <a:gd name="T65" fmla="*/ 0 h 119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87"/>
              <a:gd name="T100" fmla="*/ 0 h 1194"/>
              <a:gd name="T101" fmla="*/ 987 w 987"/>
              <a:gd name="T102" fmla="*/ 1194 h 119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87" h="1194">
                <a:moveTo>
                  <a:pt x="987" y="270"/>
                </a:moveTo>
                <a:lnTo>
                  <a:pt x="987" y="1023"/>
                </a:lnTo>
                <a:lnTo>
                  <a:pt x="987" y="1047"/>
                </a:lnTo>
                <a:lnTo>
                  <a:pt x="987" y="1083"/>
                </a:lnTo>
                <a:lnTo>
                  <a:pt x="987" y="1107"/>
                </a:lnTo>
                <a:lnTo>
                  <a:pt x="987" y="1131"/>
                </a:lnTo>
                <a:lnTo>
                  <a:pt x="987" y="1149"/>
                </a:lnTo>
                <a:lnTo>
                  <a:pt x="987" y="1173"/>
                </a:lnTo>
                <a:lnTo>
                  <a:pt x="987" y="1194"/>
                </a:lnTo>
                <a:lnTo>
                  <a:pt x="6" y="1194"/>
                </a:lnTo>
                <a:lnTo>
                  <a:pt x="3" y="1185"/>
                </a:lnTo>
                <a:lnTo>
                  <a:pt x="3" y="1179"/>
                </a:lnTo>
                <a:lnTo>
                  <a:pt x="0" y="1170"/>
                </a:lnTo>
                <a:lnTo>
                  <a:pt x="0" y="1152"/>
                </a:lnTo>
                <a:lnTo>
                  <a:pt x="0" y="1158"/>
                </a:lnTo>
                <a:lnTo>
                  <a:pt x="3" y="1158"/>
                </a:lnTo>
                <a:lnTo>
                  <a:pt x="9" y="1149"/>
                </a:lnTo>
                <a:lnTo>
                  <a:pt x="27" y="1140"/>
                </a:lnTo>
                <a:lnTo>
                  <a:pt x="42" y="1137"/>
                </a:lnTo>
                <a:lnTo>
                  <a:pt x="87" y="1125"/>
                </a:lnTo>
                <a:lnTo>
                  <a:pt x="189" y="1089"/>
                </a:lnTo>
                <a:lnTo>
                  <a:pt x="273" y="1062"/>
                </a:lnTo>
                <a:lnTo>
                  <a:pt x="387" y="1011"/>
                </a:lnTo>
                <a:lnTo>
                  <a:pt x="495" y="957"/>
                </a:lnTo>
                <a:lnTo>
                  <a:pt x="597" y="885"/>
                </a:lnTo>
                <a:lnTo>
                  <a:pt x="678" y="798"/>
                </a:lnTo>
                <a:lnTo>
                  <a:pt x="747" y="678"/>
                </a:lnTo>
                <a:lnTo>
                  <a:pt x="816" y="540"/>
                </a:lnTo>
                <a:lnTo>
                  <a:pt x="870" y="402"/>
                </a:lnTo>
                <a:lnTo>
                  <a:pt x="900" y="306"/>
                </a:lnTo>
                <a:lnTo>
                  <a:pt x="933" y="201"/>
                </a:lnTo>
                <a:lnTo>
                  <a:pt x="954" y="99"/>
                </a:lnTo>
                <a:lnTo>
                  <a:pt x="987" y="0"/>
                </a:lnTo>
              </a:path>
            </a:pathLst>
          </a:custGeom>
          <a:solidFill>
            <a:schemeClr val="hlink"/>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431126" name="Line 22"/>
          <p:cNvSpPr>
            <a:spLocks noChangeShapeType="1"/>
          </p:cNvSpPr>
          <p:nvPr/>
        </p:nvSpPr>
        <p:spPr bwMode="auto">
          <a:xfrm>
            <a:off x="3108325" y="3884613"/>
            <a:ext cx="479425" cy="827087"/>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7359" name="Line 23"/>
          <p:cNvSpPr>
            <a:spLocks noChangeShapeType="1"/>
          </p:cNvSpPr>
          <p:nvPr/>
        </p:nvSpPr>
        <p:spPr bwMode="auto">
          <a:xfrm>
            <a:off x="2087563" y="5135563"/>
            <a:ext cx="500221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1128" name="Rectangle 24"/>
          <p:cNvSpPr>
            <a:spLocks noChangeArrowheads="1"/>
          </p:cNvSpPr>
          <p:nvPr/>
        </p:nvSpPr>
        <p:spPr bwMode="auto">
          <a:xfrm>
            <a:off x="4132263" y="3843338"/>
            <a:ext cx="8667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400">
                <a:latin typeface="Book Antiqua" pitchFamily="18" charset="0"/>
              </a:rPr>
              <a:t>.4582</a:t>
            </a:r>
          </a:p>
        </p:txBody>
      </p:sp>
      <p:grpSp>
        <p:nvGrpSpPr>
          <p:cNvPr id="57361" name="Group 25"/>
          <p:cNvGrpSpPr>
            <a:grpSpLocks/>
          </p:cNvGrpSpPr>
          <p:nvPr/>
        </p:nvGrpSpPr>
        <p:grpSpPr bwMode="auto">
          <a:xfrm>
            <a:off x="2239963" y="1995488"/>
            <a:ext cx="4759325" cy="2952750"/>
            <a:chOff x="1195" y="1177"/>
            <a:chExt cx="2998" cy="1860"/>
          </a:xfrm>
        </p:grpSpPr>
        <p:sp>
          <p:nvSpPr>
            <p:cNvPr id="57372" name="Arc 26"/>
            <p:cNvSpPr>
              <a:spLocks/>
            </p:cNvSpPr>
            <p:nvPr/>
          </p:nvSpPr>
          <p:spPr bwMode="auto">
            <a:xfrm rot="4500000">
              <a:off x="2955" y="2310"/>
              <a:ext cx="806" cy="270"/>
            </a:xfrm>
            <a:custGeom>
              <a:avLst/>
              <a:gdLst>
                <a:gd name="T0" fmla="*/ 0 w 19428"/>
                <a:gd name="T1" fmla="*/ 0 h 21600"/>
                <a:gd name="T2" fmla="*/ 0 w 19428"/>
                <a:gd name="T3" fmla="*/ 0 h 21600"/>
                <a:gd name="T4" fmla="*/ 0 w 19428"/>
                <a:gd name="T5" fmla="*/ 0 h 21600"/>
                <a:gd name="T6" fmla="*/ 0 60000 65536"/>
                <a:gd name="T7" fmla="*/ 0 60000 65536"/>
                <a:gd name="T8" fmla="*/ 0 60000 65536"/>
                <a:gd name="T9" fmla="*/ 0 w 19428"/>
                <a:gd name="T10" fmla="*/ 0 h 21600"/>
                <a:gd name="T11" fmla="*/ 19428 w 19428"/>
                <a:gd name="T12" fmla="*/ 21600 h 21600"/>
              </a:gdLst>
              <a:ahLst/>
              <a:cxnLst>
                <a:cxn ang="T6">
                  <a:pos x="T0" y="T1"/>
                </a:cxn>
                <a:cxn ang="T7">
                  <a:pos x="T2" y="T3"/>
                </a:cxn>
                <a:cxn ang="T8">
                  <a:pos x="T4" y="T5"/>
                </a:cxn>
              </a:cxnLst>
              <a:rect l="T9" t="T10" r="T11" b="T12"/>
              <a:pathLst>
                <a:path w="19428" h="21600" fill="none" extrusionOk="0">
                  <a:moveTo>
                    <a:pt x="19427" y="9439"/>
                  </a:moveTo>
                  <a:cubicBezTo>
                    <a:pt x="15813" y="16878"/>
                    <a:pt x="8269" y="21599"/>
                    <a:pt x="0" y="21600"/>
                  </a:cubicBezTo>
                </a:path>
                <a:path w="19428" h="21600" stroke="0" extrusionOk="0">
                  <a:moveTo>
                    <a:pt x="19427" y="9439"/>
                  </a:moveTo>
                  <a:cubicBezTo>
                    <a:pt x="15813" y="16878"/>
                    <a:pt x="8269" y="21599"/>
                    <a:pt x="0" y="21600"/>
                  </a:cubicBezTo>
                  <a:lnTo>
                    <a:pt x="0" y="0"/>
                  </a:lnTo>
                  <a:lnTo>
                    <a:pt x="19427" y="9439"/>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7373" name="Arc 27"/>
            <p:cNvSpPr>
              <a:spLocks/>
            </p:cNvSpPr>
            <p:nvPr/>
          </p:nvSpPr>
          <p:spPr bwMode="auto">
            <a:xfrm rot="720000">
              <a:off x="3466" y="2872"/>
              <a:ext cx="727" cy="165"/>
            </a:xfrm>
            <a:custGeom>
              <a:avLst/>
              <a:gdLst>
                <a:gd name="T0" fmla="*/ 0 w 21038"/>
                <a:gd name="T1" fmla="*/ 0 h 21494"/>
                <a:gd name="T2" fmla="*/ 0 w 21038"/>
                <a:gd name="T3" fmla="*/ 0 h 21494"/>
                <a:gd name="T4" fmla="*/ 0 w 21038"/>
                <a:gd name="T5" fmla="*/ 0 h 21494"/>
                <a:gd name="T6" fmla="*/ 0 60000 65536"/>
                <a:gd name="T7" fmla="*/ 0 60000 65536"/>
                <a:gd name="T8" fmla="*/ 0 60000 65536"/>
                <a:gd name="T9" fmla="*/ 0 w 21038"/>
                <a:gd name="T10" fmla="*/ 0 h 21494"/>
                <a:gd name="T11" fmla="*/ 21038 w 21038"/>
                <a:gd name="T12" fmla="*/ 21494 h 21494"/>
              </a:gdLst>
              <a:ahLst/>
              <a:cxnLst>
                <a:cxn ang="T6">
                  <a:pos x="T0" y="T1"/>
                </a:cxn>
                <a:cxn ang="T7">
                  <a:pos x="T2" y="T3"/>
                </a:cxn>
                <a:cxn ang="T8">
                  <a:pos x="T4" y="T5"/>
                </a:cxn>
              </a:cxnLst>
              <a:rect l="T9" t="T10" r="T11" b="T12"/>
              <a:pathLst>
                <a:path w="21038" h="21494" fill="none" extrusionOk="0">
                  <a:moveTo>
                    <a:pt x="18899" y="21493"/>
                  </a:moveTo>
                  <a:cubicBezTo>
                    <a:pt x="9695" y="20577"/>
                    <a:pt x="2096" y="13903"/>
                    <a:pt x="-1" y="4895"/>
                  </a:cubicBezTo>
                </a:path>
                <a:path w="21038" h="21494" stroke="0" extrusionOk="0">
                  <a:moveTo>
                    <a:pt x="18899" y="21493"/>
                  </a:moveTo>
                  <a:cubicBezTo>
                    <a:pt x="9695" y="20577"/>
                    <a:pt x="2096" y="13903"/>
                    <a:pt x="-1" y="4895"/>
                  </a:cubicBezTo>
                  <a:lnTo>
                    <a:pt x="21038" y="0"/>
                  </a:lnTo>
                  <a:lnTo>
                    <a:pt x="18899" y="21493"/>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7374" name="Arc 28"/>
            <p:cNvSpPr>
              <a:spLocks/>
            </p:cNvSpPr>
            <p:nvPr/>
          </p:nvSpPr>
          <p:spPr bwMode="auto">
            <a:xfrm rot="6300000">
              <a:off x="1950" y="1543"/>
              <a:ext cx="956" cy="22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7375" name="Arc 29"/>
            <p:cNvSpPr>
              <a:spLocks/>
            </p:cNvSpPr>
            <p:nvPr/>
          </p:nvSpPr>
          <p:spPr bwMode="auto">
            <a:xfrm rot="-4620000">
              <a:off x="1574" y="2304"/>
              <a:ext cx="790" cy="284"/>
            </a:xfrm>
            <a:custGeom>
              <a:avLst/>
              <a:gdLst>
                <a:gd name="T0" fmla="*/ 0 w 19433"/>
                <a:gd name="T1" fmla="*/ 0 h 21600"/>
                <a:gd name="T2" fmla="*/ 0 w 19433"/>
                <a:gd name="T3" fmla="*/ 0 h 21600"/>
                <a:gd name="T4" fmla="*/ 0 w 19433"/>
                <a:gd name="T5" fmla="*/ 0 h 21600"/>
                <a:gd name="T6" fmla="*/ 0 60000 65536"/>
                <a:gd name="T7" fmla="*/ 0 60000 65536"/>
                <a:gd name="T8" fmla="*/ 0 60000 65536"/>
                <a:gd name="T9" fmla="*/ 0 w 19433"/>
                <a:gd name="T10" fmla="*/ 0 h 21600"/>
                <a:gd name="T11" fmla="*/ 19433 w 19433"/>
                <a:gd name="T12" fmla="*/ 21600 h 21600"/>
              </a:gdLst>
              <a:ahLst/>
              <a:cxnLst>
                <a:cxn ang="T6">
                  <a:pos x="T0" y="T1"/>
                </a:cxn>
                <a:cxn ang="T7">
                  <a:pos x="T2" y="T3"/>
                </a:cxn>
                <a:cxn ang="T8">
                  <a:pos x="T4" y="T5"/>
                </a:cxn>
              </a:cxnLst>
              <a:rect l="T9" t="T10" r="T11" b="T12"/>
              <a:pathLst>
                <a:path w="19433" h="21600" fill="none" extrusionOk="0">
                  <a:moveTo>
                    <a:pt x="19433" y="21600"/>
                  </a:moveTo>
                  <a:cubicBezTo>
                    <a:pt x="11159" y="21600"/>
                    <a:pt x="3612" y="16873"/>
                    <a:pt x="0" y="9429"/>
                  </a:cubicBezTo>
                </a:path>
                <a:path w="19433" h="21600" stroke="0" extrusionOk="0">
                  <a:moveTo>
                    <a:pt x="19433" y="21600"/>
                  </a:moveTo>
                  <a:cubicBezTo>
                    <a:pt x="11159" y="21600"/>
                    <a:pt x="3612" y="16873"/>
                    <a:pt x="0" y="9429"/>
                  </a:cubicBezTo>
                  <a:lnTo>
                    <a:pt x="19433" y="0"/>
                  </a:lnTo>
                  <a:lnTo>
                    <a:pt x="19433" y="2160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7376" name="Arc 30"/>
            <p:cNvSpPr>
              <a:spLocks/>
            </p:cNvSpPr>
            <p:nvPr/>
          </p:nvSpPr>
          <p:spPr bwMode="auto">
            <a:xfrm rot="-6300000">
              <a:off x="2411" y="1545"/>
              <a:ext cx="957" cy="225"/>
            </a:xfrm>
            <a:custGeom>
              <a:avLst/>
              <a:gdLst>
                <a:gd name="T0" fmla="*/ 0 w 21600"/>
                <a:gd name="T1" fmla="*/ 0 h 21696"/>
                <a:gd name="T2" fmla="*/ 0 w 21600"/>
                <a:gd name="T3" fmla="*/ 0 h 21696"/>
                <a:gd name="T4" fmla="*/ 0 w 21600"/>
                <a:gd name="T5" fmla="*/ 0 h 21696"/>
                <a:gd name="T6" fmla="*/ 0 60000 65536"/>
                <a:gd name="T7" fmla="*/ 0 60000 65536"/>
                <a:gd name="T8" fmla="*/ 0 60000 65536"/>
                <a:gd name="T9" fmla="*/ 0 w 21600"/>
                <a:gd name="T10" fmla="*/ 0 h 21696"/>
                <a:gd name="T11" fmla="*/ 21600 w 21600"/>
                <a:gd name="T12" fmla="*/ 21696 h 21696"/>
              </a:gdLst>
              <a:ahLst/>
              <a:cxnLst>
                <a:cxn ang="T6">
                  <a:pos x="T0" y="T1"/>
                </a:cxn>
                <a:cxn ang="T7">
                  <a:pos x="T2" y="T3"/>
                </a:cxn>
                <a:cxn ang="T8">
                  <a:pos x="T4" y="T5"/>
                </a:cxn>
              </a:cxnLst>
              <a:rect l="T9" t="T10" r="T11" b="T12"/>
              <a:pathLst>
                <a:path w="21600" h="21696" fill="none" extrusionOk="0">
                  <a:moveTo>
                    <a:pt x="21599" y="0"/>
                  </a:moveTo>
                  <a:cubicBezTo>
                    <a:pt x="21599" y="32"/>
                    <a:pt x="21600" y="64"/>
                    <a:pt x="21600" y="96"/>
                  </a:cubicBezTo>
                  <a:cubicBezTo>
                    <a:pt x="21600" y="12025"/>
                    <a:pt x="11929" y="21695"/>
                    <a:pt x="0" y="21696"/>
                  </a:cubicBezTo>
                </a:path>
                <a:path w="21600" h="21696" stroke="0" extrusionOk="0">
                  <a:moveTo>
                    <a:pt x="21599" y="0"/>
                  </a:moveTo>
                  <a:cubicBezTo>
                    <a:pt x="21599" y="32"/>
                    <a:pt x="21600" y="64"/>
                    <a:pt x="21600" y="96"/>
                  </a:cubicBezTo>
                  <a:cubicBezTo>
                    <a:pt x="21600" y="12025"/>
                    <a:pt x="11929" y="21695"/>
                    <a:pt x="0" y="21696"/>
                  </a:cubicBezTo>
                  <a:lnTo>
                    <a:pt x="0" y="96"/>
                  </a:lnTo>
                  <a:lnTo>
                    <a:pt x="21599"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7377" name="Arc 31"/>
            <p:cNvSpPr>
              <a:spLocks/>
            </p:cNvSpPr>
            <p:nvPr/>
          </p:nvSpPr>
          <p:spPr bwMode="auto">
            <a:xfrm rot="-900000">
              <a:off x="1195" y="2859"/>
              <a:ext cx="697" cy="164"/>
            </a:xfrm>
            <a:custGeom>
              <a:avLst/>
              <a:gdLst>
                <a:gd name="T0" fmla="*/ 0 w 20693"/>
                <a:gd name="T1" fmla="*/ 0 h 21576"/>
                <a:gd name="T2" fmla="*/ 0 w 20693"/>
                <a:gd name="T3" fmla="*/ 0 h 21576"/>
                <a:gd name="T4" fmla="*/ 0 w 20693"/>
                <a:gd name="T5" fmla="*/ 0 h 21576"/>
                <a:gd name="T6" fmla="*/ 0 60000 65536"/>
                <a:gd name="T7" fmla="*/ 0 60000 65536"/>
                <a:gd name="T8" fmla="*/ 0 60000 65536"/>
                <a:gd name="T9" fmla="*/ 0 w 20693"/>
                <a:gd name="T10" fmla="*/ 0 h 21576"/>
                <a:gd name="T11" fmla="*/ 20693 w 20693"/>
                <a:gd name="T12" fmla="*/ 21576 h 21576"/>
              </a:gdLst>
              <a:ahLst/>
              <a:cxnLst>
                <a:cxn ang="T6">
                  <a:pos x="T0" y="T1"/>
                </a:cxn>
                <a:cxn ang="T7">
                  <a:pos x="T2" y="T3"/>
                </a:cxn>
                <a:cxn ang="T8">
                  <a:pos x="T4" y="T5"/>
                </a:cxn>
              </a:cxnLst>
              <a:rect l="T9" t="T10" r="T11" b="T12"/>
              <a:pathLst>
                <a:path w="20693" h="21576" fill="none" extrusionOk="0">
                  <a:moveTo>
                    <a:pt x="20692" y="6193"/>
                  </a:moveTo>
                  <a:cubicBezTo>
                    <a:pt x="18063" y="14978"/>
                    <a:pt x="10173" y="21145"/>
                    <a:pt x="1014" y="21576"/>
                  </a:cubicBezTo>
                </a:path>
                <a:path w="20693" h="21576" stroke="0" extrusionOk="0">
                  <a:moveTo>
                    <a:pt x="20692" y="6193"/>
                  </a:moveTo>
                  <a:cubicBezTo>
                    <a:pt x="18063" y="14978"/>
                    <a:pt x="10173" y="21145"/>
                    <a:pt x="1014" y="21576"/>
                  </a:cubicBezTo>
                  <a:lnTo>
                    <a:pt x="0" y="0"/>
                  </a:lnTo>
                  <a:lnTo>
                    <a:pt x="20692" y="6193"/>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aphicFrame>
        <p:nvGraphicFramePr>
          <p:cNvPr id="57362" name="Object 32">
            <a:hlinkClick r:id="" action="ppaction://ole?verb=0"/>
          </p:cNvPr>
          <p:cNvGraphicFramePr>
            <a:graphicFrameLocks/>
          </p:cNvGraphicFramePr>
          <p:nvPr>
            <p:extLst>
              <p:ext uri="{D42A27DB-BD31-4B8C-83A1-F6EECF244321}">
                <p14:modId xmlns:p14="http://schemas.microsoft.com/office/powerpoint/2010/main" val="3657358135"/>
              </p:ext>
            </p:extLst>
          </p:nvPr>
        </p:nvGraphicFramePr>
        <p:xfrm>
          <a:off x="5592763" y="2154238"/>
          <a:ext cx="1293812" cy="463550"/>
        </p:xfrm>
        <a:graphic>
          <a:graphicData uri="http://schemas.openxmlformats.org/presentationml/2006/ole">
            <mc:AlternateContent xmlns:mc="http://schemas.openxmlformats.org/markup-compatibility/2006">
              <mc:Choice xmlns:v="urn:schemas-microsoft-com:vml" Requires="v">
                <p:oleObj spid="_x0000_s57399" name="Equation" r:id="rId4" imgW="571465" imgH="209468" progId="Equation.DSMT4">
                  <p:embed/>
                </p:oleObj>
              </mc:Choice>
              <mc:Fallback>
                <p:oleObj name="Equation" r:id="rId4" imgW="571465" imgH="209468" progId="Equation.DSMT4">
                  <p:embed/>
                  <p:pic>
                    <p:nvPicPr>
                      <p:cNvPr id="0" name="Object 3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92763" y="2154238"/>
                        <a:ext cx="1293812"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aphicFrame>
        <p:nvGraphicFramePr>
          <p:cNvPr id="57365" name="Object 39">
            <a:hlinkClick r:id="" action="ppaction://ole?verb=0"/>
          </p:cNvPr>
          <p:cNvGraphicFramePr>
            <a:graphicFrameLocks/>
          </p:cNvGraphicFramePr>
          <p:nvPr>
            <p:extLst>
              <p:ext uri="{D42A27DB-BD31-4B8C-83A1-F6EECF244321}">
                <p14:modId xmlns:p14="http://schemas.microsoft.com/office/powerpoint/2010/main" val="3913097592"/>
              </p:ext>
            </p:extLst>
          </p:nvPr>
        </p:nvGraphicFramePr>
        <p:xfrm>
          <a:off x="7167563" y="5048250"/>
          <a:ext cx="273050" cy="282575"/>
        </p:xfrm>
        <a:graphic>
          <a:graphicData uri="http://schemas.openxmlformats.org/presentationml/2006/ole">
            <mc:AlternateContent xmlns:mc="http://schemas.openxmlformats.org/markup-compatibility/2006">
              <mc:Choice xmlns:v="urn:schemas-microsoft-com:vml" Requires="v">
                <p:oleObj spid="_x0000_s57400" name="Equation" r:id="rId6" imgW="161965" imgH="219186" progId="Equation.DSMT4">
                  <p:embed/>
                </p:oleObj>
              </mc:Choice>
              <mc:Fallback>
                <p:oleObj name="Equation" r:id="rId6" imgW="161965" imgH="219186" progId="Equation.DSMT4">
                  <p:embed/>
                  <p:pic>
                    <p:nvPicPr>
                      <p:cNvPr id="0" name="Object 39"/>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67563" y="5048250"/>
                        <a:ext cx="273050" cy="28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sp>
        <p:nvSpPr>
          <p:cNvPr id="57366" name="Text Box 40"/>
          <p:cNvSpPr txBox="1">
            <a:spLocks noChangeArrowheads="1"/>
          </p:cNvSpPr>
          <p:nvPr/>
        </p:nvSpPr>
        <p:spPr bwMode="auto">
          <a:xfrm>
            <a:off x="1039813" y="793750"/>
            <a:ext cx="75914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000" b="0">
                <a:latin typeface="Book Antiqua" pitchFamily="18" charset="0"/>
              </a:rPr>
              <a:t>Step 5:  Calculate the area under the curve between the lower and</a:t>
            </a:r>
            <a:br>
              <a:rPr lang="en-US" sz="2000" b="0">
                <a:latin typeface="Book Antiqua" pitchFamily="18" charset="0"/>
              </a:rPr>
            </a:br>
            <a:r>
              <a:rPr lang="en-US" sz="2000" b="0">
                <a:latin typeface="Book Antiqua" pitchFamily="18" charset="0"/>
              </a:rPr>
              <a:t>              upper endpoints of the interval.</a:t>
            </a:r>
          </a:p>
        </p:txBody>
      </p:sp>
      <p:grpSp>
        <p:nvGrpSpPr>
          <p:cNvPr id="34" name="Group 33"/>
          <p:cNvGrpSpPr/>
          <p:nvPr/>
        </p:nvGrpSpPr>
        <p:grpSpPr>
          <a:xfrm>
            <a:off x="2544763" y="180975"/>
            <a:ext cx="4094162" cy="530226"/>
            <a:chOff x="2544763" y="180975"/>
            <a:chExt cx="4094162" cy="530226"/>
          </a:xfrm>
        </p:grpSpPr>
        <p:graphicFrame>
          <p:nvGraphicFramePr>
            <p:cNvPr id="35" name="Object 18"/>
            <p:cNvGraphicFramePr>
              <a:graphicFrameLocks noChangeAspect="1"/>
            </p:cNvGraphicFramePr>
            <p:nvPr>
              <p:extLst>
                <p:ext uri="{D42A27DB-BD31-4B8C-83A1-F6EECF244321}">
                  <p14:modId xmlns:p14="http://schemas.microsoft.com/office/powerpoint/2010/main" val="436265418"/>
                </p:ext>
              </p:extLst>
            </p:nvPr>
          </p:nvGraphicFramePr>
          <p:xfrm>
            <a:off x="6261466" y="279400"/>
            <a:ext cx="345718" cy="431801"/>
          </p:xfrm>
          <a:graphic>
            <a:graphicData uri="http://schemas.openxmlformats.org/presentationml/2006/ole">
              <mc:AlternateContent xmlns:mc="http://schemas.openxmlformats.org/markup-compatibility/2006">
                <mc:Choice xmlns:v="urn:schemas-microsoft-com:vml" Requires="v">
                  <p:oleObj spid="_x0000_s57401" name="Equation" r:id="rId8" imgW="152334" imgH="190417" progId="Equation.DSMT4">
                    <p:embed/>
                  </p:oleObj>
                </mc:Choice>
                <mc:Fallback>
                  <p:oleObj name="Equation" r:id="rId8" imgW="152334" imgH="190417"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61466" y="279400"/>
                          <a:ext cx="345718" cy="431801"/>
                        </a:xfrm>
                        <a:prstGeom prst="rect">
                          <a:avLst/>
                        </a:prstGeom>
                        <a:noFill/>
                        <a:ln>
                          <a:noFill/>
                        </a:ln>
                        <a:effectLst/>
                      </p:spPr>
                    </p:pic>
                  </p:oleObj>
                </mc:Fallback>
              </mc:AlternateContent>
            </a:graphicData>
          </a:graphic>
        </p:graphicFrame>
        <p:sp>
          <p:nvSpPr>
            <p:cNvPr id="36" name="Text Box 480"/>
            <p:cNvSpPr txBox="1">
              <a:spLocks noChangeArrowheads="1"/>
            </p:cNvSpPr>
            <p:nvPr/>
          </p:nvSpPr>
          <p:spPr bwMode="auto">
            <a:xfrm>
              <a:off x="2544763" y="180975"/>
              <a:ext cx="409416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800" b="0" dirty="0">
                  <a:solidFill>
                    <a:srgbClr val="000000"/>
                  </a:solidFill>
                  <a:latin typeface="Times New Roman" pitchFamily="18" charset="0"/>
                </a:rPr>
                <a:t>Sampling Distribution of    </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11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11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311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3112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3112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311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11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311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311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3112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311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1117" grpId="0" animBg="1"/>
      <p:bldP spid="431118" grpId="0"/>
      <p:bldP spid="431119" grpId="0" animBg="1"/>
      <p:bldP spid="431120" grpId="0" autoUpdateAnimBg="0"/>
      <p:bldP spid="431121" grpId="0" animBg="1"/>
      <p:bldP spid="431122" grpId="0" animBg="1"/>
      <p:bldP spid="431123" grpId="0"/>
      <p:bldP spid="431124" grpId="0"/>
      <p:bldP spid="431125" grpId="0" animBg="1"/>
      <p:bldP spid="431126" grpId="0" animBg="1"/>
      <p:bldP spid="43112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1157288" y="1276350"/>
            <a:ext cx="1503362"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lnSpc>
                <a:spcPct val="90000"/>
              </a:lnSpc>
            </a:pPr>
            <a:r>
              <a:rPr lang="en-US" sz="2400" b="0">
                <a:solidFill>
                  <a:srgbClr val="000000"/>
                </a:solidFill>
                <a:latin typeface="Times New Roman" pitchFamily="18" charset="0"/>
              </a:rPr>
              <a:t>Population</a:t>
            </a:r>
          </a:p>
          <a:p>
            <a:pPr algn="ctr">
              <a:lnSpc>
                <a:spcPct val="90000"/>
              </a:lnSpc>
            </a:pPr>
            <a:r>
              <a:rPr lang="en-US" sz="2400" b="0" u="sng">
                <a:solidFill>
                  <a:srgbClr val="000000"/>
                </a:solidFill>
                <a:latin typeface="Times New Roman" pitchFamily="18" charset="0"/>
              </a:rPr>
              <a:t>Parameter</a:t>
            </a:r>
          </a:p>
        </p:txBody>
      </p:sp>
      <p:sp>
        <p:nvSpPr>
          <p:cNvPr id="30723" name="Text Box 3"/>
          <p:cNvSpPr txBox="1">
            <a:spLocks noChangeArrowheads="1"/>
          </p:cNvSpPr>
          <p:nvPr/>
        </p:nvSpPr>
        <p:spPr bwMode="auto">
          <a:xfrm>
            <a:off x="5510213" y="1276350"/>
            <a:ext cx="1366837"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lnSpc>
                <a:spcPct val="90000"/>
              </a:lnSpc>
            </a:pPr>
            <a:r>
              <a:rPr lang="en-US" sz="2400" b="0">
                <a:solidFill>
                  <a:srgbClr val="000000"/>
                </a:solidFill>
                <a:latin typeface="Times New Roman" pitchFamily="18" charset="0"/>
              </a:rPr>
              <a:t>Point</a:t>
            </a:r>
          </a:p>
          <a:p>
            <a:pPr algn="ctr">
              <a:lnSpc>
                <a:spcPct val="90000"/>
              </a:lnSpc>
            </a:pPr>
            <a:r>
              <a:rPr lang="en-US" sz="2400" b="0" u="sng">
                <a:solidFill>
                  <a:srgbClr val="000000"/>
                </a:solidFill>
                <a:latin typeface="Times New Roman" pitchFamily="18" charset="0"/>
              </a:rPr>
              <a:t>Estimator</a:t>
            </a:r>
          </a:p>
        </p:txBody>
      </p:sp>
      <p:sp>
        <p:nvSpPr>
          <p:cNvPr id="30724" name="Text Box 4"/>
          <p:cNvSpPr txBox="1">
            <a:spLocks noChangeArrowheads="1"/>
          </p:cNvSpPr>
          <p:nvPr/>
        </p:nvSpPr>
        <p:spPr bwMode="auto">
          <a:xfrm>
            <a:off x="7475538" y="1276350"/>
            <a:ext cx="1247775"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lnSpc>
                <a:spcPct val="90000"/>
              </a:lnSpc>
            </a:pPr>
            <a:r>
              <a:rPr lang="en-US" sz="2400" b="0">
                <a:solidFill>
                  <a:srgbClr val="000000"/>
                </a:solidFill>
                <a:latin typeface="Times New Roman" pitchFamily="18" charset="0"/>
              </a:rPr>
              <a:t>Point</a:t>
            </a:r>
          </a:p>
          <a:p>
            <a:pPr algn="ctr">
              <a:lnSpc>
                <a:spcPct val="90000"/>
              </a:lnSpc>
            </a:pPr>
            <a:r>
              <a:rPr lang="en-US" sz="2400" b="0" u="sng">
                <a:solidFill>
                  <a:srgbClr val="000000"/>
                </a:solidFill>
                <a:latin typeface="Times New Roman" pitchFamily="18" charset="0"/>
              </a:rPr>
              <a:t>Estimate</a:t>
            </a:r>
          </a:p>
        </p:txBody>
      </p:sp>
      <p:sp>
        <p:nvSpPr>
          <p:cNvPr id="30725" name="Text Box 5"/>
          <p:cNvSpPr txBox="1">
            <a:spLocks noChangeArrowheads="1"/>
          </p:cNvSpPr>
          <p:nvPr/>
        </p:nvSpPr>
        <p:spPr bwMode="auto">
          <a:xfrm>
            <a:off x="3287713" y="1276350"/>
            <a:ext cx="1417637"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lnSpc>
                <a:spcPct val="90000"/>
              </a:lnSpc>
            </a:pPr>
            <a:r>
              <a:rPr lang="en-US" sz="2400" b="0">
                <a:solidFill>
                  <a:srgbClr val="000000"/>
                </a:solidFill>
                <a:latin typeface="Times New Roman" pitchFamily="18" charset="0"/>
              </a:rPr>
              <a:t>Parameter</a:t>
            </a:r>
          </a:p>
          <a:p>
            <a:pPr algn="ctr">
              <a:lnSpc>
                <a:spcPct val="90000"/>
              </a:lnSpc>
            </a:pPr>
            <a:r>
              <a:rPr lang="en-US" sz="2400" b="0" u="sng">
                <a:solidFill>
                  <a:srgbClr val="000000"/>
                </a:solidFill>
                <a:latin typeface="Times New Roman" pitchFamily="18" charset="0"/>
              </a:rPr>
              <a:t>Value</a:t>
            </a:r>
          </a:p>
        </p:txBody>
      </p:sp>
      <p:sp>
        <p:nvSpPr>
          <p:cNvPr id="30726" name="Text Box 149"/>
          <p:cNvSpPr txBox="1">
            <a:spLocks noChangeArrowheads="1"/>
          </p:cNvSpPr>
          <p:nvPr/>
        </p:nvSpPr>
        <p:spPr bwMode="auto">
          <a:xfrm>
            <a:off x="373063" y="2098675"/>
            <a:ext cx="273843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i="1">
                <a:solidFill>
                  <a:srgbClr val="000000"/>
                </a:solidFill>
                <a:latin typeface="Symbol" pitchFamily="18" charset="2"/>
              </a:rPr>
              <a:t>m</a:t>
            </a:r>
            <a:r>
              <a:rPr lang="en-US" sz="2400" b="0">
                <a:solidFill>
                  <a:srgbClr val="000000"/>
                </a:solidFill>
                <a:latin typeface="Times New Roman" pitchFamily="18" charset="0"/>
              </a:rPr>
              <a:t> = Population mean</a:t>
            </a:r>
          </a:p>
          <a:p>
            <a:r>
              <a:rPr lang="en-US" sz="2400" b="0">
                <a:solidFill>
                  <a:srgbClr val="000000"/>
                </a:solidFill>
                <a:latin typeface="Times New Roman" pitchFamily="18" charset="0"/>
              </a:rPr>
              <a:t>       SAT score </a:t>
            </a:r>
          </a:p>
        </p:txBody>
      </p:sp>
      <p:sp>
        <p:nvSpPr>
          <p:cNvPr id="30727" name="Text Box 153"/>
          <p:cNvSpPr txBox="1">
            <a:spLocks noChangeArrowheads="1"/>
          </p:cNvSpPr>
          <p:nvPr/>
        </p:nvSpPr>
        <p:spPr bwMode="auto">
          <a:xfrm>
            <a:off x="373063" y="3127375"/>
            <a:ext cx="2519362"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i="1">
                <a:solidFill>
                  <a:srgbClr val="000000"/>
                </a:solidFill>
                <a:latin typeface="Symbol" pitchFamily="18" charset="2"/>
              </a:rPr>
              <a:t>s</a:t>
            </a:r>
            <a:r>
              <a:rPr lang="en-US" sz="2400" b="0">
                <a:solidFill>
                  <a:srgbClr val="000000"/>
                </a:solidFill>
                <a:latin typeface="Symbol" pitchFamily="18" charset="2"/>
              </a:rPr>
              <a:t> </a:t>
            </a:r>
            <a:r>
              <a:rPr lang="en-US" sz="2400" b="0">
                <a:solidFill>
                  <a:srgbClr val="000000"/>
                </a:solidFill>
                <a:latin typeface="Times New Roman" pitchFamily="18" charset="0"/>
              </a:rPr>
              <a:t>= Population std.</a:t>
            </a:r>
          </a:p>
          <a:p>
            <a:r>
              <a:rPr lang="en-US" sz="2400" b="0">
                <a:solidFill>
                  <a:srgbClr val="000000"/>
                </a:solidFill>
                <a:latin typeface="Times New Roman" pitchFamily="18" charset="0"/>
              </a:rPr>
              <a:t>       deviation for </a:t>
            </a:r>
          </a:p>
          <a:p>
            <a:r>
              <a:rPr lang="en-US" sz="2400" b="0">
                <a:solidFill>
                  <a:srgbClr val="000000"/>
                </a:solidFill>
                <a:latin typeface="Times New Roman" pitchFamily="18" charset="0"/>
              </a:rPr>
              <a:t>       SAT score </a:t>
            </a:r>
          </a:p>
        </p:txBody>
      </p:sp>
      <p:sp>
        <p:nvSpPr>
          <p:cNvPr id="30728" name="Text Box 155"/>
          <p:cNvSpPr txBox="1">
            <a:spLocks noChangeArrowheads="1"/>
          </p:cNvSpPr>
          <p:nvPr/>
        </p:nvSpPr>
        <p:spPr bwMode="auto">
          <a:xfrm>
            <a:off x="4849813" y="3114675"/>
            <a:ext cx="2205037"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i="1">
                <a:solidFill>
                  <a:srgbClr val="000000"/>
                </a:solidFill>
                <a:latin typeface="Times New Roman" pitchFamily="18" charset="0"/>
              </a:rPr>
              <a:t> </a:t>
            </a:r>
            <a:r>
              <a:rPr lang="en-US" sz="2400" b="0" i="1">
                <a:solidFill>
                  <a:srgbClr val="000000"/>
                </a:solidFill>
                <a:latin typeface="Times New Roman" pitchFamily="18" charset="0"/>
              </a:rPr>
              <a:t>s </a:t>
            </a:r>
            <a:r>
              <a:rPr lang="en-US" sz="2400" b="0">
                <a:solidFill>
                  <a:srgbClr val="000000"/>
                </a:solidFill>
                <a:latin typeface="Times New Roman" pitchFamily="18" charset="0"/>
              </a:rPr>
              <a:t>= Sample std.</a:t>
            </a:r>
          </a:p>
          <a:p>
            <a:r>
              <a:rPr lang="en-US" sz="2400" b="0">
                <a:solidFill>
                  <a:srgbClr val="000000"/>
                </a:solidFill>
                <a:latin typeface="Times New Roman" pitchFamily="18" charset="0"/>
              </a:rPr>
              <a:t>      deviation for</a:t>
            </a:r>
          </a:p>
          <a:p>
            <a:r>
              <a:rPr lang="en-US" sz="2400" b="0">
                <a:solidFill>
                  <a:srgbClr val="000000"/>
                </a:solidFill>
                <a:latin typeface="Times New Roman" pitchFamily="18" charset="0"/>
              </a:rPr>
              <a:t>      SAT score </a:t>
            </a:r>
          </a:p>
        </p:txBody>
      </p:sp>
      <p:sp>
        <p:nvSpPr>
          <p:cNvPr id="30729" name="Text Box 157"/>
          <p:cNvSpPr txBox="1">
            <a:spLocks noChangeArrowheads="1"/>
          </p:cNvSpPr>
          <p:nvPr/>
        </p:nvSpPr>
        <p:spPr bwMode="auto">
          <a:xfrm>
            <a:off x="392113" y="4467225"/>
            <a:ext cx="2765425"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b="0" i="1">
                <a:solidFill>
                  <a:srgbClr val="000000"/>
                </a:solidFill>
                <a:latin typeface="Times New Roman" pitchFamily="18" charset="0"/>
              </a:rPr>
              <a:t>p</a:t>
            </a:r>
            <a:r>
              <a:rPr lang="en-US" sz="2400" b="0">
                <a:solidFill>
                  <a:srgbClr val="000000"/>
                </a:solidFill>
                <a:latin typeface="Times New Roman" pitchFamily="18" charset="0"/>
              </a:rPr>
              <a:t> = Population pro-</a:t>
            </a:r>
          </a:p>
          <a:p>
            <a:r>
              <a:rPr lang="en-US" sz="2400" b="0">
                <a:solidFill>
                  <a:srgbClr val="000000"/>
                </a:solidFill>
                <a:latin typeface="Times New Roman" pitchFamily="18" charset="0"/>
              </a:rPr>
              <a:t>       portion wanting</a:t>
            </a:r>
          </a:p>
          <a:p>
            <a:r>
              <a:rPr lang="en-US" sz="2400" b="0">
                <a:solidFill>
                  <a:srgbClr val="000000"/>
                </a:solidFill>
                <a:latin typeface="Times New Roman" pitchFamily="18" charset="0"/>
              </a:rPr>
              <a:t>       campus housing </a:t>
            </a:r>
          </a:p>
        </p:txBody>
      </p:sp>
      <p:grpSp>
        <p:nvGrpSpPr>
          <p:cNvPr id="30731" name="Group 168"/>
          <p:cNvGrpSpPr>
            <a:grpSpLocks/>
          </p:cNvGrpSpPr>
          <p:nvPr/>
        </p:nvGrpSpPr>
        <p:grpSpPr bwMode="auto">
          <a:xfrm>
            <a:off x="4849813" y="2085975"/>
            <a:ext cx="2308225" cy="822325"/>
            <a:chOff x="3067" y="1538"/>
            <a:chExt cx="1454" cy="518"/>
          </a:xfrm>
        </p:grpSpPr>
        <p:sp>
          <p:nvSpPr>
            <p:cNvPr id="30745" name="Text Box 151"/>
            <p:cNvSpPr txBox="1">
              <a:spLocks noChangeArrowheads="1"/>
            </p:cNvSpPr>
            <p:nvPr/>
          </p:nvSpPr>
          <p:spPr bwMode="auto">
            <a:xfrm>
              <a:off x="3067" y="1538"/>
              <a:ext cx="1454"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i="1">
                  <a:solidFill>
                    <a:srgbClr val="000000"/>
                  </a:solidFill>
                  <a:latin typeface="Times New Roman" pitchFamily="18" charset="0"/>
                </a:rPr>
                <a:t>  </a:t>
              </a:r>
              <a:r>
                <a:rPr lang="en-US" sz="2400" b="0">
                  <a:solidFill>
                    <a:srgbClr val="000000"/>
                  </a:solidFill>
                  <a:latin typeface="Times New Roman" pitchFamily="18" charset="0"/>
                </a:rPr>
                <a:t> = Sample mean</a:t>
              </a:r>
            </a:p>
            <a:p>
              <a:r>
                <a:rPr lang="en-US" sz="2400" b="0">
                  <a:solidFill>
                    <a:srgbClr val="000000"/>
                  </a:solidFill>
                  <a:latin typeface="Times New Roman" pitchFamily="18" charset="0"/>
                </a:rPr>
                <a:t>       SAT score </a:t>
              </a:r>
            </a:p>
          </p:txBody>
        </p:sp>
        <p:graphicFrame>
          <p:nvGraphicFramePr>
            <p:cNvPr id="30746" name="Object 162">
              <a:hlinkClick r:id="" action="ppaction://ole?verb=0"/>
            </p:cNvPr>
            <p:cNvGraphicFramePr>
              <a:graphicFrameLocks/>
            </p:cNvGraphicFramePr>
            <p:nvPr/>
          </p:nvGraphicFramePr>
          <p:xfrm>
            <a:off x="3106" y="1628"/>
            <a:ext cx="138" cy="138"/>
          </p:xfrm>
          <a:graphic>
            <a:graphicData uri="http://schemas.openxmlformats.org/presentationml/2006/ole">
              <mc:AlternateContent xmlns:mc="http://schemas.openxmlformats.org/markup-compatibility/2006">
                <mc:Choice xmlns:v="urn:schemas-microsoft-com:vml" Requires="v">
                  <p:oleObj spid="_x0000_s106504" name="Equation" r:id="rId4" imgW="152517" imgH="152512" progId="EQUATION">
                    <p:embed/>
                  </p:oleObj>
                </mc:Choice>
                <mc:Fallback>
                  <p:oleObj name="Equation" r:id="rId4" imgW="152517" imgH="152512" progId="EQUATION">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6" y="1628"/>
                          <a:ext cx="138" cy="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pSp>
      <p:grpSp>
        <p:nvGrpSpPr>
          <p:cNvPr id="30732" name="Group 167"/>
          <p:cNvGrpSpPr>
            <a:grpSpLocks/>
          </p:cNvGrpSpPr>
          <p:nvPr/>
        </p:nvGrpSpPr>
        <p:grpSpPr bwMode="auto">
          <a:xfrm>
            <a:off x="4849813" y="4467225"/>
            <a:ext cx="2689225" cy="1187450"/>
            <a:chOff x="3067" y="2798"/>
            <a:chExt cx="1694" cy="748"/>
          </a:xfrm>
        </p:grpSpPr>
        <p:sp>
          <p:nvSpPr>
            <p:cNvPr id="30743" name="Text Box 159"/>
            <p:cNvSpPr txBox="1">
              <a:spLocks noChangeArrowheads="1"/>
            </p:cNvSpPr>
            <p:nvPr/>
          </p:nvSpPr>
          <p:spPr bwMode="auto">
            <a:xfrm>
              <a:off x="3067" y="2798"/>
              <a:ext cx="1694" cy="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2400" i="1">
                  <a:solidFill>
                    <a:srgbClr val="000000"/>
                  </a:solidFill>
                  <a:latin typeface="Times New Roman" pitchFamily="18" charset="0"/>
                </a:rPr>
                <a:t>  </a:t>
              </a:r>
              <a:r>
                <a:rPr lang="en-US" sz="2400" b="0">
                  <a:solidFill>
                    <a:srgbClr val="000000"/>
                  </a:solidFill>
                  <a:latin typeface="Times New Roman" pitchFamily="18" charset="0"/>
                </a:rPr>
                <a:t> = Sample pro-</a:t>
              </a:r>
            </a:p>
            <a:p>
              <a:r>
                <a:rPr lang="en-US" sz="2400" b="0">
                  <a:solidFill>
                    <a:srgbClr val="000000"/>
                  </a:solidFill>
                  <a:latin typeface="Times New Roman" pitchFamily="18" charset="0"/>
                </a:rPr>
                <a:t>      portion wanting</a:t>
              </a:r>
            </a:p>
            <a:p>
              <a:r>
                <a:rPr lang="en-US" sz="2400" b="0">
                  <a:solidFill>
                    <a:srgbClr val="000000"/>
                  </a:solidFill>
                  <a:latin typeface="Times New Roman" pitchFamily="18" charset="0"/>
                </a:rPr>
                <a:t>      campus housing </a:t>
              </a:r>
            </a:p>
          </p:txBody>
        </p:sp>
        <p:graphicFrame>
          <p:nvGraphicFramePr>
            <p:cNvPr id="30744" name="Object 163">
              <a:hlinkClick r:id="" action="ppaction://ole?verb=0"/>
            </p:cNvPr>
            <p:cNvGraphicFramePr>
              <a:graphicFrameLocks/>
            </p:cNvGraphicFramePr>
            <p:nvPr/>
          </p:nvGraphicFramePr>
          <p:xfrm>
            <a:off x="3089" y="2886"/>
            <a:ext cx="136" cy="178"/>
          </p:xfrm>
          <a:graphic>
            <a:graphicData uri="http://schemas.openxmlformats.org/presentationml/2006/ole">
              <mc:AlternateContent xmlns:mc="http://schemas.openxmlformats.org/markup-compatibility/2006">
                <mc:Choice xmlns:v="urn:schemas-microsoft-com:vml" Requires="v">
                  <p:oleObj spid="_x0000_s106505" name="Equation" r:id="rId6" imgW="161965" imgH="219186" progId="EQUATION">
                    <p:embed/>
                  </p:oleObj>
                </mc:Choice>
                <mc:Fallback>
                  <p:oleObj name="Equation" r:id="rId6" imgW="161965" imgH="219186" progId="EQUATION">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89" y="2886"/>
                          <a:ext cx="136" cy="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pSp>
      <p:sp>
        <p:nvSpPr>
          <p:cNvPr id="210094" name="Text Box 174"/>
          <p:cNvSpPr txBox="1">
            <a:spLocks noChangeArrowheads="1"/>
          </p:cNvSpPr>
          <p:nvPr/>
        </p:nvSpPr>
        <p:spPr bwMode="auto">
          <a:xfrm>
            <a:off x="3686175" y="2147888"/>
            <a:ext cx="641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400" b="0">
                <a:latin typeface="Book Antiqua" pitchFamily="18" charset="0"/>
              </a:rPr>
              <a:t>993</a:t>
            </a:r>
          </a:p>
        </p:txBody>
      </p:sp>
      <p:sp>
        <p:nvSpPr>
          <p:cNvPr id="210095" name="Text Box 175"/>
          <p:cNvSpPr txBox="1">
            <a:spLocks noChangeArrowheads="1"/>
          </p:cNvSpPr>
          <p:nvPr/>
        </p:nvSpPr>
        <p:spPr bwMode="auto">
          <a:xfrm>
            <a:off x="7546975" y="2122488"/>
            <a:ext cx="1174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400" b="0" dirty="0">
                <a:solidFill>
                  <a:srgbClr val="FF0000"/>
                </a:solidFill>
                <a:latin typeface="Book Antiqua" pitchFamily="18" charset="0"/>
              </a:rPr>
              <a:t>1009.97</a:t>
            </a:r>
          </a:p>
        </p:txBody>
      </p:sp>
      <p:sp>
        <p:nvSpPr>
          <p:cNvPr id="210096" name="Text Box 176"/>
          <p:cNvSpPr txBox="1">
            <a:spLocks noChangeArrowheads="1"/>
          </p:cNvSpPr>
          <p:nvPr/>
        </p:nvSpPr>
        <p:spPr bwMode="auto">
          <a:xfrm>
            <a:off x="3819525" y="3163888"/>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400" b="0">
                <a:latin typeface="Book Antiqua" pitchFamily="18" charset="0"/>
              </a:rPr>
              <a:t>80</a:t>
            </a:r>
          </a:p>
        </p:txBody>
      </p:sp>
      <p:sp>
        <p:nvSpPr>
          <p:cNvPr id="210097" name="Text Box 177"/>
          <p:cNvSpPr txBox="1">
            <a:spLocks noChangeArrowheads="1"/>
          </p:cNvSpPr>
          <p:nvPr/>
        </p:nvSpPr>
        <p:spPr bwMode="auto">
          <a:xfrm>
            <a:off x="7666038" y="3170238"/>
            <a:ext cx="869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400" b="0">
                <a:solidFill>
                  <a:srgbClr val="FF0000"/>
                </a:solidFill>
                <a:latin typeface="Book Antiqua" pitchFamily="18" charset="0"/>
              </a:rPr>
              <a:t>85.45</a:t>
            </a:r>
          </a:p>
        </p:txBody>
      </p:sp>
      <p:sp>
        <p:nvSpPr>
          <p:cNvPr id="210098" name="Text Box 178"/>
          <p:cNvSpPr txBox="1">
            <a:spLocks noChangeArrowheads="1"/>
          </p:cNvSpPr>
          <p:nvPr/>
        </p:nvSpPr>
        <p:spPr bwMode="auto">
          <a:xfrm>
            <a:off x="3762375" y="4497388"/>
            <a:ext cx="565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400" b="0">
                <a:latin typeface="Book Antiqua" pitchFamily="18" charset="0"/>
              </a:rPr>
              <a:t>.72</a:t>
            </a:r>
          </a:p>
        </p:txBody>
      </p:sp>
      <p:sp>
        <p:nvSpPr>
          <p:cNvPr id="210099" name="Text Box 179"/>
          <p:cNvSpPr txBox="1">
            <a:spLocks noChangeArrowheads="1"/>
          </p:cNvSpPr>
          <p:nvPr/>
        </p:nvSpPr>
        <p:spPr bwMode="auto">
          <a:xfrm>
            <a:off x="7732713" y="4506913"/>
            <a:ext cx="717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r>
              <a:rPr lang="en-US" sz="2400" b="0">
                <a:solidFill>
                  <a:srgbClr val="FF0000"/>
                </a:solidFill>
                <a:latin typeface="Book Antiqua" pitchFamily="18" charset="0"/>
              </a:rPr>
              <a:t>.667</a:t>
            </a:r>
          </a:p>
        </p:txBody>
      </p:sp>
      <p:grpSp>
        <p:nvGrpSpPr>
          <p:cNvPr id="2" name="Group 1"/>
          <p:cNvGrpSpPr/>
          <p:nvPr/>
        </p:nvGrpSpPr>
        <p:grpSpPr>
          <a:xfrm>
            <a:off x="276225" y="1009650"/>
            <a:ext cx="8591550" cy="4667250"/>
            <a:chOff x="276225" y="1009650"/>
            <a:chExt cx="8591550" cy="4667250"/>
          </a:xfrm>
        </p:grpSpPr>
        <p:sp>
          <p:nvSpPr>
            <p:cNvPr id="30733" name="Line 165"/>
            <p:cNvSpPr>
              <a:spLocks noChangeShapeType="1"/>
            </p:cNvSpPr>
            <p:nvPr/>
          </p:nvSpPr>
          <p:spPr bwMode="auto">
            <a:xfrm flipV="1">
              <a:off x="276225" y="3025775"/>
              <a:ext cx="85820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734" name="Line 166"/>
            <p:cNvSpPr>
              <a:spLocks noChangeShapeType="1"/>
            </p:cNvSpPr>
            <p:nvPr/>
          </p:nvSpPr>
          <p:spPr bwMode="auto">
            <a:xfrm flipV="1">
              <a:off x="276225" y="4416425"/>
              <a:ext cx="859155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735" name="Rectangle 173"/>
            <p:cNvSpPr>
              <a:spLocks noChangeArrowheads="1"/>
            </p:cNvSpPr>
            <p:nvPr/>
          </p:nvSpPr>
          <p:spPr bwMode="auto">
            <a:xfrm>
              <a:off x="279400" y="1009650"/>
              <a:ext cx="8578850" cy="4667250"/>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0742" name="Line 180"/>
            <p:cNvSpPr>
              <a:spLocks noChangeShapeType="1"/>
            </p:cNvSpPr>
            <p:nvPr/>
          </p:nvSpPr>
          <p:spPr bwMode="auto">
            <a:xfrm>
              <a:off x="4781550" y="1028700"/>
              <a:ext cx="0" cy="464661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7" name="Rectangle 155"/>
          <p:cNvSpPr>
            <a:spLocks noChangeArrowheads="1"/>
          </p:cNvSpPr>
          <p:nvPr/>
        </p:nvSpPr>
        <p:spPr bwMode="auto">
          <a:xfrm>
            <a:off x="455613" y="19050"/>
            <a:ext cx="8229600"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b="0" dirty="0">
                <a:solidFill>
                  <a:srgbClr val="000000"/>
                </a:solidFill>
                <a:latin typeface="Times New Roman" pitchFamily="18" charset="0"/>
              </a:rPr>
              <a:t>Simple Random Sampling</a:t>
            </a:r>
            <a:endParaRPr lang="en-US" sz="2600" b="0" dirty="0">
              <a:solidFill>
                <a:srgbClr val="000000"/>
              </a:solidFill>
              <a:latin typeface="Times New Roman" pitchFamily="18" charset="0"/>
            </a:endParaRPr>
          </a:p>
        </p:txBody>
      </p:sp>
      <p:graphicFrame>
        <p:nvGraphicFramePr>
          <p:cNvPr id="28" name="Table 27"/>
          <p:cNvGraphicFramePr>
            <a:graphicFrameLocks noGrp="1"/>
          </p:cNvGraphicFramePr>
          <p:nvPr>
            <p:extLst>
              <p:ext uri="{D42A27DB-BD31-4B8C-83A1-F6EECF244321}">
                <p14:modId xmlns:p14="http://schemas.microsoft.com/office/powerpoint/2010/main" val="4209157915"/>
              </p:ext>
            </p:extLst>
          </p:nvPr>
        </p:nvGraphicFramePr>
        <p:xfrm>
          <a:off x="409575" y="5746750"/>
          <a:ext cx="8369300" cy="958850"/>
        </p:xfrm>
        <a:graphic>
          <a:graphicData uri="http://schemas.openxmlformats.org/drawingml/2006/table">
            <a:tbl>
              <a:tblPr/>
              <a:tblGrid>
                <a:gridCol w="8369300"/>
              </a:tblGrid>
              <a:tr h="958850">
                <a:tc>
                  <a:txBody>
                    <a:bodyPr/>
                    <a:lstStyle/>
                    <a:p>
                      <a:pPr algn="ctr"/>
                      <a:r>
                        <a:rPr lang="en-US" sz="1800" dirty="0" smtClean="0">
                          <a:solidFill>
                            <a:srgbClr val="0066FF"/>
                          </a:solidFill>
                          <a:effectLst/>
                          <a:hlinkClick r:id="rId8"/>
                        </a:rPr>
                        <a:t>data_sampling_dist.xls</a:t>
                      </a:r>
                      <a:endParaRPr lang="en-US" sz="1800" dirty="0">
                        <a:solidFill>
                          <a:srgbClr val="0066FF"/>
                        </a:solidFill>
                        <a:effectLst/>
                      </a:endParaRPr>
                    </a:p>
                  </a:txBody>
                  <a:tcPr marL="47625" marR="47625" marT="47581" marB="47581" anchor="ctr">
                    <a:lnL w="19050" cap="flat" cmpd="sng" algn="ctr">
                      <a:noFill/>
                      <a:prstDash val="dot"/>
                      <a:round/>
                      <a:headEnd type="none" w="med" len="med"/>
                      <a:tailEnd type="none" w="med" len="med"/>
                    </a:lnL>
                    <a:lnR w="19050" cap="flat" cmpd="sng" algn="ctr">
                      <a:noFill/>
                      <a:prstDash val="dot"/>
                      <a:round/>
                      <a:headEnd type="none" w="med" len="med"/>
                      <a:tailEnd type="none" w="med" len="med"/>
                    </a:lnR>
                    <a:lnT w="19050" cap="flat" cmpd="sng" algn="ctr">
                      <a:noFill/>
                      <a:prstDash val="dot"/>
                      <a:round/>
                      <a:headEnd type="none" w="med" len="med"/>
                      <a:tailEnd type="none" w="med" len="med"/>
                    </a:lnT>
                    <a:lnB w="19050" cap="flat" cmpd="sng" algn="ctr">
                      <a:noFill/>
                      <a:prstDash val="dot"/>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11979464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009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009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009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009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009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009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094" grpId="0" autoUpdateAnimBg="0"/>
      <p:bldP spid="210095" grpId="0" autoUpdateAnimBg="0"/>
      <p:bldP spid="210096" grpId="0" autoUpdateAnimBg="0"/>
      <p:bldP spid="210097" grpId="0" autoUpdateAnimBg="0"/>
      <p:bldP spid="210098" grpId="0" autoUpdateAnimBg="0"/>
      <p:bldP spid="210099" grpId="0" autoUpdateAnimBg="0"/>
    </p:bldLst>
  </p:timing>
</p:sld>
</file>

<file path=ppt/theme/theme1.xml><?xml version="1.0" encoding="utf-8"?>
<a:theme xmlns:a="http://schemas.openxmlformats.org/drawingml/2006/main" name="Default Design">
  <a:themeElements>
    <a:clrScheme name="Default Design 13">
      <a:dk1>
        <a:srgbClr val="000000"/>
      </a:dk1>
      <a:lt1>
        <a:srgbClr val="FFFFFF"/>
      </a:lt1>
      <a:dk2>
        <a:srgbClr val="000000"/>
      </a:dk2>
      <a:lt2>
        <a:srgbClr val="FFFFFF"/>
      </a:lt2>
      <a:accent1>
        <a:srgbClr val="FFFFFF"/>
      </a:accent1>
      <a:accent2>
        <a:srgbClr val="FFFFFF"/>
      </a:accent2>
      <a:accent3>
        <a:srgbClr val="FFFFFF"/>
      </a:accent3>
      <a:accent4>
        <a:srgbClr val="000000"/>
      </a:accent4>
      <a:accent5>
        <a:srgbClr val="FFFFFF"/>
      </a:accent5>
      <a:accent6>
        <a:srgbClr val="E7E7E7"/>
      </a:accent6>
      <a:hlink>
        <a:srgbClr val="FF0000"/>
      </a:hlink>
      <a:folHlink>
        <a:srgbClr val="0000FF"/>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FFFFFF"/>
        </a:lt2>
        <a:accent1>
          <a:srgbClr val="FFFFFF"/>
        </a:accent1>
        <a:accent2>
          <a:srgbClr val="FFFFFF"/>
        </a:accent2>
        <a:accent3>
          <a:srgbClr val="FFFFFF"/>
        </a:accent3>
        <a:accent4>
          <a:srgbClr val="000000"/>
        </a:accent4>
        <a:accent5>
          <a:srgbClr val="FFFFFF"/>
        </a:accent5>
        <a:accent6>
          <a:srgbClr val="E7E7E7"/>
        </a:accent6>
        <a:hlink>
          <a:srgbClr val="FF0000"/>
        </a:hlink>
        <a:folHlink>
          <a:srgbClr val="0000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6520</TotalTime>
  <Pages>30</Pages>
  <Words>1938</Words>
  <Application>Microsoft Office PowerPoint</Application>
  <PresentationFormat>On-screen Show (4:3)</PresentationFormat>
  <Paragraphs>477</Paragraphs>
  <Slides>34</Slides>
  <Notes>34</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34</vt:i4>
      </vt:variant>
    </vt:vector>
  </HeadingPairs>
  <TitlesOfParts>
    <vt:vector size="45" baseType="lpstr">
      <vt:lpstr>Arial</vt:lpstr>
      <vt:lpstr>MT Symbol</vt:lpstr>
      <vt:lpstr>Book Antiqua</vt:lpstr>
      <vt:lpstr>Cambria Math</vt:lpstr>
      <vt:lpstr>Wingdings</vt:lpstr>
      <vt:lpstr>Monotype Sorts</vt:lpstr>
      <vt:lpstr>Symbol</vt:lpstr>
      <vt:lpstr>Times New Roman</vt:lpstr>
      <vt:lpstr>Default Design</vt:lpstr>
      <vt:lpstr>Equation</vt:lpstr>
      <vt:lpstr>Worksheet</vt:lpstr>
      <vt:lpstr>PowerPoint Presentation</vt:lpstr>
      <vt:lpstr>Example:  St. Andrew’s</vt:lpstr>
      <vt:lpstr>Example:  St. Andrew’s</vt:lpstr>
      <vt:lpstr>PowerPoint Presentation</vt:lpstr>
      <vt:lpstr>Conducting a Census</vt:lpstr>
      <vt:lpstr>PowerPoint Presentation</vt:lpstr>
      <vt:lpstr>Conducting a Census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sampling distribution</dc:title>
  <dc:creator>hal snarr</dc:creator>
  <cp:lastModifiedBy>Anyone</cp:lastModifiedBy>
  <cp:revision>201</cp:revision>
  <cp:lastPrinted>1601-01-01T00:00:00Z</cp:lastPrinted>
  <dcterms:created xsi:type="dcterms:W3CDTF">1996-08-26T13:38:50Z</dcterms:created>
  <dcterms:modified xsi:type="dcterms:W3CDTF">2013-08-26T15:34:00Z</dcterms:modified>
</cp:coreProperties>
</file>