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4" r:id="rId1"/>
  </p:sldMasterIdLst>
  <p:notesMasterIdLst>
    <p:notesMasterId r:id="rId67"/>
  </p:notesMasterIdLst>
  <p:handoutMasterIdLst>
    <p:handoutMasterId r:id="rId68"/>
  </p:handoutMasterIdLst>
  <p:sldIdLst>
    <p:sldId id="257" r:id="rId2"/>
    <p:sldId id="348" r:id="rId3"/>
    <p:sldId id="260" r:id="rId4"/>
    <p:sldId id="305" r:id="rId5"/>
    <p:sldId id="345" r:id="rId6"/>
    <p:sldId id="388" r:id="rId7"/>
    <p:sldId id="306" r:id="rId8"/>
    <p:sldId id="327" r:id="rId9"/>
    <p:sldId id="331" r:id="rId10"/>
    <p:sldId id="395" r:id="rId11"/>
    <p:sldId id="381" r:id="rId12"/>
    <p:sldId id="391" r:id="rId13"/>
    <p:sldId id="392" r:id="rId14"/>
    <p:sldId id="396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11" r:id="rId30"/>
    <p:sldId id="412" r:id="rId31"/>
    <p:sldId id="413" r:id="rId32"/>
    <p:sldId id="414" r:id="rId33"/>
    <p:sldId id="394" r:id="rId34"/>
    <p:sldId id="417" r:id="rId35"/>
    <p:sldId id="418" r:id="rId36"/>
    <p:sldId id="416" r:id="rId37"/>
    <p:sldId id="415" r:id="rId38"/>
    <p:sldId id="419" r:id="rId39"/>
    <p:sldId id="420" r:id="rId40"/>
    <p:sldId id="421" r:id="rId41"/>
    <p:sldId id="440" r:id="rId42"/>
    <p:sldId id="422" r:id="rId43"/>
    <p:sldId id="423" r:id="rId44"/>
    <p:sldId id="441" r:id="rId45"/>
    <p:sldId id="442" r:id="rId46"/>
    <p:sldId id="426" r:id="rId47"/>
    <p:sldId id="427" r:id="rId48"/>
    <p:sldId id="443" r:id="rId49"/>
    <p:sldId id="430" r:id="rId50"/>
    <p:sldId id="425" r:id="rId51"/>
    <p:sldId id="444" r:id="rId52"/>
    <p:sldId id="432" r:id="rId53"/>
    <p:sldId id="346" r:id="rId54"/>
    <p:sldId id="266" r:id="rId55"/>
    <p:sldId id="330" r:id="rId56"/>
    <p:sldId id="384" r:id="rId57"/>
    <p:sldId id="315" r:id="rId58"/>
    <p:sldId id="374" r:id="rId59"/>
    <p:sldId id="385" r:id="rId60"/>
    <p:sldId id="269" r:id="rId61"/>
    <p:sldId id="386" r:id="rId62"/>
    <p:sldId id="375" r:id="rId63"/>
    <p:sldId id="387" r:id="rId64"/>
    <p:sldId id="341" r:id="rId65"/>
    <p:sldId id="274" r:id="rId66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69"/>
      <p:bold r:id="rId70"/>
    </p:embeddedFont>
    <p:embeddedFont>
      <p:font typeface="Book Antiqua" panose="02040602050305030304" pitchFamily="18" charset="0"/>
      <p:regular r:id="rId71"/>
      <p:bold r:id="rId72"/>
      <p:italic r:id="rId73"/>
      <p:boldItalic r:id="rId74"/>
    </p:embeddedFont>
    <p:embeddedFont>
      <p:font typeface="Monotype Sorts" panose="05000000000000000000" charset="2"/>
      <p:regular r:id="rId75"/>
    </p:embeddedFont>
    <p:embeddedFont>
      <p:font typeface="MS Reference Serif" panose="020B0604020202020204" charset="0"/>
      <p:regular r:id="rId76"/>
      <p:italic r:id="rId77"/>
      <p:boldItalic r:id="rId78"/>
    </p:embeddedFont>
  </p:embeddedFont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5pPr>
    <a:lvl6pPr marL="2286000" algn="l" defTabSz="914400" rtl="0" eaLnBrk="1" latinLnBrk="0" hangingPunct="1"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6pPr>
    <a:lvl7pPr marL="2743200" algn="l" defTabSz="914400" rtl="0" eaLnBrk="1" latinLnBrk="0" hangingPunct="1"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7pPr>
    <a:lvl8pPr marL="3200400" algn="l" defTabSz="914400" rtl="0" eaLnBrk="1" latinLnBrk="0" hangingPunct="1"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8pPr>
    <a:lvl9pPr marL="3657600" algn="l" defTabSz="914400" rtl="0" eaLnBrk="1" latinLnBrk="0" hangingPunct="1"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18B99"/>
    <a:srgbClr val="009999"/>
    <a:srgbClr val="FF0000"/>
    <a:srgbClr val="B2B2B2"/>
    <a:srgbClr val="0000FF"/>
    <a:srgbClr val="FFFF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84417" autoAdjust="0"/>
  </p:normalViewPr>
  <p:slideViewPr>
    <p:cSldViewPr snapToGrid="0">
      <p:cViewPr>
        <p:scale>
          <a:sx n="50" d="100"/>
          <a:sy n="50" d="100"/>
        </p:scale>
        <p:origin x="-3300" y="-1152"/>
      </p:cViewPr>
      <p:guideLst>
        <p:guide orient="horz" pos="1070"/>
        <p:guide pos="14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6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6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13" Type="http://schemas.openxmlformats.org/officeDocument/2006/relationships/slide" Target="slides/slide57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55.xml"/><Relationship Id="rId17" Type="http://schemas.openxmlformats.org/officeDocument/2006/relationships/slide" Target="slides/slide65.xml"/><Relationship Id="rId2" Type="http://schemas.openxmlformats.org/officeDocument/2006/relationships/slide" Target="slides/slide2.xml"/><Relationship Id="rId16" Type="http://schemas.openxmlformats.org/officeDocument/2006/relationships/slide" Target="slides/slide64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54.xml"/><Relationship Id="rId5" Type="http://schemas.openxmlformats.org/officeDocument/2006/relationships/slide" Target="slides/slide5.xml"/><Relationship Id="rId15" Type="http://schemas.openxmlformats.org/officeDocument/2006/relationships/slide" Target="slides/slide60.xml"/><Relationship Id="rId10" Type="http://schemas.openxmlformats.org/officeDocument/2006/relationships/slide" Target="slides/slide53.xml"/><Relationship Id="rId4" Type="http://schemas.openxmlformats.org/officeDocument/2006/relationships/slide" Target="slides/slide4.xml"/><Relationship Id="rId9" Type="http://schemas.openxmlformats.org/officeDocument/2006/relationships/slide" Target="slides/slide10.xml"/><Relationship Id="rId14" Type="http://schemas.openxmlformats.org/officeDocument/2006/relationships/slide" Target="slides/slide5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2.wmf"/><Relationship Id="rId1" Type="http://schemas.openxmlformats.org/officeDocument/2006/relationships/image" Target="../media/image24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/>
            <a:fld id="{EDD6054B-5322-4F9C-9E58-1FD668EEC063}" type="slidenum">
              <a:rPr lang="en-US" sz="1400" b="0">
                <a:latin typeface="Book Antiqua" pitchFamily="18" charset="0"/>
              </a:rPr>
              <a:pPr algn="r" eaLnBrk="0" hangingPunct="0"/>
              <a:t>‹#›</a:t>
            </a:fld>
            <a:endParaRPr lang="en-US" sz="1400" b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584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8192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/>
            <a:fld id="{343C4F46-D18D-4E35-9859-DD566A7E1DA3}" type="slidenum">
              <a:rPr lang="en-US" sz="1400" b="0">
                <a:latin typeface="Book Antiqua" pitchFamily="18" charset="0"/>
              </a:rPr>
              <a:pPr algn="r" eaLnBrk="0" hangingPunct="0"/>
              <a:t>‹#›</a:t>
            </a:fld>
            <a:endParaRPr lang="en-US" sz="1400" b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5493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66FFFF"/>
              </a:buClr>
              <a:buSzPct val="125000"/>
            </a:pPr>
            <a:r>
              <a:rPr lang="en-US" smtClean="0">
                <a:solidFill>
                  <a:srgbClr val="000000"/>
                </a:solidFill>
              </a:rPr>
              <a:t>Heights of people</a:t>
            </a:r>
          </a:p>
          <a:p>
            <a:pPr>
              <a:buClr>
                <a:srgbClr val="66FFFF"/>
              </a:buClr>
              <a:buSzPct val="125000"/>
            </a:pPr>
            <a:r>
              <a:rPr lang="en-US" smtClean="0">
                <a:solidFill>
                  <a:srgbClr val="000000"/>
                </a:solidFill>
              </a:rPr>
              <a:t>Test scores</a:t>
            </a:r>
          </a:p>
          <a:p>
            <a:pPr>
              <a:buClr>
                <a:srgbClr val="66FFFF"/>
              </a:buClr>
              <a:buSzPct val="125000"/>
            </a:pPr>
            <a:r>
              <a:rPr lang="en-US" smtClean="0">
                <a:solidFill>
                  <a:srgbClr val="000000"/>
                </a:solidFill>
              </a:rPr>
              <a:t>Rainfall amounts</a:t>
            </a:r>
          </a:p>
          <a:p>
            <a:pPr>
              <a:buClr>
                <a:srgbClr val="66FFFF"/>
              </a:buClr>
              <a:buSzPct val="125000"/>
            </a:pPr>
            <a:r>
              <a:rPr lang="en-US" smtClean="0">
                <a:solidFill>
                  <a:srgbClr val="000000"/>
                </a:solidFill>
              </a:rPr>
              <a:t>Scientific measurements</a:t>
            </a:r>
          </a:p>
          <a:p>
            <a:pPr>
              <a:buClr>
                <a:srgbClr val="66FFFF"/>
              </a:buClr>
              <a:buSzPct val="125000"/>
            </a:pPr>
            <a:r>
              <a:rPr lang="en-US" smtClean="0">
                <a:solidFill>
                  <a:srgbClr val="000000"/>
                </a:solidFill>
              </a:rPr>
              <a:t>Production line (filling Coke bottles)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Time between vehicle arrivals at a toll booth</a:t>
            </a:r>
          </a:p>
          <a:p>
            <a:r>
              <a:rPr lang="en-US" smtClean="0">
                <a:solidFill>
                  <a:srgbClr val="000000"/>
                </a:solidFill>
              </a:rPr>
              <a:t>Distance between major defects in a highway</a:t>
            </a:r>
          </a:p>
          <a:p>
            <a:r>
              <a:rPr lang="en-US" smtClean="0">
                <a:solidFill>
                  <a:srgbClr val="000000"/>
                </a:solidFill>
              </a:rPr>
              <a:t>Time required to complete a questionnaire</a:t>
            </a:r>
          </a:p>
          <a:p>
            <a:endParaRPr lang="en-US" smtClean="0">
              <a:solidFill>
                <a:srgbClr val="000000"/>
              </a:solidFill>
            </a:endParaRPr>
          </a:p>
          <a:p>
            <a:endParaRPr lang="en-US" smtClean="0">
              <a:solidFill>
                <a:srgbClr val="000000"/>
              </a:solidFill>
            </a:endParaRP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95172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42075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99371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67478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3388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02078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642397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6045875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3500503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92627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52388"/>
            <a:ext cx="1943100" cy="5695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2388"/>
            <a:ext cx="5678488" cy="5695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68628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78661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73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73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84177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304800"/>
            <a:ext cx="8231188" cy="6183313"/>
            <a:chOff x="372" y="186"/>
            <a:chExt cx="5185" cy="3895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372" y="186"/>
              <a:ext cx="5185" cy="919"/>
              <a:chOff x="372" y="186"/>
              <a:chExt cx="5185" cy="919"/>
            </a:xfrm>
          </p:grpSpPr>
          <p:sp>
            <p:nvSpPr>
              <p:cNvPr id="215044" name="Freeform 4"/>
              <p:cNvSpPr>
                <a:spLocks/>
              </p:cNvSpPr>
              <p:nvPr/>
            </p:nvSpPr>
            <p:spPr bwMode="auto">
              <a:xfrm>
                <a:off x="372" y="192"/>
                <a:ext cx="86" cy="9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5" y="96"/>
                  </a:cxn>
                  <a:cxn ang="0">
                    <a:pos x="85" y="816"/>
                  </a:cxn>
                  <a:cxn ang="0">
                    <a:pos x="0" y="912"/>
                  </a:cxn>
                  <a:cxn ang="0">
                    <a:pos x="0" y="0"/>
                  </a:cxn>
                </a:cxnLst>
                <a:rect l="0" t="0" r="r" b="b"/>
                <a:pathLst>
                  <a:path w="86" h="913">
                    <a:moveTo>
                      <a:pt x="0" y="0"/>
                    </a:moveTo>
                    <a:lnTo>
                      <a:pt x="85" y="96"/>
                    </a:lnTo>
                    <a:lnTo>
                      <a:pt x="85" y="816"/>
                    </a:lnTo>
                    <a:lnTo>
                      <a:pt x="0" y="91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15045" name="Freeform 5"/>
              <p:cNvSpPr>
                <a:spLocks/>
              </p:cNvSpPr>
              <p:nvPr/>
            </p:nvSpPr>
            <p:spPr bwMode="auto">
              <a:xfrm>
                <a:off x="5470" y="186"/>
                <a:ext cx="87" cy="910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0" y="93"/>
                  </a:cxn>
                  <a:cxn ang="0">
                    <a:pos x="0" y="813"/>
                  </a:cxn>
                  <a:cxn ang="0">
                    <a:pos x="86" y="909"/>
                  </a:cxn>
                  <a:cxn ang="0">
                    <a:pos x="86" y="0"/>
                  </a:cxn>
                </a:cxnLst>
                <a:rect l="0" t="0" r="r" b="b"/>
                <a:pathLst>
                  <a:path w="87" h="910">
                    <a:moveTo>
                      <a:pt x="86" y="0"/>
                    </a:moveTo>
                    <a:lnTo>
                      <a:pt x="0" y="93"/>
                    </a:lnTo>
                    <a:lnTo>
                      <a:pt x="0" y="813"/>
                    </a:lnTo>
                    <a:lnTo>
                      <a:pt x="86" y="909"/>
                    </a:lnTo>
                    <a:lnTo>
                      <a:pt x="86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15046" name="Freeform 6"/>
              <p:cNvSpPr>
                <a:spLocks/>
              </p:cNvSpPr>
              <p:nvPr/>
            </p:nvSpPr>
            <p:spPr bwMode="auto">
              <a:xfrm>
                <a:off x="372" y="189"/>
                <a:ext cx="5185" cy="1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184" y="3"/>
                  </a:cxn>
                  <a:cxn ang="0">
                    <a:pos x="5093" y="102"/>
                  </a:cxn>
                  <a:cxn ang="0">
                    <a:pos x="88" y="102"/>
                  </a:cxn>
                  <a:cxn ang="0">
                    <a:pos x="0" y="0"/>
                  </a:cxn>
                </a:cxnLst>
                <a:rect l="0" t="0" r="r" b="b"/>
                <a:pathLst>
                  <a:path w="5185" h="103">
                    <a:moveTo>
                      <a:pt x="0" y="0"/>
                    </a:moveTo>
                    <a:lnTo>
                      <a:pt x="5184" y="3"/>
                    </a:lnTo>
                    <a:lnTo>
                      <a:pt x="5093" y="102"/>
                    </a:lnTo>
                    <a:lnTo>
                      <a:pt x="88" y="10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grpSp>
          <p:nvGrpSpPr>
            <p:cNvPr id="1030" name="Group 7"/>
            <p:cNvGrpSpPr>
              <a:grpSpLocks/>
            </p:cNvGrpSpPr>
            <p:nvPr/>
          </p:nvGrpSpPr>
          <p:grpSpPr bwMode="auto">
            <a:xfrm>
              <a:off x="372" y="291"/>
              <a:ext cx="5185" cy="3790"/>
              <a:chOff x="372" y="291"/>
              <a:chExt cx="5185" cy="3790"/>
            </a:xfrm>
          </p:grpSpPr>
          <p:sp>
            <p:nvSpPr>
              <p:cNvPr id="215048" name="Freeform 8"/>
              <p:cNvSpPr>
                <a:spLocks/>
              </p:cNvSpPr>
              <p:nvPr/>
            </p:nvSpPr>
            <p:spPr bwMode="auto">
              <a:xfrm>
                <a:off x="372" y="807"/>
                <a:ext cx="79" cy="32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8" y="107"/>
                  </a:cxn>
                  <a:cxn ang="0">
                    <a:pos x="78" y="3166"/>
                  </a:cxn>
                  <a:cxn ang="0">
                    <a:pos x="0" y="3273"/>
                  </a:cxn>
                  <a:cxn ang="0">
                    <a:pos x="0" y="0"/>
                  </a:cxn>
                </a:cxnLst>
                <a:rect l="0" t="0" r="r" b="b"/>
                <a:pathLst>
                  <a:path w="79" h="3274">
                    <a:moveTo>
                      <a:pt x="0" y="0"/>
                    </a:moveTo>
                    <a:lnTo>
                      <a:pt x="78" y="107"/>
                    </a:lnTo>
                    <a:lnTo>
                      <a:pt x="78" y="3166"/>
                    </a:lnTo>
                    <a:lnTo>
                      <a:pt x="0" y="327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15049" name="Freeform 9"/>
              <p:cNvSpPr>
                <a:spLocks/>
              </p:cNvSpPr>
              <p:nvPr/>
            </p:nvSpPr>
            <p:spPr bwMode="auto">
              <a:xfrm>
                <a:off x="5470" y="747"/>
                <a:ext cx="84" cy="3325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" y="109"/>
                  </a:cxn>
                  <a:cxn ang="0">
                    <a:pos x="0" y="3233"/>
                  </a:cxn>
                  <a:cxn ang="0">
                    <a:pos x="83" y="3324"/>
                  </a:cxn>
                  <a:cxn ang="0">
                    <a:pos x="83" y="0"/>
                  </a:cxn>
                </a:cxnLst>
                <a:rect l="0" t="0" r="r" b="b"/>
                <a:pathLst>
                  <a:path w="84" h="3325">
                    <a:moveTo>
                      <a:pt x="83" y="0"/>
                    </a:moveTo>
                    <a:lnTo>
                      <a:pt x="3" y="109"/>
                    </a:lnTo>
                    <a:lnTo>
                      <a:pt x="0" y="3233"/>
                    </a:lnTo>
                    <a:lnTo>
                      <a:pt x="83" y="3324"/>
                    </a:lnTo>
                    <a:lnTo>
                      <a:pt x="83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15050" name="Freeform 10"/>
              <p:cNvSpPr>
                <a:spLocks/>
              </p:cNvSpPr>
              <p:nvPr/>
            </p:nvSpPr>
            <p:spPr bwMode="auto">
              <a:xfrm>
                <a:off x="372" y="3984"/>
                <a:ext cx="5185" cy="88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5184" y="87"/>
                  </a:cxn>
                  <a:cxn ang="0">
                    <a:pos x="5095" y="0"/>
                  </a:cxn>
                  <a:cxn ang="0">
                    <a:pos x="89" y="0"/>
                  </a:cxn>
                  <a:cxn ang="0">
                    <a:pos x="0" y="87"/>
                  </a:cxn>
                </a:cxnLst>
                <a:rect l="0" t="0" r="r" b="b"/>
                <a:pathLst>
                  <a:path w="5185" h="88">
                    <a:moveTo>
                      <a:pt x="0" y="87"/>
                    </a:moveTo>
                    <a:lnTo>
                      <a:pt x="5184" y="87"/>
                    </a:lnTo>
                    <a:lnTo>
                      <a:pt x="5095" y="0"/>
                    </a:lnTo>
                    <a:lnTo>
                      <a:pt x="89" y="0"/>
                    </a:lnTo>
                    <a:lnTo>
                      <a:pt x="0" y="87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15051" name="Rectangle 11"/>
              <p:cNvSpPr>
                <a:spLocks noChangeArrowheads="1"/>
              </p:cNvSpPr>
              <p:nvPr/>
            </p:nvSpPr>
            <p:spPr bwMode="auto">
              <a:xfrm>
                <a:off x="457" y="291"/>
                <a:ext cx="5013" cy="369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</p:grpSp>
      <p:sp>
        <p:nvSpPr>
          <p:cNvPr id="102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04900"/>
            <a:ext cx="7772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Monotype Sorts"/>
        <a:buChar char="n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://www.halsnarr.com/ppt/data_bwt.xls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6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7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22.wmf"/><Relationship Id="rId3" Type="http://schemas.openxmlformats.org/officeDocument/2006/relationships/notesSlide" Target="../notesSlides/notesSlide61.xml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13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6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5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9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513"/>
            <a:ext cx="7772400" cy="814387"/>
          </a:xfrm>
        </p:spPr>
        <p:txBody>
          <a:bodyPr/>
          <a:lstStyle/>
          <a:p>
            <a:r>
              <a:rPr lang="en-US" smtClean="0"/>
              <a:t>Continuous Probability Distributions</a:t>
            </a:r>
          </a:p>
        </p:txBody>
      </p:sp>
      <p:graphicFrame>
        <p:nvGraphicFramePr>
          <p:cNvPr id="5235" name="Object 115"/>
          <p:cNvGraphicFramePr>
            <a:graphicFrameLocks noChangeAspect="1"/>
          </p:cNvGraphicFramePr>
          <p:nvPr/>
        </p:nvGraphicFramePr>
        <p:xfrm>
          <a:off x="3594100" y="6175375"/>
          <a:ext cx="219868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0" name="Equation" r:id="rId4" imgW="1231366" imgH="203112" progId="Equation.DSMT4">
                  <p:embed/>
                </p:oleObj>
              </mc:Choice>
              <mc:Fallback>
                <p:oleObj name="Equation" r:id="rId4" imgW="1231366" imgH="203112" progId="Equation.DSMT4">
                  <p:embed/>
                  <p:pic>
                    <p:nvPicPr>
                      <p:cNvPr id="0" name="Object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4100" y="6175375"/>
                        <a:ext cx="2198688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121"/>
          <p:cNvSpPr>
            <a:spLocks noChangeArrowheads="1"/>
          </p:cNvSpPr>
          <p:nvPr/>
        </p:nvSpPr>
        <p:spPr bwMode="auto">
          <a:xfrm>
            <a:off x="403225" y="1274763"/>
            <a:ext cx="26638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 discrete RVs,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800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243" name="Rectangle 123"/>
          <p:cNvSpPr>
            <a:spLocks noChangeArrowheads="1"/>
          </p:cNvSpPr>
          <p:nvPr/>
        </p:nvSpPr>
        <p:spPr bwMode="auto">
          <a:xfrm>
            <a:off x="919163" y="4251325"/>
            <a:ext cx="50165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685800" algn="l"/>
              </a:tabLst>
            </a:pP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the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probability </a:t>
            </a:r>
            <a:r>
              <a:rPr lang="en-US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density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function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(PDF)</a:t>
            </a: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244" name="Rectangle 124"/>
          <p:cNvSpPr>
            <a:spLocks noChangeArrowheads="1"/>
          </p:cNvSpPr>
          <p:nvPr/>
        </p:nvSpPr>
        <p:spPr bwMode="auto">
          <a:xfrm>
            <a:off x="927100" y="4741863"/>
            <a:ext cx="71564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>
              <a:tabLst>
                <a:tab pos="914400" algn="l"/>
              </a:tabLst>
            </a:pP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probability of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but a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</a:rPr>
              <a:t>reas under it are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probabilities</a:t>
            </a: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>
              <a:tabLst>
                <a:tab pos="914400" algn="l"/>
              </a:tabLst>
            </a:pP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245" name="Rectangle 125"/>
          <p:cNvSpPr>
            <a:spLocks noChangeArrowheads="1"/>
          </p:cNvSpPr>
          <p:nvPr/>
        </p:nvSpPr>
        <p:spPr bwMode="auto">
          <a:xfrm>
            <a:off x="928688" y="5213350"/>
            <a:ext cx="26114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914400" algn="l"/>
              </a:tabLst>
            </a:pP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the </a:t>
            </a:r>
            <a:r>
              <a:rPr lang="en-US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HEIGHT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247" name="Rectangle 127"/>
          <p:cNvSpPr>
            <a:spLocks noChangeArrowheads="1"/>
          </p:cNvSpPr>
          <p:nvPr/>
        </p:nvSpPr>
        <p:spPr bwMode="auto">
          <a:xfrm>
            <a:off x="403225" y="3824288"/>
            <a:ext cx="30194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685800" algn="l"/>
              </a:tabLst>
            </a:pP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 continuous RVs,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" name="Rectangle 123"/>
          <p:cNvSpPr>
            <a:spLocks noChangeArrowheads="1"/>
          </p:cNvSpPr>
          <p:nvPr/>
        </p:nvSpPr>
        <p:spPr bwMode="auto">
          <a:xfrm>
            <a:off x="919163" y="1785938"/>
            <a:ext cx="5765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685800" algn="l"/>
              </a:tabLst>
            </a:pP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the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probability </a:t>
            </a:r>
            <a:r>
              <a:rPr lang="en-US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distribution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function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(PDF)</a:t>
            </a: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" name="Rectangle 124"/>
          <p:cNvSpPr>
            <a:spLocks noChangeArrowheads="1"/>
          </p:cNvSpPr>
          <p:nvPr/>
        </p:nvSpPr>
        <p:spPr bwMode="auto">
          <a:xfrm>
            <a:off x="927100" y="2205038"/>
            <a:ext cx="26685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914400" algn="l"/>
              </a:tabLst>
            </a:pP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the probability of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" name="Rectangle 125"/>
          <p:cNvSpPr>
            <a:spLocks noChangeArrowheads="1"/>
          </p:cNvSpPr>
          <p:nvPr/>
        </p:nvSpPr>
        <p:spPr bwMode="auto">
          <a:xfrm>
            <a:off x="928688" y="2647950"/>
            <a:ext cx="26114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914400" algn="l"/>
              </a:tabLst>
            </a:pP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the </a:t>
            </a:r>
            <a:r>
              <a:rPr lang="en-US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HEIGHT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Object 115"/>
          <p:cNvGraphicFramePr>
            <a:graphicFrameLocks noChangeAspect="1"/>
          </p:cNvGraphicFramePr>
          <p:nvPr/>
        </p:nvGraphicFramePr>
        <p:xfrm>
          <a:off x="3597275" y="3368675"/>
          <a:ext cx="219868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Equation" r:id="rId6" imgW="1231366" imgH="203112" progId="Equation.DSMT4">
                  <p:embed/>
                </p:oleObj>
              </mc:Choice>
              <mc:Fallback>
                <p:oleObj name="Equation" r:id="rId6" imgW="1231366" imgH="203112" progId="Equation.DSMT4">
                  <p:embed/>
                  <p:pic>
                    <p:nvPicPr>
                      <p:cNvPr id="0" name="Object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368675"/>
                        <a:ext cx="2198688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9" name="Line 15"/>
          <p:cNvSpPr>
            <a:spLocks noChangeShapeType="1"/>
          </p:cNvSpPr>
          <p:nvPr/>
        </p:nvSpPr>
        <p:spPr bwMode="auto">
          <a:xfrm flipV="1">
            <a:off x="4641850" y="3441700"/>
            <a:ext cx="101600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3" grpId="0"/>
      <p:bldP spid="5244" grpId="0"/>
      <p:bldP spid="5245" grpId="0"/>
      <p:bldP spid="5247" grpId="0"/>
      <p:bldP spid="12" grpId="0"/>
      <p:bldP spid="13" grpId="0"/>
      <p:bldP spid="14" grpId="0"/>
      <p:bldP spid="103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6" name="Freeform 28"/>
          <p:cNvSpPr>
            <a:spLocks/>
          </p:cNvSpPr>
          <p:nvPr/>
        </p:nvSpPr>
        <p:spPr bwMode="auto">
          <a:xfrm>
            <a:off x="3736975" y="4327525"/>
            <a:ext cx="1776413" cy="1419225"/>
          </a:xfrm>
          <a:custGeom>
            <a:avLst/>
            <a:gdLst/>
            <a:ahLst/>
            <a:cxnLst>
              <a:cxn ang="0">
                <a:pos x="545" y="9"/>
              </a:cxn>
              <a:cxn ang="0">
                <a:pos x="510" y="50"/>
              </a:cxn>
              <a:cxn ang="0">
                <a:pos x="488" y="100"/>
              </a:cxn>
              <a:cxn ang="0">
                <a:pos x="469" y="150"/>
              </a:cxn>
              <a:cxn ang="0">
                <a:pos x="452" y="200"/>
              </a:cxn>
              <a:cxn ang="0">
                <a:pos x="440" y="244"/>
              </a:cxn>
              <a:cxn ang="0">
                <a:pos x="424" y="302"/>
              </a:cxn>
              <a:cxn ang="0">
                <a:pos x="410" y="353"/>
              </a:cxn>
              <a:cxn ang="0">
                <a:pos x="397" y="403"/>
              </a:cxn>
              <a:cxn ang="0">
                <a:pos x="386" y="451"/>
              </a:cxn>
              <a:cxn ang="0">
                <a:pos x="373" y="506"/>
              </a:cxn>
              <a:cxn ang="0">
                <a:pos x="359" y="555"/>
              </a:cxn>
              <a:cxn ang="0">
                <a:pos x="345" y="603"/>
              </a:cxn>
              <a:cxn ang="0">
                <a:pos x="324" y="658"/>
              </a:cxn>
              <a:cxn ang="0">
                <a:pos x="295" y="712"/>
              </a:cxn>
              <a:cxn ang="0">
                <a:pos x="268" y="749"/>
              </a:cxn>
              <a:cxn ang="0">
                <a:pos x="229" y="788"/>
              </a:cxn>
              <a:cxn ang="0">
                <a:pos x="192" y="812"/>
              </a:cxn>
              <a:cxn ang="0">
                <a:pos x="151" y="832"/>
              </a:cxn>
              <a:cxn ang="0">
                <a:pos x="118" y="846"/>
              </a:cxn>
              <a:cxn ang="0">
                <a:pos x="72" y="862"/>
              </a:cxn>
              <a:cxn ang="0">
                <a:pos x="26" y="875"/>
              </a:cxn>
              <a:cxn ang="0">
                <a:pos x="1119" y="894"/>
              </a:cxn>
              <a:cxn ang="0">
                <a:pos x="1077" y="873"/>
              </a:cxn>
              <a:cxn ang="0">
                <a:pos x="1053" y="865"/>
              </a:cxn>
              <a:cxn ang="0">
                <a:pos x="1000" y="843"/>
              </a:cxn>
              <a:cxn ang="0">
                <a:pos x="953" y="818"/>
              </a:cxn>
              <a:cxn ang="0">
                <a:pos x="905" y="786"/>
              </a:cxn>
              <a:cxn ang="0">
                <a:pos x="891" y="774"/>
              </a:cxn>
              <a:cxn ang="0">
                <a:pos x="861" y="740"/>
              </a:cxn>
              <a:cxn ang="0">
                <a:pos x="836" y="699"/>
              </a:cxn>
              <a:cxn ang="0">
                <a:pos x="810" y="645"/>
              </a:cxn>
              <a:cxn ang="0">
                <a:pos x="794" y="605"/>
              </a:cxn>
              <a:cxn ang="0">
                <a:pos x="781" y="557"/>
              </a:cxn>
              <a:cxn ang="0">
                <a:pos x="769" y="515"/>
              </a:cxn>
              <a:cxn ang="0">
                <a:pos x="759" y="473"/>
              </a:cxn>
              <a:cxn ang="0">
                <a:pos x="743" y="417"/>
              </a:cxn>
              <a:cxn ang="0">
                <a:pos x="728" y="364"/>
              </a:cxn>
              <a:cxn ang="0">
                <a:pos x="711" y="303"/>
              </a:cxn>
              <a:cxn ang="0">
                <a:pos x="694" y="246"/>
              </a:cxn>
              <a:cxn ang="0">
                <a:pos x="678" y="192"/>
              </a:cxn>
              <a:cxn ang="0">
                <a:pos x="666" y="155"/>
              </a:cxn>
              <a:cxn ang="0">
                <a:pos x="652" y="115"/>
              </a:cxn>
              <a:cxn ang="0">
                <a:pos x="641" y="87"/>
              </a:cxn>
              <a:cxn ang="0">
                <a:pos x="633" y="73"/>
              </a:cxn>
              <a:cxn ang="0">
                <a:pos x="620" y="47"/>
              </a:cxn>
              <a:cxn ang="0">
                <a:pos x="604" y="23"/>
              </a:cxn>
              <a:cxn ang="0">
                <a:pos x="579" y="3"/>
              </a:cxn>
            </a:cxnLst>
            <a:rect l="0" t="0" r="r" b="b"/>
            <a:pathLst>
              <a:path w="1119" h="894">
                <a:moveTo>
                  <a:pt x="567" y="0"/>
                </a:moveTo>
                <a:lnTo>
                  <a:pt x="557" y="4"/>
                </a:lnTo>
                <a:lnTo>
                  <a:pt x="545" y="9"/>
                </a:lnTo>
                <a:lnTo>
                  <a:pt x="531" y="21"/>
                </a:lnTo>
                <a:lnTo>
                  <a:pt x="520" y="34"/>
                </a:lnTo>
                <a:lnTo>
                  <a:pt x="510" y="50"/>
                </a:lnTo>
                <a:lnTo>
                  <a:pt x="502" y="65"/>
                </a:lnTo>
                <a:lnTo>
                  <a:pt x="495" y="81"/>
                </a:lnTo>
                <a:lnTo>
                  <a:pt x="488" y="100"/>
                </a:lnTo>
                <a:lnTo>
                  <a:pt x="482" y="114"/>
                </a:lnTo>
                <a:lnTo>
                  <a:pt x="475" y="134"/>
                </a:lnTo>
                <a:lnTo>
                  <a:pt x="469" y="150"/>
                </a:lnTo>
                <a:lnTo>
                  <a:pt x="462" y="170"/>
                </a:lnTo>
                <a:lnTo>
                  <a:pt x="458" y="183"/>
                </a:lnTo>
                <a:lnTo>
                  <a:pt x="452" y="200"/>
                </a:lnTo>
                <a:lnTo>
                  <a:pt x="448" y="215"/>
                </a:lnTo>
                <a:lnTo>
                  <a:pt x="444" y="229"/>
                </a:lnTo>
                <a:lnTo>
                  <a:pt x="440" y="244"/>
                </a:lnTo>
                <a:lnTo>
                  <a:pt x="435" y="263"/>
                </a:lnTo>
                <a:lnTo>
                  <a:pt x="429" y="285"/>
                </a:lnTo>
                <a:lnTo>
                  <a:pt x="424" y="302"/>
                </a:lnTo>
                <a:lnTo>
                  <a:pt x="421" y="315"/>
                </a:lnTo>
                <a:lnTo>
                  <a:pt x="415" y="334"/>
                </a:lnTo>
                <a:lnTo>
                  <a:pt x="410" y="353"/>
                </a:lnTo>
                <a:lnTo>
                  <a:pt x="407" y="366"/>
                </a:lnTo>
                <a:lnTo>
                  <a:pt x="401" y="387"/>
                </a:lnTo>
                <a:lnTo>
                  <a:pt x="397" y="403"/>
                </a:lnTo>
                <a:lnTo>
                  <a:pt x="394" y="419"/>
                </a:lnTo>
                <a:lnTo>
                  <a:pt x="390" y="435"/>
                </a:lnTo>
                <a:lnTo>
                  <a:pt x="386" y="451"/>
                </a:lnTo>
                <a:lnTo>
                  <a:pt x="383" y="467"/>
                </a:lnTo>
                <a:lnTo>
                  <a:pt x="379" y="484"/>
                </a:lnTo>
                <a:lnTo>
                  <a:pt x="373" y="506"/>
                </a:lnTo>
                <a:lnTo>
                  <a:pt x="367" y="527"/>
                </a:lnTo>
                <a:lnTo>
                  <a:pt x="363" y="541"/>
                </a:lnTo>
                <a:lnTo>
                  <a:pt x="359" y="555"/>
                </a:lnTo>
                <a:lnTo>
                  <a:pt x="355" y="571"/>
                </a:lnTo>
                <a:lnTo>
                  <a:pt x="351" y="584"/>
                </a:lnTo>
                <a:lnTo>
                  <a:pt x="345" y="603"/>
                </a:lnTo>
                <a:lnTo>
                  <a:pt x="339" y="622"/>
                </a:lnTo>
                <a:lnTo>
                  <a:pt x="332" y="640"/>
                </a:lnTo>
                <a:lnTo>
                  <a:pt x="324" y="658"/>
                </a:lnTo>
                <a:lnTo>
                  <a:pt x="316" y="676"/>
                </a:lnTo>
                <a:lnTo>
                  <a:pt x="306" y="693"/>
                </a:lnTo>
                <a:lnTo>
                  <a:pt x="295" y="712"/>
                </a:lnTo>
                <a:lnTo>
                  <a:pt x="287" y="723"/>
                </a:lnTo>
                <a:lnTo>
                  <a:pt x="278" y="736"/>
                </a:lnTo>
                <a:lnTo>
                  <a:pt x="268" y="749"/>
                </a:lnTo>
                <a:lnTo>
                  <a:pt x="259" y="759"/>
                </a:lnTo>
                <a:lnTo>
                  <a:pt x="247" y="771"/>
                </a:lnTo>
                <a:lnTo>
                  <a:pt x="229" y="788"/>
                </a:lnTo>
                <a:lnTo>
                  <a:pt x="214" y="798"/>
                </a:lnTo>
                <a:lnTo>
                  <a:pt x="202" y="805"/>
                </a:lnTo>
                <a:lnTo>
                  <a:pt x="192" y="812"/>
                </a:lnTo>
                <a:lnTo>
                  <a:pt x="178" y="820"/>
                </a:lnTo>
                <a:lnTo>
                  <a:pt x="165" y="826"/>
                </a:lnTo>
                <a:lnTo>
                  <a:pt x="151" y="832"/>
                </a:lnTo>
                <a:lnTo>
                  <a:pt x="141" y="836"/>
                </a:lnTo>
                <a:lnTo>
                  <a:pt x="129" y="842"/>
                </a:lnTo>
                <a:lnTo>
                  <a:pt x="118" y="846"/>
                </a:lnTo>
                <a:lnTo>
                  <a:pt x="103" y="852"/>
                </a:lnTo>
                <a:lnTo>
                  <a:pt x="84" y="858"/>
                </a:lnTo>
                <a:lnTo>
                  <a:pt x="72" y="862"/>
                </a:lnTo>
                <a:lnTo>
                  <a:pt x="60" y="866"/>
                </a:lnTo>
                <a:lnTo>
                  <a:pt x="51" y="869"/>
                </a:lnTo>
                <a:lnTo>
                  <a:pt x="26" y="875"/>
                </a:lnTo>
                <a:lnTo>
                  <a:pt x="3" y="885"/>
                </a:lnTo>
                <a:lnTo>
                  <a:pt x="0" y="894"/>
                </a:lnTo>
                <a:lnTo>
                  <a:pt x="1119" y="894"/>
                </a:lnTo>
                <a:lnTo>
                  <a:pt x="1103" y="887"/>
                </a:lnTo>
                <a:lnTo>
                  <a:pt x="1091" y="880"/>
                </a:lnTo>
                <a:lnTo>
                  <a:pt x="1077" y="873"/>
                </a:lnTo>
                <a:lnTo>
                  <a:pt x="1062" y="869"/>
                </a:lnTo>
                <a:lnTo>
                  <a:pt x="1043" y="862"/>
                </a:lnTo>
                <a:lnTo>
                  <a:pt x="1053" y="865"/>
                </a:lnTo>
                <a:lnTo>
                  <a:pt x="1032" y="858"/>
                </a:lnTo>
                <a:lnTo>
                  <a:pt x="1020" y="852"/>
                </a:lnTo>
                <a:lnTo>
                  <a:pt x="1000" y="843"/>
                </a:lnTo>
                <a:lnTo>
                  <a:pt x="982" y="834"/>
                </a:lnTo>
                <a:lnTo>
                  <a:pt x="967" y="826"/>
                </a:lnTo>
                <a:lnTo>
                  <a:pt x="953" y="818"/>
                </a:lnTo>
                <a:lnTo>
                  <a:pt x="936" y="809"/>
                </a:lnTo>
                <a:lnTo>
                  <a:pt x="922" y="800"/>
                </a:lnTo>
                <a:lnTo>
                  <a:pt x="905" y="786"/>
                </a:lnTo>
                <a:lnTo>
                  <a:pt x="897" y="779"/>
                </a:lnTo>
                <a:lnTo>
                  <a:pt x="896" y="779"/>
                </a:lnTo>
                <a:lnTo>
                  <a:pt x="891" y="774"/>
                </a:lnTo>
                <a:lnTo>
                  <a:pt x="880" y="765"/>
                </a:lnTo>
                <a:lnTo>
                  <a:pt x="871" y="753"/>
                </a:lnTo>
                <a:lnTo>
                  <a:pt x="861" y="740"/>
                </a:lnTo>
                <a:lnTo>
                  <a:pt x="854" y="729"/>
                </a:lnTo>
                <a:lnTo>
                  <a:pt x="846" y="716"/>
                </a:lnTo>
                <a:lnTo>
                  <a:pt x="836" y="699"/>
                </a:lnTo>
                <a:lnTo>
                  <a:pt x="827" y="681"/>
                </a:lnTo>
                <a:lnTo>
                  <a:pt x="819" y="663"/>
                </a:lnTo>
                <a:lnTo>
                  <a:pt x="810" y="645"/>
                </a:lnTo>
                <a:lnTo>
                  <a:pt x="804" y="630"/>
                </a:lnTo>
                <a:lnTo>
                  <a:pt x="799" y="618"/>
                </a:lnTo>
                <a:lnTo>
                  <a:pt x="794" y="605"/>
                </a:lnTo>
                <a:lnTo>
                  <a:pt x="789" y="590"/>
                </a:lnTo>
                <a:lnTo>
                  <a:pt x="785" y="574"/>
                </a:lnTo>
                <a:lnTo>
                  <a:pt x="781" y="557"/>
                </a:lnTo>
                <a:lnTo>
                  <a:pt x="776" y="540"/>
                </a:lnTo>
                <a:lnTo>
                  <a:pt x="773" y="529"/>
                </a:lnTo>
                <a:lnTo>
                  <a:pt x="769" y="515"/>
                </a:lnTo>
                <a:lnTo>
                  <a:pt x="766" y="502"/>
                </a:lnTo>
                <a:lnTo>
                  <a:pt x="763" y="490"/>
                </a:lnTo>
                <a:lnTo>
                  <a:pt x="759" y="473"/>
                </a:lnTo>
                <a:lnTo>
                  <a:pt x="754" y="457"/>
                </a:lnTo>
                <a:lnTo>
                  <a:pt x="748" y="434"/>
                </a:lnTo>
                <a:lnTo>
                  <a:pt x="743" y="417"/>
                </a:lnTo>
                <a:lnTo>
                  <a:pt x="738" y="399"/>
                </a:lnTo>
                <a:lnTo>
                  <a:pt x="732" y="380"/>
                </a:lnTo>
                <a:lnTo>
                  <a:pt x="728" y="364"/>
                </a:lnTo>
                <a:lnTo>
                  <a:pt x="723" y="345"/>
                </a:lnTo>
                <a:lnTo>
                  <a:pt x="719" y="328"/>
                </a:lnTo>
                <a:lnTo>
                  <a:pt x="711" y="303"/>
                </a:lnTo>
                <a:lnTo>
                  <a:pt x="705" y="280"/>
                </a:lnTo>
                <a:lnTo>
                  <a:pt x="699" y="260"/>
                </a:lnTo>
                <a:lnTo>
                  <a:pt x="694" y="246"/>
                </a:lnTo>
                <a:lnTo>
                  <a:pt x="689" y="228"/>
                </a:lnTo>
                <a:lnTo>
                  <a:pt x="683" y="207"/>
                </a:lnTo>
                <a:lnTo>
                  <a:pt x="678" y="192"/>
                </a:lnTo>
                <a:lnTo>
                  <a:pt x="674" y="180"/>
                </a:lnTo>
                <a:lnTo>
                  <a:pt x="671" y="170"/>
                </a:lnTo>
                <a:lnTo>
                  <a:pt x="666" y="155"/>
                </a:lnTo>
                <a:lnTo>
                  <a:pt x="661" y="140"/>
                </a:lnTo>
                <a:lnTo>
                  <a:pt x="657" y="128"/>
                </a:lnTo>
                <a:lnTo>
                  <a:pt x="652" y="115"/>
                </a:lnTo>
                <a:lnTo>
                  <a:pt x="647" y="103"/>
                </a:lnTo>
                <a:lnTo>
                  <a:pt x="643" y="95"/>
                </a:lnTo>
                <a:lnTo>
                  <a:pt x="641" y="87"/>
                </a:lnTo>
                <a:lnTo>
                  <a:pt x="638" y="82"/>
                </a:lnTo>
                <a:lnTo>
                  <a:pt x="635" y="76"/>
                </a:lnTo>
                <a:lnTo>
                  <a:pt x="633" y="73"/>
                </a:lnTo>
                <a:lnTo>
                  <a:pt x="630" y="66"/>
                </a:lnTo>
                <a:lnTo>
                  <a:pt x="625" y="57"/>
                </a:lnTo>
                <a:lnTo>
                  <a:pt x="620" y="47"/>
                </a:lnTo>
                <a:lnTo>
                  <a:pt x="615" y="38"/>
                </a:lnTo>
                <a:lnTo>
                  <a:pt x="610" y="30"/>
                </a:lnTo>
                <a:lnTo>
                  <a:pt x="604" y="23"/>
                </a:lnTo>
                <a:lnTo>
                  <a:pt x="598" y="15"/>
                </a:lnTo>
                <a:lnTo>
                  <a:pt x="588" y="8"/>
                </a:lnTo>
                <a:lnTo>
                  <a:pt x="579" y="3"/>
                </a:lnTo>
                <a:lnTo>
                  <a:pt x="568" y="0"/>
                </a:lnTo>
              </a:path>
            </a:pathLst>
          </a:custGeom>
          <a:solidFill>
            <a:srgbClr val="C0C0C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23" name="Freeform 55"/>
          <p:cNvSpPr>
            <a:spLocks/>
          </p:cNvSpPr>
          <p:nvPr/>
        </p:nvSpPr>
        <p:spPr bwMode="auto">
          <a:xfrm>
            <a:off x="4864100" y="4748213"/>
            <a:ext cx="631825" cy="99853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" y="11"/>
              </a:cxn>
              <a:cxn ang="0">
                <a:pos x="8" y="27"/>
              </a:cxn>
              <a:cxn ang="0">
                <a:pos x="13" y="48"/>
              </a:cxn>
              <a:cxn ang="0">
                <a:pos x="17" y="63"/>
              </a:cxn>
              <a:cxn ang="0">
                <a:pos x="20" y="80"/>
              </a:cxn>
              <a:cxn ang="0">
                <a:pos x="24" y="98"/>
              </a:cxn>
              <a:cxn ang="0">
                <a:pos x="29" y="113"/>
              </a:cxn>
              <a:cxn ang="0">
                <a:pos x="30" y="131"/>
              </a:cxn>
              <a:cxn ang="0">
                <a:pos x="34" y="146"/>
              </a:cxn>
              <a:cxn ang="0">
                <a:pos x="37" y="163"/>
              </a:cxn>
              <a:cxn ang="0">
                <a:pos x="41" y="180"/>
              </a:cxn>
              <a:cxn ang="0">
                <a:pos x="43" y="196"/>
              </a:cxn>
              <a:cxn ang="0">
                <a:pos x="47" y="213"/>
              </a:cxn>
              <a:cxn ang="0">
                <a:pos x="51" y="230"/>
              </a:cxn>
              <a:cxn ang="0">
                <a:pos x="55" y="246"/>
              </a:cxn>
              <a:cxn ang="0">
                <a:pos x="60" y="264"/>
              </a:cxn>
              <a:cxn ang="0">
                <a:pos x="64" y="279"/>
              </a:cxn>
              <a:cxn ang="0">
                <a:pos x="70" y="296"/>
              </a:cxn>
              <a:cxn ang="0">
                <a:pos x="74" y="313"/>
              </a:cxn>
              <a:cxn ang="0">
                <a:pos x="79" y="328"/>
              </a:cxn>
              <a:cxn ang="0">
                <a:pos x="86" y="346"/>
              </a:cxn>
              <a:cxn ang="0">
                <a:pos x="90" y="362"/>
              </a:cxn>
              <a:cxn ang="0">
                <a:pos x="98" y="380"/>
              </a:cxn>
              <a:cxn ang="0">
                <a:pos x="103" y="394"/>
              </a:cxn>
              <a:cxn ang="0">
                <a:pos x="109" y="409"/>
              </a:cxn>
              <a:cxn ang="0">
                <a:pos x="117" y="423"/>
              </a:cxn>
              <a:cxn ang="0">
                <a:pos x="124" y="436"/>
              </a:cxn>
              <a:cxn ang="0">
                <a:pos x="131" y="451"/>
              </a:cxn>
              <a:cxn ang="0">
                <a:pos x="139" y="463"/>
              </a:cxn>
              <a:cxn ang="0">
                <a:pos x="148" y="477"/>
              </a:cxn>
              <a:cxn ang="0">
                <a:pos x="159" y="492"/>
              </a:cxn>
              <a:cxn ang="0">
                <a:pos x="172" y="506"/>
              </a:cxn>
              <a:cxn ang="0">
                <a:pos x="180" y="512"/>
              </a:cxn>
              <a:cxn ang="0">
                <a:pos x="191" y="521"/>
              </a:cxn>
              <a:cxn ang="0">
                <a:pos x="202" y="529"/>
              </a:cxn>
              <a:cxn ang="0">
                <a:pos x="216" y="539"/>
              </a:cxn>
              <a:cxn ang="0">
                <a:pos x="230" y="548"/>
              </a:cxn>
              <a:cxn ang="0">
                <a:pos x="242" y="554"/>
              </a:cxn>
              <a:cxn ang="0">
                <a:pos x="253" y="561"/>
              </a:cxn>
              <a:cxn ang="0">
                <a:pos x="263" y="565"/>
              </a:cxn>
              <a:cxn ang="0">
                <a:pos x="274" y="570"/>
              </a:cxn>
              <a:cxn ang="0">
                <a:pos x="288" y="576"/>
              </a:cxn>
              <a:cxn ang="0">
                <a:pos x="281" y="574"/>
              </a:cxn>
              <a:cxn ang="0">
                <a:pos x="296" y="580"/>
              </a:cxn>
              <a:cxn ang="0">
                <a:pos x="307" y="586"/>
              </a:cxn>
              <a:cxn ang="0">
                <a:pos x="325" y="595"/>
              </a:cxn>
              <a:cxn ang="0">
                <a:pos x="344" y="602"/>
              </a:cxn>
              <a:cxn ang="0">
                <a:pos x="370" y="609"/>
              </a:cxn>
              <a:cxn ang="0">
                <a:pos x="385" y="618"/>
              </a:cxn>
              <a:cxn ang="0">
                <a:pos x="398" y="629"/>
              </a:cxn>
              <a:cxn ang="0">
                <a:pos x="0" y="628"/>
              </a:cxn>
              <a:cxn ang="0">
                <a:pos x="2" y="0"/>
              </a:cxn>
            </a:cxnLst>
            <a:rect l="0" t="0" r="r" b="b"/>
            <a:pathLst>
              <a:path w="398" h="629">
                <a:moveTo>
                  <a:pt x="2" y="0"/>
                </a:moveTo>
                <a:lnTo>
                  <a:pt x="4" y="11"/>
                </a:lnTo>
                <a:lnTo>
                  <a:pt x="8" y="27"/>
                </a:lnTo>
                <a:lnTo>
                  <a:pt x="13" y="48"/>
                </a:lnTo>
                <a:lnTo>
                  <a:pt x="17" y="63"/>
                </a:lnTo>
                <a:lnTo>
                  <a:pt x="20" y="80"/>
                </a:lnTo>
                <a:lnTo>
                  <a:pt x="24" y="98"/>
                </a:lnTo>
                <a:lnTo>
                  <a:pt x="29" y="113"/>
                </a:lnTo>
                <a:lnTo>
                  <a:pt x="30" y="131"/>
                </a:lnTo>
                <a:lnTo>
                  <a:pt x="34" y="146"/>
                </a:lnTo>
                <a:lnTo>
                  <a:pt x="37" y="163"/>
                </a:lnTo>
                <a:lnTo>
                  <a:pt x="41" y="180"/>
                </a:lnTo>
                <a:lnTo>
                  <a:pt x="43" y="196"/>
                </a:lnTo>
                <a:lnTo>
                  <a:pt x="47" y="213"/>
                </a:lnTo>
                <a:lnTo>
                  <a:pt x="51" y="230"/>
                </a:lnTo>
                <a:lnTo>
                  <a:pt x="55" y="246"/>
                </a:lnTo>
                <a:lnTo>
                  <a:pt x="60" y="264"/>
                </a:lnTo>
                <a:lnTo>
                  <a:pt x="64" y="279"/>
                </a:lnTo>
                <a:lnTo>
                  <a:pt x="70" y="296"/>
                </a:lnTo>
                <a:lnTo>
                  <a:pt x="74" y="313"/>
                </a:lnTo>
                <a:lnTo>
                  <a:pt x="79" y="328"/>
                </a:lnTo>
                <a:lnTo>
                  <a:pt x="86" y="346"/>
                </a:lnTo>
                <a:lnTo>
                  <a:pt x="90" y="362"/>
                </a:lnTo>
                <a:lnTo>
                  <a:pt x="98" y="380"/>
                </a:lnTo>
                <a:lnTo>
                  <a:pt x="103" y="394"/>
                </a:lnTo>
                <a:lnTo>
                  <a:pt x="109" y="409"/>
                </a:lnTo>
                <a:lnTo>
                  <a:pt x="117" y="423"/>
                </a:lnTo>
                <a:lnTo>
                  <a:pt x="124" y="436"/>
                </a:lnTo>
                <a:lnTo>
                  <a:pt x="131" y="451"/>
                </a:lnTo>
                <a:lnTo>
                  <a:pt x="139" y="463"/>
                </a:lnTo>
                <a:lnTo>
                  <a:pt x="148" y="477"/>
                </a:lnTo>
                <a:lnTo>
                  <a:pt x="159" y="492"/>
                </a:lnTo>
                <a:lnTo>
                  <a:pt x="172" y="506"/>
                </a:lnTo>
                <a:lnTo>
                  <a:pt x="180" y="512"/>
                </a:lnTo>
                <a:lnTo>
                  <a:pt x="191" y="521"/>
                </a:lnTo>
                <a:lnTo>
                  <a:pt x="202" y="529"/>
                </a:lnTo>
                <a:lnTo>
                  <a:pt x="216" y="539"/>
                </a:lnTo>
                <a:lnTo>
                  <a:pt x="230" y="548"/>
                </a:lnTo>
                <a:lnTo>
                  <a:pt x="242" y="554"/>
                </a:lnTo>
                <a:lnTo>
                  <a:pt x="253" y="561"/>
                </a:lnTo>
                <a:lnTo>
                  <a:pt x="263" y="565"/>
                </a:lnTo>
                <a:lnTo>
                  <a:pt x="274" y="570"/>
                </a:lnTo>
                <a:lnTo>
                  <a:pt x="288" y="576"/>
                </a:lnTo>
                <a:lnTo>
                  <a:pt x="281" y="574"/>
                </a:lnTo>
                <a:lnTo>
                  <a:pt x="296" y="580"/>
                </a:lnTo>
                <a:lnTo>
                  <a:pt x="307" y="586"/>
                </a:lnTo>
                <a:lnTo>
                  <a:pt x="325" y="595"/>
                </a:lnTo>
                <a:lnTo>
                  <a:pt x="344" y="602"/>
                </a:lnTo>
                <a:lnTo>
                  <a:pt x="370" y="609"/>
                </a:lnTo>
                <a:lnTo>
                  <a:pt x="385" y="618"/>
                </a:lnTo>
                <a:lnTo>
                  <a:pt x="398" y="629"/>
                </a:lnTo>
                <a:lnTo>
                  <a:pt x="0" y="628"/>
                </a:lnTo>
                <a:lnTo>
                  <a:pt x="2" y="0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24" name="Freeform 56"/>
          <p:cNvSpPr>
            <a:spLocks/>
          </p:cNvSpPr>
          <p:nvPr/>
        </p:nvSpPr>
        <p:spPr bwMode="auto">
          <a:xfrm>
            <a:off x="5156200" y="5562600"/>
            <a:ext cx="342900" cy="184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" y="18"/>
              </a:cxn>
              <a:cxn ang="0">
                <a:pos x="1" y="31"/>
              </a:cxn>
              <a:cxn ang="0">
                <a:pos x="1" y="48"/>
              </a:cxn>
              <a:cxn ang="0">
                <a:pos x="0" y="62"/>
              </a:cxn>
              <a:cxn ang="0">
                <a:pos x="0" y="76"/>
              </a:cxn>
              <a:cxn ang="0">
                <a:pos x="0" y="89"/>
              </a:cxn>
              <a:cxn ang="0">
                <a:pos x="0" y="103"/>
              </a:cxn>
              <a:cxn ang="0">
                <a:pos x="0" y="116"/>
              </a:cxn>
              <a:cxn ang="0">
                <a:pos x="216" y="116"/>
              </a:cxn>
              <a:cxn ang="0">
                <a:pos x="193" y="102"/>
              </a:cxn>
              <a:cxn ang="0">
                <a:pos x="174" y="92"/>
              </a:cxn>
              <a:cxn ang="0">
                <a:pos x="157" y="87"/>
              </a:cxn>
              <a:cxn ang="0">
                <a:pos x="144" y="81"/>
              </a:cxn>
              <a:cxn ang="0">
                <a:pos x="133" y="75"/>
              </a:cxn>
              <a:cxn ang="0">
                <a:pos x="124" y="70"/>
              </a:cxn>
              <a:cxn ang="0">
                <a:pos x="116" y="68"/>
              </a:cxn>
              <a:cxn ang="0">
                <a:pos x="98" y="58"/>
              </a:cxn>
              <a:cxn ang="0">
                <a:pos x="87" y="54"/>
              </a:cxn>
              <a:cxn ang="0">
                <a:pos x="72" y="48"/>
              </a:cxn>
              <a:cxn ang="0">
                <a:pos x="59" y="40"/>
              </a:cxn>
              <a:cxn ang="0">
                <a:pos x="47" y="32"/>
              </a:cxn>
              <a:cxn ang="0">
                <a:pos x="37" y="30"/>
              </a:cxn>
              <a:cxn ang="0">
                <a:pos x="28" y="24"/>
              </a:cxn>
              <a:cxn ang="0">
                <a:pos x="22" y="20"/>
              </a:cxn>
              <a:cxn ang="0">
                <a:pos x="12" y="9"/>
              </a:cxn>
              <a:cxn ang="0">
                <a:pos x="0" y="4"/>
              </a:cxn>
              <a:cxn ang="0">
                <a:pos x="1" y="4"/>
              </a:cxn>
            </a:cxnLst>
            <a:rect l="0" t="0" r="r" b="b"/>
            <a:pathLst>
              <a:path w="216" h="116">
                <a:moveTo>
                  <a:pt x="0" y="0"/>
                </a:moveTo>
                <a:lnTo>
                  <a:pt x="1" y="18"/>
                </a:lnTo>
                <a:lnTo>
                  <a:pt x="1" y="31"/>
                </a:lnTo>
                <a:lnTo>
                  <a:pt x="1" y="48"/>
                </a:lnTo>
                <a:lnTo>
                  <a:pt x="0" y="62"/>
                </a:lnTo>
                <a:lnTo>
                  <a:pt x="0" y="76"/>
                </a:lnTo>
                <a:lnTo>
                  <a:pt x="0" y="89"/>
                </a:lnTo>
                <a:lnTo>
                  <a:pt x="0" y="103"/>
                </a:lnTo>
                <a:lnTo>
                  <a:pt x="0" y="116"/>
                </a:lnTo>
                <a:lnTo>
                  <a:pt x="216" y="116"/>
                </a:lnTo>
                <a:lnTo>
                  <a:pt x="193" y="102"/>
                </a:lnTo>
                <a:lnTo>
                  <a:pt x="174" y="92"/>
                </a:lnTo>
                <a:lnTo>
                  <a:pt x="157" y="87"/>
                </a:lnTo>
                <a:lnTo>
                  <a:pt x="144" y="81"/>
                </a:lnTo>
                <a:lnTo>
                  <a:pt x="133" y="75"/>
                </a:lnTo>
                <a:lnTo>
                  <a:pt x="124" y="70"/>
                </a:lnTo>
                <a:lnTo>
                  <a:pt x="116" y="68"/>
                </a:lnTo>
                <a:lnTo>
                  <a:pt x="98" y="58"/>
                </a:lnTo>
                <a:lnTo>
                  <a:pt x="87" y="54"/>
                </a:lnTo>
                <a:lnTo>
                  <a:pt x="72" y="48"/>
                </a:lnTo>
                <a:lnTo>
                  <a:pt x="59" y="40"/>
                </a:lnTo>
                <a:lnTo>
                  <a:pt x="47" y="32"/>
                </a:lnTo>
                <a:lnTo>
                  <a:pt x="37" y="30"/>
                </a:lnTo>
                <a:lnTo>
                  <a:pt x="28" y="24"/>
                </a:lnTo>
                <a:lnTo>
                  <a:pt x="22" y="20"/>
                </a:lnTo>
                <a:lnTo>
                  <a:pt x="12" y="9"/>
                </a:lnTo>
                <a:lnTo>
                  <a:pt x="0" y="4"/>
                </a:lnTo>
                <a:lnTo>
                  <a:pt x="1" y="4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25" name="Freeform 57"/>
          <p:cNvSpPr>
            <a:spLocks/>
          </p:cNvSpPr>
          <p:nvPr/>
        </p:nvSpPr>
        <p:spPr bwMode="auto">
          <a:xfrm>
            <a:off x="3746500" y="4327525"/>
            <a:ext cx="1771650" cy="1419225"/>
          </a:xfrm>
          <a:custGeom>
            <a:avLst/>
            <a:gdLst/>
            <a:ahLst/>
            <a:cxnLst>
              <a:cxn ang="0">
                <a:pos x="545" y="9"/>
              </a:cxn>
              <a:cxn ang="0">
                <a:pos x="510" y="50"/>
              </a:cxn>
              <a:cxn ang="0">
                <a:pos x="488" y="100"/>
              </a:cxn>
              <a:cxn ang="0">
                <a:pos x="469" y="150"/>
              </a:cxn>
              <a:cxn ang="0">
                <a:pos x="452" y="200"/>
              </a:cxn>
              <a:cxn ang="0">
                <a:pos x="440" y="244"/>
              </a:cxn>
              <a:cxn ang="0">
                <a:pos x="424" y="302"/>
              </a:cxn>
              <a:cxn ang="0">
                <a:pos x="410" y="353"/>
              </a:cxn>
              <a:cxn ang="0">
                <a:pos x="397" y="403"/>
              </a:cxn>
              <a:cxn ang="0">
                <a:pos x="386" y="451"/>
              </a:cxn>
              <a:cxn ang="0">
                <a:pos x="373" y="506"/>
              </a:cxn>
              <a:cxn ang="0">
                <a:pos x="359" y="555"/>
              </a:cxn>
              <a:cxn ang="0">
                <a:pos x="345" y="603"/>
              </a:cxn>
              <a:cxn ang="0">
                <a:pos x="324" y="658"/>
              </a:cxn>
              <a:cxn ang="0">
                <a:pos x="295" y="712"/>
              </a:cxn>
              <a:cxn ang="0">
                <a:pos x="268" y="749"/>
              </a:cxn>
              <a:cxn ang="0">
                <a:pos x="229" y="788"/>
              </a:cxn>
              <a:cxn ang="0">
                <a:pos x="192" y="812"/>
              </a:cxn>
              <a:cxn ang="0">
                <a:pos x="151" y="832"/>
              </a:cxn>
              <a:cxn ang="0">
                <a:pos x="118" y="846"/>
              </a:cxn>
              <a:cxn ang="0">
                <a:pos x="72" y="862"/>
              </a:cxn>
              <a:cxn ang="0">
                <a:pos x="26" y="875"/>
              </a:cxn>
              <a:cxn ang="0">
                <a:pos x="1116" y="894"/>
              </a:cxn>
              <a:cxn ang="0">
                <a:pos x="1078" y="876"/>
              </a:cxn>
              <a:cxn ang="0">
                <a:pos x="1053" y="865"/>
              </a:cxn>
              <a:cxn ang="0">
                <a:pos x="1000" y="843"/>
              </a:cxn>
              <a:cxn ang="0">
                <a:pos x="953" y="818"/>
              </a:cxn>
              <a:cxn ang="0">
                <a:pos x="905" y="786"/>
              </a:cxn>
              <a:cxn ang="0">
                <a:pos x="891" y="774"/>
              </a:cxn>
              <a:cxn ang="0">
                <a:pos x="861" y="740"/>
              </a:cxn>
              <a:cxn ang="0">
                <a:pos x="836" y="699"/>
              </a:cxn>
              <a:cxn ang="0">
                <a:pos x="810" y="645"/>
              </a:cxn>
              <a:cxn ang="0">
                <a:pos x="794" y="605"/>
              </a:cxn>
              <a:cxn ang="0">
                <a:pos x="781" y="557"/>
              </a:cxn>
              <a:cxn ang="0">
                <a:pos x="769" y="515"/>
              </a:cxn>
              <a:cxn ang="0">
                <a:pos x="759" y="473"/>
              </a:cxn>
              <a:cxn ang="0">
                <a:pos x="743" y="417"/>
              </a:cxn>
              <a:cxn ang="0">
                <a:pos x="728" y="364"/>
              </a:cxn>
              <a:cxn ang="0">
                <a:pos x="711" y="303"/>
              </a:cxn>
              <a:cxn ang="0">
                <a:pos x="694" y="246"/>
              </a:cxn>
              <a:cxn ang="0">
                <a:pos x="678" y="192"/>
              </a:cxn>
              <a:cxn ang="0">
                <a:pos x="666" y="155"/>
              </a:cxn>
              <a:cxn ang="0">
                <a:pos x="652" y="115"/>
              </a:cxn>
              <a:cxn ang="0">
                <a:pos x="641" y="87"/>
              </a:cxn>
              <a:cxn ang="0">
                <a:pos x="633" y="73"/>
              </a:cxn>
              <a:cxn ang="0">
                <a:pos x="620" y="47"/>
              </a:cxn>
              <a:cxn ang="0">
                <a:pos x="604" y="23"/>
              </a:cxn>
              <a:cxn ang="0">
                <a:pos x="579" y="3"/>
              </a:cxn>
            </a:cxnLst>
            <a:rect l="0" t="0" r="r" b="b"/>
            <a:pathLst>
              <a:path w="1116" h="894">
                <a:moveTo>
                  <a:pt x="567" y="0"/>
                </a:moveTo>
                <a:lnTo>
                  <a:pt x="557" y="4"/>
                </a:lnTo>
                <a:lnTo>
                  <a:pt x="545" y="9"/>
                </a:lnTo>
                <a:lnTo>
                  <a:pt x="531" y="21"/>
                </a:lnTo>
                <a:lnTo>
                  <a:pt x="520" y="34"/>
                </a:lnTo>
                <a:lnTo>
                  <a:pt x="510" y="50"/>
                </a:lnTo>
                <a:lnTo>
                  <a:pt x="502" y="65"/>
                </a:lnTo>
                <a:lnTo>
                  <a:pt x="495" y="81"/>
                </a:lnTo>
                <a:lnTo>
                  <a:pt x="488" y="100"/>
                </a:lnTo>
                <a:lnTo>
                  <a:pt x="482" y="114"/>
                </a:lnTo>
                <a:lnTo>
                  <a:pt x="475" y="134"/>
                </a:lnTo>
                <a:lnTo>
                  <a:pt x="469" y="150"/>
                </a:lnTo>
                <a:lnTo>
                  <a:pt x="462" y="170"/>
                </a:lnTo>
                <a:lnTo>
                  <a:pt x="458" y="183"/>
                </a:lnTo>
                <a:lnTo>
                  <a:pt x="452" y="200"/>
                </a:lnTo>
                <a:lnTo>
                  <a:pt x="448" y="215"/>
                </a:lnTo>
                <a:lnTo>
                  <a:pt x="444" y="229"/>
                </a:lnTo>
                <a:lnTo>
                  <a:pt x="440" y="244"/>
                </a:lnTo>
                <a:lnTo>
                  <a:pt x="435" y="263"/>
                </a:lnTo>
                <a:lnTo>
                  <a:pt x="429" y="285"/>
                </a:lnTo>
                <a:lnTo>
                  <a:pt x="424" y="302"/>
                </a:lnTo>
                <a:lnTo>
                  <a:pt x="421" y="315"/>
                </a:lnTo>
                <a:lnTo>
                  <a:pt x="415" y="334"/>
                </a:lnTo>
                <a:lnTo>
                  <a:pt x="410" y="353"/>
                </a:lnTo>
                <a:lnTo>
                  <a:pt x="407" y="366"/>
                </a:lnTo>
                <a:lnTo>
                  <a:pt x="401" y="387"/>
                </a:lnTo>
                <a:lnTo>
                  <a:pt x="397" y="403"/>
                </a:lnTo>
                <a:lnTo>
                  <a:pt x="394" y="419"/>
                </a:lnTo>
                <a:lnTo>
                  <a:pt x="390" y="435"/>
                </a:lnTo>
                <a:lnTo>
                  <a:pt x="386" y="451"/>
                </a:lnTo>
                <a:lnTo>
                  <a:pt x="383" y="467"/>
                </a:lnTo>
                <a:lnTo>
                  <a:pt x="379" y="484"/>
                </a:lnTo>
                <a:lnTo>
                  <a:pt x="373" y="506"/>
                </a:lnTo>
                <a:lnTo>
                  <a:pt x="367" y="527"/>
                </a:lnTo>
                <a:lnTo>
                  <a:pt x="363" y="541"/>
                </a:lnTo>
                <a:lnTo>
                  <a:pt x="359" y="555"/>
                </a:lnTo>
                <a:lnTo>
                  <a:pt x="355" y="571"/>
                </a:lnTo>
                <a:lnTo>
                  <a:pt x="351" y="584"/>
                </a:lnTo>
                <a:lnTo>
                  <a:pt x="345" y="603"/>
                </a:lnTo>
                <a:lnTo>
                  <a:pt x="339" y="622"/>
                </a:lnTo>
                <a:lnTo>
                  <a:pt x="332" y="640"/>
                </a:lnTo>
                <a:lnTo>
                  <a:pt x="324" y="658"/>
                </a:lnTo>
                <a:lnTo>
                  <a:pt x="316" y="676"/>
                </a:lnTo>
                <a:lnTo>
                  <a:pt x="306" y="693"/>
                </a:lnTo>
                <a:lnTo>
                  <a:pt x="295" y="712"/>
                </a:lnTo>
                <a:lnTo>
                  <a:pt x="287" y="723"/>
                </a:lnTo>
                <a:lnTo>
                  <a:pt x="278" y="736"/>
                </a:lnTo>
                <a:lnTo>
                  <a:pt x="268" y="749"/>
                </a:lnTo>
                <a:lnTo>
                  <a:pt x="259" y="759"/>
                </a:lnTo>
                <a:lnTo>
                  <a:pt x="247" y="771"/>
                </a:lnTo>
                <a:lnTo>
                  <a:pt x="229" y="788"/>
                </a:lnTo>
                <a:lnTo>
                  <a:pt x="214" y="798"/>
                </a:lnTo>
                <a:lnTo>
                  <a:pt x="202" y="805"/>
                </a:lnTo>
                <a:lnTo>
                  <a:pt x="192" y="812"/>
                </a:lnTo>
                <a:lnTo>
                  <a:pt x="178" y="820"/>
                </a:lnTo>
                <a:lnTo>
                  <a:pt x="165" y="826"/>
                </a:lnTo>
                <a:lnTo>
                  <a:pt x="151" y="832"/>
                </a:lnTo>
                <a:lnTo>
                  <a:pt x="141" y="836"/>
                </a:lnTo>
                <a:lnTo>
                  <a:pt x="129" y="842"/>
                </a:lnTo>
                <a:lnTo>
                  <a:pt x="118" y="846"/>
                </a:lnTo>
                <a:lnTo>
                  <a:pt x="103" y="852"/>
                </a:lnTo>
                <a:lnTo>
                  <a:pt x="84" y="858"/>
                </a:lnTo>
                <a:lnTo>
                  <a:pt x="72" y="862"/>
                </a:lnTo>
                <a:lnTo>
                  <a:pt x="60" y="866"/>
                </a:lnTo>
                <a:lnTo>
                  <a:pt x="51" y="869"/>
                </a:lnTo>
                <a:lnTo>
                  <a:pt x="26" y="875"/>
                </a:lnTo>
                <a:lnTo>
                  <a:pt x="3" y="885"/>
                </a:lnTo>
                <a:lnTo>
                  <a:pt x="0" y="894"/>
                </a:lnTo>
                <a:lnTo>
                  <a:pt x="1116" y="894"/>
                </a:lnTo>
                <a:lnTo>
                  <a:pt x="1103" y="887"/>
                </a:lnTo>
                <a:lnTo>
                  <a:pt x="1091" y="880"/>
                </a:lnTo>
                <a:lnTo>
                  <a:pt x="1078" y="876"/>
                </a:lnTo>
                <a:lnTo>
                  <a:pt x="1062" y="869"/>
                </a:lnTo>
                <a:lnTo>
                  <a:pt x="1043" y="862"/>
                </a:lnTo>
                <a:lnTo>
                  <a:pt x="1053" y="865"/>
                </a:lnTo>
                <a:lnTo>
                  <a:pt x="1032" y="858"/>
                </a:lnTo>
                <a:lnTo>
                  <a:pt x="1020" y="852"/>
                </a:lnTo>
                <a:lnTo>
                  <a:pt x="1000" y="843"/>
                </a:lnTo>
                <a:lnTo>
                  <a:pt x="982" y="834"/>
                </a:lnTo>
                <a:lnTo>
                  <a:pt x="967" y="826"/>
                </a:lnTo>
                <a:lnTo>
                  <a:pt x="953" y="818"/>
                </a:lnTo>
                <a:lnTo>
                  <a:pt x="936" y="809"/>
                </a:lnTo>
                <a:lnTo>
                  <a:pt x="922" y="800"/>
                </a:lnTo>
                <a:lnTo>
                  <a:pt x="905" y="786"/>
                </a:lnTo>
                <a:lnTo>
                  <a:pt x="897" y="779"/>
                </a:lnTo>
                <a:lnTo>
                  <a:pt x="896" y="779"/>
                </a:lnTo>
                <a:lnTo>
                  <a:pt x="891" y="774"/>
                </a:lnTo>
                <a:lnTo>
                  <a:pt x="880" y="765"/>
                </a:lnTo>
                <a:lnTo>
                  <a:pt x="871" y="753"/>
                </a:lnTo>
                <a:lnTo>
                  <a:pt x="861" y="740"/>
                </a:lnTo>
                <a:lnTo>
                  <a:pt x="854" y="729"/>
                </a:lnTo>
                <a:lnTo>
                  <a:pt x="846" y="716"/>
                </a:lnTo>
                <a:lnTo>
                  <a:pt x="836" y="699"/>
                </a:lnTo>
                <a:lnTo>
                  <a:pt x="827" y="681"/>
                </a:lnTo>
                <a:lnTo>
                  <a:pt x="819" y="663"/>
                </a:lnTo>
                <a:lnTo>
                  <a:pt x="810" y="645"/>
                </a:lnTo>
                <a:lnTo>
                  <a:pt x="804" y="630"/>
                </a:lnTo>
                <a:lnTo>
                  <a:pt x="799" y="618"/>
                </a:lnTo>
                <a:lnTo>
                  <a:pt x="794" y="605"/>
                </a:lnTo>
                <a:lnTo>
                  <a:pt x="789" y="590"/>
                </a:lnTo>
                <a:lnTo>
                  <a:pt x="785" y="574"/>
                </a:lnTo>
                <a:lnTo>
                  <a:pt x="781" y="557"/>
                </a:lnTo>
                <a:lnTo>
                  <a:pt x="776" y="540"/>
                </a:lnTo>
                <a:lnTo>
                  <a:pt x="773" y="529"/>
                </a:lnTo>
                <a:lnTo>
                  <a:pt x="769" y="515"/>
                </a:lnTo>
                <a:lnTo>
                  <a:pt x="766" y="502"/>
                </a:lnTo>
                <a:lnTo>
                  <a:pt x="763" y="490"/>
                </a:lnTo>
                <a:lnTo>
                  <a:pt x="759" y="473"/>
                </a:lnTo>
                <a:lnTo>
                  <a:pt x="754" y="457"/>
                </a:lnTo>
                <a:lnTo>
                  <a:pt x="748" y="434"/>
                </a:lnTo>
                <a:lnTo>
                  <a:pt x="743" y="417"/>
                </a:lnTo>
                <a:lnTo>
                  <a:pt x="738" y="399"/>
                </a:lnTo>
                <a:lnTo>
                  <a:pt x="732" y="380"/>
                </a:lnTo>
                <a:lnTo>
                  <a:pt x="728" y="364"/>
                </a:lnTo>
                <a:lnTo>
                  <a:pt x="723" y="345"/>
                </a:lnTo>
                <a:lnTo>
                  <a:pt x="719" y="328"/>
                </a:lnTo>
                <a:lnTo>
                  <a:pt x="711" y="303"/>
                </a:lnTo>
                <a:lnTo>
                  <a:pt x="705" y="280"/>
                </a:lnTo>
                <a:lnTo>
                  <a:pt x="699" y="260"/>
                </a:lnTo>
                <a:lnTo>
                  <a:pt x="694" y="246"/>
                </a:lnTo>
                <a:lnTo>
                  <a:pt x="689" y="228"/>
                </a:lnTo>
                <a:lnTo>
                  <a:pt x="683" y="207"/>
                </a:lnTo>
                <a:lnTo>
                  <a:pt x="678" y="192"/>
                </a:lnTo>
                <a:lnTo>
                  <a:pt x="674" y="180"/>
                </a:lnTo>
                <a:lnTo>
                  <a:pt x="671" y="170"/>
                </a:lnTo>
                <a:lnTo>
                  <a:pt x="666" y="155"/>
                </a:lnTo>
                <a:lnTo>
                  <a:pt x="661" y="140"/>
                </a:lnTo>
                <a:lnTo>
                  <a:pt x="657" y="128"/>
                </a:lnTo>
                <a:lnTo>
                  <a:pt x="652" y="115"/>
                </a:lnTo>
                <a:lnTo>
                  <a:pt x="647" y="103"/>
                </a:lnTo>
                <a:lnTo>
                  <a:pt x="643" y="95"/>
                </a:lnTo>
                <a:lnTo>
                  <a:pt x="641" y="87"/>
                </a:lnTo>
                <a:lnTo>
                  <a:pt x="638" y="82"/>
                </a:lnTo>
                <a:lnTo>
                  <a:pt x="635" y="76"/>
                </a:lnTo>
                <a:lnTo>
                  <a:pt x="633" y="73"/>
                </a:lnTo>
                <a:lnTo>
                  <a:pt x="630" y="66"/>
                </a:lnTo>
                <a:lnTo>
                  <a:pt x="625" y="57"/>
                </a:lnTo>
                <a:lnTo>
                  <a:pt x="620" y="47"/>
                </a:lnTo>
                <a:lnTo>
                  <a:pt x="615" y="38"/>
                </a:lnTo>
                <a:lnTo>
                  <a:pt x="610" y="30"/>
                </a:lnTo>
                <a:lnTo>
                  <a:pt x="604" y="23"/>
                </a:lnTo>
                <a:lnTo>
                  <a:pt x="598" y="15"/>
                </a:lnTo>
                <a:lnTo>
                  <a:pt x="588" y="8"/>
                </a:lnTo>
                <a:lnTo>
                  <a:pt x="579" y="3"/>
                </a:lnTo>
                <a:lnTo>
                  <a:pt x="568" y="0"/>
                </a:lnTo>
              </a:path>
            </a:pathLst>
          </a:custGeom>
          <a:noFill/>
          <a:ln w="1905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390" name="Rectangle 2"/>
          <p:cNvSpPr>
            <a:spLocks noChangeArrowheads="1"/>
          </p:cNvSpPr>
          <p:nvPr/>
        </p:nvSpPr>
        <p:spPr bwMode="auto">
          <a:xfrm>
            <a:off x="690563" y="144463"/>
            <a:ext cx="77724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Continuous Probability Distributions</a:t>
            </a:r>
          </a:p>
        </p:txBody>
      </p:sp>
      <p:sp>
        <p:nvSpPr>
          <p:cNvPr id="16391" name="Rectangle 3"/>
          <p:cNvSpPr>
            <a:spLocks noChangeArrowheads="1"/>
          </p:cNvSpPr>
          <p:nvPr/>
        </p:nvSpPr>
        <p:spPr bwMode="auto">
          <a:xfrm>
            <a:off x="690563" y="1108075"/>
            <a:ext cx="77724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The probability of the random variable assuming a value within some given interval from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1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to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is defined to be the </a:t>
            </a:r>
            <a:r>
              <a:rPr lang="en-US" sz="2400" b="0" u="sng">
                <a:solidFill>
                  <a:srgbClr val="000000"/>
                </a:solidFill>
                <a:latin typeface="Book Antiqua" pitchFamily="18" charset="0"/>
              </a:rPr>
              <a:t>area under the graph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of the </a:t>
            </a:r>
            <a:r>
              <a:rPr lang="en-US" sz="2400" b="0" u="sng">
                <a:solidFill>
                  <a:srgbClr val="000000"/>
                </a:solidFill>
                <a:latin typeface="Book Antiqua" pitchFamily="18" charset="0"/>
              </a:rPr>
              <a:t>probability density function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that is between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x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1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and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x</a:t>
            </a:r>
            <a:r>
              <a:rPr lang="en-US" sz="2400" b="0" i="1" baseline="-2500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186379" name="Line 11"/>
          <p:cNvSpPr>
            <a:spLocks noChangeShapeType="1"/>
          </p:cNvSpPr>
          <p:nvPr/>
        </p:nvSpPr>
        <p:spPr bwMode="auto">
          <a:xfrm>
            <a:off x="552450" y="4294188"/>
            <a:ext cx="0" cy="1447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381" name="Rectangle 13"/>
          <p:cNvSpPr>
            <a:spLocks noChangeArrowheads="1"/>
          </p:cNvSpPr>
          <p:nvPr/>
        </p:nvSpPr>
        <p:spPr bwMode="auto">
          <a:xfrm>
            <a:off x="2690813" y="5470525"/>
            <a:ext cx="384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186384" name="Freeform 16"/>
          <p:cNvSpPr>
            <a:spLocks/>
          </p:cNvSpPr>
          <p:nvPr/>
        </p:nvSpPr>
        <p:spPr bwMode="auto">
          <a:xfrm>
            <a:off x="825500" y="5257800"/>
            <a:ext cx="1652588" cy="484188"/>
          </a:xfrm>
          <a:custGeom>
            <a:avLst/>
            <a:gdLst/>
            <a:ahLst/>
            <a:cxnLst>
              <a:cxn ang="0">
                <a:pos x="16" y="305"/>
              </a:cxn>
              <a:cxn ang="0">
                <a:pos x="19" y="0"/>
              </a:cxn>
              <a:cxn ang="0">
                <a:pos x="1041" y="0"/>
              </a:cxn>
              <a:cxn ang="0">
                <a:pos x="1041" y="303"/>
              </a:cxn>
              <a:cxn ang="0">
                <a:pos x="0" y="303"/>
              </a:cxn>
            </a:cxnLst>
            <a:rect l="0" t="0" r="r" b="b"/>
            <a:pathLst>
              <a:path w="1041" h="305">
                <a:moveTo>
                  <a:pt x="16" y="305"/>
                </a:moveTo>
                <a:lnTo>
                  <a:pt x="19" y="0"/>
                </a:lnTo>
                <a:lnTo>
                  <a:pt x="1041" y="0"/>
                </a:lnTo>
                <a:lnTo>
                  <a:pt x="1041" y="303"/>
                </a:lnTo>
                <a:lnTo>
                  <a:pt x="0" y="303"/>
                </a:lnTo>
              </a:path>
            </a:pathLst>
          </a:custGeom>
          <a:solidFill>
            <a:srgbClr val="C0C0C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385" name="Line 17"/>
          <p:cNvSpPr>
            <a:spLocks noChangeShapeType="1"/>
          </p:cNvSpPr>
          <p:nvPr/>
        </p:nvSpPr>
        <p:spPr bwMode="auto">
          <a:xfrm>
            <a:off x="2478088" y="5253038"/>
            <a:ext cx="0" cy="5048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386" name="Line 18"/>
          <p:cNvSpPr>
            <a:spLocks noChangeShapeType="1"/>
          </p:cNvSpPr>
          <p:nvPr/>
        </p:nvSpPr>
        <p:spPr bwMode="auto">
          <a:xfrm flipV="1">
            <a:off x="846138" y="5253038"/>
            <a:ext cx="16367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387" name="Line 19"/>
          <p:cNvSpPr>
            <a:spLocks noChangeShapeType="1"/>
          </p:cNvSpPr>
          <p:nvPr/>
        </p:nvSpPr>
        <p:spPr bwMode="auto">
          <a:xfrm>
            <a:off x="849313" y="5256213"/>
            <a:ext cx="0" cy="4778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388" name="Text Box 20"/>
          <p:cNvSpPr txBox="1">
            <a:spLocks noChangeArrowheads="1"/>
          </p:cNvSpPr>
          <p:nvPr/>
        </p:nvSpPr>
        <p:spPr bwMode="auto">
          <a:xfrm>
            <a:off x="1166813" y="3698875"/>
            <a:ext cx="11493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Uniform</a:t>
            </a:r>
          </a:p>
        </p:txBody>
      </p:sp>
      <p:sp>
        <p:nvSpPr>
          <p:cNvPr id="186411" name="Rectangle 43"/>
          <p:cNvSpPr>
            <a:spLocks noChangeArrowheads="1"/>
          </p:cNvSpPr>
          <p:nvPr/>
        </p:nvSpPr>
        <p:spPr bwMode="auto">
          <a:xfrm>
            <a:off x="1136650" y="5260975"/>
            <a:ext cx="425450" cy="473075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12" name="Line 44"/>
          <p:cNvSpPr>
            <a:spLocks noChangeShapeType="1"/>
          </p:cNvSpPr>
          <p:nvPr/>
        </p:nvSpPr>
        <p:spPr bwMode="auto">
          <a:xfrm>
            <a:off x="1562100" y="5262563"/>
            <a:ext cx="0" cy="53340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13" name="Line 45"/>
          <p:cNvSpPr>
            <a:spLocks noChangeShapeType="1"/>
          </p:cNvSpPr>
          <p:nvPr/>
        </p:nvSpPr>
        <p:spPr bwMode="auto">
          <a:xfrm>
            <a:off x="1133475" y="5262563"/>
            <a:ext cx="0" cy="53340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14" name="Rectangle 46"/>
          <p:cNvSpPr>
            <a:spLocks noChangeArrowheads="1"/>
          </p:cNvSpPr>
          <p:nvPr/>
        </p:nvSpPr>
        <p:spPr bwMode="auto">
          <a:xfrm>
            <a:off x="876300" y="5675313"/>
            <a:ext cx="454025" cy="454025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  <a:cs typeface="+mn-cs"/>
              </a:rPr>
              <a:t> </a:t>
            </a:r>
            <a:r>
              <a:rPr lang="en-US" sz="2000" b="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x</a:t>
            </a:r>
            <a:r>
              <a:rPr lang="en-US" sz="1600" b="0" baseline="-25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1</a:t>
            </a:r>
          </a:p>
        </p:txBody>
      </p:sp>
      <p:sp>
        <p:nvSpPr>
          <p:cNvPr id="186415" name="Rectangle 47"/>
          <p:cNvSpPr>
            <a:spLocks noChangeArrowheads="1"/>
          </p:cNvSpPr>
          <p:nvPr/>
        </p:nvSpPr>
        <p:spPr bwMode="auto">
          <a:xfrm>
            <a:off x="1304925" y="5675313"/>
            <a:ext cx="454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  <a:cs typeface="+mn-cs"/>
              </a:rPr>
              <a:t> </a:t>
            </a:r>
            <a:r>
              <a:rPr lang="en-US" sz="2000" b="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x</a:t>
            </a:r>
            <a:r>
              <a:rPr lang="en-US" sz="1600" b="0" baseline="-25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186382" name="Line 14"/>
          <p:cNvSpPr>
            <a:spLocks noChangeShapeType="1"/>
          </p:cNvSpPr>
          <p:nvPr/>
        </p:nvSpPr>
        <p:spPr bwMode="auto">
          <a:xfrm>
            <a:off x="555625" y="5734050"/>
            <a:ext cx="22494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393" name="Rectangle 25"/>
          <p:cNvSpPr>
            <a:spLocks noChangeArrowheads="1"/>
          </p:cNvSpPr>
          <p:nvPr/>
        </p:nvSpPr>
        <p:spPr bwMode="auto">
          <a:xfrm>
            <a:off x="5805488" y="5545138"/>
            <a:ext cx="238125" cy="358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55562" tIns="26988" rIns="55562" bIns="26988">
            <a:spAutoFit/>
          </a:bodyPr>
          <a:lstStyle/>
          <a:p>
            <a:pPr defTabSz="330200" eaLnBrk="0" hangingPunct="0">
              <a:defRPr/>
            </a:pPr>
            <a:r>
              <a:rPr lang="en-US" sz="2000" b="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x</a:t>
            </a:r>
          </a:p>
        </p:txBody>
      </p:sp>
      <p:sp>
        <p:nvSpPr>
          <p:cNvPr id="186394" name="Line 26"/>
          <p:cNvSpPr>
            <a:spLocks noChangeShapeType="1"/>
          </p:cNvSpPr>
          <p:nvPr/>
        </p:nvSpPr>
        <p:spPr bwMode="auto">
          <a:xfrm flipH="1" flipV="1">
            <a:off x="3551238" y="4240213"/>
            <a:ext cx="0" cy="15081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397" name="Text Box 29"/>
          <p:cNvSpPr txBox="1">
            <a:spLocks noChangeArrowheads="1"/>
          </p:cNvSpPr>
          <p:nvPr/>
        </p:nvSpPr>
        <p:spPr bwMode="auto">
          <a:xfrm>
            <a:off x="4129088" y="3717925"/>
            <a:ext cx="1058862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Normal</a:t>
            </a:r>
          </a:p>
        </p:txBody>
      </p:sp>
      <p:sp>
        <p:nvSpPr>
          <p:cNvPr id="186416" name="Rectangle 48"/>
          <p:cNvSpPr>
            <a:spLocks noChangeArrowheads="1"/>
          </p:cNvSpPr>
          <p:nvPr/>
        </p:nvSpPr>
        <p:spPr bwMode="auto">
          <a:xfrm>
            <a:off x="4600575" y="5708650"/>
            <a:ext cx="454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  <a:cs typeface="+mn-cs"/>
              </a:rPr>
              <a:t> </a:t>
            </a:r>
            <a:r>
              <a:rPr lang="en-US" sz="2000" b="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x</a:t>
            </a:r>
            <a:r>
              <a:rPr lang="en-US" sz="1600" b="0" baseline="-25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1</a:t>
            </a:r>
          </a:p>
        </p:txBody>
      </p:sp>
      <p:sp>
        <p:nvSpPr>
          <p:cNvPr id="186417" name="Rectangle 49"/>
          <p:cNvSpPr>
            <a:spLocks noChangeArrowheads="1"/>
          </p:cNvSpPr>
          <p:nvPr/>
        </p:nvSpPr>
        <p:spPr bwMode="auto">
          <a:xfrm>
            <a:off x="4924425" y="5708650"/>
            <a:ext cx="454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  <a:cs typeface="+mn-cs"/>
              </a:rPr>
              <a:t> </a:t>
            </a:r>
            <a:r>
              <a:rPr lang="en-US" sz="2000" b="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x</a:t>
            </a:r>
            <a:r>
              <a:rPr lang="en-US" sz="1600" b="0" baseline="-25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186426" name="Freeform 58"/>
          <p:cNvSpPr>
            <a:spLocks/>
          </p:cNvSpPr>
          <p:nvPr/>
        </p:nvSpPr>
        <p:spPr bwMode="auto">
          <a:xfrm>
            <a:off x="4859338" y="4795838"/>
            <a:ext cx="1587" cy="1023937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0" y="645"/>
              </a:cxn>
            </a:cxnLst>
            <a:rect l="0" t="0" r="r" b="b"/>
            <a:pathLst>
              <a:path w="1" h="645">
                <a:moveTo>
                  <a:pt x="1" y="0"/>
                </a:moveTo>
                <a:lnTo>
                  <a:pt x="0" y="645"/>
                </a:lnTo>
              </a:path>
            </a:pathLst>
          </a:custGeom>
          <a:noFill/>
          <a:ln w="12700" cap="flat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27" name="Line 59"/>
          <p:cNvSpPr>
            <a:spLocks noChangeShapeType="1"/>
          </p:cNvSpPr>
          <p:nvPr/>
        </p:nvSpPr>
        <p:spPr bwMode="auto">
          <a:xfrm>
            <a:off x="5153025" y="5553075"/>
            <a:ext cx="0" cy="257175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04" name="Freeform 36"/>
          <p:cNvSpPr>
            <a:spLocks/>
          </p:cNvSpPr>
          <p:nvPr/>
        </p:nvSpPr>
        <p:spPr bwMode="auto">
          <a:xfrm>
            <a:off x="6296025" y="4656138"/>
            <a:ext cx="1987550" cy="108426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1070"/>
              </a:cxn>
              <a:cxn ang="0">
                <a:pos x="2853" y="1070"/>
              </a:cxn>
              <a:cxn ang="0">
                <a:pos x="2850" y="1013"/>
              </a:cxn>
              <a:cxn ang="0">
                <a:pos x="2535" y="995"/>
              </a:cxn>
              <a:cxn ang="0">
                <a:pos x="2265" y="977"/>
              </a:cxn>
              <a:cxn ang="0">
                <a:pos x="1923" y="950"/>
              </a:cxn>
              <a:cxn ang="0">
                <a:pos x="1635" y="911"/>
              </a:cxn>
              <a:cxn ang="0">
                <a:pos x="1347" y="857"/>
              </a:cxn>
              <a:cxn ang="0">
                <a:pos x="996" y="764"/>
              </a:cxn>
              <a:cxn ang="0">
                <a:pos x="723" y="665"/>
              </a:cxn>
              <a:cxn ang="0">
                <a:pos x="492" y="554"/>
              </a:cxn>
              <a:cxn ang="0">
                <a:pos x="351" y="470"/>
              </a:cxn>
              <a:cxn ang="0">
                <a:pos x="294" y="431"/>
              </a:cxn>
              <a:cxn ang="0">
                <a:pos x="261" y="404"/>
              </a:cxn>
              <a:cxn ang="0">
                <a:pos x="231" y="374"/>
              </a:cxn>
              <a:cxn ang="0">
                <a:pos x="204" y="353"/>
              </a:cxn>
              <a:cxn ang="0">
                <a:pos x="174" y="320"/>
              </a:cxn>
              <a:cxn ang="0">
                <a:pos x="144" y="290"/>
              </a:cxn>
              <a:cxn ang="0">
                <a:pos x="117" y="257"/>
              </a:cxn>
              <a:cxn ang="0">
                <a:pos x="93" y="221"/>
              </a:cxn>
              <a:cxn ang="0">
                <a:pos x="57" y="161"/>
              </a:cxn>
              <a:cxn ang="0">
                <a:pos x="42" y="132"/>
              </a:cxn>
              <a:cxn ang="0">
                <a:pos x="21" y="74"/>
              </a:cxn>
              <a:cxn ang="0">
                <a:pos x="6" y="32"/>
              </a:cxn>
            </a:cxnLst>
            <a:rect l="0" t="0" r="r" b="b"/>
            <a:pathLst>
              <a:path w="2853" h="1070">
                <a:moveTo>
                  <a:pt x="2" y="0"/>
                </a:moveTo>
                <a:lnTo>
                  <a:pt x="0" y="1070"/>
                </a:lnTo>
                <a:lnTo>
                  <a:pt x="2853" y="1070"/>
                </a:lnTo>
                <a:lnTo>
                  <a:pt x="2850" y="1013"/>
                </a:lnTo>
                <a:lnTo>
                  <a:pt x="2535" y="995"/>
                </a:lnTo>
                <a:lnTo>
                  <a:pt x="2265" y="977"/>
                </a:lnTo>
                <a:lnTo>
                  <a:pt x="1923" y="950"/>
                </a:lnTo>
                <a:lnTo>
                  <a:pt x="1635" y="911"/>
                </a:lnTo>
                <a:lnTo>
                  <a:pt x="1347" y="857"/>
                </a:lnTo>
                <a:lnTo>
                  <a:pt x="996" y="764"/>
                </a:lnTo>
                <a:lnTo>
                  <a:pt x="723" y="665"/>
                </a:lnTo>
                <a:lnTo>
                  <a:pt x="492" y="554"/>
                </a:lnTo>
                <a:lnTo>
                  <a:pt x="351" y="470"/>
                </a:lnTo>
                <a:lnTo>
                  <a:pt x="294" y="431"/>
                </a:lnTo>
                <a:lnTo>
                  <a:pt x="261" y="404"/>
                </a:lnTo>
                <a:lnTo>
                  <a:pt x="231" y="374"/>
                </a:lnTo>
                <a:lnTo>
                  <a:pt x="204" y="353"/>
                </a:lnTo>
                <a:lnTo>
                  <a:pt x="174" y="320"/>
                </a:lnTo>
                <a:lnTo>
                  <a:pt x="144" y="290"/>
                </a:lnTo>
                <a:lnTo>
                  <a:pt x="117" y="257"/>
                </a:lnTo>
                <a:lnTo>
                  <a:pt x="93" y="221"/>
                </a:lnTo>
                <a:lnTo>
                  <a:pt x="57" y="161"/>
                </a:lnTo>
                <a:lnTo>
                  <a:pt x="42" y="132"/>
                </a:lnTo>
                <a:lnTo>
                  <a:pt x="21" y="74"/>
                </a:lnTo>
                <a:lnTo>
                  <a:pt x="6" y="32"/>
                </a:lnTo>
              </a:path>
            </a:pathLst>
          </a:custGeom>
          <a:gradFill rotWithShape="0">
            <a:gsLst>
              <a:gs pos="0">
                <a:srgbClr val="993366">
                  <a:gamma/>
                  <a:shade val="46275"/>
                  <a:invGamma/>
                </a:srgbClr>
              </a:gs>
              <a:gs pos="50000">
                <a:srgbClr val="993366"/>
              </a:gs>
              <a:gs pos="100000">
                <a:srgbClr val="993366">
                  <a:gamma/>
                  <a:shade val="46275"/>
                  <a:invGamma/>
                </a:srgbClr>
              </a:gs>
            </a:gsLst>
            <a:lin ang="0" scaled="1"/>
          </a:gra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20" name="Rectangle 52"/>
          <p:cNvSpPr>
            <a:spLocks noChangeArrowheads="1"/>
          </p:cNvSpPr>
          <p:nvPr/>
        </p:nvSpPr>
        <p:spPr bwMode="auto">
          <a:xfrm>
            <a:off x="6743700" y="5670550"/>
            <a:ext cx="454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1600" b="0" baseline="-25000">
                <a:solidFill>
                  <a:srgbClr val="000000"/>
                </a:solidFill>
                <a:latin typeface="Book Antiqua" pitchFamily="18" charset="0"/>
              </a:rPr>
              <a:t>2</a:t>
            </a:r>
          </a:p>
        </p:txBody>
      </p:sp>
      <p:sp>
        <p:nvSpPr>
          <p:cNvPr id="186400" name="AutoShape 32"/>
          <p:cNvSpPr>
            <a:spLocks noChangeArrowheads="1"/>
          </p:cNvSpPr>
          <p:nvPr/>
        </p:nvSpPr>
        <p:spPr bwMode="auto">
          <a:xfrm>
            <a:off x="5762625" y="2800350"/>
            <a:ext cx="3028950" cy="259080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10" name="Text Box 42"/>
          <p:cNvSpPr txBox="1">
            <a:spLocks noChangeArrowheads="1"/>
          </p:cNvSpPr>
          <p:nvPr/>
        </p:nvSpPr>
        <p:spPr bwMode="auto">
          <a:xfrm>
            <a:off x="6757988" y="3727450"/>
            <a:ext cx="1538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Exponential</a:t>
            </a:r>
          </a:p>
        </p:txBody>
      </p:sp>
      <p:sp>
        <p:nvSpPr>
          <p:cNvPr id="186402" name="Rectangle 34"/>
          <p:cNvSpPr>
            <a:spLocks noChangeArrowheads="1"/>
          </p:cNvSpPr>
          <p:nvPr/>
        </p:nvSpPr>
        <p:spPr bwMode="auto">
          <a:xfrm>
            <a:off x="8439150" y="5540375"/>
            <a:ext cx="307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186432" name="Rectangle 64"/>
          <p:cNvSpPr>
            <a:spLocks noChangeArrowheads="1"/>
          </p:cNvSpPr>
          <p:nvPr/>
        </p:nvSpPr>
        <p:spPr bwMode="auto">
          <a:xfrm>
            <a:off x="6267450" y="5680075"/>
            <a:ext cx="454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1600" b="0" baseline="-25000">
                <a:solidFill>
                  <a:srgbClr val="0000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186436" name="Freeform 68"/>
          <p:cNvSpPr>
            <a:spLocks/>
          </p:cNvSpPr>
          <p:nvPr/>
        </p:nvSpPr>
        <p:spPr bwMode="auto">
          <a:xfrm>
            <a:off x="6296025" y="4659313"/>
            <a:ext cx="1981200" cy="1084262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0" y="683"/>
              </a:cxn>
              <a:cxn ang="0">
                <a:pos x="1248" y="683"/>
              </a:cxn>
              <a:cxn ang="0">
                <a:pos x="1248" y="647"/>
              </a:cxn>
              <a:cxn ang="0">
                <a:pos x="1112" y="640"/>
              </a:cxn>
              <a:cxn ang="0">
                <a:pos x="990" y="629"/>
              </a:cxn>
              <a:cxn ang="0">
                <a:pos x="844" y="606"/>
              </a:cxn>
              <a:cxn ang="0">
                <a:pos x="717" y="582"/>
              </a:cxn>
              <a:cxn ang="0">
                <a:pos x="591" y="547"/>
              </a:cxn>
              <a:cxn ang="0">
                <a:pos x="437" y="488"/>
              </a:cxn>
              <a:cxn ang="0">
                <a:pos x="317" y="424"/>
              </a:cxn>
              <a:cxn ang="0">
                <a:pos x="216" y="354"/>
              </a:cxn>
              <a:cxn ang="0">
                <a:pos x="154" y="300"/>
              </a:cxn>
              <a:cxn ang="0">
                <a:pos x="129" y="275"/>
              </a:cxn>
              <a:cxn ang="0">
                <a:pos x="115" y="258"/>
              </a:cxn>
              <a:cxn ang="0">
                <a:pos x="101" y="239"/>
              </a:cxn>
              <a:cxn ang="0">
                <a:pos x="90" y="225"/>
              </a:cxn>
              <a:cxn ang="0">
                <a:pos x="76" y="204"/>
              </a:cxn>
              <a:cxn ang="0">
                <a:pos x="63" y="185"/>
              </a:cxn>
              <a:cxn ang="0">
                <a:pos x="51" y="164"/>
              </a:cxn>
              <a:cxn ang="0">
                <a:pos x="41" y="141"/>
              </a:cxn>
              <a:cxn ang="0">
                <a:pos x="25" y="103"/>
              </a:cxn>
              <a:cxn ang="0">
                <a:pos x="18" y="84"/>
              </a:cxn>
              <a:cxn ang="0">
                <a:pos x="9" y="47"/>
              </a:cxn>
              <a:cxn ang="0">
                <a:pos x="3" y="20"/>
              </a:cxn>
            </a:cxnLst>
            <a:rect l="0" t="0" r="r" b="b"/>
            <a:pathLst>
              <a:path w="1248" h="683">
                <a:moveTo>
                  <a:pt x="1" y="0"/>
                </a:moveTo>
                <a:lnTo>
                  <a:pt x="0" y="683"/>
                </a:lnTo>
                <a:lnTo>
                  <a:pt x="1248" y="683"/>
                </a:lnTo>
                <a:lnTo>
                  <a:pt x="1248" y="647"/>
                </a:lnTo>
                <a:lnTo>
                  <a:pt x="1112" y="640"/>
                </a:lnTo>
                <a:lnTo>
                  <a:pt x="990" y="629"/>
                </a:lnTo>
                <a:lnTo>
                  <a:pt x="844" y="606"/>
                </a:lnTo>
                <a:lnTo>
                  <a:pt x="717" y="582"/>
                </a:lnTo>
                <a:lnTo>
                  <a:pt x="591" y="547"/>
                </a:lnTo>
                <a:lnTo>
                  <a:pt x="437" y="488"/>
                </a:lnTo>
                <a:lnTo>
                  <a:pt x="317" y="424"/>
                </a:lnTo>
                <a:lnTo>
                  <a:pt x="216" y="354"/>
                </a:lnTo>
                <a:lnTo>
                  <a:pt x="154" y="300"/>
                </a:lnTo>
                <a:lnTo>
                  <a:pt x="129" y="275"/>
                </a:lnTo>
                <a:lnTo>
                  <a:pt x="115" y="258"/>
                </a:lnTo>
                <a:lnTo>
                  <a:pt x="101" y="239"/>
                </a:lnTo>
                <a:lnTo>
                  <a:pt x="90" y="225"/>
                </a:lnTo>
                <a:lnTo>
                  <a:pt x="76" y="204"/>
                </a:lnTo>
                <a:lnTo>
                  <a:pt x="63" y="185"/>
                </a:lnTo>
                <a:lnTo>
                  <a:pt x="51" y="164"/>
                </a:lnTo>
                <a:lnTo>
                  <a:pt x="41" y="141"/>
                </a:lnTo>
                <a:lnTo>
                  <a:pt x="25" y="103"/>
                </a:lnTo>
                <a:lnTo>
                  <a:pt x="18" y="84"/>
                </a:lnTo>
                <a:lnTo>
                  <a:pt x="9" y="47"/>
                </a:lnTo>
                <a:lnTo>
                  <a:pt x="3" y="20"/>
                </a:lnTo>
              </a:path>
            </a:pathLst>
          </a:custGeom>
          <a:solidFill>
            <a:srgbClr val="C0C0C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29" name="Freeform 61"/>
          <p:cNvSpPr>
            <a:spLocks/>
          </p:cNvSpPr>
          <p:nvPr/>
        </p:nvSpPr>
        <p:spPr bwMode="auto">
          <a:xfrm>
            <a:off x="6510338" y="5113338"/>
            <a:ext cx="454025" cy="6238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93"/>
              </a:cxn>
              <a:cxn ang="0">
                <a:pos x="286" y="393"/>
              </a:cxn>
              <a:cxn ang="0">
                <a:pos x="285" y="200"/>
              </a:cxn>
              <a:cxn ang="0">
                <a:pos x="279" y="200"/>
              </a:cxn>
              <a:cxn ang="0">
                <a:pos x="266" y="194"/>
              </a:cxn>
              <a:cxn ang="0">
                <a:pos x="255" y="186"/>
              </a:cxn>
              <a:cxn ang="0">
                <a:pos x="242" y="180"/>
              </a:cxn>
              <a:cxn ang="0">
                <a:pos x="228" y="170"/>
              </a:cxn>
              <a:cxn ang="0">
                <a:pos x="215" y="165"/>
              </a:cxn>
              <a:cxn ang="0">
                <a:pos x="203" y="158"/>
              </a:cxn>
              <a:cxn ang="0">
                <a:pos x="186" y="147"/>
              </a:cxn>
              <a:cxn ang="0">
                <a:pos x="168" y="137"/>
              </a:cxn>
              <a:cxn ang="0">
                <a:pos x="156" y="128"/>
              </a:cxn>
              <a:cxn ang="0">
                <a:pos x="143" y="122"/>
              </a:cxn>
              <a:cxn ang="0">
                <a:pos x="131" y="110"/>
              </a:cxn>
              <a:cxn ang="0">
                <a:pos x="113" y="98"/>
              </a:cxn>
              <a:cxn ang="0">
                <a:pos x="99" y="89"/>
              </a:cxn>
              <a:cxn ang="0">
                <a:pos x="84" y="80"/>
              </a:cxn>
              <a:cxn ang="0">
                <a:pos x="66" y="62"/>
              </a:cxn>
              <a:cxn ang="0">
                <a:pos x="48" y="47"/>
              </a:cxn>
              <a:cxn ang="0">
                <a:pos x="35" y="33"/>
              </a:cxn>
              <a:cxn ang="0">
                <a:pos x="24" y="24"/>
              </a:cxn>
              <a:cxn ang="0">
                <a:pos x="14" y="14"/>
              </a:cxn>
              <a:cxn ang="0">
                <a:pos x="6" y="8"/>
              </a:cxn>
            </a:cxnLst>
            <a:rect l="0" t="0" r="r" b="b"/>
            <a:pathLst>
              <a:path w="286" h="393">
                <a:moveTo>
                  <a:pt x="0" y="0"/>
                </a:moveTo>
                <a:lnTo>
                  <a:pt x="0" y="393"/>
                </a:lnTo>
                <a:lnTo>
                  <a:pt x="286" y="393"/>
                </a:lnTo>
                <a:lnTo>
                  <a:pt x="285" y="200"/>
                </a:lnTo>
                <a:lnTo>
                  <a:pt x="279" y="200"/>
                </a:lnTo>
                <a:lnTo>
                  <a:pt x="266" y="194"/>
                </a:lnTo>
                <a:lnTo>
                  <a:pt x="255" y="186"/>
                </a:lnTo>
                <a:lnTo>
                  <a:pt x="242" y="180"/>
                </a:lnTo>
                <a:lnTo>
                  <a:pt x="228" y="170"/>
                </a:lnTo>
                <a:lnTo>
                  <a:pt x="215" y="165"/>
                </a:lnTo>
                <a:lnTo>
                  <a:pt x="203" y="158"/>
                </a:lnTo>
                <a:lnTo>
                  <a:pt x="186" y="147"/>
                </a:lnTo>
                <a:lnTo>
                  <a:pt x="168" y="137"/>
                </a:lnTo>
                <a:lnTo>
                  <a:pt x="156" y="128"/>
                </a:lnTo>
                <a:lnTo>
                  <a:pt x="143" y="122"/>
                </a:lnTo>
                <a:lnTo>
                  <a:pt x="131" y="110"/>
                </a:lnTo>
                <a:lnTo>
                  <a:pt x="113" y="98"/>
                </a:lnTo>
                <a:lnTo>
                  <a:pt x="99" y="89"/>
                </a:lnTo>
                <a:lnTo>
                  <a:pt x="84" y="80"/>
                </a:lnTo>
                <a:lnTo>
                  <a:pt x="66" y="62"/>
                </a:lnTo>
                <a:lnTo>
                  <a:pt x="48" y="47"/>
                </a:lnTo>
                <a:lnTo>
                  <a:pt x="35" y="33"/>
                </a:lnTo>
                <a:lnTo>
                  <a:pt x="24" y="24"/>
                </a:lnTo>
                <a:lnTo>
                  <a:pt x="14" y="14"/>
                </a:lnTo>
                <a:lnTo>
                  <a:pt x="6" y="8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09" name="Arc 41"/>
          <p:cNvSpPr>
            <a:spLocks/>
          </p:cNvSpPr>
          <p:nvPr/>
        </p:nvSpPr>
        <p:spPr bwMode="auto">
          <a:xfrm rot="234569">
            <a:off x="6267450" y="4645025"/>
            <a:ext cx="1597025" cy="944563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19 w 21619"/>
              <a:gd name="T1" fmla="*/ 21600 h 21600"/>
              <a:gd name="T2" fmla="*/ 0 w 21619"/>
              <a:gd name="T3" fmla="*/ 0 h 21600"/>
              <a:gd name="T4" fmla="*/ 21600 w 2161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19" h="21600" fill="none" extrusionOk="0">
                <a:moveTo>
                  <a:pt x="21618" y="21599"/>
                </a:moveTo>
                <a:cubicBezTo>
                  <a:pt x="21612" y="21599"/>
                  <a:pt x="21606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619" h="21600" stroke="0" extrusionOk="0">
                <a:moveTo>
                  <a:pt x="21618" y="21599"/>
                </a:moveTo>
                <a:cubicBezTo>
                  <a:pt x="21612" y="21599"/>
                  <a:pt x="21606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08" name="Line 40"/>
          <p:cNvSpPr>
            <a:spLocks noChangeShapeType="1"/>
          </p:cNvSpPr>
          <p:nvPr/>
        </p:nvSpPr>
        <p:spPr bwMode="auto">
          <a:xfrm rot="271170">
            <a:off x="7823200" y="5662613"/>
            <a:ext cx="45085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05" name="Line 37"/>
          <p:cNvSpPr>
            <a:spLocks noChangeShapeType="1"/>
          </p:cNvSpPr>
          <p:nvPr/>
        </p:nvSpPr>
        <p:spPr bwMode="auto">
          <a:xfrm>
            <a:off x="6296025" y="4210050"/>
            <a:ext cx="0" cy="1536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06" name="Line 38"/>
          <p:cNvSpPr>
            <a:spLocks noChangeShapeType="1"/>
          </p:cNvSpPr>
          <p:nvPr/>
        </p:nvSpPr>
        <p:spPr bwMode="auto">
          <a:xfrm>
            <a:off x="6297613" y="5740400"/>
            <a:ext cx="21526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31" name="Line 63"/>
          <p:cNvSpPr>
            <a:spLocks noChangeShapeType="1"/>
          </p:cNvSpPr>
          <p:nvPr/>
        </p:nvSpPr>
        <p:spPr bwMode="auto">
          <a:xfrm>
            <a:off x="6965950" y="5432425"/>
            <a:ext cx="0" cy="34925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30" name="Freeform 62"/>
          <p:cNvSpPr>
            <a:spLocks/>
          </p:cNvSpPr>
          <p:nvPr/>
        </p:nvSpPr>
        <p:spPr bwMode="auto">
          <a:xfrm>
            <a:off x="6510338" y="5108575"/>
            <a:ext cx="1587" cy="673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24"/>
              </a:cxn>
            </a:cxnLst>
            <a:rect l="0" t="0" r="r" b="b"/>
            <a:pathLst>
              <a:path w="1" h="424">
                <a:moveTo>
                  <a:pt x="0" y="0"/>
                </a:moveTo>
                <a:lnTo>
                  <a:pt x="0" y="424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43" name="AutoShape 75"/>
          <p:cNvSpPr>
            <a:spLocks noChangeArrowheads="1"/>
          </p:cNvSpPr>
          <p:nvPr/>
        </p:nvSpPr>
        <p:spPr bwMode="auto">
          <a:xfrm rot="5400000">
            <a:off x="485775" y="1255713"/>
            <a:ext cx="244475" cy="155575"/>
          </a:xfrm>
          <a:prstGeom prst="triangle">
            <a:avLst>
              <a:gd name="adj" fmla="val 50000"/>
            </a:avLst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392" name="Freeform 24"/>
          <p:cNvSpPr>
            <a:spLocks/>
          </p:cNvSpPr>
          <p:nvPr/>
        </p:nvSpPr>
        <p:spPr bwMode="auto">
          <a:xfrm>
            <a:off x="3557588" y="5746750"/>
            <a:ext cx="2179637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73" y="0"/>
              </a:cxn>
            </a:cxnLst>
            <a:rect l="0" t="0" r="r" b="b"/>
            <a:pathLst>
              <a:path w="1373" h="1">
                <a:moveTo>
                  <a:pt x="0" y="0"/>
                </a:moveTo>
                <a:lnTo>
                  <a:pt x="1373" y="0"/>
                </a:lnTo>
              </a:path>
            </a:pathLst>
          </a:custGeom>
          <a:noFill/>
          <a:ln w="19050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6444" name="Text Box 76"/>
          <p:cNvSpPr txBox="1">
            <a:spLocks noChangeArrowheads="1"/>
          </p:cNvSpPr>
          <p:nvPr/>
        </p:nvSpPr>
        <p:spPr bwMode="auto">
          <a:xfrm>
            <a:off x="2998788" y="2832100"/>
            <a:ext cx="2895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1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&lt;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&lt;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</a:t>
            </a:r>
            <a:r>
              <a:rPr lang="en-US" sz="2400">
                <a:solidFill>
                  <a:srgbClr val="FF0000"/>
                </a:solidFill>
                <a:latin typeface="Book Antiqua" pitchFamily="18" charset="0"/>
              </a:rPr>
              <a:t>area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86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86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86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86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86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8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8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86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86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86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86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86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186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186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186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86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186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18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86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186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186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186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1864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186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186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81" grpId="0"/>
      <p:bldP spid="186381" grpId="1"/>
      <p:bldP spid="186388" grpId="0"/>
      <p:bldP spid="186388" grpId="1"/>
      <p:bldP spid="186411" grpId="0" animBg="1"/>
      <p:bldP spid="186411" grpId="1" animBg="1"/>
      <p:bldP spid="186414" grpId="0"/>
      <p:bldP spid="186414" grpId="1"/>
      <p:bldP spid="186415" grpId="0"/>
      <p:bldP spid="186415" grpId="1"/>
      <p:bldP spid="186393" grpId="0"/>
      <p:bldP spid="186393" grpId="1"/>
      <p:bldP spid="186397" grpId="0"/>
      <p:bldP spid="186397" grpId="1"/>
      <p:bldP spid="186416" grpId="0"/>
      <p:bldP spid="186416" grpId="1"/>
      <p:bldP spid="186417" grpId="0"/>
      <p:bldP spid="186417" grpId="1"/>
      <p:bldP spid="186420" grpId="0"/>
      <p:bldP spid="186410" grpId="0"/>
      <p:bldP spid="186402" grpId="0"/>
      <p:bldP spid="186432" grpId="0"/>
      <p:bldP spid="1864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4"/>
          <p:cNvSpPr>
            <a:spLocks noChangeArrowheads="1"/>
          </p:cNvSpPr>
          <p:nvPr/>
        </p:nvSpPr>
        <p:spPr bwMode="auto">
          <a:xfrm>
            <a:off x="2354263" y="4306888"/>
            <a:ext cx="481488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E(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+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)/2 = (15 + 5)/2 = 10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673100"/>
          </a:xfrm>
        </p:spPr>
        <p:txBody>
          <a:bodyPr/>
          <a:lstStyle/>
          <a:p>
            <a:r>
              <a:rPr lang="en-US" smtClean="0"/>
              <a:t>Uniform Probability Distribution</a:t>
            </a:r>
          </a:p>
        </p:txBody>
      </p:sp>
      <p:sp>
        <p:nvSpPr>
          <p:cNvPr id="17412" name="Rectangle 186"/>
          <p:cNvSpPr>
            <a:spLocks noChangeArrowheads="1"/>
          </p:cNvSpPr>
          <p:nvPr/>
        </p:nvSpPr>
        <p:spPr bwMode="auto">
          <a:xfrm>
            <a:off x="690563" y="1117600"/>
            <a:ext cx="5010150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Slater's Buffet</a:t>
            </a:r>
          </a:p>
        </p:txBody>
      </p:sp>
      <p:sp>
        <p:nvSpPr>
          <p:cNvPr id="17413" name="Rectangle 187"/>
          <p:cNvSpPr>
            <a:spLocks noChangeArrowheads="1"/>
          </p:cNvSpPr>
          <p:nvPr/>
        </p:nvSpPr>
        <p:spPr bwMode="auto">
          <a:xfrm>
            <a:off x="1033463" y="1619250"/>
            <a:ext cx="736600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 Slater customers are charged for the amount of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salad they take.  Sampling suggests that the amount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of salad taken is uniformly distributed between 5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ounces and 15 ounces.</a:t>
            </a:r>
          </a:p>
        </p:txBody>
      </p:sp>
      <p:sp>
        <p:nvSpPr>
          <p:cNvPr id="8381" name="Rectangle 189"/>
          <p:cNvSpPr>
            <a:spLocks noChangeArrowheads="1"/>
          </p:cNvSpPr>
          <p:nvPr/>
        </p:nvSpPr>
        <p:spPr bwMode="auto">
          <a:xfrm>
            <a:off x="7721600" y="2476500"/>
            <a:ext cx="8953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i="1">
                <a:solidFill>
                  <a:srgbClr val="FF0000"/>
                </a:solidFill>
                <a:latin typeface="Book Antiqua" pitchFamily="18" charset="0"/>
              </a:rPr>
              <a:t>a</a:t>
            </a:r>
            <a:endParaRPr lang="en-US" sz="240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8382" name="Rectangle 190"/>
          <p:cNvSpPr>
            <a:spLocks noChangeArrowheads="1"/>
          </p:cNvSpPr>
          <p:nvPr/>
        </p:nvSpPr>
        <p:spPr bwMode="auto">
          <a:xfrm>
            <a:off x="2990850" y="3027363"/>
            <a:ext cx="31273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i="1">
                <a:solidFill>
                  <a:srgbClr val="FF0000"/>
                </a:solidFill>
                <a:latin typeface="Book Antiqua" pitchFamily="18" charset="0"/>
              </a:rPr>
              <a:t>b</a:t>
            </a:r>
            <a:endParaRPr lang="en-US" sz="240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8383" name="Rectangle 191"/>
          <p:cNvSpPr>
            <a:spLocks noChangeArrowheads="1"/>
          </p:cNvSpPr>
          <p:nvPr/>
        </p:nvSpPr>
        <p:spPr bwMode="auto">
          <a:xfrm>
            <a:off x="5942013" y="3533775"/>
            <a:ext cx="17430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1/10 </a:t>
            </a:r>
          </a:p>
        </p:txBody>
      </p:sp>
      <p:sp>
        <p:nvSpPr>
          <p:cNvPr id="8384" name="Rectangle 192"/>
          <p:cNvSpPr>
            <a:spLocks noChangeArrowheads="1"/>
          </p:cNvSpPr>
          <p:nvPr/>
        </p:nvSpPr>
        <p:spPr bwMode="auto">
          <a:xfrm>
            <a:off x="8088313" y="2028825"/>
            <a:ext cx="3349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i="1">
                <a:solidFill>
                  <a:srgbClr val="FF0000"/>
                </a:solidFill>
                <a:latin typeface="Book Antiqua" pitchFamily="18" charset="0"/>
              </a:rPr>
              <a:t>x</a:t>
            </a:r>
            <a:endParaRPr lang="en-US" sz="240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8385" name="Rectangle 193"/>
          <p:cNvSpPr>
            <a:spLocks noChangeArrowheads="1"/>
          </p:cNvSpPr>
          <p:nvPr/>
        </p:nvSpPr>
        <p:spPr bwMode="auto">
          <a:xfrm>
            <a:off x="2309813" y="3567113"/>
            <a:ext cx="2054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 f 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1/(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–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8386" name="Rectangle 194"/>
          <p:cNvSpPr>
            <a:spLocks noChangeArrowheads="1"/>
          </p:cNvSpPr>
          <p:nvPr/>
        </p:nvSpPr>
        <p:spPr bwMode="auto">
          <a:xfrm>
            <a:off x="4359275" y="3576638"/>
            <a:ext cx="1762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= 1/(15 – 5)</a:t>
            </a:r>
          </a:p>
        </p:txBody>
      </p:sp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>
            <a:off x="7594600" y="2752725"/>
            <a:ext cx="182563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>
            <a:off x="2746375" y="3184525"/>
            <a:ext cx="323850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5" name="Straight Connector 14"/>
          <p:cNvCxnSpPr>
            <a:cxnSpLocks noChangeShapeType="1"/>
          </p:cNvCxnSpPr>
          <p:nvPr/>
        </p:nvCxnSpPr>
        <p:spPr bwMode="auto">
          <a:xfrm>
            <a:off x="3381375" y="2752725"/>
            <a:ext cx="1335088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8" name="Rectangle 55"/>
          <p:cNvSpPr>
            <a:spLocks noChangeArrowheads="1"/>
          </p:cNvSpPr>
          <p:nvPr/>
        </p:nvSpPr>
        <p:spPr bwMode="auto">
          <a:xfrm>
            <a:off x="1817688" y="5194300"/>
            <a:ext cx="5776912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Var(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–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</a:t>
            </a:r>
            <a:r>
              <a:rPr lang="en-US" sz="2400" b="0" baseline="3000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/12  = (15 – 5)</a:t>
            </a:r>
            <a:r>
              <a:rPr lang="en-US" sz="2400" b="0" baseline="3000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/12  =  8.33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4592638" y="4451350"/>
            <a:ext cx="16637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315075" y="4443413"/>
            <a:ext cx="206375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1" name="Rectangle 64"/>
          <p:cNvSpPr>
            <a:spLocks noChangeArrowheads="1"/>
          </p:cNvSpPr>
          <p:nvPr/>
        </p:nvSpPr>
        <p:spPr bwMode="auto">
          <a:xfrm>
            <a:off x="4694238" y="5324475"/>
            <a:ext cx="18542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6657975" y="5324475"/>
            <a:ext cx="187325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" name="Rectangle 66"/>
          <p:cNvSpPr>
            <a:spLocks noChangeArrowheads="1"/>
          </p:cNvSpPr>
          <p:nvPr/>
        </p:nvSpPr>
        <p:spPr bwMode="auto">
          <a:xfrm>
            <a:off x="3122613" y="6072188"/>
            <a:ext cx="31051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8.33</a:t>
            </a:r>
            <a:r>
              <a:rPr lang="en-US" sz="16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baseline="30000">
                <a:solidFill>
                  <a:srgbClr val="000000"/>
                </a:solidFill>
                <a:latin typeface="Book Antiqua" pitchFamily="18" charset="0"/>
              </a:rPr>
              <a:t>0.5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2.886</a:t>
            </a:r>
          </a:p>
        </p:txBody>
      </p:sp>
      <p:sp>
        <p:nvSpPr>
          <p:cNvPr id="24" name="Rectangle 69"/>
          <p:cNvSpPr>
            <a:spLocks noChangeArrowheads="1"/>
          </p:cNvSpPr>
          <p:nvPr/>
        </p:nvSpPr>
        <p:spPr bwMode="auto">
          <a:xfrm>
            <a:off x="4608513" y="6122988"/>
            <a:ext cx="17526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>
            <a:off x="7105650" y="2346325"/>
            <a:ext cx="1028700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>
            <a:off x="1112838" y="2746375"/>
            <a:ext cx="1905000" cy="635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381" grpId="0"/>
      <p:bldP spid="8382" grpId="0"/>
      <p:bldP spid="8383" grpId="0"/>
      <p:bldP spid="8384" grpId="0"/>
      <p:bldP spid="8385" grpId="0"/>
      <p:bldP spid="8386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52" name="Rectangle 88"/>
          <p:cNvSpPr>
            <a:spLocks noChangeArrowheads="1"/>
          </p:cNvSpPr>
          <p:nvPr/>
        </p:nvSpPr>
        <p:spPr bwMode="auto">
          <a:xfrm>
            <a:off x="3956050" y="4524375"/>
            <a:ext cx="2514600" cy="809625"/>
          </a:xfrm>
          <a:prstGeom prst="rect">
            <a:avLst/>
          </a:prstGeom>
          <a:solidFill>
            <a:srgbClr val="B2B2B2"/>
          </a:solidFill>
          <a:ln w="12700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1143000"/>
            <a:ext cx="7772400" cy="998538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/>
              <a:buNone/>
            </a:pPr>
            <a:r>
              <a:rPr lang="en-US" smtClean="0"/>
              <a:t>Uniform Probability Distribution 	for Salad Plate Filling Weight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1597025" y="2833688"/>
            <a:ext cx="6048375" cy="366553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2709863" y="3484563"/>
            <a:ext cx="0" cy="1962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390775" y="2951163"/>
            <a:ext cx="62071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f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7038975" y="5122863"/>
            <a:ext cx="409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x</a:t>
            </a:r>
          </a:p>
        </p:txBody>
      </p:sp>
      <p:sp>
        <p:nvSpPr>
          <p:cNvPr id="88083" name="Line 19"/>
          <p:cNvSpPr>
            <a:spLocks noChangeShapeType="1"/>
          </p:cNvSpPr>
          <p:nvPr/>
        </p:nvSpPr>
        <p:spPr bwMode="auto">
          <a:xfrm>
            <a:off x="6462713" y="4508500"/>
            <a:ext cx="0" cy="8509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4" name="Line 20"/>
          <p:cNvSpPr>
            <a:spLocks noChangeShapeType="1"/>
          </p:cNvSpPr>
          <p:nvPr/>
        </p:nvSpPr>
        <p:spPr bwMode="auto">
          <a:xfrm flipV="1">
            <a:off x="3954463" y="4527550"/>
            <a:ext cx="251142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442" name="Line 21"/>
          <p:cNvSpPr>
            <a:spLocks noChangeShapeType="1"/>
          </p:cNvSpPr>
          <p:nvPr/>
        </p:nvSpPr>
        <p:spPr bwMode="auto">
          <a:xfrm>
            <a:off x="2716213" y="5346700"/>
            <a:ext cx="43497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6" name="Line 22"/>
          <p:cNvSpPr>
            <a:spLocks noChangeShapeType="1"/>
          </p:cNvSpPr>
          <p:nvPr/>
        </p:nvSpPr>
        <p:spPr bwMode="auto">
          <a:xfrm flipH="1">
            <a:off x="2620963" y="4527550"/>
            <a:ext cx="1651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88087" name="Rectangle 23"/>
          <p:cNvSpPr>
            <a:spLocks noChangeArrowheads="1"/>
          </p:cNvSpPr>
          <p:nvPr/>
        </p:nvSpPr>
        <p:spPr bwMode="auto">
          <a:xfrm>
            <a:off x="1812925" y="4303713"/>
            <a:ext cx="8223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1/10</a:t>
            </a:r>
          </a:p>
        </p:txBody>
      </p:sp>
      <p:sp>
        <p:nvSpPr>
          <p:cNvPr id="18445" name="Rectangle 24"/>
          <p:cNvSpPr>
            <a:spLocks noChangeArrowheads="1"/>
          </p:cNvSpPr>
          <p:nvPr/>
        </p:nvSpPr>
        <p:spPr bwMode="auto">
          <a:xfrm>
            <a:off x="3311525" y="5910263"/>
            <a:ext cx="26590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Salad Weight (oz.)</a:t>
            </a:r>
          </a:p>
        </p:txBody>
      </p:sp>
      <p:sp>
        <p:nvSpPr>
          <p:cNvPr id="88075" name="Line 11"/>
          <p:cNvSpPr>
            <a:spLocks noChangeShapeType="1"/>
          </p:cNvSpPr>
          <p:nvPr/>
        </p:nvSpPr>
        <p:spPr bwMode="auto">
          <a:xfrm>
            <a:off x="3948113" y="4524375"/>
            <a:ext cx="0" cy="80645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47" name="Group 81"/>
          <p:cNvGrpSpPr>
            <a:grpSpLocks/>
          </p:cNvGrpSpPr>
          <p:nvPr/>
        </p:nvGrpSpPr>
        <p:grpSpPr bwMode="auto">
          <a:xfrm>
            <a:off x="3948113" y="5289550"/>
            <a:ext cx="2514600" cy="152400"/>
            <a:chOff x="2487" y="2916"/>
            <a:chExt cx="1584" cy="96"/>
          </a:xfrm>
        </p:grpSpPr>
        <p:sp>
          <p:nvSpPr>
            <p:cNvPr id="18454" name="Line 8"/>
            <p:cNvSpPr>
              <a:spLocks noChangeShapeType="1"/>
            </p:cNvSpPr>
            <p:nvPr/>
          </p:nvSpPr>
          <p:spPr bwMode="auto">
            <a:xfrm>
              <a:off x="2487" y="2920"/>
              <a:ext cx="0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5" name="Line 9"/>
            <p:cNvSpPr>
              <a:spLocks noChangeShapeType="1"/>
            </p:cNvSpPr>
            <p:nvPr/>
          </p:nvSpPr>
          <p:spPr bwMode="auto">
            <a:xfrm>
              <a:off x="4071" y="2924"/>
              <a:ext cx="0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6" name="Line 10"/>
            <p:cNvSpPr>
              <a:spLocks noChangeShapeType="1"/>
            </p:cNvSpPr>
            <p:nvPr/>
          </p:nvSpPr>
          <p:spPr bwMode="auto">
            <a:xfrm>
              <a:off x="3279" y="2916"/>
              <a:ext cx="0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8" name="Rectangle 84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673100"/>
          </a:xfrm>
        </p:spPr>
        <p:txBody>
          <a:bodyPr/>
          <a:lstStyle/>
          <a:p>
            <a:r>
              <a:rPr lang="en-US" smtClean="0"/>
              <a:t>Uniform Probability Distribution</a:t>
            </a:r>
          </a:p>
        </p:txBody>
      </p:sp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3800475" y="5453063"/>
            <a:ext cx="333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5</a:t>
            </a:r>
          </a:p>
        </p:txBody>
      </p:sp>
      <p:sp>
        <p:nvSpPr>
          <p:cNvPr id="88077" name="Rectangle 13"/>
          <p:cNvSpPr>
            <a:spLocks noChangeArrowheads="1"/>
          </p:cNvSpPr>
          <p:nvPr/>
        </p:nvSpPr>
        <p:spPr bwMode="auto">
          <a:xfrm>
            <a:off x="4962525" y="5472113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10</a:t>
            </a:r>
          </a:p>
        </p:txBody>
      </p:sp>
      <p:sp>
        <p:nvSpPr>
          <p:cNvPr id="88078" name="Rectangle 14"/>
          <p:cNvSpPr>
            <a:spLocks noChangeArrowheads="1"/>
          </p:cNvSpPr>
          <p:nvPr/>
        </p:nvSpPr>
        <p:spPr bwMode="auto">
          <a:xfrm>
            <a:off x="6238875" y="5491163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15</a:t>
            </a:r>
          </a:p>
        </p:txBody>
      </p:sp>
      <p:sp>
        <p:nvSpPr>
          <p:cNvPr id="18452" name="Rectangle 85"/>
          <p:cNvSpPr>
            <a:spLocks noChangeArrowheads="1"/>
          </p:cNvSpPr>
          <p:nvPr/>
        </p:nvSpPr>
        <p:spPr bwMode="auto">
          <a:xfrm>
            <a:off x="2555875" y="5453063"/>
            <a:ext cx="333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88153" name="Line 89"/>
          <p:cNvSpPr>
            <a:spLocks noChangeShapeType="1"/>
          </p:cNvSpPr>
          <p:nvPr/>
        </p:nvSpPr>
        <p:spPr bwMode="auto">
          <a:xfrm>
            <a:off x="2808288" y="4525963"/>
            <a:ext cx="1125537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ash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8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8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152" grpId="0" animBg="1"/>
      <p:bldP spid="88083" grpId="0" animBg="1"/>
      <p:bldP spid="88087" grpId="0"/>
      <p:bldP spid="88075" grpId="0" animBg="1"/>
      <p:bldP spid="88076" grpId="0"/>
      <p:bldP spid="88077" grpId="0"/>
      <p:bldP spid="880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78"/>
          <p:cNvGrpSpPr>
            <a:grpSpLocks/>
          </p:cNvGrpSpPr>
          <p:nvPr/>
        </p:nvGrpSpPr>
        <p:grpSpPr bwMode="auto">
          <a:xfrm>
            <a:off x="1597025" y="2833688"/>
            <a:ext cx="6048375" cy="3665537"/>
            <a:chOff x="1749425" y="2986088"/>
            <a:chExt cx="6048375" cy="3665537"/>
          </a:xfrm>
        </p:grpSpPr>
        <p:sp>
          <p:nvSpPr>
            <p:cNvPr id="80" name="Rectangle 88"/>
            <p:cNvSpPr>
              <a:spLocks noChangeArrowheads="1"/>
            </p:cNvSpPr>
            <p:nvPr/>
          </p:nvSpPr>
          <p:spPr bwMode="auto">
            <a:xfrm>
              <a:off x="4108450" y="4676775"/>
              <a:ext cx="2514600" cy="809625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81" name="Rectangle 4"/>
            <p:cNvSpPr>
              <a:spLocks noChangeArrowheads="1"/>
            </p:cNvSpPr>
            <p:nvPr/>
          </p:nvSpPr>
          <p:spPr bwMode="auto">
            <a:xfrm>
              <a:off x="1749425" y="2986088"/>
              <a:ext cx="6048375" cy="366553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19472" name="Line 5"/>
            <p:cNvSpPr>
              <a:spLocks noChangeShapeType="1"/>
            </p:cNvSpPr>
            <p:nvPr/>
          </p:nvSpPr>
          <p:spPr bwMode="auto">
            <a:xfrm>
              <a:off x="2862263" y="3636963"/>
              <a:ext cx="0" cy="19621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Rectangle 6"/>
            <p:cNvSpPr>
              <a:spLocks noChangeArrowheads="1"/>
            </p:cNvSpPr>
            <p:nvPr/>
          </p:nvSpPr>
          <p:spPr bwMode="auto">
            <a:xfrm>
              <a:off x="2543175" y="3103563"/>
              <a:ext cx="620713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 i="1">
                  <a:solidFill>
                    <a:srgbClr val="000000"/>
                  </a:solidFill>
                  <a:latin typeface="Book Antiqua" pitchFamily="18" charset="0"/>
                </a:rPr>
                <a:t>f</a:t>
              </a:r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(</a:t>
              </a:r>
              <a:r>
                <a:rPr lang="en-US" sz="2400" b="0" i="1">
                  <a:solidFill>
                    <a:srgbClr val="000000"/>
                  </a:solidFill>
                  <a:latin typeface="Book Antiqua" pitchFamily="18" charset="0"/>
                </a:rPr>
                <a:t>x</a:t>
              </a:r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)</a:t>
              </a:r>
            </a:p>
          </p:txBody>
        </p:sp>
        <p:sp>
          <p:nvSpPr>
            <p:cNvPr id="19474" name="Rectangle 7"/>
            <p:cNvSpPr>
              <a:spLocks noChangeArrowheads="1"/>
            </p:cNvSpPr>
            <p:nvPr/>
          </p:nvSpPr>
          <p:spPr bwMode="auto">
            <a:xfrm>
              <a:off x="7191375" y="5275263"/>
              <a:ext cx="4095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 i="1">
                  <a:solidFill>
                    <a:srgbClr val="000000"/>
                  </a:solidFill>
                  <a:latin typeface="Book Antiqua" pitchFamily="18" charset="0"/>
                </a:rPr>
                <a:t> x</a:t>
              </a:r>
            </a:p>
          </p:txBody>
        </p:sp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>
              <a:off x="6615113" y="4660900"/>
              <a:ext cx="0" cy="8509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0"/>
            <p:cNvSpPr>
              <a:spLocks noChangeShapeType="1"/>
            </p:cNvSpPr>
            <p:nvPr/>
          </p:nvSpPr>
          <p:spPr bwMode="auto">
            <a:xfrm flipV="1">
              <a:off x="4106863" y="4679950"/>
              <a:ext cx="251142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>
              <a:off x="2868613" y="5499100"/>
              <a:ext cx="43497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2"/>
            <p:cNvSpPr>
              <a:spLocks noChangeShapeType="1"/>
            </p:cNvSpPr>
            <p:nvPr/>
          </p:nvSpPr>
          <p:spPr bwMode="auto">
            <a:xfrm flipH="1">
              <a:off x="2773363" y="4679950"/>
              <a:ext cx="1651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19479" name="Rectangle 23"/>
            <p:cNvSpPr>
              <a:spLocks noChangeArrowheads="1"/>
            </p:cNvSpPr>
            <p:nvPr/>
          </p:nvSpPr>
          <p:spPr bwMode="auto">
            <a:xfrm>
              <a:off x="1965325" y="4456113"/>
              <a:ext cx="82232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1/10</a:t>
              </a:r>
            </a:p>
          </p:txBody>
        </p:sp>
        <p:sp>
          <p:nvSpPr>
            <p:cNvPr id="19480" name="Rectangle 24"/>
            <p:cNvSpPr>
              <a:spLocks noChangeArrowheads="1"/>
            </p:cNvSpPr>
            <p:nvPr/>
          </p:nvSpPr>
          <p:spPr bwMode="auto">
            <a:xfrm>
              <a:off x="3463925" y="6062663"/>
              <a:ext cx="2659063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Salad Weight (oz.)</a:t>
              </a:r>
            </a:p>
          </p:txBody>
        </p:sp>
        <p:sp>
          <p:nvSpPr>
            <p:cNvPr id="19481" name="Line 11"/>
            <p:cNvSpPr>
              <a:spLocks noChangeShapeType="1"/>
            </p:cNvSpPr>
            <p:nvPr/>
          </p:nvSpPr>
          <p:spPr bwMode="auto">
            <a:xfrm>
              <a:off x="4100513" y="4676775"/>
              <a:ext cx="0" cy="806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482" name="Group 81"/>
            <p:cNvGrpSpPr>
              <a:grpSpLocks/>
            </p:cNvGrpSpPr>
            <p:nvPr/>
          </p:nvGrpSpPr>
          <p:grpSpPr bwMode="auto">
            <a:xfrm>
              <a:off x="4100513" y="5441950"/>
              <a:ext cx="2514600" cy="152400"/>
              <a:chOff x="2487" y="2916"/>
              <a:chExt cx="1584" cy="96"/>
            </a:xfrm>
          </p:grpSpPr>
          <p:sp>
            <p:nvSpPr>
              <p:cNvPr id="19488" name="Line 8"/>
              <p:cNvSpPr>
                <a:spLocks noChangeShapeType="1"/>
              </p:cNvSpPr>
              <p:nvPr/>
            </p:nvSpPr>
            <p:spPr bwMode="auto">
              <a:xfrm>
                <a:off x="2487" y="2920"/>
                <a:ext cx="0" cy="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9" name="Line 9"/>
              <p:cNvSpPr>
                <a:spLocks noChangeShapeType="1"/>
              </p:cNvSpPr>
              <p:nvPr/>
            </p:nvSpPr>
            <p:spPr bwMode="auto">
              <a:xfrm>
                <a:off x="4071" y="2924"/>
                <a:ext cx="0" cy="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0" name="Line 10"/>
              <p:cNvSpPr>
                <a:spLocks noChangeShapeType="1"/>
              </p:cNvSpPr>
              <p:nvPr/>
            </p:nvSpPr>
            <p:spPr bwMode="auto">
              <a:xfrm>
                <a:off x="3279" y="2916"/>
                <a:ext cx="0" cy="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483" name="Rectangle 12"/>
            <p:cNvSpPr>
              <a:spLocks noChangeArrowheads="1"/>
            </p:cNvSpPr>
            <p:nvPr/>
          </p:nvSpPr>
          <p:spPr bwMode="auto">
            <a:xfrm>
              <a:off x="3952875" y="5605463"/>
              <a:ext cx="3333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5</a:t>
              </a:r>
            </a:p>
          </p:txBody>
        </p:sp>
        <p:sp>
          <p:nvSpPr>
            <p:cNvPr id="19484" name="Rectangle 13"/>
            <p:cNvSpPr>
              <a:spLocks noChangeArrowheads="1"/>
            </p:cNvSpPr>
            <p:nvPr/>
          </p:nvSpPr>
          <p:spPr bwMode="auto">
            <a:xfrm>
              <a:off x="5114925" y="5624513"/>
              <a:ext cx="4857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10</a:t>
              </a:r>
            </a:p>
          </p:txBody>
        </p:sp>
        <p:sp>
          <p:nvSpPr>
            <p:cNvPr id="19485" name="Rectangle 14"/>
            <p:cNvSpPr>
              <a:spLocks noChangeArrowheads="1"/>
            </p:cNvSpPr>
            <p:nvPr/>
          </p:nvSpPr>
          <p:spPr bwMode="auto">
            <a:xfrm>
              <a:off x="6391275" y="5643563"/>
              <a:ext cx="4857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15</a:t>
              </a:r>
            </a:p>
          </p:txBody>
        </p:sp>
        <p:sp>
          <p:nvSpPr>
            <p:cNvPr id="19486" name="Rectangle 95"/>
            <p:cNvSpPr>
              <a:spLocks noChangeArrowheads="1"/>
            </p:cNvSpPr>
            <p:nvPr/>
          </p:nvSpPr>
          <p:spPr bwMode="auto">
            <a:xfrm>
              <a:off x="2708275" y="5605463"/>
              <a:ext cx="3333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0</a:t>
              </a:r>
            </a:p>
          </p:txBody>
        </p:sp>
        <p:sp>
          <p:nvSpPr>
            <p:cNvPr id="97" name="Line 89"/>
            <p:cNvSpPr>
              <a:spLocks noChangeShapeType="1"/>
            </p:cNvSpPr>
            <p:nvPr/>
          </p:nvSpPr>
          <p:spPr bwMode="auto">
            <a:xfrm>
              <a:off x="2960688" y="4678363"/>
              <a:ext cx="12382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ash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177242" name="Rectangle 90"/>
          <p:cNvSpPr>
            <a:spLocks noChangeArrowheads="1"/>
          </p:cNvSpPr>
          <p:nvPr/>
        </p:nvSpPr>
        <p:spPr bwMode="auto">
          <a:xfrm>
            <a:off x="1597025" y="2090738"/>
            <a:ext cx="6048375" cy="366553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7229" name="Rectangle 77"/>
          <p:cNvSpPr>
            <a:spLocks noChangeArrowheads="1"/>
          </p:cNvSpPr>
          <p:nvPr/>
        </p:nvSpPr>
        <p:spPr bwMode="auto">
          <a:xfrm>
            <a:off x="2005013" y="2251075"/>
            <a:ext cx="52212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P(12 </a:t>
            </a:r>
            <a:r>
              <a:rPr lang="en-US" sz="2400" b="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15) = 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h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w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(1/10)(3) = .3</a:t>
            </a:r>
          </a:p>
        </p:txBody>
      </p:sp>
      <p:sp>
        <p:nvSpPr>
          <p:cNvPr id="19461" name="Rectangle 79"/>
          <p:cNvSpPr>
            <a:spLocks noChangeArrowheads="1"/>
          </p:cNvSpPr>
          <p:nvPr/>
        </p:nvSpPr>
        <p:spPr bwMode="auto">
          <a:xfrm>
            <a:off x="695325" y="1114425"/>
            <a:ext cx="77724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What is the probability that a customer will take between 12 and 15 ounces of salad?	</a:t>
            </a:r>
          </a:p>
        </p:txBody>
      </p:sp>
      <p:sp>
        <p:nvSpPr>
          <p:cNvPr id="19462" name="Rectangle 84"/>
          <p:cNvSpPr>
            <a:spLocks noChangeArrowheads="1"/>
          </p:cNvSpPr>
          <p:nvPr/>
        </p:nvSpPr>
        <p:spPr bwMode="auto">
          <a:xfrm>
            <a:off x="685800" y="114300"/>
            <a:ext cx="7772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Uniform Probability Distribution</a:t>
            </a:r>
          </a:p>
        </p:txBody>
      </p:sp>
      <p:sp>
        <p:nvSpPr>
          <p:cNvPr id="177233" name="Rectangle 81"/>
          <p:cNvSpPr>
            <a:spLocks noChangeArrowheads="1"/>
          </p:cNvSpPr>
          <p:nvPr/>
        </p:nvSpPr>
        <p:spPr bwMode="auto">
          <a:xfrm>
            <a:off x="5413375" y="5476875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12</a:t>
            </a:r>
          </a:p>
        </p:txBody>
      </p:sp>
      <p:sp>
        <p:nvSpPr>
          <p:cNvPr id="177263" name="Rectangle 111"/>
          <p:cNvSpPr>
            <a:spLocks noChangeArrowheads="1"/>
          </p:cNvSpPr>
          <p:nvPr/>
        </p:nvSpPr>
        <p:spPr bwMode="auto">
          <a:xfrm>
            <a:off x="3975100" y="2286000"/>
            <a:ext cx="10795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7264" name="Rectangle 112"/>
          <p:cNvSpPr>
            <a:spLocks noChangeArrowheads="1"/>
          </p:cNvSpPr>
          <p:nvPr/>
        </p:nvSpPr>
        <p:spPr bwMode="auto">
          <a:xfrm>
            <a:off x="5118100" y="2273300"/>
            <a:ext cx="14732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7265" name="Rectangle 113"/>
          <p:cNvSpPr>
            <a:spLocks noChangeArrowheads="1"/>
          </p:cNvSpPr>
          <p:nvPr/>
        </p:nvSpPr>
        <p:spPr bwMode="auto">
          <a:xfrm>
            <a:off x="6654800" y="2247900"/>
            <a:ext cx="14732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6" name="Line 19"/>
          <p:cNvSpPr>
            <a:spLocks noChangeShapeType="1"/>
          </p:cNvSpPr>
          <p:nvPr/>
        </p:nvSpPr>
        <p:spPr bwMode="auto">
          <a:xfrm>
            <a:off x="5618163" y="4521200"/>
            <a:ext cx="0" cy="8509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0"/>
          <p:cNvSpPr>
            <a:spLocks noChangeShapeType="1"/>
          </p:cNvSpPr>
          <p:nvPr/>
        </p:nvSpPr>
        <p:spPr bwMode="auto">
          <a:xfrm>
            <a:off x="5611813" y="5302250"/>
            <a:ext cx="0" cy="139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Rectangle 88"/>
          <p:cNvSpPr>
            <a:spLocks noChangeArrowheads="1"/>
          </p:cNvSpPr>
          <p:nvPr/>
        </p:nvSpPr>
        <p:spPr bwMode="auto">
          <a:xfrm>
            <a:off x="5632450" y="4546600"/>
            <a:ext cx="822325" cy="793750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229" grpId="0"/>
      <p:bldP spid="177233" grpId="0"/>
      <p:bldP spid="177263" grpId="0" animBg="1"/>
      <p:bldP spid="177264" grpId="0" animBg="1"/>
      <p:bldP spid="177265" grpId="0" animBg="1"/>
      <p:bldP spid="76" grpId="0" animBg="1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59"/>
          <p:cNvGrpSpPr>
            <a:grpSpLocks/>
          </p:cNvGrpSpPr>
          <p:nvPr/>
        </p:nvGrpSpPr>
        <p:grpSpPr bwMode="auto">
          <a:xfrm>
            <a:off x="1597025" y="2833688"/>
            <a:ext cx="6048375" cy="3665537"/>
            <a:chOff x="1749425" y="2986088"/>
            <a:chExt cx="6048375" cy="3665537"/>
          </a:xfrm>
        </p:grpSpPr>
        <p:sp>
          <p:nvSpPr>
            <p:cNvPr id="61" name="Rectangle 88"/>
            <p:cNvSpPr>
              <a:spLocks noChangeArrowheads="1"/>
            </p:cNvSpPr>
            <p:nvPr/>
          </p:nvSpPr>
          <p:spPr bwMode="auto">
            <a:xfrm>
              <a:off x="4108450" y="4676775"/>
              <a:ext cx="2514600" cy="809625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2" name="Rectangle 4"/>
            <p:cNvSpPr>
              <a:spLocks noChangeArrowheads="1"/>
            </p:cNvSpPr>
            <p:nvPr/>
          </p:nvSpPr>
          <p:spPr bwMode="auto">
            <a:xfrm>
              <a:off x="1749425" y="2986088"/>
              <a:ext cx="6048375" cy="366553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0497" name="Line 5"/>
            <p:cNvSpPr>
              <a:spLocks noChangeShapeType="1"/>
            </p:cNvSpPr>
            <p:nvPr/>
          </p:nvSpPr>
          <p:spPr bwMode="auto">
            <a:xfrm>
              <a:off x="2862263" y="3636963"/>
              <a:ext cx="0" cy="19621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8" name="Rectangle 6"/>
            <p:cNvSpPr>
              <a:spLocks noChangeArrowheads="1"/>
            </p:cNvSpPr>
            <p:nvPr/>
          </p:nvSpPr>
          <p:spPr bwMode="auto">
            <a:xfrm>
              <a:off x="2543175" y="3103563"/>
              <a:ext cx="620713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 i="1">
                  <a:solidFill>
                    <a:srgbClr val="000000"/>
                  </a:solidFill>
                  <a:latin typeface="Book Antiqua" pitchFamily="18" charset="0"/>
                </a:rPr>
                <a:t>f</a:t>
              </a:r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(</a:t>
              </a:r>
              <a:r>
                <a:rPr lang="en-US" sz="2400" b="0" i="1">
                  <a:solidFill>
                    <a:srgbClr val="000000"/>
                  </a:solidFill>
                  <a:latin typeface="Book Antiqua" pitchFamily="18" charset="0"/>
                </a:rPr>
                <a:t>x</a:t>
              </a:r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)</a:t>
              </a:r>
            </a:p>
          </p:txBody>
        </p:sp>
        <p:sp>
          <p:nvSpPr>
            <p:cNvPr id="20499" name="Rectangle 7"/>
            <p:cNvSpPr>
              <a:spLocks noChangeArrowheads="1"/>
            </p:cNvSpPr>
            <p:nvPr/>
          </p:nvSpPr>
          <p:spPr bwMode="auto">
            <a:xfrm>
              <a:off x="7191375" y="5275263"/>
              <a:ext cx="4095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 i="1">
                  <a:solidFill>
                    <a:srgbClr val="000000"/>
                  </a:solidFill>
                  <a:latin typeface="Book Antiqua" pitchFamily="18" charset="0"/>
                </a:rPr>
                <a:t> x</a:t>
              </a:r>
            </a:p>
          </p:txBody>
        </p:sp>
        <p:sp>
          <p:nvSpPr>
            <p:cNvPr id="20500" name="Line 19"/>
            <p:cNvSpPr>
              <a:spLocks noChangeShapeType="1"/>
            </p:cNvSpPr>
            <p:nvPr/>
          </p:nvSpPr>
          <p:spPr bwMode="auto">
            <a:xfrm>
              <a:off x="6615113" y="4660900"/>
              <a:ext cx="0" cy="8509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20"/>
            <p:cNvSpPr>
              <a:spLocks noChangeShapeType="1"/>
            </p:cNvSpPr>
            <p:nvPr/>
          </p:nvSpPr>
          <p:spPr bwMode="auto">
            <a:xfrm flipV="1">
              <a:off x="4106863" y="4679950"/>
              <a:ext cx="251142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0502" name="Line 21"/>
            <p:cNvSpPr>
              <a:spLocks noChangeShapeType="1"/>
            </p:cNvSpPr>
            <p:nvPr/>
          </p:nvSpPr>
          <p:spPr bwMode="auto">
            <a:xfrm>
              <a:off x="2868613" y="5499100"/>
              <a:ext cx="43497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22"/>
            <p:cNvSpPr>
              <a:spLocks noChangeShapeType="1"/>
            </p:cNvSpPr>
            <p:nvPr/>
          </p:nvSpPr>
          <p:spPr bwMode="auto">
            <a:xfrm flipH="1">
              <a:off x="2773363" y="4679950"/>
              <a:ext cx="1651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0504" name="Rectangle 23"/>
            <p:cNvSpPr>
              <a:spLocks noChangeArrowheads="1"/>
            </p:cNvSpPr>
            <p:nvPr/>
          </p:nvSpPr>
          <p:spPr bwMode="auto">
            <a:xfrm>
              <a:off x="1965325" y="4456113"/>
              <a:ext cx="82232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1/10</a:t>
              </a:r>
            </a:p>
          </p:txBody>
        </p:sp>
        <p:sp>
          <p:nvSpPr>
            <p:cNvPr id="20505" name="Rectangle 24"/>
            <p:cNvSpPr>
              <a:spLocks noChangeArrowheads="1"/>
            </p:cNvSpPr>
            <p:nvPr/>
          </p:nvSpPr>
          <p:spPr bwMode="auto">
            <a:xfrm>
              <a:off x="3463925" y="6062663"/>
              <a:ext cx="2659063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Salad Weight (oz.)</a:t>
              </a:r>
            </a:p>
          </p:txBody>
        </p:sp>
        <p:sp>
          <p:nvSpPr>
            <p:cNvPr id="20506" name="Line 11"/>
            <p:cNvSpPr>
              <a:spLocks noChangeShapeType="1"/>
            </p:cNvSpPr>
            <p:nvPr/>
          </p:nvSpPr>
          <p:spPr bwMode="auto">
            <a:xfrm>
              <a:off x="4100513" y="4676775"/>
              <a:ext cx="0" cy="806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507" name="Group 81"/>
            <p:cNvGrpSpPr>
              <a:grpSpLocks/>
            </p:cNvGrpSpPr>
            <p:nvPr/>
          </p:nvGrpSpPr>
          <p:grpSpPr bwMode="auto">
            <a:xfrm>
              <a:off x="4100513" y="5441950"/>
              <a:ext cx="2514600" cy="152400"/>
              <a:chOff x="2487" y="2916"/>
              <a:chExt cx="1584" cy="96"/>
            </a:xfrm>
          </p:grpSpPr>
          <p:sp>
            <p:nvSpPr>
              <p:cNvPr id="20513" name="Line 8"/>
              <p:cNvSpPr>
                <a:spLocks noChangeShapeType="1"/>
              </p:cNvSpPr>
              <p:nvPr/>
            </p:nvSpPr>
            <p:spPr bwMode="auto">
              <a:xfrm>
                <a:off x="2487" y="2920"/>
                <a:ext cx="0" cy="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4" name="Line 9"/>
              <p:cNvSpPr>
                <a:spLocks noChangeShapeType="1"/>
              </p:cNvSpPr>
              <p:nvPr/>
            </p:nvSpPr>
            <p:spPr bwMode="auto">
              <a:xfrm>
                <a:off x="4071" y="2924"/>
                <a:ext cx="0" cy="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5" name="Line 10"/>
              <p:cNvSpPr>
                <a:spLocks noChangeShapeType="1"/>
              </p:cNvSpPr>
              <p:nvPr/>
            </p:nvSpPr>
            <p:spPr bwMode="auto">
              <a:xfrm>
                <a:off x="3279" y="2916"/>
                <a:ext cx="0" cy="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08" name="Rectangle 12"/>
            <p:cNvSpPr>
              <a:spLocks noChangeArrowheads="1"/>
            </p:cNvSpPr>
            <p:nvPr/>
          </p:nvSpPr>
          <p:spPr bwMode="auto">
            <a:xfrm>
              <a:off x="3952875" y="5605463"/>
              <a:ext cx="3333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5</a:t>
              </a:r>
            </a:p>
          </p:txBody>
        </p:sp>
        <p:sp>
          <p:nvSpPr>
            <p:cNvPr id="20509" name="Rectangle 13"/>
            <p:cNvSpPr>
              <a:spLocks noChangeArrowheads="1"/>
            </p:cNvSpPr>
            <p:nvPr/>
          </p:nvSpPr>
          <p:spPr bwMode="auto">
            <a:xfrm>
              <a:off x="5114925" y="5624513"/>
              <a:ext cx="4857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10</a:t>
              </a:r>
            </a:p>
          </p:txBody>
        </p:sp>
        <p:sp>
          <p:nvSpPr>
            <p:cNvPr id="20510" name="Rectangle 14"/>
            <p:cNvSpPr>
              <a:spLocks noChangeArrowheads="1"/>
            </p:cNvSpPr>
            <p:nvPr/>
          </p:nvSpPr>
          <p:spPr bwMode="auto">
            <a:xfrm>
              <a:off x="6391275" y="5643563"/>
              <a:ext cx="4857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15</a:t>
              </a:r>
            </a:p>
          </p:txBody>
        </p:sp>
        <p:sp>
          <p:nvSpPr>
            <p:cNvPr id="20511" name="Rectangle 76"/>
            <p:cNvSpPr>
              <a:spLocks noChangeArrowheads="1"/>
            </p:cNvSpPr>
            <p:nvPr/>
          </p:nvSpPr>
          <p:spPr bwMode="auto">
            <a:xfrm>
              <a:off x="2708275" y="5605463"/>
              <a:ext cx="3333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 b="0">
                  <a:solidFill>
                    <a:srgbClr val="000000"/>
                  </a:solidFill>
                  <a:latin typeface="Book Antiqua" pitchFamily="18" charset="0"/>
                </a:rPr>
                <a:t>0</a:t>
              </a:r>
            </a:p>
          </p:txBody>
        </p:sp>
        <p:sp>
          <p:nvSpPr>
            <p:cNvPr id="78" name="Line 89"/>
            <p:cNvSpPr>
              <a:spLocks noChangeShapeType="1"/>
            </p:cNvSpPr>
            <p:nvPr/>
          </p:nvSpPr>
          <p:spPr bwMode="auto">
            <a:xfrm>
              <a:off x="2960688" y="4678363"/>
              <a:ext cx="12382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ash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1597025" y="2090738"/>
            <a:ext cx="6048375" cy="366553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2390775" y="2941638"/>
            <a:ext cx="62071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f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287768" name="Freeform 24"/>
          <p:cNvSpPr>
            <a:spLocks/>
          </p:cNvSpPr>
          <p:nvPr/>
        </p:nvSpPr>
        <p:spPr bwMode="auto">
          <a:xfrm>
            <a:off x="5618163" y="4541838"/>
            <a:ext cx="26987" cy="803275"/>
          </a:xfrm>
          <a:custGeom>
            <a:avLst/>
            <a:gdLst/>
            <a:ahLst/>
            <a:cxnLst>
              <a:cxn ang="0">
                <a:pos x="0" y="528"/>
              </a:cxn>
              <a:cxn ang="0">
                <a:pos x="12" y="0"/>
              </a:cxn>
              <a:cxn ang="0">
                <a:pos x="528" y="0"/>
              </a:cxn>
              <a:cxn ang="0">
                <a:pos x="528" y="528"/>
              </a:cxn>
              <a:cxn ang="0">
                <a:pos x="0" y="528"/>
              </a:cxn>
            </a:cxnLst>
            <a:rect l="0" t="0" r="r" b="b"/>
            <a:pathLst>
              <a:path w="528" h="528">
                <a:moveTo>
                  <a:pt x="0" y="528"/>
                </a:moveTo>
                <a:lnTo>
                  <a:pt x="12" y="0"/>
                </a:lnTo>
                <a:lnTo>
                  <a:pt x="528" y="0"/>
                </a:lnTo>
                <a:lnTo>
                  <a:pt x="528" y="528"/>
                </a:lnTo>
                <a:lnTo>
                  <a:pt x="0" y="528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7769" name="Rectangle 25"/>
          <p:cNvSpPr>
            <a:spLocks noChangeArrowheads="1"/>
          </p:cNvSpPr>
          <p:nvPr/>
        </p:nvSpPr>
        <p:spPr bwMode="auto">
          <a:xfrm>
            <a:off x="2005013" y="2251075"/>
            <a:ext cx="45037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P(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12) = 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h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w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(1/10)(0) = 0</a:t>
            </a:r>
          </a:p>
        </p:txBody>
      </p:sp>
      <p:sp>
        <p:nvSpPr>
          <p:cNvPr id="20487" name="Rectangle 27"/>
          <p:cNvSpPr>
            <a:spLocks noChangeArrowheads="1"/>
          </p:cNvSpPr>
          <p:nvPr/>
        </p:nvSpPr>
        <p:spPr bwMode="auto">
          <a:xfrm>
            <a:off x="695325" y="1114425"/>
            <a:ext cx="77724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What is the probability that a customer will equal 12 ounces of salad?	</a:t>
            </a:r>
          </a:p>
        </p:txBody>
      </p:sp>
      <p:sp>
        <p:nvSpPr>
          <p:cNvPr id="20488" name="Rectangle 28"/>
          <p:cNvSpPr>
            <a:spLocks noChangeArrowheads="1"/>
          </p:cNvSpPr>
          <p:nvPr/>
        </p:nvSpPr>
        <p:spPr bwMode="auto">
          <a:xfrm>
            <a:off x="685800" y="114300"/>
            <a:ext cx="7772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Uniform Probability Distribution</a:t>
            </a:r>
          </a:p>
        </p:txBody>
      </p:sp>
      <p:sp>
        <p:nvSpPr>
          <p:cNvPr id="287775" name="Rectangle 31"/>
          <p:cNvSpPr>
            <a:spLocks noChangeArrowheads="1"/>
          </p:cNvSpPr>
          <p:nvPr/>
        </p:nvSpPr>
        <p:spPr bwMode="auto">
          <a:xfrm>
            <a:off x="3314700" y="2286000"/>
            <a:ext cx="10795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7776" name="Rectangle 32"/>
          <p:cNvSpPr>
            <a:spLocks noChangeArrowheads="1"/>
          </p:cNvSpPr>
          <p:nvPr/>
        </p:nvSpPr>
        <p:spPr bwMode="auto">
          <a:xfrm>
            <a:off x="4457700" y="2298700"/>
            <a:ext cx="14732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7777" name="Rectangle 33"/>
          <p:cNvSpPr>
            <a:spLocks noChangeArrowheads="1"/>
          </p:cNvSpPr>
          <p:nvPr/>
        </p:nvSpPr>
        <p:spPr bwMode="auto">
          <a:xfrm>
            <a:off x="5994400" y="2247900"/>
            <a:ext cx="1473200" cy="368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7" name="Line 19"/>
          <p:cNvSpPr>
            <a:spLocks noChangeShapeType="1"/>
          </p:cNvSpPr>
          <p:nvPr/>
        </p:nvSpPr>
        <p:spPr bwMode="auto">
          <a:xfrm>
            <a:off x="5632450" y="4521200"/>
            <a:ext cx="0" cy="8509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10"/>
          <p:cNvSpPr>
            <a:spLocks noChangeShapeType="1"/>
          </p:cNvSpPr>
          <p:nvPr/>
        </p:nvSpPr>
        <p:spPr bwMode="auto">
          <a:xfrm>
            <a:off x="5626100" y="5302250"/>
            <a:ext cx="0" cy="139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81"/>
          <p:cNvSpPr>
            <a:spLocks noChangeArrowheads="1"/>
          </p:cNvSpPr>
          <p:nvPr/>
        </p:nvSpPr>
        <p:spPr bwMode="auto">
          <a:xfrm>
            <a:off x="5413375" y="5476875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69" grpId="0"/>
      <p:bldP spid="287775" grpId="0" animBg="1"/>
      <p:bldP spid="287776" grpId="0" animBg="1"/>
      <p:bldP spid="287777" grpId="0" animBg="1"/>
      <p:bldP spid="57" grpId="0" animBg="1"/>
      <p:bldP spid="58" grpId="0" animBg="1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5"/>
          <p:cNvSpPr txBox="1">
            <a:spLocks noChangeArrowheads="1"/>
          </p:cNvSpPr>
          <p:nvPr/>
        </p:nvSpPr>
        <p:spPr bwMode="auto">
          <a:xfrm>
            <a:off x="6910388" y="629126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pic>
        <p:nvPicPr>
          <p:cNvPr id="17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4702175"/>
            <a:ext cx="47244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4278313" y="6315075"/>
            <a:ext cx="400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b="0" i="1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19" name="Rectangle 35"/>
          <p:cNvSpPr>
            <a:spLocks noChangeArrowheads="1"/>
          </p:cNvSpPr>
          <p:nvPr/>
        </p:nvSpPr>
        <p:spPr bwMode="auto">
          <a:xfrm>
            <a:off x="4773613" y="5048250"/>
            <a:ext cx="400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215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688"/>
            <a:ext cx="7772400" cy="814387"/>
          </a:xfrm>
        </p:spPr>
        <p:txBody>
          <a:bodyPr/>
          <a:lstStyle/>
          <a:p>
            <a:r>
              <a:rPr lang="en-US" smtClean="0"/>
              <a:t>Normal Probability Distribution</a:t>
            </a:r>
          </a:p>
        </p:txBody>
      </p:sp>
      <p:sp>
        <p:nvSpPr>
          <p:cNvPr id="215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1119188"/>
            <a:ext cx="7772400" cy="1219200"/>
          </a:xfrm>
        </p:spPr>
        <p:txBody>
          <a:bodyPr/>
          <a:lstStyle/>
          <a:p>
            <a:pPr>
              <a:buFont typeface="Monotype Sorts"/>
              <a:buNone/>
            </a:pPr>
            <a:r>
              <a:rPr lang="en-US" smtClean="0"/>
              <a:t>The </a:t>
            </a:r>
            <a:r>
              <a:rPr lang="en-US" u="sng" smtClean="0"/>
              <a:t>normal probability distribution</a:t>
            </a:r>
            <a:r>
              <a:rPr lang="en-US" smtClean="0"/>
              <a:t> is widely used in statistical inference, and has many business applications.</a:t>
            </a:r>
          </a:p>
          <a:p>
            <a:pPr>
              <a:buFont typeface="Monotype Sorts"/>
              <a:buNone/>
            </a:pPr>
            <a:endParaRPr lang="en-US" smtClean="0"/>
          </a:p>
        </p:txBody>
      </p:sp>
      <p:sp>
        <p:nvSpPr>
          <p:cNvPr id="89092" name="AutoShape 4"/>
          <p:cNvSpPr>
            <a:spLocks noChangeArrowheads="1"/>
          </p:cNvSpPr>
          <p:nvPr/>
        </p:nvSpPr>
        <p:spPr bwMode="auto">
          <a:xfrm rot="5400000">
            <a:off x="485775" y="2425700"/>
            <a:ext cx="244475" cy="155575"/>
          </a:xfrm>
          <a:prstGeom prst="triangle">
            <a:avLst>
              <a:gd name="adj" fmla="val 50000"/>
            </a:avLst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89093" name="AutoShape 5"/>
          <p:cNvSpPr>
            <a:spLocks noChangeArrowheads="1"/>
          </p:cNvSpPr>
          <p:nvPr/>
        </p:nvSpPr>
        <p:spPr bwMode="auto">
          <a:xfrm rot="5400000">
            <a:off x="485775" y="1270000"/>
            <a:ext cx="244475" cy="155575"/>
          </a:xfrm>
          <a:prstGeom prst="triangle">
            <a:avLst>
              <a:gd name="adj" fmla="val 50000"/>
            </a:avLst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89096" name="AutoShape 8"/>
          <p:cNvSpPr>
            <a:spLocks noChangeArrowheads="1"/>
          </p:cNvSpPr>
          <p:nvPr/>
        </p:nvSpPr>
        <p:spPr bwMode="auto">
          <a:xfrm rot="5400000">
            <a:off x="485775" y="2908300"/>
            <a:ext cx="244475" cy="155575"/>
          </a:xfrm>
          <a:prstGeom prst="triangle">
            <a:avLst>
              <a:gd name="adj" fmla="val 50000"/>
            </a:avLst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737350" y="3635375"/>
            <a:ext cx="2101850" cy="3714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b="0" i="1" dirty="0">
                <a:solidFill>
                  <a:srgbClr val="000000"/>
                </a:solidFill>
                <a:latin typeface="Symbol" pitchFamily="18" charset="2"/>
                <a:cs typeface="Arial" charset="0"/>
              </a:rPr>
              <a:t></a:t>
            </a:r>
            <a:r>
              <a:rPr lang="en-US" sz="1800" b="0" dirty="0">
                <a:solidFill>
                  <a:srgbClr val="000000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1800" b="0" dirty="0">
                <a:solidFill>
                  <a:srgbClr val="000000"/>
                </a:solidFill>
                <a:latin typeface="+mj-lt"/>
                <a:cs typeface="Arial" charset="0"/>
              </a:rPr>
              <a:t> ≈  3.14159…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6838950" y="4006850"/>
            <a:ext cx="2101850" cy="29210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b="0" i="1" dirty="0">
                <a:solidFill>
                  <a:srgbClr val="000000"/>
                </a:solidFill>
                <a:latin typeface="+mj-lt"/>
                <a:cs typeface="Arial" charset="0"/>
              </a:rPr>
              <a:t>e</a:t>
            </a:r>
            <a:r>
              <a:rPr lang="en-US" sz="1800" b="0" dirty="0">
                <a:solidFill>
                  <a:srgbClr val="000000"/>
                </a:solidFill>
                <a:latin typeface="+mj-lt"/>
                <a:cs typeface="Arial" charset="0"/>
              </a:rPr>
              <a:t> ≈ 2.71828…</a:t>
            </a:r>
          </a:p>
        </p:txBody>
      </p:sp>
      <p:graphicFrame>
        <p:nvGraphicFramePr>
          <p:cNvPr id="13" name="Object 21"/>
          <p:cNvGraphicFramePr>
            <a:graphicFrameLocks noChangeAspect="1"/>
          </p:cNvGraphicFramePr>
          <p:nvPr/>
        </p:nvGraphicFramePr>
        <p:xfrm>
          <a:off x="2965450" y="3316288"/>
          <a:ext cx="29210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3" name="Equation" r:id="rId5" imgW="1422360" imgH="495000" progId="Equation.DSMT4">
                  <p:embed/>
                </p:oleObj>
              </mc:Choice>
              <mc:Fallback>
                <p:oleObj name="Equation" r:id="rId5" imgW="1422360" imgH="4950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3316288"/>
                        <a:ext cx="292100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709613" y="2376488"/>
            <a:ext cx="719455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sz="2400" b="0" i="1" dirty="0">
                <a:solidFill>
                  <a:srgbClr val="000000"/>
                </a:solidFill>
                <a:latin typeface="Book Antiqua" pitchFamily="18" charset="0"/>
                <a:cs typeface="Arial" charset="0"/>
              </a:rPr>
              <a:t>x</a:t>
            </a:r>
            <a:r>
              <a:rPr lang="en-US" sz="2400" b="0" dirty="0">
                <a:solidFill>
                  <a:srgbClr val="000000"/>
                </a:solidFill>
                <a:latin typeface="Book Antiqua" pitchFamily="18" charset="0"/>
                <a:cs typeface="Arial" charset="0"/>
              </a:rPr>
              <a:t> is a normal distributed with mean </a:t>
            </a:r>
            <a:r>
              <a:rPr lang="en-US" sz="2400" b="0" i="1" dirty="0">
                <a:solidFill>
                  <a:srgbClr val="000000"/>
                </a:solidFill>
                <a:latin typeface="Symbol" pitchFamily="18" charset="2"/>
                <a:cs typeface="Arial" charset="0"/>
              </a:rPr>
              <a:t>m</a:t>
            </a:r>
            <a:r>
              <a:rPr lang="en-US" sz="2400" b="0" dirty="0">
                <a:solidFill>
                  <a:srgbClr val="000000"/>
                </a:solidFill>
                <a:latin typeface="Book Antiqua" pitchFamily="18" charset="0"/>
                <a:cs typeface="Arial" charset="0"/>
              </a:rPr>
              <a:t> and standard </a:t>
            </a:r>
          </a:p>
          <a:p>
            <a:pPr marL="347663" indent="-347663" eaLnBrk="0" hangingPunct="0">
              <a:defRPr/>
            </a:pPr>
            <a:r>
              <a:rPr lang="en-US" sz="2400" b="0" dirty="0">
                <a:solidFill>
                  <a:srgbClr val="000000"/>
                </a:solidFill>
                <a:latin typeface="Book Antiqua" pitchFamily="18" charset="0"/>
                <a:cs typeface="Arial" charset="0"/>
              </a:rPr>
              <a:t>	deviation </a:t>
            </a:r>
            <a:r>
              <a:rPr lang="en-US" sz="2400" b="0" i="1" dirty="0">
                <a:solidFill>
                  <a:srgbClr val="000000"/>
                </a:solidFill>
                <a:latin typeface="Symbol" pitchFamily="18" charset="2"/>
                <a:cs typeface="Arial" charset="0"/>
              </a:rPr>
              <a:t>s</a:t>
            </a:r>
            <a:endParaRPr lang="en-US" sz="2400" b="0" dirty="0">
              <a:solidFill>
                <a:srgbClr val="000000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6061075" y="5257800"/>
            <a:ext cx="147002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b="0" i="1">
                <a:solidFill>
                  <a:srgbClr val="000000"/>
                </a:solidFill>
                <a:latin typeface="Book Antiqua" pitchFamily="18" charset="0"/>
              </a:rPr>
              <a:t>skew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 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10" grpId="0"/>
      <p:bldP spid="11" grpId="0"/>
      <p:bldP spid="2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360613"/>
            <a:ext cx="6070600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360613"/>
            <a:ext cx="60674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685800" y="101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22533" name="Rectangle 24"/>
          <p:cNvSpPr>
            <a:spLocks noChangeArrowheads="1"/>
          </p:cNvSpPr>
          <p:nvPr/>
        </p:nvSpPr>
        <p:spPr bwMode="auto">
          <a:xfrm>
            <a:off x="1104900" y="1149350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The mean can be any numerical value:  negative,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zero, or positive.</a:t>
            </a:r>
          </a:p>
        </p:txBody>
      </p:sp>
      <p:sp>
        <p:nvSpPr>
          <p:cNvPr id="134183" name="Rectangle 39"/>
          <p:cNvSpPr>
            <a:spLocks noChangeArrowheads="1"/>
          </p:cNvSpPr>
          <p:nvPr/>
        </p:nvSpPr>
        <p:spPr bwMode="auto">
          <a:xfrm>
            <a:off x="0" y="1208088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360613"/>
            <a:ext cx="60674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360613"/>
            <a:ext cx="60674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89" name="Rectangle 45"/>
          <p:cNvSpPr>
            <a:spLocks noChangeArrowheads="1"/>
          </p:cNvSpPr>
          <p:nvPr/>
        </p:nvSpPr>
        <p:spPr bwMode="auto">
          <a:xfrm>
            <a:off x="3814763" y="5341938"/>
            <a:ext cx="682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i="1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180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= 4</a:t>
            </a:r>
            <a:endParaRPr lang="en-US" sz="1800">
              <a:latin typeface="Book Antiqua" pitchFamily="18" charset="0"/>
            </a:endParaRPr>
          </a:p>
        </p:txBody>
      </p:sp>
      <p:sp>
        <p:nvSpPr>
          <p:cNvPr id="2" name="Rectangle 45"/>
          <p:cNvSpPr>
            <a:spLocks noChangeArrowheads="1"/>
          </p:cNvSpPr>
          <p:nvPr/>
        </p:nvSpPr>
        <p:spPr bwMode="auto">
          <a:xfrm>
            <a:off x="4310063" y="5341938"/>
            <a:ext cx="682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i="1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180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= </a:t>
            </a:r>
            <a:r>
              <a:rPr lang="en-US" sz="180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6</a:t>
            </a:r>
            <a:endParaRPr lang="en-US" sz="180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Rectangle 45"/>
          <p:cNvSpPr>
            <a:spLocks noChangeArrowheads="1"/>
          </p:cNvSpPr>
          <p:nvPr/>
        </p:nvSpPr>
        <p:spPr bwMode="auto">
          <a:xfrm>
            <a:off x="4818063" y="5341938"/>
            <a:ext cx="682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i="1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180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= </a:t>
            </a:r>
            <a:r>
              <a:rPr lang="en-US" sz="180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8</a:t>
            </a:r>
            <a:endParaRPr lang="en-US" sz="180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4128" name="Line 32"/>
          <p:cNvSpPr>
            <a:spLocks noChangeShapeType="1"/>
          </p:cNvSpPr>
          <p:nvPr/>
        </p:nvSpPr>
        <p:spPr bwMode="auto">
          <a:xfrm flipV="1">
            <a:off x="5156200" y="3048000"/>
            <a:ext cx="0" cy="205740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9" name="Line 33"/>
          <p:cNvSpPr>
            <a:spLocks noChangeShapeType="1"/>
          </p:cNvSpPr>
          <p:nvPr/>
        </p:nvSpPr>
        <p:spPr bwMode="auto">
          <a:xfrm flipV="1">
            <a:off x="4673600" y="3048000"/>
            <a:ext cx="0" cy="205740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30" name="Line 34"/>
          <p:cNvSpPr>
            <a:spLocks noChangeShapeType="1"/>
          </p:cNvSpPr>
          <p:nvPr/>
        </p:nvSpPr>
        <p:spPr bwMode="auto">
          <a:xfrm flipV="1">
            <a:off x="4165600" y="30480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3" name="Rectangle 45"/>
          <p:cNvSpPr>
            <a:spLocks noChangeArrowheads="1"/>
          </p:cNvSpPr>
          <p:nvPr/>
        </p:nvSpPr>
        <p:spPr bwMode="auto">
          <a:xfrm>
            <a:off x="4297363" y="2700338"/>
            <a:ext cx="688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i="1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180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= 2</a:t>
            </a:r>
            <a:endParaRPr lang="en-US" sz="1800">
              <a:solidFill>
                <a:srgbClr val="00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89" grpId="0" animBg="1"/>
      <p:bldP spid="134189" grpId="1" animBg="1"/>
      <p:bldP spid="2" grpId="0" animBg="1"/>
      <p:bldP spid="2" grpId="1" animBg="1"/>
      <p:bldP spid="3" grpId="0" animBg="1"/>
      <p:bldP spid="4128" grpId="0" animBg="1"/>
      <p:bldP spid="4129" grpId="0" animBg="1"/>
      <p:bldP spid="4129" grpId="1" animBg="1"/>
      <p:bldP spid="4130" grpId="0" animBg="1"/>
      <p:bldP spid="413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25" y="2357438"/>
            <a:ext cx="60674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25" y="2357438"/>
            <a:ext cx="60674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25" y="2357438"/>
            <a:ext cx="60674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2"/>
          <p:cNvSpPr>
            <a:spLocks noChangeArrowheads="1"/>
          </p:cNvSpPr>
          <p:nvPr/>
        </p:nvSpPr>
        <p:spPr bwMode="auto">
          <a:xfrm>
            <a:off x="685800" y="39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23558" name="Rectangle 10"/>
          <p:cNvSpPr>
            <a:spLocks noChangeArrowheads="1"/>
          </p:cNvSpPr>
          <p:nvPr/>
        </p:nvSpPr>
        <p:spPr bwMode="auto">
          <a:xfrm>
            <a:off x="1152525" y="1177925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The standard deviation determines the width and 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height</a:t>
            </a:r>
          </a:p>
        </p:txBody>
      </p:sp>
      <p:sp>
        <p:nvSpPr>
          <p:cNvPr id="23559" name="Rectangle 17"/>
          <p:cNvSpPr>
            <a:spLocks noChangeArrowheads="1"/>
          </p:cNvSpPr>
          <p:nvPr/>
        </p:nvSpPr>
        <p:spPr bwMode="auto">
          <a:xfrm>
            <a:off x="0" y="285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endParaRPr lang="en-US"/>
          </a:p>
        </p:txBody>
      </p:sp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25" y="2357438"/>
            <a:ext cx="60674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89" name="Rectangle 45"/>
          <p:cNvSpPr>
            <a:spLocks noChangeArrowheads="1"/>
          </p:cNvSpPr>
          <p:nvPr/>
        </p:nvSpPr>
        <p:spPr bwMode="auto">
          <a:xfrm>
            <a:off x="4856163" y="3729038"/>
            <a:ext cx="688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i="1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180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= </a:t>
            </a:r>
            <a:r>
              <a:rPr lang="en-US" sz="180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4</a:t>
            </a:r>
            <a:endParaRPr lang="en-US" sz="180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23562" name="Rectangle 45"/>
          <p:cNvSpPr>
            <a:spLocks noChangeArrowheads="1"/>
          </p:cNvSpPr>
          <p:nvPr/>
        </p:nvSpPr>
        <p:spPr bwMode="auto">
          <a:xfrm>
            <a:off x="4310063" y="5341938"/>
            <a:ext cx="6826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i="1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180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= 6</a:t>
            </a:r>
            <a:endParaRPr lang="en-US" sz="1800">
              <a:latin typeface="Book Antiqua" pitchFamily="18" charset="0"/>
            </a:endParaRPr>
          </a:p>
        </p:txBody>
      </p:sp>
      <p:sp>
        <p:nvSpPr>
          <p:cNvPr id="5142" name="Line 22"/>
          <p:cNvSpPr>
            <a:spLocks noChangeShapeType="1"/>
          </p:cNvSpPr>
          <p:nvPr/>
        </p:nvSpPr>
        <p:spPr bwMode="auto">
          <a:xfrm flipH="1" flipV="1">
            <a:off x="4660900" y="4025900"/>
            <a:ext cx="0" cy="1023938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auto">
          <a:xfrm flipH="1" flipV="1">
            <a:off x="4660900" y="3695700"/>
            <a:ext cx="0" cy="135890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4" name="Line 24"/>
          <p:cNvSpPr>
            <a:spLocks noChangeShapeType="1"/>
          </p:cNvSpPr>
          <p:nvPr/>
        </p:nvSpPr>
        <p:spPr bwMode="auto">
          <a:xfrm flipV="1">
            <a:off x="4660900" y="30226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Rectangle 45"/>
          <p:cNvSpPr>
            <a:spLocks noChangeArrowheads="1"/>
          </p:cNvSpPr>
          <p:nvPr/>
        </p:nvSpPr>
        <p:spPr bwMode="auto">
          <a:xfrm>
            <a:off x="4856163" y="3360738"/>
            <a:ext cx="688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i="1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180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= </a:t>
            </a:r>
            <a:r>
              <a:rPr lang="en-US" sz="180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3</a:t>
            </a:r>
            <a:endParaRPr lang="en-US" sz="180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Rectangle 45"/>
          <p:cNvSpPr>
            <a:spLocks noChangeArrowheads="1"/>
          </p:cNvSpPr>
          <p:nvPr/>
        </p:nvSpPr>
        <p:spPr bwMode="auto">
          <a:xfrm>
            <a:off x="4856163" y="2700338"/>
            <a:ext cx="688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i="1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180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= 2</a:t>
            </a:r>
            <a:endParaRPr lang="en-US" sz="180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5749980"/>
            <a:ext cx="4572000" cy="9079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hangingPunct="0"/>
            <a:endParaRPr lang="en-US" sz="2400" b="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 algn="ctr" eaLnBrk="0" hangingPunct="0"/>
            <a:endParaRPr lang="en-US" sz="500" b="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 algn="ctr" eaLnBrk="0" hangingPunct="0"/>
            <a:r>
              <a:rPr lang="en-US" sz="2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data_bwt.xls</a:t>
            </a:r>
            <a:r>
              <a:rPr lang="en-US" sz="2400" b="0" i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sz="2400" b="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89" grpId="0"/>
      <p:bldP spid="5142" grpId="0" animBg="1"/>
      <p:bldP spid="5143" grpId="0" animBg="1"/>
      <p:bldP spid="5143" grpId="1" animBg="1"/>
      <p:bldP spid="5144" grpId="0" animBg="1"/>
      <p:bldP spid="5144" grpId="1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3"/>
          <p:cNvSpPr>
            <a:spLocks noChangeArrowheads="1"/>
          </p:cNvSpPr>
          <p:nvPr/>
        </p:nvSpPr>
        <p:spPr bwMode="auto">
          <a:xfrm>
            <a:off x="571500" y="1130300"/>
            <a:ext cx="71945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i="1">
                <a:solidFill>
                  <a:srgbClr val="FF0000"/>
                </a:solidFill>
                <a:latin typeface="Book Antiqua" pitchFamily="18" charset="0"/>
              </a:rPr>
              <a:t>z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is a random variable having a normal distribution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with a mean of </a:t>
            </a:r>
            <a:r>
              <a:rPr lang="en-US" sz="2400">
                <a:solidFill>
                  <a:srgbClr val="FF0000"/>
                </a:solidFill>
                <a:latin typeface="Book Antiqua" pitchFamily="18" charset="0"/>
              </a:rPr>
              <a:t>0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and a standard deviation of </a:t>
            </a: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1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sz="quarter" idx="4294967295"/>
          </p:nvPr>
        </p:nvSpPr>
        <p:spPr/>
        <p:txBody>
          <a:bodyPr/>
          <a:lstStyle/>
          <a:p>
            <a:r>
              <a:rPr lang="en-US" smtClean="0"/>
              <a:t>Standard Normal Probability Distribution</a:t>
            </a:r>
          </a:p>
        </p:txBody>
      </p:sp>
      <p:graphicFrame>
        <p:nvGraphicFramePr>
          <p:cNvPr id="13331" name="Object 19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171825" y="2298700"/>
          <a:ext cx="2486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Equation" r:id="rId4" imgW="1345616" imgH="495085" progId="Equation.DSMT4">
                  <p:embed/>
                </p:oleObj>
              </mc:Choice>
              <mc:Fallback>
                <p:oleObj name="Equation" r:id="rId4" imgW="1345616" imgH="495085" progId="Equation.DSMT4">
                  <p:embed/>
                  <p:pic>
                    <p:nvPicPr>
                      <p:cNvPr id="0" name="Object 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2298700"/>
                        <a:ext cx="2486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3" name="Object 21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086100" y="2341563"/>
          <a:ext cx="23780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Equation" r:id="rId6" imgW="1155199" imgH="444307" progId="Equation.DSMT4">
                  <p:embed/>
                </p:oleObj>
              </mc:Choice>
              <mc:Fallback>
                <p:oleObj name="Equation" r:id="rId6" imgW="1155199" imgH="444307" progId="Equation.DSMT4">
                  <p:embed/>
                  <p:pic>
                    <p:nvPicPr>
                      <p:cNvPr id="0" name="Object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2341563"/>
                        <a:ext cx="23780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AutoShape 15"/>
          <p:cNvSpPr>
            <a:spLocks noChangeArrowheads="1"/>
          </p:cNvSpPr>
          <p:nvPr/>
        </p:nvSpPr>
        <p:spPr bwMode="auto">
          <a:xfrm rot="5400000">
            <a:off x="790575" y="2343150"/>
            <a:ext cx="244475" cy="155575"/>
          </a:xfrm>
          <a:prstGeom prst="triangle">
            <a:avLst>
              <a:gd name="adj" fmla="val 50000"/>
            </a:avLst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66863" y="3584575"/>
            <a:ext cx="5821362" cy="3167063"/>
            <a:chOff x="1158875" y="2063750"/>
            <a:chExt cx="6861175" cy="4267200"/>
          </a:xfrm>
        </p:grpSpPr>
        <p:pic>
          <p:nvPicPr>
            <p:cNvPr id="24584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8875" y="2063750"/>
              <a:ext cx="68611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Rectangle 45"/>
            <p:cNvSpPr>
              <a:spLocks noChangeArrowheads="1"/>
            </p:cNvSpPr>
            <p:nvPr/>
          </p:nvSpPr>
          <p:spPr bwMode="auto">
            <a:xfrm>
              <a:off x="4792663" y="2776538"/>
              <a:ext cx="688975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i="1">
                  <a:solidFill>
                    <a:srgbClr val="000000"/>
                  </a:solidFill>
                  <a:latin typeface="Symbol" pitchFamily="18" charset="2"/>
                  <a:cs typeface="Times New Roman" pitchFamily="18" charset="0"/>
                </a:rPr>
                <a:t>s</a:t>
              </a:r>
              <a:r>
                <a:rPr lang="en-US" sz="1800">
                  <a:solidFill>
                    <a:srgbClr val="000000"/>
                  </a:solidFill>
                  <a:latin typeface="Book Antiqua" pitchFamily="18" charset="0"/>
                  <a:cs typeface="Times New Roman" pitchFamily="18" charset="0"/>
                </a:rPr>
                <a:t> = 1</a:t>
              </a:r>
              <a:endParaRPr lang="en-US" sz="1800">
                <a:solidFill>
                  <a:srgbClr val="0000FF"/>
                </a:solidFill>
                <a:latin typeface="Book Antiqua" pitchFamily="18" charset="0"/>
              </a:endParaRPr>
            </a:p>
          </p:txBody>
        </p:sp>
        <p:sp>
          <p:nvSpPr>
            <p:cNvPr id="24586" name="Rectangle 45"/>
            <p:cNvSpPr>
              <a:spLocks noChangeArrowheads="1"/>
            </p:cNvSpPr>
            <p:nvPr/>
          </p:nvSpPr>
          <p:spPr bwMode="auto">
            <a:xfrm>
              <a:off x="4246563" y="5964238"/>
              <a:ext cx="682625" cy="3667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i="1">
                  <a:solidFill>
                    <a:srgbClr val="000000"/>
                  </a:solidFill>
                  <a:latin typeface="Symbol" pitchFamily="18" charset="2"/>
                  <a:cs typeface="Times New Roman" pitchFamily="18" charset="0"/>
                </a:rPr>
                <a:t>m</a:t>
              </a:r>
              <a:r>
                <a:rPr lang="en-US" sz="1800">
                  <a:solidFill>
                    <a:srgbClr val="000000"/>
                  </a:solidFill>
                  <a:latin typeface="Book Antiqua" pitchFamily="18" charset="0"/>
                  <a:cs typeface="Times New Roman" pitchFamily="18" charset="0"/>
                </a:rPr>
                <a:t> = 0</a:t>
              </a:r>
              <a:endParaRPr lang="en-US" sz="1800">
                <a:solidFill>
                  <a:srgbClr val="0000FF"/>
                </a:solidFill>
                <a:latin typeface="Book Antiqua" pitchFamily="18" charset="0"/>
              </a:endParaRPr>
            </a:p>
          </p:txBody>
        </p:sp>
        <p:sp>
          <p:nvSpPr>
            <p:cNvPr id="24587" name="Rectangle 45"/>
            <p:cNvSpPr>
              <a:spLocks noChangeArrowheads="1"/>
            </p:cNvSpPr>
            <p:nvPr/>
          </p:nvSpPr>
          <p:spPr bwMode="auto">
            <a:xfrm>
              <a:off x="5859463" y="5938838"/>
              <a:ext cx="692150" cy="3667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18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endParaRPr lang="en-US" sz="1800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5"/>
          <p:cNvSpPr>
            <a:spLocks noChangeArrowheads="1"/>
          </p:cNvSpPr>
          <p:nvPr/>
        </p:nvSpPr>
        <p:spPr bwMode="auto">
          <a:xfrm>
            <a:off x="361950" y="1257300"/>
            <a:ext cx="84455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Use the standard normal distribution to verify the Empirical Rule: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25603" name="Rectangle 16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28689" name="Rectangle 12"/>
          <p:cNvSpPr>
            <a:spLocks noChangeArrowheads="1"/>
          </p:cNvSpPr>
          <p:nvPr/>
        </p:nvSpPr>
        <p:spPr bwMode="auto">
          <a:xfrm>
            <a:off x="1123950" y="4660900"/>
            <a:ext cx="7251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99.74% of values of a normal random variable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are within 3 standard deviations of its mean.</a:t>
            </a:r>
          </a:p>
        </p:txBody>
      </p:sp>
      <p:sp>
        <p:nvSpPr>
          <p:cNvPr id="28690" name="Rectangle 12"/>
          <p:cNvSpPr>
            <a:spLocks noChangeArrowheads="1"/>
          </p:cNvSpPr>
          <p:nvPr/>
        </p:nvSpPr>
        <p:spPr bwMode="auto">
          <a:xfrm>
            <a:off x="1136650" y="3594100"/>
            <a:ext cx="7251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95.44% of values of a normal random variable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are within 2 standard deviations of its mean.</a:t>
            </a:r>
          </a:p>
        </p:txBody>
      </p:sp>
      <p:sp>
        <p:nvSpPr>
          <p:cNvPr id="25606" name="Rectangle 12"/>
          <p:cNvSpPr>
            <a:spLocks noChangeArrowheads="1"/>
          </p:cNvSpPr>
          <p:nvPr/>
        </p:nvSpPr>
        <p:spPr bwMode="auto">
          <a:xfrm>
            <a:off x="1123950" y="2247900"/>
            <a:ext cx="7251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68.26% of values of a normal random variable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are within 1 standard deviations of its mean.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9" grpId="0"/>
      <p:bldP spid="286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26627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26628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3001963" y="53451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-3.00</a:t>
            </a:r>
          </a:p>
        </p:txBody>
      </p:sp>
      <p:sp>
        <p:nvSpPr>
          <p:cNvPr id="26630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>
            <a:off x="2487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3494088" y="47513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6635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9730" name="Text Box 20"/>
          <p:cNvSpPr txBox="1">
            <a:spLocks noChangeArrowheads="1"/>
          </p:cNvSpPr>
          <p:nvPr/>
        </p:nvSpPr>
        <p:spPr bwMode="auto">
          <a:xfrm flipH="1">
            <a:off x="3119438" y="48545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26638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3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877888" y="2390775"/>
            <a:ext cx="1728787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u="sng">
                <a:solidFill>
                  <a:srgbClr val="000000"/>
                </a:solidFill>
              </a:rPr>
              <a:t>First compute</a:t>
            </a: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-3) 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0" grpId="0"/>
      <p:bldP spid="282628" grpId="0" animBg="1"/>
      <p:bldP spid="282629" grpId="0" animBg="1"/>
      <p:bldP spid="29730" grpId="0"/>
      <p:bldP spid="297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30968" name="Group 248"/>
          <p:cNvGraphicFramePr>
            <a:graphicFrameLocks noGrp="1"/>
          </p:cNvGraphicFramePr>
          <p:nvPr/>
        </p:nvGraphicFramePr>
        <p:xfrm>
          <a:off x="573088" y="2571750"/>
          <a:ext cx="8215312" cy="2789240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-3.0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2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.0062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.0060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1296988" y="25638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41338" y="28987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052763" y="4768850"/>
            <a:ext cx="3009900" cy="742950"/>
          </a:xfrm>
          <a:prstGeom prst="wedgeEllipseCallout">
            <a:avLst>
              <a:gd name="adj1" fmla="val -84440"/>
              <a:gd name="adj2" fmla="val -243375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-3) = .0013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679950" y="1346200"/>
            <a:ext cx="419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-3.0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.00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1257300" y="29368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752" name="Rectangle 239"/>
          <p:cNvSpPr>
            <a:spLocks noChangeArrowheads="1"/>
          </p:cNvSpPr>
          <p:nvPr/>
        </p:nvSpPr>
        <p:spPr bwMode="auto">
          <a:xfrm>
            <a:off x="3890963" y="981075"/>
            <a:ext cx="19510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-3.00) 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785" grpId="0" animBg="1"/>
      <p:bldP spid="243057" grpId="0"/>
      <p:bldP spid="243058" grpId="0"/>
      <p:bldP spid="2430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28675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28676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677" name="Text Box 46"/>
          <p:cNvSpPr txBox="1">
            <a:spLocks noChangeArrowheads="1"/>
          </p:cNvSpPr>
          <p:nvPr/>
        </p:nvSpPr>
        <p:spPr bwMode="auto">
          <a:xfrm>
            <a:off x="3001963" y="53451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-3.00</a:t>
            </a:r>
          </a:p>
        </p:txBody>
      </p:sp>
      <p:sp>
        <p:nvSpPr>
          <p:cNvPr id="28678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680" name="Freeform 4"/>
          <p:cNvSpPr>
            <a:spLocks/>
          </p:cNvSpPr>
          <p:nvPr/>
        </p:nvSpPr>
        <p:spPr bwMode="auto">
          <a:xfrm>
            <a:off x="2487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Line 5"/>
          <p:cNvSpPr>
            <a:spLocks noChangeShapeType="1"/>
          </p:cNvSpPr>
          <p:nvPr/>
        </p:nvSpPr>
        <p:spPr bwMode="auto">
          <a:xfrm flipH="1">
            <a:off x="3494088" y="47513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8683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3443" name="Text Box 20"/>
          <p:cNvSpPr txBox="1">
            <a:spLocks noChangeArrowheads="1"/>
          </p:cNvSpPr>
          <p:nvPr/>
        </p:nvSpPr>
        <p:spPr bwMode="auto">
          <a:xfrm flipH="1">
            <a:off x="2852738" y="4918075"/>
            <a:ext cx="85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.0013</a:t>
            </a:r>
          </a:p>
        </p:txBody>
      </p:sp>
      <p:sp>
        <p:nvSpPr>
          <p:cNvPr id="28686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3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03445" name="Rectangle 21"/>
          <p:cNvSpPr>
            <a:spLocks noChangeArrowheads="1"/>
          </p:cNvSpPr>
          <p:nvPr/>
        </p:nvSpPr>
        <p:spPr bwMode="auto">
          <a:xfrm>
            <a:off x="688975" y="2720975"/>
            <a:ext cx="21066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-3) = .0013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43" grpId="0"/>
      <p:bldP spid="1034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29699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29700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9701" name="Text Box 46"/>
          <p:cNvSpPr txBox="1">
            <a:spLocks noChangeArrowheads="1"/>
          </p:cNvSpPr>
          <p:nvPr/>
        </p:nvSpPr>
        <p:spPr bwMode="auto">
          <a:xfrm>
            <a:off x="5541963" y="53070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3.00</a:t>
            </a:r>
          </a:p>
        </p:txBody>
      </p:sp>
      <p:sp>
        <p:nvSpPr>
          <p:cNvPr id="29702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 flipH="1">
            <a:off x="6030913" y="4716463"/>
            <a:ext cx="1004887" cy="51435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624" y="41"/>
              </a:cxn>
              <a:cxn ang="0">
                <a:pos x="633" y="102"/>
              </a:cxn>
              <a:cxn ang="0">
                <a:pos x="633" y="130"/>
              </a:cxn>
              <a:cxn ang="0">
                <a:pos x="632" y="161"/>
              </a:cxn>
              <a:cxn ang="0">
                <a:pos x="632" y="186"/>
              </a:cxn>
              <a:cxn ang="0">
                <a:pos x="632" y="210"/>
              </a:cxn>
              <a:cxn ang="0">
                <a:pos x="632" y="235"/>
              </a:cxn>
              <a:cxn ang="0">
                <a:pos x="632" y="324"/>
              </a:cxn>
              <a:cxn ang="0">
                <a:pos x="4" y="324"/>
              </a:cxn>
              <a:cxn ang="0">
                <a:pos x="0" y="303"/>
              </a:cxn>
              <a:cxn ang="0">
                <a:pos x="4" y="283"/>
              </a:cxn>
              <a:cxn ang="0">
                <a:pos x="40" y="271"/>
              </a:cxn>
              <a:cxn ang="0">
                <a:pos x="80" y="267"/>
              </a:cxn>
              <a:cxn ang="0">
                <a:pos x="124" y="250"/>
              </a:cxn>
              <a:cxn ang="0">
                <a:pos x="164" y="238"/>
              </a:cxn>
              <a:cxn ang="0">
                <a:pos x="196" y="226"/>
              </a:cxn>
              <a:cxn ang="0">
                <a:pos x="236" y="213"/>
              </a:cxn>
              <a:cxn ang="0">
                <a:pos x="276" y="197"/>
              </a:cxn>
              <a:cxn ang="0">
                <a:pos x="352" y="168"/>
              </a:cxn>
              <a:cxn ang="0">
                <a:pos x="388" y="156"/>
              </a:cxn>
              <a:cxn ang="0">
                <a:pos x="412" y="144"/>
              </a:cxn>
              <a:cxn ang="0">
                <a:pos x="440" y="127"/>
              </a:cxn>
              <a:cxn ang="0">
                <a:pos x="464" y="115"/>
              </a:cxn>
              <a:cxn ang="0">
                <a:pos x="480" y="111"/>
              </a:cxn>
              <a:cxn ang="0">
                <a:pos x="500" y="98"/>
              </a:cxn>
              <a:cxn ang="0">
                <a:pos x="528" y="82"/>
              </a:cxn>
              <a:cxn ang="0">
                <a:pos x="548" y="66"/>
              </a:cxn>
              <a:cxn ang="0">
                <a:pos x="580" y="45"/>
              </a:cxn>
              <a:cxn ang="0">
                <a:pos x="600" y="25"/>
              </a:cxn>
              <a:cxn ang="0">
                <a:pos x="624" y="0"/>
              </a:cxn>
              <a:cxn ang="0">
                <a:pos x="616" y="12"/>
              </a:cxn>
            </a:cxnLst>
            <a:rect l="0" t="0" r="r" b="b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9705" name="Line 5"/>
          <p:cNvSpPr>
            <a:spLocks noChangeShapeType="1"/>
          </p:cNvSpPr>
          <p:nvPr/>
        </p:nvSpPr>
        <p:spPr bwMode="auto">
          <a:xfrm flipH="1">
            <a:off x="6034088" y="47386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9707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9709" name="Text Box 20"/>
          <p:cNvSpPr txBox="1">
            <a:spLocks noChangeArrowheads="1"/>
          </p:cNvSpPr>
          <p:nvPr/>
        </p:nvSpPr>
        <p:spPr bwMode="auto">
          <a:xfrm flipH="1">
            <a:off x="6053138" y="48672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29710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3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29711" name="Rectangle 21"/>
          <p:cNvSpPr>
            <a:spLocks noChangeArrowheads="1"/>
          </p:cNvSpPr>
          <p:nvPr/>
        </p:nvSpPr>
        <p:spPr bwMode="auto">
          <a:xfrm>
            <a:off x="863600" y="2390775"/>
            <a:ext cx="17589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u="sng">
                <a:solidFill>
                  <a:srgbClr val="000000"/>
                </a:solidFill>
              </a:rPr>
              <a:t>Next compute</a:t>
            </a: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3) 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07639" name="Group 119"/>
          <p:cNvGraphicFramePr>
            <a:graphicFrameLocks noGrp="1"/>
          </p:cNvGraphicFramePr>
          <p:nvPr/>
        </p:nvGraphicFramePr>
        <p:xfrm>
          <a:off x="573088" y="2571750"/>
          <a:ext cx="8215312" cy="3108608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2.5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.9938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2.6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.9953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2.7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.9965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2.8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.9974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2.9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.9981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3.0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.9987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.9990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.9990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1284288" y="2576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03238" y="52482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459163" y="5873750"/>
            <a:ext cx="3009900" cy="742950"/>
          </a:xfrm>
          <a:prstGeom prst="wedgeEllipseCallout">
            <a:avLst>
              <a:gd name="adj1" fmla="val -99630"/>
              <a:gd name="adj2" fmla="val -86111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3) = .9987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730750" y="1346200"/>
            <a:ext cx="330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3.0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.00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1206500" y="52736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0824" name="Rectangle 107"/>
          <p:cNvSpPr>
            <a:spLocks noChangeArrowheads="1"/>
          </p:cNvSpPr>
          <p:nvPr/>
        </p:nvSpPr>
        <p:spPr bwMode="auto">
          <a:xfrm>
            <a:off x="3975100" y="981075"/>
            <a:ext cx="1857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3.00) = ?</a:t>
            </a:r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V="1">
            <a:off x="1571625" y="2917825"/>
            <a:ext cx="0" cy="23399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693" grpId="0"/>
      <p:bldP spid="242785" grpId="0" animBg="1"/>
      <p:bldP spid="243057" grpId="0"/>
      <p:bldP spid="243058" grpId="0"/>
      <p:bldP spid="243052" grpId="0" animBg="1"/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1747" name="Text Box 46"/>
          <p:cNvSpPr txBox="1">
            <a:spLocks noChangeArrowheads="1"/>
          </p:cNvSpPr>
          <p:nvPr/>
        </p:nvSpPr>
        <p:spPr bwMode="auto">
          <a:xfrm>
            <a:off x="5541963" y="53070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3.00</a:t>
            </a:r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 flipH="1">
            <a:off x="6030913" y="4716463"/>
            <a:ext cx="1004887" cy="51435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624" y="41"/>
              </a:cxn>
              <a:cxn ang="0">
                <a:pos x="633" y="102"/>
              </a:cxn>
              <a:cxn ang="0">
                <a:pos x="633" y="130"/>
              </a:cxn>
              <a:cxn ang="0">
                <a:pos x="632" y="161"/>
              </a:cxn>
              <a:cxn ang="0">
                <a:pos x="632" y="186"/>
              </a:cxn>
              <a:cxn ang="0">
                <a:pos x="632" y="210"/>
              </a:cxn>
              <a:cxn ang="0">
                <a:pos x="632" y="235"/>
              </a:cxn>
              <a:cxn ang="0">
                <a:pos x="632" y="324"/>
              </a:cxn>
              <a:cxn ang="0">
                <a:pos x="4" y="324"/>
              </a:cxn>
              <a:cxn ang="0">
                <a:pos x="0" y="303"/>
              </a:cxn>
              <a:cxn ang="0">
                <a:pos x="4" y="283"/>
              </a:cxn>
              <a:cxn ang="0">
                <a:pos x="40" y="271"/>
              </a:cxn>
              <a:cxn ang="0">
                <a:pos x="80" y="267"/>
              </a:cxn>
              <a:cxn ang="0">
                <a:pos x="124" y="250"/>
              </a:cxn>
              <a:cxn ang="0">
                <a:pos x="164" y="238"/>
              </a:cxn>
              <a:cxn ang="0">
                <a:pos x="196" y="226"/>
              </a:cxn>
              <a:cxn ang="0">
                <a:pos x="236" y="213"/>
              </a:cxn>
              <a:cxn ang="0">
                <a:pos x="276" y="197"/>
              </a:cxn>
              <a:cxn ang="0">
                <a:pos x="352" y="168"/>
              </a:cxn>
              <a:cxn ang="0">
                <a:pos x="388" y="156"/>
              </a:cxn>
              <a:cxn ang="0">
                <a:pos x="412" y="144"/>
              </a:cxn>
              <a:cxn ang="0">
                <a:pos x="440" y="127"/>
              </a:cxn>
              <a:cxn ang="0">
                <a:pos x="464" y="115"/>
              </a:cxn>
              <a:cxn ang="0">
                <a:pos x="480" y="111"/>
              </a:cxn>
              <a:cxn ang="0">
                <a:pos x="500" y="98"/>
              </a:cxn>
              <a:cxn ang="0">
                <a:pos x="528" y="82"/>
              </a:cxn>
              <a:cxn ang="0">
                <a:pos x="548" y="66"/>
              </a:cxn>
              <a:cxn ang="0">
                <a:pos x="580" y="45"/>
              </a:cxn>
              <a:cxn ang="0">
                <a:pos x="600" y="25"/>
              </a:cxn>
              <a:cxn ang="0">
                <a:pos x="624" y="0"/>
              </a:cxn>
              <a:cxn ang="0">
                <a:pos x="616" y="12"/>
              </a:cxn>
            </a:cxnLst>
            <a:rect l="0" t="0" r="r" b="b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H="1">
            <a:off x="6034088" y="47386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93" name="Text Box 20"/>
          <p:cNvSpPr txBox="1">
            <a:spLocks noChangeArrowheads="1"/>
          </p:cNvSpPr>
          <p:nvPr/>
        </p:nvSpPr>
        <p:spPr bwMode="auto">
          <a:xfrm flipH="1">
            <a:off x="6002338" y="4930775"/>
            <a:ext cx="739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.0013</a:t>
            </a:r>
          </a:p>
        </p:txBody>
      </p:sp>
      <p:sp>
        <p:nvSpPr>
          <p:cNvPr id="31751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31752" name="Text Box 47"/>
          <p:cNvSpPr txBox="1">
            <a:spLocks noChangeArrowheads="1"/>
          </p:cNvSpPr>
          <p:nvPr/>
        </p:nvSpPr>
        <p:spPr bwMode="auto">
          <a:xfrm flipH="1">
            <a:off x="5133975" y="22256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31753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31754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1756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9587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.9987</a:t>
            </a: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3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31760" name="Rectangle 21"/>
          <p:cNvSpPr>
            <a:spLocks noChangeArrowheads="1"/>
          </p:cNvSpPr>
          <p:nvPr/>
        </p:nvSpPr>
        <p:spPr bwMode="auto">
          <a:xfrm>
            <a:off x="735013" y="3203575"/>
            <a:ext cx="20129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3) = .9987</a:t>
            </a:r>
          </a:p>
        </p:txBody>
      </p:sp>
      <p:sp>
        <p:nvSpPr>
          <p:cNvPr id="109594" name="Rectangle 26"/>
          <p:cNvSpPr>
            <a:spLocks noChangeArrowheads="1"/>
          </p:cNvSpPr>
          <p:nvPr/>
        </p:nvSpPr>
        <p:spPr bwMode="auto">
          <a:xfrm>
            <a:off x="5683250" y="3203575"/>
            <a:ext cx="31305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3) = 1 – .9987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93" grpId="0"/>
      <p:bldP spid="109587" grpId="0"/>
      <p:bldP spid="10959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2771" name="Text Box 46"/>
          <p:cNvSpPr txBox="1">
            <a:spLocks noChangeArrowheads="1"/>
          </p:cNvSpPr>
          <p:nvPr/>
        </p:nvSpPr>
        <p:spPr bwMode="auto">
          <a:xfrm>
            <a:off x="5541963" y="53070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3.00</a:t>
            </a:r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 flipH="1">
            <a:off x="6030913" y="4716463"/>
            <a:ext cx="1004887" cy="51435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624" y="41"/>
              </a:cxn>
              <a:cxn ang="0">
                <a:pos x="633" y="102"/>
              </a:cxn>
              <a:cxn ang="0">
                <a:pos x="633" y="130"/>
              </a:cxn>
              <a:cxn ang="0">
                <a:pos x="632" y="161"/>
              </a:cxn>
              <a:cxn ang="0">
                <a:pos x="632" y="186"/>
              </a:cxn>
              <a:cxn ang="0">
                <a:pos x="632" y="210"/>
              </a:cxn>
              <a:cxn ang="0">
                <a:pos x="632" y="235"/>
              </a:cxn>
              <a:cxn ang="0">
                <a:pos x="632" y="324"/>
              </a:cxn>
              <a:cxn ang="0">
                <a:pos x="4" y="324"/>
              </a:cxn>
              <a:cxn ang="0">
                <a:pos x="0" y="303"/>
              </a:cxn>
              <a:cxn ang="0">
                <a:pos x="4" y="283"/>
              </a:cxn>
              <a:cxn ang="0">
                <a:pos x="40" y="271"/>
              </a:cxn>
              <a:cxn ang="0">
                <a:pos x="80" y="267"/>
              </a:cxn>
              <a:cxn ang="0">
                <a:pos x="124" y="250"/>
              </a:cxn>
              <a:cxn ang="0">
                <a:pos x="164" y="238"/>
              </a:cxn>
              <a:cxn ang="0">
                <a:pos x="196" y="226"/>
              </a:cxn>
              <a:cxn ang="0">
                <a:pos x="236" y="213"/>
              </a:cxn>
              <a:cxn ang="0">
                <a:pos x="276" y="197"/>
              </a:cxn>
              <a:cxn ang="0">
                <a:pos x="352" y="168"/>
              </a:cxn>
              <a:cxn ang="0">
                <a:pos x="388" y="156"/>
              </a:cxn>
              <a:cxn ang="0">
                <a:pos x="412" y="144"/>
              </a:cxn>
              <a:cxn ang="0">
                <a:pos x="440" y="127"/>
              </a:cxn>
              <a:cxn ang="0">
                <a:pos x="464" y="115"/>
              </a:cxn>
              <a:cxn ang="0">
                <a:pos x="480" y="111"/>
              </a:cxn>
              <a:cxn ang="0">
                <a:pos x="500" y="98"/>
              </a:cxn>
              <a:cxn ang="0">
                <a:pos x="528" y="82"/>
              </a:cxn>
              <a:cxn ang="0">
                <a:pos x="548" y="66"/>
              </a:cxn>
              <a:cxn ang="0">
                <a:pos x="580" y="45"/>
              </a:cxn>
              <a:cxn ang="0">
                <a:pos x="600" y="25"/>
              </a:cxn>
              <a:cxn ang="0">
                <a:pos x="624" y="0"/>
              </a:cxn>
              <a:cxn ang="0">
                <a:pos x="616" y="12"/>
              </a:cxn>
            </a:cxnLst>
            <a:rect l="0" t="0" r="r" b="b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H="1">
            <a:off x="6034088" y="47386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32775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32776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32777" name="Text Box 46"/>
          <p:cNvSpPr txBox="1">
            <a:spLocks noChangeArrowheads="1"/>
          </p:cNvSpPr>
          <p:nvPr/>
        </p:nvSpPr>
        <p:spPr bwMode="auto">
          <a:xfrm>
            <a:off x="3001963" y="53451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-3.00</a:t>
            </a:r>
          </a:p>
        </p:txBody>
      </p:sp>
      <p:sp>
        <p:nvSpPr>
          <p:cNvPr id="32778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32779" name="Freeform 4"/>
          <p:cNvSpPr>
            <a:spLocks/>
          </p:cNvSpPr>
          <p:nvPr/>
        </p:nvSpPr>
        <p:spPr bwMode="auto">
          <a:xfrm>
            <a:off x="2487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0" name="Line 5"/>
          <p:cNvSpPr>
            <a:spLocks noChangeShapeType="1"/>
          </p:cNvSpPr>
          <p:nvPr/>
        </p:nvSpPr>
        <p:spPr bwMode="auto">
          <a:xfrm flipH="1">
            <a:off x="3494088" y="47513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2782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2784" name="Text Box 20"/>
          <p:cNvSpPr txBox="1">
            <a:spLocks noChangeArrowheads="1"/>
          </p:cNvSpPr>
          <p:nvPr/>
        </p:nvSpPr>
        <p:spPr bwMode="auto">
          <a:xfrm flipH="1">
            <a:off x="2852738" y="4918075"/>
            <a:ext cx="85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.0013</a:t>
            </a:r>
          </a:p>
        </p:txBody>
      </p:sp>
      <p:sp>
        <p:nvSpPr>
          <p:cNvPr id="32785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3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32786" name="Text Box 20"/>
          <p:cNvSpPr txBox="1">
            <a:spLocks noChangeArrowheads="1"/>
          </p:cNvSpPr>
          <p:nvPr/>
        </p:nvSpPr>
        <p:spPr bwMode="auto">
          <a:xfrm flipH="1">
            <a:off x="6002338" y="4930775"/>
            <a:ext cx="739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.0013</a:t>
            </a:r>
          </a:p>
        </p:txBody>
      </p:sp>
      <p:sp>
        <p:nvSpPr>
          <p:cNvPr id="111643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.9974</a:t>
            </a:r>
          </a:p>
        </p:txBody>
      </p:sp>
      <p:sp>
        <p:nvSpPr>
          <p:cNvPr id="111645" name="Rectangle 12"/>
          <p:cNvSpPr>
            <a:spLocks noChangeArrowheads="1"/>
          </p:cNvSpPr>
          <p:nvPr/>
        </p:nvSpPr>
        <p:spPr bwMode="auto">
          <a:xfrm>
            <a:off x="1123950" y="5943600"/>
            <a:ext cx="7251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99.74% of values of a normal random variable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are within 3 standard deviations of its mean.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43" grpId="0"/>
      <p:bldP spid="1116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2500313" y="4246563"/>
            <a:ext cx="1309687" cy="971550"/>
            <a:chOff x="223" y="2835"/>
            <a:chExt cx="825" cy="612"/>
          </a:xfrm>
        </p:grpSpPr>
        <p:sp>
          <p:nvSpPr>
            <p:cNvPr id="33814" name="Freeform 4"/>
            <p:cNvSpPr>
              <a:spLocks/>
            </p:cNvSpPr>
            <p:nvPr/>
          </p:nvSpPr>
          <p:spPr bwMode="auto">
            <a:xfrm>
              <a:off x="639" y="2835"/>
              <a:ext cx="409" cy="532"/>
            </a:xfrm>
            <a:custGeom>
              <a:avLst/>
              <a:gdLst>
                <a:gd name="T0" fmla="*/ 109 w 633"/>
                <a:gd name="T1" fmla="*/ 0 h 324"/>
                <a:gd name="T2" fmla="*/ 109 w 633"/>
                <a:gd name="T3" fmla="*/ 297 h 324"/>
                <a:gd name="T4" fmla="*/ 110 w 633"/>
                <a:gd name="T5" fmla="*/ 739 h 324"/>
                <a:gd name="T6" fmla="*/ 110 w 633"/>
                <a:gd name="T7" fmla="*/ 944 h 324"/>
                <a:gd name="T8" fmla="*/ 110 w 633"/>
                <a:gd name="T9" fmla="*/ 1167 h 324"/>
                <a:gd name="T10" fmla="*/ 110 w 633"/>
                <a:gd name="T11" fmla="*/ 1351 h 324"/>
                <a:gd name="T12" fmla="*/ 110 w 633"/>
                <a:gd name="T13" fmla="*/ 1525 h 324"/>
                <a:gd name="T14" fmla="*/ 110 w 633"/>
                <a:gd name="T15" fmla="*/ 1709 h 324"/>
                <a:gd name="T16" fmla="*/ 110 w 633"/>
                <a:gd name="T17" fmla="*/ 2356 h 324"/>
                <a:gd name="T18" fmla="*/ 1 w 633"/>
                <a:gd name="T19" fmla="*/ 2356 h 324"/>
                <a:gd name="T20" fmla="*/ 0 w 633"/>
                <a:gd name="T21" fmla="*/ 2205 h 324"/>
                <a:gd name="T22" fmla="*/ 1 w 633"/>
                <a:gd name="T23" fmla="*/ 2059 h 324"/>
                <a:gd name="T24" fmla="*/ 7 w 633"/>
                <a:gd name="T25" fmla="*/ 1970 h 324"/>
                <a:gd name="T26" fmla="*/ 14 w 633"/>
                <a:gd name="T27" fmla="*/ 1939 h 324"/>
                <a:gd name="T28" fmla="*/ 22 w 633"/>
                <a:gd name="T29" fmla="*/ 1814 h 324"/>
                <a:gd name="T30" fmla="*/ 28 w 633"/>
                <a:gd name="T31" fmla="*/ 1731 h 324"/>
                <a:gd name="T32" fmla="*/ 34 w 633"/>
                <a:gd name="T33" fmla="*/ 1642 h 324"/>
                <a:gd name="T34" fmla="*/ 41 w 633"/>
                <a:gd name="T35" fmla="*/ 1550 h 324"/>
                <a:gd name="T36" fmla="*/ 48 w 633"/>
                <a:gd name="T37" fmla="*/ 1429 h 324"/>
                <a:gd name="T38" fmla="*/ 61 w 633"/>
                <a:gd name="T39" fmla="*/ 1222 h 324"/>
                <a:gd name="T40" fmla="*/ 68 w 633"/>
                <a:gd name="T41" fmla="*/ 1133 h 324"/>
                <a:gd name="T42" fmla="*/ 72 w 633"/>
                <a:gd name="T43" fmla="*/ 1046 h 324"/>
                <a:gd name="T44" fmla="*/ 77 w 633"/>
                <a:gd name="T45" fmla="*/ 924 h 324"/>
                <a:gd name="T46" fmla="*/ 81 w 633"/>
                <a:gd name="T47" fmla="*/ 836 h 324"/>
                <a:gd name="T48" fmla="*/ 83 w 633"/>
                <a:gd name="T49" fmla="*/ 806 h 324"/>
                <a:gd name="T50" fmla="*/ 87 w 633"/>
                <a:gd name="T51" fmla="*/ 711 h 324"/>
                <a:gd name="T52" fmla="*/ 92 w 633"/>
                <a:gd name="T53" fmla="*/ 599 h 324"/>
                <a:gd name="T54" fmla="*/ 96 w 633"/>
                <a:gd name="T55" fmla="*/ 478 h 324"/>
                <a:gd name="T56" fmla="*/ 101 w 633"/>
                <a:gd name="T57" fmla="*/ 328 h 324"/>
                <a:gd name="T58" fmla="*/ 105 w 633"/>
                <a:gd name="T59" fmla="*/ 181 h 324"/>
                <a:gd name="T60" fmla="*/ 109 w 633"/>
                <a:gd name="T61" fmla="*/ 0 h 324"/>
                <a:gd name="T62" fmla="*/ 107 w 633"/>
                <a:gd name="T63" fmla="*/ 89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5" name="Freeform 4"/>
            <p:cNvSpPr>
              <a:spLocks/>
            </p:cNvSpPr>
            <p:nvPr/>
          </p:nvSpPr>
          <p:spPr bwMode="auto">
            <a:xfrm>
              <a:off x="223" y="3123"/>
              <a:ext cx="633" cy="324"/>
            </a:xfrm>
            <a:custGeom>
              <a:avLst/>
              <a:gdLst>
                <a:gd name="T0" fmla="*/ 624 w 633"/>
                <a:gd name="T1" fmla="*/ 0 h 324"/>
                <a:gd name="T2" fmla="*/ 624 w 633"/>
                <a:gd name="T3" fmla="*/ 41 h 324"/>
                <a:gd name="T4" fmla="*/ 633 w 633"/>
                <a:gd name="T5" fmla="*/ 102 h 324"/>
                <a:gd name="T6" fmla="*/ 633 w 633"/>
                <a:gd name="T7" fmla="*/ 130 h 324"/>
                <a:gd name="T8" fmla="*/ 632 w 633"/>
                <a:gd name="T9" fmla="*/ 161 h 324"/>
                <a:gd name="T10" fmla="*/ 632 w 633"/>
                <a:gd name="T11" fmla="*/ 186 h 324"/>
                <a:gd name="T12" fmla="*/ 632 w 633"/>
                <a:gd name="T13" fmla="*/ 210 h 324"/>
                <a:gd name="T14" fmla="*/ 632 w 633"/>
                <a:gd name="T15" fmla="*/ 235 h 324"/>
                <a:gd name="T16" fmla="*/ 632 w 633"/>
                <a:gd name="T17" fmla="*/ 324 h 324"/>
                <a:gd name="T18" fmla="*/ 4 w 633"/>
                <a:gd name="T19" fmla="*/ 324 h 324"/>
                <a:gd name="T20" fmla="*/ 0 w 633"/>
                <a:gd name="T21" fmla="*/ 303 h 324"/>
                <a:gd name="T22" fmla="*/ 4 w 633"/>
                <a:gd name="T23" fmla="*/ 283 h 324"/>
                <a:gd name="T24" fmla="*/ 40 w 633"/>
                <a:gd name="T25" fmla="*/ 271 h 324"/>
                <a:gd name="T26" fmla="*/ 80 w 633"/>
                <a:gd name="T27" fmla="*/ 267 h 324"/>
                <a:gd name="T28" fmla="*/ 124 w 633"/>
                <a:gd name="T29" fmla="*/ 250 h 324"/>
                <a:gd name="T30" fmla="*/ 164 w 633"/>
                <a:gd name="T31" fmla="*/ 238 h 324"/>
                <a:gd name="T32" fmla="*/ 196 w 633"/>
                <a:gd name="T33" fmla="*/ 226 h 324"/>
                <a:gd name="T34" fmla="*/ 236 w 633"/>
                <a:gd name="T35" fmla="*/ 213 h 324"/>
                <a:gd name="T36" fmla="*/ 276 w 633"/>
                <a:gd name="T37" fmla="*/ 197 h 324"/>
                <a:gd name="T38" fmla="*/ 352 w 633"/>
                <a:gd name="T39" fmla="*/ 168 h 324"/>
                <a:gd name="T40" fmla="*/ 388 w 633"/>
                <a:gd name="T41" fmla="*/ 156 h 324"/>
                <a:gd name="T42" fmla="*/ 412 w 633"/>
                <a:gd name="T43" fmla="*/ 144 h 324"/>
                <a:gd name="T44" fmla="*/ 440 w 633"/>
                <a:gd name="T45" fmla="*/ 127 h 324"/>
                <a:gd name="T46" fmla="*/ 464 w 633"/>
                <a:gd name="T47" fmla="*/ 115 h 324"/>
                <a:gd name="T48" fmla="*/ 480 w 633"/>
                <a:gd name="T49" fmla="*/ 111 h 324"/>
                <a:gd name="T50" fmla="*/ 500 w 633"/>
                <a:gd name="T51" fmla="*/ 98 h 324"/>
                <a:gd name="T52" fmla="*/ 528 w 633"/>
                <a:gd name="T53" fmla="*/ 82 h 324"/>
                <a:gd name="T54" fmla="*/ 548 w 633"/>
                <a:gd name="T55" fmla="*/ 66 h 324"/>
                <a:gd name="T56" fmla="*/ 580 w 633"/>
                <a:gd name="T57" fmla="*/ 45 h 324"/>
                <a:gd name="T58" fmla="*/ 600 w 633"/>
                <a:gd name="T59" fmla="*/ 25 h 324"/>
                <a:gd name="T60" fmla="*/ 624 w 633"/>
                <a:gd name="T61" fmla="*/ 0 h 324"/>
                <a:gd name="T62" fmla="*/ 616 w 633"/>
                <a:gd name="T63" fmla="*/ 1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6" name="Rectangle 23"/>
            <p:cNvSpPr>
              <a:spLocks noChangeArrowheads="1"/>
            </p:cNvSpPr>
            <p:nvPr/>
          </p:nvSpPr>
          <p:spPr bwMode="auto">
            <a:xfrm>
              <a:off x="768" y="3312"/>
              <a:ext cx="272" cy="12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33796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33797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33798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33448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-2.00</a:t>
            </a:r>
          </a:p>
        </p:txBody>
      </p:sp>
      <p:sp>
        <p:nvSpPr>
          <p:cNvPr id="33800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3811588" y="4256088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3803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13683" name="Text Box 20"/>
          <p:cNvSpPr txBox="1">
            <a:spLocks noChangeArrowheads="1"/>
          </p:cNvSpPr>
          <p:nvPr/>
        </p:nvSpPr>
        <p:spPr bwMode="auto">
          <a:xfrm flipH="1">
            <a:off x="3284538" y="48164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113684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2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13685" name="Rectangle 21"/>
          <p:cNvSpPr>
            <a:spLocks noChangeArrowheads="1"/>
          </p:cNvSpPr>
          <p:nvPr/>
        </p:nvSpPr>
        <p:spPr bwMode="auto">
          <a:xfrm>
            <a:off x="877888" y="2390775"/>
            <a:ext cx="1728787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u="sng">
                <a:solidFill>
                  <a:srgbClr val="000000"/>
                </a:solidFill>
              </a:rPr>
              <a:t>First compute</a:t>
            </a: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-2) 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0" grpId="0"/>
      <p:bldP spid="282629" grpId="0" animBg="1"/>
      <p:bldP spid="113683" grpId="0"/>
      <p:bldP spid="113684" grpId="0"/>
      <p:bldP spid="1136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15830" name="Group 118"/>
          <p:cNvGraphicFramePr>
            <a:graphicFrameLocks noGrp="1"/>
          </p:cNvGraphicFramePr>
          <p:nvPr/>
        </p:nvGraphicFramePr>
        <p:xfrm>
          <a:off x="573088" y="2571750"/>
          <a:ext cx="8215312" cy="3108608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-2.2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-2.1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.0166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.0146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.0143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-2.0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.0228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.0217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.0212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.0207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.0202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.0197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.0192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.0188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.0183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-1.9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.0287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.0281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.0274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.0268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.0256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.0250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.0244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.0239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.0233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-1.8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.0359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.0351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.0344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.0329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.0314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.0307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.0301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.0294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-1.7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.0446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.0427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.0418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.0409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.0401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.0392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.0384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.0375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.0367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1296988" y="25638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41338" y="37242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052763" y="4768850"/>
            <a:ext cx="3009900" cy="742950"/>
          </a:xfrm>
          <a:prstGeom prst="wedgeEllipseCallout">
            <a:avLst>
              <a:gd name="adj1" fmla="val -83597"/>
              <a:gd name="adj2" fmla="val -135685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-2) = .0228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679950" y="1346200"/>
            <a:ext cx="419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-2.0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.00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1257300" y="37369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4920" name="Rectangle 107"/>
          <p:cNvSpPr>
            <a:spLocks noChangeArrowheads="1"/>
          </p:cNvSpPr>
          <p:nvPr/>
        </p:nvSpPr>
        <p:spPr bwMode="auto">
          <a:xfrm>
            <a:off x="3890963" y="981075"/>
            <a:ext cx="19510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-2.00) = ?</a:t>
            </a:r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V="1">
            <a:off x="1584325" y="2917825"/>
            <a:ext cx="0" cy="7905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785" grpId="0" animBg="1"/>
      <p:bldP spid="243057" grpId="0"/>
      <p:bldP spid="243058" grpId="0"/>
      <p:bldP spid="243052" grpId="0" animBg="1"/>
      <p:bldP spid="2" grpId="0" animBg="1"/>
      <p:bldP spid="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474913" y="4259263"/>
            <a:ext cx="1309687" cy="971550"/>
            <a:chOff x="223" y="2835"/>
            <a:chExt cx="825" cy="612"/>
          </a:xfrm>
        </p:grpSpPr>
        <p:sp>
          <p:nvSpPr>
            <p:cNvPr id="35862" name="Freeform 4"/>
            <p:cNvSpPr>
              <a:spLocks/>
            </p:cNvSpPr>
            <p:nvPr/>
          </p:nvSpPr>
          <p:spPr bwMode="auto">
            <a:xfrm>
              <a:off x="639" y="2835"/>
              <a:ext cx="409" cy="532"/>
            </a:xfrm>
            <a:custGeom>
              <a:avLst/>
              <a:gdLst>
                <a:gd name="T0" fmla="*/ 109 w 633"/>
                <a:gd name="T1" fmla="*/ 0 h 324"/>
                <a:gd name="T2" fmla="*/ 109 w 633"/>
                <a:gd name="T3" fmla="*/ 297 h 324"/>
                <a:gd name="T4" fmla="*/ 110 w 633"/>
                <a:gd name="T5" fmla="*/ 739 h 324"/>
                <a:gd name="T6" fmla="*/ 110 w 633"/>
                <a:gd name="T7" fmla="*/ 944 h 324"/>
                <a:gd name="T8" fmla="*/ 110 w 633"/>
                <a:gd name="T9" fmla="*/ 1167 h 324"/>
                <a:gd name="T10" fmla="*/ 110 w 633"/>
                <a:gd name="T11" fmla="*/ 1351 h 324"/>
                <a:gd name="T12" fmla="*/ 110 w 633"/>
                <a:gd name="T13" fmla="*/ 1525 h 324"/>
                <a:gd name="T14" fmla="*/ 110 w 633"/>
                <a:gd name="T15" fmla="*/ 1709 h 324"/>
                <a:gd name="T16" fmla="*/ 110 w 633"/>
                <a:gd name="T17" fmla="*/ 2356 h 324"/>
                <a:gd name="T18" fmla="*/ 1 w 633"/>
                <a:gd name="T19" fmla="*/ 2356 h 324"/>
                <a:gd name="T20" fmla="*/ 0 w 633"/>
                <a:gd name="T21" fmla="*/ 2205 h 324"/>
                <a:gd name="T22" fmla="*/ 1 w 633"/>
                <a:gd name="T23" fmla="*/ 2059 h 324"/>
                <a:gd name="T24" fmla="*/ 7 w 633"/>
                <a:gd name="T25" fmla="*/ 1970 h 324"/>
                <a:gd name="T26" fmla="*/ 14 w 633"/>
                <a:gd name="T27" fmla="*/ 1939 h 324"/>
                <a:gd name="T28" fmla="*/ 22 w 633"/>
                <a:gd name="T29" fmla="*/ 1814 h 324"/>
                <a:gd name="T30" fmla="*/ 28 w 633"/>
                <a:gd name="T31" fmla="*/ 1731 h 324"/>
                <a:gd name="T32" fmla="*/ 34 w 633"/>
                <a:gd name="T33" fmla="*/ 1642 h 324"/>
                <a:gd name="T34" fmla="*/ 41 w 633"/>
                <a:gd name="T35" fmla="*/ 1550 h 324"/>
                <a:gd name="T36" fmla="*/ 48 w 633"/>
                <a:gd name="T37" fmla="*/ 1429 h 324"/>
                <a:gd name="T38" fmla="*/ 61 w 633"/>
                <a:gd name="T39" fmla="*/ 1222 h 324"/>
                <a:gd name="T40" fmla="*/ 68 w 633"/>
                <a:gd name="T41" fmla="*/ 1133 h 324"/>
                <a:gd name="T42" fmla="*/ 72 w 633"/>
                <a:gd name="T43" fmla="*/ 1046 h 324"/>
                <a:gd name="T44" fmla="*/ 77 w 633"/>
                <a:gd name="T45" fmla="*/ 924 h 324"/>
                <a:gd name="T46" fmla="*/ 81 w 633"/>
                <a:gd name="T47" fmla="*/ 836 h 324"/>
                <a:gd name="T48" fmla="*/ 83 w 633"/>
                <a:gd name="T49" fmla="*/ 806 h 324"/>
                <a:gd name="T50" fmla="*/ 87 w 633"/>
                <a:gd name="T51" fmla="*/ 711 h 324"/>
                <a:gd name="T52" fmla="*/ 92 w 633"/>
                <a:gd name="T53" fmla="*/ 599 h 324"/>
                <a:gd name="T54" fmla="*/ 96 w 633"/>
                <a:gd name="T55" fmla="*/ 478 h 324"/>
                <a:gd name="T56" fmla="*/ 101 w 633"/>
                <a:gd name="T57" fmla="*/ 328 h 324"/>
                <a:gd name="T58" fmla="*/ 105 w 633"/>
                <a:gd name="T59" fmla="*/ 181 h 324"/>
                <a:gd name="T60" fmla="*/ 109 w 633"/>
                <a:gd name="T61" fmla="*/ 0 h 324"/>
                <a:gd name="T62" fmla="*/ 107 w 633"/>
                <a:gd name="T63" fmla="*/ 89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Freeform 4"/>
            <p:cNvSpPr>
              <a:spLocks/>
            </p:cNvSpPr>
            <p:nvPr/>
          </p:nvSpPr>
          <p:spPr bwMode="auto">
            <a:xfrm>
              <a:off x="223" y="3123"/>
              <a:ext cx="633" cy="324"/>
            </a:xfrm>
            <a:custGeom>
              <a:avLst/>
              <a:gdLst>
                <a:gd name="T0" fmla="*/ 624 w 633"/>
                <a:gd name="T1" fmla="*/ 0 h 324"/>
                <a:gd name="T2" fmla="*/ 624 w 633"/>
                <a:gd name="T3" fmla="*/ 41 h 324"/>
                <a:gd name="T4" fmla="*/ 633 w 633"/>
                <a:gd name="T5" fmla="*/ 102 h 324"/>
                <a:gd name="T6" fmla="*/ 633 w 633"/>
                <a:gd name="T7" fmla="*/ 130 h 324"/>
                <a:gd name="T8" fmla="*/ 632 w 633"/>
                <a:gd name="T9" fmla="*/ 161 h 324"/>
                <a:gd name="T10" fmla="*/ 632 w 633"/>
                <a:gd name="T11" fmla="*/ 186 h 324"/>
                <a:gd name="T12" fmla="*/ 632 w 633"/>
                <a:gd name="T13" fmla="*/ 210 h 324"/>
                <a:gd name="T14" fmla="*/ 632 w 633"/>
                <a:gd name="T15" fmla="*/ 235 h 324"/>
                <a:gd name="T16" fmla="*/ 632 w 633"/>
                <a:gd name="T17" fmla="*/ 324 h 324"/>
                <a:gd name="T18" fmla="*/ 4 w 633"/>
                <a:gd name="T19" fmla="*/ 324 h 324"/>
                <a:gd name="T20" fmla="*/ 0 w 633"/>
                <a:gd name="T21" fmla="*/ 303 h 324"/>
                <a:gd name="T22" fmla="*/ 4 w 633"/>
                <a:gd name="T23" fmla="*/ 283 h 324"/>
                <a:gd name="T24" fmla="*/ 40 w 633"/>
                <a:gd name="T25" fmla="*/ 271 h 324"/>
                <a:gd name="T26" fmla="*/ 80 w 633"/>
                <a:gd name="T27" fmla="*/ 267 h 324"/>
                <a:gd name="T28" fmla="*/ 124 w 633"/>
                <a:gd name="T29" fmla="*/ 250 h 324"/>
                <a:gd name="T30" fmla="*/ 164 w 633"/>
                <a:gd name="T31" fmla="*/ 238 h 324"/>
                <a:gd name="T32" fmla="*/ 196 w 633"/>
                <a:gd name="T33" fmla="*/ 226 h 324"/>
                <a:gd name="T34" fmla="*/ 236 w 633"/>
                <a:gd name="T35" fmla="*/ 213 h 324"/>
                <a:gd name="T36" fmla="*/ 276 w 633"/>
                <a:gd name="T37" fmla="*/ 197 h 324"/>
                <a:gd name="T38" fmla="*/ 352 w 633"/>
                <a:gd name="T39" fmla="*/ 168 h 324"/>
                <a:gd name="T40" fmla="*/ 388 w 633"/>
                <a:gd name="T41" fmla="*/ 156 h 324"/>
                <a:gd name="T42" fmla="*/ 412 w 633"/>
                <a:gd name="T43" fmla="*/ 144 h 324"/>
                <a:gd name="T44" fmla="*/ 440 w 633"/>
                <a:gd name="T45" fmla="*/ 127 h 324"/>
                <a:gd name="T46" fmla="*/ 464 w 633"/>
                <a:gd name="T47" fmla="*/ 115 h 324"/>
                <a:gd name="T48" fmla="*/ 480 w 633"/>
                <a:gd name="T49" fmla="*/ 111 h 324"/>
                <a:gd name="T50" fmla="*/ 500 w 633"/>
                <a:gd name="T51" fmla="*/ 98 h 324"/>
                <a:gd name="T52" fmla="*/ 528 w 633"/>
                <a:gd name="T53" fmla="*/ 82 h 324"/>
                <a:gd name="T54" fmla="*/ 548 w 633"/>
                <a:gd name="T55" fmla="*/ 66 h 324"/>
                <a:gd name="T56" fmla="*/ 580 w 633"/>
                <a:gd name="T57" fmla="*/ 45 h 324"/>
                <a:gd name="T58" fmla="*/ 600 w 633"/>
                <a:gd name="T59" fmla="*/ 25 h 324"/>
                <a:gd name="T60" fmla="*/ 624 w 633"/>
                <a:gd name="T61" fmla="*/ 0 h 324"/>
                <a:gd name="T62" fmla="*/ 616 w 633"/>
                <a:gd name="T63" fmla="*/ 1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Rectangle 25"/>
            <p:cNvSpPr>
              <a:spLocks noChangeArrowheads="1"/>
            </p:cNvSpPr>
            <p:nvPr/>
          </p:nvSpPr>
          <p:spPr bwMode="auto">
            <a:xfrm>
              <a:off x="768" y="3312"/>
              <a:ext cx="272" cy="12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3584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35845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35846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35847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5849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5851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2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35852" name="Rectangle 21"/>
          <p:cNvSpPr>
            <a:spLocks noChangeArrowheads="1"/>
          </p:cNvSpPr>
          <p:nvPr/>
        </p:nvSpPr>
        <p:spPr bwMode="auto">
          <a:xfrm>
            <a:off x="688975" y="2720975"/>
            <a:ext cx="21066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-2) = .0228</a:t>
            </a: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3786188" y="4268788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33448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-2.00</a:t>
            </a:r>
          </a:p>
        </p:txBody>
      </p:sp>
      <p:sp>
        <p:nvSpPr>
          <p:cNvPr id="117789" name="Text Box 20"/>
          <p:cNvSpPr txBox="1">
            <a:spLocks noChangeArrowheads="1"/>
          </p:cNvSpPr>
          <p:nvPr/>
        </p:nvSpPr>
        <p:spPr bwMode="auto">
          <a:xfrm flipH="1">
            <a:off x="3017838" y="4879975"/>
            <a:ext cx="854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FFFFFF"/>
                </a:solidFill>
                <a:latin typeface="Arial" pitchFamily="34" charset="0"/>
              </a:rPr>
              <a:t>.0228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9" grpId="0" animBg="1"/>
      <p:bldP spid="282670" grpId="0"/>
      <p:bldP spid="11778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6867" name="Group 22"/>
          <p:cNvGrpSpPr>
            <a:grpSpLocks/>
          </p:cNvGrpSpPr>
          <p:nvPr/>
        </p:nvGrpSpPr>
        <p:grpSpPr bwMode="auto">
          <a:xfrm flipH="1">
            <a:off x="5738813" y="4246563"/>
            <a:ext cx="1309687" cy="971550"/>
            <a:chOff x="223" y="2835"/>
            <a:chExt cx="825" cy="612"/>
          </a:xfrm>
        </p:grpSpPr>
        <p:sp>
          <p:nvSpPr>
            <p:cNvPr id="36886" name="Freeform 4"/>
            <p:cNvSpPr>
              <a:spLocks/>
            </p:cNvSpPr>
            <p:nvPr/>
          </p:nvSpPr>
          <p:spPr bwMode="auto">
            <a:xfrm>
              <a:off x="639" y="2835"/>
              <a:ext cx="409" cy="532"/>
            </a:xfrm>
            <a:custGeom>
              <a:avLst/>
              <a:gdLst>
                <a:gd name="T0" fmla="*/ 109 w 633"/>
                <a:gd name="T1" fmla="*/ 0 h 324"/>
                <a:gd name="T2" fmla="*/ 109 w 633"/>
                <a:gd name="T3" fmla="*/ 297 h 324"/>
                <a:gd name="T4" fmla="*/ 110 w 633"/>
                <a:gd name="T5" fmla="*/ 739 h 324"/>
                <a:gd name="T6" fmla="*/ 110 w 633"/>
                <a:gd name="T7" fmla="*/ 944 h 324"/>
                <a:gd name="T8" fmla="*/ 110 w 633"/>
                <a:gd name="T9" fmla="*/ 1167 h 324"/>
                <a:gd name="T10" fmla="*/ 110 w 633"/>
                <a:gd name="T11" fmla="*/ 1351 h 324"/>
                <a:gd name="T12" fmla="*/ 110 w 633"/>
                <a:gd name="T13" fmla="*/ 1525 h 324"/>
                <a:gd name="T14" fmla="*/ 110 w 633"/>
                <a:gd name="T15" fmla="*/ 1709 h 324"/>
                <a:gd name="T16" fmla="*/ 110 w 633"/>
                <a:gd name="T17" fmla="*/ 2356 h 324"/>
                <a:gd name="T18" fmla="*/ 1 w 633"/>
                <a:gd name="T19" fmla="*/ 2356 h 324"/>
                <a:gd name="T20" fmla="*/ 0 w 633"/>
                <a:gd name="T21" fmla="*/ 2205 h 324"/>
                <a:gd name="T22" fmla="*/ 1 w 633"/>
                <a:gd name="T23" fmla="*/ 2059 h 324"/>
                <a:gd name="T24" fmla="*/ 7 w 633"/>
                <a:gd name="T25" fmla="*/ 1970 h 324"/>
                <a:gd name="T26" fmla="*/ 14 w 633"/>
                <a:gd name="T27" fmla="*/ 1939 h 324"/>
                <a:gd name="T28" fmla="*/ 22 w 633"/>
                <a:gd name="T29" fmla="*/ 1814 h 324"/>
                <a:gd name="T30" fmla="*/ 28 w 633"/>
                <a:gd name="T31" fmla="*/ 1731 h 324"/>
                <a:gd name="T32" fmla="*/ 34 w 633"/>
                <a:gd name="T33" fmla="*/ 1642 h 324"/>
                <a:gd name="T34" fmla="*/ 41 w 633"/>
                <a:gd name="T35" fmla="*/ 1550 h 324"/>
                <a:gd name="T36" fmla="*/ 48 w 633"/>
                <a:gd name="T37" fmla="*/ 1429 h 324"/>
                <a:gd name="T38" fmla="*/ 61 w 633"/>
                <a:gd name="T39" fmla="*/ 1222 h 324"/>
                <a:gd name="T40" fmla="*/ 68 w 633"/>
                <a:gd name="T41" fmla="*/ 1133 h 324"/>
                <a:gd name="T42" fmla="*/ 72 w 633"/>
                <a:gd name="T43" fmla="*/ 1046 h 324"/>
                <a:gd name="T44" fmla="*/ 77 w 633"/>
                <a:gd name="T45" fmla="*/ 924 h 324"/>
                <a:gd name="T46" fmla="*/ 81 w 633"/>
                <a:gd name="T47" fmla="*/ 836 h 324"/>
                <a:gd name="T48" fmla="*/ 83 w 633"/>
                <a:gd name="T49" fmla="*/ 806 h 324"/>
                <a:gd name="T50" fmla="*/ 87 w 633"/>
                <a:gd name="T51" fmla="*/ 711 h 324"/>
                <a:gd name="T52" fmla="*/ 92 w 633"/>
                <a:gd name="T53" fmla="*/ 599 h 324"/>
                <a:gd name="T54" fmla="*/ 96 w 633"/>
                <a:gd name="T55" fmla="*/ 478 h 324"/>
                <a:gd name="T56" fmla="*/ 101 w 633"/>
                <a:gd name="T57" fmla="*/ 328 h 324"/>
                <a:gd name="T58" fmla="*/ 105 w 633"/>
                <a:gd name="T59" fmla="*/ 181 h 324"/>
                <a:gd name="T60" fmla="*/ 109 w 633"/>
                <a:gd name="T61" fmla="*/ 0 h 324"/>
                <a:gd name="T62" fmla="*/ 107 w 633"/>
                <a:gd name="T63" fmla="*/ 89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Freeform 4"/>
            <p:cNvSpPr>
              <a:spLocks/>
            </p:cNvSpPr>
            <p:nvPr/>
          </p:nvSpPr>
          <p:spPr bwMode="auto">
            <a:xfrm>
              <a:off x="223" y="3123"/>
              <a:ext cx="633" cy="324"/>
            </a:xfrm>
            <a:custGeom>
              <a:avLst/>
              <a:gdLst>
                <a:gd name="T0" fmla="*/ 624 w 633"/>
                <a:gd name="T1" fmla="*/ 0 h 324"/>
                <a:gd name="T2" fmla="*/ 624 w 633"/>
                <a:gd name="T3" fmla="*/ 41 h 324"/>
                <a:gd name="T4" fmla="*/ 633 w 633"/>
                <a:gd name="T5" fmla="*/ 102 h 324"/>
                <a:gd name="T6" fmla="*/ 633 w 633"/>
                <a:gd name="T7" fmla="*/ 130 h 324"/>
                <a:gd name="T8" fmla="*/ 632 w 633"/>
                <a:gd name="T9" fmla="*/ 161 h 324"/>
                <a:gd name="T10" fmla="*/ 632 w 633"/>
                <a:gd name="T11" fmla="*/ 186 h 324"/>
                <a:gd name="T12" fmla="*/ 632 w 633"/>
                <a:gd name="T13" fmla="*/ 210 h 324"/>
                <a:gd name="T14" fmla="*/ 632 w 633"/>
                <a:gd name="T15" fmla="*/ 235 h 324"/>
                <a:gd name="T16" fmla="*/ 632 w 633"/>
                <a:gd name="T17" fmla="*/ 324 h 324"/>
                <a:gd name="T18" fmla="*/ 4 w 633"/>
                <a:gd name="T19" fmla="*/ 324 h 324"/>
                <a:gd name="T20" fmla="*/ 0 w 633"/>
                <a:gd name="T21" fmla="*/ 303 h 324"/>
                <a:gd name="T22" fmla="*/ 4 w 633"/>
                <a:gd name="T23" fmla="*/ 283 h 324"/>
                <a:gd name="T24" fmla="*/ 40 w 633"/>
                <a:gd name="T25" fmla="*/ 271 h 324"/>
                <a:gd name="T26" fmla="*/ 80 w 633"/>
                <a:gd name="T27" fmla="*/ 267 h 324"/>
                <a:gd name="T28" fmla="*/ 124 w 633"/>
                <a:gd name="T29" fmla="*/ 250 h 324"/>
                <a:gd name="T30" fmla="*/ 164 w 633"/>
                <a:gd name="T31" fmla="*/ 238 h 324"/>
                <a:gd name="T32" fmla="*/ 196 w 633"/>
                <a:gd name="T33" fmla="*/ 226 h 324"/>
                <a:gd name="T34" fmla="*/ 236 w 633"/>
                <a:gd name="T35" fmla="*/ 213 h 324"/>
                <a:gd name="T36" fmla="*/ 276 w 633"/>
                <a:gd name="T37" fmla="*/ 197 h 324"/>
                <a:gd name="T38" fmla="*/ 352 w 633"/>
                <a:gd name="T39" fmla="*/ 168 h 324"/>
                <a:gd name="T40" fmla="*/ 388 w 633"/>
                <a:gd name="T41" fmla="*/ 156 h 324"/>
                <a:gd name="T42" fmla="*/ 412 w 633"/>
                <a:gd name="T43" fmla="*/ 144 h 324"/>
                <a:gd name="T44" fmla="*/ 440 w 633"/>
                <a:gd name="T45" fmla="*/ 127 h 324"/>
                <a:gd name="T46" fmla="*/ 464 w 633"/>
                <a:gd name="T47" fmla="*/ 115 h 324"/>
                <a:gd name="T48" fmla="*/ 480 w 633"/>
                <a:gd name="T49" fmla="*/ 111 h 324"/>
                <a:gd name="T50" fmla="*/ 500 w 633"/>
                <a:gd name="T51" fmla="*/ 98 h 324"/>
                <a:gd name="T52" fmla="*/ 528 w 633"/>
                <a:gd name="T53" fmla="*/ 82 h 324"/>
                <a:gd name="T54" fmla="*/ 548 w 633"/>
                <a:gd name="T55" fmla="*/ 66 h 324"/>
                <a:gd name="T56" fmla="*/ 580 w 633"/>
                <a:gd name="T57" fmla="*/ 45 h 324"/>
                <a:gd name="T58" fmla="*/ 600 w 633"/>
                <a:gd name="T59" fmla="*/ 25 h 324"/>
                <a:gd name="T60" fmla="*/ 624 w 633"/>
                <a:gd name="T61" fmla="*/ 0 h 324"/>
                <a:gd name="T62" fmla="*/ 616 w 633"/>
                <a:gd name="T63" fmla="*/ 1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Rectangle 25"/>
            <p:cNvSpPr>
              <a:spLocks noChangeArrowheads="1"/>
            </p:cNvSpPr>
            <p:nvPr/>
          </p:nvSpPr>
          <p:spPr bwMode="auto">
            <a:xfrm>
              <a:off x="768" y="3312"/>
              <a:ext cx="272" cy="12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36868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36869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36870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36871" name="Text Box 46"/>
          <p:cNvSpPr txBox="1">
            <a:spLocks noChangeArrowheads="1"/>
          </p:cNvSpPr>
          <p:nvPr/>
        </p:nvSpPr>
        <p:spPr bwMode="auto">
          <a:xfrm>
            <a:off x="52625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2.00</a:t>
            </a:r>
          </a:p>
        </p:txBody>
      </p:sp>
      <p:sp>
        <p:nvSpPr>
          <p:cNvPr id="36872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6874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6876" name="Text Box 20"/>
          <p:cNvSpPr txBox="1">
            <a:spLocks noChangeArrowheads="1"/>
          </p:cNvSpPr>
          <p:nvPr/>
        </p:nvSpPr>
        <p:spPr bwMode="auto">
          <a:xfrm flipH="1">
            <a:off x="5837238" y="47656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36877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2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36878" name="Rectangle 21"/>
          <p:cNvSpPr>
            <a:spLocks noChangeArrowheads="1"/>
          </p:cNvSpPr>
          <p:nvPr/>
        </p:nvSpPr>
        <p:spPr bwMode="auto">
          <a:xfrm>
            <a:off x="863600" y="2390775"/>
            <a:ext cx="17589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u="sng">
                <a:solidFill>
                  <a:srgbClr val="000000"/>
                </a:solidFill>
              </a:rPr>
              <a:t>Next compute</a:t>
            </a: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2) = ?</a:t>
            </a:r>
          </a:p>
        </p:txBody>
      </p:sp>
      <p:sp>
        <p:nvSpPr>
          <p:cNvPr id="36879" name="Line 5"/>
          <p:cNvSpPr>
            <a:spLocks noChangeShapeType="1"/>
          </p:cNvSpPr>
          <p:nvPr/>
        </p:nvSpPr>
        <p:spPr bwMode="auto">
          <a:xfrm flipH="1">
            <a:off x="5741988" y="4217988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21974" name="Group 118"/>
          <p:cNvGraphicFramePr>
            <a:graphicFrameLocks noGrp="1"/>
          </p:cNvGraphicFramePr>
          <p:nvPr/>
        </p:nvGraphicFramePr>
        <p:xfrm>
          <a:off x="573088" y="2571750"/>
          <a:ext cx="8215312" cy="3140074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83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1.7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.9554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.9573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.9582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.9591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.9599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.9608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.9616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.9625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.9633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1.8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.9641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.9649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.9656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.9671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.9678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.9686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.9693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.9699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.9706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1.9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.9713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.9719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.9726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.9732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.9738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.9744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.9750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.9756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.9761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.9767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2.0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.9772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.9778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.9783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.9788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.9793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.9798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.9803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.9808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.9812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.9817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2.1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.9821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.9826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.9830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.9834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.9838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.9842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.9846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.9850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.9854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.9857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2.2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.9861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.9868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.9871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.9875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.9878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.9881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.9884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.9887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.9890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1284288" y="2576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03238" y="44989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408363" y="5835650"/>
            <a:ext cx="3009900" cy="742950"/>
          </a:xfrm>
          <a:prstGeom prst="wedgeEllipseCallout">
            <a:avLst>
              <a:gd name="adj1" fmla="val -98787"/>
              <a:gd name="adj2" fmla="val -176708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2) = .9772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730750" y="1346200"/>
            <a:ext cx="330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2.0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.00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1206500" y="45370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7992" name="Rectangle 107"/>
          <p:cNvSpPr>
            <a:spLocks noChangeArrowheads="1"/>
          </p:cNvSpPr>
          <p:nvPr/>
        </p:nvSpPr>
        <p:spPr bwMode="auto">
          <a:xfrm>
            <a:off x="3975100" y="981075"/>
            <a:ext cx="1857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2.00) = ?</a:t>
            </a:r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V="1">
            <a:off x="1571625" y="2930525"/>
            <a:ext cx="0" cy="158115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693" grpId="0"/>
      <p:bldP spid="242785" grpId="0" animBg="1"/>
      <p:bldP spid="243057" grpId="0"/>
      <p:bldP spid="243058" grpId="0"/>
      <p:bldP spid="243052" grpId="0" animBg="1"/>
      <p:bldP spid="2" grpId="0" animBg="1"/>
      <p:bldP spid="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8915" name="Group 24"/>
          <p:cNvGrpSpPr>
            <a:grpSpLocks/>
          </p:cNvGrpSpPr>
          <p:nvPr/>
        </p:nvGrpSpPr>
        <p:grpSpPr bwMode="auto">
          <a:xfrm flipH="1">
            <a:off x="5738813" y="4246563"/>
            <a:ext cx="1309687" cy="971550"/>
            <a:chOff x="223" y="2835"/>
            <a:chExt cx="825" cy="612"/>
          </a:xfrm>
        </p:grpSpPr>
        <p:sp>
          <p:nvSpPr>
            <p:cNvPr id="38936" name="Freeform 4"/>
            <p:cNvSpPr>
              <a:spLocks/>
            </p:cNvSpPr>
            <p:nvPr/>
          </p:nvSpPr>
          <p:spPr bwMode="auto">
            <a:xfrm>
              <a:off x="639" y="2835"/>
              <a:ext cx="409" cy="532"/>
            </a:xfrm>
            <a:custGeom>
              <a:avLst/>
              <a:gdLst>
                <a:gd name="T0" fmla="*/ 109 w 633"/>
                <a:gd name="T1" fmla="*/ 0 h 324"/>
                <a:gd name="T2" fmla="*/ 109 w 633"/>
                <a:gd name="T3" fmla="*/ 297 h 324"/>
                <a:gd name="T4" fmla="*/ 110 w 633"/>
                <a:gd name="T5" fmla="*/ 739 h 324"/>
                <a:gd name="T6" fmla="*/ 110 w 633"/>
                <a:gd name="T7" fmla="*/ 944 h 324"/>
                <a:gd name="T8" fmla="*/ 110 w 633"/>
                <a:gd name="T9" fmla="*/ 1167 h 324"/>
                <a:gd name="T10" fmla="*/ 110 w 633"/>
                <a:gd name="T11" fmla="*/ 1351 h 324"/>
                <a:gd name="T12" fmla="*/ 110 w 633"/>
                <a:gd name="T13" fmla="*/ 1525 h 324"/>
                <a:gd name="T14" fmla="*/ 110 w 633"/>
                <a:gd name="T15" fmla="*/ 1709 h 324"/>
                <a:gd name="T16" fmla="*/ 110 w 633"/>
                <a:gd name="T17" fmla="*/ 2356 h 324"/>
                <a:gd name="T18" fmla="*/ 1 w 633"/>
                <a:gd name="T19" fmla="*/ 2356 h 324"/>
                <a:gd name="T20" fmla="*/ 0 w 633"/>
                <a:gd name="T21" fmla="*/ 2205 h 324"/>
                <a:gd name="T22" fmla="*/ 1 w 633"/>
                <a:gd name="T23" fmla="*/ 2059 h 324"/>
                <a:gd name="T24" fmla="*/ 7 w 633"/>
                <a:gd name="T25" fmla="*/ 1970 h 324"/>
                <a:gd name="T26" fmla="*/ 14 w 633"/>
                <a:gd name="T27" fmla="*/ 1939 h 324"/>
                <a:gd name="T28" fmla="*/ 22 w 633"/>
                <a:gd name="T29" fmla="*/ 1814 h 324"/>
                <a:gd name="T30" fmla="*/ 28 w 633"/>
                <a:gd name="T31" fmla="*/ 1731 h 324"/>
                <a:gd name="T32" fmla="*/ 34 w 633"/>
                <a:gd name="T33" fmla="*/ 1642 h 324"/>
                <a:gd name="T34" fmla="*/ 41 w 633"/>
                <a:gd name="T35" fmla="*/ 1550 h 324"/>
                <a:gd name="T36" fmla="*/ 48 w 633"/>
                <a:gd name="T37" fmla="*/ 1429 h 324"/>
                <a:gd name="T38" fmla="*/ 61 w 633"/>
                <a:gd name="T39" fmla="*/ 1222 h 324"/>
                <a:gd name="T40" fmla="*/ 68 w 633"/>
                <a:gd name="T41" fmla="*/ 1133 h 324"/>
                <a:gd name="T42" fmla="*/ 72 w 633"/>
                <a:gd name="T43" fmla="*/ 1046 h 324"/>
                <a:gd name="T44" fmla="*/ 77 w 633"/>
                <a:gd name="T45" fmla="*/ 924 h 324"/>
                <a:gd name="T46" fmla="*/ 81 w 633"/>
                <a:gd name="T47" fmla="*/ 836 h 324"/>
                <a:gd name="T48" fmla="*/ 83 w 633"/>
                <a:gd name="T49" fmla="*/ 806 h 324"/>
                <a:gd name="T50" fmla="*/ 87 w 633"/>
                <a:gd name="T51" fmla="*/ 711 h 324"/>
                <a:gd name="T52" fmla="*/ 92 w 633"/>
                <a:gd name="T53" fmla="*/ 599 h 324"/>
                <a:gd name="T54" fmla="*/ 96 w 633"/>
                <a:gd name="T55" fmla="*/ 478 h 324"/>
                <a:gd name="T56" fmla="*/ 101 w 633"/>
                <a:gd name="T57" fmla="*/ 328 h 324"/>
                <a:gd name="T58" fmla="*/ 105 w 633"/>
                <a:gd name="T59" fmla="*/ 181 h 324"/>
                <a:gd name="T60" fmla="*/ 109 w 633"/>
                <a:gd name="T61" fmla="*/ 0 h 324"/>
                <a:gd name="T62" fmla="*/ 107 w 633"/>
                <a:gd name="T63" fmla="*/ 89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7" name="Freeform 4"/>
            <p:cNvSpPr>
              <a:spLocks/>
            </p:cNvSpPr>
            <p:nvPr/>
          </p:nvSpPr>
          <p:spPr bwMode="auto">
            <a:xfrm>
              <a:off x="223" y="3123"/>
              <a:ext cx="633" cy="324"/>
            </a:xfrm>
            <a:custGeom>
              <a:avLst/>
              <a:gdLst>
                <a:gd name="T0" fmla="*/ 624 w 633"/>
                <a:gd name="T1" fmla="*/ 0 h 324"/>
                <a:gd name="T2" fmla="*/ 624 w 633"/>
                <a:gd name="T3" fmla="*/ 41 h 324"/>
                <a:gd name="T4" fmla="*/ 633 w 633"/>
                <a:gd name="T5" fmla="*/ 102 h 324"/>
                <a:gd name="T6" fmla="*/ 633 w 633"/>
                <a:gd name="T7" fmla="*/ 130 h 324"/>
                <a:gd name="T8" fmla="*/ 632 w 633"/>
                <a:gd name="T9" fmla="*/ 161 h 324"/>
                <a:gd name="T10" fmla="*/ 632 w 633"/>
                <a:gd name="T11" fmla="*/ 186 h 324"/>
                <a:gd name="T12" fmla="*/ 632 w 633"/>
                <a:gd name="T13" fmla="*/ 210 h 324"/>
                <a:gd name="T14" fmla="*/ 632 w 633"/>
                <a:gd name="T15" fmla="*/ 235 h 324"/>
                <a:gd name="T16" fmla="*/ 632 w 633"/>
                <a:gd name="T17" fmla="*/ 324 h 324"/>
                <a:gd name="T18" fmla="*/ 4 w 633"/>
                <a:gd name="T19" fmla="*/ 324 h 324"/>
                <a:gd name="T20" fmla="*/ 0 w 633"/>
                <a:gd name="T21" fmla="*/ 303 h 324"/>
                <a:gd name="T22" fmla="*/ 4 w 633"/>
                <a:gd name="T23" fmla="*/ 283 h 324"/>
                <a:gd name="T24" fmla="*/ 40 w 633"/>
                <a:gd name="T25" fmla="*/ 271 h 324"/>
                <a:gd name="T26" fmla="*/ 80 w 633"/>
                <a:gd name="T27" fmla="*/ 267 h 324"/>
                <a:gd name="T28" fmla="*/ 124 w 633"/>
                <a:gd name="T29" fmla="*/ 250 h 324"/>
                <a:gd name="T30" fmla="*/ 164 w 633"/>
                <a:gd name="T31" fmla="*/ 238 h 324"/>
                <a:gd name="T32" fmla="*/ 196 w 633"/>
                <a:gd name="T33" fmla="*/ 226 h 324"/>
                <a:gd name="T34" fmla="*/ 236 w 633"/>
                <a:gd name="T35" fmla="*/ 213 h 324"/>
                <a:gd name="T36" fmla="*/ 276 w 633"/>
                <a:gd name="T37" fmla="*/ 197 h 324"/>
                <a:gd name="T38" fmla="*/ 352 w 633"/>
                <a:gd name="T39" fmla="*/ 168 h 324"/>
                <a:gd name="T40" fmla="*/ 388 w 633"/>
                <a:gd name="T41" fmla="*/ 156 h 324"/>
                <a:gd name="T42" fmla="*/ 412 w 633"/>
                <a:gd name="T43" fmla="*/ 144 h 324"/>
                <a:gd name="T44" fmla="*/ 440 w 633"/>
                <a:gd name="T45" fmla="*/ 127 h 324"/>
                <a:gd name="T46" fmla="*/ 464 w 633"/>
                <a:gd name="T47" fmla="*/ 115 h 324"/>
                <a:gd name="T48" fmla="*/ 480 w 633"/>
                <a:gd name="T49" fmla="*/ 111 h 324"/>
                <a:gd name="T50" fmla="*/ 500 w 633"/>
                <a:gd name="T51" fmla="*/ 98 h 324"/>
                <a:gd name="T52" fmla="*/ 528 w 633"/>
                <a:gd name="T53" fmla="*/ 82 h 324"/>
                <a:gd name="T54" fmla="*/ 548 w 633"/>
                <a:gd name="T55" fmla="*/ 66 h 324"/>
                <a:gd name="T56" fmla="*/ 580 w 633"/>
                <a:gd name="T57" fmla="*/ 45 h 324"/>
                <a:gd name="T58" fmla="*/ 600 w 633"/>
                <a:gd name="T59" fmla="*/ 25 h 324"/>
                <a:gd name="T60" fmla="*/ 624 w 633"/>
                <a:gd name="T61" fmla="*/ 0 h 324"/>
                <a:gd name="T62" fmla="*/ 616 w 633"/>
                <a:gd name="T63" fmla="*/ 1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8" name="Rectangle 27"/>
            <p:cNvSpPr>
              <a:spLocks noChangeArrowheads="1"/>
            </p:cNvSpPr>
            <p:nvPr/>
          </p:nvSpPr>
          <p:spPr bwMode="auto">
            <a:xfrm>
              <a:off x="768" y="3312"/>
              <a:ext cx="272" cy="12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38916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38917" name="Text Box 47"/>
          <p:cNvSpPr txBox="1">
            <a:spLocks noChangeArrowheads="1"/>
          </p:cNvSpPr>
          <p:nvPr/>
        </p:nvSpPr>
        <p:spPr bwMode="auto">
          <a:xfrm flipH="1">
            <a:off x="5133975" y="22256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38918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38919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8921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924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.9772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2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38925" name="Rectangle 22"/>
          <p:cNvSpPr>
            <a:spLocks noChangeArrowheads="1"/>
          </p:cNvSpPr>
          <p:nvPr/>
        </p:nvSpPr>
        <p:spPr bwMode="auto">
          <a:xfrm>
            <a:off x="735013" y="3203575"/>
            <a:ext cx="20129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2) = .9772</a:t>
            </a:r>
          </a:p>
        </p:txBody>
      </p:sp>
      <p:sp>
        <p:nvSpPr>
          <p:cNvPr id="123927" name="Rectangle 23"/>
          <p:cNvSpPr>
            <a:spLocks noChangeArrowheads="1"/>
          </p:cNvSpPr>
          <p:nvPr/>
        </p:nvSpPr>
        <p:spPr bwMode="auto">
          <a:xfrm>
            <a:off x="5683250" y="3203575"/>
            <a:ext cx="31305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2) = 1 – .9772</a:t>
            </a:r>
          </a:p>
        </p:txBody>
      </p:sp>
      <p:sp>
        <p:nvSpPr>
          <p:cNvPr id="38927" name="Text Box 46"/>
          <p:cNvSpPr txBox="1">
            <a:spLocks noChangeArrowheads="1"/>
          </p:cNvSpPr>
          <p:nvPr/>
        </p:nvSpPr>
        <p:spPr bwMode="auto">
          <a:xfrm>
            <a:off x="52625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2.00</a:t>
            </a:r>
          </a:p>
        </p:txBody>
      </p:sp>
      <p:sp>
        <p:nvSpPr>
          <p:cNvPr id="123933" name="Text Box 20"/>
          <p:cNvSpPr txBox="1">
            <a:spLocks noChangeArrowheads="1"/>
          </p:cNvSpPr>
          <p:nvPr/>
        </p:nvSpPr>
        <p:spPr bwMode="auto">
          <a:xfrm flipH="1">
            <a:off x="5710238" y="4892675"/>
            <a:ext cx="968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FFFFFF"/>
                </a:solidFill>
                <a:latin typeface="Arial" pitchFamily="34" charset="0"/>
              </a:rPr>
              <a:t>.0228</a:t>
            </a:r>
          </a:p>
        </p:txBody>
      </p:sp>
      <p:sp>
        <p:nvSpPr>
          <p:cNvPr id="38929" name="Line 5"/>
          <p:cNvSpPr>
            <a:spLocks noChangeShapeType="1"/>
          </p:cNvSpPr>
          <p:nvPr/>
        </p:nvSpPr>
        <p:spPr bwMode="auto">
          <a:xfrm flipH="1">
            <a:off x="5741988" y="4217988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24" grpId="0"/>
      <p:bldP spid="123927" grpId="0"/>
      <p:bldP spid="1239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9939" name="Group 41"/>
          <p:cNvGrpSpPr>
            <a:grpSpLocks/>
          </p:cNvGrpSpPr>
          <p:nvPr/>
        </p:nvGrpSpPr>
        <p:grpSpPr bwMode="auto">
          <a:xfrm flipH="1">
            <a:off x="5738813" y="4246563"/>
            <a:ext cx="1309687" cy="971550"/>
            <a:chOff x="223" y="2835"/>
            <a:chExt cx="825" cy="612"/>
          </a:xfrm>
        </p:grpSpPr>
        <p:sp>
          <p:nvSpPr>
            <p:cNvPr id="39966" name="Freeform 4"/>
            <p:cNvSpPr>
              <a:spLocks/>
            </p:cNvSpPr>
            <p:nvPr/>
          </p:nvSpPr>
          <p:spPr bwMode="auto">
            <a:xfrm>
              <a:off x="639" y="2835"/>
              <a:ext cx="409" cy="532"/>
            </a:xfrm>
            <a:custGeom>
              <a:avLst/>
              <a:gdLst>
                <a:gd name="T0" fmla="*/ 109 w 633"/>
                <a:gd name="T1" fmla="*/ 0 h 324"/>
                <a:gd name="T2" fmla="*/ 109 w 633"/>
                <a:gd name="T3" fmla="*/ 297 h 324"/>
                <a:gd name="T4" fmla="*/ 110 w 633"/>
                <a:gd name="T5" fmla="*/ 739 h 324"/>
                <a:gd name="T6" fmla="*/ 110 w 633"/>
                <a:gd name="T7" fmla="*/ 944 h 324"/>
                <a:gd name="T8" fmla="*/ 110 w 633"/>
                <a:gd name="T9" fmla="*/ 1167 h 324"/>
                <a:gd name="T10" fmla="*/ 110 w 633"/>
                <a:gd name="T11" fmla="*/ 1351 h 324"/>
                <a:gd name="T12" fmla="*/ 110 w 633"/>
                <a:gd name="T13" fmla="*/ 1525 h 324"/>
                <a:gd name="T14" fmla="*/ 110 w 633"/>
                <a:gd name="T15" fmla="*/ 1709 h 324"/>
                <a:gd name="T16" fmla="*/ 110 w 633"/>
                <a:gd name="T17" fmla="*/ 2356 h 324"/>
                <a:gd name="T18" fmla="*/ 1 w 633"/>
                <a:gd name="T19" fmla="*/ 2356 h 324"/>
                <a:gd name="T20" fmla="*/ 0 w 633"/>
                <a:gd name="T21" fmla="*/ 2205 h 324"/>
                <a:gd name="T22" fmla="*/ 1 w 633"/>
                <a:gd name="T23" fmla="*/ 2059 h 324"/>
                <a:gd name="T24" fmla="*/ 7 w 633"/>
                <a:gd name="T25" fmla="*/ 1970 h 324"/>
                <a:gd name="T26" fmla="*/ 14 w 633"/>
                <a:gd name="T27" fmla="*/ 1939 h 324"/>
                <a:gd name="T28" fmla="*/ 22 w 633"/>
                <a:gd name="T29" fmla="*/ 1814 h 324"/>
                <a:gd name="T30" fmla="*/ 28 w 633"/>
                <a:gd name="T31" fmla="*/ 1731 h 324"/>
                <a:gd name="T32" fmla="*/ 34 w 633"/>
                <a:gd name="T33" fmla="*/ 1642 h 324"/>
                <a:gd name="T34" fmla="*/ 41 w 633"/>
                <a:gd name="T35" fmla="*/ 1550 h 324"/>
                <a:gd name="T36" fmla="*/ 48 w 633"/>
                <a:gd name="T37" fmla="*/ 1429 h 324"/>
                <a:gd name="T38" fmla="*/ 61 w 633"/>
                <a:gd name="T39" fmla="*/ 1222 h 324"/>
                <a:gd name="T40" fmla="*/ 68 w 633"/>
                <a:gd name="T41" fmla="*/ 1133 h 324"/>
                <a:gd name="T42" fmla="*/ 72 w 633"/>
                <a:gd name="T43" fmla="*/ 1046 h 324"/>
                <a:gd name="T44" fmla="*/ 77 w 633"/>
                <a:gd name="T45" fmla="*/ 924 h 324"/>
                <a:gd name="T46" fmla="*/ 81 w 633"/>
                <a:gd name="T47" fmla="*/ 836 h 324"/>
                <a:gd name="T48" fmla="*/ 83 w 633"/>
                <a:gd name="T49" fmla="*/ 806 h 324"/>
                <a:gd name="T50" fmla="*/ 87 w 633"/>
                <a:gd name="T51" fmla="*/ 711 h 324"/>
                <a:gd name="T52" fmla="*/ 92 w 633"/>
                <a:gd name="T53" fmla="*/ 599 h 324"/>
                <a:gd name="T54" fmla="*/ 96 w 633"/>
                <a:gd name="T55" fmla="*/ 478 h 324"/>
                <a:gd name="T56" fmla="*/ 101 w 633"/>
                <a:gd name="T57" fmla="*/ 328 h 324"/>
                <a:gd name="T58" fmla="*/ 105 w 633"/>
                <a:gd name="T59" fmla="*/ 181 h 324"/>
                <a:gd name="T60" fmla="*/ 109 w 633"/>
                <a:gd name="T61" fmla="*/ 0 h 324"/>
                <a:gd name="T62" fmla="*/ 107 w 633"/>
                <a:gd name="T63" fmla="*/ 89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7" name="Freeform 4"/>
            <p:cNvSpPr>
              <a:spLocks/>
            </p:cNvSpPr>
            <p:nvPr/>
          </p:nvSpPr>
          <p:spPr bwMode="auto">
            <a:xfrm>
              <a:off x="223" y="3123"/>
              <a:ext cx="633" cy="324"/>
            </a:xfrm>
            <a:custGeom>
              <a:avLst/>
              <a:gdLst>
                <a:gd name="T0" fmla="*/ 624 w 633"/>
                <a:gd name="T1" fmla="*/ 0 h 324"/>
                <a:gd name="T2" fmla="*/ 624 w 633"/>
                <a:gd name="T3" fmla="*/ 41 h 324"/>
                <a:gd name="T4" fmla="*/ 633 w 633"/>
                <a:gd name="T5" fmla="*/ 102 h 324"/>
                <a:gd name="T6" fmla="*/ 633 w 633"/>
                <a:gd name="T7" fmla="*/ 130 h 324"/>
                <a:gd name="T8" fmla="*/ 632 w 633"/>
                <a:gd name="T9" fmla="*/ 161 h 324"/>
                <a:gd name="T10" fmla="*/ 632 w 633"/>
                <a:gd name="T11" fmla="*/ 186 h 324"/>
                <a:gd name="T12" fmla="*/ 632 w 633"/>
                <a:gd name="T13" fmla="*/ 210 h 324"/>
                <a:gd name="T14" fmla="*/ 632 w 633"/>
                <a:gd name="T15" fmla="*/ 235 h 324"/>
                <a:gd name="T16" fmla="*/ 632 w 633"/>
                <a:gd name="T17" fmla="*/ 324 h 324"/>
                <a:gd name="T18" fmla="*/ 4 w 633"/>
                <a:gd name="T19" fmla="*/ 324 h 324"/>
                <a:gd name="T20" fmla="*/ 0 w 633"/>
                <a:gd name="T21" fmla="*/ 303 h 324"/>
                <a:gd name="T22" fmla="*/ 4 w 633"/>
                <a:gd name="T23" fmla="*/ 283 h 324"/>
                <a:gd name="T24" fmla="*/ 40 w 633"/>
                <a:gd name="T25" fmla="*/ 271 h 324"/>
                <a:gd name="T26" fmla="*/ 80 w 633"/>
                <a:gd name="T27" fmla="*/ 267 h 324"/>
                <a:gd name="T28" fmla="*/ 124 w 633"/>
                <a:gd name="T29" fmla="*/ 250 h 324"/>
                <a:gd name="T30" fmla="*/ 164 w 633"/>
                <a:gd name="T31" fmla="*/ 238 h 324"/>
                <a:gd name="T32" fmla="*/ 196 w 633"/>
                <a:gd name="T33" fmla="*/ 226 h 324"/>
                <a:gd name="T34" fmla="*/ 236 w 633"/>
                <a:gd name="T35" fmla="*/ 213 h 324"/>
                <a:gd name="T36" fmla="*/ 276 w 633"/>
                <a:gd name="T37" fmla="*/ 197 h 324"/>
                <a:gd name="T38" fmla="*/ 352 w 633"/>
                <a:gd name="T39" fmla="*/ 168 h 324"/>
                <a:gd name="T40" fmla="*/ 388 w 633"/>
                <a:gd name="T41" fmla="*/ 156 h 324"/>
                <a:gd name="T42" fmla="*/ 412 w 633"/>
                <a:gd name="T43" fmla="*/ 144 h 324"/>
                <a:gd name="T44" fmla="*/ 440 w 633"/>
                <a:gd name="T45" fmla="*/ 127 h 324"/>
                <a:gd name="T46" fmla="*/ 464 w 633"/>
                <a:gd name="T47" fmla="*/ 115 h 324"/>
                <a:gd name="T48" fmla="*/ 480 w 633"/>
                <a:gd name="T49" fmla="*/ 111 h 324"/>
                <a:gd name="T50" fmla="*/ 500 w 633"/>
                <a:gd name="T51" fmla="*/ 98 h 324"/>
                <a:gd name="T52" fmla="*/ 528 w 633"/>
                <a:gd name="T53" fmla="*/ 82 h 324"/>
                <a:gd name="T54" fmla="*/ 548 w 633"/>
                <a:gd name="T55" fmla="*/ 66 h 324"/>
                <a:gd name="T56" fmla="*/ 580 w 633"/>
                <a:gd name="T57" fmla="*/ 45 h 324"/>
                <a:gd name="T58" fmla="*/ 600 w 633"/>
                <a:gd name="T59" fmla="*/ 25 h 324"/>
                <a:gd name="T60" fmla="*/ 624 w 633"/>
                <a:gd name="T61" fmla="*/ 0 h 324"/>
                <a:gd name="T62" fmla="*/ 616 w 633"/>
                <a:gd name="T63" fmla="*/ 1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Rectangle 44"/>
            <p:cNvSpPr>
              <a:spLocks noChangeArrowheads="1"/>
            </p:cNvSpPr>
            <p:nvPr/>
          </p:nvSpPr>
          <p:spPr bwMode="auto">
            <a:xfrm>
              <a:off x="768" y="3312"/>
              <a:ext cx="272" cy="12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grpSp>
        <p:nvGrpSpPr>
          <p:cNvPr id="39940" name="Group 27"/>
          <p:cNvGrpSpPr>
            <a:grpSpLocks/>
          </p:cNvGrpSpPr>
          <p:nvPr/>
        </p:nvGrpSpPr>
        <p:grpSpPr bwMode="auto">
          <a:xfrm>
            <a:off x="2500313" y="4246563"/>
            <a:ext cx="1309687" cy="971550"/>
            <a:chOff x="223" y="2835"/>
            <a:chExt cx="825" cy="612"/>
          </a:xfrm>
        </p:grpSpPr>
        <p:sp>
          <p:nvSpPr>
            <p:cNvPr id="39963" name="Freeform 4"/>
            <p:cNvSpPr>
              <a:spLocks/>
            </p:cNvSpPr>
            <p:nvPr/>
          </p:nvSpPr>
          <p:spPr bwMode="auto">
            <a:xfrm>
              <a:off x="639" y="2835"/>
              <a:ext cx="409" cy="532"/>
            </a:xfrm>
            <a:custGeom>
              <a:avLst/>
              <a:gdLst>
                <a:gd name="T0" fmla="*/ 109 w 633"/>
                <a:gd name="T1" fmla="*/ 0 h 324"/>
                <a:gd name="T2" fmla="*/ 109 w 633"/>
                <a:gd name="T3" fmla="*/ 297 h 324"/>
                <a:gd name="T4" fmla="*/ 110 w 633"/>
                <a:gd name="T5" fmla="*/ 739 h 324"/>
                <a:gd name="T6" fmla="*/ 110 w 633"/>
                <a:gd name="T7" fmla="*/ 944 h 324"/>
                <a:gd name="T8" fmla="*/ 110 w 633"/>
                <a:gd name="T9" fmla="*/ 1167 h 324"/>
                <a:gd name="T10" fmla="*/ 110 w 633"/>
                <a:gd name="T11" fmla="*/ 1351 h 324"/>
                <a:gd name="T12" fmla="*/ 110 w 633"/>
                <a:gd name="T13" fmla="*/ 1525 h 324"/>
                <a:gd name="T14" fmla="*/ 110 w 633"/>
                <a:gd name="T15" fmla="*/ 1709 h 324"/>
                <a:gd name="T16" fmla="*/ 110 w 633"/>
                <a:gd name="T17" fmla="*/ 2356 h 324"/>
                <a:gd name="T18" fmla="*/ 1 w 633"/>
                <a:gd name="T19" fmla="*/ 2356 h 324"/>
                <a:gd name="T20" fmla="*/ 0 w 633"/>
                <a:gd name="T21" fmla="*/ 2205 h 324"/>
                <a:gd name="T22" fmla="*/ 1 w 633"/>
                <a:gd name="T23" fmla="*/ 2059 h 324"/>
                <a:gd name="T24" fmla="*/ 7 w 633"/>
                <a:gd name="T25" fmla="*/ 1970 h 324"/>
                <a:gd name="T26" fmla="*/ 14 w 633"/>
                <a:gd name="T27" fmla="*/ 1939 h 324"/>
                <a:gd name="T28" fmla="*/ 22 w 633"/>
                <a:gd name="T29" fmla="*/ 1814 h 324"/>
                <a:gd name="T30" fmla="*/ 28 w 633"/>
                <a:gd name="T31" fmla="*/ 1731 h 324"/>
                <a:gd name="T32" fmla="*/ 34 w 633"/>
                <a:gd name="T33" fmla="*/ 1642 h 324"/>
                <a:gd name="T34" fmla="*/ 41 w 633"/>
                <a:gd name="T35" fmla="*/ 1550 h 324"/>
                <a:gd name="T36" fmla="*/ 48 w 633"/>
                <a:gd name="T37" fmla="*/ 1429 h 324"/>
                <a:gd name="T38" fmla="*/ 61 w 633"/>
                <a:gd name="T39" fmla="*/ 1222 h 324"/>
                <a:gd name="T40" fmla="*/ 68 w 633"/>
                <a:gd name="T41" fmla="*/ 1133 h 324"/>
                <a:gd name="T42" fmla="*/ 72 w 633"/>
                <a:gd name="T43" fmla="*/ 1046 h 324"/>
                <a:gd name="T44" fmla="*/ 77 w 633"/>
                <a:gd name="T45" fmla="*/ 924 h 324"/>
                <a:gd name="T46" fmla="*/ 81 w 633"/>
                <a:gd name="T47" fmla="*/ 836 h 324"/>
                <a:gd name="T48" fmla="*/ 83 w 633"/>
                <a:gd name="T49" fmla="*/ 806 h 324"/>
                <a:gd name="T50" fmla="*/ 87 w 633"/>
                <a:gd name="T51" fmla="*/ 711 h 324"/>
                <a:gd name="T52" fmla="*/ 92 w 633"/>
                <a:gd name="T53" fmla="*/ 599 h 324"/>
                <a:gd name="T54" fmla="*/ 96 w 633"/>
                <a:gd name="T55" fmla="*/ 478 h 324"/>
                <a:gd name="T56" fmla="*/ 101 w 633"/>
                <a:gd name="T57" fmla="*/ 328 h 324"/>
                <a:gd name="T58" fmla="*/ 105 w 633"/>
                <a:gd name="T59" fmla="*/ 181 h 324"/>
                <a:gd name="T60" fmla="*/ 109 w 633"/>
                <a:gd name="T61" fmla="*/ 0 h 324"/>
                <a:gd name="T62" fmla="*/ 107 w 633"/>
                <a:gd name="T63" fmla="*/ 89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Freeform 4"/>
            <p:cNvSpPr>
              <a:spLocks/>
            </p:cNvSpPr>
            <p:nvPr/>
          </p:nvSpPr>
          <p:spPr bwMode="auto">
            <a:xfrm>
              <a:off x="223" y="3123"/>
              <a:ext cx="633" cy="324"/>
            </a:xfrm>
            <a:custGeom>
              <a:avLst/>
              <a:gdLst>
                <a:gd name="T0" fmla="*/ 624 w 633"/>
                <a:gd name="T1" fmla="*/ 0 h 324"/>
                <a:gd name="T2" fmla="*/ 624 w 633"/>
                <a:gd name="T3" fmla="*/ 41 h 324"/>
                <a:gd name="T4" fmla="*/ 633 w 633"/>
                <a:gd name="T5" fmla="*/ 102 h 324"/>
                <a:gd name="T6" fmla="*/ 633 w 633"/>
                <a:gd name="T7" fmla="*/ 130 h 324"/>
                <a:gd name="T8" fmla="*/ 632 w 633"/>
                <a:gd name="T9" fmla="*/ 161 h 324"/>
                <a:gd name="T10" fmla="*/ 632 w 633"/>
                <a:gd name="T11" fmla="*/ 186 h 324"/>
                <a:gd name="T12" fmla="*/ 632 w 633"/>
                <a:gd name="T13" fmla="*/ 210 h 324"/>
                <a:gd name="T14" fmla="*/ 632 w 633"/>
                <a:gd name="T15" fmla="*/ 235 h 324"/>
                <a:gd name="T16" fmla="*/ 632 w 633"/>
                <a:gd name="T17" fmla="*/ 324 h 324"/>
                <a:gd name="T18" fmla="*/ 4 w 633"/>
                <a:gd name="T19" fmla="*/ 324 h 324"/>
                <a:gd name="T20" fmla="*/ 0 w 633"/>
                <a:gd name="T21" fmla="*/ 303 h 324"/>
                <a:gd name="T22" fmla="*/ 4 w 633"/>
                <a:gd name="T23" fmla="*/ 283 h 324"/>
                <a:gd name="T24" fmla="*/ 40 w 633"/>
                <a:gd name="T25" fmla="*/ 271 h 324"/>
                <a:gd name="T26" fmla="*/ 80 w 633"/>
                <a:gd name="T27" fmla="*/ 267 h 324"/>
                <a:gd name="T28" fmla="*/ 124 w 633"/>
                <a:gd name="T29" fmla="*/ 250 h 324"/>
                <a:gd name="T30" fmla="*/ 164 w 633"/>
                <a:gd name="T31" fmla="*/ 238 h 324"/>
                <a:gd name="T32" fmla="*/ 196 w 633"/>
                <a:gd name="T33" fmla="*/ 226 h 324"/>
                <a:gd name="T34" fmla="*/ 236 w 633"/>
                <a:gd name="T35" fmla="*/ 213 h 324"/>
                <a:gd name="T36" fmla="*/ 276 w 633"/>
                <a:gd name="T37" fmla="*/ 197 h 324"/>
                <a:gd name="T38" fmla="*/ 352 w 633"/>
                <a:gd name="T39" fmla="*/ 168 h 324"/>
                <a:gd name="T40" fmla="*/ 388 w 633"/>
                <a:gd name="T41" fmla="*/ 156 h 324"/>
                <a:gd name="T42" fmla="*/ 412 w 633"/>
                <a:gd name="T43" fmla="*/ 144 h 324"/>
                <a:gd name="T44" fmla="*/ 440 w 633"/>
                <a:gd name="T45" fmla="*/ 127 h 324"/>
                <a:gd name="T46" fmla="*/ 464 w 633"/>
                <a:gd name="T47" fmla="*/ 115 h 324"/>
                <a:gd name="T48" fmla="*/ 480 w 633"/>
                <a:gd name="T49" fmla="*/ 111 h 324"/>
                <a:gd name="T50" fmla="*/ 500 w 633"/>
                <a:gd name="T51" fmla="*/ 98 h 324"/>
                <a:gd name="T52" fmla="*/ 528 w 633"/>
                <a:gd name="T53" fmla="*/ 82 h 324"/>
                <a:gd name="T54" fmla="*/ 548 w 633"/>
                <a:gd name="T55" fmla="*/ 66 h 324"/>
                <a:gd name="T56" fmla="*/ 580 w 633"/>
                <a:gd name="T57" fmla="*/ 45 h 324"/>
                <a:gd name="T58" fmla="*/ 600 w 633"/>
                <a:gd name="T59" fmla="*/ 25 h 324"/>
                <a:gd name="T60" fmla="*/ 624 w 633"/>
                <a:gd name="T61" fmla="*/ 0 h 324"/>
                <a:gd name="T62" fmla="*/ 616 w 633"/>
                <a:gd name="T63" fmla="*/ 1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Rectangle 30"/>
            <p:cNvSpPr>
              <a:spLocks noChangeArrowheads="1"/>
            </p:cNvSpPr>
            <p:nvPr/>
          </p:nvSpPr>
          <p:spPr bwMode="auto">
            <a:xfrm>
              <a:off x="768" y="3312"/>
              <a:ext cx="272" cy="12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39941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39942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39943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39944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39946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9948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2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28025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.9544</a:t>
            </a:r>
          </a:p>
        </p:txBody>
      </p:sp>
      <p:sp>
        <p:nvSpPr>
          <p:cNvPr id="128026" name="Rectangle 12"/>
          <p:cNvSpPr>
            <a:spLocks noChangeArrowheads="1"/>
          </p:cNvSpPr>
          <p:nvPr/>
        </p:nvSpPr>
        <p:spPr bwMode="auto">
          <a:xfrm>
            <a:off x="1123950" y="5943600"/>
            <a:ext cx="7251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95.44% of values of a normal random variable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are within 2 standard deviations of its mean.</a:t>
            </a:r>
          </a:p>
        </p:txBody>
      </p:sp>
      <p:sp>
        <p:nvSpPr>
          <p:cNvPr id="39951" name="Line 5"/>
          <p:cNvSpPr>
            <a:spLocks noChangeShapeType="1"/>
          </p:cNvSpPr>
          <p:nvPr/>
        </p:nvSpPr>
        <p:spPr bwMode="auto">
          <a:xfrm flipH="1">
            <a:off x="3811588" y="4256088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Text Box 46"/>
          <p:cNvSpPr txBox="1">
            <a:spLocks noChangeArrowheads="1"/>
          </p:cNvSpPr>
          <p:nvPr/>
        </p:nvSpPr>
        <p:spPr bwMode="auto">
          <a:xfrm>
            <a:off x="3370263" y="52816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-2.00</a:t>
            </a:r>
          </a:p>
        </p:txBody>
      </p:sp>
      <p:sp>
        <p:nvSpPr>
          <p:cNvPr id="39953" name="Text Box 20"/>
          <p:cNvSpPr txBox="1">
            <a:spLocks noChangeArrowheads="1"/>
          </p:cNvSpPr>
          <p:nvPr/>
        </p:nvSpPr>
        <p:spPr bwMode="auto">
          <a:xfrm flipH="1">
            <a:off x="3043238" y="4867275"/>
            <a:ext cx="854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FFFFFF"/>
                </a:solidFill>
                <a:latin typeface="Arial" pitchFamily="34" charset="0"/>
              </a:rPr>
              <a:t>.0228</a:t>
            </a:r>
          </a:p>
        </p:txBody>
      </p:sp>
      <p:sp>
        <p:nvSpPr>
          <p:cNvPr id="39954" name="Text Box 46"/>
          <p:cNvSpPr txBox="1">
            <a:spLocks noChangeArrowheads="1"/>
          </p:cNvSpPr>
          <p:nvPr/>
        </p:nvSpPr>
        <p:spPr bwMode="auto">
          <a:xfrm>
            <a:off x="52625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2.00</a:t>
            </a:r>
          </a:p>
        </p:txBody>
      </p:sp>
      <p:sp>
        <p:nvSpPr>
          <p:cNvPr id="39955" name="Text Box 20"/>
          <p:cNvSpPr txBox="1">
            <a:spLocks noChangeArrowheads="1"/>
          </p:cNvSpPr>
          <p:nvPr/>
        </p:nvSpPr>
        <p:spPr bwMode="auto">
          <a:xfrm flipH="1">
            <a:off x="5710238" y="4892675"/>
            <a:ext cx="968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FFFFFF"/>
                </a:solidFill>
                <a:latin typeface="Arial" pitchFamily="34" charset="0"/>
              </a:rPr>
              <a:t>.0228</a:t>
            </a:r>
          </a:p>
        </p:txBody>
      </p:sp>
      <p:sp>
        <p:nvSpPr>
          <p:cNvPr id="39956" name="Line 5"/>
          <p:cNvSpPr>
            <a:spLocks noChangeShapeType="1"/>
          </p:cNvSpPr>
          <p:nvPr/>
        </p:nvSpPr>
        <p:spPr bwMode="auto">
          <a:xfrm flipH="1">
            <a:off x="5741988" y="4217988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25" grpId="0"/>
      <p:bldP spid="1280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500313" y="3797300"/>
            <a:ext cx="1487487" cy="1420813"/>
            <a:chOff x="1575" y="2392"/>
            <a:chExt cx="937" cy="895"/>
          </a:xfrm>
        </p:grpSpPr>
        <p:grpSp>
          <p:nvGrpSpPr>
            <p:cNvPr id="40982" name="Group 3"/>
            <p:cNvGrpSpPr>
              <a:grpSpLocks/>
            </p:cNvGrpSpPr>
            <p:nvPr/>
          </p:nvGrpSpPr>
          <p:grpSpPr bwMode="auto">
            <a:xfrm>
              <a:off x="1575" y="2675"/>
              <a:ext cx="825" cy="612"/>
              <a:chOff x="223" y="2835"/>
              <a:chExt cx="825" cy="612"/>
            </a:xfrm>
          </p:grpSpPr>
          <p:sp>
            <p:nvSpPr>
              <p:cNvPr id="40985" name="Freeform 4"/>
              <p:cNvSpPr>
                <a:spLocks/>
              </p:cNvSpPr>
              <p:nvPr/>
            </p:nvSpPr>
            <p:spPr bwMode="auto">
              <a:xfrm>
                <a:off x="639" y="2835"/>
                <a:ext cx="409" cy="532"/>
              </a:xfrm>
              <a:custGeom>
                <a:avLst/>
                <a:gdLst>
                  <a:gd name="T0" fmla="*/ 109 w 633"/>
                  <a:gd name="T1" fmla="*/ 0 h 324"/>
                  <a:gd name="T2" fmla="*/ 109 w 633"/>
                  <a:gd name="T3" fmla="*/ 297 h 324"/>
                  <a:gd name="T4" fmla="*/ 110 w 633"/>
                  <a:gd name="T5" fmla="*/ 739 h 324"/>
                  <a:gd name="T6" fmla="*/ 110 w 633"/>
                  <a:gd name="T7" fmla="*/ 944 h 324"/>
                  <a:gd name="T8" fmla="*/ 110 w 633"/>
                  <a:gd name="T9" fmla="*/ 1167 h 324"/>
                  <a:gd name="T10" fmla="*/ 110 w 633"/>
                  <a:gd name="T11" fmla="*/ 1351 h 324"/>
                  <a:gd name="T12" fmla="*/ 110 w 633"/>
                  <a:gd name="T13" fmla="*/ 1525 h 324"/>
                  <a:gd name="T14" fmla="*/ 110 w 633"/>
                  <a:gd name="T15" fmla="*/ 1709 h 324"/>
                  <a:gd name="T16" fmla="*/ 110 w 633"/>
                  <a:gd name="T17" fmla="*/ 2356 h 324"/>
                  <a:gd name="T18" fmla="*/ 1 w 633"/>
                  <a:gd name="T19" fmla="*/ 2356 h 324"/>
                  <a:gd name="T20" fmla="*/ 0 w 633"/>
                  <a:gd name="T21" fmla="*/ 2205 h 324"/>
                  <a:gd name="T22" fmla="*/ 1 w 633"/>
                  <a:gd name="T23" fmla="*/ 2059 h 324"/>
                  <a:gd name="T24" fmla="*/ 7 w 633"/>
                  <a:gd name="T25" fmla="*/ 1970 h 324"/>
                  <a:gd name="T26" fmla="*/ 14 w 633"/>
                  <a:gd name="T27" fmla="*/ 1939 h 324"/>
                  <a:gd name="T28" fmla="*/ 22 w 633"/>
                  <a:gd name="T29" fmla="*/ 1814 h 324"/>
                  <a:gd name="T30" fmla="*/ 28 w 633"/>
                  <a:gd name="T31" fmla="*/ 1731 h 324"/>
                  <a:gd name="T32" fmla="*/ 34 w 633"/>
                  <a:gd name="T33" fmla="*/ 1642 h 324"/>
                  <a:gd name="T34" fmla="*/ 41 w 633"/>
                  <a:gd name="T35" fmla="*/ 1550 h 324"/>
                  <a:gd name="T36" fmla="*/ 48 w 633"/>
                  <a:gd name="T37" fmla="*/ 1429 h 324"/>
                  <a:gd name="T38" fmla="*/ 61 w 633"/>
                  <a:gd name="T39" fmla="*/ 1222 h 324"/>
                  <a:gd name="T40" fmla="*/ 68 w 633"/>
                  <a:gd name="T41" fmla="*/ 1133 h 324"/>
                  <a:gd name="T42" fmla="*/ 72 w 633"/>
                  <a:gd name="T43" fmla="*/ 1046 h 324"/>
                  <a:gd name="T44" fmla="*/ 77 w 633"/>
                  <a:gd name="T45" fmla="*/ 924 h 324"/>
                  <a:gd name="T46" fmla="*/ 81 w 633"/>
                  <a:gd name="T47" fmla="*/ 836 h 324"/>
                  <a:gd name="T48" fmla="*/ 83 w 633"/>
                  <a:gd name="T49" fmla="*/ 806 h 324"/>
                  <a:gd name="T50" fmla="*/ 87 w 633"/>
                  <a:gd name="T51" fmla="*/ 711 h 324"/>
                  <a:gd name="T52" fmla="*/ 92 w 633"/>
                  <a:gd name="T53" fmla="*/ 599 h 324"/>
                  <a:gd name="T54" fmla="*/ 96 w 633"/>
                  <a:gd name="T55" fmla="*/ 478 h 324"/>
                  <a:gd name="T56" fmla="*/ 101 w 633"/>
                  <a:gd name="T57" fmla="*/ 328 h 324"/>
                  <a:gd name="T58" fmla="*/ 105 w 633"/>
                  <a:gd name="T59" fmla="*/ 181 h 324"/>
                  <a:gd name="T60" fmla="*/ 109 w 633"/>
                  <a:gd name="T61" fmla="*/ 0 h 324"/>
                  <a:gd name="T62" fmla="*/ 107 w 633"/>
                  <a:gd name="T63" fmla="*/ 89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86" name="Freeform 4"/>
              <p:cNvSpPr>
                <a:spLocks/>
              </p:cNvSpPr>
              <p:nvPr/>
            </p:nvSpPr>
            <p:spPr bwMode="auto">
              <a:xfrm>
                <a:off x="223" y="3123"/>
                <a:ext cx="633" cy="324"/>
              </a:xfrm>
              <a:custGeom>
                <a:avLst/>
                <a:gdLst>
                  <a:gd name="T0" fmla="*/ 624 w 633"/>
                  <a:gd name="T1" fmla="*/ 0 h 324"/>
                  <a:gd name="T2" fmla="*/ 624 w 633"/>
                  <a:gd name="T3" fmla="*/ 41 h 324"/>
                  <a:gd name="T4" fmla="*/ 633 w 633"/>
                  <a:gd name="T5" fmla="*/ 102 h 324"/>
                  <a:gd name="T6" fmla="*/ 633 w 633"/>
                  <a:gd name="T7" fmla="*/ 130 h 324"/>
                  <a:gd name="T8" fmla="*/ 632 w 633"/>
                  <a:gd name="T9" fmla="*/ 161 h 324"/>
                  <a:gd name="T10" fmla="*/ 632 w 633"/>
                  <a:gd name="T11" fmla="*/ 186 h 324"/>
                  <a:gd name="T12" fmla="*/ 632 w 633"/>
                  <a:gd name="T13" fmla="*/ 210 h 324"/>
                  <a:gd name="T14" fmla="*/ 632 w 633"/>
                  <a:gd name="T15" fmla="*/ 235 h 324"/>
                  <a:gd name="T16" fmla="*/ 632 w 633"/>
                  <a:gd name="T17" fmla="*/ 324 h 324"/>
                  <a:gd name="T18" fmla="*/ 4 w 633"/>
                  <a:gd name="T19" fmla="*/ 324 h 324"/>
                  <a:gd name="T20" fmla="*/ 0 w 633"/>
                  <a:gd name="T21" fmla="*/ 303 h 324"/>
                  <a:gd name="T22" fmla="*/ 4 w 633"/>
                  <a:gd name="T23" fmla="*/ 283 h 324"/>
                  <a:gd name="T24" fmla="*/ 40 w 633"/>
                  <a:gd name="T25" fmla="*/ 271 h 324"/>
                  <a:gd name="T26" fmla="*/ 80 w 633"/>
                  <a:gd name="T27" fmla="*/ 267 h 324"/>
                  <a:gd name="T28" fmla="*/ 124 w 633"/>
                  <a:gd name="T29" fmla="*/ 250 h 324"/>
                  <a:gd name="T30" fmla="*/ 164 w 633"/>
                  <a:gd name="T31" fmla="*/ 238 h 324"/>
                  <a:gd name="T32" fmla="*/ 196 w 633"/>
                  <a:gd name="T33" fmla="*/ 226 h 324"/>
                  <a:gd name="T34" fmla="*/ 236 w 633"/>
                  <a:gd name="T35" fmla="*/ 213 h 324"/>
                  <a:gd name="T36" fmla="*/ 276 w 633"/>
                  <a:gd name="T37" fmla="*/ 197 h 324"/>
                  <a:gd name="T38" fmla="*/ 352 w 633"/>
                  <a:gd name="T39" fmla="*/ 168 h 324"/>
                  <a:gd name="T40" fmla="*/ 388 w 633"/>
                  <a:gd name="T41" fmla="*/ 156 h 324"/>
                  <a:gd name="T42" fmla="*/ 412 w 633"/>
                  <a:gd name="T43" fmla="*/ 144 h 324"/>
                  <a:gd name="T44" fmla="*/ 440 w 633"/>
                  <a:gd name="T45" fmla="*/ 127 h 324"/>
                  <a:gd name="T46" fmla="*/ 464 w 633"/>
                  <a:gd name="T47" fmla="*/ 115 h 324"/>
                  <a:gd name="T48" fmla="*/ 480 w 633"/>
                  <a:gd name="T49" fmla="*/ 111 h 324"/>
                  <a:gd name="T50" fmla="*/ 500 w 633"/>
                  <a:gd name="T51" fmla="*/ 98 h 324"/>
                  <a:gd name="T52" fmla="*/ 528 w 633"/>
                  <a:gd name="T53" fmla="*/ 82 h 324"/>
                  <a:gd name="T54" fmla="*/ 548 w 633"/>
                  <a:gd name="T55" fmla="*/ 66 h 324"/>
                  <a:gd name="T56" fmla="*/ 580 w 633"/>
                  <a:gd name="T57" fmla="*/ 45 h 324"/>
                  <a:gd name="T58" fmla="*/ 600 w 633"/>
                  <a:gd name="T59" fmla="*/ 25 h 324"/>
                  <a:gd name="T60" fmla="*/ 624 w 633"/>
                  <a:gd name="T61" fmla="*/ 0 h 324"/>
                  <a:gd name="T62" fmla="*/ 616 w 633"/>
                  <a:gd name="T63" fmla="*/ 12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87" name="Rectangle 6"/>
              <p:cNvSpPr>
                <a:spLocks noChangeArrowheads="1"/>
              </p:cNvSpPr>
              <p:nvPr/>
            </p:nvSpPr>
            <p:spPr bwMode="auto">
              <a:xfrm>
                <a:off x="768" y="3312"/>
                <a:ext cx="272" cy="128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</p:grpSp>
        <p:sp>
          <p:nvSpPr>
            <p:cNvPr id="40983" name="Rectangle 25"/>
            <p:cNvSpPr>
              <a:spLocks noChangeArrowheads="1"/>
            </p:cNvSpPr>
            <p:nvPr/>
          </p:nvSpPr>
          <p:spPr bwMode="auto">
            <a:xfrm>
              <a:off x="2392" y="2704"/>
              <a:ext cx="120" cy="57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0984" name="AutoShape 26"/>
            <p:cNvSpPr>
              <a:spLocks noChangeArrowheads="1"/>
            </p:cNvSpPr>
            <p:nvPr/>
          </p:nvSpPr>
          <p:spPr bwMode="auto">
            <a:xfrm flipH="1">
              <a:off x="2400" y="2392"/>
              <a:ext cx="112" cy="312"/>
            </a:xfrm>
            <a:prstGeom prst="rtTriangl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4096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40965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40966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35226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-1.00</a:t>
            </a:r>
          </a:p>
        </p:txBody>
      </p:sp>
      <p:sp>
        <p:nvSpPr>
          <p:cNvPr id="40968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>
            <a:off x="4002088" y="3748088"/>
            <a:ext cx="0" cy="14811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0971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0070" name="Text Box 20"/>
          <p:cNvSpPr txBox="1">
            <a:spLocks noChangeArrowheads="1"/>
          </p:cNvSpPr>
          <p:nvPr/>
        </p:nvSpPr>
        <p:spPr bwMode="auto">
          <a:xfrm flipH="1">
            <a:off x="3513138" y="47402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130071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1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30072" name="Rectangle 24"/>
          <p:cNvSpPr>
            <a:spLocks noChangeArrowheads="1"/>
          </p:cNvSpPr>
          <p:nvPr/>
        </p:nvSpPr>
        <p:spPr bwMode="auto">
          <a:xfrm>
            <a:off x="877888" y="2390775"/>
            <a:ext cx="1728787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u="sng">
                <a:solidFill>
                  <a:srgbClr val="000000"/>
                </a:solidFill>
              </a:rPr>
              <a:t>First compute</a:t>
            </a: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-1) 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0" grpId="0"/>
      <p:bldP spid="282629" grpId="0" animBg="1"/>
      <p:bldP spid="130070" grpId="0"/>
      <p:bldP spid="130071" grpId="0"/>
      <p:bldP spid="13007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32213" name="Group 117"/>
          <p:cNvGraphicFramePr>
            <a:graphicFrameLocks noGrp="1"/>
          </p:cNvGraphicFramePr>
          <p:nvPr/>
        </p:nvGraphicFramePr>
        <p:xfrm>
          <a:off x="573088" y="2571750"/>
          <a:ext cx="8215312" cy="3108608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-1.2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.1151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.1131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.1112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.1093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.1075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.1056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.1038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.1020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.1003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.0985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-1.1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.1357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.1335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.1314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.1292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.1271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.1251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.1230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.1210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.1190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.1170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-1.0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.1587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.1562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.1539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.1515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.1492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.1469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.1446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.1423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.1401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.1379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-.9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.1841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.1814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.1788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.1762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.1736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.1711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.1685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.1660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.1635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.1611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-.8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.2119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.2090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.2061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.2033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.2005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.1977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.1949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.1922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.1894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.1867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-.7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.2420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.2389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.2358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.2327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.2296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.2266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.2236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.2206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.2177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.2148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1296988" y="25638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41338" y="37242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052763" y="4768850"/>
            <a:ext cx="3009900" cy="742950"/>
          </a:xfrm>
          <a:prstGeom prst="wedgeEllipseCallout">
            <a:avLst>
              <a:gd name="adj1" fmla="val -83597"/>
              <a:gd name="adj2" fmla="val -135685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-1) = .1587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679950" y="1346200"/>
            <a:ext cx="419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-1.0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.00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1257300" y="37369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2088" name="Rectangle 107"/>
          <p:cNvSpPr>
            <a:spLocks noChangeArrowheads="1"/>
          </p:cNvSpPr>
          <p:nvPr/>
        </p:nvSpPr>
        <p:spPr bwMode="auto">
          <a:xfrm>
            <a:off x="3890963" y="981075"/>
            <a:ext cx="19510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-1.00) = ?</a:t>
            </a:r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V="1">
            <a:off x="1584325" y="2917825"/>
            <a:ext cx="0" cy="7905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785" grpId="0" animBg="1"/>
      <p:bldP spid="243057" grpId="0"/>
      <p:bldP spid="243058" grpId="0"/>
      <p:bldP spid="243052" grpId="0" animBg="1"/>
      <p:bldP spid="2" grpId="0" animBg="1"/>
      <p:bldP spid="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4971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487613" y="3810000"/>
            <a:ext cx="1487487" cy="1420813"/>
            <a:chOff x="1575" y="2392"/>
            <a:chExt cx="937" cy="895"/>
          </a:xfrm>
        </p:grpSpPr>
        <p:grpSp>
          <p:nvGrpSpPr>
            <p:cNvPr id="43030" name="Group 26"/>
            <p:cNvGrpSpPr>
              <a:grpSpLocks/>
            </p:cNvGrpSpPr>
            <p:nvPr/>
          </p:nvGrpSpPr>
          <p:grpSpPr bwMode="auto">
            <a:xfrm>
              <a:off x="1575" y="2675"/>
              <a:ext cx="825" cy="612"/>
              <a:chOff x="223" y="2835"/>
              <a:chExt cx="825" cy="612"/>
            </a:xfrm>
          </p:grpSpPr>
          <p:sp>
            <p:nvSpPr>
              <p:cNvPr id="43033" name="Freeform 4"/>
              <p:cNvSpPr>
                <a:spLocks/>
              </p:cNvSpPr>
              <p:nvPr/>
            </p:nvSpPr>
            <p:spPr bwMode="auto">
              <a:xfrm>
                <a:off x="639" y="2835"/>
                <a:ext cx="409" cy="532"/>
              </a:xfrm>
              <a:custGeom>
                <a:avLst/>
                <a:gdLst>
                  <a:gd name="T0" fmla="*/ 109 w 633"/>
                  <a:gd name="T1" fmla="*/ 0 h 324"/>
                  <a:gd name="T2" fmla="*/ 109 w 633"/>
                  <a:gd name="T3" fmla="*/ 297 h 324"/>
                  <a:gd name="T4" fmla="*/ 110 w 633"/>
                  <a:gd name="T5" fmla="*/ 739 h 324"/>
                  <a:gd name="T6" fmla="*/ 110 w 633"/>
                  <a:gd name="T7" fmla="*/ 944 h 324"/>
                  <a:gd name="T8" fmla="*/ 110 w 633"/>
                  <a:gd name="T9" fmla="*/ 1167 h 324"/>
                  <a:gd name="T10" fmla="*/ 110 w 633"/>
                  <a:gd name="T11" fmla="*/ 1351 h 324"/>
                  <a:gd name="T12" fmla="*/ 110 w 633"/>
                  <a:gd name="T13" fmla="*/ 1525 h 324"/>
                  <a:gd name="T14" fmla="*/ 110 w 633"/>
                  <a:gd name="T15" fmla="*/ 1709 h 324"/>
                  <a:gd name="T16" fmla="*/ 110 w 633"/>
                  <a:gd name="T17" fmla="*/ 2356 h 324"/>
                  <a:gd name="T18" fmla="*/ 1 w 633"/>
                  <a:gd name="T19" fmla="*/ 2356 h 324"/>
                  <a:gd name="T20" fmla="*/ 0 w 633"/>
                  <a:gd name="T21" fmla="*/ 2205 h 324"/>
                  <a:gd name="T22" fmla="*/ 1 w 633"/>
                  <a:gd name="T23" fmla="*/ 2059 h 324"/>
                  <a:gd name="T24" fmla="*/ 7 w 633"/>
                  <a:gd name="T25" fmla="*/ 1970 h 324"/>
                  <a:gd name="T26" fmla="*/ 14 w 633"/>
                  <a:gd name="T27" fmla="*/ 1939 h 324"/>
                  <a:gd name="T28" fmla="*/ 22 w 633"/>
                  <a:gd name="T29" fmla="*/ 1814 h 324"/>
                  <a:gd name="T30" fmla="*/ 28 w 633"/>
                  <a:gd name="T31" fmla="*/ 1731 h 324"/>
                  <a:gd name="T32" fmla="*/ 34 w 633"/>
                  <a:gd name="T33" fmla="*/ 1642 h 324"/>
                  <a:gd name="T34" fmla="*/ 41 w 633"/>
                  <a:gd name="T35" fmla="*/ 1550 h 324"/>
                  <a:gd name="T36" fmla="*/ 48 w 633"/>
                  <a:gd name="T37" fmla="*/ 1429 h 324"/>
                  <a:gd name="T38" fmla="*/ 61 w 633"/>
                  <a:gd name="T39" fmla="*/ 1222 h 324"/>
                  <a:gd name="T40" fmla="*/ 68 w 633"/>
                  <a:gd name="T41" fmla="*/ 1133 h 324"/>
                  <a:gd name="T42" fmla="*/ 72 w 633"/>
                  <a:gd name="T43" fmla="*/ 1046 h 324"/>
                  <a:gd name="T44" fmla="*/ 77 w 633"/>
                  <a:gd name="T45" fmla="*/ 924 h 324"/>
                  <a:gd name="T46" fmla="*/ 81 w 633"/>
                  <a:gd name="T47" fmla="*/ 836 h 324"/>
                  <a:gd name="T48" fmla="*/ 83 w 633"/>
                  <a:gd name="T49" fmla="*/ 806 h 324"/>
                  <a:gd name="T50" fmla="*/ 87 w 633"/>
                  <a:gd name="T51" fmla="*/ 711 h 324"/>
                  <a:gd name="T52" fmla="*/ 92 w 633"/>
                  <a:gd name="T53" fmla="*/ 599 h 324"/>
                  <a:gd name="T54" fmla="*/ 96 w 633"/>
                  <a:gd name="T55" fmla="*/ 478 h 324"/>
                  <a:gd name="T56" fmla="*/ 101 w 633"/>
                  <a:gd name="T57" fmla="*/ 328 h 324"/>
                  <a:gd name="T58" fmla="*/ 105 w 633"/>
                  <a:gd name="T59" fmla="*/ 181 h 324"/>
                  <a:gd name="T60" fmla="*/ 109 w 633"/>
                  <a:gd name="T61" fmla="*/ 0 h 324"/>
                  <a:gd name="T62" fmla="*/ 107 w 633"/>
                  <a:gd name="T63" fmla="*/ 89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4" name="Freeform 4"/>
              <p:cNvSpPr>
                <a:spLocks/>
              </p:cNvSpPr>
              <p:nvPr/>
            </p:nvSpPr>
            <p:spPr bwMode="auto">
              <a:xfrm>
                <a:off x="223" y="3123"/>
                <a:ext cx="633" cy="324"/>
              </a:xfrm>
              <a:custGeom>
                <a:avLst/>
                <a:gdLst>
                  <a:gd name="T0" fmla="*/ 624 w 633"/>
                  <a:gd name="T1" fmla="*/ 0 h 324"/>
                  <a:gd name="T2" fmla="*/ 624 w 633"/>
                  <a:gd name="T3" fmla="*/ 41 h 324"/>
                  <a:gd name="T4" fmla="*/ 633 w 633"/>
                  <a:gd name="T5" fmla="*/ 102 h 324"/>
                  <a:gd name="T6" fmla="*/ 633 w 633"/>
                  <a:gd name="T7" fmla="*/ 130 h 324"/>
                  <a:gd name="T8" fmla="*/ 632 w 633"/>
                  <a:gd name="T9" fmla="*/ 161 h 324"/>
                  <a:gd name="T10" fmla="*/ 632 w 633"/>
                  <a:gd name="T11" fmla="*/ 186 h 324"/>
                  <a:gd name="T12" fmla="*/ 632 w 633"/>
                  <a:gd name="T13" fmla="*/ 210 h 324"/>
                  <a:gd name="T14" fmla="*/ 632 w 633"/>
                  <a:gd name="T15" fmla="*/ 235 h 324"/>
                  <a:gd name="T16" fmla="*/ 632 w 633"/>
                  <a:gd name="T17" fmla="*/ 324 h 324"/>
                  <a:gd name="T18" fmla="*/ 4 w 633"/>
                  <a:gd name="T19" fmla="*/ 324 h 324"/>
                  <a:gd name="T20" fmla="*/ 0 w 633"/>
                  <a:gd name="T21" fmla="*/ 303 h 324"/>
                  <a:gd name="T22" fmla="*/ 4 w 633"/>
                  <a:gd name="T23" fmla="*/ 283 h 324"/>
                  <a:gd name="T24" fmla="*/ 40 w 633"/>
                  <a:gd name="T25" fmla="*/ 271 h 324"/>
                  <a:gd name="T26" fmla="*/ 80 w 633"/>
                  <a:gd name="T27" fmla="*/ 267 h 324"/>
                  <a:gd name="T28" fmla="*/ 124 w 633"/>
                  <a:gd name="T29" fmla="*/ 250 h 324"/>
                  <a:gd name="T30" fmla="*/ 164 w 633"/>
                  <a:gd name="T31" fmla="*/ 238 h 324"/>
                  <a:gd name="T32" fmla="*/ 196 w 633"/>
                  <a:gd name="T33" fmla="*/ 226 h 324"/>
                  <a:gd name="T34" fmla="*/ 236 w 633"/>
                  <a:gd name="T35" fmla="*/ 213 h 324"/>
                  <a:gd name="T36" fmla="*/ 276 w 633"/>
                  <a:gd name="T37" fmla="*/ 197 h 324"/>
                  <a:gd name="T38" fmla="*/ 352 w 633"/>
                  <a:gd name="T39" fmla="*/ 168 h 324"/>
                  <a:gd name="T40" fmla="*/ 388 w 633"/>
                  <a:gd name="T41" fmla="*/ 156 h 324"/>
                  <a:gd name="T42" fmla="*/ 412 w 633"/>
                  <a:gd name="T43" fmla="*/ 144 h 324"/>
                  <a:gd name="T44" fmla="*/ 440 w 633"/>
                  <a:gd name="T45" fmla="*/ 127 h 324"/>
                  <a:gd name="T46" fmla="*/ 464 w 633"/>
                  <a:gd name="T47" fmla="*/ 115 h 324"/>
                  <a:gd name="T48" fmla="*/ 480 w 633"/>
                  <a:gd name="T49" fmla="*/ 111 h 324"/>
                  <a:gd name="T50" fmla="*/ 500 w 633"/>
                  <a:gd name="T51" fmla="*/ 98 h 324"/>
                  <a:gd name="T52" fmla="*/ 528 w 633"/>
                  <a:gd name="T53" fmla="*/ 82 h 324"/>
                  <a:gd name="T54" fmla="*/ 548 w 633"/>
                  <a:gd name="T55" fmla="*/ 66 h 324"/>
                  <a:gd name="T56" fmla="*/ 580 w 633"/>
                  <a:gd name="T57" fmla="*/ 45 h 324"/>
                  <a:gd name="T58" fmla="*/ 600 w 633"/>
                  <a:gd name="T59" fmla="*/ 25 h 324"/>
                  <a:gd name="T60" fmla="*/ 624 w 633"/>
                  <a:gd name="T61" fmla="*/ 0 h 324"/>
                  <a:gd name="T62" fmla="*/ 616 w 633"/>
                  <a:gd name="T63" fmla="*/ 12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5" name="Rectangle 29"/>
              <p:cNvSpPr>
                <a:spLocks noChangeArrowheads="1"/>
              </p:cNvSpPr>
              <p:nvPr/>
            </p:nvSpPr>
            <p:spPr bwMode="auto">
              <a:xfrm>
                <a:off x="768" y="3312"/>
                <a:ext cx="272" cy="128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</p:grpSp>
        <p:sp>
          <p:nvSpPr>
            <p:cNvPr id="43031" name="Rectangle 30"/>
            <p:cNvSpPr>
              <a:spLocks noChangeArrowheads="1"/>
            </p:cNvSpPr>
            <p:nvPr/>
          </p:nvSpPr>
          <p:spPr bwMode="auto">
            <a:xfrm>
              <a:off x="2392" y="2704"/>
              <a:ext cx="120" cy="57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3032" name="AutoShape 31"/>
            <p:cNvSpPr>
              <a:spLocks noChangeArrowheads="1"/>
            </p:cNvSpPr>
            <p:nvPr/>
          </p:nvSpPr>
          <p:spPr bwMode="auto">
            <a:xfrm flipH="1">
              <a:off x="2400" y="2392"/>
              <a:ext cx="112" cy="312"/>
            </a:xfrm>
            <a:prstGeom prst="rtTriangl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43012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43013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43014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43015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3017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3019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1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43020" name="Rectangle 21"/>
          <p:cNvSpPr>
            <a:spLocks noChangeArrowheads="1"/>
          </p:cNvSpPr>
          <p:nvPr/>
        </p:nvSpPr>
        <p:spPr bwMode="auto">
          <a:xfrm>
            <a:off x="688975" y="2720975"/>
            <a:ext cx="21066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-1) = .1587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3509963" y="53070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-1.00</a:t>
            </a: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>
            <a:off x="3989388" y="3760788"/>
            <a:ext cx="0" cy="14811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78" name="Text Box 20"/>
          <p:cNvSpPr txBox="1">
            <a:spLocks noChangeArrowheads="1"/>
          </p:cNvSpPr>
          <p:nvPr/>
        </p:nvSpPr>
        <p:spPr bwMode="auto">
          <a:xfrm flipH="1">
            <a:off x="3195638" y="4841875"/>
            <a:ext cx="777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.1587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0" grpId="0"/>
      <p:bldP spid="282629" grpId="0" animBg="1"/>
      <p:bldP spid="1341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4035" name="Group 25"/>
          <p:cNvGrpSpPr>
            <a:grpSpLocks/>
          </p:cNvGrpSpPr>
          <p:nvPr/>
        </p:nvGrpSpPr>
        <p:grpSpPr bwMode="auto">
          <a:xfrm flipH="1">
            <a:off x="5586413" y="3810000"/>
            <a:ext cx="1487487" cy="1420813"/>
            <a:chOff x="1575" y="2392"/>
            <a:chExt cx="937" cy="895"/>
          </a:xfrm>
        </p:grpSpPr>
        <p:grpSp>
          <p:nvGrpSpPr>
            <p:cNvPr id="44054" name="Group 26"/>
            <p:cNvGrpSpPr>
              <a:grpSpLocks/>
            </p:cNvGrpSpPr>
            <p:nvPr/>
          </p:nvGrpSpPr>
          <p:grpSpPr bwMode="auto">
            <a:xfrm>
              <a:off x="1575" y="2675"/>
              <a:ext cx="825" cy="612"/>
              <a:chOff x="223" y="2835"/>
              <a:chExt cx="825" cy="612"/>
            </a:xfrm>
          </p:grpSpPr>
          <p:sp>
            <p:nvSpPr>
              <p:cNvPr id="44057" name="Freeform 4"/>
              <p:cNvSpPr>
                <a:spLocks/>
              </p:cNvSpPr>
              <p:nvPr/>
            </p:nvSpPr>
            <p:spPr bwMode="auto">
              <a:xfrm>
                <a:off x="639" y="2835"/>
                <a:ext cx="409" cy="532"/>
              </a:xfrm>
              <a:custGeom>
                <a:avLst/>
                <a:gdLst>
                  <a:gd name="T0" fmla="*/ 109 w 633"/>
                  <a:gd name="T1" fmla="*/ 0 h 324"/>
                  <a:gd name="T2" fmla="*/ 109 w 633"/>
                  <a:gd name="T3" fmla="*/ 297 h 324"/>
                  <a:gd name="T4" fmla="*/ 110 w 633"/>
                  <a:gd name="T5" fmla="*/ 739 h 324"/>
                  <a:gd name="T6" fmla="*/ 110 w 633"/>
                  <a:gd name="T7" fmla="*/ 944 h 324"/>
                  <a:gd name="T8" fmla="*/ 110 w 633"/>
                  <a:gd name="T9" fmla="*/ 1167 h 324"/>
                  <a:gd name="T10" fmla="*/ 110 w 633"/>
                  <a:gd name="T11" fmla="*/ 1351 h 324"/>
                  <a:gd name="T12" fmla="*/ 110 w 633"/>
                  <a:gd name="T13" fmla="*/ 1525 h 324"/>
                  <a:gd name="T14" fmla="*/ 110 w 633"/>
                  <a:gd name="T15" fmla="*/ 1709 h 324"/>
                  <a:gd name="T16" fmla="*/ 110 w 633"/>
                  <a:gd name="T17" fmla="*/ 2356 h 324"/>
                  <a:gd name="T18" fmla="*/ 1 w 633"/>
                  <a:gd name="T19" fmla="*/ 2356 h 324"/>
                  <a:gd name="T20" fmla="*/ 0 w 633"/>
                  <a:gd name="T21" fmla="*/ 2205 h 324"/>
                  <a:gd name="T22" fmla="*/ 1 w 633"/>
                  <a:gd name="T23" fmla="*/ 2059 h 324"/>
                  <a:gd name="T24" fmla="*/ 7 w 633"/>
                  <a:gd name="T25" fmla="*/ 1970 h 324"/>
                  <a:gd name="T26" fmla="*/ 14 w 633"/>
                  <a:gd name="T27" fmla="*/ 1939 h 324"/>
                  <a:gd name="T28" fmla="*/ 22 w 633"/>
                  <a:gd name="T29" fmla="*/ 1814 h 324"/>
                  <a:gd name="T30" fmla="*/ 28 w 633"/>
                  <a:gd name="T31" fmla="*/ 1731 h 324"/>
                  <a:gd name="T32" fmla="*/ 34 w 633"/>
                  <a:gd name="T33" fmla="*/ 1642 h 324"/>
                  <a:gd name="T34" fmla="*/ 41 w 633"/>
                  <a:gd name="T35" fmla="*/ 1550 h 324"/>
                  <a:gd name="T36" fmla="*/ 48 w 633"/>
                  <a:gd name="T37" fmla="*/ 1429 h 324"/>
                  <a:gd name="T38" fmla="*/ 61 w 633"/>
                  <a:gd name="T39" fmla="*/ 1222 h 324"/>
                  <a:gd name="T40" fmla="*/ 68 w 633"/>
                  <a:gd name="T41" fmla="*/ 1133 h 324"/>
                  <a:gd name="T42" fmla="*/ 72 w 633"/>
                  <a:gd name="T43" fmla="*/ 1046 h 324"/>
                  <a:gd name="T44" fmla="*/ 77 w 633"/>
                  <a:gd name="T45" fmla="*/ 924 h 324"/>
                  <a:gd name="T46" fmla="*/ 81 w 633"/>
                  <a:gd name="T47" fmla="*/ 836 h 324"/>
                  <a:gd name="T48" fmla="*/ 83 w 633"/>
                  <a:gd name="T49" fmla="*/ 806 h 324"/>
                  <a:gd name="T50" fmla="*/ 87 w 633"/>
                  <a:gd name="T51" fmla="*/ 711 h 324"/>
                  <a:gd name="T52" fmla="*/ 92 w 633"/>
                  <a:gd name="T53" fmla="*/ 599 h 324"/>
                  <a:gd name="T54" fmla="*/ 96 w 633"/>
                  <a:gd name="T55" fmla="*/ 478 h 324"/>
                  <a:gd name="T56" fmla="*/ 101 w 633"/>
                  <a:gd name="T57" fmla="*/ 328 h 324"/>
                  <a:gd name="T58" fmla="*/ 105 w 633"/>
                  <a:gd name="T59" fmla="*/ 181 h 324"/>
                  <a:gd name="T60" fmla="*/ 109 w 633"/>
                  <a:gd name="T61" fmla="*/ 0 h 324"/>
                  <a:gd name="T62" fmla="*/ 107 w 633"/>
                  <a:gd name="T63" fmla="*/ 89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8" name="Freeform 4"/>
              <p:cNvSpPr>
                <a:spLocks/>
              </p:cNvSpPr>
              <p:nvPr/>
            </p:nvSpPr>
            <p:spPr bwMode="auto">
              <a:xfrm>
                <a:off x="223" y="3123"/>
                <a:ext cx="633" cy="324"/>
              </a:xfrm>
              <a:custGeom>
                <a:avLst/>
                <a:gdLst>
                  <a:gd name="T0" fmla="*/ 624 w 633"/>
                  <a:gd name="T1" fmla="*/ 0 h 324"/>
                  <a:gd name="T2" fmla="*/ 624 w 633"/>
                  <a:gd name="T3" fmla="*/ 41 h 324"/>
                  <a:gd name="T4" fmla="*/ 633 w 633"/>
                  <a:gd name="T5" fmla="*/ 102 h 324"/>
                  <a:gd name="T6" fmla="*/ 633 w 633"/>
                  <a:gd name="T7" fmla="*/ 130 h 324"/>
                  <a:gd name="T8" fmla="*/ 632 w 633"/>
                  <a:gd name="T9" fmla="*/ 161 h 324"/>
                  <a:gd name="T10" fmla="*/ 632 w 633"/>
                  <a:gd name="T11" fmla="*/ 186 h 324"/>
                  <a:gd name="T12" fmla="*/ 632 w 633"/>
                  <a:gd name="T13" fmla="*/ 210 h 324"/>
                  <a:gd name="T14" fmla="*/ 632 w 633"/>
                  <a:gd name="T15" fmla="*/ 235 h 324"/>
                  <a:gd name="T16" fmla="*/ 632 w 633"/>
                  <a:gd name="T17" fmla="*/ 324 h 324"/>
                  <a:gd name="T18" fmla="*/ 4 w 633"/>
                  <a:gd name="T19" fmla="*/ 324 h 324"/>
                  <a:gd name="T20" fmla="*/ 0 w 633"/>
                  <a:gd name="T21" fmla="*/ 303 h 324"/>
                  <a:gd name="T22" fmla="*/ 4 w 633"/>
                  <a:gd name="T23" fmla="*/ 283 h 324"/>
                  <a:gd name="T24" fmla="*/ 40 w 633"/>
                  <a:gd name="T25" fmla="*/ 271 h 324"/>
                  <a:gd name="T26" fmla="*/ 80 w 633"/>
                  <a:gd name="T27" fmla="*/ 267 h 324"/>
                  <a:gd name="T28" fmla="*/ 124 w 633"/>
                  <a:gd name="T29" fmla="*/ 250 h 324"/>
                  <a:gd name="T30" fmla="*/ 164 w 633"/>
                  <a:gd name="T31" fmla="*/ 238 h 324"/>
                  <a:gd name="T32" fmla="*/ 196 w 633"/>
                  <a:gd name="T33" fmla="*/ 226 h 324"/>
                  <a:gd name="T34" fmla="*/ 236 w 633"/>
                  <a:gd name="T35" fmla="*/ 213 h 324"/>
                  <a:gd name="T36" fmla="*/ 276 w 633"/>
                  <a:gd name="T37" fmla="*/ 197 h 324"/>
                  <a:gd name="T38" fmla="*/ 352 w 633"/>
                  <a:gd name="T39" fmla="*/ 168 h 324"/>
                  <a:gd name="T40" fmla="*/ 388 w 633"/>
                  <a:gd name="T41" fmla="*/ 156 h 324"/>
                  <a:gd name="T42" fmla="*/ 412 w 633"/>
                  <a:gd name="T43" fmla="*/ 144 h 324"/>
                  <a:gd name="T44" fmla="*/ 440 w 633"/>
                  <a:gd name="T45" fmla="*/ 127 h 324"/>
                  <a:gd name="T46" fmla="*/ 464 w 633"/>
                  <a:gd name="T47" fmla="*/ 115 h 324"/>
                  <a:gd name="T48" fmla="*/ 480 w 633"/>
                  <a:gd name="T49" fmla="*/ 111 h 324"/>
                  <a:gd name="T50" fmla="*/ 500 w 633"/>
                  <a:gd name="T51" fmla="*/ 98 h 324"/>
                  <a:gd name="T52" fmla="*/ 528 w 633"/>
                  <a:gd name="T53" fmla="*/ 82 h 324"/>
                  <a:gd name="T54" fmla="*/ 548 w 633"/>
                  <a:gd name="T55" fmla="*/ 66 h 324"/>
                  <a:gd name="T56" fmla="*/ 580 w 633"/>
                  <a:gd name="T57" fmla="*/ 45 h 324"/>
                  <a:gd name="T58" fmla="*/ 600 w 633"/>
                  <a:gd name="T59" fmla="*/ 25 h 324"/>
                  <a:gd name="T60" fmla="*/ 624 w 633"/>
                  <a:gd name="T61" fmla="*/ 0 h 324"/>
                  <a:gd name="T62" fmla="*/ 616 w 633"/>
                  <a:gd name="T63" fmla="*/ 12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9" name="Rectangle 29"/>
              <p:cNvSpPr>
                <a:spLocks noChangeArrowheads="1"/>
              </p:cNvSpPr>
              <p:nvPr/>
            </p:nvSpPr>
            <p:spPr bwMode="auto">
              <a:xfrm>
                <a:off x="768" y="3312"/>
                <a:ext cx="272" cy="128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</p:grpSp>
        <p:sp>
          <p:nvSpPr>
            <p:cNvPr id="44055" name="Rectangle 30"/>
            <p:cNvSpPr>
              <a:spLocks noChangeArrowheads="1"/>
            </p:cNvSpPr>
            <p:nvPr/>
          </p:nvSpPr>
          <p:spPr bwMode="auto">
            <a:xfrm>
              <a:off x="2392" y="2704"/>
              <a:ext cx="120" cy="57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4056" name="AutoShape 31"/>
            <p:cNvSpPr>
              <a:spLocks noChangeArrowheads="1"/>
            </p:cNvSpPr>
            <p:nvPr/>
          </p:nvSpPr>
          <p:spPr bwMode="auto">
            <a:xfrm flipH="1">
              <a:off x="2400" y="2392"/>
              <a:ext cx="112" cy="312"/>
            </a:xfrm>
            <a:prstGeom prst="rtTriangl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44036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44037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44038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44039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4041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4043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1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44044" name="Rectangle 23"/>
          <p:cNvSpPr>
            <a:spLocks noChangeArrowheads="1"/>
          </p:cNvSpPr>
          <p:nvPr/>
        </p:nvSpPr>
        <p:spPr bwMode="auto">
          <a:xfrm>
            <a:off x="863600" y="2390775"/>
            <a:ext cx="17589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u="sng">
                <a:solidFill>
                  <a:srgbClr val="000000"/>
                </a:solidFill>
              </a:rPr>
              <a:t>Next compute</a:t>
            </a: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1) = ?</a:t>
            </a:r>
          </a:p>
        </p:txBody>
      </p:sp>
      <p:sp>
        <p:nvSpPr>
          <p:cNvPr id="44045" name="Text Box 46"/>
          <p:cNvSpPr txBox="1">
            <a:spLocks noChangeArrowheads="1"/>
          </p:cNvSpPr>
          <p:nvPr/>
        </p:nvSpPr>
        <p:spPr bwMode="auto">
          <a:xfrm>
            <a:off x="51101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1.00</a:t>
            </a:r>
          </a:p>
        </p:txBody>
      </p:sp>
      <p:sp>
        <p:nvSpPr>
          <p:cNvPr id="44046" name="Line 5"/>
          <p:cNvSpPr>
            <a:spLocks noChangeShapeType="1"/>
          </p:cNvSpPr>
          <p:nvPr/>
        </p:nvSpPr>
        <p:spPr bwMode="auto">
          <a:xfrm>
            <a:off x="5589588" y="3748088"/>
            <a:ext cx="0" cy="14811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7" name="Text Box 20"/>
          <p:cNvSpPr txBox="1">
            <a:spLocks noChangeArrowheads="1"/>
          </p:cNvSpPr>
          <p:nvPr/>
        </p:nvSpPr>
        <p:spPr bwMode="auto">
          <a:xfrm flipH="1">
            <a:off x="5697538" y="47402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38357" name="Group 117"/>
          <p:cNvGraphicFramePr>
            <a:graphicFrameLocks noGrp="1"/>
          </p:cNvGraphicFramePr>
          <p:nvPr/>
        </p:nvGraphicFramePr>
        <p:xfrm>
          <a:off x="573088" y="2571750"/>
          <a:ext cx="8215312" cy="3140074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83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.7580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.7611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.7642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.7673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.7704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.7734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.7764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.7794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.7823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.7852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.7881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.7910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.7939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.7967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.7995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.8023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.8051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.8078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.8106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.8133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.8159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.8186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.8212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.8238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.8264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.8289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.8315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.8340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.8365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.8389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1.0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.8413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.8438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.8461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.8485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.8508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.8531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.8554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.8577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.8599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.8621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1.1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.8643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.8665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.8686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.8708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.8729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.8749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.8770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.8790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.8810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.8830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1.2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.8849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.8869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.8888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.8907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.8925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.8944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.8962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.8980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.8997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.9015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1284288" y="2576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03238" y="44989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408363" y="5835650"/>
            <a:ext cx="3009900" cy="742950"/>
          </a:xfrm>
          <a:prstGeom prst="wedgeEllipseCallout">
            <a:avLst>
              <a:gd name="adj1" fmla="val -98787"/>
              <a:gd name="adj2" fmla="val -176708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1) = .8413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730750" y="1346200"/>
            <a:ext cx="330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1.0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.00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1206500" y="45370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5160" name="Rectangle 107"/>
          <p:cNvSpPr>
            <a:spLocks noChangeArrowheads="1"/>
          </p:cNvSpPr>
          <p:nvPr/>
        </p:nvSpPr>
        <p:spPr bwMode="auto">
          <a:xfrm>
            <a:off x="3975100" y="981075"/>
            <a:ext cx="1857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1.00) = ?</a:t>
            </a:r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V="1">
            <a:off x="1571625" y="2930525"/>
            <a:ext cx="0" cy="158115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693" grpId="0"/>
      <p:bldP spid="242785" grpId="0" animBg="1"/>
      <p:bldP spid="243057" grpId="0"/>
      <p:bldP spid="243058" grpId="0"/>
      <p:bldP spid="243052" grpId="0" animBg="1"/>
      <p:bldP spid="2" grpId="0" animBg="1"/>
      <p:bldP spid="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6083" name="Group 27"/>
          <p:cNvGrpSpPr>
            <a:grpSpLocks/>
          </p:cNvGrpSpPr>
          <p:nvPr/>
        </p:nvGrpSpPr>
        <p:grpSpPr bwMode="auto">
          <a:xfrm flipH="1">
            <a:off x="5573713" y="3810000"/>
            <a:ext cx="1487487" cy="1420813"/>
            <a:chOff x="1575" y="2392"/>
            <a:chExt cx="937" cy="895"/>
          </a:xfrm>
        </p:grpSpPr>
        <p:grpSp>
          <p:nvGrpSpPr>
            <p:cNvPr id="46104" name="Group 28"/>
            <p:cNvGrpSpPr>
              <a:grpSpLocks/>
            </p:cNvGrpSpPr>
            <p:nvPr/>
          </p:nvGrpSpPr>
          <p:grpSpPr bwMode="auto">
            <a:xfrm>
              <a:off x="1575" y="2675"/>
              <a:ext cx="825" cy="612"/>
              <a:chOff x="223" y="2835"/>
              <a:chExt cx="825" cy="612"/>
            </a:xfrm>
          </p:grpSpPr>
          <p:sp>
            <p:nvSpPr>
              <p:cNvPr id="46107" name="Freeform 4"/>
              <p:cNvSpPr>
                <a:spLocks/>
              </p:cNvSpPr>
              <p:nvPr/>
            </p:nvSpPr>
            <p:spPr bwMode="auto">
              <a:xfrm>
                <a:off x="639" y="2835"/>
                <a:ext cx="409" cy="532"/>
              </a:xfrm>
              <a:custGeom>
                <a:avLst/>
                <a:gdLst>
                  <a:gd name="T0" fmla="*/ 109 w 633"/>
                  <a:gd name="T1" fmla="*/ 0 h 324"/>
                  <a:gd name="T2" fmla="*/ 109 w 633"/>
                  <a:gd name="T3" fmla="*/ 297 h 324"/>
                  <a:gd name="T4" fmla="*/ 110 w 633"/>
                  <a:gd name="T5" fmla="*/ 739 h 324"/>
                  <a:gd name="T6" fmla="*/ 110 w 633"/>
                  <a:gd name="T7" fmla="*/ 944 h 324"/>
                  <a:gd name="T8" fmla="*/ 110 w 633"/>
                  <a:gd name="T9" fmla="*/ 1167 h 324"/>
                  <a:gd name="T10" fmla="*/ 110 w 633"/>
                  <a:gd name="T11" fmla="*/ 1351 h 324"/>
                  <a:gd name="T12" fmla="*/ 110 w 633"/>
                  <a:gd name="T13" fmla="*/ 1525 h 324"/>
                  <a:gd name="T14" fmla="*/ 110 w 633"/>
                  <a:gd name="T15" fmla="*/ 1709 h 324"/>
                  <a:gd name="T16" fmla="*/ 110 w 633"/>
                  <a:gd name="T17" fmla="*/ 2356 h 324"/>
                  <a:gd name="T18" fmla="*/ 1 w 633"/>
                  <a:gd name="T19" fmla="*/ 2356 h 324"/>
                  <a:gd name="T20" fmla="*/ 0 w 633"/>
                  <a:gd name="T21" fmla="*/ 2205 h 324"/>
                  <a:gd name="T22" fmla="*/ 1 w 633"/>
                  <a:gd name="T23" fmla="*/ 2059 h 324"/>
                  <a:gd name="T24" fmla="*/ 7 w 633"/>
                  <a:gd name="T25" fmla="*/ 1970 h 324"/>
                  <a:gd name="T26" fmla="*/ 14 w 633"/>
                  <a:gd name="T27" fmla="*/ 1939 h 324"/>
                  <a:gd name="T28" fmla="*/ 22 w 633"/>
                  <a:gd name="T29" fmla="*/ 1814 h 324"/>
                  <a:gd name="T30" fmla="*/ 28 w 633"/>
                  <a:gd name="T31" fmla="*/ 1731 h 324"/>
                  <a:gd name="T32" fmla="*/ 34 w 633"/>
                  <a:gd name="T33" fmla="*/ 1642 h 324"/>
                  <a:gd name="T34" fmla="*/ 41 w 633"/>
                  <a:gd name="T35" fmla="*/ 1550 h 324"/>
                  <a:gd name="T36" fmla="*/ 48 w 633"/>
                  <a:gd name="T37" fmla="*/ 1429 h 324"/>
                  <a:gd name="T38" fmla="*/ 61 w 633"/>
                  <a:gd name="T39" fmla="*/ 1222 h 324"/>
                  <a:gd name="T40" fmla="*/ 68 w 633"/>
                  <a:gd name="T41" fmla="*/ 1133 h 324"/>
                  <a:gd name="T42" fmla="*/ 72 w 633"/>
                  <a:gd name="T43" fmla="*/ 1046 h 324"/>
                  <a:gd name="T44" fmla="*/ 77 w 633"/>
                  <a:gd name="T45" fmla="*/ 924 h 324"/>
                  <a:gd name="T46" fmla="*/ 81 w 633"/>
                  <a:gd name="T47" fmla="*/ 836 h 324"/>
                  <a:gd name="T48" fmla="*/ 83 w 633"/>
                  <a:gd name="T49" fmla="*/ 806 h 324"/>
                  <a:gd name="T50" fmla="*/ 87 w 633"/>
                  <a:gd name="T51" fmla="*/ 711 h 324"/>
                  <a:gd name="T52" fmla="*/ 92 w 633"/>
                  <a:gd name="T53" fmla="*/ 599 h 324"/>
                  <a:gd name="T54" fmla="*/ 96 w 633"/>
                  <a:gd name="T55" fmla="*/ 478 h 324"/>
                  <a:gd name="T56" fmla="*/ 101 w 633"/>
                  <a:gd name="T57" fmla="*/ 328 h 324"/>
                  <a:gd name="T58" fmla="*/ 105 w 633"/>
                  <a:gd name="T59" fmla="*/ 181 h 324"/>
                  <a:gd name="T60" fmla="*/ 109 w 633"/>
                  <a:gd name="T61" fmla="*/ 0 h 324"/>
                  <a:gd name="T62" fmla="*/ 107 w 633"/>
                  <a:gd name="T63" fmla="*/ 89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8" name="Freeform 4"/>
              <p:cNvSpPr>
                <a:spLocks/>
              </p:cNvSpPr>
              <p:nvPr/>
            </p:nvSpPr>
            <p:spPr bwMode="auto">
              <a:xfrm>
                <a:off x="223" y="3123"/>
                <a:ext cx="633" cy="324"/>
              </a:xfrm>
              <a:custGeom>
                <a:avLst/>
                <a:gdLst>
                  <a:gd name="T0" fmla="*/ 624 w 633"/>
                  <a:gd name="T1" fmla="*/ 0 h 324"/>
                  <a:gd name="T2" fmla="*/ 624 w 633"/>
                  <a:gd name="T3" fmla="*/ 41 h 324"/>
                  <a:gd name="T4" fmla="*/ 633 w 633"/>
                  <a:gd name="T5" fmla="*/ 102 h 324"/>
                  <a:gd name="T6" fmla="*/ 633 w 633"/>
                  <a:gd name="T7" fmla="*/ 130 h 324"/>
                  <a:gd name="T8" fmla="*/ 632 w 633"/>
                  <a:gd name="T9" fmla="*/ 161 h 324"/>
                  <a:gd name="T10" fmla="*/ 632 w 633"/>
                  <a:gd name="T11" fmla="*/ 186 h 324"/>
                  <a:gd name="T12" fmla="*/ 632 w 633"/>
                  <a:gd name="T13" fmla="*/ 210 h 324"/>
                  <a:gd name="T14" fmla="*/ 632 w 633"/>
                  <a:gd name="T15" fmla="*/ 235 h 324"/>
                  <a:gd name="T16" fmla="*/ 632 w 633"/>
                  <a:gd name="T17" fmla="*/ 324 h 324"/>
                  <a:gd name="T18" fmla="*/ 4 w 633"/>
                  <a:gd name="T19" fmla="*/ 324 h 324"/>
                  <a:gd name="T20" fmla="*/ 0 w 633"/>
                  <a:gd name="T21" fmla="*/ 303 h 324"/>
                  <a:gd name="T22" fmla="*/ 4 w 633"/>
                  <a:gd name="T23" fmla="*/ 283 h 324"/>
                  <a:gd name="T24" fmla="*/ 40 w 633"/>
                  <a:gd name="T25" fmla="*/ 271 h 324"/>
                  <a:gd name="T26" fmla="*/ 80 w 633"/>
                  <a:gd name="T27" fmla="*/ 267 h 324"/>
                  <a:gd name="T28" fmla="*/ 124 w 633"/>
                  <a:gd name="T29" fmla="*/ 250 h 324"/>
                  <a:gd name="T30" fmla="*/ 164 w 633"/>
                  <a:gd name="T31" fmla="*/ 238 h 324"/>
                  <a:gd name="T32" fmla="*/ 196 w 633"/>
                  <a:gd name="T33" fmla="*/ 226 h 324"/>
                  <a:gd name="T34" fmla="*/ 236 w 633"/>
                  <a:gd name="T35" fmla="*/ 213 h 324"/>
                  <a:gd name="T36" fmla="*/ 276 w 633"/>
                  <a:gd name="T37" fmla="*/ 197 h 324"/>
                  <a:gd name="T38" fmla="*/ 352 w 633"/>
                  <a:gd name="T39" fmla="*/ 168 h 324"/>
                  <a:gd name="T40" fmla="*/ 388 w 633"/>
                  <a:gd name="T41" fmla="*/ 156 h 324"/>
                  <a:gd name="T42" fmla="*/ 412 w 633"/>
                  <a:gd name="T43" fmla="*/ 144 h 324"/>
                  <a:gd name="T44" fmla="*/ 440 w 633"/>
                  <a:gd name="T45" fmla="*/ 127 h 324"/>
                  <a:gd name="T46" fmla="*/ 464 w 633"/>
                  <a:gd name="T47" fmla="*/ 115 h 324"/>
                  <a:gd name="T48" fmla="*/ 480 w 633"/>
                  <a:gd name="T49" fmla="*/ 111 h 324"/>
                  <a:gd name="T50" fmla="*/ 500 w 633"/>
                  <a:gd name="T51" fmla="*/ 98 h 324"/>
                  <a:gd name="T52" fmla="*/ 528 w 633"/>
                  <a:gd name="T53" fmla="*/ 82 h 324"/>
                  <a:gd name="T54" fmla="*/ 548 w 633"/>
                  <a:gd name="T55" fmla="*/ 66 h 324"/>
                  <a:gd name="T56" fmla="*/ 580 w 633"/>
                  <a:gd name="T57" fmla="*/ 45 h 324"/>
                  <a:gd name="T58" fmla="*/ 600 w 633"/>
                  <a:gd name="T59" fmla="*/ 25 h 324"/>
                  <a:gd name="T60" fmla="*/ 624 w 633"/>
                  <a:gd name="T61" fmla="*/ 0 h 324"/>
                  <a:gd name="T62" fmla="*/ 616 w 633"/>
                  <a:gd name="T63" fmla="*/ 12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9" name="Rectangle 31"/>
              <p:cNvSpPr>
                <a:spLocks noChangeArrowheads="1"/>
              </p:cNvSpPr>
              <p:nvPr/>
            </p:nvSpPr>
            <p:spPr bwMode="auto">
              <a:xfrm>
                <a:off x="768" y="3312"/>
                <a:ext cx="272" cy="128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</p:grpSp>
        <p:sp>
          <p:nvSpPr>
            <p:cNvPr id="46105" name="Rectangle 32"/>
            <p:cNvSpPr>
              <a:spLocks noChangeArrowheads="1"/>
            </p:cNvSpPr>
            <p:nvPr/>
          </p:nvSpPr>
          <p:spPr bwMode="auto">
            <a:xfrm>
              <a:off x="2392" y="2704"/>
              <a:ext cx="120" cy="57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6106" name="AutoShape 33"/>
            <p:cNvSpPr>
              <a:spLocks noChangeArrowheads="1"/>
            </p:cNvSpPr>
            <p:nvPr/>
          </p:nvSpPr>
          <p:spPr bwMode="auto">
            <a:xfrm flipH="1">
              <a:off x="2400" y="2392"/>
              <a:ext cx="112" cy="312"/>
            </a:xfrm>
            <a:prstGeom prst="rtTriangl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4608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46085" name="Text Box 47"/>
          <p:cNvSpPr txBox="1">
            <a:spLocks noChangeArrowheads="1"/>
          </p:cNvSpPr>
          <p:nvPr/>
        </p:nvSpPr>
        <p:spPr bwMode="auto">
          <a:xfrm flipH="1">
            <a:off x="5133975" y="22256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46086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46087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6089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0308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.8413</a:t>
            </a:r>
          </a:p>
        </p:txBody>
      </p:sp>
      <p:sp>
        <p:nvSpPr>
          <p:cNvPr id="46092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1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46093" name="Rectangle 22"/>
          <p:cNvSpPr>
            <a:spLocks noChangeArrowheads="1"/>
          </p:cNvSpPr>
          <p:nvPr/>
        </p:nvSpPr>
        <p:spPr bwMode="auto">
          <a:xfrm>
            <a:off x="735013" y="3203575"/>
            <a:ext cx="20129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1) = .8413</a:t>
            </a:r>
          </a:p>
        </p:txBody>
      </p:sp>
      <p:sp>
        <p:nvSpPr>
          <p:cNvPr id="140311" name="Rectangle 23"/>
          <p:cNvSpPr>
            <a:spLocks noChangeArrowheads="1"/>
          </p:cNvSpPr>
          <p:nvPr/>
        </p:nvSpPr>
        <p:spPr bwMode="auto">
          <a:xfrm>
            <a:off x="5683250" y="3203575"/>
            <a:ext cx="31305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1) = 1 – .8413</a:t>
            </a:r>
          </a:p>
        </p:txBody>
      </p:sp>
      <p:sp>
        <p:nvSpPr>
          <p:cNvPr id="46095" name="Text Box 46"/>
          <p:cNvSpPr txBox="1">
            <a:spLocks noChangeArrowheads="1"/>
          </p:cNvSpPr>
          <p:nvPr/>
        </p:nvSpPr>
        <p:spPr bwMode="auto">
          <a:xfrm>
            <a:off x="50974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1.00</a:t>
            </a:r>
          </a:p>
        </p:txBody>
      </p:sp>
      <p:sp>
        <p:nvSpPr>
          <p:cNvPr id="46096" name="Line 5"/>
          <p:cNvSpPr>
            <a:spLocks noChangeShapeType="1"/>
          </p:cNvSpPr>
          <p:nvPr/>
        </p:nvSpPr>
        <p:spPr bwMode="auto">
          <a:xfrm>
            <a:off x="5576888" y="3748088"/>
            <a:ext cx="0" cy="14811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324" name="Text Box 20"/>
          <p:cNvSpPr txBox="1">
            <a:spLocks noChangeArrowheads="1"/>
          </p:cNvSpPr>
          <p:nvPr/>
        </p:nvSpPr>
        <p:spPr bwMode="auto">
          <a:xfrm flipH="1">
            <a:off x="5608638" y="4829175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.1587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08" grpId="0"/>
      <p:bldP spid="140311" grpId="0"/>
      <p:bldP spid="1403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7107" name="Group 33"/>
          <p:cNvGrpSpPr>
            <a:grpSpLocks/>
          </p:cNvGrpSpPr>
          <p:nvPr/>
        </p:nvGrpSpPr>
        <p:grpSpPr bwMode="auto">
          <a:xfrm>
            <a:off x="2500313" y="3797300"/>
            <a:ext cx="1487487" cy="1420813"/>
            <a:chOff x="1575" y="2392"/>
            <a:chExt cx="937" cy="895"/>
          </a:xfrm>
        </p:grpSpPr>
        <p:grpSp>
          <p:nvGrpSpPr>
            <p:cNvPr id="47137" name="Group 34"/>
            <p:cNvGrpSpPr>
              <a:grpSpLocks/>
            </p:cNvGrpSpPr>
            <p:nvPr/>
          </p:nvGrpSpPr>
          <p:grpSpPr bwMode="auto">
            <a:xfrm>
              <a:off x="1575" y="2675"/>
              <a:ext cx="825" cy="612"/>
              <a:chOff x="223" y="2835"/>
              <a:chExt cx="825" cy="612"/>
            </a:xfrm>
          </p:grpSpPr>
          <p:sp>
            <p:nvSpPr>
              <p:cNvPr id="47140" name="Freeform 4"/>
              <p:cNvSpPr>
                <a:spLocks/>
              </p:cNvSpPr>
              <p:nvPr/>
            </p:nvSpPr>
            <p:spPr bwMode="auto">
              <a:xfrm>
                <a:off x="639" y="2835"/>
                <a:ext cx="409" cy="532"/>
              </a:xfrm>
              <a:custGeom>
                <a:avLst/>
                <a:gdLst>
                  <a:gd name="T0" fmla="*/ 109 w 633"/>
                  <a:gd name="T1" fmla="*/ 0 h 324"/>
                  <a:gd name="T2" fmla="*/ 109 w 633"/>
                  <a:gd name="T3" fmla="*/ 297 h 324"/>
                  <a:gd name="T4" fmla="*/ 110 w 633"/>
                  <a:gd name="T5" fmla="*/ 739 h 324"/>
                  <a:gd name="T6" fmla="*/ 110 w 633"/>
                  <a:gd name="T7" fmla="*/ 944 h 324"/>
                  <a:gd name="T8" fmla="*/ 110 w 633"/>
                  <a:gd name="T9" fmla="*/ 1167 h 324"/>
                  <a:gd name="T10" fmla="*/ 110 w 633"/>
                  <a:gd name="T11" fmla="*/ 1351 h 324"/>
                  <a:gd name="T12" fmla="*/ 110 w 633"/>
                  <a:gd name="T13" fmla="*/ 1525 h 324"/>
                  <a:gd name="T14" fmla="*/ 110 w 633"/>
                  <a:gd name="T15" fmla="*/ 1709 h 324"/>
                  <a:gd name="T16" fmla="*/ 110 w 633"/>
                  <a:gd name="T17" fmla="*/ 2356 h 324"/>
                  <a:gd name="T18" fmla="*/ 1 w 633"/>
                  <a:gd name="T19" fmla="*/ 2356 h 324"/>
                  <a:gd name="T20" fmla="*/ 0 w 633"/>
                  <a:gd name="T21" fmla="*/ 2205 h 324"/>
                  <a:gd name="T22" fmla="*/ 1 w 633"/>
                  <a:gd name="T23" fmla="*/ 2059 h 324"/>
                  <a:gd name="T24" fmla="*/ 7 w 633"/>
                  <a:gd name="T25" fmla="*/ 1970 h 324"/>
                  <a:gd name="T26" fmla="*/ 14 w 633"/>
                  <a:gd name="T27" fmla="*/ 1939 h 324"/>
                  <a:gd name="T28" fmla="*/ 22 w 633"/>
                  <a:gd name="T29" fmla="*/ 1814 h 324"/>
                  <a:gd name="T30" fmla="*/ 28 w 633"/>
                  <a:gd name="T31" fmla="*/ 1731 h 324"/>
                  <a:gd name="T32" fmla="*/ 34 w 633"/>
                  <a:gd name="T33" fmla="*/ 1642 h 324"/>
                  <a:gd name="T34" fmla="*/ 41 w 633"/>
                  <a:gd name="T35" fmla="*/ 1550 h 324"/>
                  <a:gd name="T36" fmla="*/ 48 w 633"/>
                  <a:gd name="T37" fmla="*/ 1429 h 324"/>
                  <a:gd name="T38" fmla="*/ 61 w 633"/>
                  <a:gd name="T39" fmla="*/ 1222 h 324"/>
                  <a:gd name="T40" fmla="*/ 68 w 633"/>
                  <a:gd name="T41" fmla="*/ 1133 h 324"/>
                  <a:gd name="T42" fmla="*/ 72 w 633"/>
                  <a:gd name="T43" fmla="*/ 1046 h 324"/>
                  <a:gd name="T44" fmla="*/ 77 w 633"/>
                  <a:gd name="T45" fmla="*/ 924 h 324"/>
                  <a:gd name="T46" fmla="*/ 81 w 633"/>
                  <a:gd name="T47" fmla="*/ 836 h 324"/>
                  <a:gd name="T48" fmla="*/ 83 w 633"/>
                  <a:gd name="T49" fmla="*/ 806 h 324"/>
                  <a:gd name="T50" fmla="*/ 87 w 633"/>
                  <a:gd name="T51" fmla="*/ 711 h 324"/>
                  <a:gd name="T52" fmla="*/ 92 w 633"/>
                  <a:gd name="T53" fmla="*/ 599 h 324"/>
                  <a:gd name="T54" fmla="*/ 96 w 633"/>
                  <a:gd name="T55" fmla="*/ 478 h 324"/>
                  <a:gd name="T56" fmla="*/ 101 w 633"/>
                  <a:gd name="T57" fmla="*/ 328 h 324"/>
                  <a:gd name="T58" fmla="*/ 105 w 633"/>
                  <a:gd name="T59" fmla="*/ 181 h 324"/>
                  <a:gd name="T60" fmla="*/ 109 w 633"/>
                  <a:gd name="T61" fmla="*/ 0 h 324"/>
                  <a:gd name="T62" fmla="*/ 107 w 633"/>
                  <a:gd name="T63" fmla="*/ 89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41" name="Freeform 4"/>
              <p:cNvSpPr>
                <a:spLocks/>
              </p:cNvSpPr>
              <p:nvPr/>
            </p:nvSpPr>
            <p:spPr bwMode="auto">
              <a:xfrm>
                <a:off x="223" y="3123"/>
                <a:ext cx="633" cy="324"/>
              </a:xfrm>
              <a:custGeom>
                <a:avLst/>
                <a:gdLst>
                  <a:gd name="T0" fmla="*/ 624 w 633"/>
                  <a:gd name="T1" fmla="*/ 0 h 324"/>
                  <a:gd name="T2" fmla="*/ 624 w 633"/>
                  <a:gd name="T3" fmla="*/ 41 h 324"/>
                  <a:gd name="T4" fmla="*/ 633 w 633"/>
                  <a:gd name="T5" fmla="*/ 102 h 324"/>
                  <a:gd name="T6" fmla="*/ 633 w 633"/>
                  <a:gd name="T7" fmla="*/ 130 h 324"/>
                  <a:gd name="T8" fmla="*/ 632 w 633"/>
                  <a:gd name="T9" fmla="*/ 161 h 324"/>
                  <a:gd name="T10" fmla="*/ 632 w 633"/>
                  <a:gd name="T11" fmla="*/ 186 h 324"/>
                  <a:gd name="T12" fmla="*/ 632 w 633"/>
                  <a:gd name="T13" fmla="*/ 210 h 324"/>
                  <a:gd name="T14" fmla="*/ 632 w 633"/>
                  <a:gd name="T15" fmla="*/ 235 h 324"/>
                  <a:gd name="T16" fmla="*/ 632 w 633"/>
                  <a:gd name="T17" fmla="*/ 324 h 324"/>
                  <a:gd name="T18" fmla="*/ 4 w 633"/>
                  <a:gd name="T19" fmla="*/ 324 h 324"/>
                  <a:gd name="T20" fmla="*/ 0 w 633"/>
                  <a:gd name="T21" fmla="*/ 303 h 324"/>
                  <a:gd name="T22" fmla="*/ 4 w 633"/>
                  <a:gd name="T23" fmla="*/ 283 h 324"/>
                  <a:gd name="T24" fmla="*/ 40 w 633"/>
                  <a:gd name="T25" fmla="*/ 271 h 324"/>
                  <a:gd name="T26" fmla="*/ 80 w 633"/>
                  <a:gd name="T27" fmla="*/ 267 h 324"/>
                  <a:gd name="T28" fmla="*/ 124 w 633"/>
                  <a:gd name="T29" fmla="*/ 250 h 324"/>
                  <a:gd name="T30" fmla="*/ 164 w 633"/>
                  <a:gd name="T31" fmla="*/ 238 h 324"/>
                  <a:gd name="T32" fmla="*/ 196 w 633"/>
                  <a:gd name="T33" fmla="*/ 226 h 324"/>
                  <a:gd name="T34" fmla="*/ 236 w 633"/>
                  <a:gd name="T35" fmla="*/ 213 h 324"/>
                  <a:gd name="T36" fmla="*/ 276 w 633"/>
                  <a:gd name="T37" fmla="*/ 197 h 324"/>
                  <a:gd name="T38" fmla="*/ 352 w 633"/>
                  <a:gd name="T39" fmla="*/ 168 h 324"/>
                  <a:gd name="T40" fmla="*/ 388 w 633"/>
                  <a:gd name="T41" fmla="*/ 156 h 324"/>
                  <a:gd name="T42" fmla="*/ 412 w 633"/>
                  <a:gd name="T43" fmla="*/ 144 h 324"/>
                  <a:gd name="T44" fmla="*/ 440 w 633"/>
                  <a:gd name="T45" fmla="*/ 127 h 324"/>
                  <a:gd name="T46" fmla="*/ 464 w 633"/>
                  <a:gd name="T47" fmla="*/ 115 h 324"/>
                  <a:gd name="T48" fmla="*/ 480 w 633"/>
                  <a:gd name="T49" fmla="*/ 111 h 324"/>
                  <a:gd name="T50" fmla="*/ 500 w 633"/>
                  <a:gd name="T51" fmla="*/ 98 h 324"/>
                  <a:gd name="T52" fmla="*/ 528 w 633"/>
                  <a:gd name="T53" fmla="*/ 82 h 324"/>
                  <a:gd name="T54" fmla="*/ 548 w 633"/>
                  <a:gd name="T55" fmla="*/ 66 h 324"/>
                  <a:gd name="T56" fmla="*/ 580 w 633"/>
                  <a:gd name="T57" fmla="*/ 45 h 324"/>
                  <a:gd name="T58" fmla="*/ 600 w 633"/>
                  <a:gd name="T59" fmla="*/ 25 h 324"/>
                  <a:gd name="T60" fmla="*/ 624 w 633"/>
                  <a:gd name="T61" fmla="*/ 0 h 324"/>
                  <a:gd name="T62" fmla="*/ 616 w 633"/>
                  <a:gd name="T63" fmla="*/ 12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42" name="Rectangle 37"/>
              <p:cNvSpPr>
                <a:spLocks noChangeArrowheads="1"/>
              </p:cNvSpPr>
              <p:nvPr/>
            </p:nvSpPr>
            <p:spPr bwMode="auto">
              <a:xfrm>
                <a:off x="768" y="3312"/>
                <a:ext cx="272" cy="128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</p:grpSp>
        <p:sp>
          <p:nvSpPr>
            <p:cNvPr id="47138" name="Rectangle 38"/>
            <p:cNvSpPr>
              <a:spLocks noChangeArrowheads="1"/>
            </p:cNvSpPr>
            <p:nvPr/>
          </p:nvSpPr>
          <p:spPr bwMode="auto">
            <a:xfrm>
              <a:off x="2392" y="2704"/>
              <a:ext cx="120" cy="57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7139" name="AutoShape 39"/>
            <p:cNvSpPr>
              <a:spLocks noChangeArrowheads="1"/>
            </p:cNvSpPr>
            <p:nvPr/>
          </p:nvSpPr>
          <p:spPr bwMode="auto">
            <a:xfrm flipH="1">
              <a:off x="2400" y="2392"/>
              <a:ext cx="112" cy="312"/>
            </a:xfrm>
            <a:prstGeom prst="rtTriangl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grpSp>
        <p:nvGrpSpPr>
          <p:cNvPr id="47108" name="Group 43"/>
          <p:cNvGrpSpPr>
            <a:grpSpLocks/>
          </p:cNvGrpSpPr>
          <p:nvPr/>
        </p:nvGrpSpPr>
        <p:grpSpPr bwMode="auto">
          <a:xfrm flipH="1">
            <a:off x="5573713" y="3810000"/>
            <a:ext cx="1487487" cy="1420813"/>
            <a:chOff x="1575" y="2392"/>
            <a:chExt cx="937" cy="895"/>
          </a:xfrm>
        </p:grpSpPr>
        <p:grpSp>
          <p:nvGrpSpPr>
            <p:cNvPr id="47131" name="Group 44"/>
            <p:cNvGrpSpPr>
              <a:grpSpLocks/>
            </p:cNvGrpSpPr>
            <p:nvPr/>
          </p:nvGrpSpPr>
          <p:grpSpPr bwMode="auto">
            <a:xfrm>
              <a:off x="1575" y="2675"/>
              <a:ext cx="825" cy="612"/>
              <a:chOff x="223" y="2835"/>
              <a:chExt cx="825" cy="612"/>
            </a:xfrm>
          </p:grpSpPr>
          <p:sp>
            <p:nvSpPr>
              <p:cNvPr id="47134" name="Freeform 4"/>
              <p:cNvSpPr>
                <a:spLocks/>
              </p:cNvSpPr>
              <p:nvPr/>
            </p:nvSpPr>
            <p:spPr bwMode="auto">
              <a:xfrm>
                <a:off x="639" y="2835"/>
                <a:ext cx="409" cy="532"/>
              </a:xfrm>
              <a:custGeom>
                <a:avLst/>
                <a:gdLst>
                  <a:gd name="T0" fmla="*/ 109 w 633"/>
                  <a:gd name="T1" fmla="*/ 0 h 324"/>
                  <a:gd name="T2" fmla="*/ 109 w 633"/>
                  <a:gd name="T3" fmla="*/ 297 h 324"/>
                  <a:gd name="T4" fmla="*/ 110 w 633"/>
                  <a:gd name="T5" fmla="*/ 739 h 324"/>
                  <a:gd name="T6" fmla="*/ 110 w 633"/>
                  <a:gd name="T7" fmla="*/ 944 h 324"/>
                  <a:gd name="T8" fmla="*/ 110 w 633"/>
                  <a:gd name="T9" fmla="*/ 1167 h 324"/>
                  <a:gd name="T10" fmla="*/ 110 w 633"/>
                  <a:gd name="T11" fmla="*/ 1351 h 324"/>
                  <a:gd name="T12" fmla="*/ 110 w 633"/>
                  <a:gd name="T13" fmla="*/ 1525 h 324"/>
                  <a:gd name="T14" fmla="*/ 110 w 633"/>
                  <a:gd name="T15" fmla="*/ 1709 h 324"/>
                  <a:gd name="T16" fmla="*/ 110 w 633"/>
                  <a:gd name="T17" fmla="*/ 2356 h 324"/>
                  <a:gd name="T18" fmla="*/ 1 w 633"/>
                  <a:gd name="T19" fmla="*/ 2356 h 324"/>
                  <a:gd name="T20" fmla="*/ 0 w 633"/>
                  <a:gd name="T21" fmla="*/ 2205 h 324"/>
                  <a:gd name="T22" fmla="*/ 1 w 633"/>
                  <a:gd name="T23" fmla="*/ 2059 h 324"/>
                  <a:gd name="T24" fmla="*/ 7 w 633"/>
                  <a:gd name="T25" fmla="*/ 1970 h 324"/>
                  <a:gd name="T26" fmla="*/ 14 w 633"/>
                  <a:gd name="T27" fmla="*/ 1939 h 324"/>
                  <a:gd name="T28" fmla="*/ 22 w 633"/>
                  <a:gd name="T29" fmla="*/ 1814 h 324"/>
                  <a:gd name="T30" fmla="*/ 28 w 633"/>
                  <a:gd name="T31" fmla="*/ 1731 h 324"/>
                  <a:gd name="T32" fmla="*/ 34 w 633"/>
                  <a:gd name="T33" fmla="*/ 1642 h 324"/>
                  <a:gd name="T34" fmla="*/ 41 w 633"/>
                  <a:gd name="T35" fmla="*/ 1550 h 324"/>
                  <a:gd name="T36" fmla="*/ 48 w 633"/>
                  <a:gd name="T37" fmla="*/ 1429 h 324"/>
                  <a:gd name="T38" fmla="*/ 61 w 633"/>
                  <a:gd name="T39" fmla="*/ 1222 h 324"/>
                  <a:gd name="T40" fmla="*/ 68 w 633"/>
                  <a:gd name="T41" fmla="*/ 1133 h 324"/>
                  <a:gd name="T42" fmla="*/ 72 w 633"/>
                  <a:gd name="T43" fmla="*/ 1046 h 324"/>
                  <a:gd name="T44" fmla="*/ 77 w 633"/>
                  <a:gd name="T45" fmla="*/ 924 h 324"/>
                  <a:gd name="T46" fmla="*/ 81 w 633"/>
                  <a:gd name="T47" fmla="*/ 836 h 324"/>
                  <a:gd name="T48" fmla="*/ 83 w 633"/>
                  <a:gd name="T49" fmla="*/ 806 h 324"/>
                  <a:gd name="T50" fmla="*/ 87 w 633"/>
                  <a:gd name="T51" fmla="*/ 711 h 324"/>
                  <a:gd name="T52" fmla="*/ 92 w 633"/>
                  <a:gd name="T53" fmla="*/ 599 h 324"/>
                  <a:gd name="T54" fmla="*/ 96 w 633"/>
                  <a:gd name="T55" fmla="*/ 478 h 324"/>
                  <a:gd name="T56" fmla="*/ 101 w 633"/>
                  <a:gd name="T57" fmla="*/ 328 h 324"/>
                  <a:gd name="T58" fmla="*/ 105 w 633"/>
                  <a:gd name="T59" fmla="*/ 181 h 324"/>
                  <a:gd name="T60" fmla="*/ 109 w 633"/>
                  <a:gd name="T61" fmla="*/ 0 h 324"/>
                  <a:gd name="T62" fmla="*/ 107 w 633"/>
                  <a:gd name="T63" fmla="*/ 89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5" name="Freeform 4"/>
              <p:cNvSpPr>
                <a:spLocks/>
              </p:cNvSpPr>
              <p:nvPr/>
            </p:nvSpPr>
            <p:spPr bwMode="auto">
              <a:xfrm>
                <a:off x="223" y="3123"/>
                <a:ext cx="633" cy="324"/>
              </a:xfrm>
              <a:custGeom>
                <a:avLst/>
                <a:gdLst>
                  <a:gd name="T0" fmla="*/ 624 w 633"/>
                  <a:gd name="T1" fmla="*/ 0 h 324"/>
                  <a:gd name="T2" fmla="*/ 624 w 633"/>
                  <a:gd name="T3" fmla="*/ 41 h 324"/>
                  <a:gd name="T4" fmla="*/ 633 w 633"/>
                  <a:gd name="T5" fmla="*/ 102 h 324"/>
                  <a:gd name="T6" fmla="*/ 633 w 633"/>
                  <a:gd name="T7" fmla="*/ 130 h 324"/>
                  <a:gd name="T8" fmla="*/ 632 w 633"/>
                  <a:gd name="T9" fmla="*/ 161 h 324"/>
                  <a:gd name="T10" fmla="*/ 632 w 633"/>
                  <a:gd name="T11" fmla="*/ 186 h 324"/>
                  <a:gd name="T12" fmla="*/ 632 w 633"/>
                  <a:gd name="T13" fmla="*/ 210 h 324"/>
                  <a:gd name="T14" fmla="*/ 632 w 633"/>
                  <a:gd name="T15" fmla="*/ 235 h 324"/>
                  <a:gd name="T16" fmla="*/ 632 w 633"/>
                  <a:gd name="T17" fmla="*/ 324 h 324"/>
                  <a:gd name="T18" fmla="*/ 4 w 633"/>
                  <a:gd name="T19" fmla="*/ 324 h 324"/>
                  <a:gd name="T20" fmla="*/ 0 w 633"/>
                  <a:gd name="T21" fmla="*/ 303 h 324"/>
                  <a:gd name="T22" fmla="*/ 4 w 633"/>
                  <a:gd name="T23" fmla="*/ 283 h 324"/>
                  <a:gd name="T24" fmla="*/ 40 w 633"/>
                  <a:gd name="T25" fmla="*/ 271 h 324"/>
                  <a:gd name="T26" fmla="*/ 80 w 633"/>
                  <a:gd name="T27" fmla="*/ 267 h 324"/>
                  <a:gd name="T28" fmla="*/ 124 w 633"/>
                  <a:gd name="T29" fmla="*/ 250 h 324"/>
                  <a:gd name="T30" fmla="*/ 164 w 633"/>
                  <a:gd name="T31" fmla="*/ 238 h 324"/>
                  <a:gd name="T32" fmla="*/ 196 w 633"/>
                  <a:gd name="T33" fmla="*/ 226 h 324"/>
                  <a:gd name="T34" fmla="*/ 236 w 633"/>
                  <a:gd name="T35" fmla="*/ 213 h 324"/>
                  <a:gd name="T36" fmla="*/ 276 w 633"/>
                  <a:gd name="T37" fmla="*/ 197 h 324"/>
                  <a:gd name="T38" fmla="*/ 352 w 633"/>
                  <a:gd name="T39" fmla="*/ 168 h 324"/>
                  <a:gd name="T40" fmla="*/ 388 w 633"/>
                  <a:gd name="T41" fmla="*/ 156 h 324"/>
                  <a:gd name="T42" fmla="*/ 412 w 633"/>
                  <a:gd name="T43" fmla="*/ 144 h 324"/>
                  <a:gd name="T44" fmla="*/ 440 w 633"/>
                  <a:gd name="T45" fmla="*/ 127 h 324"/>
                  <a:gd name="T46" fmla="*/ 464 w 633"/>
                  <a:gd name="T47" fmla="*/ 115 h 324"/>
                  <a:gd name="T48" fmla="*/ 480 w 633"/>
                  <a:gd name="T49" fmla="*/ 111 h 324"/>
                  <a:gd name="T50" fmla="*/ 500 w 633"/>
                  <a:gd name="T51" fmla="*/ 98 h 324"/>
                  <a:gd name="T52" fmla="*/ 528 w 633"/>
                  <a:gd name="T53" fmla="*/ 82 h 324"/>
                  <a:gd name="T54" fmla="*/ 548 w 633"/>
                  <a:gd name="T55" fmla="*/ 66 h 324"/>
                  <a:gd name="T56" fmla="*/ 580 w 633"/>
                  <a:gd name="T57" fmla="*/ 45 h 324"/>
                  <a:gd name="T58" fmla="*/ 600 w 633"/>
                  <a:gd name="T59" fmla="*/ 25 h 324"/>
                  <a:gd name="T60" fmla="*/ 624 w 633"/>
                  <a:gd name="T61" fmla="*/ 0 h 324"/>
                  <a:gd name="T62" fmla="*/ 616 w 633"/>
                  <a:gd name="T63" fmla="*/ 12 h 32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3"/>
                  <a:gd name="T97" fmla="*/ 0 h 324"/>
                  <a:gd name="T98" fmla="*/ 633 w 633"/>
                  <a:gd name="T99" fmla="*/ 324 h 32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3" h="324">
                    <a:moveTo>
                      <a:pt x="624" y="0"/>
                    </a:moveTo>
                    <a:lnTo>
                      <a:pt x="624" y="41"/>
                    </a:lnTo>
                    <a:lnTo>
                      <a:pt x="633" y="102"/>
                    </a:lnTo>
                    <a:lnTo>
                      <a:pt x="633" y="130"/>
                    </a:lnTo>
                    <a:lnTo>
                      <a:pt x="632" y="161"/>
                    </a:lnTo>
                    <a:lnTo>
                      <a:pt x="632" y="186"/>
                    </a:lnTo>
                    <a:lnTo>
                      <a:pt x="632" y="210"/>
                    </a:lnTo>
                    <a:lnTo>
                      <a:pt x="632" y="235"/>
                    </a:lnTo>
                    <a:lnTo>
                      <a:pt x="632" y="324"/>
                    </a:lnTo>
                    <a:lnTo>
                      <a:pt x="4" y="324"/>
                    </a:lnTo>
                    <a:lnTo>
                      <a:pt x="0" y="303"/>
                    </a:lnTo>
                    <a:lnTo>
                      <a:pt x="4" y="283"/>
                    </a:lnTo>
                    <a:lnTo>
                      <a:pt x="40" y="271"/>
                    </a:lnTo>
                    <a:lnTo>
                      <a:pt x="80" y="267"/>
                    </a:lnTo>
                    <a:lnTo>
                      <a:pt x="124" y="250"/>
                    </a:lnTo>
                    <a:lnTo>
                      <a:pt x="164" y="238"/>
                    </a:lnTo>
                    <a:lnTo>
                      <a:pt x="196" y="226"/>
                    </a:lnTo>
                    <a:lnTo>
                      <a:pt x="236" y="213"/>
                    </a:lnTo>
                    <a:lnTo>
                      <a:pt x="276" y="197"/>
                    </a:lnTo>
                    <a:lnTo>
                      <a:pt x="352" y="168"/>
                    </a:lnTo>
                    <a:lnTo>
                      <a:pt x="388" y="156"/>
                    </a:lnTo>
                    <a:lnTo>
                      <a:pt x="412" y="144"/>
                    </a:lnTo>
                    <a:lnTo>
                      <a:pt x="440" y="127"/>
                    </a:lnTo>
                    <a:lnTo>
                      <a:pt x="464" y="115"/>
                    </a:lnTo>
                    <a:lnTo>
                      <a:pt x="480" y="111"/>
                    </a:lnTo>
                    <a:lnTo>
                      <a:pt x="500" y="98"/>
                    </a:lnTo>
                    <a:lnTo>
                      <a:pt x="528" y="82"/>
                    </a:lnTo>
                    <a:lnTo>
                      <a:pt x="548" y="66"/>
                    </a:lnTo>
                    <a:lnTo>
                      <a:pt x="580" y="45"/>
                    </a:lnTo>
                    <a:lnTo>
                      <a:pt x="600" y="25"/>
                    </a:lnTo>
                    <a:lnTo>
                      <a:pt x="624" y="0"/>
                    </a:lnTo>
                    <a:lnTo>
                      <a:pt x="616" y="1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6" name="Rectangle 47"/>
              <p:cNvSpPr>
                <a:spLocks noChangeArrowheads="1"/>
              </p:cNvSpPr>
              <p:nvPr/>
            </p:nvSpPr>
            <p:spPr bwMode="auto">
              <a:xfrm>
                <a:off x="768" y="3312"/>
                <a:ext cx="272" cy="128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</p:grpSp>
        <p:sp>
          <p:nvSpPr>
            <p:cNvPr id="47132" name="Rectangle 48"/>
            <p:cNvSpPr>
              <a:spLocks noChangeArrowheads="1"/>
            </p:cNvSpPr>
            <p:nvPr/>
          </p:nvSpPr>
          <p:spPr bwMode="auto">
            <a:xfrm>
              <a:off x="2392" y="2704"/>
              <a:ext cx="120" cy="57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7133" name="AutoShape 49"/>
            <p:cNvSpPr>
              <a:spLocks noChangeArrowheads="1"/>
            </p:cNvSpPr>
            <p:nvPr/>
          </p:nvSpPr>
          <p:spPr bwMode="auto">
            <a:xfrm flipH="1">
              <a:off x="2400" y="2392"/>
              <a:ext cx="112" cy="312"/>
            </a:xfrm>
            <a:prstGeom prst="rtTriangl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47109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47110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47111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47112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7114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116" name="Rectangle 15"/>
          <p:cNvSpPr>
            <a:spLocks noChangeArrowheads="1"/>
          </p:cNvSpPr>
          <p:nvPr/>
        </p:nvSpPr>
        <p:spPr bwMode="auto">
          <a:xfrm>
            <a:off x="552450" y="1166813"/>
            <a:ext cx="811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Compute the probability of being within 1 standard deviations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from the mean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42361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.6826</a:t>
            </a:r>
          </a:p>
        </p:txBody>
      </p:sp>
      <p:sp>
        <p:nvSpPr>
          <p:cNvPr id="142362" name="Rectangle 12"/>
          <p:cNvSpPr>
            <a:spLocks noChangeArrowheads="1"/>
          </p:cNvSpPr>
          <p:nvPr/>
        </p:nvSpPr>
        <p:spPr bwMode="auto">
          <a:xfrm>
            <a:off x="1123950" y="5943600"/>
            <a:ext cx="7251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68.26% of values of a normal random variable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are within 1 standard deviations of its mean.</a:t>
            </a:r>
          </a:p>
        </p:txBody>
      </p:sp>
      <p:sp>
        <p:nvSpPr>
          <p:cNvPr id="47119" name="Text Box 46"/>
          <p:cNvSpPr txBox="1">
            <a:spLocks noChangeArrowheads="1"/>
          </p:cNvSpPr>
          <p:nvPr/>
        </p:nvSpPr>
        <p:spPr bwMode="auto">
          <a:xfrm>
            <a:off x="35226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-1.00</a:t>
            </a:r>
          </a:p>
        </p:txBody>
      </p:sp>
      <p:sp>
        <p:nvSpPr>
          <p:cNvPr id="47120" name="Line 5"/>
          <p:cNvSpPr>
            <a:spLocks noChangeShapeType="1"/>
          </p:cNvSpPr>
          <p:nvPr/>
        </p:nvSpPr>
        <p:spPr bwMode="auto">
          <a:xfrm>
            <a:off x="4002088" y="3748088"/>
            <a:ext cx="0" cy="14811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1" name="Text Box 46"/>
          <p:cNvSpPr txBox="1">
            <a:spLocks noChangeArrowheads="1"/>
          </p:cNvSpPr>
          <p:nvPr/>
        </p:nvSpPr>
        <p:spPr bwMode="auto">
          <a:xfrm>
            <a:off x="50974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1.00</a:t>
            </a:r>
          </a:p>
        </p:txBody>
      </p:sp>
      <p:sp>
        <p:nvSpPr>
          <p:cNvPr id="47122" name="Line 5"/>
          <p:cNvSpPr>
            <a:spLocks noChangeShapeType="1"/>
          </p:cNvSpPr>
          <p:nvPr/>
        </p:nvSpPr>
        <p:spPr bwMode="auto">
          <a:xfrm>
            <a:off x="5576888" y="3748088"/>
            <a:ext cx="0" cy="14811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3" name="Text Box 20"/>
          <p:cNvSpPr txBox="1">
            <a:spLocks noChangeArrowheads="1"/>
          </p:cNvSpPr>
          <p:nvPr/>
        </p:nvSpPr>
        <p:spPr bwMode="auto">
          <a:xfrm flipH="1">
            <a:off x="5608638" y="4829175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.1587</a:t>
            </a:r>
          </a:p>
        </p:txBody>
      </p:sp>
      <p:sp>
        <p:nvSpPr>
          <p:cNvPr id="47124" name="Text Box 20"/>
          <p:cNvSpPr txBox="1">
            <a:spLocks noChangeArrowheads="1"/>
          </p:cNvSpPr>
          <p:nvPr/>
        </p:nvSpPr>
        <p:spPr bwMode="auto">
          <a:xfrm flipH="1">
            <a:off x="3233738" y="4829175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.1587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61" grpId="0"/>
      <p:bldP spid="14236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3195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77"/>
          <p:cNvGrpSpPr>
            <a:grpSpLocks/>
          </p:cNvGrpSpPr>
          <p:nvPr/>
        </p:nvGrpSpPr>
        <p:grpSpPr bwMode="auto">
          <a:xfrm>
            <a:off x="2500313" y="3187700"/>
            <a:ext cx="2287587" cy="3046413"/>
            <a:chOff x="1439" y="2000"/>
            <a:chExt cx="1441" cy="1919"/>
          </a:xfrm>
        </p:grpSpPr>
        <p:grpSp>
          <p:nvGrpSpPr>
            <p:cNvPr id="48150" name="Group 64"/>
            <p:cNvGrpSpPr>
              <a:grpSpLocks/>
            </p:cNvGrpSpPr>
            <p:nvPr/>
          </p:nvGrpSpPr>
          <p:grpSpPr bwMode="auto">
            <a:xfrm>
              <a:off x="1439" y="2000"/>
              <a:ext cx="1441" cy="1919"/>
              <a:chOff x="103" y="2128"/>
              <a:chExt cx="1441" cy="1919"/>
            </a:xfrm>
          </p:grpSpPr>
          <p:grpSp>
            <p:nvGrpSpPr>
              <p:cNvPr id="48152" name="Group 65"/>
              <p:cNvGrpSpPr>
                <a:grpSpLocks/>
              </p:cNvGrpSpPr>
              <p:nvPr/>
            </p:nvGrpSpPr>
            <p:grpSpPr bwMode="auto">
              <a:xfrm>
                <a:off x="103" y="2128"/>
                <a:ext cx="1441" cy="1919"/>
                <a:chOff x="1575" y="2008"/>
                <a:chExt cx="1441" cy="1919"/>
              </a:xfrm>
            </p:grpSpPr>
            <p:grpSp>
              <p:nvGrpSpPr>
                <p:cNvPr id="48155" name="Group 66"/>
                <p:cNvGrpSpPr>
                  <a:grpSpLocks/>
                </p:cNvGrpSpPr>
                <p:nvPr/>
              </p:nvGrpSpPr>
              <p:grpSpPr bwMode="auto">
                <a:xfrm>
                  <a:off x="1575" y="3032"/>
                  <a:ext cx="937" cy="895"/>
                  <a:chOff x="1575" y="2392"/>
                  <a:chExt cx="937" cy="895"/>
                </a:xfrm>
              </p:grpSpPr>
              <p:grpSp>
                <p:nvGrpSpPr>
                  <p:cNvPr id="48157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1575" y="2675"/>
                    <a:ext cx="825" cy="612"/>
                    <a:chOff x="223" y="2835"/>
                    <a:chExt cx="825" cy="612"/>
                  </a:xfrm>
                </p:grpSpPr>
                <p:sp>
                  <p:nvSpPr>
                    <p:cNvPr id="48160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639" y="2835"/>
                      <a:ext cx="409" cy="532"/>
                    </a:xfrm>
                    <a:custGeom>
                      <a:avLst/>
                      <a:gdLst>
                        <a:gd name="T0" fmla="*/ 109 w 633"/>
                        <a:gd name="T1" fmla="*/ 0 h 324"/>
                        <a:gd name="T2" fmla="*/ 109 w 633"/>
                        <a:gd name="T3" fmla="*/ 297 h 324"/>
                        <a:gd name="T4" fmla="*/ 110 w 633"/>
                        <a:gd name="T5" fmla="*/ 739 h 324"/>
                        <a:gd name="T6" fmla="*/ 110 w 633"/>
                        <a:gd name="T7" fmla="*/ 944 h 324"/>
                        <a:gd name="T8" fmla="*/ 110 w 633"/>
                        <a:gd name="T9" fmla="*/ 1167 h 324"/>
                        <a:gd name="T10" fmla="*/ 110 w 633"/>
                        <a:gd name="T11" fmla="*/ 1351 h 324"/>
                        <a:gd name="T12" fmla="*/ 110 w 633"/>
                        <a:gd name="T13" fmla="*/ 1525 h 324"/>
                        <a:gd name="T14" fmla="*/ 110 w 633"/>
                        <a:gd name="T15" fmla="*/ 1709 h 324"/>
                        <a:gd name="T16" fmla="*/ 110 w 633"/>
                        <a:gd name="T17" fmla="*/ 2356 h 324"/>
                        <a:gd name="T18" fmla="*/ 1 w 633"/>
                        <a:gd name="T19" fmla="*/ 2356 h 324"/>
                        <a:gd name="T20" fmla="*/ 0 w 633"/>
                        <a:gd name="T21" fmla="*/ 2205 h 324"/>
                        <a:gd name="T22" fmla="*/ 1 w 633"/>
                        <a:gd name="T23" fmla="*/ 2059 h 324"/>
                        <a:gd name="T24" fmla="*/ 7 w 633"/>
                        <a:gd name="T25" fmla="*/ 1970 h 324"/>
                        <a:gd name="T26" fmla="*/ 14 w 633"/>
                        <a:gd name="T27" fmla="*/ 1939 h 324"/>
                        <a:gd name="T28" fmla="*/ 22 w 633"/>
                        <a:gd name="T29" fmla="*/ 1814 h 324"/>
                        <a:gd name="T30" fmla="*/ 28 w 633"/>
                        <a:gd name="T31" fmla="*/ 1731 h 324"/>
                        <a:gd name="T32" fmla="*/ 34 w 633"/>
                        <a:gd name="T33" fmla="*/ 1642 h 324"/>
                        <a:gd name="T34" fmla="*/ 41 w 633"/>
                        <a:gd name="T35" fmla="*/ 1550 h 324"/>
                        <a:gd name="T36" fmla="*/ 48 w 633"/>
                        <a:gd name="T37" fmla="*/ 1429 h 324"/>
                        <a:gd name="T38" fmla="*/ 61 w 633"/>
                        <a:gd name="T39" fmla="*/ 1222 h 324"/>
                        <a:gd name="T40" fmla="*/ 68 w 633"/>
                        <a:gd name="T41" fmla="*/ 1133 h 324"/>
                        <a:gd name="T42" fmla="*/ 72 w 633"/>
                        <a:gd name="T43" fmla="*/ 1046 h 324"/>
                        <a:gd name="T44" fmla="*/ 77 w 633"/>
                        <a:gd name="T45" fmla="*/ 924 h 324"/>
                        <a:gd name="T46" fmla="*/ 81 w 633"/>
                        <a:gd name="T47" fmla="*/ 836 h 324"/>
                        <a:gd name="T48" fmla="*/ 83 w 633"/>
                        <a:gd name="T49" fmla="*/ 806 h 324"/>
                        <a:gd name="T50" fmla="*/ 87 w 633"/>
                        <a:gd name="T51" fmla="*/ 711 h 324"/>
                        <a:gd name="T52" fmla="*/ 92 w 633"/>
                        <a:gd name="T53" fmla="*/ 599 h 324"/>
                        <a:gd name="T54" fmla="*/ 96 w 633"/>
                        <a:gd name="T55" fmla="*/ 478 h 324"/>
                        <a:gd name="T56" fmla="*/ 101 w 633"/>
                        <a:gd name="T57" fmla="*/ 328 h 324"/>
                        <a:gd name="T58" fmla="*/ 105 w 633"/>
                        <a:gd name="T59" fmla="*/ 181 h 324"/>
                        <a:gd name="T60" fmla="*/ 109 w 633"/>
                        <a:gd name="T61" fmla="*/ 0 h 324"/>
                        <a:gd name="T62" fmla="*/ 107 w 633"/>
                        <a:gd name="T63" fmla="*/ 89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161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223" y="3123"/>
                      <a:ext cx="633" cy="324"/>
                    </a:xfrm>
                    <a:custGeom>
                      <a:avLst/>
                      <a:gdLst>
                        <a:gd name="T0" fmla="*/ 624 w 633"/>
                        <a:gd name="T1" fmla="*/ 0 h 324"/>
                        <a:gd name="T2" fmla="*/ 624 w 633"/>
                        <a:gd name="T3" fmla="*/ 41 h 324"/>
                        <a:gd name="T4" fmla="*/ 633 w 633"/>
                        <a:gd name="T5" fmla="*/ 102 h 324"/>
                        <a:gd name="T6" fmla="*/ 633 w 633"/>
                        <a:gd name="T7" fmla="*/ 130 h 324"/>
                        <a:gd name="T8" fmla="*/ 632 w 633"/>
                        <a:gd name="T9" fmla="*/ 161 h 324"/>
                        <a:gd name="T10" fmla="*/ 632 w 633"/>
                        <a:gd name="T11" fmla="*/ 186 h 324"/>
                        <a:gd name="T12" fmla="*/ 632 w 633"/>
                        <a:gd name="T13" fmla="*/ 210 h 324"/>
                        <a:gd name="T14" fmla="*/ 632 w 633"/>
                        <a:gd name="T15" fmla="*/ 235 h 324"/>
                        <a:gd name="T16" fmla="*/ 632 w 633"/>
                        <a:gd name="T17" fmla="*/ 324 h 324"/>
                        <a:gd name="T18" fmla="*/ 4 w 633"/>
                        <a:gd name="T19" fmla="*/ 324 h 324"/>
                        <a:gd name="T20" fmla="*/ 0 w 633"/>
                        <a:gd name="T21" fmla="*/ 303 h 324"/>
                        <a:gd name="T22" fmla="*/ 4 w 633"/>
                        <a:gd name="T23" fmla="*/ 283 h 324"/>
                        <a:gd name="T24" fmla="*/ 40 w 633"/>
                        <a:gd name="T25" fmla="*/ 271 h 324"/>
                        <a:gd name="T26" fmla="*/ 80 w 633"/>
                        <a:gd name="T27" fmla="*/ 267 h 324"/>
                        <a:gd name="T28" fmla="*/ 124 w 633"/>
                        <a:gd name="T29" fmla="*/ 250 h 324"/>
                        <a:gd name="T30" fmla="*/ 164 w 633"/>
                        <a:gd name="T31" fmla="*/ 238 h 324"/>
                        <a:gd name="T32" fmla="*/ 196 w 633"/>
                        <a:gd name="T33" fmla="*/ 226 h 324"/>
                        <a:gd name="T34" fmla="*/ 236 w 633"/>
                        <a:gd name="T35" fmla="*/ 213 h 324"/>
                        <a:gd name="T36" fmla="*/ 276 w 633"/>
                        <a:gd name="T37" fmla="*/ 197 h 324"/>
                        <a:gd name="T38" fmla="*/ 352 w 633"/>
                        <a:gd name="T39" fmla="*/ 168 h 324"/>
                        <a:gd name="T40" fmla="*/ 388 w 633"/>
                        <a:gd name="T41" fmla="*/ 156 h 324"/>
                        <a:gd name="T42" fmla="*/ 412 w 633"/>
                        <a:gd name="T43" fmla="*/ 144 h 324"/>
                        <a:gd name="T44" fmla="*/ 440 w 633"/>
                        <a:gd name="T45" fmla="*/ 127 h 324"/>
                        <a:gd name="T46" fmla="*/ 464 w 633"/>
                        <a:gd name="T47" fmla="*/ 115 h 324"/>
                        <a:gd name="T48" fmla="*/ 480 w 633"/>
                        <a:gd name="T49" fmla="*/ 111 h 324"/>
                        <a:gd name="T50" fmla="*/ 500 w 633"/>
                        <a:gd name="T51" fmla="*/ 98 h 324"/>
                        <a:gd name="T52" fmla="*/ 528 w 633"/>
                        <a:gd name="T53" fmla="*/ 82 h 324"/>
                        <a:gd name="T54" fmla="*/ 548 w 633"/>
                        <a:gd name="T55" fmla="*/ 66 h 324"/>
                        <a:gd name="T56" fmla="*/ 580 w 633"/>
                        <a:gd name="T57" fmla="*/ 45 h 324"/>
                        <a:gd name="T58" fmla="*/ 600 w 633"/>
                        <a:gd name="T59" fmla="*/ 25 h 324"/>
                        <a:gd name="T60" fmla="*/ 624 w 633"/>
                        <a:gd name="T61" fmla="*/ 0 h 324"/>
                        <a:gd name="T62" fmla="*/ 616 w 633"/>
                        <a:gd name="T63" fmla="*/ 12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162" name="Rectangle 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8" y="3312"/>
                      <a:ext cx="272" cy="12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 eaLnBrk="0" hangingPunct="0"/>
                      <a:endParaRPr lang="en-US"/>
                    </a:p>
                  </p:txBody>
                </p:sp>
              </p:grpSp>
              <p:sp>
                <p:nvSpPr>
                  <p:cNvPr id="48158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04"/>
                    <a:ext cx="120" cy="576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  <p:sp>
                <p:nvSpPr>
                  <p:cNvPr id="48159" name="AutoShape 7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400" y="2392"/>
                    <a:ext cx="112" cy="312"/>
                  </a:xfrm>
                  <a:prstGeom prst="rtTriangle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</p:grpSp>
            <p:sp>
              <p:nvSpPr>
                <p:cNvPr id="48156" name="Freeform 73"/>
                <p:cNvSpPr>
                  <a:spLocks/>
                </p:cNvSpPr>
                <p:nvPr/>
              </p:nvSpPr>
              <p:spPr bwMode="auto">
                <a:xfrm>
                  <a:off x="2504" y="2008"/>
                  <a:ext cx="512" cy="1904"/>
                </a:xfrm>
                <a:custGeom>
                  <a:avLst/>
                  <a:gdLst>
                    <a:gd name="T0" fmla="*/ 16 w 512"/>
                    <a:gd name="T1" fmla="*/ 1048 h 1904"/>
                    <a:gd name="T2" fmla="*/ 160 w 512"/>
                    <a:gd name="T3" fmla="*/ 520 h 1904"/>
                    <a:gd name="T4" fmla="*/ 312 w 512"/>
                    <a:gd name="T5" fmla="*/ 168 h 1904"/>
                    <a:gd name="T6" fmla="*/ 456 w 512"/>
                    <a:gd name="T7" fmla="*/ 16 h 1904"/>
                    <a:gd name="T8" fmla="*/ 504 w 512"/>
                    <a:gd name="T9" fmla="*/ 0 h 1904"/>
                    <a:gd name="T10" fmla="*/ 512 w 512"/>
                    <a:gd name="T11" fmla="*/ 1904 h 1904"/>
                    <a:gd name="T12" fmla="*/ 0 w 512"/>
                    <a:gd name="T13" fmla="*/ 1904 h 1904"/>
                    <a:gd name="T14" fmla="*/ 16 w 512"/>
                    <a:gd name="T15" fmla="*/ 1048 h 19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12"/>
                    <a:gd name="T25" fmla="*/ 0 h 1904"/>
                    <a:gd name="T26" fmla="*/ 512 w 512"/>
                    <a:gd name="T27" fmla="*/ 1904 h 190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12" h="1904">
                      <a:moveTo>
                        <a:pt x="16" y="1048"/>
                      </a:moveTo>
                      <a:lnTo>
                        <a:pt x="160" y="520"/>
                      </a:lnTo>
                      <a:lnTo>
                        <a:pt x="312" y="168"/>
                      </a:lnTo>
                      <a:lnTo>
                        <a:pt x="456" y="16"/>
                      </a:lnTo>
                      <a:lnTo>
                        <a:pt x="504" y="0"/>
                      </a:lnTo>
                      <a:lnTo>
                        <a:pt x="512" y="1904"/>
                      </a:lnTo>
                      <a:lnTo>
                        <a:pt x="0" y="1904"/>
                      </a:lnTo>
                      <a:lnTo>
                        <a:pt x="16" y="104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8153" name="Line 74"/>
              <p:cNvSpPr>
                <a:spLocks noChangeShapeType="1"/>
              </p:cNvSpPr>
              <p:nvPr/>
            </p:nvSpPr>
            <p:spPr bwMode="auto">
              <a:xfrm>
                <a:off x="1056" y="3152"/>
                <a:ext cx="0" cy="328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4" name="Line 75"/>
              <p:cNvSpPr>
                <a:spLocks noChangeShapeType="1"/>
              </p:cNvSpPr>
              <p:nvPr/>
            </p:nvSpPr>
            <p:spPr bwMode="auto">
              <a:xfrm flipH="1" flipV="1">
                <a:off x="1048" y="4032"/>
                <a:ext cx="496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151" name="Line 76"/>
            <p:cNvSpPr>
              <a:spLocks noChangeShapeType="1"/>
            </p:cNvSpPr>
            <p:nvPr/>
          </p:nvSpPr>
          <p:spPr bwMode="auto">
            <a:xfrm flipV="1">
              <a:off x="2632" y="2080"/>
              <a:ext cx="104" cy="168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104900" y="977900"/>
            <a:ext cx="71691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Probabilities for the normal random variable are</a:t>
            </a:r>
          </a:p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given by </a:t>
            </a:r>
            <a:r>
              <a:rPr lang="en-US" b="0" u="sng">
                <a:solidFill>
                  <a:srgbClr val="000000"/>
                </a:solidFill>
                <a:latin typeface="Book Antiqua" pitchFamily="18" charset="0"/>
              </a:rPr>
              <a:t>areas under the curve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.  Verify the following:</a:t>
            </a:r>
          </a:p>
          <a:p>
            <a:pPr eaLnBrk="0" hangingPunct="0"/>
            <a:endParaRPr lang="en-US" sz="9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sz="8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The area to the left of the mean is .5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48133" name="Rectangle 14"/>
          <p:cNvSpPr>
            <a:spLocks noChangeArrowheads="1"/>
          </p:cNvSpPr>
          <p:nvPr/>
        </p:nvSpPr>
        <p:spPr bwMode="auto">
          <a:xfrm>
            <a:off x="685800" y="114300"/>
            <a:ext cx="7772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48134" name="Text Box 47"/>
          <p:cNvSpPr txBox="1">
            <a:spLocks noChangeArrowheads="1"/>
          </p:cNvSpPr>
          <p:nvPr/>
        </p:nvSpPr>
        <p:spPr bwMode="auto">
          <a:xfrm flipH="1">
            <a:off x="5311775" y="3609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48135" name="Text Box 44"/>
          <p:cNvSpPr txBox="1">
            <a:spLocks noChangeArrowheads="1"/>
          </p:cNvSpPr>
          <p:nvPr/>
        </p:nvSpPr>
        <p:spPr bwMode="auto">
          <a:xfrm flipH="1">
            <a:off x="7302500" y="5970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48136" name="Text Box 45"/>
          <p:cNvSpPr txBox="1">
            <a:spLocks noChangeArrowheads="1"/>
          </p:cNvSpPr>
          <p:nvPr/>
        </p:nvSpPr>
        <p:spPr bwMode="auto">
          <a:xfrm flipH="1">
            <a:off x="4662488" y="63388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6242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8138" name="Group 8"/>
          <p:cNvGrpSpPr>
            <a:grpSpLocks/>
          </p:cNvGrpSpPr>
          <p:nvPr/>
        </p:nvGrpSpPr>
        <p:grpSpPr bwMode="auto">
          <a:xfrm flipH="1">
            <a:off x="2405063" y="3130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795838" y="59642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>
            <a:off x="4802188" y="3201988"/>
            <a:ext cx="0" cy="30559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17" name="Text Box 20"/>
          <p:cNvSpPr txBox="1">
            <a:spLocks noChangeArrowheads="1"/>
          </p:cNvSpPr>
          <p:nvPr/>
        </p:nvSpPr>
        <p:spPr bwMode="auto">
          <a:xfrm flipH="1">
            <a:off x="4071938" y="5514975"/>
            <a:ext cx="600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32831" name="Line 63"/>
          <p:cNvSpPr>
            <a:spLocks noChangeShapeType="1"/>
          </p:cNvSpPr>
          <p:nvPr/>
        </p:nvSpPr>
        <p:spPr bwMode="auto">
          <a:xfrm flipV="1">
            <a:off x="4178300" y="3302000"/>
            <a:ext cx="165100" cy="2667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46" name="Rectangle 78"/>
          <p:cNvSpPr>
            <a:spLocks noChangeArrowheads="1"/>
          </p:cNvSpPr>
          <p:nvPr/>
        </p:nvSpPr>
        <p:spPr bwMode="auto">
          <a:xfrm>
            <a:off x="1533525" y="3203575"/>
            <a:ext cx="15081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0) 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9" grpId="0" animBg="1"/>
      <p:bldP spid="32817" grpId="0"/>
      <p:bldP spid="32831" grpId="0" animBg="1"/>
      <p:bldP spid="3284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48597" name="Group 117"/>
          <p:cNvGraphicFramePr>
            <a:graphicFrameLocks noGrp="1"/>
          </p:cNvGraphicFramePr>
          <p:nvPr/>
        </p:nvGraphicFramePr>
        <p:xfrm>
          <a:off x="573088" y="2571750"/>
          <a:ext cx="8215312" cy="3140074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83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-.5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.3085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.3050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.3015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.2981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.2946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.2912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.2877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.2843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.2810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.2776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-.4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.3446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.3409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.3372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.3336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.3300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.3264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.3228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.3192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.3156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.3121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-.3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.3821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.3783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.3745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.3707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.3669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.3632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.3594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.3557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.3520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.3483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-.2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.4207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.4168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.4129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.4090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.4052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.4013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.3974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.3936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.3897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.3859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-.1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.4602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.4562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.4522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.4483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.4443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.4404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.4364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.4325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.4286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.4247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 .0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.5000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.4960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.4920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.4880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.4840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.4801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.4761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.4721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.4681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.4641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1284288" y="2576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03238" y="52863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408363" y="5835650"/>
            <a:ext cx="3009900" cy="742950"/>
          </a:xfrm>
          <a:prstGeom prst="wedgeEllipseCallout">
            <a:avLst>
              <a:gd name="adj1" fmla="val -100051"/>
              <a:gd name="adj2" fmla="val -75856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0) = .5000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730750" y="1346200"/>
            <a:ext cx="330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0.0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.00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1206500" y="53244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9256" name="Rectangle 107"/>
          <p:cNvSpPr>
            <a:spLocks noChangeArrowheads="1"/>
          </p:cNvSpPr>
          <p:nvPr/>
        </p:nvSpPr>
        <p:spPr bwMode="auto">
          <a:xfrm>
            <a:off x="3975100" y="981075"/>
            <a:ext cx="1857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0.00) = ?</a:t>
            </a:r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V="1">
            <a:off x="1571625" y="2930525"/>
            <a:ext cx="0" cy="236855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693" grpId="0"/>
      <p:bldP spid="242785" grpId="0" animBg="1"/>
      <p:bldP spid="243057" grpId="0"/>
      <p:bldP spid="243058" grpId="0"/>
      <p:bldP spid="243052" grpId="0" animBg="1"/>
      <p:bldP spid="2" grpId="0" animBg="1"/>
      <p:bldP spid="2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3195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2500313" y="3187700"/>
            <a:ext cx="2287587" cy="3046413"/>
            <a:chOff x="1439" y="2000"/>
            <a:chExt cx="1441" cy="1919"/>
          </a:xfrm>
        </p:grpSpPr>
        <p:grpSp>
          <p:nvGrpSpPr>
            <p:cNvPr id="50198" name="Group 4"/>
            <p:cNvGrpSpPr>
              <a:grpSpLocks/>
            </p:cNvGrpSpPr>
            <p:nvPr/>
          </p:nvGrpSpPr>
          <p:grpSpPr bwMode="auto">
            <a:xfrm>
              <a:off x="1439" y="2000"/>
              <a:ext cx="1441" cy="1919"/>
              <a:chOff x="103" y="2128"/>
              <a:chExt cx="1441" cy="1919"/>
            </a:xfrm>
          </p:grpSpPr>
          <p:grpSp>
            <p:nvGrpSpPr>
              <p:cNvPr id="50200" name="Group 5"/>
              <p:cNvGrpSpPr>
                <a:grpSpLocks/>
              </p:cNvGrpSpPr>
              <p:nvPr/>
            </p:nvGrpSpPr>
            <p:grpSpPr bwMode="auto">
              <a:xfrm>
                <a:off x="103" y="2128"/>
                <a:ext cx="1441" cy="1919"/>
                <a:chOff x="1575" y="2008"/>
                <a:chExt cx="1441" cy="1919"/>
              </a:xfrm>
            </p:grpSpPr>
            <p:grpSp>
              <p:nvGrpSpPr>
                <p:cNvPr id="50203" name="Group 6"/>
                <p:cNvGrpSpPr>
                  <a:grpSpLocks/>
                </p:cNvGrpSpPr>
                <p:nvPr/>
              </p:nvGrpSpPr>
              <p:grpSpPr bwMode="auto">
                <a:xfrm>
                  <a:off x="1575" y="3032"/>
                  <a:ext cx="937" cy="895"/>
                  <a:chOff x="1575" y="2392"/>
                  <a:chExt cx="937" cy="895"/>
                </a:xfrm>
              </p:grpSpPr>
              <p:grpSp>
                <p:nvGrpSpPr>
                  <p:cNvPr id="50205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1575" y="2675"/>
                    <a:ext cx="825" cy="612"/>
                    <a:chOff x="223" y="2835"/>
                    <a:chExt cx="825" cy="612"/>
                  </a:xfrm>
                </p:grpSpPr>
                <p:sp>
                  <p:nvSpPr>
                    <p:cNvPr id="50208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639" y="2835"/>
                      <a:ext cx="409" cy="532"/>
                    </a:xfrm>
                    <a:custGeom>
                      <a:avLst/>
                      <a:gdLst>
                        <a:gd name="T0" fmla="*/ 109 w 633"/>
                        <a:gd name="T1" fmla="*/ 0 h 324"/>
                        <a:gd name="T2" fmla="*/ 109 w 633"/>
                        <a:gd name="T3" fmla="*/ 297 h 324"/>
                        <a:gd name="T4" fmla="*/ 110 w 633"/>
                        <a:gd name="T5" fmla="*/ 739 h 324"/>
                        <a:gd name="T6" fmla="*/ 110 w 633"/>
                        <a:gd name="T7" fmla="*/ 944 h 324"/>
                        <a:gd name="T8" fmla="*/ 110 w 633"/>
                        <a:gd name="T9" fmla="*/ 1167 h 324"/>
                        <a:gd name="T10" fmla="*/ 110 w 633"/>
                        <a:gd name="T11" fmla="*/ 1351 h 324"/>
                        <a:gd name="T12" fmla="*/ 110 w 633"/>
                        <a:gd name="T13" fmla="*/ 1525 h 324"/>
                        <a:gd name="T14" fmla="*/ 110 w 633"/>
                        <a:gd name="T15" fmla="*/ 1709 h 324"/>
                        <a:gd name="T16" fmla="*/ 110 w 633"/>
                        <a:gd name="T17" fmla="*/ 2356 h 324"/>
                        <a:gd name="T18" fmla="*/ 1 w 633"/>
                        <a:gd name="T19" fmla="*/ 2356 h 324"/>
                        <a:gd name="T20" fmla="*/ 0 w 633"/>
                        <a:gd name="T21" fmla="*/ 2205 h 324"/>
                        <a:gd name="T22" fmla="*/ 1 w 633"/>
                        <a:gd name="T23" fmla="*/ 2059 h 324"/>
                        <a:gd name="T24" fmla="*/ 7 w 633"/>
                        <a:gd name="T25" fmla="*/ 1970 h 324"/>
                        <a:gd name="T26" fmla="*/ 14 w 633"/>
                        <a:gd name="T27" fmla="*/ 1939 h 324"/>
                        <a:gd name="T28" fmla="*/ 22 w 633"/>
                        <a:gd name="T29" fmla="*/ 1814 h 324"/>
                        <a:gd name="T30" fmla="*/ 28 w 633"/>
                        <a:gd name="T31" fmla="*/ 1731 h 324"/>
                        <a:gd name="T32" fmla="*/ 34 w 633"/>
                        <a:gd name="T33" fmla="*/ 1642 h 324"/>
                        <a:gd name="T34" fmla="*/ 41 w 633"/>
                        <a:gd name="T35" fmla="*/ 1550 h 324"/>
                        <a:gd name="T36" fmla="*/ 48 w 633"/>
                        <a:gd name="T37" fmla="*/ 1429 h 324"/>
                        <a:gd name="T38" fmla="*/ 61 w 633"/>
                        <a:gd name="T39" fmla="*/ 1222 h 324"/>
                        <a:gd name="T40" fmla="*/ 68 w 633"/>
                        <a:gd name="T41" fmla="*/ 1133 h 324"/>
                        <a:gd name="T42" fmla="*/ 72 w 633"/>
                        <a:gd name="T43" fmla="*/ 1046 h 324"/>
                        <a:gd name="T44" fmla="*/ 77 w 633"/>
                        <a:gd name="T45" fmla="*/ 924 h 324"/>
                        <a:gd name="T46" fmla="*/ 81 w 633"/>
                        <a:gd name="T47" fmla="*/ 836 h 324"/>
                        <a:gd name="T48" fmla="*/ 83 w 633"/>
                        <a:gd name="T49" fmla="*/ 806 h 324"/>
                        <a:gd name="T50" fmla="*/ 87 w 633"/>
                        <a:gd name="T51" fmla="*/ 711 h 324"/>
                        <a:gd name="T52" fmla="*/ 92 w 633"/>
                        <a:gd name="T53" fmla="*/ 599 h 324"/>
                        <a:gd name="T54" fmla="*/ 96 w 633"/>
                        <a:gd name="T55" fmla="*/ 478 h 324"/>
                        <a:gd name="T56" fmla="*/ 101 w 633"/>
                        <a:gd name="T57" fmla="*/ 328 h 324"/>
                        <a:gd name="T58" fmla="*/ 105 w 633"/>
                        <a:gd name="T59" fmla="*/ 181 h 324"/>
                        <a:gd name="T60" fmla="*/ 109 w 633"/>
                        <a:gd name="T61" fmla="*/ 0 h 324"/>
                        <a:gd name="T62" fmla="*/ 107 w 633"/>
                        <a:gd name="T63" fmla="*/ 89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09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223" y="3123"/>
                      <a:ext cx="633" cy="324"/>
                    </a:xfrm>
                    <a:custGeom>
                      <a:avLst/>
                      <a:gdLst>
                        <a:gd name="T0" fmla="*/ 624 w 633"/>
                        <a:gd name="T1" fmla="*/ 0 h 324"/>
                        <a:gd name="T2" fmla="*/ 624 w 633"/>
                        <a:gd name="T3" fmla="*/ 41 h 324"/>
                        <a:gd name="T4" fmla="*/ 633 w 633"/>
                        <a:gd name="T5" fmla="*/ 102 h 324"/>
                        <a:gd name="T6" fmla="*/ 633 w 633"/>
                        <a:gd name="T7" fmla="*/ 130 h 324"/>
                        <a:gd name="T8" fmla="*/ 632 w 633"/>
                        <a:gd name="T9" fmla="*/ 161 h 324"/>
                        <a:gd name="T10" fmla="*/ 632 w 633"/>
                        <a:gd name="T11" fmla="*/ 186 h 324"/>
                        <a:gd name="T12" fmla="*/ 632 w 633"/>
                        <a:gd name="T13" fmla="*/ 210 h 324"/>
                        <a:gd name="T14" fmla="*/ 632 w 633"/>
                        <a:gd name="T15" fmla="*/ 235 h 324"/>
                        <a:gd name="T16" fmla="*/ 632 w 633"/>
                        <a:gd name="T17" fmla="*/ 324 h 324"/>
                        <a:gd name="T18" fmla="*/ 4 w 633"/>
                        <a:gd name="T19" fmla="*/ 324 h 324"/>
                        <a:gd name="T20" fmla="*/ 0 w 633"/>
                        <a:gd name="T21" fmla="*/ 303 h 324"/>
                        <a:gd name="T22" fmla="*/ 4 w 633"/>
                        <a:gd name="T23" fmla="*/ 283 h 324"/>
                        <a:gd name="T24" fmla="*/ 40 w 633"/>
                        <a:gd name="T25" fmla="*/ 271 h 324"/>
                        <a:gd name="T26" fmla="*/ 80 w 633"/>
                        <a:gd name="T27" fmla="*/ 267 h 324"/>
                        <a:gd name="T28" fmla="*/ 124 w 633"/>
                        <a:gd name="T29" fmla="*/ 250 h 324"/>
                        <a:gd name="T30" fmla="*/ 164 w 633"/>
                        <a:gd name="T31" fmla="*/ 238 h 324"/>
                        <a:gd name="T32" fmla="*/ 196 w 633"/>
                        <a:gd name="T33" fmla="*/ 226 h 324"/>
                        <a:gd name="T34" fmla="*/ 236 w 633"/>
                        <a:gd name="T35" fmla="*/ 213 h 324"/>
                        <a:gd name="T36" fmla="*/ 276 w 633"/>
                        <a:gd name="T37" fmla="*/ 197 h 324"/>
                        <a:gd name="T38" fmla="*/ 352 w 633"/>
                        <a:gd name="T39" fmla="*/ 168 h 324"/>
                        <a:gd name="T40" fmla="*/ 388 w 633"/>
                        <a:gd name="T41" fmla="*/ 156 h 324"/>
                        <a:gd name="T42" fmla="*/ 412 w 633"/>
                        <a:gd name="T43" fmla="*/ 144 h 324"/>
                        <a:gd name="T44" fmla="*/ 440 w 633"/>
                        <a:gd name="T45" fmla="*/ 127 h 324"/>
                        <a:gd name="T46" fmla="*/ 464 w 633"/>
                        <a:gd name="T47" fmla="*/ 115 h 324"/>
                        <a:gd name="T48" fmla="*/ 480 w 633"/>
                        <a:gd name="T49" fmla="*/ 111 h 324"/>
                        <a:gd name="T50" fmla="*/ 500 w 633"/>
                        <a:gd name="T51" fmla="*/ 98 h 324"/>
                        <a:gd name="T52" fmla="*/ 528 w 633"/>
                        <a:gd name="T53" fmla="*/ 82 h 324"/>
                        <a:gd name="T54" fmla="*/ 548 w 633"/>
                        <a:gd name="T55" fmla="*/ 66 h 324"/>
                        <a:gd name="T56" fmla="*/ 580 w 633"/>
                        <a:gd name="T57" fmla="*/ 45 h 324"/>
                        <a:gd name="T58" fmla="*/ 600 w 633"/>
                        <a:gd name="T59" fmla="*/ 25 h 324"/>
                        <a:gd name="T60" fmla="*/ 624 w 633"/>
                        <a:gd name="T61" fmla="*/ 0 h 324"/>
                        <a:gd name="T62" fmla="*/ 616 w 633"/>
                        <a:gd name="T63" fmla="*/ 12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10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8" y="3312"/>
                      <a:ext cx="272" cy="12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 eaLnBrk="0" hangingPunct="0"/>
                      <a:endParaRPr lang="en-US"/>
                    </a:p>
                  </p:txBody>
                </p:sp>
              </p:grpSp>
              <p:sp>
                <p:nvSpPr>
                  <p:cNvPr id="5020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04"/>
                    <a:ext cx="120" cy="576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  <p:sp>
                <p:nvSpPr>
                  <p:cNvPr id="50207" name="AutoShape 1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400" y="2392"/>
                    <a:ext cx="112" cy="312"/>
                  </a:xfrm>
                  <a:prstGeom prst="rtTriangle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</p:grpSp>
            <p:sp>
              <p:nvSpPr>
                <p:cNvPr id="50204" name="Freeform 13"/>
                <p:cNvSpPr>
                  <a:spLocks/>
                </p:cNvSpPr>
                <p:nvPr/>
              </p:nvSpPr>
              <p:spPr bwMode="auto">
                <a:xfrm>
                  <a:off x="2504" y="2008"/>
                  <a:ext cx="512" cy="1904"/>
                </a:xfrm>
                <a:custGeom>
                  <a:avLst/>
                  <a:gdLst>
                    <a:gd name="T0" fmla="*/ 16 w 512"/>
                    <a:gd name="T1" fmla="*/ 1048 h 1904"/>
                    <a:gd name="T2" fmla="*/ 160 w 512"/>
                    <a:gd name="T3" fmla="*/ 520 h 1904"/>
                    <a:gd name="T4" fmla="*/ 312 w 512"/>
                    <a:gd name="T5" fmla="*/ 168 h 1904"/>
                    <a:gd name="T6" fmla="*/ 456 w 512"/>
                    <a:gd name="T7" fmla="*/ 16 h 1904"/>
                    <a:gd name="T8" fmla="*/ 504 w 512"/>
                    <a:gd name="T9" fmla="*/ 0 h 1904"/>
                    <a:gd name="T10" fmla="*/ 512 w 512"/>
                    <a:gd name="T11" fmla="*/ 1904 h 1904"/>
                    <a:gd name="T12" fmla="*/ 0 w 512"/>
                    <a:gd name="T13" fmla="*/ 1904 h 1904"/>
                    <a:gd name="T14" fmla="*/ 16 w 512"/>
                    <a:gd name="T15" fmla="*/ 1048 h 19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12"/>
                    <a:gd name="T25" fmla="*/ 0 h 1904"/>
                    <a:gd name="T26" fmla="*/ 512 w 512"/>
                    <a:gd name="T27" fmla="*/ 1904 h 190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12" h="1904">
                      <a:moveTo>
                        <a:pt x="16" y="1048"/>
                      </a:moveTo>
                      <a:lnTo>
                        <a:pt x="160" y="520"/>
                      </a:lnTo>
                      <a:lnTo>
                        <a:pt x="312" y="168"/>
                      </a:lnTo>
                      <a:lnTo>
                        <a:pt x="456" y="16"/>
                      </a:lnTo>
                      <a:lnTo>
                        <a:pt x="504" y="0"/>
                      </a:lnTo>
                      <a:lnTo>
                        <a:pt x="512" y="1904"/>
                      </a:lnTo>
                      <a:lnTo>
                        <a:pt x="0" y="1904"/>
                      </a:lnTo>
                      <a:lnTo>
                        <a:pt x="16" y="104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0201" name="Line 14"/>
              <p:cNvSpPr>
                <a:spLocks noChangeShapeType="1"/>
              </p:cNvSpPr>
              <p:nvPr/>
            </p:nvSpPr>
            <p:spPr bwMode="auto">
              <a:xfrm>
                <a:off x="1056" y="3152"/>
                <a:ext cx="0" cy="328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2" name="Line 15"/>
              <p:cNvSpPr>
                <a:spLocks noChangeShapeType="1"/>
              </p:cNvSpPr>
              <p:nvPr/>
            </p:nvSpPr>
            <p:spPr bwMode="auto">
              <a:xfrm flipH="1" flipV="1">
                <a:off x="1048" y="4032"/>
                <a:ext cx="496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199" name="Line 16"/>
            <p:cNvSpPr>
              <a:spLocks noChangeShapeType="1"/>
            </p:cNvSpPr>
            <p:nvPr/>
          </p:nvSpPr>
          <p:spPr bwMode="auto">
            <a:xfrm flipV="1">
              <a:off x="2632" y="2080"/>
              <a:ext cx="104" cy="168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104900" y="977900"/>
            <a:ext cx="71691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Probabilities for the normal random variable are</a:t>
            </a:r>
          </a:p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given by </a:t>
            </a:r>
            <a:r>
              <a:rPr lang="en-US" b="0" u="sng">
                <a:solidFill>
                  <a:srgbClr val="000000"/>
                </a:solidFill>
                <a:latin typeface="Book Antiqua" pitchFamily="18" charset="0"/>
              </a:rPr>
              <a:t>areas under the curve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.  Verify the following:</a:t>
            </a:r>
          </a:p>
          <a:p>
            <a:pPr eaLnBrk="0" hangingPunct="0"/>
            <a:endParaRPr lang="en-US" sz="9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sz="8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The area to the left of the mean is .5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50181" name="Rectangle 14"/>
          <p:cNvSpPr>
            <a:spLocks noChangeArrowheads="1"/>
          </p:cNvSpPr>
          <p:nvPr/>
        </p:nvSpPr>
        <p:spPr bwMode="auto">
          <a:xfrm>
            <a:off x="685800" y="114300"/>
            <a:ext cx="7772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50182" name="Text Box 47"/>
          <p:cNvSpPr txBox="1">
            <a:spLocks noChangeArrowheads="1"/>
          </p:cNvSpPr>
          <p:nvPr/>
        </p:nvSpPr>
        <p:spPr bwMode="auto">
          <a:xfrm flipH="1">
            <a:off x="5311775" y="3609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50183" name="Text Box 44"/>
          <p:cNvSpPr txBox="1">
            <a:spLocks noChangeArrowheads="1"/>
          </p:cNvSpPr>
          <p:nvPr/>
        </p:nvSpPr>
        <p:spPr bwMode="auto">
          <a:xfrm flipH="1">
            <a:off x="7302500" y="5970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50184" name="Text Box 45"/>
          <p:cNvSpPr txBox="1">
            <a:spLocks noChangeArrowheads="1"/>
          </p:cNvSpPr>
          <p:nvPr/>
        </p:nvSpPr>
        <p:spPr bwMode="auto">
          <a:xfrm flipH="1">
            <a:off x="4662488" y="63388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6242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0186" name="Group 8"/>
          <p:cNvGrpSpPr>
            <a:grpSpLocks/>
          </p:cNvGrpSpPr>
          <p:nvPr/>
        </p:nvGrpSpPr>
        <p:grpSpPr bwMode="auto">
          <a:xfrm flipH="1">
            <a:off x="2405063" y="3130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795838" y="59642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0188" name="Line 5"/>
          <p:cNvSpPr>
            <a:spLocks noChangeShapeType="1"/>
          </p:cNvSpPr>
          <p:nvPr/>
        </p:nvSpPr>
        <p:spPr bwMode="auto">
          <a:xfrm>
            <a:off x="4802188" y="3201988"/>
            <a:ext cx="0" cy="30559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9" name="Text Box 20"/>
          <p:cNvSpPr txBox="1">
            <a:spLocks noChangeArrowheads="1"/>
          </p:cNvSpPr>
          <p:nvPr/>
        </p:nvSpPr>
        <p:spPr bwMode="auto">
          <a:xfrm flipH="1">
            <a:off x="3792538" y="5514975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.5000</a:t>
            </a:r>
          </a:p>
        </p:txBody>
      </p:sp>
      <p:sp>
        <p:nvSpPr>
          <p:cNvPr id="50190" name="Line 33"/>
          <p:cNvSpPr>
            <a:spLocks noChangeShapeType="1"/>
          </p:cNvSpPr>
          <p:nvPr/>
        </p:nvSpPr>
        <p:spPr bwMode="auto">
          <a:xfrm flipV="1">
            <a:off x="4178300" y="3302000"/>
            <a:ext cx="165100" cy="2667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1" name="Rectangle 34"/>
          <p:cNvSpPr>
            <a:spLocks noChangeArrowheads="1"/>
          </p:cNvSpPr>
          <p:nvPr/>
        </p:nvSpPr>
        <p:spPr bwMode="auto">
          <a:xfrm>
            <a:off x="1211263" y="3203575"/>
            <a:ext cx="21526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0) = 0.5000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34"/>
          <p:cNvGrpSpPr>
            <a:grpSpLocks/>
          </p:cNvGrpSpPr>
          <p:nvPr/>
        </p:nvGrpSpPr>
        <p:grpSpPr bwMode="auto">
          <a:xfrm flipH="1">
            <a:off x="4799013" y="3213100"/>
            <a:ext cx="2287587" cy="3046413"/>
            <a:chOff x="1439" y="2000"/>
            <a:chExt cx="1441" cy="1919"/>
          </a:xfrm>
        </p:grpSpPr>
        <p:grpSp>
          <p:nvGrpSpPr>
            <p:cNvPr id="51236" name="Group 35"/>
            <p:cNvGrpSpPr>
              <a:grpSpLocks/>
            </p:cNvGrpSpPr>
            <p:nvPr/>
          </p:nvGrpSpPr>
          <p:grpSpPr bwMode="auto">
            <a:xfrm>
              <a:off x="1439" y="2000"/>
              <a:ext cx="1441" cy="1919"/>
              <a:chOff x="103" y="2128"/>
              <a:chExt cx="1441" cy="1919"/>
            </a:xfrm>
          </p:grpSpPr>
          <p:grpSp>
            <p:nvGrpSpPr>
              <p:cNvPr id="51238" name="Group 36"/>
              <p:cNvGrpSpPr>
                <a:grpSpLocks/>
              </p:cNvGrpSpPr>
              <p:nvPr/>
            </p:nvGrpSpPr>
            <p:grpSpPr bwMode="auto">
              <a:xfrm>
                <a:off x="103" y="2128"/>
                <a:ext cx="1441" cy="1919"/>
                <a:chOff x="1575" y="2008"/>
                <a:chExt cx="1441" cy="1919"/>
              </a:xfrm>
            </p:grpSpPr>
            <p:grpSp>
              <p:nvGrpSpPr>
                <p:cNvPr id="51241" name="Group 37"/>
                <p:cNvGrpSpPr>
                  <a:grpSpLocks/>
                </p:cNvGrpSpPr>
                <p:nvPr/>
              </p:nvGrpSpPr>
              <p:grpSpPr bwMode="auto">
                <a:xfrm>
                  <a:off x="1575" y="3032"/>
                  <a:ext cx="937" cy="895"/>
                  <a:chOff x="1575" y="2392"/>
                  <a:chExt cx="937" cy="895"/>
                </a:xfrm>
              </p:grpSpPr>
              <p:grpSp>
                <p:nvGrpSpPr>
                  <p:cNvPr id="51243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1575" y="2675"/>
                    <a:ext cx="825" cy="612"/>
                    <a:chOff x="223" y="2835"/>
                    <a:chExt cx="825" cy="612"/>
                  </a:xfrm>
                </p:grpSpPr>
                <p:sp>
                  <p:nvSpPr>
                    <p:cNvPr id="51246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639" y="2835"/>
                      <a:ext cx="409" cy="532"/>
                    </a:xfrm>
                    <a:custGeom>
                      <a:avLst/>
                      <a:gdLst>
                        <a:gd name="T0" fmla="*/ 109 w 633"/>
                        <a:gd name="T1" fmla="*/ 0 h 324"/>
                        <a:gd name="T2" fmla="*/ 109 w 633"/>
                        <a:gd name="T3" fmla="*/ 297 h 324"/>
                        <a:gd name="T4" fmla="*/ 110 w 633"/>
                        <a:gd name="T5" fmla="*/ 739 h 324"/>
                        <a:gd name="T6" fmla="*/ 110 w 633"/>
                        <a:gd name="T7" fmla="*/ 944 h 324"/>
                        <a:gd name="T8" fmla="*/ 110 w 633"/>
                        <a:gd name="T9" fmla="*/ 1167 h 324"/>
                        <a:gd name="T10" fmla="*/ 110 w 633"/>
                        <a:gd name="T11" fmla="*/ 1351 h 324"/>
                        <a:gd name="T12" fmla="*/ 110 w 633"/>
                        <a:gd name="T13" fmla="*/ 1525 h 324"/>
                        <a:gd name="T14" fmla="*/ 110 w 633"/>
                        <a:gd name="T15" fmla="*/ 1709 h 324"/>
                        <a:gd name="T16" fmla="*/ 110 w 633"/>
                        <a:gd name="T17" fmla="*/ 2356 h 324"/>
                        <a:gd name="T18" fmla="*/ 1 w 633"/>
                        <a:gd name="T19" fmla="*/ 2356 h 324"/>
                        <a:gd name="T20" fmla="*/ 0 w 633"/>
                        <a:gd name="T21" fmla="*/ 2205 h 324"/>
                        <a:gd name="T22" fmla="*/ 1 w 633"/>
                        <a:gd name="T23" fmla="*/ 2059 h 324"/>
                        <a:gd name="T24" fmla="*/ 7 w 633"/>
                        <a:gd name="T25" fmla="*/ 1970 h 324"/>
                        <a:gd name="T26" fmla="*/ 14 w 633"/>
                        <a:gd name="T27" fmla="*/ 1939 h 324"/>
                        <a:gd name="T28" fmla="*/ 22 w 633"/>
                        <a:gd name="T29" fmla="*/ 1814 h 324"/>
                        <a:gd name="T30" fmla="*/ 28 w 633"/>
                        <a:gd name="T31" fmla="*/ 1731 h 324"/>
                        <a:gd name="T32" fmla="*/ 34 w 633"/>
                        <a:gd name="T33" fmla="*/ 1642 h 324"/>
                        <a:gd name="T34" fmla="*/ 41 w 633"/>
                        <a:gd name="T35" fmla="*/ 1550 h 324"/>
                        <a:gd name="T36" fmla="*/ 48 w 633"/>
                        <a:gd name="T37" fmla="*/ 1429 h 324"/>
                        <a:gd name="T38" fmla="*/ 61 w 633"/>
                        <a:gd name="T39" fmla="*/ 1222 h 324"/>
                        <a:gd name="T40" fmla="*/ 68 w 633"/>
                        <a:gd name="T41" fmla="*/ 1133 h 324"/>
                        <a:gd name="T42" fmla="*/ 72 w 633"/>
                        <a:gd name="T43" fmla="*/ 1046 h 324"/>
                        <a:gd name="T44" fmla="*/ 77 w 633"/>
                        <a:gd name="T45" fmla="*/ 924 h 324"/>
                        <a:gd name="T46" fmla="*/ 81 w 633"/>
                        <a:gd name="T47" fmla="*/ 836 h 324"/>
                        <a:gd name="T48" fmla="*/ 83 w 633"/>
                        <a:gd name="T49" fmla="*/ 806 h 324"/>
                        <a:gd name="T50" fmla="*/ 87 w 633"/>
                        <a:gd name="T51" fmla="*/ 711 h 324"/>
                        <a:gd name="T52" fmla="*/ 92 w 633"/>
                        <a:gd name="T53" fmla="*/ 599 h 324"/>
                        <a:gd name="T54" fmla="*/ 96 w 633"/>
                        <a:gd name="T55" fmla="*/ 478 h 324"/>
                        <a:gd name="T56" fmla="*/ 101 w 633"/>
                        <a:gd name="T57" fmla="*/ 328 h 324"/>
                        <a:gd name="T58" fmla="*/ 105 w 633"/>
                        <a:gd name="T59" fmla="*/ 181 h 324"/>
                        <a:gd name="T60" fmla="*/ 109 w 633"/>
                        <a:gd name="T61" fmla="*/ 0 h 324"/>
                        <a:gd name="T62" fmla="*/ 107 w 633"/>
                        <a:gd name="T63" fmla="*/ 89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247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223" y="3123"/>
                      <a:ext cx="633" cy="324"/>
                    </a:xfrm>
                    <a:custGeom>
                      <a:avLst/>
                      <a:gdLst>
                        <a:gd name="T0" fmla="*/ 624 w 633"/>
                        <a:gd name="T1" fmla="*/ 0 h 324"/>
                        <a:gd name="T2" fmla="*/ 624 w 633"/>
                        <a:gd name="T3" fmla="*/ 41 h 324"/>
                        <a:gd name="T4" fmla="*/ 633 w 633"/>
                        <a:gd name="T5" fmla="*/ 102 h 324"/>
                        <a:gd name="T6" fmla="*/ 633 w 633"/>
                        <a:gd name="T7" fmla="*/ 130 h 324"/>
                        <a:gd name="T8" fmla="*/ 632 w 633"/>
                        <a:gd name="T9" fmla="*/ 161 h 324"/>
                        <a:gd name="T10" fmla="*/ 632 w 633"/>
                        <a:gd name="T11" fmla="*/ 186 h 324"/>
                        <a:gd name="T12" fmla="*/ 632 w 633"/>
                        <a:gd name="T13" fmla="*/ 210 h 324"/>
                        <a:gd name="T14" fmla="*/ 632 w 633"/>
                        <a:gd name="T15" fmla="*/ 235 h 324"/>
                        <a:gd name="T16" fmla="*/ 632 w 633"/>
                        <a:gd name="T17" fmla="*/ 324 h 324"/>
                        <a:gd name="T18" fmla="*/ 4 w 633"/>
                        <a:gd name="T19" fmla="*/ 324 h 324"/>
                        <a:gd name="T20" fmla="*/ 0 w 633"/>
                        <a:gd name="T21" fmla="*/ 303 h 324"/>
                        <a:gd name="T22" fmla="*/ 4 w 633"/>
                        <a:gd name="T23" fmla="*/ 283 h 324"/>
                        <a:gd name="T24" fmla="*/ 40 w 633"/>
                        <a:gd name="T25" fmla="*/ 271 h 324"/>
                        <a:gd name="T26" fmla="*/ 80 w 633"/>
                        <a:gd name="T27" fmla="*/ 267 h 324"/>
                        <a:gd name="T28" fmla="*/ 124 w 633"/>
                        <a:gd name="T29" fmla="*/ 250 h 324"/>
                        <a:gd name="T30" fmla="*/ 164 w 633"/>
                        <a:gd name="T31" fmla="*/ 238 h 324"/>
                        <a:gd name="T32" fmla="*/ 196 w 633"/>
                        <a:gd name="T33" fmla="*/ 226 h 324"/>
                        <a:gd name="T34" fmla="*/ 236 w 633"/>
                        <a:gd name="T35" fmla="*/ 213 h 324"/>
                        <a:gd name="T36" fmla="*/ 276 w 633"/>
                        <a:gd name="T37" fmla="*/ 197 h 324"/>
                        <a:gd name="T38" fmla="*/ 352 w 633"/>
                        <a:gd name="T39" fmla="*/ 168 h 324"/>
                        <a:gd name="T40" fmla="*/ 388 w 633"/>
                        <a:gd name="T41" fmla="*/ 156 h 324"/>
                        <a:gd name="T42" fmla="*/ 412 w 633"/>
                        <a:gd name="T43" fmla="*/ 144 h 324"/>
                        <a:gd name="T44" fmla="*/ 440 w 633"/>
                        <a:gd name="T45" fmla="*/ 127 h 324"/>
                        <a:gd name="T46" fmla="*/ 464 w 633"/>
                        <a:gd name="T47" fmla="*/ 115 h 324"/>
                        <a:gd name="T48" fmla="*/ 480 w 633"/>
                        <a:gd name="T49" fmla="*/ 111 h 324"/>
                        <a:gd name="T50" fmla="*/ 500 w 633"/>
                        <a:gd name="T51" fmla="*/ 98 h 324"/>
                        <a:gd name="T52" fmla="*/ 528 w 633"/>
                        <a:gd name="T53" fmla="*/ 82 h 324"/>
                        <a:gd name="T54" fmla="*/ 548 w 633"/>
                        <a:gd name="T55" fmla="*/ 66 h 324"/>
                        <a:gd name="T56" fmla="*/ 580 w 633"/>
                        <a:gd name="T57" fmla="*/ 45 h 324"/>
                        <a:gd name="T58" fmla="*/ 600 w 633"/>
                        <a:gd name="T59" fmla="*/ 25 h 324"/>
                        <a:gd name="T60" fmla="*/ 624 w 633"/>
                        <a:gd name="T61" fmla="*/ 0 h 324"/>
                        <a:gd name="T62" fmla="*/ 616 w 633"/>
                        <a:gd name="T63" fmla="*/ 12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248" name="Rectangle 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8" y="3312"/>
                      <a:ext cx="272" cy="12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 eaLnBrk="0" hangingPunct="0"/>
                      <a:endParaRPr lang="en-US"/>
                    </a:p>
                  </p:txBody>
                </p:sp>
              </p:grpSp>
              <p:sp>
                <p:nvSpPr>
                  <p:cNvPr id="51244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04"/>
                    <a:ext cx="120" cy="576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  <p:sp>
                <p:nvSpPr>
                  <p:cNvPr id="51245" name="AutoShape 4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400" y="2392"/>
                    <a:ext cx="112" cy="312"/>
                  </a:xfrm>
                  <a:prstGeom prst="rtTriangle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</p:grpSp>
            <p:sp>
              <p:nvSpPr>
                <p:cNvPr id="51242" name="Freeform 44"/>
                <p:cNvSpPr>
                  <a:spLocks/>
                </p:cNvSpPr>
                <p:nvPr/>
              </p:nvSpPr>
              <p:spPr bwMode="auto">
                <a:xfrm>
                  <a:off x="2504" y="2008"/>
                  <a:ext cx="512" cy="1904"/>
                </a:xfrm>
                <a:custGeom>
                  <a:avLst/>
                  <a:gdLst>
                    <a:gd name="T0" fmla="*/ 16 w 512"/>
                    <a:gd name="T1" fmla="*/ 1048 h 1904"/>
                    <a:gd name="T2" fmla="*/ 160 w 512"/>
                    <a:gd name="T3" fmla="*/ 520 h 1904"/>
                    <a:gd name="T4" fmla="*/ 312 w 512"/>
                    <a:gd name="T5" fmla="*/ 168 h 1904"/>
                    <a:gd name="T6" fmla="*/ 456 w 512"/>
                    <a:gd name="T7" fmla="*/ 16 h 1904"/>
                    <a:gd name="T8" fmla="*/ 504 w 512"/>
                    <a:gd name="T9" fmla="*/ 0 h 1904"/>
                    <a:gd name="T10" fmla="*/ 512 w 512"/>
                    <a:gd name="T11" fmla="*/ 1904 h 1904"/>
                    <a:gd name="T12" fmla="*/ 0 w 512"/>
                    <a:gd name="T13" fmla="*/ 1904 h 1904"/>
                    <a:gd name="T14" fmla="*/ 16 w 512"/>
                    <a:gd name="T15" fmla="*/ 1048 h 19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12"/>
                    <a:gd name="T25" fmla="*/ 0 h 1904"/>
                    <a:gd name="T26" fmla="*/ 512 w 512"/>
                    <a:gd name="T27" fmla="*/ 1904 h 190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12" h="1904">
                      <a:moveTo>
                        <a:pt x="16" y="1048"/>
                      </a:moveTo>
                      <a:lnTo>
                        <a:pt x="160" y="520"/>
                      </a:lnTo>
                      <a:lnTo>
                        <a:pt x="312" y="168"/>
                      </a:lnTo>
                      <a:lnTo>
                        <a:pt x="456" y="16"/>
                      </a:lnTo>
                      <a:lnTo>
                        <a:pt x="504" y="0"/>
                      </a:lnTo>
                      <a:lnTo>
                        <a:pt x="512" y="1904"/>
                      </a:lnTo>
                      <a:lnTo>
                        <a:pt x="0" y="1904"/>
                      </a:lnTo>
                      <a:lnTo>
                        <a:pt x="16" y="104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1239" name="Line 45"/>
              <p:cNvSpPr>
                <a:spLocks noChangeShapeType="1"/>
              </p:cNvSpPr>
              <p:nvPr/>
            </p:nvSpPr>
            <p:spPr bwMode="auto">
              <a:xfrm>
                <a:off x="1056" y="3152"/>
                <a:ext cx="0" cy="328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0" name="Line 46"/>
              <p:cNvSpPr>
                <a:spLocks noChangeShapeType="1"/>
              </p:cNvSpPr>
              <p:nvPr/>
            </p:nvSpPr>
            <p:spPr bwMode="auto">
              <a:xfrm flipH="1" flipV="1">
                <a:off x="1048" y="4032"/>
                <a:ext cx="496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237" name="Line 47"/>
            <p:cNvSpPr>
              <a:spLocks noChangeShapeType="1"/>
            </p:cNvSpPr>
            <p:nvPr/>
          </p:nvSpPr>
          <p:spPr bwMode="auto">
            <a:xfrm flipV="1">
              <a:off x="2632" y="2080"/>
              <a:ext cx="104" cy="168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3195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1204" name="Group 3"/>
          <p:cNvGrpSpPr>
            <a:grpSpLocks/>
          </p:cNvGrpSpPr>
          <p:nvPr/>
        </p:nvGrpSpPr>
        <p:grpSpPr bwMode="auto">
          <a:xfrm flipH="1">
            <a:off x="4799013" y="3213100"/>
            <a:ext cx="2287587" cy="3046413"/>
            <a:chOff x="1439" y="2000"/>
            <a:chExt cx="1441" cy="1919"/>
          </a:xfrm>
        </p:grpSpPr>
        <p:grpSp>
          <p:nvGrpSpPr>
            <p:cNvPr id="51223" name="Group 4"/>
            <p:cNvGrpSpPr>
              <a:grpSpLocks/>
            </p:cNvGrpSpPr>
            <p:nvPr/>
          </p:nvGrpSpPr>
          <p:grpSpPr bwMode="auto">
            <a:xfrm>
              <a:off x="1439" y="2000"/>
              <a:ext cx="1441" cy="1919"/>
              <a:chOff x="103" y="2128"/>
              <a:chExt cx="1441" cy="1919"/>
            </a:xfrm>
          </p:grpSpPr>
          <p:grpSp>
            <p:nvGrpSpPr>
              <p:cNvPr id="51225" name="Group 5"/>
              <p:cNvGrpSpPr>
                <a:grpSpLocks/>
              </p:cNvGrpSpPr>
              <p:nvPr/>
            </p:nvGrpSpPr>
            <p:grpSpPr bwMode="auto">
              <a:xfrm>
                <a:off x="103" y="2128"/>
                <a:ext cx="1441" cy="1919"/>
                <a:chOff x="1575" y="2008"/>
                <a:chExt cx="1441" cy="1919"/>
              </a:xfrm>
            </p:grpSpPr>
            <p:grpSp>
              <p:nvGrpSpPr>
                <p:cNvPr id="51228" name="Group 6"/>
                <p:cNvGrpSpPr>
                  <a:grpSpLocks/>
                </p:cNvGrpSpPr>
                <p:nvPr/>
              </p:nvGrpSpPr>
              <p:grpSpPr bwMode="auto">
                <a:xfrm>
                  <a:off x="1575" y="3032"/>
                  <a:ext cx="937" cy="895"/>
                  <a:chOff x="1575" y="2392"/>
                  <a:chExt cx="937" cy="895"/>
                </a:xfrm>
              </p:grpSpPr>
              <p:grpSp>
                <p:nvGrpSpPr>
                  <p:cNvPr id="51230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1575" y="2675"/>
                    <a:ext cx="825" cy="612"/>
                    <a:chOff x="223" y="2835"/>
                    <a:chExt cx="825" cy="612"/>
                  </a:xfrm>
                </p:grpSpPr>
                <p:sp>
                  <p:nvSpPr>
                    <p:cNvPr id="51233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639" y="2835"/>
                      <a:ext cx="409" cy="532"/>
                    </a:xfrm>
                    <a:custGeom>
                      <a:avLst/>
                      <a:gdLst>
                        <a:gd name="T0" fmla="*/ 109 w 633"/>
                        <a:gd name="T1" fmla="*/ 0 h 324"/>
                        <a:gd name="T2" fmla="*/ 109 w 633"/>
                        <a:gd name="T3" fmla="*/ 297 h 324"/>
                        <a:gd name="T4" fmla="*/ 110 w 633"/>
                        <a:gd name="T5" fmla="*/ 739 h 324"/>
                        <a:gd name="T6" fmla="*/ 110 w 633"/>
                        <a:gd name="T7" fmla="*/ 944 h 324"/>
                        <a:gd name="T8" fmla="*/ 110 w 633"/>
                        <a:gd name="T9" fmla="*/ 1167 h 324"/>
                        <a:gd name="T10" fmla="*/ 110 w 633"/>
                        <a:gd name="T11" fmla="*/ 1351 h 324"/>
                        <a:gd name="T12" fmla="*/ 110 w 633"/>
                        <a:gd name="T13" fmla="*/ 1525 h 324"/>
                        <a:gd name="T14" fmla="*/ 110 w 633"/>
                        <a:gd name="T15" fmla="*/ 1709 h 324"/>
                        <a:gd name="T16" fmla="*/ 110 w 633"/>
                        <a:gd name="T17" fmla="*/ 2356 h 324"/>
                        <a:gd name="T18" fmla="*/ 1 w 633"/>
                        <a:gd name="T19" fmla="*/ 2356 h 324"/>
                        <a:gd name="T20" fmla="*/ 0 w 633"/>
                        <a:gd name="T21" fmla="*/ 2205 h 324"/>
                        <a:gd name="T22" fmla="*/ 1 w 633"/>
                        <a:gd name="T23" fmla="*/ 2059 h 324"/>
                        <a:gd name="T24" fmla="*/ 7 w 633"/>
                        <a:gd name="T25" fmla="*/ 1970 h 324"/>
                        <a:gd name="T26" fmla="*/ 14 w 633"/>
                        <a:gd name="T27" fmla="*/ 1939 h 324"/>
                        <a:gd name="T28" fmla="*/ 22 w 633"/>
                        <a:gd name="T29" fmla="*/ 1814 h 324"/>
                        <a:gd name="T30" fmla="*/ 28 w 633"/>
                        <a:gd name="T31" fmla="*/ 1731 h 324"/>
                        <a:gd name="T32" fmla="*/ 34 w 633"/>
                        <a:gd name="T33" fmla="*/ 1642 h 324"/>
                        <a:gd name="T34" fmla="*/ 41 w 633"/>
                        <a:gd name="T35" fmla="*/ 1550 h 324"/>
                        <a:gd name="T36" fmla="*/ 48 w 633"/>
                        <a:gd name="T37" fmla="*/ 1429 h 324"/>
                        <a:gd name="T38" fmla="*/ 61 w 633"/>
                        <a:gd name="T39" fmla="*/ 1222 h 324"/>
                        <a:gd name="T40" fmla="*/ 68 w 633"/>
                        <a:gd name="T41" fmla="*/ 1133 h 324"/>
                        <a:gd name="T42" fmla="*/ 72 w 633"/>
                        <a:gd name="T43" fmla="*/ 1046 h 324"/>
                        <a:gd name="T44" fmla="*/ 77 w 633"/>
                        <a:gd name="T45" fmla="*/ 924 h 324"/>
                        <a:gd name="T46" fmla="*/ 81 w 633"/>
                        <a:gd name="T47" fmla="*/ 836 h 324"/>
                        <a:gd name="T48" fmla="*/ 83 w 633"/>
                        <a:gd name="T49" fmla="*/ 806 h 324"/>
                        <a:gd name="T50" fmla="*/ 87 w 633"/>
                        <a:gd name="T51" fmla="*/ 711 h 324"/>
                        <a:gd name="T52" fmla="*/ 92 w 633"/>
                        <a:gd name="T53" fmla="*/ 599 h 324"/>
                        <a:gd name="T54" fmla="*/ 96 w 633"/>
                        <a:gd name="T55" fmla="*/ 478 h 324"/>
                        <a:gd name="T56" fmla="*/ 101 w 633"/>
                        <a:gd name="T57" fmla="*/ 328 h 324"/>
                        <a:gd name="T58" fmla="*/ 105 w 633"/>
                        <a:gd name="T59" fmla="*/ 181 h 324"/>
                        <a:gd name="T60" fmla="*/ 109 w 633"/>
                        <a:gd name="T61" fmla="*/ 0 h 324"/>
                        <a:gd name="T62" fmla="*/ 107 w 633"/>
                        <a:gd name="T63" fmla="*/ 89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234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223" y="3123"/>
                      <a:ext cx="633" cy="324"/>
                    </a:xfrm>
                    <a:custGeom>
                      <a:avLst/>
                      <a:gdLst>
                        <a:gd name="T0" fmla="*/ 624 w 633"/>
                        <a:gd name="T1" fmla="*/ 0 h 324"/>
                        <a:gd name="T2" fmla="*/ 624 w 633"/>
                        <a:gd name="T3" fmla="*/ 41 h 324"/>
                        <a:gd name="T4" fmla="*/ 633 w 633"/>
                        <a:gd name="T5" fmla="*/ 102 h 324"/>
                        <a:gd name="T6" fmla="*/ 633 w 633"/>
                        <a:gd name="T7" fmla="*/ 130 h 324"/>
                        <a:gd name="T8" fmla="*/ 632 w 633"/>
                        <a:gd name="T9" fmla="*/ 161 h 324"/>
                        <a:gd name="T10" fmla="*/ 632 w 633"/>
                        <a:gd name="T11" fmla="*/ 186 h 324"/>
                        <a:gd name="T12" fmla="*/ 632 w 633"/>
                        <a:gd name="T13" fmla="*/ 210 h 324"/>
                        <a:gd name="T14" fmla="*/ 632 w 633"/>
                        <a:gd name="T15" fmla="*/ 235 h 324"/>
                        <a:gd name="T16" fmla="*/ 632 w 633"/>
                        <a:gd name="T17" fmla="*/ 324 h 324"/>
                        <a:gd name="T18" fmla="*/ 4 w 633"/>
                        <a:gd name="T19" fmla="*/ 324 h 324"/>
                        <a:gd name="T20" fmla="*/ 0 w 633"/>
                        <a:gd name="T21" fmla="*/ 303 h 324"/>
                        <a:gd name="T22" fmla="*/ 4 w 633"/>
                        <a:gd name="T23" fmla="*/ 283 h 324"/>
                        <a:gd name="T24" fmla="*/ 40 w 633"/>
                        <a:gd name="T25" fmla="*/ 271 h 324"/>
                        <a:gd name="T26" fmla="*/ 80 w 633"/>
                        <a:gd name="T27" fmla="*/ 267 h 324"/>
                        <a:gd name="T28" fmla="*/ 124 w 633"/>
                        <a:gd name="T29" fmla="*/ 250 h 324"/>
                        <a:gd name="T30" fmla="*/ 164 w 633"/>
                        <a:gd name="T31" fmla="*/ 238 h 324"/>
                        <a:gd name="T32" fmla="*/ 196 w 633"/>
                        <a:gd name="T33" fmla="*/ 226 h 324"/>
                        <a:gd name="T34" fmla="*/ 236 w 633"/>
                        <a:gd name="T35" fmla="*/ 213 h 324"/>
                        <a:gd name="T36" fmla="*/ 276 w 633"/>
                        <a:gd name="T37" fmla="*/ 197 h 324"/>
                        <a:gd name="T38" fmla="*/ 352 w 633"/>
                        <a:gd name="T39" fmla="*/ 168 h 324"/>
                        <a:gd name="T40" fmla="*/ 388 w 633"/>
                        <a:gd name="T41" fmla="*/ 156 h 324"/>
                        <a:gd name="T42" fmla="*/ 412 w 633"/>
                        <a:gd name="T43" fmla="*/ 144 h 324"/>
                        <a:gd name="T44" fmla="*/ 440 w 633"/>
                        <a:gd name="T45" fmla="*/ 127 h 324"/>
                        <a:gd name="T46" fmla="*/ 464 w 633"/>
                        <a:gd name="T47" fmla="*/ 115 h 324"/>
                        <a:gd name="T48" fmla="*/ 480 w 633"/>
                        <a:gd name="T49" fmla="*/ 111 h 324"/>
                        <a:gd name="T50" fmla="*/ 500 w 633"/>
                        <a:gd name="T51" fmla="*/ 98 h 324"/>
                        <a:gd name="T52" fmla="*/ 528 w 633"/>
                        <a:gd name="T53" fmla="*/ 82 h 324"/>
                        <a:gd name="T54" fmla="*/ 548 w 633"/>
                        <a:gd name="T55" fmla="*/ 66 h 324"/>
                        <a:gd name="T56" fmla="*/ 580 w 633"/>
                        <a:gd name="T57" fmla="*/ 45 h 324"/>
                        <a:gd name="T58" fmla="*/ 600 w 633"/>
                        <a:gd name="T59" fmla="*/ 25 h 324"/>
                        <a:gd name="T60" fmla="*/ 624 w 633"/>
                        <a:gd name="T61" fmla="*/ 0 h 324"/>
                        <a:gd name="T62" fmla="*/ 616 w 633"/>
                        <a:gd name="T63" fmla="*/ 12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235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8" y="3312"/>
                      <a:ext cx="272" cy="12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 eaLnBrk="0" hangingPunct="0"/>
                      <a:endParaRPr lang="en-US"/>
                    </a:p>
                  </p:txBody>
                </p:sp>
              </p:grpSp>
              <p:sp>
                <p:nvSpPr>
                  <p:cNvPr id="5123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04"/>
                    <a:ext cx="120" cy="576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  <p:sp>
                <p:nvSpPr>
                  <p:cNvPr id="51232" name="AutoShape 1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400" y="2392"/>
                    <a:ext cx="112" cy="312"/>
                  </a:xfrm>
                  <a:prstGeom prst="rtTriangle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</p:grpSp>
            <p:sp>
              <p:nvSpPr>
                <p:cNvPr id="51229" name="Freeform 13"/>
                <p:cNvSpPr>
                  <a:spLocks/>
                </p:cNvSpPr>
                <p:nvPr/>
              </p:nvSpPr>
              <p:spPr bwMode="auto">
                <a:xfrm>
                  <a:off x="2504" y="2008"/>
                  <a:ext cx="512" cy="1904"/>
                </a:xfrm>
                <a:custGeom>
                  <a:avLst/>
                  <a:gdLst>
                    <a:gd name="T0" fmla="*/ 16 w 512"/>
                    <a:gd name="T1" fmla="*/ 1048 h 1904"/>
                    <a:gd name="T2" fmla="*/ 160 w 512"/>
                    <a:gd name="T3" fmla="*/ 520 h 1904"/>
                    <a:gd name="T4" fmla="*/ 312 w 512"/>
                    <a:gd name="T5" fmla="*/ 168 h 1904"/>
                    <a:gd name="T6" fmla="*/ 456 w 512"/>
                    <a:gd name="T7" fmla="*/ 16 h 1904"/>
                    <a:gd name="T8" fmla="*/ 504 w 512"/>
                    <a:gd name="T9" fmla="*/ 0 h 1904"/>
                    <a:gd name="T10" fmla="*/ 512 w 512"/>
                    <a:gd name="T11" fmla="*/ 1904 h 1904"/>
                    <a:gd name="T12" fmla="*/ 0 w 512"/>
                    <a:gd name="T13" fmla="*/ 1904 h 1904"/>
                    <a:gd name="T14" fmla="*/ 16 w 512"/>
                    <a:gd name="T15" fmla="*/ 1048 h 19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12"/>
                    <a:gd name="T25" fmla="*/ 0 h 1904"/>
                    <a:gd name="T26" fmla="*/ 512 w 512"/>
                    <a:gd name="T27" fmla="*/ 1904 h 190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12" h="1904">
                      <a:moveTo>
                        <a:pt x="16" y="1048"/>
                      </a:moveTo>
                      <a:lnTo>
                        <a:pt x="160" y="520"/>
                      </a:lnTo>
                      <a:lnTo>
                        <a:pt x="312" y="168"/>
                      </a:lnTo>
                      <a:lnTo>
                        <a:pt x="456" y="16"/>
                      </a:lnTo>
                      <a:lnTo>
                        <a:pt x="504" y="0"/>
                      </a:lnTo>
                      <a:lnTo>
                        <a:pt x="512" y="1904"/>
                      </a:lnTo>
                      <a:lnTo>
                        <a:pt x="0" y="1904"/>
                      </a:lnTo>
                      <a:lnTo>
                        <a:pt x="16" y="104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1226" name="Line 14"/>
              <p:cNvSpPr>
                <a:spLocks noChangeShapeType="1"/>
              </p:cNvSpPr>
              <p:nvPr/>
            </p:nvSpPr>
            <p:spPr bwMode="auto">
              <a:xfrm>
                <a:off x="1056" y="3152"/>
                <a:ext cx="0" cy="328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7" name="Line 15"/>
              <p:cNvSpPr>
                <a:spLocks noChangeShapeType="1"/>
              </p:cNvSpPr>
              <p:nvPr/>
            </p:nvSpPr>
            <p:spPr bwMode="auto">
              <a:xfrm flipH="1" flipV="1">
                <a:off x="1048" y="4032"/>
                <a:ext cx="496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224" name="Line 16"/>
            <p:cNvSpPr>
              <a:spLocks noChangeShapeType="1"/>
            </p:cNvSpPr>
            <p:nvPr/>
          </p:nvSpPr>
          <p:spPr bwMode="auto">
            <a:xfrm flipV="1">
              <a:off x="2632" y="2080"/>
              <a:ext cx="104" cy="168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05" name="Rectangle 4"/>
          <p:cNvSpPr>
            <a:spLocks noChangeArrowheads="1"/>
          </p:cNvSpPr>
          <p:nvPr/>
        </p:nvSpPr>
        <p:spPr bwMode="auto">
          <a:xfrm>
            <a:off x="1104900" y="965200"/>
            <a:ext cx="7169150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Probabilities for the normal random variable are</a:t>
            </a:r>
          </a:p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given by </a:t>
            </a:r>
            <a:r>
              <a:rPr lang="en-US" b="0" u="sng">
                <a:solidFill>
                  <a:srgbClr val="000000"/>
                </a:solidFill>
                <a:latin typeface="Book Antiqua" pitchFamily="18" charset="0"/>
              </a:rPr>
              <a:t>areas under the curve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.  Verify the following:</a:t>
            </a:r>
          </a:p>
          <a:p>
            <a:pPr eaLnBrk="0" hangingPunct="0"/>
            <a:endParaRPr lang="en-US" sz="9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sz="8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The area to the right of the mean is .5</a:t>
            </a:r>
          </a:p>
        </p:txBody>
      </p:sp>
      <p:sp>
        <p:nvSpPr>
          <p:cNvPr id="51206" name="Rectangle 14"/>
          <p:cNvSpPr>
            <a:spLocks noChangeArrowheads="1"/>
          </p:cNvSpPr>
          <p:nvPr/>
        </p:nvSpPr>
        <p:spPr bwMode="auto">
          <a:xfrm>
            <a:off x="685800" y="114300"/>
            <a:ext cx="7772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51207" name="Text Box 47"/>
          <p:cNvSpPr txBox="1">
            <a:spLocks noChangeArrowheads="1"/>
          </p:cNvSpPr>
          <p:nvPr/>
        </p:nvSpPr>
        <p:spPr bwMode="auto">
          <a:xfrm flipH="1">
            <a:off x="5311775" y="3609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51208" name="Text Box 44"/>
          <p:cNvSpPr txBox="1">
            <a:spLocks noChangeArrowheads="1"/>
          </p:cNvSpPr>
          <p:nvPr/>
        </p:nvSpPr>
        <p:spPr bwMode="auto">
          <a:xfrm flipH="1">
            <a:off x="7302500" y="5970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51209" name="Text Box 45"/>
          <p:cNvSpPr txBox="1">
            <a:spLocks noChangeArrowheads="1"/>
          </p:cNvSpPr>
          <p:nvPr/>
        </p:nvSpPr>
        <p:spPr bwMode="auto">
          <a:xfrm flipH="1">
            <a:off x="4662488" y="63388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6242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1211" name="Group 8"/>
          <p:cNvGrpSpPr>
            <a:grpSpLocks/>
          </p:cNvGrpSpPr>
          <p:nvPr/>
        </p:nvGrpSpPr>
        <p:grpSpPr bwMode="auto">
          <a:xfrm flipH="1">
            <a:off x="2405063" y="3130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795838" y="59642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1213" name="Line 5"/>
          <p:cNvSpPr>
            <a:spLocks noChangeShapeType="1"/>
          </p:cNvSpPr>
          <p:nvPr/>
        </p:nvSpPr>
        <p:spPr bwMode="auto">
          <a:xfrm>
            <a:off x="4802188" y="3201988"/>
            <a:ext cx="0" cy="30559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4" name="Text Box 20"/>
          <p:cNvSpPr txBox="1">
            <a:spLocks noChangeArrowheads="1"/>
          </p:cNvSpPr>
          <p:nvPr/>
        </p:nvSpPr>
        <p:spPr bwMode="auto">
          <a:xfrm flipH="1">
            <a:off x="5011738" y="5514975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.5000</a:t>
            </a:r>
          </a:p>
        </p:txBody>
      </p:sp>
      <p:sp>
        <p:nvSpPr>
          <p:cNvPr id="51215" name="Line 33"/>
          <p:cNvSpPr>
            <a:spLocks noChangeShapeType="1"/>
          </p:cNvSpPr>
          <p:nvPr/>
        </p:nvSpPr>
        <p:spPr bwMode="auto">
          <a:xfrm flipV="1">
            <a:off x="4178300" y="3302000"/>
            <a:ext cx="165100" cy="2667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81" name="Rectangle 49"/>
          <p:cNvSpPr>
            <a:spLocks noChangeArrowheads="1"/>
          </p:cNvSpPr>
          <p:nvPr/>
        </p:nvSpPr>
        <p:spPr bwMode="auto">
          <a:xfrm>
            <a:off x="5683250" y="3203575"/>
            <a:ext cx="31305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0) = 1 – .5000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3195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2227" name="Group 34"/>
          <p:cNvGrpSpPr>
            <a:grpSpLocks/>
          </p:cNvGrpSpPr>
          <p:nvPr/>
        </p:nvGrpSpPr>
        <p:grpSpPr bwMode="auto">
          <a:xfrm flipH="1">
            <a:off x="4799013" y="3213100"/>
            <a:ext cx="2287587" cy="3046413"/>
            <a:chOff x="1439" y="2000"/>
            <a:chExt cx="1441" cy="1919"/>
          </a:xfrm>
        </p:grpSpPr>
        <p:grpSp>
          <p:nvGrpSpPr>
            <p:cNvPr id="52262" name="Group 35"/>
            <p:cNvGrpSpPr>
              <a:grpSpLocks/>
            </p:cNvGrpSpPr>
            <p:nvPr/>
          </p:nvGrpSpPr>
          <p:grpSpPr bwMode="auto">
            <a:xfrm>
              <a:off x="1439" y="2000"/>
              <a:ext cx="1441" cy="1919"/>
              <a:chOff x="103" y="2128"/>
              <a:chExt cx="1441" cy="1919"/>
            </a:xfrm>
          </p:grpSpPr>
          <p:grpSp>
            <p:nvGrpSpPr>
              <p:cNvPr id="52264" name="Group 36"/>
              <p:cNvGrpSpPr>
                <a:grpSpLocks/>
              </p:cNvGrpSpPr>
              <p:nvPr/>
            </p:nvGrpSpPr>
            <p:grpSpPr bwMode="auto">
              <a:xfrm>
                <a:off x="103" y="2128"/>
                <a:ext cx="1441" cy="1919"/>
                <a:chOff x="1575" y="2008"/>
                <a:chExt cx="1441" cy="1919"/>
              </a:xfrm>
            </p:grpSpPr>
            <p:grpSp>
              <p:nvGrpSpPr>
                <p:cNvPr id="52267" name="Group 37"/>
                <p:cNvGrpSpPr>
                  <a:grpSpLocks/>
                </p:cNvGrpSpPr>
                <p:nvPr/>
              </p:nvGrpSpPr>
              <p:grpSpPr bwMode="auto">
                <a:xfrm>
                  <a:off x="1575" y="3032"/>
                  <a:ext cx="937" cy="895"/>
                  <a:chOff x="1575" y="2392"/>
                  <a:chExt cx="937" cy="895"/>
                </a:xfrm>
              </p:grpSpPr>
              <p:grpSp>
                <p:nvGrpSpPr>
                  <p:cNvPr id="52269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1575" y="2675"/>
                    <a:ext cx="825" cy="612"/>
                    <a:chOff x="223" y="2835"/>
                    <a:chExt cx="825" cy="612"/>
                  </a:xfrm>
                </p:grpSpPr>
                <p:sp>
                  <p:nvSpPr>
                    <p:cNvPr id="52272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639" y="2835"/>
                      <a:ext cx="409" cy="532"/>
                    </a:xfrm>
                    <a:custGeom>
                      <a:avLst/>
                      <a:gdLst>
                        <a:gd name="T0" fmla="*/ 109 w 633"/>
                        <a:gd name="T1" fmla="*/ 0 h 324"/>
                        <a:gd name="T2" fmla="*/ 109 w 633"/>
                        <a:gd name="T3" fmla="*/ 297 h 324"/>
                        <a:gd name="T4" fmla="*/ 110 w 633"/>
                        <a:gd name="T5" fmla="*/ 739 h 324"/>
                        <a:gd name="T6" fmla="*/ 110 w 633"/>
                        <a:gd name="T7" fmla="*/ 944 h 324"/>
                        <a:gd name="T8" fmla="*/ 110 w 633"/>
                        <a:gd name="T9" fmla="*/ 1167 h 324"/>
                        <a:gd name="T10" fmla="*/ 110 w 633"/>
                        <a:gd name="T11" fmla="*/ 1351 h 324"/>
                        <a:gd name="T12" fmla="*/ 110 w 633"/>
                        <a:gd name="T13" fmla="*/ 1525 h 324"/>
                        <a:gd name="T14" fmla="*/ 110 w 633"/>
                        <a:gd name="T15" fmla="*/ 1709 h 324"/>
                        <a:gd name="T16" fmla="*/ 110 w 633"/>
                        <a:gd name="T17" fmla="*/ 2356 h 324"/>
                        <a:gd name="T18" fmla="*/ 1 w 633"/>
                        <a:gd name="T19" fmla="*/ 2356 h 324"/>
                        <a:gd name="T20" fmla="*/ 0 w 633"/>
                        <a:gd name="T21" fmla="*/ 2205 h 324"/>
                        <a:gd name="T22" fmla="*/ 1 w 633"/>
                        <a:gd name="T23" fmla="*/ 2059 h 324"/>
                        <a:gd name="T24" fmla="*/ 7 w 633"/>
                        <a:gd name="T25" fmla="*/ 1970 h 324"/>
                        <a:gd name="T26" fmla="*/ 14 w 633"/>
                        <a:gd name="T27" fmla="*/ 1939 h 324"/>
                        <a:gd name="T28" fmla="*/ 22 w 633"/>
                        <a:gd name="T29" fmla="*/ 1814 h 324"/>
                        <a:gd name="T30" fmla="*/ 28 w 633"/>
                        <a:gd name="T31" fmla="*/ 1731 h 324"/>
                        <a:gd name="T32" fmla="*/ 34 w 633"/>
                        <a:gd name="T33" fmla="*/ 1642 h 324"/>
                        <a:gd name="T34" fmla="*/ 41 w 633"/>
                        <a:gd name="T35" fmla="*/ 1550 h 324"/>
                        <a:gd name="T36" fmla="*/ 48 w 633"/>
                        <a:gd name="T37" fmla="*/ 1429 h 324"/>
                        <a:gd name="T38" fmla="*/ 61 w 633"/>
                        <a:gd name="T39" fmla="*/ 1222 h 324"/>
                        <a:gd name="T40" fmla="*/ 68 w 633"/>
                        <a:gd name="T41" fmla="*/ 1133 h 324"/>
                        <a:gd name="T42" fmla="*/ 72 w 633"/>
                        <a:gd name="T43" fmla="*/ 1046 h 324"/>
                        <a:gd name="T44" fmla="*/ 77 w 633"/>
                        <a:gd name="T45" fmla="*/ 924 h 324"/>
                        <a:gd name="T46" fmla="*/ 81 w 633"/>
                        <a:gd name="T47" fmla="*/ 836 h 324"/>
                        <a:gd name="T48" fmla="*/ 83 w 633"/>
                        <a:gd name="T49" fmla="*/ 806 h 324"/>
                        <a:gd name="T50" fmla="*/ 87 w 633"/>
                        <a:gd name="T51" fmla="*/ 711 h 324"/>
                        <a:gd name="T52" fmla="*/ 92 w 633"/>
                        <a:gd name="T53" fmla="*/ 599 h 324"/>
                        <a:gd name="T54" fmla="*/ 96 w 633"/>
                        <a:gd name="T55" fmla="*/ 478 h 324"/>
                        <a:gd name="T56" fmla="*/ 101 w 633"/>
                        <a:gd name="T57" fmla="*/ 328 h 324"/>
                        <a:gd name="T58" fmla="*/ 105 w 633"/>
                        <a:gd name="T59" fmla="*/ 181 h 324"/>
                        <a:gd name="T60" fmla="*/ 109 w 633"/>
                        <a:gd name="T61" fmla="*/ 0 h 324"/>
                        <a:gd name="T62" fmla="*/ 107 w 633"/>
                        <a:gd name="T63" fmla="*/ 89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273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223" y="3123"/>
                      <a:ext cx="633" cy="324"/>
                    </a:xfrm>
                    <a:custGeom>
                      <a:avLst/>
                      <a:gdLst>
                        <a:gd name="T0" fmla="*/ 624 w 633"/>
                        <a:gd name="T1" fmla="*/ 0 h 324"/>
                        <a:gd name="T2" fmla="*/ 624 w 633"/>
                        <a:gd name="T3" fmla="*/ 41 h 324"/>
                        <a:gd name="T4" fmla="*/ 633 w 633"/>
                        <a:gd name="T5" fmla="*/ 102 h 324"/>
                        <a:gd name="T6" fmla="*/ 633 w 633"/>
                        <a:gd name="T7" fmla="*/ 130 h 324"/>
                        <a:gd name="T8" fmla="*/ 632 w 633"/>
                        <a:gd name="T9" fmla="*/ 161 h 324"/>
                        <a:gd name="T10" fmla="*/ 632 w 633"/>
                        <a:gd name="T11" fmla="*/ 186 h 324"/>
                        <a:gd name="T12" fmla="*/ 632 w 633"/>
                        <a:gd name="T13" fmla="*/ 210 h 324"/>
                        <a:gd name="T14" fmla="*/ 632 w 633"/>
                        <a:gd name="T15" fmla="*/ 235 h 324"/>
                        <a:gd name="T16" fmla="*/ 632 w 633"/>
                        <a:gd name="T17" fmla="*/ 324 h 324"/>
                        <a:gd name="T18" fmla="*/ 4 w 633"/>
                        <a:gd name="T19" fmla="*/ 324 h 324"/>
                        <a:gd name="T20" fmla="*/ 0 w 633"/>
                        <a:gd name="T21" fmla="*/ 303 h 324"/>
                        <a:gd name="T22" fmla="*/ 4 w 633"/>
                        <a:gd name="T23" fmla="*/ 283 h 324"/>
                        <a:gd name="T24" fmla="*/ 40 w 633"/>
                        <a:gd name="T25" fmla="*/ 271 h 324"/>
                        <a:gd name="T26" fmla="*/ 80 w 633"/>
                        <a:gd name="T27" fmla="*/ 267 h 324"/>
                        <a:gd name="T28" fmla="*/ 124 w 633"/>
                        <a:gd name="T29" fmla="*/ 250 h 324"/>
                        <a:gd name="T30" fmla="*/ 164 w 633"/>
                        <a:gd name="T31" fmla="*/ 238 h 324"/>
                        <a:gd name="T32" fmla="*/ 196 w 633"/>
                        <a:gd name="T33" fmla="*/ 226 h 324"/>
                        <a:gd name="T34" fmla="*/ 236 w 633"/>
                        <a:gd name="T35" fmla="*/ 213 h 324"/>
                        <a:gd name="T36" fmla="*/ 276 w 633"/>
                        <a:gd name="T37" fmla="*/ 197 h 324"/>
                        <a:gd name="T38" fmla="*/ 352 w 633"/>
                        <a:gd name="T39" fmla="*/ 168 h 324"/>
                        <a:gd name="T40" fmla="*/ 388 w 633"/>
                        <a:gd name="T41" fmla="*/ 156 h 324"/>
                        <a:gd name="T42" fmla="*/ 412 w 633"/>
                        <a:gd name="T43" fmla="*/ 144 h 324"/>
                        <a:gd name="T44" fmla="*/ 440 w 633"/>
                        <a:gd name="T45" fmla="*/ 127 h 324"/>
                        <a:gd name="T46" fmla="*/ 464 w 633"/>
                        <a:gd name="T47" fmla="*/ 115 h 324"/>
                        <a:gd name="T48" fmla="*/ 480 w 633"/>
                        <a:gd name="T49" fmla="*/ 111 h 324"/>
                        <a:gd name="T50" fmla="*/ 500 w 633"/>
                        <a:gd name="T51" fmla="*/ 98 h 324"/>
                        <a:gd name="T52" fmla="*/ 528 w 633"/>
                        <a:gd name="T53" fmla="*/ 82 h 324"/>
                        <a:gd name="T54" fmla="*/ 548 w 633"/>
                        <a:gd name="T55" fmla="*/ 66 h 324"/>
                        <a:gd name="T56" fmla="*/ 580 w 633"/>
                        <a:gd name="T57" fmla="*/ 45 h 324"/>
                        <a:gd name="T58" fmla="*/ 600 w 633"/>
                        <a:gd name="T59" fmla="*/ 25 h 324"/>
                        <a:gd name="T60" fmla="*/ 624 w 633"/>
                        <a:gd name="T61" fmla="*/ 0 h 324"/>
                        <a:gd name="T62" fmla="*/ 616 w 633"/>
                        <a:gd name="T63" fmla="*/ 12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274" name="Rectangle 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8" y="3312"/>
                      <a:ext cx="272" cy="12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 eaLnBrk="0" hangingPunct="0"/>
                      <a:endParaRPr lang="en-US"/>
                    </a:p>
                  </p:txBody>
                </p:sp>
              </p:grpSp>
              <p:sp>
                <p:nvSpPr>
                  <p:cNvPr id="52270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04"/>
                    <a:ext cx="120" cy="576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  <p:sp>
                <p:nvSpPr>
                  <p:cNvPr id="52271" name="AutoShape 4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400" y="2392"/>
                    <a:ext cx="112" cy="312"/>
                  </a:xfrm>
                  <a:prstGeom prst="rtTriangle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</p:grpSp>
            <p:sp>
              <p:nvSpPr>
                <p:cNvPr id="52268" name="Freeform 44"/>
                <p:cNvSpPr>
                  <a:spLocks/>
                </p:cNvSpPr>
                <p:nvPr/>
              </p:nvSpPr>
              <p:spPr bwMode="auto">
                <a:xfrm>
                  <a:off x="2504" y="2008"/>
                  <a:ext cx="512" cy="1904"/>
                </a:xfrm>
                <a:custGeom>
                  <a:avLst/>
                  <a:gdLst>
                    <a:gd name="T0" fmla="*/ 16 w 512"/>
                    <a:gd name="T1" fmla="*/ 1048 h 1904"/>
                    <a:gd name="T2" fmla="*/ 160 w 512"/>
                    <a:gd name="T3" fmla="*/ 520 h 1904"/>
                    <a:gd name="T4" fmla="*/ 312 w 512"/>
                    <a:gd name="T5" fmla="*/ 168 h 1904"/>
                    <a:gd name="T6" fmla="*/ 456 w 512"/>
                    <a:gd name="T7" fmla="*/ 16 h 1904"/>
                    <a:gd name="T8" fmla="*/ 504 w 512"/>
                    <a:gd name="T9" fmla="*/ 0 h 1904"/>
                    <a:gd name="T10" fmla="*/ 512 w 512"/>
                    <a:gd name="T11" fmla="*/ 1904 h 1904"/>
                    <a:gd name="T12" fmla="*/ 0 w 512"/>
                    <a:gd name="T13" fmla="*/ 1904 h 1904"/>
                    <a:gd name="T14" fmla="*/ 16 w 512"/>
                    <a:gd name="T15" fmla="*/ 1048 h 19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12"/>
                    <a:gd name="T25" fmla="*/ 0 h 1904"/>
                    <a:gd name="T26" fmla="*/ 512 w 512"/>
                    <a:gd name="T27" fmla="*/ 1904 h 190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12" h="1904">
                      <a:moveTo>
                        <a:pt x="16" y="1048"/>
                      </a:moveTo>
                      <a:lnTo>
                        <a:pt x="160" y="520"/>
                      </a:lnTo>
                      <a:lnTo>
                        <a:pt x="312" y="168"/>
                      </a:lnTo>
                      <a:lnTo>
                        <a:pt x="456" y="16"/>
                      </a:lnTo>
                      <a:lnTo>
                        <a:pt x="504" y="0"/>
                      </a:lnTo>
                      <a:lnTo>
                        <a:pt x="512" y="1904"/>
                      </a:lnTo>
                      <a:lnTo>
                        <a:pt x="0" y="1904"/>
                      </a:lnTo>
                      <a:lnTo>
                        <a:pt x="16" y="104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2265" name="Line 45"/>
              <p:cNvSpPr>
                <a:spLocks noChangeShapeType="1"/>
              </p:cNvSpPr>
              <p:nvPr/>
            </p:nvSpPr>
            <p:spPr bwMode="auto">
              <a:xfrm>
                <a:off x="1056" y="3152"/>
                <a:ext cx="0" cy="328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66" name="Line 46"/>
              <p:cNvSpPr>
                <a:spLocks noChangeShapeType="1"/>
              </p:cNvSpPr>
              <p:nvPr/>
            </p:nvSpPr>
            <p:spPr bwMode="auto">
              <a:xfrm flipH="1" flipV="1">
                <a:off x="1048" y="4032"/>
                <a:ext cx="496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263" name="Line 47"/>
            <p:cNvSpPr>
              <a:spLocks noChangeShapeType="1"/>
            </p:cNvSpPr>
            <p:nvPr/>
          </p:nvSpPr>
          <p:spPr bwMode="auto">
            <a:xfrm flipV="1">
              <a:off x="2632" y="2080"/>
              <a:ext cx="104" cy="168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4432" name="Text Box 20"/>
          <p:cNvSpPr txBox="1">
            <a:spLocks noChangeArrowheads="1"/>
          </p:cNvSpPr>
          <p:nvPr/>
        </p:nvSpPr>
        <p:spPr bwMode="auto">
          <a:xfrm flipH="1">
            <a:off x="5011738" y="5514975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.5000</a:t>
            </a:r>
          </a:p>
        </p:txBody>
      </p:sp>
      <p:grpSp>
        <p:nvGrpSpPr>
          <p:cNvPr id="52229" name="Group 3"/>
          <p:cNvGrpSpPr>
            <a:grpSpLocks/>
          </p:cNvGrpSpPr>
          <p:nvPr/>
        </p:nvGrpSpPr>
        <p:grpSpPr bwMode="auto">
          <a:xfrm>
            <a:off x="2500313" y="3187700"/>
            <a:ext cx="2287587" cy="3046413"/>
            <a:chOff x="1439" y="2000"/>
            <a:chExt cx="1441" cy="1919"/>
          </a:xfrm>
        </p:grpSpPr>
        <p:grpSp>
          <p:nvGrpSpPr>
            <p:cNvPr id="52249" name="Group 4"/>
            <p:cNvGrpSpPr>
              <a:grpSpLocks/>
            </p:cNvGrpSpPr>
            <p:nvPr/>
          </p:nvGrpSpPr>
          <p:grpSpPr bwMode="auto">
            <a:xfrm>
              <a:off x="1439" y="2000"/>
              <a:ext cx="1441" cy="1919"/>
              <a:chOff x="103" y="2128"/>
              <a:chExt cx="1441" cy="1919"/>
            </a:xfrm>
          </p:grpSpPr>
          <p:grpSp>
            <p:nvGrpSpPr>
              <p:cNvPr id="52251" name="Group 5"/>
              <p:cNvGrpSpPr>
                <a:grpSpLocks/>
              </p:cNvGrpSpPr>
              <p:nvPr/>
            </p:nvGrpSpPr>
            <p:grpSpPr bwMode="auto">
              <a:xfrm>
                <a:off x="103" y="2128"/>
                <a:ext cx="1441" cy="1919"/>
                <a:chOff x="1575" y="2008"/>
                <a:chExt cx="1441" cy="1919"/>
              </a:xfrm>
            </p:grpSpPr>
            <p:grpSp>
              <p:nvGrpSpPr>
                <p:cNvPr id="52254" name="Group 6"/>
                <p:cNvGrpSpPr>
                  <a:grpSpLocks/>
                </p:cNvGrpSpPr>
                <p:nvPr/>
              </p:nvGrpSpPr>
              <p:grpSpPr bwMode="auto">
                <a:xfrm>
                  <a:off x="1575" y="3032"/>
                  <a:ext cx="937" cy="895"/>
                  <a:chOff x="1575" y="2392"/>
                  <a:chExt cx="937" cy="895"/>
                </a:xfrm>
              </p:grpSpPr>
              <p:grpSp>
                <p:nvGrpSpPr>
                  <p:cNvPr id="52256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1575" y="2675"/>
                    <a:ext cx="825" cy="612"/>
                    <a:chOff x="223" y="2835"/>
                    <a:chExt cx="825" cy="612"/>
                  </a:xfrm>
                </p:grpSpPr>
                <p:sp>
                  <p:nvSpPr>
                    <p:cNvPr id="52259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639" y="2835"/>
                      <a:ext cx="409" cy="532"/>
                    </a:xfrm>
                    <a:custGeom>
                      <a:avLst/>
                      <a:gdLst>
                        <a:gd name="T0" fmla="*/ 109 w 633"/>
                        <a:gd name="T1" fmla="*/ 0 h 324"/>
                        <a:gd name="T2" fmla="*/ 109 w 633"/>
                        <a:gd name="T3" fmla="*/ 297 h 324"/>
                        <a:gd name="T4" fmla="*/ 110 w 633"/>
                        <a:gd name="T5" fmla="*/ 739 h 324"/>
                        <a:gd name="T6" fmla="*/ 110 w 633"/>
                        <a:gd name="T7" fmla="*/ 944 h 324"/>
                        <a:gd name="T8" fmla="*/ 110 w 633"/>
                        <a:gd name="T9" fmla="*/ 1167 h 324"/>
                        <a:gd name="T10" fmla="*/ 110 w 633"/>
                        <a:gd name="T11" fmla="*/ 1351 h 324"/>
                        <a:gd name="T12" fmla="*/ 110 w 633"/>
                        <a:gd name="T13" fmla="*/ 1525 h 324"/>
                        <a:gd name="T14" fmla="*/ 110 w 633"/>
                        <a:gd name="T15" fmla="*/ 1709 h 324"/>
                        <a:gd name="T16" fmla="*/ 110 w 633"/>
                        <a:gd name="T17" fmla="*/ 2356 h 324"/>
                        <a:gd name="T18" fmla="*/ 1 w 633"/>
                        <a:gd name="T19" fmla="*/ 2356 h 324"/>
                        <a:gd name="T20" fmla="*/ 0 w 633"/>
                        <a:gd name="T21" fmla="*/ 2205 h 324"/>
                        <a:gd name="T22" fmla="*/ 1 w 633"/>
                        <a:gd name="T23" fmla="*/ 2059 h 324"/>
                        <a:gd name="T24" fmla="*/ 7 w 633"/>
                        <a:gd name="T25" fmla="*/ 1970 h 324"/>
                        <a:gd name="T26" fmla="*/ 14 w 633"/>
                        <a:gd name="T27" fmla="*/ 1939 h 324"/>
                        <a:gd name="T28" fmla="*/ 22 w 633"/>
                        <a:gd name="T29" fmla="*/ 1814 h 324"/>
                        <a:gd name="T30" fmla="*/ 28 w 633"/>
                        <a:gd name="T31" fmla="*/ 1731 h 324"/>
                        <a:gd name="T32" fmla="*/ 34 w 633"/>
                        <a:gd name="T33" fmla="*/ 1642 h 324"/>
                        <a:gd name="T34" fmla="*/ 41 w 633"/>
                        <a:gd name="T35" fmla="*/ 1550 h 324"/>
                        <a:gd name="T36" fmla="*/ 48 w 633"/>
                        <a:gd name="T37" fmla="*/ 1429 h 324"/>
                        <a:gd name="T38" fmla="*/ 61 w 633"/>
                        <a:gd name="T39" fmla="*/ 1222 h 324"/>
                        <a:gd name="T40" fmla="*/ 68 w 633"/>
                        <a:gd name="T41" fmla="*/ 1133 h 324"/>
                        <a:gd name="T42" fmla="*/ 72 w 633"/>
                        <a:gd name="T43" fmla="*/ 1046 h 324"/>
                        <a:gd name="T44" fmla="*/ 77 w 633"/>
                        <a:gd name="T45" fmla="*/ 924 h 324"/>
                        <a:gd name="T46" fmla="*/ 81 w 633"/>
                        <a:gd name="T47" fmla="*/ 836 h 324"/>
                        <a:gd name="T48" fmla="*/ 83 w 633"/>
                        <a:gd name="T49" fmla="*/ 806 h 324"/>
                        <a:gd name="T50" fmla="*/ 87 w 633"/>
                        <a:gd name="T51" fmla="*/ 711 h 324"/>
                        <a:gd name="T52" fmla="*/ 92 w 633"/>
                        <a:gd name="T53" fmla="*/ 599 h 324"/>
                        <a:gd name="T54" fmla="*/ 96 w 633"/>
                        <a:gd name="T55" fmla="*/ 478 h 324"/>
                        <a:gd name="T56" fmla="*/ 101 w 633"/>
                        <a:gd name="T57" fmla="*/ 328 h 324"/>
                        <a:gd name="T58" fmla="*/ 105 w 633"/>
                        <a:gd name="T59" fmla="*/ 181 h 324"/>
                        <a:gd name="T60" fmla="*/ 109 w 633"/>
                        <a:gd name="T61" fmla="*/ 0 h 324"/>
                        <a:gd name="T62" fmla="*/ 107 w 633"/>
                        <a:gd name="T63" fmla="*/ 89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260" name="Freeform 4"/>
                    <p:cNvSpPr>
                      <a:spLocks/>
                    </p:cNvSpPr>
                    <p:nvPr/>
                  </p:nvSpPr>
                  <p:spPr bwMode="auto">
                    <a:xfrm>
                      <a:off x="223" y="3123"/>
                      <a:ext cx="633" cy="324"/>
                    </a:xfrm>
                    <a:custGeom>
                      <a:avLst/>
                      <a:gdLst>
                        <a:gd name="T0" fmla="*/ 624 w 633"/>
                        <a:gd name="T1" fmla="*/ 0 h 324"/>
                        <a:gd name="T2" fmla="*/ 624 w 633"/>
                        <a:gd name="T3" fmla="*/ 41 h 324"/>
                        <a:gd name="T4" fmla="*/ 633 w 633"/>
                        <a:gd name="T5" fmla="*/ 102 h 324"/>
                        <a:gd name="T6" fmla="*/ 633 w 633"/>
                        <a:gd name="T7" fmla="*/ 130 h 324"/>
                        <a:gd name="T8" fmla="*/ 632 w 633"/>
                        <a:gd name="T9" fmla="*/ 161 h 324"/>
                        <a:gd name="T10" fmla="*/ 632 w 633"/>
                        <a:gd name="T11" fmla="*/ 186 h 324"/>
                        <a:gd name="T12" fmla="*/ 632 w 633"/>
                        <a:gd name="T13" fmla="*/ 210 h 324"/>
                        <a:gd name="T14" fmla="*/ 632 w 633"/>
                        <a:gd name="T15" fmla="*/ 235 h 324"/>
                        <a:gd name="T16" fmla="*/ 632 w 633"/>
                        <a:gd name="T17" fmla="*/ 324 h 324"/>
                        <a:gd name="T18" fmla="*/ 4 w 633"/>
                        <a:gd name="T19" fmla="*/ 324 h 324"/>
                        <a:gd name="T20" fmla="*/ 0 w 633"/>
                        <a:gd name="T21" fmla="*/ 303 h 324"/>
                        <a:gd name="T22" fmla="*/ 4 w 633"/>
                        <a:gd name="T23" fmla="*/ 283 h 324"/>
                        <a:gd name="T24" fmla="*/ 40 w 633"/>
                        <a:gd name="T25" fmla="*/ 271 h 324"/>
                        <a:gd name="T26" fmla="*/ 80 w 633"/>
                        <a:gd name="T27" fmla="*/ 267 h 324"/>
                        <a:gd name="T28" fmla="*/ 124 w 633"/>
                        <a:gd name="T29" fmla="*/ 250 h 324"/>
                        <a:gd name="T30" fmla="*/ 164 w 633"/>
                        <a:gd name="T31" fmla="*/ 238 h 324"/>
                        <a:gd name="T32" fmla="*/ 196 w 633"/>
                        <a:gd name="T33" fmla="*/ 226 h 324"/>
                        <a:gd name="T34" fmla="*/ 236 w 633"/>
                        <a:gd name="T35" fmla="*/ 213 h 324"/>
                        <a:gd name="T36" fmla="*/ 276 w 633"/>
                        <a:gd name="T37" fmla="*/ 197 h 324"/>
                        <a:gd name="T38" fmla="*/ 352 w 633"/>
                        <a:gd name="T39" fmla="*/ 168 h 324"/>
                        <a:gd name="T40" fmla="*/ 388 w 633"/>
                        <a:gd name="T41" fmla="*/ 156 h 324"/>
                        <a:gd name="T42" fmla="*/ 412 w 633"/>
                        <a:gd name="T43" fmla="*/ 144 h 324"/>
                        <a:gd name="T44" fmla="*/ 440 w 633"/>
                        <a:gd name="T45" fmla="*/ 127 h 324"/>
                        <a:gd name="T46" fmla="*/ 464 w 633"/>
                        <a:gd name="T47" fmla="*/ 115 h 324"/>
                        <a:gd name="T48" fmla="*/ 480 w 633"/>
                        <a:gd name="T49" fmla="*/ 111 h 324"/>
                        <a:gd name="T50" fmla="*/ 500 w 633"/>
                        <a:gd name="T51" fmla="*/ 98 h 324"/>
                        <a:gd name="T52" fmla="*/ 528 w 633"/>
                        <a:gd name="T53" fmla="*/ 82 h 324"/>
                        <a:gd name="T54" fmla="*/ 548 w 633"/>
                        <a:gd name="T55" fmla="*/ 66 h 324"/>
                        <a:gd name="T56" fmla="*/ 580 w 633"/>
                        <a:gd name="T57" fmla="*/ 45 h 324"/>
                        <a:gd name="T58" fmla="*/ 600 w 633"/>
                        <a:gd name="T59" fmla="*/ 25 h 324"/>
                        <a:gd name="T60" fmla="*/ 624 w 633"/>
                        <a:gd name="T61" fmla="*/ 0 h 324"/>
                        <a:gd name="T62" fmla="*/ 616 w 633"/>
                        <a:gd name="T63" fmla="*/ 12 h 324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633"/>
                        <a:gd name="T97" fmla="*/ 0 h 324"/>
                        <a:gd name="T98" fmla="*/ 633 w 633"/>
                        <a:gd name="T99" fmla="*/ 324 h 324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633" h="324">
                          <a:moveTo>
                            <a:pt x="624" y="0"/>
                          </a:moveTo>
                          <a:lnTo>
                            <a:pt x="624" y="41"/>
                          </a:lnTo>
                          <a:lnTo>
                            <a:pt x="633" y="102"/>
                          </a:lnTo>
                          <a:lnTo>
                            <a:pt x="633" y="130"/>
                          </a:lnTo>
                          <a:lnTo>
                            <a:pt x="632" y="161"/>
                          </a:lnTo>
                          <a:lnTo>
                            <a:pt x="632" y="186"/>
                          </a:lnTo>
                          <a:lnTo>
                            <a:pt x="632" y="210"/>
                          </a:lnTo>
                          <a:lnTo>
                            <a:pt x="632" y="235"/>
                          </a:lnTo>
                          <a:lnTo>
                            <a:pt x="632" y="324"/>
                          </a:lnTo>
                          <a:lnTo>
                            <a:pt x="4" y="324"/>
                          </a:lnTo>
                          <a:lnTo>
                            <a:pt x="0" y="303"/>
                          </a:lnTo>
                          <a:lnTo>
                            <a:pt x="4" y="283"/>
                          </a:lnTo>
                          <a:lnTo>
                            <a:pt x="40" y="271"/>
                          </a:lnTo>
                          <a:lnTo>
                            <a:pt x="80" y="267"/>
                          </a:lnTo>
                          <a:lnTo>
                            <a:pt x="124" y="250"/>
                          </a:lnTo>
                          <a:lnTo>
                            <a:pt x="164" y="238"/>
                          </a:lnTo>
                          <a:lnTo>
                            <a:pt x="196" y="226"/>
                          </a:lnTo>
                          <a:lnTo>
                            <a:pt x="236" y="213"/>
                          </a:lnTo>
                          <a:lnTo>
                            <a:pt x="276" y="197"/>
                          </a:lnTo>
                          <a:lnTo>
                            <a:pt x="352" y="168"/>
                          </a:lnTo>
                          <a:lnTo>
                            <a:pt x="388" y="156"/>
                          </a:lnTo>
                          <a:lnTo>
                            <a:pt x="412" y="144"/>
                          </a:lnTo>
                          <a:lnTo>
                            <a:pt x="440" y="127"/>
                          </a:lnTo>
                          <a:lnTo>
                            <a:pt x="464" y="115"/>
                          </a:lnTo>
                          <a:lnTo>
                            <a:pt x="480" y="111"/>
                          </a:lnTo>
                          <a:lnTo>
                            <a:pt x="500" y="98"/>
                          </a:lnTo>
                          <a:lnTo>
                            <a:pt x="528" y="82"/>
                          </a:lnTo>
                          <a:lnTo>
                            <a:pt x="548" y="66"/>
                          </a:lnTo>
                          <a:lnTo>
                            <a:pt x="580" y="45"/>
                          </a:lnTo>
                          <a:lnTo>
                            <a:pt x="600" y="25"/>
                          </a:lnTo>
                          <a:lnTo>
                            <a:pt x="624" y="0"/>
                          </a:lnTo>
                          <a:lnTo>
                            <a:pt x="616" y="12"/>
                          </a:lnTo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261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8" y="3312"/>
                      <a:ext cx="272" cy="12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 eaLnBrk="0" hangingPunct="0"/>
                      <a:endParaRPr lang="en-US"/>
                    </a:p>
                  </p:txBody>
                </p:sp>
              </p:grpSp>
              <p:sp>
                <p:nvSpPr>
                  <p:cNvPr id="5225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04"/>
                    <a:ext cx="120" cy="576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  <p:sp>
                <p:nvSpPr>
                  <p:cNvPr id="52258" name="AutoShape 1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400" y="2392"/>
                    <a:ext cx="112" cy="312"/>
                  </a:xfrm>
                  <a:prstGeom prst="rtTriangle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/>
                  </a:p>
                </p:txBody>
              </p:sp>
            </p:grpSp>
            <p:sp>
              <p:nvSpPr>
                <p:cNvPr id="52255" name="Freeform 13"/>
                <p:cNvSpPr>
                  <a:spLocks/>
                </p:cNvSpPr>
                <p:nvPr/>
              </p:nvSpPr>
              <p:spPr bwMode="auto">
                <a:xfrm>
                  <a:off x="2504" y="2008"/>
                  <a:ext cx="512" cy="1904"/>
                </a:xfrm>
                <a:custGeom>
                  <a:avLst/>
                  <a:gdLst>
                    <a:gd name="T0" fmla="*/ 16 w 512"/>
                    <a:gd name="T1" fmla="*/ 1048 h 1904"/>
                    <a:gd name="T2" fmla="*/ 160 w 512"/>
                    <a:gd name="T3" fmla="*/ 520 h 1904"/>
                    <a:gd name="T4" fmla="*/ 312 w 512"/>
                    <a:gd name="T5" fmla="*/ 168 h 1904"/>
                    <a:gd name="T6" fmla="*/ 456 w 512"/>
                    <a:gd name="T7" fmla="*/ 16 h 1904"/>
                    <a:gd name="T8" fmla="*/ 504 w 512"/>
                    <a:gd name="T9" fmla="*/ 0 h 1904"/>
                    <a:gd name="T10" fmla="*/ 512 w 512"/>
                    <a:gd name="T11" fmla="*/ 1904 h 1904"/>
                    <a:gd name="T12" fmla="*/ 0 w 512"/>
                    <a:gd name="T13" fmla="*/ 1904 h 1904"/>
                    <a:gd name="T14" fmla="*/ 16 w 512"/>
                    <a:gd name="T15" fmla="*/ 1048 h 19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12"/>
                    <a:gd name="T25" fmla="*/ 0 h 1904"/>
                    <a:gd name="T26" fmla="*/ 512 w 512"/>
                    <a:gd name="T27" fmla="*/ 1904 h 190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12" h="1904">
                      <a:moveTo>
                        <a:pt x="16" y="1048"/>
                      </a:moveTo>
                      <a:lnTo>
                        <a:pt x="160" y="520"/>
                      </a:lnTo>
                      <a:lnTo>
                        <a:pt x="312" y="168"/>
                      </a:lnTo>
                      <a:lnTo>
                        <a:pt x="456" y="16"/>
                      </a:lnTo>
                      <a:lnTo>
                        <a:pt x="504" y="0"/>
                      </a:lnTo>
                      <a:lnTo>
                        <a:pt x="512" y="1904"/>
                      </a:lnTo>
                      <a:lnTo>
                        <a:pt x="0" y="1904"/>
                      </a:lnTo>
                      <a:lnTo>
                        <a:pt x="16" y="104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2252" name="Line 14"/>
              <p:cNvSpPr>
                <a:spLocks noChangeShapeType="1"/>
              </p:cNvSpPr>
              <p:nvPr/>
            </p:nvSpPr>
            <p:spPr bwMode="auto">
              <a:xfrm>
                <a:off x="1056" y="3152"/>
                <a:ext cx="0" cy="328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53" name="Line 15"/>
              <p:cNvSpPr>
                <a:spLocks noChangeShapeType="1"/>
              </p:cNvSpPr>
              <p:nvPr/>
            </p:nvSpPr>
            <p:spPr bwMode="auto">
              <a:xfrm flipH="1" flipV="1">
                <a:off x="1048" y="4032"/>
                <a:ext cx="496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250" name="Line 16"/>
            <p:cNvSpPr>
              <a:spLocks noChangeShapeType="1"/>
            </p:cNvSpPr>
            <p:nvPr/>
          </p:nvSpPr>
          <p:spPr bwMode="auto">
            <a:xfrm flipV="1">
              <a:off x="2632" y="2080"/>
              <a:ext cx="104" cy="168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230" name="Rectangle 4"/>
          <p:cNvSpPr>
            <a:spLocks noChangeArrowheads="1"/>
          </p:cNvSpPr>
          <p:nvPr/>
        </p:nvSpPr>
        <p:spPr bwMode="auto">
          <a:xfrm>
            <a:off x="1104900" y="1079500"/>
            <a:ext cx="71691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Probabilities for the normal random variable are</a:t>
            </a:r>
          </a:p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given by </a:t>
            </a:r>
            <a:r>
              <a:rPr lang="en-US" b="0" u="sng">
                <a:solidFill>
                  <a:srgbClr val="000000"/>
                </a:solidFill>
                <a:latin typeface="Book Antiqua" pitchFamily="18" charset="0"/>
              </a:rPr>
              <a:t>areas under the curve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.  Verify the following:</a:t>
            </a:r>
          </a:p>
          <a:p>
            <a:pPr eaLnBrk="0" hangingPunct="0"/>
            <a:endParaRPr lang="en-US" sz="9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sz="8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The total area under the curve is 1</a:t>
            </a:r>
          </a:p>
        </p:txBody>
      </p:sp>
      <p:sp>
        <p:nvSpPr>
          <p:cNvPr id="52231" name="Rectangle 14"/>
          <p:cNvSpPr>
            <a:spLocks noChangeArrowheads="1"/>
          </p:cNvSpPr>
          <p:nvPr/>
        </p:nvSpPr>
        <p:spPr bwMode="auto">
          <a:xfrm>
            <a:off x="685800" y="114300"/>
            <a:ext cx="7772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52232" name="Text Box 47"/>
          <p:cNvSpPr txBox="1">
            <a:spLocks noChangeArrowheads="1"/>
          </p:cNvSpPr>
          <p:nvPr/>
        </p:nvSpPr>
        <p:spPr bwMode="auto">
          <a:xfrm flipH="1">
            <a:off x="5311775" y="3609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52233" name="Text Box 44"/>
          <p:cNvSpPr txBox="1">
            <a:spLocks noChangeArrowheads="1"/>
          </p:cNvSpPr>
          <p:nvPr/>
        </p:nvSpPr>
        <p:spPr bwMode="auto">
          <a:xfrm flipH="1">
            <a:off x="7302500" y="5970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52234" name="Text Box 45"/>
          <p:cNvSpPr txBox="1">
            <a:spLocks noChangeArrowheads="1"/>
          </p:cNvSpPr>
          <p:nvPr/>
        </p:nvSpPr>
        <p:spPr bwMode="auto">
          <a:xfrm flipH="1">
            <a:off x="4662488" y="63388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6242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2236" name="Group 8"/>
          <p:cNvGrpSpPr>
            <a:grpSpLocks/>
          </p:cNvGrpSpPr>
          <p:nvPr/>
        </p:nvGrpSpPr>
        <p:grpSpPr bwMode="auto">
          <a:xfrm flipH="1">
            <a:off x="2405063" y="3130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795838" y="59642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16" name="Text Box 20"/>
          <p:cNvSpPr txBox="1">
            <a:spLocks noChangeArrowheads="1"/>
          </p:cNvSpPr>
          <p:nvPr/>
        </p:nvSpPr>
        <p:spPr bwMode="auto">
          <a:xfrm flipH="1">
            <a:off x="3779838" y="5527675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.5000</a:t>
            </a:r>
          </a:p>
        </p:txBody>
      </p:sp>
      <p:sp>
        <p:nvSpPr>
          <p:cNvPr id="52239" name="Line 33"/>
          <p:cNvSpPr>
            <a:spLocks noChangeShapeType="1"/>
          </p:cNvSpPr>
          <p:nvPr/>
        </p:nvSpPr>
        <p:spPr bwMode="auto">
          <a:xfrm flipV="1">
            <a:off x="4178300" y="3302000"/>
            <a:ext cx="165100" cy="2667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0" name="Line 49"/>
          <p:cNvSpPr>
            <a:spLocks noChangeShapeType="1"/>
          </p:cNvSpPr>
          <p:nvPr/>
        </p:nvSpPr>
        <p:spPr bwMode="auto">
          <a:xfrm>
            <a:off x="4787900" y="3200400"/>
            <a:ext cx="0" cy="2832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1" name="Line 5"/>
          <p:cNvSpPr>
            <a:spLocks noChangeShapeType="1"/>
          </p:cNvSpPr>
          <p:nvPr/>
        </p:nvSpPr>
        <p:spPr bwMode="auto">
          <a:xfrm>
            <a:off x="4802188" y="3201988"/>
            <a:ext cx="0" cy="30559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34" name="Text Box 20"/>
          <p:cNvSpPr txBox="1">
            <a:spLocks noChangeArrowheads="1"/>
          </p:cNvSpPr>
          <p:nvPr/>
        </p:nvSpPr>
        <p:spPr bwMode="auto">
          <a:xfrm flipH="1">
            <a:off x="4338638" y="4981575"/>
            <a:ext cx="1006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pitchFamily="34" charset="0"/>
              </a:rPr>
              <a:t>1.0000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432" grpId="0"/>
      <p:bldP spid="144416" grpId="0"/>
      <p:bldP spid="1444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53251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53252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3001963" y="53451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-2.76</a:t>
            </a:r>
          </a:p>
        </p:txBody>
      </p:sp>
      <p:sp>
        <p:nvSpPr>
          <p:cNvPr id="53254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>
            <a:off x="2487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3494088" y="47513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3259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2595" name="Text Box 20"/>
          <p:cNvSpPr txBox="1">
            <a:spLocks noChangeArrowheads="1"/>
          </p:cNvSpPr>
          <p:nvPr/>
        </p:nvSpPr>
        <p:spPr bwMode="auto">
          <a:xfrm flipH="1">
            <a:off x="3119438" y="48545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53262" name="Rectangle 15"/>
          <p:cNvSpPr>
            <a:spLocks noChangeArrowheads="1"/>
          </p:cNvSpPr>
          <p:nvPr/>
        </p:nvSpPr>
        <p:spPr bwMode="auto">
          <a:xfrm>
            <a:off x="552450" y="1333500"/>
            <a:ext cx="73596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probability that z is less than or equal to -2.76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52597" name="Rectangle 21"/>
          <p:cNvSpPr>
            <a:spLocks noChangeArrowheads="1"/>
          </p:cNvSpPr>
          <p:nvPr/>
        </p:nvSpPr>
        <p:spPr bwMode="auto">
          <a:xfrm>
            <a:off x="766763" y="2759075"/>
            <a:ext cx="19510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-2.76) 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0" grpId="0"/>
      <p:bldP spid="282628" grpId="0" animBg="1"/>
      <p:bldP spid="282629" grpId="0" animBg="1"/>
      <p:bldP spid="152595" grpId="0"/>
      <p:bldP spid="15259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54742" name="Group 118"/>
          <p:cNvGraphicFramePr>
            <a:graphicFrameLocks noGrp="1"/>
          </p:cNvGraphicFramePr>
          <p:nvPr/>
        </p:nvGraphicFramePr>
        <p:xfrm>
          <a:off x="573088" y="2571750"/>
          <a:ext cx="8215312" cy="2789240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-3.0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2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S Reference Serif"/>
                          <a:cs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.0026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.0036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0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.0062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.0060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.0051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.0048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5" marB="45725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5856288" y="2576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41338" y="42322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090863" y="5810250"/>
            <a:ext cx="3276600" cy="539750"/>
          </a:xfrm>
          <a:prstGeom prst="wedgeEllipseCallout">
            <a:avLst>
              <a:gd name="adj1" fmla="val 30764"/>
              <a:gd name="adj2" fmla="val -264412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-2.76) = .0029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679950" y="1346200"/>
            <a:ext cx="419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-2.7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.06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5765800" y="42703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4376" name="Rectangle 107"/>
          <p:cNvSpPr>
            <a:spLocks noChangeArrowheads="1"/>
          </p:cNvSpPr>
          <p:nvPr/>
        </p:nvSpPr>
        <p:spPr bwMode="auto">
          <a:xfrm>
            <a:off x="3890963" y="981075"/>
            <a:ext cx="19510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-2.76) = ?</a:t>
            </a:r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V="1">
            <a:off x="6130925" y="2917825"/>
            <a:ext cx="0" cy="13239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Line 368"/>
          <p:cNvSpPr>
            <a:spLocks noChangeShapeType="1"/>
          </p:cNvSpPr>
          <p:nvPr/>
        </p:nvSpPr>
        <p:spPr bwMode="auto">
          <a:xfrm flipH="1" flipV="1">
            <a:off x="1216025" y="4441825"/>
            <a:ext cx="4559300" cy="3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785" grpId="0" animBg="1"/>
      <p:bldP spid="243057" grpId="0"/>
      <p:bldP spid="243058" grpId="0"/>
      <p:bldP spid="243052" grpId="0" animBg="1"/>
      <p:bldP spid="2" grpId="0" animBg="1"/>
      <p:bldP spid="2" grpId="1" animBg="1"/>
      <p:bldP spid="3" grpId="0" animBg="1"/>
      <p:bldP spid="3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55299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55300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55301" name="Text Box 46"/>
          <p:cNvSpPr txBox="1">
            <a:spLocks noChangeArrowheads="1"/>
          </p:cNvSpPr>
          <p:nvPr/>
        </p:nvSpPr>
        <p:spPr bwMode="auto">
          <a:xfrm>
            <a:off x="3001963" y="53451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-2.76</a:t>
            </a:r>
          </a:p>
        </p:txBody>
      </p:sp>
      <p:sp>
        <p:nvSpPr>
          <p:cNvPr id="55302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5304" name="Freeform 4"/>
          <p:cNvSpPr>
            <a:spLocks/>
          </p:cNvSpPr>
          <p:nvPr/>
        </p:nvSpPr>
        <p:spPr bwMode="auto">
          <a:xfrm>
            <a:off x="2487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5" name="Line 5"/>
          <p:cNvSpPr>
            <a:spLocks noChangeShapeType="1"/>
          </p:cNvSpPr>
          <p:nvPr/>
        </p:nvSpPr>
        <p:spPr bwMode="auto">
          <a:xfrm flipH="1">
            <a:off x="3494088" y="47513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5307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6691" name="Text Box 20"/>
          <p:cNvSpPr txBox="1">
            <a:spLocks noChangeArrowheads="1"/>
          </p:cNvSpPr>
          <p:nvPr/>
        </p:nvSpPr>
        <p:spPr bwMode="auto">
          <a:xfrm flipH="1">
            <a:off x="2852738" y="4918075"/>
            <a:ext cx="85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.0029</a:t>
            </a:r>
          </a:p>
        </p:txBody>
      </p:sp>
      <p:sp>
        <p:nvSpPr>
          <p:cNvPr id="156693" name="Rectangle 21"/>
          <p:cNvSpPr>
            <a:spLocks noChangeArrowheads="1"/>
          </p:cNvSpPr>
          <p:nvPr/>
        </p:nvSpPr>
        <p:spPr bwMode="auto">
          <a:xfrm>
            <a:off x="514350" y="2720975"/>
            <a:ext cx="24558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-2.76) = .0029</a:t>
            </a:r>
          </a:p>
        </p:txBody>
      </p:sp>
      <p:sp>
        <p:nvSpPr>
          <p:cNvPr id="156696" name="Rectangle 15"/>
          <p:cNvSpPr>
            <a:spLocks noChangeArrowheads="1"/>
          </p:cNvSpPr>
          <p:nvPr/>
        </p:nvSpPr>
        <p:spPr bwMode="auto">
          <a:xfrm>
            <a:off x="552450" y="6218238"/>
            <a:ext cx="660241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probability that z is less than -2.76?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55312" name="Rectangle 15"/>
          <p:cNvSpPr>
            <a:spLocks noChangeArrowheads="1"/>
          </p:cNvSpPr>
          <p:nvPr/>
        </p:nvSpPr>
        <p:spPr bwMode="auto">
          <a:xfrm>
            <a:off x="552450" y="1333500"/>
            <a:ext cx="74834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probability that z is less than or equal to -2.76?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56698" name="Rectangle 26"/>
          <p:cNvSpPr>
            <a:spLocks noChangeArrowheads="1"/>
          </p:cNvSpPr>
          <p:nvPr/>
        </p:nvSpPr>
        <p:spPr bwMode="auto">
          <a:xfrm>
            <a:off x="6597650" y="6213475"/>
            <a:ext cx="24558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&lt; -2.76) = .0029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91" grpId="0"/>
      <p:bldP spid="156693" grpId="0"/>
      <p:bldP spid="156696" grpId="0"/>
      <p:bldP spid="15669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56323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56324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56325" name="Text Box 46"/>
          <p:cNvSpPr txBox="1">
            <a:spLocks noChangeArrowheads="1"/>
          </p:cNvSpPr>
          <p:nvPr/>
        </p:nvSpPr>
        <p:spPr bwMode="auto">
          <a:xfrm>
            <a:off x="3001963" y="53451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-2.76</a:t>
            </a:r>
          </a:p>
        </p:txBody>
      </p:sp>
      <p:sp>
        <p:nvSpPr>
          <p:cNvPr id="56326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6328" name="Freeform 4"/>
          <p:cNvSpPr>
            <a:spLocks/>
          </p:cNvSpPr>
          <p:nvPr/>
        </p:nvSpPr>
        <p:spPr bwMode="auto">
          <a:xfrm>
            <a:off x="2487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Line 5"/>
          <p:cNvSpPr>
            <a:spLocks noChangeShapeType="1"/>
          </p:cNvSpPr>
          <p:nvPr/>
        </p:nvSpPr>
        <p:spPr bwMode="auto">
          <a:xfrm flipH="1">
            <a:off x="3494088" y="47513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6331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6333" name="Text Box 20"/>
          <p:cNvSpPr txBox="1">
            <a:spLocks noChangeArrowheads="1"/>
          </p:cNvSpPr>
          <p:nvPr/>
        </p:nvSpPr>
        <p:spPr bwMode="auto">
          <a:xfrm flipH="1">
            <a:off x="2852738" y="4918075"/>
            <a:ext cx="85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.0029</a:t>
            </a:r>
          </a:p>
        </p:txBody>
      </p:sp>
      <p:sp>
        <p:nvSpPr>
          <p:cNvPr id="195604" name="Rectangle 20"/>
          <p:cNvSpPr>
            <a:spLocks noChangeArrowheads="1"/>
          </p:cNvSpPr>
          <p:nvPr/>
        </p:nvSpPr>
        <p:spPr bwMode="auto">
          <a:xfrm>
            <a:off x="306388" y="2720975"/>
            <a:ext cx="28749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-2.76) = 1 – .0029</a:t>
            </a:r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552450" y="1333500"/>
            <a:ext cx="79057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probability that z is greater than or equal to -2.76?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95606" name="Rectangle 15"/>
          <p:cNvSpPr>
            <a:spLocks noChangeArrowheads="1"/>
          </p:cNvSpPr>
          <p:nvPr/>
        </p:nvSpPr>
        <p:spPr bwMode="auto">
          <a:xfrm>
            <a:off x="552450" y="6218238"/>
            <a:ext cx="660241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that z is greater than -2.76?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95607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.9971</a:t>
            </a:r>
          </a:p>
        </p:txBody>
      </p:sp>
      <p:sp>
        <p:nvSpPr>
          <p:cNvPr id="195608" name="Rectangle 24"/>
          <p:cNvSpPr>
            <a:spLocks noChangeArrowheads="1"/>
          </p:cNvSpPr>
          <p:nvPr/>
        </p:nvSpPr>
        <p:spPr bwMode="auto">
          <a:xfrm>
            <a:off x="1643063" y="3190875"/>
            <a:ext cx="11096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>
                <a:solidFill>
                  <a:srgbClr val="000000"/>
                </a:solidFill>
              </a:rPr>
              <a:t> = .9971</a:t>
            </a:r>
          </a:p>
        </p:txBody>
      </p:sp>
      <p:sp>
        <p:nvSpPr>
          <p:cNvPr id="195609" name="Rectangle 25"/>
          <p:cNvSpPr>
            <a:spLocks noChangeArrowheads="1"/>
          </p:cNvSpPr>
          <p:nvPr/>
        </p:nvSpPr>
        <p:spPr bwMode="auto">
          <a:xfrm>
            <a:off x="5976938" y="6200775"/>
            <a:ext cx="24558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&gt; -2.76) = .9971</a:t>
            </a:r>
          </a:p>
        </p:txBody>
      </p:sp>
      <p:sp>
        <p:nvSpPr>
          <p:cNvPr id="195610" name="Oval 26"/>
          <p:cNvSpPr>
            <a:spLocks noChangeArrowheads="1"/>
          </p:cNvSpPr>
          <p:nvPr/>
        </p:nvSpPr>
        <p:spPr bwMode="auto">
          <a:xfrm>
            <a:off x="1955800" y="3238500"/>
            <a:ext cx="800100" cy="3683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457200" indent="-457200" algn="ctr" eaLnBrk="0" hangingPunct="0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604" grpId="0"/>
      <p:bldP spid="195606" grpId="0"/>
      <p:bldP spid="195607" grpId="0"/>
      <p:bldP spid="195608" grpId="0"/>
      <p:bldP spid="195609" grpId="0"/>
      <p:bldP spid="1956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4844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7347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57348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57349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57350" name="Text Box 46"/>
          <p:cNvSpPr txBox="1">
            <a:spLocks noChangeArrowheads="1"/>
          </p:cNvSpPr>
          <p:nvPr/>
        </p:nvSpPr>
        <p:spPr bwMode="auto">
          <a:xfrm>
            <a:off x="5541963" y="53070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2.87</a:t>
            </a:r>
          </a:p>
        </p:txBody>
      </p:sp>
      <p:sp>
        <p:nvSpPr>
          <p:cNvPr id="57351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>
              <a:gd name="T0" fmla="*/ 2147483647 w 2858"/>
              <a:gd name="T1" fmla="*/ 2147483647 h 1916"/>
              <a:gd name="T2" fmla="*/ 2147483647 w 2858"/>
              <a:gd name="T3" fmla="*/ 2147483647 h 1916"/>
              <a:gd name="T4" fmla="*/ 2147483647 w 2858"/>
              <a:gd name="T5" fmla="*/ 2147483647 h 1916"/>
              <a:gd name="T6" fmla="*/ 2147483647 w 2858"/>
              <a:gd name="T7" fmla="*/ 2147483647 h 1916"/>
              <a:gd name="T8" fmla="*/ 2147483647 w 2858"/>
              <a:gd name="T9" fmla="*/ 2147483647 h 1916"/>
              <a:gd name="T10" fmla="*/ 2147483647 w 2858"/>
              <a:gd name="T11" fmla="*/ 2147483647 h 1916"/>
              <a:gd name="T12" fmla="*/ 2147483647 w 2858"/>
              <a:gd name="T13" fmla="*/ 2147483647 h 1916"/>
              <a:gd name="T14" fmla="*/ 2147483647 w 2858"/>
              <a:gd name="T15" fmla="*/ 2147483647 h 1916"/>
              <a:gd name="T16" fmla="*/ 2147483647 w 2858"/>
              <a:gd name="T17" fmla="*/ 2147483647 h 1916"/>
              <a:gd name="T18" fmla="*/ 2147483647 w 2858"/>
              <a:gd name="T19" fmla="*/ 2147483647 h 1916"/>
              <a:gd name="T20" fmla="*/ 2147483647 w 2858"/>
              <a:gd name="T21" fmla="*/ 2147483647 h 1916"/>
              <a:gd name="T22" fmla="*/ 2147483647 w 2858"/>
              <a:gd name="T23" fmla="*/ 2147483647 h 1916"/>
              <a:gd name="T24" fmla="*/ 2147483647 w 2858"/>
              <a:gd name="T25" fmla="*/ 2147483647 h 1916"/>
              <a:gd name="T26" fmla="*/ 2147483647 w 2858"/>
              <a:gd name="T27" fmla="*/ 2147483647 h 1916"/>
              <a:gd name="T28" fmla="*/ 2147483647 w 2858"/>
              <a:gd name="T29" fmla="*/ 2147483647 h 1916"/>
              <a:gd name="T30" fmla="*/ 2147483647 w 2858"/>
              <a:gd name="T31" fmla="*/ 2147483647 h 1916"/>
              <a:gd name="T32" fmla="*/ 2147483647 w 2858"/>
              <a:gd name="T33" fmla="*/ 2147483647 h 1916"/>
              <a:gd name="T34" fmla="*/ 2147483647 w 2858"/>
              <a:gd name="T35" fmla="*/ 2147483647 h 1916"/>
              <a:gd name="T36" fmla="*/ 2147483647 w 2858"/>
              <a:gd name="T37" fmla="*/ 2147483647 h 1916"/>
              <a:gd name="T38" fmla="*/ 2147483647 w 2858"/>
              <a:gd name="T39" fmla="*/ 2147483647 h 1916"/>
              <a:gd name="T40" fmla="*/ 2147483647 w 2858"/>
              <a:gd name="T41" fmla="*/ 2147483647 h 1916"/>
              <a:gd name="T42" fmla="*/ 0 w 2858"/>
              <a:gd name="T43" fmla="*/ 2147483647 h 1916"/>
              <a:gd name="T44" fmla="*/ 2147483647 w 2858"/>
              <a:gd name="T45" fmla="*/ 2147483647 h 1916"/>
              <a:gd name="T46" fmla="*/ 2147483647 w 2858"/>
              <a:gd name="T47" fmla="*/ 2147483647 h 1916"/>
              <a:gd name="T48" fmla="*/ 2147483647 w 2858"/>
              <a:gd name="T49" fmla="*/ 2147483647 h 1916"/>
              <a:gd name="T50" fmla="*/ 2147483647 w 2858"/>
              <a:gd name="T51" fmla="*/ 2147483647 h 1916"/>
              <a:gd name="T52" fmla="*/ 2147483647 w 2858"/>
              <a:gd name="T53" fmla="*/ 2147483647 h 1916"/>
              <a:gd name="T54" fmla="*/ 2147483647 w 2858"/>
              <a:gd name="T55" fmla="*/ 2147483647 h 1916"/>
              <a:gd name="T56" fmla="*/ 2147483647 w 2858"/>
              <a:gd name="T57" fmla="*/ 2147483647 h 1916"/>
              <a:gd name="T58" fmla="*/ 2147483647 w 2858"/>
              <a:gd name="T59" fmla="*/ 2147483647 h 1916"/>
              <a:gd name="T60" fmla="*/ 2147483647 w 2858"/>
              <a:gd name="T61" fmla="*/ 2147483647 h 1916"/>
              <a:gd name="T62" fmla="*/ 2147483647 w 2858"/>
              <a:gd name="T63" fmla="*/ 2147483647 h 1916"/>
              <a:gd name="T64" fmla="*/ 2147483647 w 2858"/>
              <a:gd name="T65" fmla="*/ 2147483647 h 1916"/>
              <a:gd name="T66" fmla="*/ 2147483647 w 2858"/>
              <a:gd name="T67" fmla="*/ 2147483647 h 1916"/>
              <a:gd name="T68" fmla="*/ 2147483647 w 2858"/>
              <a:gd name="T69" fmla="*/ 2147483647 h 1916"/>
              <a:gd name="T70" fmla="*/ 2147483647 w 2858"/>
              <a:gd name="T71" fmla="*/ 2147483647 h 1916"/>
              <a:gd name="T72" fmla="*/ 2147483647 w 2858"/>
              <a:gd name="T73" fmla="*/ 2147483647 h 1916"/>
              <a:gd name="T74" fmla="*/ 2147483647 w 2858"/>
              <a:gd name="T75" fmla="*/ 2147483647 h 1916"/>
              <a:gd name="T76" fmla="*/ 2147483647 w 2858"/>
              <a:gd name="T77" fmla="*/ 2147483647 h 1916"/>
              <a:gd name="T78" fmla="*/ 2147483647 w 2858"/>
              <a:gd name="T79" fmla="*/ 2147483647 h 1916"/>
              <a:gd name="T80" fmla="*/ 2147483647 w 2858"/>
              <a:gd name="T81" fmla="*/ 2147483647 h 1916"/>
              <a:gd name="T82" fmla="*/ 2147483647 w 2858"/>
              <a:gd name="T83" fmla="*/ 2147483647 h 1916"/>
              <a:gd name="T84" fmla="*/ 2147483647 w 2858"/>
              <a:gd name="T85" fmla="*/ 2147483647 h 1916"/>
              <a:gd name="T86" fmla="*/ 2147483647 w 2858"/>
              <a:gd name="T87" fmla="*/ 2147483647 h 1916"/>
              <a:gd name="T88" fmla="*/ 2147483647 w 2858"/>
              <a:gd name="T89" fmla="*/ 2147483647 h 1916"/>
              <a:gd name="T90" fmla="*/ 2147483647 w 2858"/>
              <a:gd name="T91" fmla="*/ 2147483647 h 1916"/>
              <a:gd name="T92" fmla="*/ 2147483647 w 2858"/>
              <a:gd name="T93" fmla="*/ 2147483647 h 1916"/>
              <a:gd name="T94" fmla="*/ 2147483647 w 2858"/>
              <a:gd name="T95" fmla="*/ 2147483647 h 191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58"/>
              <a:gd name="T145" fmla="*/ 0 h 1916"/>
              <a:gd name="T146" fmla="*/ 2858 w 2858"/>
              <a:gd name="T147" fmla="*/ 1916 h 191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 flipH="1">
            <a:off x="6043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6046788" y="47386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7356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8739" name="Text Box 20"/>
          <p:cNvSpPr txBox="1">
            <a:spLocks noChangeArrowheads="1"/>
          </p:cNvSpPr>
          <p:nvPr/>
        </p:nvSpPr>
        <p:spPr bwMode="auto">
          <a:xfrm flipH="1">
            <a:off x="4656138" y="42195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158741" name="Rectangle 21"/>
          <p:cNvSpPr>
            <a:spLocks noChangeArrowheads="1"/>
          </p:cNvSpPr>
          <p:nvPr/>
        </p:nvSpPr>
        <p:spPr bwMode="auto">
          <a:xfrm>
            <a:off x="814388" y="2390775"/>
            <a:ext cx="1857375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endParaRPr lang="en-US" b="0" u="sng">
              <a:solidFill>
                <a:srgbClr val="000000"/>
              </a:solidFill>
            </a:endParaRP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2.87) = ?</a:t>
            </a:r>
          </a:p>
        </p:txBody>
      </p:sp>
      <p:sp>
        <p:nvSpPr>
          <p:cNvPr id="57360" name="Rectangle 15"/>
          <p:cNvSpPr>
            <a:spLocks noChangeArrowheads="1"/>
          </p:cNvSpPr>
          <p:nvPr/>
        </p:nvSpPr>
        <p:spPr bwMode="auto">
          <a:xfrm>
            <a:off x="552450" y="1333500"/>
            <a:ext cx="726598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probability that z is less than or equal to 2.87</a:t>
            </a:r>
            <a:endParaRPr lang="en-US" b="0"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2628" grpId="0" animBg="1"/>
      <p:bldP spid="282629" grpId="0" animBg="1"/>
      <p:bldP spid="158739" grpId="0"/>
      <p:bldP spid="15874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60886" name="Group 118"/>
          <p:cNvGraphicFramePr>
            <a:graphicFrameLocks noGrp="1"/>
          </p:cNvGraphicFramePr>
          <p:nvPr/>
        </p:nvGraphicFramePr>
        <p:xfrm>
          <a:off x="573088" y="2571750"/>
          <a:ext cx="8215312" cy="3108608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2.5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.9938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.9949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2.6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.9953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.9959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2.7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.9965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.9969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2.8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.9974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.9979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2.9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.9981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3.0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.9987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.9989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.9990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.9990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6592888" y="2576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465138" y="40925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894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065463" y="5873750"/>
            <a:ext cx="3403600" cy="603250"/>
          </a:xfrm>
          <a:prstGeom prst="wedgeEllipseCallout">
            <a:avLst>
              <a:gd name="adj1" fmla="val 50884"/>
              <a:gd name="adj2" fmla="val -275528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2.87) = .9979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730750" y="1346200"/>
            <a:ext cx="330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165725" y="1327150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87725" y="16986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2.8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51425" y="16827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.07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6540500" y="41306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8472" name="Rectangle 107"/>
          <p:cNvSpPr>
            <a:spLocks noChangeArrowheads="1"/>
          </p:cNvSpPr>
          <p:nvPr/>
        </p:nvSpPr>
        <p:spPr bwMode="auto">
          <a:xfrm>
            <a:off x="3975100" y="981075"/>
            <a:ext cx="1857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2.87) = ?</a:t>
            </a:r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V="1">
            <a:off x="6892925" y="2930525"/>
            <a:ext cx="0" cy="11588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Line 368"/>
          <p:cNvSpPr>
            <a:spLocks noChangeShapeType="1"/>
          </p:cNvSpPr>
          <p:nvPr/>
        </p:nvSpPr>
        <p:spPr bwMode="auto">
          <a:xfrm flipH="1">
            <a:off x="1152525" y="4292600"/>
            <a:ext cx="538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693" grpId="0"/>
      <p:bldP spid="242785" grpId="0" animBg="1"/>
      <p:bldP spid="243057" grpId="0"/>
      <p:bldP spid="243058" grpId="0"/>
      <p:bldP spid="243052" grpId="0" animBg="1"/>
      <p:bldP spid="2" grpId="0" animBg="1"/>
      <p:bldP spid="2" grpId="1" animBg="1"/>
      <p:bldP spid="3" grpId="0" animBg="1"/>
      <p:bldP spid="3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4844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9395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59396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59397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59398" name="Text Box 46"/>
          <p:cNvSpPr txBox="1">
            <a:spLocks noChangeArrowheads="1"/>
          </p:cNvSpPr>
          <p:nvPr/>
        </p:nvSpPr>
        <p:spPr bwMode="auto">
          <a:xfrm>
            <a:off x="5541963" y="53070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2.87</a:t>
            </a:r>
          </a:p>
        </p:txBody>
      </p:sp>
      <p:sp>
        <p:nvSpPr>
          <p:cNvPr id="59399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59400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>
              <a:gd name="T0" fmla="*/ 2147483647 w 2858"/>
              <a:gd name="T1" fmla="*/ 2147483647 h 1916"/>
              <a:gd name="T2" fmla="*/ 2147483647 w 2858"/>
              <a:gd name="T3" fmla="*/ 2147483647 h 1916"/>
              <a:gd name="T4" fmla="*/ 2147483647 w 2858"/>
              <a:gd name="T5" fmla="*/ 2147483647 h 1916"/>
              <a:gd name="T6" fmla="*/ 2147483647 w 2858"/>
              <a:gd name="T7" fmla="*/ 2147483647 h 1916"/>
              <a:gd name="T8" fmla="*/ 2147483647 w 2858"/>
              <a:gd name="T9" fmla="*/ 2147483647 h 1916"/>
              <a:gd name="T10" fmla="*/ 2147483647 w 2858"/>
              <a:gd name="T11" fmla="*/ 2147483647 h 1916"/>
              <a:gd name="T12" fmla="*/ 2147483647 w 2858"/>
              <a:gd name="T13" fmla="*/ 2147483647 h 1916"/>
              <a:gd name="T14" fmla="*/ 2147483647 w 2858"/>
              <a:gd name="T15" fmla="*/ 2147483647 h 1916"/>
              <a:gd name="T16" fmla="*/ 2147483647 w 2858"/>
              <a:gd name="T17" fmla="*/ 2147483647 h 1916"/>
              <a:gd name="T18" fmla="*/ 2147483647 w 2858"/>
              <a:gd name="T19" fmla="*/ 2147483647 h 1916"/>
              <a:gd name="T20" fmla="*/ 2147483647 w 2858"/>
              <a:gd name="T21" fmla="*/ 2147483647 h 1916"/>
              <a:gd name="T22" fmla="*/ 2147483647 w 2858"/>
              <a:gd name="T23" fmla="*/ 2147483647 h 1916"/>
              <a:gd name="T24" fmla="*/ 2147483647 w 2858"/>
              <a:gd name="T25" fmla="*/ 2147483647 h 1916"/>
              <a:gd name="T26" fmla="*/ 2147483647 w 2858"/>
              <a:gd name="T27" fmla="*/ 2147483647 h 1916"/>
              <a:gd name="T28" fmla="*/ 2147483647 w 2858"/>
              <a:gd name="T29" fmla="*/ 2147483647 h 1916"/>
              <a:gd name="T30" fmla="*/ 2147483647 w 2858"/>
              <a:gd name="T31" fmla="*/ 2147483647 h 1916"/>
              <a:gd name="T32" fmla="*/ 2147483647 w 2858"/>
              <a:gd name="T33" fmla="*/ 2147483647 h 1916"/>
              <a:gd name="T34" fmla="*/ 2147483647 w 2858"/>
              <a:gd name="T35" fmla="*/ 2147483647 h 1916"/>
              <a:gd name="T36" fmla="*/ 2147483647 w 2858"/>
              <a:gd name="T37" fmla="*/ 2147483647 h 1916"/>
              <a:gd name="T38" fmla="*/ 2147483647 w 2858"/>
              <a:gd name="T39" fmla="*/ 2147483647 h 1916"/>
              <a:gd name="T40" fmla="*/ 2147483647 w 2858"/>
              <a:gd name="T41" fmla="*/ 2147483647 h 1916"/>
              <a:gd name="T42" fmla="*/ 0 w 2858"/>
              <a:gd name="T43" fmla="*/ 2147483647 h 1916"/>
              <a:gd name="T44" fmla="*/ 2147483647 w 2858"/>
              <a:gd name="T45" fmla="*/ 2147483647 h 1916"/>
              <a:gd name="T46" fmla="*/ 2147483647 w 2858"/>
              <a:gd name="T47" fmla="*/ 2147483647 h 1916"/>
              <a:gd name="T48" fmla="*/ 2147483647 w 2858"/>
              <a:gd name="T49" fmla="*/ 2147483647 h 1916"/>
              <a:gd name="T50" fmla="*/ 2147483647 w 2858"/>
              <a:gd name="T51" fmla="*/ 2147483647 h 1916"/>
              <a:gd name="T52" fmla="*/ 2147483647 w 2858"/>
              <a:gd name="T53" fmla="*/ 2147483647 h 1916"/>
              <a:gd name="T54" fmla="*/ 2147483647 w 2858"/>
              <a:gd name="T55" fmla="*/ 2147483647 h 1916"/>
              <a:gd name="T56" fmla="*/ 2147483647 w 2858"/>
              <a:gd name="T57" fmla="*/ 2147483647 h 1916"/>
              <a:gd name="T58" fmla="*/ 2147483647 w 2858"/>
              <a:gd name="T59" fmla="*/ 2147483647 h 1916"/>
              <a:gd name="T60" fmla="*/ 2147483647 w 2858"/>
              <a:gd name="T61" fmla="*/ 2147483647 h 1916"/>
              <a:gd name="T62" fmla="*/ 2147483647 w 2858"/>
              <a:gd name="T63" fmla="*/ 2147483647 h 1916"/>
              <a:gd name="T64" fmla="*/ 2147483647 w 2858"/>
              <a:gd name="T65" fmla="*/ 2147483647 h 1916"/>
              <a:gd name="T66" fmla="*/ 2147483647 w 2858"/>
              <a:gd name="T67" fmla="*/ 2147483647 h 1916"/>
              <a:gd name="T68" fmla="*/ 2147483647 w 2858"/>
              <a:gd name="T69" fmla="*/ 2147483647 h 1916"/>
              <a:gd name="T70" fmla="*/ 2147483647 w 2858"/>
              <a:gd name="T71" fmla="*/ 2147483647 h 1916"/>
              <a:gd name="T72" fmla="*/ 2147483647 w 2858"/>
              <a:gd name="T73" fmla="*/ 2147483647 h 1916"/>
              <a:gd name="T74" fmla="*/ 2147483647 w 2858"/>
              <a:gd name="T75" fmla="*/ 2147483647 h 1916"/>
              <a:gd name="T76" fmla="*/ 2147483647 w 2858"/>
              <a:gd name="T77" fmla="*/ 2147483647 h 1916"/>
              <a:gd name="T78" fmla="*/ 2147483647 w 2858"/>
              <a:gd name="T79" fmla="*/ 2147483647 h 1916"/>
              <a:gd name="T80" fmla="*/ 2147483647 w 2858"/>
              <a:gd name="T81" fmla="*/ 2147483647 h 1916"/>
              <a:gd name="T82" fmla="*/ 2147483647 w 2858"/>
              <a:gd name="T83" fmla="*/ 2147483647 h 1916"/>
              <a:gd name="T84" fmla="*/ 2147483647 w 2858"/>
              <a:gd name="T85" fmla="*/ 2147483647 h 1916"/>
              <a:gd name="T86" fmla="*/ 2147483647 w 2858"/>
              <a:gd name="T87" fmla="*/ 2147483647 h 1916"/>
              <a:gd name="T88" fmla="*/ 2147483647 w 2858"/>
              <a:gd name="T89" fmla="*/ 2147483647 h 1916"/>
              <a:gd name="T90" fmla="*/ 2147483647 w 2858"/>
              <a:gd name="T91" fmla="*/ 2147483647 h 1916"/>
              <a:gd name="T92" fmla="*/ 2147483647 w 2858"/>
              <a:gd name="T93" fmla="*/ 2147483647 h 1916"/>
              <a:gd name="T94" fmla="*/ 2147483647 w 2858"/>
              <a:gd name="T95" fmla="*/ 2147483647 h 191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58"/>
              <a:gd name="T145" fmla="*/ 0 h 1916"/>
              <a:gd name="T146" fmla="*/ 2858 w 2858"/>
              <a:gd name="T147" fmla="*/ 1916 h 191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Freeform 4"/>
          <p:cNvSpPr>
            <a:spLocks/>
          </p:cNvSpPr>
          <p:nvPr/>
        </p:nvSpPr>
        <p:spPr bwMode="auto">
          <a:xfrm flipH="1">
            <a:off x="6043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Line 5"/>
          <p:cNvSpPr>
            <a:spLocks noChangeShapeType="1"/>
          </p:cNvSpPr>
          <p:nvPr/>
        </p:nvSpPr>
        <p:spPr bwMode="auto">
          <a:xfrm flipH="1">
            <a:off x="6046788" y="47386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59404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97652" name="Text Box 20"/>
          <p:cNvSpPr txBox="1">
            <a:spLocks noChangeArrowheads="1"/>
          </p:cNvSpPr>
          <p:nvPr/>
        </p:nvSpPr>
        <p:spPr bwMode="auto">
          <a:xfrm flipH="1">
            <a:off x="4402138" y="4219575"/>
            <a:ext cx="828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.9979</a:t>
            </a:r>
          </a:p>
        </p:txBody>
      </p:sp>
      <p:sp>
        <p:nvSpPr>
          <p:cNvPr id="197653" name="Rectangle 21"/>
          <p:cNvSpPr>
            <a:spLocks noChangeArrowheads="1"/>
          </p:cNvSpPr>
          <p:nvPr/>
        </p:nvSpPr>
        <p:spPr bwMode="auto">
          <a:xfrm>
            <a:off x="561975" y="2390775"/>
            <a:ext cx="2362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endParaRPr lang="en-US" b="0" u="sng">
              <a:solidFill>
                <a:srgbClr val="000000"/>
              </a:solidFill>
            </a:endParaRP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2.87) = .9979</a:t>
            </a:r>
          </a:p>
        </p:txBody>
      </p:sp>
      <p:sp>
        <p:nvSpPr>
          <p:cNvPr id="59408" name="Rectangle 15"/>
          <p:cNvSpPr>
            <a:spLocks noChangeArrowheads="1"/>
          </p:cNvSpPr>
          <p:nvPr/>
        </p:nvSpPr>
        <p:spPr bwMode="auto">
          <a:xfrm>
            <a:off x="552450" y="1333500"/>
            <a:ext cx="726598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probability that z is less than or equal to 2.87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97655" name="Rectangle 15"/>
          <p:cNvSpPr>
            <a:spLocks noChangeArrowheads="1"/>
          </p:cNvSpPr>
          <p:nvPr/>
        </p:nvSpPr>
        <p:spPr bwMode="auto">
          <a:xfrm>
            <a:off x="552450" y="6218238"/>
            <a:ext cx="660241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probability that z is less than 2.87?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97656" name="Rectangle 24"/>
          <p:cNvSpPr>
            <a:spLocks noChangeArrowheads="1"/>
          </p:cNvSpPr>
          <p:nvPr/>
        </p:nvSpPr>
        <p:spPr bwMode="auto">
          <a:xfrm>
            <a:off x="6630988" y="6213475"/>
            <a:ext cx="23622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&lt; 2.87) = .9971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52" grpId="0"/>
      <p:bldP spid="197653" grpId="0"/>
      <p:bldP spid="197655" grpId="0"/>
      <p:bldP spid="19765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199700" name="Rectangle 20"/>
          <p:cNvSpPr>
            <a:spLocks noChangeArrowheads="1"/>
          </p:cNvSpPr>
          <p:nvPr/>
        </p:nvSpPr>
        <p:spPr bwMode="auto">
          <a:xfrm>
            <a:off x="96838" y="2720975"/>
            <a:ext cx="32940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&gt;</a:t>
            </a:r>
            <a:r>
              <a:rPr lang="en-US" b="0">
                <a:solidFill>
                  <a:srgbClr val="000000"/>
                </a:solidFill>
              </a:rPr>
              <a:t> 2.87) = 1 – .9979</a:t>
            </a:r>
          </a:p>
        </p:txBody>
      </p:sp>
      <p:sp>
        <p:nvSpPr>
          <p:cNvPr id="60420" name="Rectangle 15"/>
          <p:cNvSpPr>
            <a:spLocks noChangeArrowheads="1"/>
          </p:cNvSpPr>
          <p:nvPr/>
        </p:nvSpPr>
        <p:spPr bwMode="auto">
          <a:xfrm>
            <a:off x="552450" y="1333500"/>
            <a:ext cx="781208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probability that z is greater than or equal to 2.87?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99702" name="Rectangle 15"/>
          <p:cNvSpPr>
            <a:spLocks noChangeArrowheads="1"/>
          </p:cNvSpPr>
          <p:nvPr/>
        </p:nvSpPr>
        <p:spPr bwMode="auto">
          <a:xfrm>
            <a:off x="552450" y="6218238"/>
            <a:ext cx="660241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that z is greater than 2.87?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99704" name="Rectangle 24"/>
          <p:cNvSpPr>
            <a:spLocks noChangeArrowheads="1"/>
          </p:cNvSpPr>
          <p:nvPr/>
        </p:nvSpPr>
        <p:spPr bwMode="auto">
          <a:xfrm>
            <a:off x="1643063" y="3190875"/>
            <a:ext cx="11096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>
                <a:solidFill>
                  <a:srgbClr val="000000"/>
                </a:solidFill>
              </a:rPr>
              <a:t> = .0021</a:t>
            </a:r>
          </a:p>
        </p:txBody>
      </p:sp>
      <p:sp>
        <p:nvSpPr>
          <p:cNvPr id="199705" name="Rectangle 25"/>
          <p:cNvSpPr>
            <a:spLocks noChangeArrowheads="1"/>
          </p:cNvSpPr>
          <p:nvPr/>
        </p:nvSpPr>
        <p:spPr bwMode="auto">
          <a:xfrm>
            <a:off x="6022975" y="6200775"/>
            <a:ext cx="23622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&gt; 2.87) = .0021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4844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0425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60426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60427" name="Text Box 46"/>
          <p:cNvSpPr txBox="1">
            <a:spLocks noChangeArrowheads="1"/>
          </p:cNvSpPr>
          <p:nvPr/>
        </p:nvSpPr>
        <p:spPr bwMode="auto">
          <a:xfrm>
            <a:off x="5541963" y="53070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2.87</a:t>
            </a:r>
          </a:p>
        </p:txBody>
      </p:sp>
      <p:sp>
        <p:nvSpPr>
          <p:cNvPr id="60428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60429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>
              <a:gd name="T0" fmla="*/ 2147483647 w 2858"/>
              <a:gd name="T1" fmla="*/ 2147483647 h 1916"/>
              <a:gd name="T2" fmla="*/ 2147483647 w 2858"/>
              <a:gd name="T3" fmla="*/ 2147483647 h 1916"/>
              <a:gd name="T4" fmla="*/ 2147483647 w 2858"/>
              <a:gd name="T5" fmla="*/ 2147483647 h 1916"/>
              <a:gd name="T6" fmla="*/ 2147483647 w 2858"/>
              <a:gd name="T7" fmla="*/ 2147483647 h 1916"/>
              <a:gd name="T8" fmla="*/ 2147483647 w 2858"/>
              <a:gd name="T9" fmla="*/ 2147483647 h 1916"/>
              <a:gd name="T10" fmla="*/ 2147483647 w 2858"/>
              <a:gd name="T11" fmla="*/ 2147483647 h 1916"/>
              <a:gd name="T12" fmla="*/ 2147483647 w 2858"/>
              <a:gd name="T13" fmla="*/ 2147483647 h 1916"/>
              <a:gd name="T14" fmla="*/ 2147483647 w 2858"/>
              <a:gd name="T15" fmla="*/ 2147483647 h 1916"/>
              <a:gd name="T16" fmla="*/ 2147483647 w 2858"/>
              <a:gd name="T17" fmla="*/ 2147483647 h 1916"/>
              <a:gd name="T18" fmla="*/ 2147483647 w 2858"/>
              <a:gd name="T19" fmla="*/ 2147483647 h 1916"/>
              <a:gd name="T20" fmla="*/ 2147483647 w 2858"/>
              <a:gd name="T21" fmla="*/ 2147483647 h 1916"/>
              <a:gd name="T22" fmla="*/ 2147483647 w 2858"/>
              <a:gd name="T23" fmla="*/ 2147483647 h 1916"/>
              <a:gd name="T24" fmla="*/ 2147483647 w 2858"/>
              <a:gd name="T25" fmla="*/ 2147483647 h 1916"/>
              <a:gd name="T26" fmla="*/ 2147483647 w 2858"/>
              <a:gd name="T27" fmla="*/ 2147483647 h 1916"/>
              <a:gd name="T28" fmla="*/ 2147483647 w 2858"/>
              <a:gd name="T29" fmla="*/ 2147483647 h 1916"/>
              <a:gd name="T30" fmla="*/ 2147483647 w 2858"/>
              <a:gd name="T31" fmla="*/ 2147483647 h 1916"/>
              <a:gd name="T32" fmla="*/ 2147483647 w 2858"/>
              <a:gd name="T33" fmla="*/ 2147483647 h 1916"/>
              <a:gd name="T34" fmla="*/ 2147483647 w 2858"/>
              <a:gd name="T35" fmla="*/ 2147483647 h 1916"/>
              <a:gd name="T36" fmla="*/ 2147483647 w 2858"/>
              <a:gd name="T37" fmla="*/ 2147483647 h 1916"/>
              <a:gd name="T38" fmla="*/ 2147483647 w 2858"/>
              <a:gd name="T39" fmla="*/ 2147483647 h 1916"/>
              <a:gd name="T40" fmla="*/ 2147483647 w 2858"/>
              <a:gd name="T41" fmla="*/ 2147483647 h 1916"/>
              <a:gd name="T42" fmla="*/ 0 w 2858"/>
              <a:gd name="T43" fmla="*/ 2147483647 h 1916"/>
              <a:gd name="T44" fmla="*/ 2147483647 w 2858"/>
              <a:gd name="T45" fmla="*/ 2147483647 h 1916"/>
              <a:gd name="T46" fmla="*/ 2147483647 w 2858"/>
              <a:gd name="T47" fmla="*/ 2147483647 h 1916"/>
              <a:gd name="T48" fmla="*/ 2147483647 w 2858"/>
              <a:gd name="T49" fmla="*/ 2147483647 h 1916"/>
              <a:gd name="T50" fmla="*/ 2147483647 w 2858"/>
              <a:gd name="T51" fmla="*/ 2147483647 h 1916"/>
              <a:gd name="T52" fmla="*/ 2147483647 w 2858"/>
              <a:gd name="T53" fmla="*/ 2147483647 h 1916"/>
              <a:gd name="T54" fmla="*/ 2147483647 w 2858"/>
              <a:gd name="T55" fmla="*/ 2147483647 h 1916"/>
              <a:gd name="T56" fmla="*/ 2147483647 w 2858"/>
              <a:gd name="T57" fmla="*/ 2147483647 h 1916"/>
              <a:gd name="T58" fmla="*/ 2147483647 w 2858"/>
              <a:gd name="T59" fmla="*/ 2147483647 h 1916"/>
              <a:gd name="T60" fmla="*/ 2147483647 w 2858"/>
              <a:gd name="T61" fmla="*/ 2147483647 h 1916"/>
              <a:gd name="T62" fmla="*/ 2147483647 w 2858"/>
              <a:gd name="T63" fmla="*/ 2147483647 h 1916"/>
              <a:gd name="T64" fmla="*/ 2147483647 w 2858"/>
              <a:gd name="T65" fmla="*/ 2147483647 h 1916"/>
              <a:gd name="T66" fmla="*/ 2147483647 w 2858"/>
              <a:gd name="T67" fmla="*/ 2147483647 h 1916"/>
              <a:gd name="T68" fmla="*/ 2147483647 w 2858"/>
              <a:gd name="T69" fmla="*/ 2147483647 h 1916"/>
              <a:gd name="T70" fmla="*/ 2147483647 w 2858"/>
              <a:gd name="T71" fmla="*/ 2147483647 h 1916"/>
              <a:gd name="T72" fmla="*/ 2147483647 w 2858"/>
              <a:gd name="T73" fmla="*/ 2147483647 h 1916"/>
              <a:gd name="T74" fmla="*/ 2147483647 w 2858"/>
              <a:gd name="T75" fmla="*/ 2147483647 h 1916"/>
              <a:gd name="T76" fmla="*/ 2147483647 w 2858"/>
              <a:gd name="T77" fmla="*/ 2147483647 h 1916"/>
              <a:gd name="T78" fmla="*/ 2147483647 w 2858"/>
              <a:gd name="T79" fmla="*/ 2147483647 h 1916"/>
              <a:gd name="T80" fmla="*/ 2147483647 w 2858"/>
              <a:gd name="T81" fmla="*/ 2147483647 h 1916"/>
              <a:gd name="T82" fmla="*/ 2147483647 w 2858"/>
              <a:gd name="T83" fmla="*/ 2147483647 h 1916"/>
              <a:gd name="T84" fmla="*/ 2147483647 w 2858"/>
              <a:gd name="T85" fmla="*/ 2147483647 h 1916"/>
              <a:gd name="T86" fmla="*/ 2147483647 w 2858"/>
              <a:gd name="T87" fmla="*/ 2147483647 h 1916"/>
              <a:gd name="T88" fmla="*/ 2147483647 w 2858"/>
              <a:gd name="T89" fmla="*/ 2147483647 h 1916"/>
              <a:gd name="T90" fmla="*/ 2147483647 w 2858"/>
              <a:gd name="T91" fmla="*/ 2147483647 h 1916"/>
              <a:gd name="T92" fmla="*/ 2147483647 w 2858"/>
              <a:gd name="T93" fmla="*/ 2147483647 h 1916"/>
              <a:gd name="T94" fmla="*/ 2147483647 w 2858"/>
              <a:gd name="T95" fmla="*/ 2147483647 h 191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58"/>
              <a:gd name="T145" fmla="*/ 0 h 1916"/>
              <a:gd name="T146" fmla="*/ 2858 w 2858"/>
              <a:gd name="T147" fmla="*/ 1916 h 191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0" name="Freeform 4"/>
          <p:cNvSpPr>
            <a:spLocks/>
          </p:cNvSpPr>
          <p:nvPr/>
        </p:nvSpPr>
        <p:spPr bwMode="auto">
          <a:xfrm flipH="1">
            <a:off x="6043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1" name="Line 5"/>
          <p:cNvSpPr>
            <a:spLocks noChangeShapeType="1"/>
          </p:cNvSpPr>
          <p:nvPr/>
        </p:nvSpPr>
        <p:spPr bwMode="auto">
          <a:xfrm flipH="1">
            <a:off x="6046788" y="47386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60433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0435" name="Text Box 20"/>
          <p:cNvSpPr txBox="1">
            <a:spLocks noChangeArrowheads="1"/>
          </p:cNvSpPr>
          <p:nvPr/>
        </p:nvSpPr>
        <p:spPr bwMode="auto">
          <a:xfrm flipH="1">
            <a:off x="4402138" y="4219575"/>
            <a:ext cx="828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.9979</a:t>
            </a:r>
          </a:p>
        </p:txBody>
      </p:sp>
      <p:sp>
        <p:nvSpPr>
          <p:cNvPr id="199724" name="Text Box 20"/>
          <p:cNvSpPr txBox="1">
            <a:spLocks noChangeArrowheads="1"/>
          </p:cNvSpPr>
          <p:nvPr/>
        </p:nvSpPr>
        <p:spPr bwMode="auto">
          <a:xfrm flipH="1">
            <a:off x="6002338" y="4943475"/>
            <a:ext cx="8286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Arial" pitchFamily="34" charset="0"/>
              </a:rPr>
              <a:t>.0021</a:t>
            </a:r>
          </a:p>
        </p:txBody>
      </p:sp>
      <p:sp>
        <p:nvSpPr>
          <p:cNvPr id="199725" name="Oval 45"/>
          <p:cNvSpPr>
            <a:spLocks noChangeArrowheads="1"/>
          </p:cNvSpPr>
          <p:nvPr/>
        </p:nvSpPr>
        <p:spPr bwMode="auto">
          <a:xfrm>
            <a:off x="1955800" y="3238500"/>
            <a:ext cx="800100" cy="3683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457200" indent="-457200" algn="ctr" eaLnBrk="0" hangingPunct="0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700" grpId="0"/>
      <p:bldP spid="199702" grpId="0"/>
      <p:bldP spid="199704" grpId="0"/>
      <p:bldP spid="199705" grpId="0"/>
      <p:bldP spid="199724" grpId="0"/>
      <p:bldP spid="19972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00313" y="4246563"/>
            <a:ext cx="1309687" cy="971550"/>
            <a:chOff x="223" y="2835"/>
            <a:chExt cx="825" cy="612"/>
          </a:xfrm>
        </p:grpSpPr>
        <p:sp>
          <p:nvSpPr>
            <p:cNvPr id="61462" name="Freeform 4"/>
            <p:cNvSpPr>
              <a:spLocks/>
            </p:cNvSpPr>
            <p:nvPr/>
          </p:nvSpPr>
          <p:spPr bwMode="auto">
            <a:xfrm>
              <a:off x="639" y="2835"/>
              <a:ext cx="409" cy="532"/>
            </a:xfrm>
            <a:custGeom>
              <a:avLst/>
              <a:gdLst>
                <a:gd name="T0" fmla="*/ 109 w 633"/>
                <a:gd name="T1" fmla="*/ 0 h 324"/>
                <a:gd name="T2" fmla="*/ 109 w 633"/>
                <a:gd name="T3" fmla="*/ 297 h 324"/>
                <a:gd name="T4" fmla="*/ 110 w 633"/>
                <a:gd name="T5" fmla="*/ 739 h 324"/>
                <a:gd name="T6" fmla="*/ 110 w 633"/>
                <a:gd name="T7" fmla="*/ 944 h 324"/>
                <a:gd name="T8" fmla="*/ 110 w 633"/>
                <a:gd name="T9" fmla="*/ 1167 h 324"/>
                <a:gd name="T10" fmla="*/ 110 w 633"/>
                <a:gd name="T11" fmla="*/ 1351 h 324"/>
                <a:gd name="T12" fmla="*/ 110 w 633"/>
                <a:gd name="T13" fmla="*/ 1525 h 324"/>
                <a:gd name="T14" fmla="*/ 110 w 633"/>
                <a:gd name="T15" fmla="*/ 1709 h 324"/>
                <a:gd name="T16" fmla="*/ 110 w 633"/>
                <a:gd name="T17" fmla="*/ 2356 h 324"/>
                <a:gd name="T18" fmla="*/ 1 w 633"/>
                <a:gd name="T19" fmla="*/ 2356 h 324"/>
                <a:gd name="T20" fmla="*/ 0 w 633"/>
                <a:gd name="T21" fmla="*/ 2205 h 324"/>
                <a:gd name="T22" fmla="*/ 1 w 633"/>
                <a:gd name="T23" fmla="*/ 2059 h 324"/>
                <a:gd name="T24" fmla="*/ 7 w 633"/>
                <a:gd name="T25" fmla="*/ 1970 h 324"/>
                <a:gd name="T26" fmla="*/ 14 w 633"/>
                <a:gd name="T27" fmla="*/ 1939 h 324"/>
                <a:gd name="T28" fmla="*/ 22 w 633"/>
                <a:gd name="T29" fmla="*/ 1814 h 324"/>
                <a:gd name="T30" fmla="*/ 28 w 633"/>
                <a:gd name="T31" fmla="*/ 1731 h 324"/>
                <a:gd name="T32" fmla="*/ 34 w 633"/>
                <a:gd name="T33" fmla="*/ 1642 h 324"/>
                <a:gd name="T34" fmla="*/ 41 w 633"/>
                <a:gd name="T35" fmla="*/ 1550 h 324"/>
                <a:gd name="T36" fmla="*/ 48 w 633"/>
                <a:gd name="T37" fmla="*/ 1429 h 324"/>
                <a:gd name="T38" fmla="*/ 61 w 633"/>
                <a:gd name="T39" fmla="*/ 1222 h 324"/>
                <a:gd name="T40" fmla="*/ 68 w 633"/>
                <a:gd name="T41" fmla="*/ 1133 h 324"/>
                <a:gd name="T42" fmla="*/ 72 w 633"/>
                <a:gd name="T43" fmla="*/ 1046 h 324"/>
                <a:gd name="T44" fmla="*/ 77 w 633"/>
                <a:gd name="T45" fmla="*/ 924 h 324"/>
                <a:gd name="T46" fmla="*/ 81 w 633"/>
                <a:gd name="T47" fmla="*/ 836 h 324"/>
                <a:gd name="T48" fmla="*/ 83 w 633"/>
                <a:gd name="T49" fmla="*/ 806 h 324"/>
                <a:gd name="T50" fmla="*/ 87 w 633"/>
                <a:gd name="T51" fmla="*/ 711 h 324"/>
                <a:gd name="T52" fmla="*/ 92 w 633"/>
                <a:gd name="T53" fmla="*/ 599 h 324"/>
                <a:gd name="T54" fmla="*/ 96 w 633"/>
                <a:gd name="T55" fmla="*/ 478 h 324"/>
                <a:gd name="T56" fmla="*/ 101 w 633"/>
                <a:gd name="T57" fmla="*/ 328 h 324"/>
                <a:gd name="T58" fmla="*/ 105 w 633"/>
                <a:gd name="T59" fmla="*/ 181 h 324"/>
                <a:gd name="T60" fmla="*/ 109 w 633"/>
                <a:gd name="T61" fmla="*/ 0 h 324"/>
                <a:gd name="T62" fmla="*/ 107 w 633"/>
                <a:gd name="T63" fmla="*/ 89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63" name="Freeform 4"/>
            <p:cNvSpPr>
              <a:spLocks/>
            </p:cNvSpPr>
            <p:nvPr/>
          </p:nvSpPr>
          <p:spPr bwMode="auto">
            <a:xfrm>
              <a:off x="223" y="3123"/>
              <a:ext cx="633" cy="324"/>
            </a:xfrm>
            <a:custGeom>
              <a:avLst/>
              <a:gdLst>
                <a:gd name="T0" fmla="*/ 624 w 633"/>
                <a:gd name="T1" fmla="*/ 0 h 324"/>
                <a:gd name="T2" fmla="*/ 624 w 633"/>
                <a:gd name="T3" fmla="*/ 41 h 324"/>
                <a:gd name="T4" fmla="*/ 633 w 633"/>
                <a:gd name="T5" fmla="*/ 102 h 324"/>
                <a:gd name="T6" fmla="*/ 633 w 633"/>
                <a:gd name="T7" fmla="*/ 130 h 324"/>
                <a:gd name="T8" fmla="*/ 632 w 633"/>
                <a:gd name="T9" fmla="*/ 161 h 324"/>
                <a:gd name="T10" fmla="*/ 632 w 633"/>
                <a:gd name="T11" fmla="*/ 186 h 324"/>
                <a:gd name="T12" fmla="*/ 632 w 633"/>
                <a:gd name="T13" fmla="*/ 210 h 324"/>
                <a:gd name="T14" fmla="*/ 632 w 633"/>
                <a:gd name="T15" fmla="*/ 235 h 324"/>
                <a:gd name="T16" fmla="*/ 632 w 633"/>
                <a:gd name="T17" fmla="*/ 324 h 324"/>
                <a:gd name="T18" fmla="*/ 4 w 633"/>
                <a:gd name="T19" fmla="*/ 324 h 324"/>
                <a:gd name="T20" fmla="*/ 0 w 633"/>
                <a:gd name="T21" fmla="*/ 303 h 324"/>
                <a:gd name="T22" fmla="*/ 4 w 633"/>
                <a:gd name="T23" fmla="*/ 283 h 324"/>
                <a:gd name="T24" fmla="*/ 40 w 633"/>
                <a:gd name="T25" fmla="*/ 271 h 324"/>
                <a:gd name="T26" fmla="*/ 80 w 633"/>
                <a:gd name="T27" fmla="*/ 267 h 324"/>
                <a:gd name="T28" fmla="*/ 124 w 633"/>
                <a:gd name="T29" fmla="*/ 250 h 324"/>
                <a:gd name="T30" fmla="*/ 164 w 633"/>
                <a:gd name="T31" fmla="*/ 238 h 324"/>
                <a:gd name="T32" fmla="*/ 196 w 633"/>
                <a:gd name="T33" fmla="*/ 226 h 324"/>
                <a:gd name="T34" fmla="*/ 236 w 633"/>
                <a:gd name="T35" fmla="*/ 213 h 324"/>
                <a:gd name="T36" fmla="*/ 276 w 633"/>
                <a:gd name="T37" fmla="*/ 197 h 324"/>
                <a:gd name="T38" fmla="*/ 352 w 633"/>
                <a:gd name="T39" fmla="*/ 168 h 324"/>
                <a:gd name="T40" fmla="*/ 388 w 633"/>
                <a:gd name="T41" fmla="*/ 156 h 324"/>
                <a:gd name="T42" fmla="*/ 412 w 633"/>
                <a:gd name="T43" fmla="*/ 144 h 324"/>
                <a:gd name="T44" fmla="*/ 440 w 633"/>
                <a:gd name="T45" fmla="*/ 127 h 324"/>
                <a:gd name="T46" fmla="*/ 464 w 633"/>
                <a:gd name="T47" fmla="*/ 115 h 324"/>
                <a:gd name="T48" fmla="*/ 480 w 633"/>
                <a:gd name="T49" fmla="*/ 111 h 324"/>
                <a:gd name="T50" fmla="*/ 500 w 633"/>
                <a:gd name="T51" fmla="*/ 98 h 324"/>
                <a:gd name="T52" fmla="*/ 528 w 633"/>
                <a:gd name="T53" fmla="*/ 82 h 324"/>
                <a:gd name="T54" fmla="*/ 548 w 633"/>
                <a:gd name="T55" fmla="*/ 66 h 324"/>
                <a:gd name="T56" fmla="*/ 580 w 633"/>
                <a:gd name="T57" fmla="*/ 45 h 324"/>
                <a:gd name="T58" fmla="*/ 600 w 633"/>
                <a:gd name="T59" fmla="*/ 25 h 324"/>
                <a:gd name="T60" fmla="*/ 624 w 633"/>
                <a:gd name="T61" fmla="*/ 0 h 324"/>
                <a:gd name="T62" fmla="*/ 616 w 633"/>
                <a:gd name="T63" fmla="*/ 1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64" name="Rectangle 6"/>
            <p:cNvSpPr>
              <a:spLocks noChangeArrowheads="1"/>
            </p:cNvSpPr>
            <p:nvPr/>
          </p:nvSpPr>
          <p:spPr bwMode="auto">
            <a:xfrm>
              <a:off x="768" y="3312"/>
              <a:ext cx="272" cy="12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6144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61445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61446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33321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?</a:t>
            </a:r>
          </a:p>
        </p:txBody>
      </p:sp>
      <p:sp>
        <p:nvSpPr>
          <p:cNvPr id="61448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3811588" y="4256088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61451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6934" name="Text Box 20"/>
          <p:cNvSpPr txBox="1">
            <a:spLocks noChangeArrowheads="1"/>
          </p:cNvSpPr>
          <p:nvPr/>
        </p:nvSpPr>
        <p:spPr bwMode="auto">
          <a:xfrm flipH="1">
            <a:off x="3132138" y="4867275"/>
            <a:ext cx="790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FFFFFF"/>
                </a:solidFill>
                <a:latin typeface="Arial" pitchFamily="34" charset="0"/>
              </a:rPr>
              <a:t>.0250</a:t>
            </a:r>
          </a:p>
        </p:txBody>
      </p:sp>
      <p:sp>
        <p:nvSpPr>
          <p:cNvPr id="61454" name="Rectangle 15"/>
          <p:cNvSpPr>
            <a:spLocks noChangeArrowheads="1"/>
          </p:cNvSpPr>
          <p:nvPr/>
        </p:nvSpPr>
        <p:spPr bwMode="auto">
          <a:xfrm>
            <a:off x="552450" y="1166813"/>
            <a:ext cx="8010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value of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if the probability of being smaller than it</a:t>
            </a:r>
            <a:b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</a:b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is .0250?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66936" name="Rectangle 24"/>
          <p:cNvSpPr>
            <a:spLocks noChangeArrowheads="1"/>
          </p:cNvSpPr>
          <p:nvPr/>
        </p:nvSpPr>
        <p:spPr bwMode="auto">
          <a:xfrm>
            <a:off x="735013" y="2390775"/>
            <a:ext cx="20129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endParaRPr lang="en-US" b="0" u="sng">
              <a:solidFill>
                <a:srgbClr val="000000"/>
              </a:solidFill>
            </a:endParaRP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?</a:t>
            </a:r>
            <a:r>
              <a:rPr lang="en-US" b="0">
                <a:solidFill>
                  <a:srgbClr val="000000"/>
                </a:solidFill>
              </a:rPr>
              <a:t>) = .0250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0" grpId="0"/>
      <p:bldP spid="282629" grpId="0" animBg="1"/>
      <p:bldP spid="166934" grpId="0"/>
      <p:bldP spid="16693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69085" name="Group 125"/>
          <p:cNvGraphicFramePr>
            <a:graphicFrameLocks noGrp="1"/>
          </p:cNvGraphicFramePr>
          <p:nvPr/>
        </p:nvGraphicFramePr>
        <p:xfrm>
          <a:off x="573088" y="2063750"/>
          <a:ext cx="8215312" cy="3108608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-2.2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-2.1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.0166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.0146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.0143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-2.0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.0228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.0217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.0212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.0207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.0202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.0197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.0192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.0188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.0183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-1.9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.0287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.0281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.0274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.0268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.0256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.0250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.0244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.0239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.0233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-1.8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.0359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.0351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.0344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.0329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.0314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.0307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.0301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.0294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-1.7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.0446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.0427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.0418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.0409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.0401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.0392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.0384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.0375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.0367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5856288" y="2068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28638" y="39401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386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044825" y="55213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-1.9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4708525" y="55054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.06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5803900" y="39909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 flipV="1">
            <a:off x="6156325" y="2422525"/>
            <a:ext cx="0" cy="1554163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H="1">
            <a:off x="1203325" y="4165600"/>
            <a:ext cx="4597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070" name="Rectangle 110"/>
          <p:cNvSpPr>
            <a:spLocks noChangeArrowheads="1"/>
          </p:cNvSpPr>
          <p:nvPr/>
        </p:nvSpPr>
        <p:spPr bwMode="auto">
          <a:xfrm>
            <a:off x="3575050" y="5934075"/>
            <a:ext cx="24558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-1.96) = .0250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413250" y="6327775"/>
            <a:ext cx="330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Line 368"/>
          <p:cNvSpPr>
            <a:spLocks noChangeShapeType="1"/>
          </p:cNvSpPr>
          <p:nvPr/>
        </p:nvSpPr>
        <p:spPr bwMode="auto">
          <a:xfrm>
            <a:off x="4835525" y="6308725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752850" y="4692650"/>
            <a:ext cx="1897063" cy="603250"/>
          </a:xfrm>
          <a:prstGeom prst="wedgeEllipseCallout">
            <a:avLst>
              <a:gd name="adj1" fmla="val -1755"/>
              <a:gd name="adj2" fmla="val 160264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= -1.96</a:t>
            </a:r>
          </a:p>
        </p:txBody>
      </p:sp>
      <p:sp>
        <p:nvSpPr>
          <p:cNvPr id="169074" name="Oval 114"/>
          <p:cNvSpPr>
            <a:spLocks noChangeArrowheads="1"/>
          </p:cNvSpPr>
          <p:nvPr/>
        </p:nvSpPr>
        <p:spPr bwMode="auto">
          <a:xfrm>
            <a:off x="4279900" y="5943600"/>
            <a:ext cx="723900" cy="419100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sp>
        <p:nvSpPr>
          <p:cNvPr id="62572" name="Rectangle 15"/>
          <p:cNvSpPr>
            <a:spLocks noChangeArrowheads="1"/>
          </p:cNvSpPr>
          <p:nvPr/>
        </p:nvSpPr>
        <p:spPr bwMode="auto">
          <a:xfrm>
            <a:off x="552450" y="1166813"/>
            <a:ext cx="8010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value of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if the probability of being smaller than it</a:t>
            </a:r>
            <a:b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</a:b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is .0250?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69076" name="Oval 116"/>
          <p:cNvSpPr>
            <a:spLocks noChangeArrowheads="1"/>
          </p:cNvSpPr>
          <p:nvPr/>
        </p:nvSpPr>
        <p:spPr bwMode="auto">
          <a:xfrm>
            <a:off x="977900" y="1498600"/>
            <a:ext cx="749300" cy="419100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693" grpId="0"/>
      <p:bldP spid="243057" grpId="0"/>
      <p:bldP spid="243057" grpId="1"/>
      <p:bldP spid="243058" grpId="0"/>
      <p:bldP spid="243058" grpId="1"/>
      <p:bldP spid="243052" grpId="0" animBg="1"/>
      <p:bldP spid="243052" grpId="1" animBg="1"/>
      <p:bldP spid="243056" grpId="0" animBg="1"/>
      <p:bldP spid="243056" grpId="1" animBg="1"/>
      <p:bldP spid="2" grpId="0" animBg="1"/>
      <p:bldP spid="2" grpId="1" animBg="1"/>
      <p:bldP spid="169070" grpId="0"/>
      <p:bldP spid="242785" grpId="0" animBg="1"/>
      <p:bldP spid="169074" grpId="0" animBg="1"/>
      <p:bldP spid="16907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63491" name="Rectangle 15"/>
          <p:cNvSpPr>
            <a:spLocks noChangeArrowheads="1"/>
          </p:cNvSpPr>
          <p:nvPr/>
        </p:nvSpPr>
        <p:spPr bwMode="auto">
          <a:xfrm>
            <a:off x="552450" y="1166813"/>
            <a:ext cx="7974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value of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if the probability of being greater than it</a:t>
            </a:r>
            <a:b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</a:b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is .0192?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203800" name="Rectangle 24"/>
          <p:cNvSpPr>
            <a:spLocks noChangeArrowheads="1"/>
          </p:cNvSpPr>
          <p:nvPr/>
        </p:nvSpPr>
        <p:spPr bwMode="auto">
          <a:xfrm>
            <a:off x="735013" y="2390775"/>
            <a:ext cx="20129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endParaRPr lang="en-US" b="0" u="sng">
              <a:solidFill>
                <a:srgbClr val="000000"/>
              </a:solidFill>
            </a:endParaRPr>
          </a:p>
          <a:p>
            <a:pPr marL="457200" indent="-457200" algn="ctr" eaLnBrk="0" hangingPunct="0"/>
            <a:endParaRPr lang="en-US" b="0" i="1">
              <a:solidFill>
                <a:srgbClr val="000000"/>
              </a:solidFill>
            </a:endParaRPr>
          </a:p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&gt; </a:t>
            </a:r>
            <a:r>
              <a:rPr lang="en-US">
                <a:solidFill>
                  <a:srgbClr val="000000"/>
                </a:solidFill>
              </a:rPr>
              <a:t>?</a:t>
            </a:r>
            <a:r>
              <a:rPr lang="en-US" b="0">
                <a:solidFill>
                  <a:srgbClr val="000000"/>
                </a:solidFill>
              </a:rPr>
              <a:t>) = .0192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 flipH="1">
            <a:off x="5738813" y="4246563"/>
            <a:ext cx="1309687" cy="971550"/>
            <a:chOff x="223" y="2835"/>
            <a:chExt cx="825" cy="612"/>
          </a:xfrm>
        </p:grpSpPr>
        <p:sp>
          <p:nvSpPr>
            <p:cNvPr id="63513" name="Freeform 4"/>
            <p:cNvSpPr>
              <a:spLocks/>
            </p:cNvSpPr>
            <p:nvPr/>
          </p:nvSpPr>
          <p:spPr bwMode="auto">
            <a:xfrm>
              <a:off x="639" y="2835"/>
              <a:ext cx="409" cy="532"/>
            </a:xfrm>
            <a:custGeom>
              <a:avLst/>
              <a:gdLst>
                <a:gd name="T0" fmla="*/ 109 w 633"/>
                <a:gd name="T1" fmla="*/ 0 h 324"/>
                <a:gd name="T2" fmla="*/ 109 w 633"/>
                <a:gd name="T3" fmla="*/ 297 h 324"/>
                <a:gd name="T4" fmla="*/ 110 w 633"/>
                <a:gd name="T5" fmla="*/ 739 h 324"/>
                <a:gd name="T6" fmla="*/ 110 w 633"/>
                <a:gd name="T7" fmla="*/ 944 h 324"/>
                <a:gd name="T8" fmla="*/ 110 w 633"/>
                <a:gd name="T9" fmla="*/ 1167 h 324"/>
                <a:gd name="T10" fmla="*/ 110 w 633"/>
                <a:gd name="T11" fmla="*/ 1351 h 324"/>
                <a:gd name="T12" fmla="*/ 110 w 633"/>
                <a:gd name="T13" fmla="*/ 1525 h 324"/>
                <a:gd name="T14" fmla="*/ 110 w 633"/>
                <a:gd name="T15" fmla="*/ 1709 h 324"/>
                <a:gd name="T16" fmla="*/ 110 w 633"/>
                <a:gd name="T17" fmla="*/ 2356 h 324"/>
                <a:gd name="T18" fmla="*/ 1 w 633"/>
                <a:gd name="T19" fmla="*/ 2356 h 324"/>
                <a:gd name="T20" fmla="*/ 0 w 633"/>
                <a:gd name="T21" fmla="*/ 2205 h 324"/>
                <a:gd name="T22" fmla="*/ 1 w 633"/>
                <a:gd name="T23" fmla="*/ 2059 h 324"/>
                <a:gd name="T24" fmla="*/ 7 w 633"/>
                <a:gd name="T25" fmla="*/ 1970 h 324"/>
                <a:gd name="T26" fmla="*/ 14 w 633"/>
                <a:gd name="T27" fmla="*/ 1939 h 324"/>
                <a:gd name="T28" fmla="*/ 22 w 633"/>
                <a:gd name="T29" fmla="*/ 1814 h 324"/>
                <a:gd name="T30" fmla="*/ 28 w 633"/>
                <a:gd name="T31" fmla="*/ 1731 h 324"/>
                <a:gd name="T32" fmla="*/ 34 w 633"/>
                <a:gd name="T33" fmla="*/ 1642 h 324"/>
                <a:gd name="T34" fmla="*/ 41 w 633"/>
                <a:gd name="T35" fmla="*/ 1550 h 324"/>
                <a:gd name="T36" fmla="*/ 48 w 633"/>
                <a:gd name="T37" fmla="*/ 1429 h 324"/>
                <a:gd name="T38" fmla="*/ 61 w 633"/>
                <a:gd name="T39" fmla="*/ 1222 h 324"/>
                <a:gd name="T40" fmla="*/ 68 w 633"/>
                <a:gd name="T41" fmla="*/ 1133 h 324"/>
                <a:gd name="T42" fmla="*/ 72 w 633"/>
                <a:gd name="T43" fmla="*/ 1046 h 324"/>
                <a:gd name="T44" fmla="*/ 77 w 633"/>
                <a:gd name="T45" fmla="*/ 924 h 324"/>
                <a:gd name="T46" fmla="*/ 81 w 633"/>
                <a:gd name="T47" fmla="*/ 836 h 324"/>
                <a:gd name="T48" fmla="*/ 83 w 633"/>
                <a:gd name="T49" fmla="*/ 806 h 324"/>
                <a:gd name="T50" fmla="*/ 87 w 633"/>
                <a:gd name="T51" fmla="*/ 711 h 324"/>
                <a:gd name="T52" fmla="*/ 92 w 633"/>
                <a:gd name="T53" fmla="*/ 599 h 324"/>
                <a:gd name="T54" fmla="*/ 96 w 633"/>
                <a:gd name="T55" fmla="*/ 478 h 324"/>
                <a:gd name="T56" fmla="*/ 101 w 633"/>
                <a:gd name="T57" fmla="*/ 328 h 324"/>
                <a:gd name="T58" fmla="*/ 105 w 633"/>
                <a:gd name="T59" fmla="*/ 181 h 324"/>
                <a:gd name="T60" fmla="*/ 109 w 633"/>
                <a:gd name="T61" fmla="*/ 0 h 324"/>
                <a:gd name="T62" fmla="*/ 107 w 633"/>
                <a:gd name="T63" fmla="*/ 89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4" name="Freeform 4"/>
            <p:cNvSpPr>
              <a:spLocks/>
            </p:cNvSpPr>
            <p:nvPr/>
          </p:nvSpPr>
          <p:spPr bwMode="auto">
            <a:xfrm>
              <a:off x="223" y="3123"/>
              <a:ext cx="633" cy="324"/>
            </a:xfrm>
            <a:custGeom>
              <a:avLst/>
              <a:gdLst>
                <a:gd name="T0" fmla="*/ 624 w 633"/>
                <a:gd name="T1" fmla="*/ 0 h 324"/>
                <a:gd name="T2" fmla="*/ 624 w 633"/>
                <a:gd name="T3" fmla="*/ 41 h 324"/>
                <a:gd name="T4" fmla="*/ 633 w 633"/>
                <a:gd name="T5" fmla="*/ 102 h 324"/>
                <a:gd name="T6" fmla="*/ 633 w 633"/>
                <a:gd name="T7" fmla="*/ 130 h 324"/>
                <a:gd name="T8" fmla="*/ 632 w 633"/>
                <a:gd name="T9" fmla="*/ 161 h 324"/>
                <a:gd name="T10" fmla="*/ 632 w 633"/>
                <a:gd name="T11" fmla="*/ 186 h 324"/>
                <a:gd name="T12" fmla="*/ 632 w 633"/>
                <a:gd name="T13" fmla="*/ 210 h 324"/>
                <a:gd name="T14" fmla="*/ 632 w 633"/>
                <a:gd name="T15" fmla="*/ 235 h 324"/>
                <a:gd name="T16" fmla="*/ 632 w 633"/>
                <a:gd name="T17" fmla="*/ 324 h 324"/>
                <a:gd name="T18" fmla="*/ 4 w 633"/>
                <a:gd name="T19" fmla="*/ 324 h 324"/>
                <a:gd name="T20" fmla="*/ 0 w 633"/>
                <a:gd name="T21" fmla="*/ 303 h 324"/>
                <a:gd name="T22" fmla="*/ 4 w 633"/>
                <a:gd name="T23" fmla="*/ 283 h 324"/>
                <a:gd name="T24" fmla="*/ 40 w 633"/>
                <a:gd name="T25" fmla="*/ 271 h 324"/>
                <a:gd name="T26" fmla="*/ 80 w 633"/>
                <a:gd name="T27" fmla="*/ 267 h 324"/>
                <a:gd name="T28" fmla="*/ 124 w 633"/>
                <a:gd name="T29" fmla="*/ 250 h 324"/>
                <a:gd name="T30" fmla="*/ 164 w 633"/>
                <a:gd name="T31" fmla="*/ 238 h 324"/>
                <a:gd name="T32" fmla="*/ 196 w 633"/>
                <a:gd name="T33" fmla="*/ 226 h 324"/>
                <a:gd name="T34" fmla="*/ 236 w 633"/>
                <a:gd name="T35" fmla="*/ 213 h 324"/>
                <a:gd name="T36" fmla="*/ 276 w 633"/>
                <a:gd name="T37" fmla="*/ 197 h 324"/>
                <a:gd name="T38" fmla="*/ 352 w 633"/>
                <a:gd name="T39" fmla="*/ 168 h 324"/>
                <a:gd name="T40" fmla="*/ 388 w 633"/>
                <a:gd name="T41" fmla="*/ 156 h 324"/>
                <a:gd name="T42" fmla="*/ 412 w 633"/>
                <a:gd name="T43" fmla="*/ 144 h 324"/>
                <a:gd name="T44" fmla="*/ 440 w 633"/>
                <a:gd name="T45" fmla="*/ 127 h 324"/>
                <a:gd name="T46" fmla="*/ 464 w 633"/>
                <a:gd name="T47" fmla="*/ 115 h 324"/>
                <a:gd name="T48" fmla="*/ 480 w 633"/>
                <a:gd name="T49" fmla="*/ 111 h 324"/>
                <a:gd name="T50" fmla="*/ 500 w 633"/>
                <a:gd name="T51" fmla="*/ 98 h 324"/>
                <a:gd name="T52" fmla="*/ 528 w 633"/>
                <a:gd name="T53" fmla="*/ 82 h 324"/>
                <a:gd name="T54" fmla="*/ 548 w 633"/>
                <a:gd name="T55" fmla="*/ 66 h 324"/>
                <a:gd name="T56" fmla="*/ 580 w 633"/>
                <a:gd name="T57" fmla="*/ 45 h 324"/>
                <a:gd name="T58" fmla="*/ 600 w 633"/>
                <a:gd name="T59" fmla="*/ 25 h 324"/>
                <a:gd name="T60" fmla="*/ 624 w 633"/>
                <a:gd name="T61" fmla="*/ 0 h 324"/>
                <a:gd name="T62" fmla="*/ 616 w 633"/>
                <a:gd name="T63" fmla="*/ 1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3"/>
                <a:gd name="T97" fmla="*/ 0 h 324"/>
                <a:gd name="T98" fmla="*/ 633 w 633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3" h="324">
                  <a:moveTo>
                    <a:pt x="624" y="0"/>
                  </a:moveTo>
                  <a:lnTo>
                    <a:pt x="624" y="41"/>
                  </a:lnTo>
                  <a:lnTo>
                    <a:pt x="633" y="102"/>
                  </a:lnTo>
                  <a:lnTo>
                    <a:pt x="633" y="130"/>
                  </a:lnTo>
                  <a:lnTo>
                    <a:pt x="632" y="161"/>
                  </a:lnTo>
                  <a:lnTo>
                    <a:pt x="632" y="186"/>
                  </a:lnTo>
                  <a:lnTo>
                    <a:pt x="632" y="210"/>
                  </a:lnTo>
                  <a:lnTo>
                    <a:pt x="632" y="235"/>
                  </a:lnTo>
                  <a:lnTo>
                    <a:pt x="632" y="324"/>
                  </a:lnTo>
                  <a:lnTo>
                    <a:pt x="4" y="324"/>
                  </a:lnTo>
                  <a:lnTo>
                    <a:pt x="0" y="303"/>
                  </a:lnTo>
                  <a:lnTo>
                    <a:pt x="4" y="283"/>
                  </a:lnTo>
                  <a:lnTo>
                    <a:pt x="40" y="271"/>
                  </a:lnTo>
                  <a:lnTo>
                    <a:pt x="80" y="267"/>
                  </a:lnTo>
                  <a:lnTo>
                    <a:pt x="124" y="250"/>
                  </a:lnTo>
                  <a:lnTo>
                    <a:pt x="164" y="238"/>
                  </a:lnTo>
                  <a:lnTo>
                    <a:pt x="196" y="226"/>
                  </a:lnTo>
                  <a:lnTo>
                    <a:pt x="236" y="213"/>
                  </a:lnTo>
                  <a:lnTo>
                    <a:pt x="276" y="197"/>
                  </a:lnTo>
                  <a:lnTo>
                    <a:pt x="352" y="168"/>
                  </a:lnTo>
                  <a:lnTo>
                    <a:pt x="388" y="156"/>
                  </a:lnTo>
                  <a:lnTo>
                    <a:pt x="412" y="144"/>
                  </a:lnTo>
                  <a:lnTo>
                    <a:pt x="440" y="127"/>
                  </a:lnTo>
                  <a:lnTo>
                    <a:pt x="464" y="115"/>
                  </a:lnTo>
                  <a:lnTo>
                    <a:pt x="480" y="111"/>
                  </a:lnTo>
                  <a:lnTo>
                    <a:pt x="500" y="98"/>
                  </a:lnTo>
                  <a:lnTo>
                    <a:pt x="528" y="82"/>
                  </a:lnTo>
                  <a:lnTo>
                    <a:pt x="548" y="66"/>
                  </a:lnTo>
                  <a:lnTo>
                    <a:pt x="580" y="45"/>
                  </a:lnTo>
                  <a:lnTo>
                    <a:pt x="600" y="25"/>
                  </a:lnTo>
                  <a:lnTo>
                    <a:pt x="624" y="0"/>
                  </a:lnTo>
                  <a:lnTo>
                    <a:pt x="616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5" name="Rectangle 29"/>
            <p:cNvSpPr>
              <a:spLocks noChangeArrowheads="1"/>
            </p:cNvSpPr>
            <p:nvPr/>
          </p:nvSpPr>
          <p:spPr bwMode="auto">
            <a:xfrm>
              <a:off x="768" y="3312"/>
              <a:ext cx="272" cy="12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63495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63496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5262563" y="52943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?</a:t>
            </a:r>
          </a:p>
        </p:txBody>
      </p:sp>
      <p:sp>
        <p:nvSpPr>
          <p:cNvPr id="63498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63500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3819" name="Text Box 20"/>
          <p:cNvSpPr txBox="1">
            <a:spLocks noChangeArrowheads="1"/>
          </p:cNvSpPr>
          <p:nvPr/>
        </p:nvSpPr>
        <p:spPr bwMode="auto">
          <a:xfrm flipH="1">
            <a:off x="5773738" y="4892675"/>
            <a:ext cx="866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FFFFFF"/>
                </a:solidFill>
                <a:latin typeface="Arial" pitchFamily="34" charset="0"/>
              </a:rPr>
              <a:t>.0192</a:t>
            </a: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5741988" y="4217988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3821" name="Text Box 20"/>
          <p:cNvSpPr txBox="1">
            <a:spLocks noChangeArrowheads="1"/>
          </p:cNvSpPr>
          <p:nvPr/>
        </p:nvSpPr>
        <p:spPr bwMode="auto">
          <a:xfrm flipH="1">
            <a:off x="4402138" y="4219575"/>
            <a:ext cx="828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.9808</a:t>
            </a:r>
          </a:p>
        </p:txBody>
      </p:sp>
      <p:sp>
        <p:nvSpPr>
          <p:cNvPr id="203822" name="Text Box 20"/>
          <p:cNvSpPr txBox="1">
            <a:spLocks noChangeArrowheads="1"/>
          </p:cNvSpPr>
          <p:nvPr/>
        </p:nvSpPr>
        <p:spPr bwMode="auto">
          <a:xfrm flipH="1">
            <a:off x="950913" y="1514475"/>
            <a:ext cx="1217612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Arial" pitchFamily="34" charset="0"/>
              </a:rPr>
              <a:t>.9808?</a:t>
            </a:r>
          </a:p>
        </p:txBody>
      </p:sp>
      <p:sp>
        <p:nvSpPr>
          <p:cNvPr id="203823" name="Text Box 20"/>
          <p:cNvSpPr txBox="1">
            <a:spLocks noChangeArrowheads="1"/>
          </p:cNvSpPr>
          <p:nvPr/>
        </p:nvSpPr>
        <p:spPr bwMode="auto">
          <a:xfrm flipH="1">
            <a:off x="6680200" y="1138238"/>
            <a:ext cx="922338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Arial" pitchFamily="34" charset="0"/>
              </a:rPr>
              <a:t>less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800" grpId="0"/>
      <p:bldP spid="282670" grpId="0"/>
      <p:bldP spid="203819" grpId="0"/>
      <p:bldP spid="282629" grpId="0" animBg="1"/>
      <p:bldP spid="203821" grpId="0"/>
      <p:bldP spid="203822" grpId="0" animBg="1"/>
      <p:bldP spid="2038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175230" name="Group 126"/>
          <p:cNvGraphicFramePr>
            <a:graphicFrameLocks noGrp="1"/>
          </p:cNvGraphicFramePr>
          <p:nvPr/>
        </p:nvGraphicFramePr>
        <p:xfrm>
          <a:off x="573088" y="2063750"/>
          <a:ext cx="8215312" cy="3140074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83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1.7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.9554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.9573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.9582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.9591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.9599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.9608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.9616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.9625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.9633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1.8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.9641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.9649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.9656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.9671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.9678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.9686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.9693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.9699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.9706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1.9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.9713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.9719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.9726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.9732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.9738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.9744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.9750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.9756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.9761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.9767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2.0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.9772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.9778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.9783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.9788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.9793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.9798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.9803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.9808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.9812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.9817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2.1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.9821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.9826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.9830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.9834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.9838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.9842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.9846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.9850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.9854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.9857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2.2</a:t>
                      </a:r>
                    </a:p>
                  </a:txBody>
                  <a:tcPr marT="45729" marB="45729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.9861</a:t>
                      </a:r>
                    </a:p>
                  </a:txBody>
                  <a:tcPr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.9864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.9868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.9871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.9875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.9878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.9881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.9884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.9887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.9890</a:t>
                      </a:r>
                    </a:p>
                  </a:txBody>
                  <a:tcPr marT="45729" marB="45729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6565900" y="39909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6592888" y="2068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28638" y="39909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386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044825" y="55213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2.0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4708525" y="55054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.07</a:t>
            </a: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 flipV="1">
            <a:off x="6892925" y="2422525"/>
            <a:ext cx="0" cy="1554163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H="1">
            <a:off x="1203325" y="4216400"/>
            <a:ext cx="533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5239" name="Rectangle 135"/>
          <p:cNvSpPr>
            <a:spLocks noChangeArrowheads="1"/>
          </p:cNvSpPr>
          <p:nvPr/>
        </p:nvSpPr>
        <p:spPr bwMode="auto">
          <a:xfrm>
            <a:off x="3659188" y="5934075"/>
            <a:ext cx="23622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2.07) = .9808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413250" y="6327775"/>
            <a:ext cx="330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Line 368"/>
          <p:cNvSpPr>
            <a:spLocks noChangeShapeType="1"/>
          </p:cNvSpPr>
          <p:nvPr/>
        </p:nvSpPr>
        <p:spPr bwMode="auto">
          <a:xfrm>
            <a:off x="4835525" y="6308725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916363" y="4692650"/>
            <a:ext cx="1536700" cy="603250"/>
          </a:xfrm>
          <a:prstGeom prst="wedgeEllipseCallout">
            <a:avLst>
              <a:gd name="adj1" fmla="val -1755"/>
              <a:gd name="adj2" fmla="val 160264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= 2.07</a:t>
            </a:r>
          </a:p>
        </p:txBody>
      </p:sp>
      <p:sp>
        <p:nvSpPr>
          <p:cNvPr id="175243" name="Oval 139"/>
          <p:cNvSpPr>
            <a:spLocks noChangeArrowheads="1"/>
          </p:cNvSpPr>
          <p:nvPr/>
        </p:nvSpPr>
        <p:spPr bwMode="auto">
          <a:xfrm>
            <a:off x="4279900" y="5943600"/>
            <a:ext cx="723900" cy="419100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sp>
        <p:nvSpPr>
          <p:cNvPr id="64620" name="Rectangle 15"/>
          <p:cNvSpPr>
            <a:spLocks noChangeArrowheads="1"/>
          </p:cNvSpPr>
          <p:nvPr/>
        </p:nvSpPr>
        <p:spPr bwMode="auto">
          <a:xfrm>
            <a:off x="552450" y="1166813"/>
            <a:ext cx="7974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value of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if the probability of being greater than it</a:t>
            </a:r>
            <a:b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</a:b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is .0192?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75247" name="Text Box 20"/>
          <p:cNvSpPr txBox="1">
            <a:spLocks noChangeArrowheads="1"/>
          </p:cNvSpPr>
          <p:nvPr/>
        </p:nvSpPr>
        <p:spPr bwMode="auto">
          <a:xfrm flipH="1">
            <a:off x="950913" y="1514475"/>
            <a:ext cx="1217612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Arial" pitchFamily="34" charset="0"/>
              </a:rPr>
              <a:t>.9808?</a:t>
            </a:r>
          </a:p>
        </p:txBody>
      </p:sp>
      <p:sp>
        <p:nvSpPr>
          <p:cNvPr id="175248" name="Text Box 20"/>
          <p:cNvSpPr txBox="1">
            <a:spLocks noChangeArrowheads="1"/>
          </p:cNvSpPr>
          <p:nvPr/>
        </p:nvSpPr>
        <p:spPr bwMode="auto">
          <a:xfrm flipH="1">
            <a:off x="6680200" y="1138238"/>
            <a:ext cx="922338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Arial" pitchFamily="34" charset="0"/>
              </a:rPr>
              <a:t>less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052" grpId="0" animBg="1"/>
      <p:bldP spid="243052" grpId="1" animBg="1"/>
      <p:bldP spid="242691" grpId="0" animBg="1"/>
      <p:bldP spid="242691" grpId="1" animBg="1"/>
      <p:bldP spid="242692" grpId="0" animBg="1"/>
      <p:bldP spid="242692" grpId="1" animBg="1"/>
      <p:bldP spid="242693" grpId="0"/>
      <p:bldP spid="243057" grpId="0"/>
      <p:bldP spid="243057" grpId="1"/>
      <p:bldP spid="243058" grpId="0"/>
      <p:bldP spid="243058" grpId="1"/>
      <p:bldP spid="243056" grpId="0" animBg="1"/>
      <p:bldP spid="243056" grpId="1" animBg="1"/>
      <p:bldP spid="2" grpId="0" animBg="1"/>
      <p:bldP spid="2" grpId="1" animBg="1"/>
      <p:bldP spid="175239" grpId="0"/>
      <p:bldP spid="242785" grpId="0" animBg="1"/>
      <p:bldP spid="175243" grpId="0" animBg="1"/>
      <p:bldP spid="175247" grpId="0" animBg="1"/>
      <p:bldP spid="17524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5541963" y="52054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 flipH="1">
            <a:off x="6030913" y="4716463"/>
            <a:ext cx="1004887" cy="51435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624" y="41"/>
              </a:cxn>
              <a:cxn ang="0">
                <a:pos x="633" y="102"/>
              </a:cxn>
              <a:cxn ang="0">
                <a:pos x="633" y="130"/>
              </a:cxn>
              <a:cxn ang="0">
                <a:pos x="632" y="161"/>
              </a:cxn>
              <a:cxn ang="0">
                <a:pos x="632" y="186"/>
              </a:cxn>
              <a:cxn ang="0">
                <a:pos x="632" y="210"/>
              </a:cxn>
              <a:cxn ang="0">
                <a:pos x="632" y="235"/>
              </a:cxn>
              <a:cxn ang="0">
                <a:pos x="632" y="324"/>
              </a:cxn>
              <a:cxn ang="0">
                <a:pos x="4" y="324"/>
              </a:cxn>
              <a:cxn ang="0">
                <a:pos x="0" y="303"/>
              </a:cxn>
              <a:cxn ang="0">
                <a:pos x="4" y="283"/>
              </a:cxn>
              <a:cxn ang="0">
                <a:pos x="40" y="271"/>
              </a:cxn>
              <a:cxn ang="0">
                <a:pos x="80" y="267"/>
              </a:cxn>
              <a:cxn ang="0">
                <a:pos x="124" y="250"/>
              </a:cxn>
              <a:cxn ang="0">
                <a:pos x="164" y="238"/>
              </a:cxn>
              <a:cxn ang="0">
                <a:pos x="196" y="226"/>
              </a:cxn>
              <a:cxn ang="0">
                <a:pos x="236" y="213"/>
              </a:cxn>
              <a:cxn ang="0">
                <a:pos x="276" y="197"/>
              </a:cxn>
              <a:cxn ang="0">
                <a:pos x="352" y="168"/>
              </a:cxn>
              <a:cxn ang="0">
                <a:pos x="388" y="156"/>
              </a:cxn>
              <a:cxn ang="0">
                <a:pos x="412" y="144"/>
              </a:cxn>
              <a:cxn ang="0">
                <a:pos x="440" y="127"/>
              </a:cxn>
              <a:cxn ang="0">
                <a:pos x="464" y="115"/>
              </a:cxn>
              <a:cxn ang="0">
                <a:pos x="480" y="111"/>
              </a:cxn>
              <a:cxn ang="0">
                <a:pos x="500" y="98"/>
              </a:cxn>
              <a:cxn ang="0">
                <a:pos x="528" y="82"/>
              </a:cxn>
              <a:cxn ang="0">
                <a:pos x="548" y="66"/>
              </a:cxn>
              <a:cxn ang="0">
                <a:pos x="580" y="45"/>
              </a:cxn>
              <a:cxn ang="0">
                <a:pos x="600" y="25"/>
              </a:cxn>
              <a:cxn ang="0">
                <a:pos x="624" y="0"/>
              </a:cxn>
              <a:cxn ang="0">
                <a:pos x="616" y="12"/>
              </a:cxn>
            </a:cxnLst>
            <a:rect l="0" t="0" r="r" b="b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6034088" y="47386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65543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65544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" name="Text Box 46"/>
          <p:cNvSpPr txBox="1">
            <a:spLocks noChangeArrowheads="1"/>
          </p:cNvSpPr>
          <p:nvPr/>
        </p:nvSpPr>
        <p:spPr bwMode="auto">
          <a:xfrm>
            <a:off x="2963863" y="52054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-z</a:t>
            </a:r>
          </a:p>
        </p:txBody>
      </p:sp>
      <p:sp>
        <p:nvSpPr>
          <p:cNvPr id="65546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3" name="Freeform 4"/>
          <p:cNvSpPr>
            <a:spLocks/>
          </p:cNvSpPr>
          <p:nvPr/>
        </p:nvSpPr>
        <p:spPr bwMode="auto">
          <a:xfrm>
            <a:off x="2487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>
            <a:off x="3494088" y="47513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65550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4886" name="Text Box 20"/>
          <p:cNvSpPr txBox="1">
            <a:spLocks noChangeArrowheads="1"/>
          </p:cNvSpPr>
          <p:nvPr/>
        </p:nvSpPr>
        <p:spPr bwMode="auto">
          <a:xfrm flipH="1">
            <a:off x="2852738" y="4918075"/>
            <a:ext cx="85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.0250</a:t>
            </a:r>
          </a:p>
        </p:txBody>
      </p:sp>
      <p:sp>
        <p:nvSpPr>
          <p:cNvPr id="164888" name="Text Box 20"/>
          <p:cNvSpPr txBox="1">
            <a:spLocks noChangeArrowheads="1"/>
          </p:cNvSpPr>
          <p:nvPr/>
        </p:nvSpPr>
        <p:spPr bwMode="auto">
          <a:xfrm flipH="1">
            <a:off x="6002338" y="4930775"/>
            <a:ext cx="739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.0250</a:t>
            </a:r>
          </a:p>
        </p:txBody>
      </p:sp>
      <p:sp>
        <p:nvSpPr>
          <p:cNvPr id="164889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.9500</a:t>
            </a:r>
          </a:p>
        </p:txBody>
      </p:sp>
      <p:sp>
        <p:nvSpPr>
          <p:cNvPr id="164890" name="Rectangle 12"/>
          <p:cNvSpPr>
            <a:spLocks noChangeArrowheads="1"/>
          </p:cNvSpPr>
          <p:nvPr/>
        </p:nvSpPr>
        <p:spPr bwMode="auto">
          <a:xfrm>
            <a:off x="196850" y="2679700"/>
            <a:ext cx="3860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1700" b="0">
                <a:solidFill>
                  <a:srgbClr val="000000"/>
                </a:solidFill>
                <a:latin typeface="Book Antiqua" pitchFamily="18" charset="0"/>
              </a:rPr>
              <a:t>If the area in the middle is .95</a:t>
            </a:r>
          </a:p>
        </p:txBody>
      </p:sp>
      <p:sp>
        <p:nvSpPr>
          <p:cNvPr id="65556" name="Rectangle 15"/>
          <p:cNvSpPr>
            <a:spLocks noChangeArrowheads="1"/>
          </p:cNvSpPr>
          <p:nvPr/>
        </p:nvSpPr>
        <p:spPr bwMode="auto">
          <a:xfrm>
            <a:off x="552450" y="1166813"/>
            <a:ext cx="7080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value of -z and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if the probability of being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between them is .9500?</a:t>
            </a:r>
            <a:endParaRPr lang="en-US" b="0">
              <a:latin typeface="Book Antiqua" pitchFamily="18" charset="0"/>
            </a:endParaRPr>
          </a:p>
        </p:txBody>
      </p:sp>
      <p:sp>
        <p:nvSpPr>
          <p:cNvPr id="164892" name="Rectangle 12"/>
          <p:cNvSpPr>
            <a:spLocks noChangeArrowheads="1"/>
          </p:cNvSpPr>
          <p:nvPr/>
        </p:nvSpPr>
        <p:spPr bwMode="auto">
          <a:xfrm>
            <a:off x="184150" y="3086100"/>
            <a:ext cx="3860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1700" b="0">
                <a:solidFill>
                  <a:srgbClr val="000000"/>
                </a:solidFill>
                <a:latin typeface="Book Antiqua" pitchFamily="18" charset="0"/>
              </a:rPr>
              <a:t>then the area NOT in the middle is .05</a:t>
            </a:r>
          </a:p>
        </p:txBody>
      </p:sp>
      <p:sp>
        <p:nvSpPr>
          <p:cNvPr id="164893" name="Rectangle 12"/>
          <p:cNvSpPr>
            <a:spLocks noChangeArrowheads="1"/>
          </p:cNvSpPr>
          <p:nvPr/>
        </p:nvSpPr>
        <p:spPr bwMode="auto">
          <a:xfrm>
            <a:off x="171450" y="3530600"/>
            <a:ext cx="3860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1700" b="0">
                <a:solidFill>
                  <a:srgbClr val="000000"/>
                </a:solidFill>
                <a:latin typeface="Book Antiqua" pitchFamily="18" charset="0"/>
              </a:rPr>
              <a:t>and so each tail has 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700" b="0">
                <a:solidFill>
                  <a:srgbClr val="000000"/>
                </a:solidFill>
                <a:latin typeface="Book Antiqua" pitchFamily="18" charset="0"/>
              </a:rPr>
              <a:t>an area of .025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0" grpId="0"/>
      <p:bldP spid="282629" grpId="0" animBg="1"/>
      <p:bldP spid="2" grpId="0"/>
      <p:bldP spid="3" grpId="0" animBg="1"/>
      <p:bldP spid="4" grpId="0" animBg="1"/>
      <p:bldP spid="164886" grpId="0"/>
      <p:bldP spid="164888" grpId="0"/>
      <p:bldP spid="164889" grpId="0"/>
      <p:bldP spid="164890" grpId="0"/>
      <p:bldP spid="164892" grpId="0"/>
      <p:bldP spid="16489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graphicFrame>
        <p:nvGraphicFramePr>
          <p:cNvPr id="207875" name="Group 3"/>
          <p:cNvGraphicFramePr>
            <a:graphicFrameLocks noGrp="1"/>
          </p:cNvGraphicFramePr>
          <p:nvPr/>
        </p:nvGraphicFramePr>
        <p:xfrm>
          <a:off x="573088" y="2063750"/>
          <a:ext cx="8215312" cy="3108608"/>
        </p:xfrm>
        <a:graphic>
          <a:graphicData uri="http://schemas.openxmlformats.org/drawingml/2006/table">
            <a:tbl>
              <a:tblPr/>
              <a:tblGrid>
                <a:gridCol w="620712"/>
                <a:gridCol w="760413"/>
                <a:gridCol w="758825"/>
                <a:gridCol w="757237"/>
                <a:gridCol w="760413"/>
                <a:gridCol w="760412"/>
                <a:gridCol w="758825"/>
                <a:gridCol w="758825"/>
                <a:gridCol w="760413"/>
                <a:gridCol w="760412"/>
                <a:gridCol w="758825"/>
              </a:tblGrid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-2.2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.0132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.0110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-2.1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.0170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.0166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.0150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.0146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.0143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-2.0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.0228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.0217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.0212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.0207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.0202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.0197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.0192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.0188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.0183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6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Reference Serif" pitchFamily="18" charset="0"/>
                      </a:endParaRP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-1.9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.0287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.0281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.0274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.0268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.0262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.0256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.0250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.0244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.0239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.0233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-1.8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.0359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.0351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.0344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.0329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.0322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.0314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.0307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.0301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.0294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1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-1.7</a:t>
                      </a:r>
                    </a:p>
                  </a:txBody>
                  <a:tcPr marT="45698" marB="45698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.0446</a:t>
                      </a:r>
                    </a:p>
                  </a:txBody>
                  <a:tcPr marT="45698" marB="4569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.0436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.0427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.0418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.0409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.0401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.0392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.0384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.0375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</a:rPr>
                        <a:t>.0367</a:t>
                      </a:r>
                    </a:p>
                  </a:txBody>
                  <a:tcPr marT="45698" marB="45698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5856288" y="2068513"/>
            <a:ext cx="590550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28638" y="3940175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23860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044825" y="5521325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-1.9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4708525" y="5505450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.06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5803900" y="39909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 flipV="1">
            <a:off x="6156325" y="2422525"/>
            <a:ext cx="0" cy="1554163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 flipH="1">
            <a:off x="1203325" y="4165600"/>
            <a:ext cx="4597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978" name="Rectangle 106"/>
          <p:cNvSpPr>
            <a:spLocks noChangeArrowheads="1"/>
          </p:cNvSpPr>
          <p:nvPr/>
        </p:nvSpPr>
        <p:spPr bwMode="auto">
          <a:xfrm>
            <a:off x="3575050" y="5934075"/>
            <a:ext cx="24558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 i="1">
                <a:solidFill>
                  <a:srgbClr val="000000"/>
                </a:solidFill>
              </a:rPr>
              <a:t>P</a:t>
            </a:r>
            <a:r>
              <a:rPr lang="en-US" b="0">
                <a:solidFill>
                  <a:srgbClr val="000000"/>
                </a:solidFill>
              </a:rPr>
              <a:t>(</a:t>
            </a:r>
            <a:r>
              <a:rPr lang="en-US" b="0" i="1">
                <a:solidFill>
                  <a:srgbClr val="000000"/>
                </a:solidFill>
              </a:rPr>
              <a:t>z</a:t>
            </a:r>
            <a:r>
              <a:rPr lang="en-US" b="0">
                <a:solidFill>
                  <a:srgbClr val="000000"/>
                </a:solidFill>
              </a:rPr>
              <a:t> </a:t>
            </a:r>
            <a:r>
              <a:rPr lang="en-US" b="0" u="sng">
                <a:solidFill>
                  <a:srgbClr val="000000"/>
                </a:solidFill>
              </a:rPr>
              <a:t>&lt;</a:t>
            </a:r>
            <a:r>
              <a:rPr lang="en-US" b="0">
                <a:solidFill>
                  <a:srgbClr val="000000"/>
                </a:solidFill>
              </a:rPr>
              <a:t> -1.96) = .0250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413250" y="6327775"/>
            <a:ext cx="330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Line 368"/>
          <p:cNvSpPr>
            <a:spLocks noChangeShapeType="1"/>
          </p:cNvSpPr>
          <p:nvPr/>
        </p:nvSpPr>
        <p:spPr bwMode="auto">
          <a:xfrm>
            <a:off x="4835525" y="6308725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3794125" y="4692650"/>
            <a:ext cx="1787525" cy="603250"/>
          </a:xfrm>
          <a:prstGeom prst="wedgeEllipseCallout">
            <a:avLst>
              <a:gd name="adj1" fmla="val -1755"/>
              <a:gd name="adj2" fmla="val 160264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 = -1.96</a:t>
            </a:r>
          </a:p>
        </p:txBody>
      </p:sp>
      <p:sp>
        <p:nvSpPr>
          <p:cNvPr id="207982" name="Oval 110"/>
          <p:cNvSpPr>
            <a:spLocks noChangeArrowheads="1"/>
          </p:cNvSpPr>
          <p:nvPr/>
        </p:nvSpPr>
        <p:spPr bwMode="auto">
          <a:xfrm>
            <a:off x="4279900" y="5943600"/>
            <a:ext cx="723900" cy="419100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sp>
        <p:nvSpPr>
          <p:cNvPr id="66668" name="Rectangle 15"/>
          <p:cNvSpPr>
            <a:spLocks noChangeArrowheads="1"/>
          </p:cNvSpPr>
          <p:nvPr/>
        </p:nvSpPr>
        <p:spPr bwMode="auto">
          <a:xfrm>
            <a:off x="552450" y="1166813"/>
            <a:ext cx="7080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value of -z and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if the probability of being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between them is .9500?</a:t>
            </a:r>
            <a:endParaRPr lang="en-US" b="0"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693" grpId="0"/>
      <p:bldP spid="243057" grpId="0"/>
      <p:bldP spid="243057" grpId="1"/>
      <p:bldP spid="243058" grpId="0"/>
      <p:bldP spid="243058" grpId="1"/>
      <p:bldP spid="243052" grpId="0" animBg="1"/>
      <p:bldP spid="243052" grpId="1" animBg="1"/>
      <p:bldP spid="243056" grpId="0" animBg="1"/>
      <p:bldP spid="243056" grpId="1" animBg="1"/>
      <p:bldP spid="2" grpId="0" animBg="1"/>
      <p:bldP spid="2" grpId="1" animBg="1"/>
      <p:bldP spid="207978" grpId="0"/>
      <p:bldP spid="242785" grpId="0" animBg="1"/>
      <p:bldP spid="20798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5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Standard Normal Probability Distribution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 flipH="1">
            <a:off x="6030913" y="4716463"/>
            <a:ext cx="1004887" cy="51435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624" y="41"/>
              </a:cxn>
              <a:cxn ang="0">
                <a:pos x="633" y="102"/>
              </a:cxn>
              <a:cxn ang="0">
                <a:pos x="633" y="130"/>
              </a:cxn>
              <a:cxn ang="0">
                <a:pos x="632" y="161"/>
              </a:cxn>
              <a:cxn ang="0">
                <a:pos x="632" y="186"/>
              </a:cxn>
              <a:cxn ang="0">
                <a:pos x="632" y="210"/>
              </a:cxn>
              <a:cxn ang="0">
                <a:pos x="632" y="235"/>
              </a:cxn>
              <a:cxn ang="0">
                <a:pos x="632" y="324"/>
              </a:cxn>
              <a:cxn ang="0">
                <a:pos x="4" y="324"/>
              </a:cxn>
              <a:cxn ang="0">
                <a:pos x="0" y="303"/>
              </a:cxn>
              <a:cxn ang="0">
                <a:pos x="4" y="283"/>
              </a:cxn>
              <a:cxn ang="0">
                <a:pos x="40" y="271"/>
              </a:cxn>
              <a:cxn ang="0">
                <a:pos x="80" y="267"/>
              </a:cxn>
              <a:cxn ang="0">
                <a:pos x="124" y="250"/>
              </a:cxn>
              <a:cxn ang="0">
                <a:pos x="164" y="238"/>
              </a:cxn>
              <a:cxn ang="0">
                <a:pos x="196" y="226"/>
              </a:cxn>
              <a:cxn ang="0">
                <a:pos x="236" y="213"/>
              </a:cxn>
              <a:cxn ang="0">
                <a:pos x="276" y="197"/>
              </a:cxn>
              <a:cxn ang="0">
                <a:pos x="352" y="168"/>
              </a:cxn>
              <a:cxn ang="0">
                <a:pos x="388" y="156"/>
              </a:cxn>
              <a:cxn ang="0">
                <a:pos x="412" y="144"/>
              </a:cxn>
              <a:cxn ang="0">
                <a:pos x="440" y="127"/>
              </a:cxn>
              <a:cxn ang="0">
                <a:pos x="464" y="115"/>
              </a:cxn>
              <a:cxn ang="0">
                <a:pos x="480" y="111"/>
              </a:cxn>
              <a:cxn ang="0">
                <a:pos x="500" y="98"/>
              </a:cxn>
              <a:cxn ang="0">
                <a:pos x="528" y="82"/>
              </a:cxn>
              <a:cxn ang="0">
                <a:pos x="548" y="66"/>
              </a:cxn>
              <a:cxn ang="0">
                <a:pos x="580" y="45"/>
              </a:cxn>
              <a:cxn ang="0">
                <a:pos x="600" y="25"/>
              </a:cxn>
              <a:cxn ang="0">
                <a:pos x="624" y="0"/>
              </a:cxn>
              <a:cxn ang="0">
                <a:pos x="616" y="12"/>
              </a:cxn>
            </a:cxnLst>
            <a:rect l="0" t="0" r="r" b="b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 flipH="1">
            <a:off x="6034088" y="47386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67591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2963863" y="5205413"/>
            <a:ext cx="9604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-1.96</a:t>
            </a:r>
          </a:p>
        </p:txBody>
      </p:sp>
      <p:sp>
        <p:nvSpPr>
          <p:cNvPr id="67593" name="Text Box 45"/>
          <p:cNvSpPr txBox="1">
            <a:spLocks noChangeArrowheads="1"/>
          </p:cNvSpPr>
          <p:nvPr/>
        </p:nvSpPr>
        <p:spPr bwMode="auto">
          <a:xfrm flipH="1">
            <a:off x="4675188" y="5348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67594" name="Freeform 4"/>
          <p:cNvSpPr>
            <a:spLocks/>
          </p:cNvSpPr>
          <p:nvPr/>
        </p:nvSpPr>
        <p:spPr bwMode="auto">
          <a:xfrm>
            <a:off x="2487613" y="4716463"/>
            <a:ext cx="1004887" cy="514350"/>
          </a:xfrm>
          <a:custGeom>
            <a:avLst/>
            <a:gdLst>
              <a:gd name="T0" fmla="*/ 2147483647 w 633"/>
              <a:gd name="T1" fmla="*/ 0 h 324"/>
              <a:gd name="T2" fmla="*/ 2147483647 w 633"/>
              <a:gd name="T3" fmla="*/ 2147483647 h 324"/>
              <a:gd name="T4" fmla="*/ 2147483647 w 633"/>
              <a:gd name="T5" fmla="*/ 2147483647 h 324"/>
              <a:gd name="T6" fmla="*/ 2147483647 w 633"/>
              <a:gd name="T7" fmla="*/ 2147483647 h 324"/>
              <a:gd name="T8" fmla="*/ 2147483647 w 633"/>
              <a:gd name="T9" fmla="*/ 2147483647 h 324"/>
              <a:gd name="T10" fmla="*/ 2147483647 w 633"/>
              <a:gd name="T11" fmla="*/ 2147483647 h 324"/>
              <a:gd name="T12" fmla="*/ 2147483647 w 633"/>
              <a:gd name="T13" fmla="*/ 2147483647 h 324"/>
              <a:gd name="T14" fmla="*/ 2147483647 w 633"/>
              <a:gd name="T15" fmla="*/ 2147483647 h 324"/>
              <a:gd name="T16" fmla="*/ 2147483647 w 633"/>
              <a:gd name="T17" fmla="*/ 2147483647 h 324"/>
              <a:gd name="T18" fmla="*/ 2147483647 w 633"/>
              <a:gd name="T19" fmla="*/ 2147483647 h 324"/>
              <a:gd name="T20" fmla="*/ 0 w 633"/>
              <a:gd name="T21" fmla="*/ 2147483647 h 324"/>
              <a:gd name="T22" fmla="*/ 2147483647 w 633"/>
              <a:gd name="T23" fmla="*/ 2147483647 h 324"/>
              <a:gd name="T24" fmla="*/ 2147483647 w 633"/>
              <a:gd name="T25" fmla="*/ 2147483647 h 324"/>
              <a:gd name="T26" fmla="*/ 2147483647 w 633"/>
              <a:gd name="T27" fmla="*/ 2147483647 h 324"/>
              <a:gd name="T28" fmla="*/ 2147483647 w 633"/>
              <a:gd name="T29" fmla="*/ 2147483647 h 324"/>
              <a:gd name="T30" fmla="*/ 2147483647 w 633"/>
              <a:gd name="T31" fmla="*/ 2147483647 h 324"/>
              <a:gd name="T32" fmla="*/ 2147483647 w 633"/>
              <a:gd name="T33" fmla="*/ 2147483647 h 324"/>
              <a:gd name="T34" fmla="*/ 2147483647 w 633"/>
              <a:gd name="T35" fmla="*/ 2147483647 h 324"/>
              <a:gd name="T36" fmla="*/ 2147483647 w 633"/>
              <a:gd name="T37" fmla="*/ 2147483647 h 324"/>
              <a:gd name="T38" fmla="*/ 2147483647 w 633"/>
              <a:gd name="T39" fmla="*/ 2147483647 h 324"/>
              <a:gd name="T40" fmla="*/ 2147483647 w 633"/>
              <a:gd name="T41" fmla="*/ 2147483647 h 324"/>
              <a:gd name="T42" fmla="*/ 2147483647 w 633"/>
              <a:gd name="T43" fmla="*/ 2147483647 h 324"/>
              <a:gd name="T44" fmla="*/ 2147483647 w 633"/>
              <a:gd name="T45" fmla="*/ 2147483647 h 324"/>
              <a:gd name="T46" fmla="*/ 2147483647 w 633"/>
              <a:gd name="T47" fmla="*/ 2147483647 h 324"/>
              <a:gd name="T48" fmla="*/ 2147483647 w 633"/>
              <a:gd name="T49" fmla="*/ 2147483647 h 324"/>
              <a:gd name="T50" fmla="*/ 2147483647 w 633"/>
              <a:gd name="T51" fmla="*/ 2147483647 h 324"/>
              <a:gd name="T52" fmla="*/ 2147483647 w 633"/>
              <a:gd name="T53" fmla="*/ 2147483647 h 324"/>
              <a:gd name="T54" fmla="*/ 2147483647 w 633"/>
              <a:gd name="T55" fmla="*/ 2147483647 h 324"/>
              <a:gd name="T56" fmla="*/ 2147483647 w 633"/>
              <a:gd name="T57" fmla="*/ 2147483647 h 324"/>
              <a:gd name="T58" fmla="*/ 2147483647 w 633"/>
              <a:gd name="T59" fmla="*/ 2147483647 h 324"/>
              <a:gd name="T60" fmla="*/ 2147483647 w 633"/>
              <a:gd name="T61" fmla="*/ 0 h 324"/>
              <a:gd name="T62" fmla="*/ 2147483647 w 633"/>
              <a:gd name="T63" fmla="*/ 2147483647 h 3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33"/>
              <a:gd name="T97" fmla="*/ 0 h 324"/>
              <a:gd name="T98" fmla="*/ 633 w 633"/>
              <a:gd name="T99" fmla="*/ 324 h 3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5" name="Line 5"/>
          <p:cNvSpPr>
            <a:spLocks noChangeShapeType="1"/>
          </p:cNvSpPr>
          <p:nvPr/>
        </p:nvSpPr>
        <p:spPr bwMode="auto">
          <a:xfrm flipH="1">
            <a:off x="3494088" y="4751388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67597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7599" name="Text Box 20"/>
          <p:cNvSpPr txBox="1">
            <a:spLocks noChangeArrowheads="1"/>
          </p:cNvSpPr>
          <p:nvPr/>
        </p:nvSpPr>
        <p:spPr bwMode="auto">
          <a:xfrm flipH="1">
            <a:off x="2852738" y="4918075"/>
            <a:ext cx="854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.0250</a:t>
            </a:r>
          </a:p>
        </p:txBody>
      </p:sp>
      <p:sp>
        <p:nvSpPr>
          <p:cNvPr id="67600" name="Text Box 20"/>
          <p:cNvSpPr txBox="1">
            <a:spLocks noChangeArrowheads="1"/>
          </p:cNvSpPr>
          <p:nvPr/>
        </p:nvSpPr>
        <p:spPr bwMode="auto">
          <a:xfrm flipH="1">
            <a:off x="6002338" y="4930775"/>
            <a:ext cx="739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pitchFamily="34" charset="0"/>
              </a:rPr>
              <a:t>.0250</a:t>
            </a:r>
          </a:p>
        </p:txBody>
      </p:sp>
      <p:sp>
        <p:nvSpPr>
          <p:cNvPr id="67601" name="Text Box 20"/>
          <p:cNvSpPr txBox="1">
            <a:spLocks noChangeArrowheads="1"/>
          </p:cNvSpPr>
          <p:nvPr/>
        </p:nvSpPr>
        <p:spPr bwMode="auto">
          <a:xfrm flipH="1">
            <a:off x="4376738" y="4092575"/>
            <a:ext cx="854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" pitchFamily="34" charset="0"/>
              </a:rPr>
              <a:t>.9500</a:t>
            </a:r>
          </a:p>
        </p:txBody>
      </p:sp>
      <p:sp>
        <p:nvSpPr>
          <p:cNvPr id="4" name="Text Box 46"/>
          <p:cNvSpPr txBox="1">
            <a:spLocks noChangeArrowheads="1"/>
          </p:cNvSpPr>
          <p:nvPr/>
        </p:nvSpPr>
        <p:spPr bwMode="auto">
          <a:xfrm>
            <a:off x="5592763" y="5205413"/>
            <a:ext cx="9096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1.96</a:t>
            </a:r>
          </a:p>
        </p:txBody>
      </p:sp>
      <p:sp>
        <p:nvSpPr>
          <p:cNvPr id="179256" name="Rectangle 12"/>
          <p:cNvSpPr>
            <a:spLocks noChangeArrowheads="1"/>
          </p:cNvSpPr>
          <p:nvPr/>
        </p:nvSpPr>
        <p:spPr bwMode="auto">
          <a:xfrm>
            <a:off x="2876550" y="6121400"/>
            <a:ext cx="3860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By symmetry, the upper z value is 1.96</a:t>
            </a:r>
          </a:p>
        </p:txBody>
      </p:sp>
      <p:sp>
        <p:nvSpPr>
          <p:cNvPr id="67604" name="Rectangle 15"/>
          <p:cNvSpPr>
            <a:spLocks noChangeArrowheads="1"/>
          </p:cNvSpPr>
          <p:nvPr/>
        </p:nvSpPr>
        <p:spPr bwMode="auto">
          <a:xfrm>
            <a:off x="552450" y="1166813"/>
            <a:ext cx="8362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What is the value of -z and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if the probability of being </a:t>
            </a:r>
          </a:p>
          <a:p>
            <a:pPr marL="114300" lvl="1" eaLnBrk="0" hangingPunct="0"/>
            <a:r>
              <a:rPr lang="en-US" b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between them is .9500?</a:t>
            </a:r>
            <a:endParaRPr lang="en-US" b="0"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0" grpId="0"/>
      <p:bldP spid="4" grpId="0"/>
      <p:bldP spid="17925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555625" y="3776663"/>
            <a:ext cx="7772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To handle this we simply convert </a:t>
            </a: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to </a:t>
            </a: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z 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using</a:t>
            </a:r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685800" y="114300"/>
            <a:ext cx="7772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179207" name="Rectangle 7"/>
          <p:cNvSpPr>
            <a:spLocks noChangeArrowheads="1"/>
          </p:cNvSpPr>
          <p:nvPr/>
        </p:nvSpPr>
        <p:spPr bwMode="auto">
          <a:xfrm>
            <a:off x="558800" y="5353050"/>
            <a:ext cx="79121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We can think of </a:t>
            </a: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as a measure of the number of standard deviations</a:t>
            </a:r>
            <a:br>
              <a:rPr lang="en-US" sz="2000" b="0">
                <a:solidFill>
                  <a:srgbClr val="000000"/>
                </a:solidFill>
                <a:latin typeface="Book Antiqua" pitchFamily="18" charset="0"/>
              </a:rPr>
            </a:b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is from </a:t>
            </a:r>
            <a:r>
              <a:rPr lang="en-US" sz="2000" b="0" i="1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. </a:t>
            </a:r>
          </a:p>
        </p:txBody>
      </p:sp>
      <p:graphicFrame>
        <p:nvGraphicFramePr>
          <p:cNvPr id="179209" name="Object 9"/>
          <p:cNvGraphicFramePr>
            <a:graphicFrameLocks noChangeAspect="1"/>
          </p:cNvGraphicFramePr>
          <p:nvPr/>
        </p:nvGraphicFramePr>
        <p:xfrm>
          <a:off x="3921125" y="4425950"/>
          <a:ext cx="1417638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8" name="Equation" r:id="rId4" imgW="609336" imgH="393529" progId="Equation.DSMT4">
                  <p:embed/>
                </p:oleObj>
              </mc:Choice>
              <mc:Fallback>
                <p:oleObj name="Equation" r:id="rId4" imgW="609336" imgH="393529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25" y="4425950"/>
                        <a:ext cx="1417638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Rectangle 13"/>
          <p:cNvSpPr>
            <a:spLocks noChangeArrowheads="1"/>
          </p:cNvSpPr>
          <p:nvPr/>
        </p:nvSpPr>
        <p:spPr bwMode="auto">
          <a:xfrm>
            <a:off x="558800" y="1016000"/>
            <a:ext cx="8159750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z 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is a random variable that is normally distributed with a mean of 0</a:t>
            </a:r>
            <a:br>
              <a:rPr lang="en-US" sz="2000" b="0">
                <a:solidFill>
                  <a:srgbClr val="000000"/>
                </a:solidFill>
                <a:latin typeface="Book Antiqua" pitchFamily="18" charset="0"/>
              </a:rPr>
            </a:b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and a standard deviation of 1</a:t>
            </a:r>
          </a:p>
          <a:p>
            <a:pPr eaLnBrk="0" hangingPunct="0"/>
            <a:endParaRPr lang="en-US" sz="20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Let </a:t>
            </a: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be a random variable that is normally distribution with a mean of </a:t>
            </a:r>
            <a:r>
              <a:rPr lang="en-US" sz="2000" b="0" i="1">
                <a:solidFill>
                  <a:srgbClr val="000000"/>
                </a:solidFill>
                <a:latin typeface="Symbol" pitchFamily="18" charset="2"/>
              </a:rPr>
              <a:t>m</a:t>
            </a:r>
            <a:br>
              <a:rPr lang="en-US" sz="2000" b="0" i="1">
                <a:solidFill>
                  <a:srgbClr val="000000"/>
                </a:solidFill>
                <a:latin typeface="Symbol" pitchFamily="18" charset="2"/>
              </a:rPr>
            </a:b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and a standard deviation of </a:t>
            </a:r>
            <a:r>
              <a:rPr lang="en-US" sz="20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.</a:t>
            </a:r>
          </a:p>
          <a:p>
            <a:pPr eaLnBrk="0" hangingPunct="0"/>
            <a:endParaRPr lang="en-US" sz="20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Since there are infinite many choices for </a:t>
            </a:r>
            <a:r>
              <a:rPr lang="en-US" sz="2000" b="0" i="1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and </a:t>
            </a:r>
            <a:r>
              <a:rPr lang="en-US" sz="20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, it would be impossible</a:t>
            </a:r>
            <a:br>
              <a:rPr lang="en-US" sz="2000" b="0">
                <a:solidFill>
                  <a:srgbClr val="000000"/>
                </a:solidFill>
                <a:latin typeface="Book Antiqua" pitchFamily="18" charset="0"/>
              </a:rPr>
            </a:b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to have more than one normal distribution table in the textbook.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2075"/>
            <a:ext cx="7772400" cy="706438"/>
          </a:xfrm>
        </p:spPr>
        <p:txBody>
          <a:bodyPr/>
          <a:lstStyle/>
          <a:p>
            <a:r>
              <a:rPr lang="en-US" smtClean="0"/>
              <a:t>Normal Probability Distribution</a:t>
            </a:r>
          </a:p>
        </p:txBody>
      </p:sp>
      <p:sp>
        <p:nvSpPr>
          <p:cNvPr id="69635" name="Rectangle 95"/>
          <p:cNvSpPr>
            <a:spLocks noChangeArrowheads="1"/>
          </p:cNvSpPr>
          <p:nvPr/>
        </p:nvSpPr>
        <p:spPr bwMode="auto">
          <a:xfrm>
            <a:off x="690563" y="11096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  <p:sp>
        <p:nvSpPr>
          <p:cNvPr id="69636" name="Rectangle 96"/>
          <p:cNvSpPr>
            <a:spLocks noChangeArrowheads="1"/>
          </p:cNvSpPr>
          <p:nvPr/>
        </p:nvSpPr>
        <p:spPr bwMode="auto">
          <a:xfrm>
            <a:off x="1046163" y="1560513"/>
            <a:ext cx="7219950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 Pep Zone sells auto parts and supplies including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a popular multi-grade motor oil.  When the stock of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this oil drops to 20 gallons, a replenishment order is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placed.</a:t>
            </a:r>
          </a:p>
        </p:txBody>
      </p:sp>
      <p:sp>
        <p:nvSpPr>
          <p:cNvPr id="69637" name="Rectangle 186"/>
          <p:cNvSpPr>
            <a:spLocks noChangeArrowheads="1"/>
          </p:cNvSpPr>
          <p:nvPr/>
        </p:nvSpPr>
        <p:spPr bwMode="auto">
          <a:xfrm>
            <a:off x="1046163" y="3325813"/>
            <a:ext cx="721995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 The store manager is concerned that sales are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being lost due to stockouts while waiting for a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replenishment order.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ChangeArrowheads="1"/>
          </p:cNvSpPr>
          <p:nvPr/>
        </p:nvSpPr>
        <p:spPr bwMode="auto">
          <a:xfrm>
            <a:off x="1046163" y="1579563"/>
            <a:ext cx="7200900" cy="190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 It has been determined that demand during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replenishment lead-time is normally distributed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with a mean of 15 gallons and a standard deviation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of 6 gallons.</a:t>
            </a:r>
          </a:p>
        </p:txBody>
      </p:sp>
      <p:sp>
        <p:nvSpPr>
          <p:cNvPr id="70659" name="Rectangle 183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70660" name="Rectangle 271"/>
          <p:cNvSpPr>
            <a:spLocks noChangeArrowheads="1"/>
          </p:cNvSpPr>
          <p:nvPr/>
        </p:nvSpPr>
        <p:spPr bwMode="auto">
          <a:xfrm>
            <a:off x="690563" y="11096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  <p:sp>
        <p:nvSpPr>
          <p:cNvPr id="70661" name="Rectangle 273"/>
          <p:cNvSpPr>
            <a:spLocks noChangeArrowheads="1"/>
          </p:cNvSpPr>
          <p:nvPr/>
        </p:nvSpPr>
        <p:spPr bwMode="auto">
          <a:xfrm>
            <a:off x="1046163" y="3344863"/>
            <a:ext cx="736600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 The manager would like to know the probability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of a stockout during replenishment lead-time.  In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other words, what is the probability that demand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during lead-time will exceed 20 gallons?   </a:t>
            </a:r>
          </a:p>
        </p:txBody>
      </p:sp>
      <p:sp>
        <p:nvSpPr>
          <p:cNvPr id="139538" name="Text Box 274"/>
          <p:cNvSpPr txBox="1">
            <a:spLocks noChangeArrowheads="1"/>
          </p:cNvSpPr>
          <p:nvPr/>
        </p:nvSpPr>
        <p:spPr bwMode="auto">
          <a:xfrm>
            <a:off x="3629025" y="5346700"/>
            <a:ext cx="199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&gt; 20) = ? </a:t>
            </a:r>
          </a:p>
        </p:txBody>
      </p:sp>
      <p:sp>
        <p:nvSpPr>
          <p:cNvPr id="139539" name="Line 275"/>
          <p:cNvSpPr>
            <a:spLocks noChangeShapeType="1"/>
          </p:cNvSpPr>
          <p:nvPr/>
        </p:nvSpPr>
        <p:spPr bwMode="auto">
          <a:xfrm>
            <a:off x="4819650" y="2390775"/>
            <a:ext cx="2743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9540" name="Line 276"/>
          <p:cNvSpPr>
            <a:spLocks noChangeShapeType="1"/>
          </p:cNvSpPr>
          <p:nvPr/>
        </p:nvSpPr>
        <p:spPr bwMode="auto">
          <a:xfrm>
            <a:off x="2066925" y="2828925"/>
            <a:ext cx="14954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9541" name="Line 277"/>
          <p:cNvSpPr>
            <a:spLocks noChangeShapeType="1"/>
          </p:cNvSpPr>
          <p:nvPr/>
        </p:nvSpPr>
        <p:spPr bwMode="auto">
          <a:xfrm>
            <a:off x="5467350" y="2809875"/>
            <a:ext cx="25717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9542" name="Line 278"/>
          <p:cNvSpPr>
            <a:spLocks noChangeShapeType="1"/>
          </p:cNvSpPr>
          <p:nvPr/>
        </p:nvSpPr>
        <p:spPr bwMode="auto">
          <a:xfrm flipV="1">
            <a:off x="1123950" y="3257550"/>
            <a:ext cx="5238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9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9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53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416" name="Freeform 32"/>
          <p:cNvSpPr>
            <a:spLocks/>
          </p:cNvSpPr>
          <p:nvPr/>
        </p:nvSpPr>
        <p:spPr bwMode="auto">
          <a:xfrm>
            <a:off x="2509838" y="27511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2417" name="Freeform 33"/>
          <p:cNvSpPr>
            <a:spLocks/>
          </p:cNvSpPr>
          <p:nvPr/>
        </p:nvSpPr>
        <p:spPr bwMode="auto">
          <a:xfrm flipH="1">
            <a:off x="5173663" y="3251200"/>
            <a:ext cx="1854200" cy="2527300"/>
          </a:xfrm>
          <a:custGeom>
            <a:avLst/>
            <a:gdLst/>
            <a:ahLst/>
            <a:cxnLst>
              <a:cxn ang="0">
                <a:pos x="0" y="1576"/>
              </a:cxn>
              <a:cxn ang="0">
                <a:pos x="0" y="1608"/>
              </a:cxn>
              <a:cxn ang="0">
                <a:pos x="1180" y="1608"/>
              </a:cxn>
              <a:cxn ang="0">
                <a:pos x="1180" y="0"/>
              </a:cxn>
              <a:cxn ang="0">
                <a:pos x="1100" y="184"/>
              </a:cxn>
              <a:cxn ang="0">
                <a:pos x="1004" y="460"/>
              </a:cxn>
              <a:cxn ang="0">
                <a:pos x="908" y="804"/>
              </a:cxn>
              <a:cxn ang="0">
                <a:pos x="764" y="1136"/>
              </a:cxn>
              <a:cxn ang="0">
                <a:pos x="636" y="1308"/>
              </a:cxn>
              <a:cxn ang="0">
                <a:pos x="416" y="1440"/>
              </a:cxn>
              <a:cxn ang="0">
                <a:pos x="0" y="1576"/>
              </a:cxn>
            </a:cxnLst>
            <a:rect l="0" t="0" r="r" b="b"/>
            <a:pathLst>
              <a:path w="1180" h="1608">
                <a:moveTo>
                  <a:pt x="0" y="1576"/>
                </a:moveTo>
                <a:lnTo>
                  <a:pt x="0" y="1608"/>
                </a:lnTo>
                <a:lnTo>
                  <a:pt x="1180" y="1608"/>
                </a:lnTo>
                <a:lnTo>
                  <a:pt x="1180" y="0"/>
                </a:lnTo>
                <a:lnTo>
                  <a:pt x="1100" y="184"/>
                </a:lnTo>
                <a:lnTo>
                  <a:pt x="1004" y="460"/>
                </a:lnTo>
                <a:lnTo>
                  <a:pt x="908" y="804"/>
                </a:lnTo>
                <a:lnTo>
                  <a:pt x="764" y="1136"/>
                </a:lnTo>
                <a:lnTo>
                  <a:pt x="636" y="1308"/>
                </a:lnTo>
                <a:lnTo>
                  <a:pt x="416" y="1440"/>
                </a:lnTo>
                <a:lnTo>
                  <a:pt x="0" y="1576"/>
                </a:lnTo>
                <a:close/>
              </a:path>
            </a:pathLst>
          </a:custGeom>
          <a:solidFill>
            <a:srgbClr val="FF0000"/>
          </a:solidFill>
          <a:ln w="12700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2389" name="Line 5"/>
          <p:cNvSpPr>
            <a:spLocks noChangeShapeType="1"/>
          </p:cNvSpPr>
          <p:nvPr/>
        </p:nvSpPr>
        <p:spPr bwMode="auto">
          <a:xfrm>
            <a:off x="5162550" y="3240088"/>
            <a:ext cx="0" cy="265112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7318375" y="561975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18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272391" name="Line 7"/>
          <p:cNvSpPr>
            <a:spLocks noChangeShapeType="1"/>
          </p:cNvSpPr>
          <p:nvPr/>
        </p:nvSpPr>
        <p:spPr bwMode="auto">
          <a:xfrm>
            <a:off x="2278063" y="57975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405063" y="2686050"/>
            <a:ext cx="4722812" cy="2917825"/>
            <a:chOff x="1515" y="1218"/>
            <a:chExt cx="2975" cy="1838"/>
          </a:xfrm>
        </p:grpSpPr>
        <p:sp>
          <p:nvSpPr>
            <p:cNvPr id="27239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239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239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239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239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239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72399" name="Line 15"/>
          <p:cNvSpPr>
            <a:spLocks noChangeShapeType="1"/>
          </p:cNvSpPr>
          <p:nvPr/>
        </p:nvSpPr>
        <p:spPr bwMode="auto">
          <a:xfrm>
            <a:off x="4735513" y="55578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2402" name="Text Box 18"/>
          <p:cNvSpPr txBox="1">
            <a:spLocks noChangeArrowheads="1"/>
          </p:cNvSpPr>
          <p:nvPr/>
        </p:nvSpPr>
        <p:spPr bwMode="auto">
          <a:xfrm>
            <a:off x="5238750" y="5280025"/>
            <a:ext cx="1681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 i="1">
                <a:solidFill>
                  <a:srgbClr val="FFFFFF"/>
                </a:solidFill>
                <a:latin typeface="Arial" pitchFamily="34" charset="0"/>
              </a:rPr>
              <a:t>p </a:t>
            </a: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= ?</a:t>
            </a:r>
          </a:p>
        </p:txBody>
      </p:sp>
      <p:sp>
        <p:nvSpPr>
          <p:cNvPr id="272403" name="Text Box 19"/>
          <p:cNvSpPr txBox="1">
            <a:spLocks noChangeArrowheads="1"/>
          </p:cNvSpPr>
          <p:nvPr/>
        </p:nvSpPr>
        <p:spPr bwMode="auto">
          <a:xfrm>
            <a:off x="4845050" y="5989638"/>
            <a:ext cx="660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1800" b="0">
                <a:solidFill>
                  <a:srgbClr val="000000"/>
                </a:solidFill>
                <a:latin typeface="Book Antiqua" pitchFamily="18" charset="0"/>
              </a:rPr>
              <a:t>20</a:t>
            </a:r>
            <a:endParaRPr lang="en-US" sz="1800" b="0" i="1" baseline="-2500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272407" name="Line 23"/>
          <p:cNvSpPr>
            <a:spLocks noChangeShapeType="1"/>
          </p:cNvSpPr>
          <p:nvPr/>
        </p:nvSpPr>
        <p:spPr bwMode="auto">
          <a:xfrm>
            <a:off x="5165725" y="5680075"/>
            <a:ext cx="0" cy="2476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2415" name="Text Box 31"/>
          <p:cNvSpPr txBox="1">
            <a:spLocks noChangeArrowheads="1"/>
          </p:cNvSpPr>
          <p:nvPr/>
        </p:nvSpPr>
        <p:spPr bwMode="auto">
          <a:xfrm flipH="1">
            <a:off x="4540250" y="5970588"/>
            <a:ext cx="41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1800" b="0">
                <a:solidFill>
                  <a:srgbClr val="000000"/>
                </a:solidFill>
                <a:latin typeface="Book Antiqua" pitchFamily="18" charset="0"/>
              </a:rPr>
              <a:t>15</a:t>
            </a:r>
          </a:p>
        </p:txBody>
      </p:sp>
      <p:sp>
        <p:nvSpPr>
          <p:cNvPr id="272419" name="Rectangle 35"/>
          <p:cNvSpPr>
            <a:spLocks noChangeArrowheads="1"/>
          </p:cNvSpPr>
          <p:nvPr/>
        </p:nvSpPr>
        <p:spPr bwMode="auto">
          <a:xfrm>
            <a:off x="1104900" y="1403350"/>
            <a:ext cx="75374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Step 1:  Draw and label the distribution</a:t>
            </a:r>
          </a:p>
        </p:txBody>
      </p:sp>
      <p:sp>
        <p:nvSpPr>
          <p:cNvPr id="71694" name="Rectangle 36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272422" name="Rectangle 38"/>
          <p:cNvSpPr>
            <a:spLocks noChangeArrowheads="1"/>
          </p:cNvSpPr>
          <p:nvPr/>
        </p:nvSpPr>
        <p:spPr bwMode="auto">
          <a:xfrm>
            <a:off x="5895975" y="3733800"/>
            <a:ext cx="2867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1800" i="1">
                <a:solidFill>
                  <a:srgbClr val="FF0000"/>
                </a:solidFill>
                <a:latin typeface="Arial" pitchFamily="34" charset="0"/>
              </a:rPr>
              <a:t>  Note: this probability 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1800" i="1">
                <a:solidFill>
                  <a:srgbClr val="FF0000"/>
                </a:solidFill>
                <a:latin typeface="Arial" pitchFamily="34" charset="0"/>
              </a:rPr>
              <a:t>must be less than 0.5</a:t>
            </a:r>
            <a:endParaRPr lang="en-US" sz="18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71696" name="Rectangle 39"/>
          <p:cNvSpPr>
            <a:spLocks noChangeArrowheads="1"/>
          </p:cNvSpPr>
          <p:nvPr/>
        </p:nvSpPr>
        <p:spPr bwMode="auto">
          <a:xfrm>
            <a:off x="690563" y="11096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  <p:sp>
        <p:nvSpPr>
          <p:cNvPr id="272424" name="Text Box 40"/>
          <p:cNvSpPr txBox="1">
            <a:spLocks noChangeArrowheads="1"/>
          </p:cNvSpPr>
          <p:nvPr/>
        </p:nvSpPr>
        <p:spPr bwMode="auto">
          <a:xfrm flipH="1">
            <a:off x="5091113" y="2767013"/>
            <a:ext cx="688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18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1800" b="0">
                <a:solidFill>
                  <a:srgbClr val="000000"/>
                </a:solidFill>
                <a:latin typeface="Book Antiqua" pitchFamily="18" charset="0"/>
              </a:rPr>
              <a:t> = 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7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7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0" grpId="0"/>
      <p:bldP spid="272402" grpId="0"/>
      <p:bldP spid="272403" grpId="0"/>
      <p:bldP spid="272415" grpId="0"/>
      <p:bldP spid="272419" grpId="0"/>
      <p:bldP spid="272419" grpId="1"/>
      <p:bldP spid="272422" grpId="0"/>
      <p:bldP spid="27242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3" name="Text Box 231"/>
          <p:cNvSpPr txBox="1">
            <a:spLocks noChangeArrowheads="1"/>
          </p:cNvSpPr>
          <p:nvPr/>
        </p:nvSpPr>
        <p:spPr bwMode="auto">
          <a:xfrm flipH="1">
            <a:off x="4540250" y="5970588"/>
            <a:ext cx="41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1800" b="0">
                <a:solidFill>
                  <a:srgbClr val="000000"/>
                </a:solidFill>
                <a:latin typeface="Book Antiqua" pitchFamily="18" charset="0"/>
              </a:rPr>
              <a:t>15</a:t>
            </a:r>
          </a:p>
        </p:txBody>
      </p:sp>
      <p:sp>
        <p:nvSpPr>
          <p:cNvPr id="105674" name="Rectangle 202"/>
          <p:cNvSpPr>
            <a:spLocks noChangeArrowheads="1"/>
          </p:cNvSpPr>
          <p:nvPr/>
        </p:nvSpPr>
        <p:spPr bwMode="auto">
          <a:xfrm>
            <a:off x="2292350" y="2082800"/>
            <a:ext cx="48704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 z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- </a:t>
            </a:r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)/</a:t>
            </a:r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 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(20 - 15)/6 = .83</a:t>
            </a:r>
          </a:p>
        </p:txBody>
      </p:sp>
      <p:sp>
        <p:nvSpPr>
          <p:cNvPr id="72708" name="Rectangle 112"/>
          <p:cNvSpPr>
            <a:spLocks noChangeArrowheads="1"/>
          </p:cNvSpPr>
          <p:nvPr/>
        </p:nvSpPr>
        <p:spPr bwMode="auto">
          <a:xfrm>
            <a:off x="1104900" y="1403350"/>
            <a:ext cx="75374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Step 2:  Convert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to the standard normal distribution.</a:t>
            </a:r>
          </a:p>
        </p:txBody>
      </p:sp>
      <p:sp>
        <p:nvSpPr>
          <p:cNvPr id="72709" name="Rectangle 207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105685" name="Rectangle 213"/>
          <p:cNvSpPr>
            <a:spLocks noChangeArrowheads="1"/>
          </p:cNvSpPr>
          <p:nvPr/>
        </p:nvSpPr>
        <p:spPr bwMode="auto">
          <a:xfrm>
            <a:off x="4305300" y="2171700"/>
            <a:ext cx="1663700" cy="4191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5686" name="Rectangle 214"/>
          <p:cNvSpPr>
            <a:spLocks noChangeArrowheads="1"/>
          </p:cNvSpPr>
          <p:nvPr/>
        </p:nvSpPr>
        <p:spPr bwMode="auto">
          <a:xfrm>
            <a:off x="6070600" y="2184400"/>
            <a:ext cx="1714500" cy="4191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5687" name="Freeform 215"/>
          <p:cNvSpPr>
            <a:spLocks/>
          </p:cNvSpPr>
          <p:nvPr/>
        </p:nvSpPr>
        <p:spPr bwMode="auto">
          <a:xfrm>
            <a:off x="2509838" y="27511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5688" name="Freeform 216"/>
          <p:cNvSpPr>
            <a:spLocks/>
          </p:cNvSpPr>
          <p:nvPr/>
        </p:nvSpPr>
        <p:spPr bwMode="auto">
          <a:xfrm flipH="1">
            <a:off x="5173663" y="3251200"/>
            <a:ext cx="1854200" cy="2527300"/>
          </a:xfrm>
          <a:custGeom>
            <a:avLst/>
            <a:gdLst/>
            <a:ahLst/>
            <a:cxnLst>
              <a:cxn ang="0">
                <a:pos x="0" y="1576"/>
              </a:cxn>
              <a:cxn ang="0">
                <a:pos x="0" y="1608"/>
              </a:cxn>
              <a:cxn ang="0">
                <a:pos x="1180" y="1608"/>
              </a:cxn>
              <a:cxn ang="0">
                <a:pos x="1180" y="0"/>
              </a:cxn>
              <a:cxn ang="0">
                <a:pos x="1100" y="184"/>
              </a:cxn>
              <a:cxn ang="0">
                <a:pos x="1004" y="460"/>
              </a:cxn>
              <a:cxn ang="0">
                <a:pos x="908" y="804"/>
              </a:cxn>
              <a:cxn ang="0">
                <a:pos x="764" y="1136"/>
              </a:cxn>
              <a:cxn ang="0">
                <a:pos x="636" y="1308"/>
              </a:cxn>
              <a:cxn ang="0">
                <a:pos x="416" y="1440"/>
              </a:cxn>
              <a:cxn ang="0">
                <a:pos x="0" y="1576"/>
              </a:cxn>
            </a:cxnLst>
            <a:rect l="0" t="0" r="r" b="b"/>
            <a:pathLst>
              <a:path w="1180" h="1608">
                <a:moveTo>
                  <a:pt x="0" y="1576"/>
                </a:moveTo>
                <a:lnTo>
                  <a:pt x="0" y="1608"/>
                </a:lnTo>
                <a:lnTo>
                  <a:pt x="1180" y="1608"/>
                </a:lnTo>
                <a:lnTo>
                  <a:pt x="1180" y="0"/>
                </a:lnTo>
                <a:lnTo>
                  <a:pt x="1100" y="184"/>
                </a:lnTo>
                <a:lnTo>
                  <a:pt x="1004" y="460"/>
                </a:lnTo>
                <a:lnTo>
                  <a:pt x="908" y="804"/>
                </a:lnTo>
                <a:lnTo>
                  <a:pt x="764" y="1136"/>
                </a:lnTo>
                <a:lnTo>
                  <a:pt x="636" y="1308"/>
                </a:lnTo>
                <a:lnTo>
                  <a:pt x="416" y="1440"/>
                </a:lnTo>
                <a:lnTo>
                  <a:pt x="0" y="1576"/>
                </a:lnTo>
                <a:close/>
              </a:path>
            </a:pathLst>
          </a:custGeom>
          <a:solidFill>
            <a:srgbClr val="FF0000"/>
          </a:solidFill>
          <a:ln w="12700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5689" name="Line 217"/>
          <p:cNvSpPr>
            <a:spLocks noChangeShapeType="1"/>
          </p:cNvSpPr>
          <p:nvPr/>
        </p:nvSpPr>
        <p:spPr bwMode="auto">
          <a:xfrm>
            <a:off x="5162550" y="3240088"/>
            <a:ext cx="0" cy="265112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5690" name="Text Box 218"/>
          <p:cNvSpPr txBox="1">
            <a:spLocks noChangeArrowheads="1"/>
          </p:cNvSpPr>
          <p:nvPr/>
        </p:nvSpPr>
        <p:spPr bwMode="auto">
          <a:xfrm>
            <a:off x="7318375" y="561975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18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105691" name="Line 219"/>
          <p:cNvSpPr>
            <a:spLocks noChangeShapeType="1"/>
          </p:cNvSpPr>
          <p:nvPr/>
        </p:nvSpPr>
        <p:spPr bwMode="auto">
          <a:xfrm>
            <a:off x="2278063" y="57975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72717" name="Group 220"/>
          <p:cNvGrpSpPr>
            <a:grpSpLocks/>
          </p:cNvGrpSpPr>
          <p:nvPr/>
        </p:nvGrpSpPr>
        <p:grpSpPr bwMode="auto">
          <a:xfrm>
            <a:off x="2405063" y="2686050"/>
            <a:ext cx="4722812" cy="2917825"/>
            <a:chOff x="1515" y="1218"/>
            <a:chExt cx="2975" cy="1838"/>
          </a:xfrm>
        </p:grpSpPr>
        <p:sp>
          <p:nvSpPr>
            <p:cNvPr id="105693" name="Arc 221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105694" name="Arc 222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105695" name="Arc 223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105696" name="Arc 224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105697" name="Arc 225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105698" name="Arc 226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105699" name="Line 227"/>
          <p:cNvSpPr>
            <a:spLocks noChangeShapeType="1"/>
          </p:cNvSpPr>
          <p:nvPr/>
        </p:nvSpPr>
        <p:spPr bwMode="auto">
          <a:xfrm>
            <a:off x="4735513" y="55578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5701" name="Text Box 229"/>
          <p:cNvSpPr txBox="1">
            <a:spLocks noChangeArrowheads="1"/>
          </p:cNvSpPr>
          <p:nvPr/>
        </p:nvSpPr>
        <p:spPr bwMode="auto">
          <a:xfrm>
            <a:off x="4845050" y="5989638"/>
            <a:ext cx="660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1800" b="0">
                <a:solidFill>
                  <a:srgbClr val="000000"/>
                </a:solidFill>
                <a:latin typeface="Book Antiqua" pitchFamily="18" charset="0"/>
              </a:rPr>
              <a:t>20</a:t>
            </a:r>
            <a:endParaRPr lang="en-US" sz="1800" b="0" i="1" baseline="-2500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05702" name="Line 230"/>
          <p:cNvSpPr>
            <a:spLocks noChangeShapeType="1"/>
          </p:cNvSpPr>
          <p:nvPr/>
        </p:nvSpPr>
        <p:spPr bwMode="auto">
          <a:xfrm>
            <a:off x="5165725" y="5680075"/>
            <a:ext cx="0" cy="2476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2721" name="Rectangle 232"/>
          <p:cNvSpPr>
            <a:spLocks noChangeArrowheads="1"/>
          </p:cNvSpPr>
          <p:nvPr/>
        </p:nvSpPr>
        <p:spPr bwMode="auto">
          <a:xfrm>
            <a:off x="5895975" y="3733800"/>
            <a:ext cx="2867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1800" i="1">
                <a:solidFill>
                  <a:srgbClr val="FF0000"/>
                </a:solidFill>
                <a:latin typeface="Arial" pitchFamily="34" charset="0"/>
              </a:rPr>
              <a:t>  Note: this probability 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1800" i="1">
                <a:solidFill>
                  <a:srgbClr val="FF0000"/>
                </a:solidFill>
                <a:latin typeface="Arial" pitchFamily="34" charset="0"/>
              </a:rPr>
              <a:t>must be less than 0.5</a:t>
            </a:r>
            <a:endParaRPr lang="en-US" sz="18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5706" name="Rectangle 234"/>
          <p:cNvSpPr>
            <a:spLocks noChangeArrowheads="1"/>
          </p:cNvSpPr>
          <p:nvPr/>
        </p:nvSpPr>
        <p:spPr bwMode="auto">
          <a:xfrm>
            <a:off x="1374775" y="3038475"/>
            <a:ext cx="14382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 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=</a:t>
            </a:r>
          </a:p>
        </p:txBody>
      </p:sp>
      <p:sp>
        <p:nvSpPr>
          <p:cNvPr id="105709" name="Rectangle 237"/>
          <p:cNvSpPr>
            <a:spLocks noChangeArrowheads="1"/>
          </p:cNvSpPr>
          <p:nvPr/>
        </p:nvSpPr>
        <p:spPr bwMode="auto">
          <a:xfrm>
            <a:off x="1641475" y="3022600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.83</a:t>
            </a:r>
          </a:p>
        </p:txBody>
      </p:sp>
      <p:sp>
        <p:nvSpPr>
          <p:cNvPr id="105710" name="Rectangle 238"/>
          <p:cNvSpPr>
            <a:spLocks noChangeArrowheads="1"/>
          </p:cNvSpPr>
          <p:nvPr/>
        </p:nvSpPr>
        <p:spPr bwMode="auto">
          <a:xfrm>
            <a:off x="1181100" y="3000375"/>
            <a:ext cx="542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 z</a:t>
            </a:r>
            <a:endParaRPr lang="en-US" sz="24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05711" name="Rectangle 239"/>
          <p:cNvSpPr>
            <a:spLocks noChangeArrowheads="1"/>
          </p:cNvSpPr>
          <p:nvPr/>
        </p:nvSpPr>
        <p:spPr bwMode="auto">
          <a:xfrm>
            <a:off x="1131888" y="2954338"/>
            <a:ext cx="1454150" cy="93186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5712" name="Rectangle 240"/>
          <p:cNvSpPr>
            <a:spLocks noChangeArrowheads="1"/>
          </p:cNvSpPr>
          <p:nvPr/>
        </p:nvSpPr>
        <p:spPr bwMode="auto">
          <a:xfrm>
            <a:off x="1276350" y="3381375"/>
            <a:ext cx="1625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E(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=</a:t>
            </a:r>
          </a:p>
        </p:txBody>
      </p:sp>
      <p:sp>
        <p:nvSpPr>
          <p:cNvPr id="105713" name="Rectangle 241"/>
          <p:cNvSpPr>
            <a:spLocks noChangeArrowheads="1"/>
          </p:cNvSpPr>
          <p:nvPr/>
        </p:nvSpPr>
        <p:spPr bwMode="auto">
          <a:xfrm>
            <a:off x="2149475" y="3470275"/>
            <a:ext cx="3841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0</a:t>
            </a:r>
          </a:p>
        </p:txBody>
      </p:sp>
      <p:sp>
        <p:nvSpPr>
          <p:cNvPr id="72728" name="Rectangle 39"/>
          <p:cNvSpPr>
            <a:spLocks noChangeArrowheads="1"/>
          </p:cNvSpPr>
          <p:nvPr/>
        </p:nvSpPr>
        <p:spPr bwMode="auto">
          <a:xfrm>
            <a:off x="690563" y="11096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  <p:sp>
        <p:nvSpPr>
          <p:cNvPr id="72729" name="Text Box 18"/>
          <p:cNvSpPr txBox="1">
            <a:spLocks noChangeArrowheads="1"/>
          </p:cNvSpPr>
          <p:nvPr/>
        </p:nvSpPr>
        <p:spPr bwMode="auto">
          <a:xfrm>
            <a:off x="5238750" y="5280025"/>
            <a:ext cx="1681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 i="1">
                <a:solidFill>
                  <a:srgbClr val="FFFFFF"/>
                </a:solidFill>
                <a:latin typeface="Arial" pitchFamily="34" charset="0"/>
              </a:rPr>
              <a:t>p </a:t>
            </a: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05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05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1111E-6 L 0.65834 0.3703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05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17" y="18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05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 L 0.34722 0.4148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05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1" y="2074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05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05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05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0.25556 0.3611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057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8" y="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703" grpId="0"/>
      <p:bldP spid="105674" grpId="0"/>
      <p:bldP spid="105685" grpId="0" animBg="1"/>
      <p:bldP spid="105686" grpId="0" animBg="1"/>
      <p:bldP spid="105690" grpId="0"/>
      <p:bldP spid="105701" grpId="0"/>
      <p:bldP spid="105706" grpId="0"/>
      <p:bldP spid="105706" grpId="1"/>
      <p:bldP spid="105709" grpId="0"/>
      <p:bldP spid="105709" grpId="1"/>
      <p:bldP spid="105710" grpId="0"/>
      <p:bldP spid="105710" grpId="1"/>
      <p:bldP spid="105711" grpId="0" animBg="1"/>
      <p:bldP spid="105711" grpId="1" animBg="1"/>
      <p:bldP spid="105712" grpId="0"/>
      <p:bldP spid="105712" grpId="1"/>
      <p:bldP spid="105713" grpId="0"/>
      <p:bldP spid="105713" grpI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3455988" y="3351213"/>
            <a:ext cx="590550" cy="4191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541338" y="5222875"/>
            <a:ext cx="5905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3311525" y="52308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3733" name="Rectangle 98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grpSp>
        <p:nvGrpSpPr>
          <p:cNvPr id="73734" name="Group 101"/>
          <p:cNvGrpSpPr>
            <a:grpSpLocks noChangeAspect="1"/>
          </p:cNvGrpSpPr>
          <p:nvPr/>
        </p:nvGrpSpPr>
        <p:grpSpPr bwMode="auto">
          <a:xfrm>
            <a:off x="568325" y="3395663"/>
            <a:ext cx="8091488" cy="3049587"/>
            <a:chOff x="358" y="1319"/>
            <a:chExt cx="5097" cy="1921"/>
          </a:xfrm>
        </p:grpSpPr>
        <p:sp>
          <p:nvSpPr>
            <p:cNvPr id="242788" name="AutoShape 100"/>
            <p:cNvSpPr>
              <a:spLocks noChangeAspect="1" noChangeArrowheads="1" noTextEdit="1"/>
            </p:cNvSpPr>
            <p:nvPr/>
          </p:nvSpPr>
          <p:spPr bwMode="auto">
            <a:xfrm>
              <a:off x="358" y="1319"/>
              <a:ext cx="5097" cy="1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42790" name="Rectangle 102"/>
            <p:cNvSpPr>
              <a:spLocks noChangeArrowheads="1"/>
            </p:cNvSpPr>
            <p:nvPr/>
          </p:nvSpPr>
          <p:spPr bwMode="auto">
            <a:xfrm>
              <a:off x="370" y="1325"/>
              <a:ext cx="5040" cy="1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grpSp>
          <p:nvGrpSpPr>
            <p:cNvPr id="73749" name="Group 269"/>
            <p:cNvGrpSpPr>
              <a:grpSpLocks/>
            </p:cNvGrpSpPr>
            <p:nvPr/>
          </p:nvGrpSpPr>
          <p:grpSpPr bwMode="auto">
            <a:xfrm>
              <a:off x="358" y="1319"/>
              <a:ext cx="5046" cy="1896"/>
              <a:chOff x="358" y="1319"/>
              <a:chExt cx="5046" cy="1896"/>
            </a:xfrm>
          </p:grpSpPr>
          <p:sp>
            <p:nvSpPr>
              <p:cNvPr id="242791" name="Rectangle 103"/>
              <p:cNvSpPr>
                <a:spLocks noChangeArrowheads="1"/>
              </p:cNvSpPr>
              <p:nvPr/>
            </p:nvSpPr>
            <p:spPr bwMode="auto">
              <a:xfrm>
                <a:off x="358" y="131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792" name="Rectangle 104"/>
              <p:cNvSpPr>
                <a:spLocks noChangeArrowheads="1"/>
              </p:cNvSpPr>
              <p:nvPr/>
            </p:nvSpPr>
            <p:spPr bwMode="auto">
              <a:xfrm>
                <a:off x="358" y="133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793" name="Rectangle 105"/>
              <p:cNvSpPr>
                <a:spLocks noChangeArrowheads="1"/>
              </p:cNvSpPr>
              <p:nvPr/>
            </p:nvSpPr>
            <p:spPr bwMode="auto">
              <a:xfrm>
                <a:off x="358" y="134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794" name="Rectangle 106"/>
              <p:cNvSpPr>
                <a:spLocks noChangeArrowheads="1"/>
              </p:cNvSpPr>
              <p:nvPr/>
            </p:nvSpPr>
            <p:spPr bwMode="auto">
              <a:xfrm>
                <a:off x="358" y="135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795" name="Rectangle 107"/>
              <p:cNvSpPr>
                <a:spLocks noChangeArrowheads="1"/>
              </p:cNvSpPr>
              <p:nvPr/>
            </p:nvSpPr>
            <p:spPr bwMode="auto">
              <a:xfrm>
                <a:off x="358" y="136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796" name="Rectangle 108"/>
              <p:cNvSpPr>
                <a:spLocks noChangeArrowheads="1"/>
              </p:cNvSpPr>
              <p:nvPr/>
            </p:nvSpPr>
            <p:spPr bwMode="auto">
              <a:xfrm>
                <a:off x="358" y="1379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797" name="Rectangle 109"/>
              <p:cNvSpPr>
                <a:spLocks noChangeArrowheads="1"/>
              </p:cNvSpPr>
              <p:nvPr/>
            </p:nvSpPr>
            <p:spPr bwMode="auto">
              <a:xfrm>
                <a:off x="358" y="138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798" name="Rectangle 110"/>
              <p:cNvSpPr>
                <a:spLocks noChangeArrowheads="1"/>
              </p:cNvSpPr>
              <p:nvPr/>
            </p:nvSpPr>
            <p:spPr bwMode="auto">
              <a:xfrm>
                <a:off x="358" y="139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799" name="Rectangle 111"/>
              <p:cNvSpPr>
                <a:spLocks noChangeArrowheads="1"/>
              </p:cNvSpPr>
              <p:nvPr/>
            </p:nvSpPr>
            <p:spPr bwMode="auto">
              <a:xfrm>
                <a:off x="358" y="140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0" name="Rectangle 112"/>
              <p:cNvSpPr>
                <a:spLocks noChangeArrowheads="1"/>
              </p:cNvSpPr>
              <p:nvPr/>
            </p:nvSpPr>
            <p:spPr bwMode="auto">
              <a:xfrm>
                <a:off x="358" y="142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1" name="Rectangle 113"/>
              <p:cNvSpPr>
                <a:spLocks noChangeArrowheads="1"/>
              </p:cNvSpPr>
              <p:nvPr/>
            </p:nvSpPr>
            <p:spPr bwMode="auto">
              <a:xfrm>
                <a:off x="358" y="143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2" name="Rectangle 114"/>
              <p:cNvSpPr>
                <a:spLocks noChangeArrowheads="1"/>
              </p:cNvSpPr>
              <p:nvPr/>
            </p:nvSpPr>
            <p:spPr bwMode="auto">
              <a:xfrm>
                <a:off x="358" y="144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3" name="Rectangle 115"/>
              <p:cNvSpPr>
                <a:spLocks noChangeArrowheads="1"/>
              </p:cNvSpPr>
              <p:nvPr/>
            </p:nvSpPr>
            <p:spPr bwMode="auto">
              <a:xfrm>
                <a:off x="358" y="145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4" name="Rectangle 116"/>
              <p:cNvSpPr>
                <a:spLocks noChangeArrowheads="1"/>
              </p:cNvSpPr>
              <p:nvPr/>
            </p:nvSpPr>
            <p:spPr bwMode="auto">
              <a:xfrm>
                <a:off x="358" y="146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5" name="Rectangle 117"/>
              <p:cNvSpPr>
                <a:spLocks noChangeArrowheads="1"/>
              </p:cNvSpPr>
              <p:nvPr/>
            </p:nvSpPr>
            <p:spPr bwMode="auto">
              <a:xfrm>
                <a:off x="358" y="148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6" name="Rectangle 118"/>
              <p:cNvSpPr>
                <a:spLocks noChangeArrowheads="1"/>
              </p:cNvSpPr>
              <p:nvPr/>
            </p:nvSpPr>
            <p:spPr bwMode="auto">
              <a:xfrm>
                <a:off x="358" y="1493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7" name="Rectangle 119"/>
              <p:cNvSpPr>
                <a:spLocks noChangeArrowheads="1"/>
              </p:cNvSpPr>
              <p:nvPr/>
            </p:nvSpPr>
            <p:spPr bwMode="auto">
              <a:xfrm>
                <a:off x="358" y="149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8" name="Rectangle 120"/>
              <p:cNvSpPr>
                <a:spLocks noChangeArrowheads="1"/>
              </p:cNvSpPr>
              <p:nvPr/>
            </p:nvSpPr>
            <p:spPr bwMode="auto">
              <a:xfrm>
                <a:off x="358" y="151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09" name="Rectangle 121"/>
              <p:cNvSpPr>
                <a:spLocks noChangeArrowheads="1"/>
              </p:cNvSpPr>
              <p:nvPr/>
            </p:nvSpPr>
            <p:spPr bwMode="auto">
              <a:xfrm>
                <a:off x="358" y="152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0" name="Rectangle 122"/>
              <p:cNvSpPr>
                <a:spLocks noChangeArrowheads="1"/>
              </p:cNvSpPr>
              <p:nvPr/>
            </p:nvSpPr>
            <p:spPr bwMode="auto">
              <a:xfrm>
                <a:off x="358" y="153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1" name="Rectangle 123"/>
              <p:cNvSpPr>
                <a:spLocks noChangeArrowheads="1"/>
              </p:cNvSpPr>
              <p:nvPr/>
            </p:nvSpPr>
            <p:spPr bwMode="auto">
              <a:xfrm>
                <a:off x="358" y="154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2" name="Rectangle 124"/>
              <p:cNvSpPr>
                <a:spLocks noChangeArrowheads="1"/>
              </p:cNvSpPr>
              <p:nvPr/>
            </p:nvSpPr>
            <p:spPr bwMode="auto">
              <a:xfrm>
                <a:off x="358" y="155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3" name="Rectangle 125"/>
              <p:cNvSpPr>
                <a:spLocks noChangeArrowheads="1"/>
              </p:cNvSpPr>
              <p:nvPr/>
            </p:nvSpPr>
            <p:spPr bwMode="auto">
              <a:xfrm>
                <a:off x="358" y="157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4" name="Rectangle 126"/>
              <p:cNvSpPr>
                <a:spLocks noChangeArrowheads="1"/>
              </p:cNvSpPr>
              <p:nvPr/>
            </p:nvSpPr>
            <p:spPr bwMode="auto">
              <a:xfrm>
                <a:off x="358" y="158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5" name="Rectangle 127"/>
              <p:cNvSpPr>
                <a:spLocks noChangeArrowheads="1"/>
              </p:cNvSpPr>
              <p:nvPr/>
            </p:nvSpPr>
            <p:spPr bwMode="auto">
              <a:xfrm>
                <a:off x="358" y="159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6" name="Rectangle 128"/>
              <p:cNvSpPr>
                <a:spLocks noChangeArrowheads="1"/>
              </p:cNvSpPr>
              <p:nvPr/>
            </p:nvSpPr>
            <p:spPr bwMode="auto">
              <a:xfrm>
                <a:off x="358" y="1607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7" name="Rectangle 129"/>
              <p:cNvSpPr>
                <a:spLocks noChangeArrowheads="1"/>
              </p:cNvSpPr>
              <p:nvPr/>
            </p:nvSpPr>
            <p:spPr bwMode="auto">
              <a:xfrm>
                <a:off x="358" y="161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8" name="Rectangle 130"/>
              <p:cNvSpPr>
                <a:spLocks noChangeArrowheads="1"/>
              </p:cNvSpPr>
              <p:nvPr/>
            </p:nvSpPr>
            <p:spPr bwMode="auto">
              <a:xfrm>
                <a:off x="358" y="162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19" name="Rectangle 131"/>
              <p:cNvSpPr>
                <a:spLocks noChangeArrowheads="1"/>
              </p:cNvSpPr>
              <p:nvPr/>
            </p:nvSpPr>
            <p:spPr bwMode="auto">
              <a:xfrm>
                <a:off x="358" y="163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0" name="Rectangle 132"/>
              <p:cNvSpPr>
                <a:spLocks noChangeArrowheads="1"/>
              </p:cNvSpPr>
              <p:nvPr/>
            </p:nvSpPr>
            <p:spPr bwMode="auto">
              <a:xfrm>
                <a:off x="358" y="164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1" name="Rectangle 133"/>
              <p:cNvSpPr>
                <a:spLocks noChangeArrowheads="1"/>
              </p:cNvSpPr>
              <p:nvPr/>
            </p:nvSpPr>
            <p:spPr bwMode="auto">
              <a:xfrm>
                <a:off x="358" y="166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2" name="Rectangle 134"/>
              <p:cNvSpPr>
                <a:spLocks noChangeArrowheads="1"/>
              </p:cNvSpPr>
              <p:nvPr/>
            </p:nvSpPr>
            <p:spPr bwMode="auto">
              <a:xfrm>
                <a:off x="358" y="167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3" name="Rectangle 135"/>
              <p:cNvSpPr>
                <a:spLocks noChangeArrowheads="1"/>
              </p:cNvSpPr>
              <p:nvPr/>
            </p:nvSpPr>
            <p:spPr bwMode="auto">
              <a:xfrm>
                <a:off x="358" y="168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4" name="Rectangle 136"/>
              <p:cNvSpPr>
                <a:spLocks noChangeArrowheads="1"/>
              </p:cNvSpPr>
              <p:nvPr/>
            </p:nvSpPr>
            <p:spPr bwMode="auto">
              <a:xfrm>
                <a:off x="358" y="169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5" name="Rectangle 137"/>
              <p:cNvSpPr>
                <a:spLocks noChangeArrowheads="1"/>
              </p:cNvSpPr>
              <p:nvPr/>
            </p:nvSpPr>
            <p:spPr bwMode="auto">
              <a:xfrm>
                <a:off x="358" y="170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6" name="Rectangle 138"/>
              <p:cNvSpPr>
                <a:spLocks noChangeArrowheads="1"/>
              </p:cNvSpPr>
              <p:nvPr/>
            </p:nvSpPr>
            <p:spPr bwMode="auto">
              <a:xfrm>
                <a:off x="358" y="172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7" name="Rectangle 139"/>
              <p:cNvSpPr>
                <a:spLocks noChangeArrowheads="1"/>
              </p:cNvSpPr>
              <p:nvPr/>
            </p:nvSpPr>
            <p:spPr bwMode="auto">
              <a:xfrm>
                <a:off x="358" y="1733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8" name="Rectangle 140"/>
              <p:cNvSpPr>
                <a:spLocks noChangeArrowheads="1"/>
              </p:cNvSpPr>
              <p:nvPr/>
            </p:nvSpPr>
            <p:spPr bwMode="auto">
              <a:xfrm>
                <a:off x="358" y="173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29" name="Rectangle 141"/>
              <p:cNvSpPr>
                <a:spLocks noChangeArrowheads="1"/>
              </p:cNvSpPr>
              <p:nvPr/>
            </p:nvSpPr>
            <p:spPr bwMode="auto">
              <a:xfrm>
                <a:off x="358" y="175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0" name="Rectangle 142"/>
              <p:cNvSpPr>
                <a:spLocks noChangeArrowheads="1"/>
              </p:cNvSpPr>
              <p:nvPr/>
            </p:nvSpPr>
            <p:spPr bwMode="auto">
              <a:xfrm>
                <a:off x="358" y="176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1" name="Rectangle 143"/>
              <p:cNvSpPr>
                <a:spLocks noChangeArrowheads="1"/>
              </p:cNvSpPr>
              <p:nvPr/>
            </p:nvSpPr>
            <p:spPr bwMode="auto">
              <a:xfrm>
                <a:off x="358" y="177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2" name="Rectangle 144"/>
              <p:cNvSpPr>
                <a:spLocks noChangeArrowheads="1"/>
              </p:cNvSpPr>
              <p:nvPr/>
            </p:nvSpPr>
            <p:spPr bwMode="auto">
              <a:xfrm>
                <a:off x="358" y="178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3" name="Rectangle 145"/>
              <p:cNvSpPr>
                <a:spLocks noChangeArrowheads="1"/>
              </p:cNvSpPr>
              <p:nvPr/>
            </p:nvSpPr>
            <p:spPr bwMode="auto">
              <a:xfrm>
                <a:off x="358" y="179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4" name="Rectangle 146"/>
              <p:cNvSpPr>
                <a:spLocks noChangeArrowheads="1"/>
              </p:cNvSpPr>
              <p:nvPr/>
            </p:nvSpPr>
            <p:spPr bwMode="auto">
              <a:xfrm>
                <a:off x="358" y="181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5" name="Rectangle 147"/>
              <p:cNvSpPr>
                <a:spLocks noChangeArrowheads="1"/>
              </p:cNvSpPr>
              <p:nvPr/>
            </p:nvSpPr>
            <p:spPr bwMode="auto">
              <a:xfrm>
                <a:off x="358" y="182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6" name="Rectangle 148"/>
              <p:cNvSpPr>
                <a:spLocks noChangeArrowheads="1"/>
              </p:cNvSpPr>
              <p:nvPr/>
            </p:nvSpPr>
            <p:spPr bwMode="auto">
              <a:xfrm>
                <a:off x="358" y="183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7" name="Rectangle 149"/>
              <p:cNvSpPr>
                <a:spLocks noChangeArrowheads="1"/>
              </p:cNvSpPr>
              <p:nvPr/>
            </p:nvSpPr>
            <p:spPr bwMode="auto">
              <a:xfrm>
                <a:off x="358" y="1847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8" name="Rectangle 150"/>
              <p:cNvSpPr>
                <a:spLocks noChangeArrowheads="1"/>
              </p:cNvSpPr>
              <p:nvPr/>
            </p:nvSpPr>
            <p:spPr bwMode="auto">
              <a:xfrm>
                <a:off x="358" y="185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39" name="Rectangle 151"/>
              <p:cNvSpPr>
                <a:spLocks noChangeArrowheads="1"/>
              </p:cNvSpPr>
              <p:nvPr/>
            </p:nvSpPr>
            <p:spPr bwMode="auto">
              <a:xfrm>
                <a:off x="358" y="186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0" name="Rectangle 152"/>
              <p:cNvSpPr>
                <a:spLocks noChangeArrowheads="1"/>
              </p:cNvSpPr>
              <p:nvPr/>
            </p:nvSpPr>
            <p:spPr bwMode="auto">
              <a:xfrm>
                <a:off x="358" y="187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1" name="Rectangle 153"/>
              <p:cNvSpPr>
                <a:spLocks noChangeArrowheads="1"/>
              </p:cNvSpPr>
              <p:nvPr/>
            </p:nvSpPr>
            <p:spPr bwMode="auto">
              <a:xfrm>
                <a:off x="358" y="188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2" name="Rectangle 154"/>
              <p:cNvSpPr>
                <a:spLocks noChangeArrowheads="1"/>
              </p:cNvSpPr>
              <p:nvPr/>
            </p:nvSpPr>
            <p:spPr bwMode="auto">
              <a:xfrm>
                <a:off x="358" y="190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3" name="Rectangle 155"/>
              <p:cNvSpPr>
                <a:spLocks noChangeArrowheads="1"/>
              </p:cNvSpPr>
              <p:nvPr/>
            </p:nvSpPr>
            <p:spPr bwMode="auto">
              <a:xfrm>
                <a:off x="358" y="191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4" name="Rectangle 156"/>
              <p:cNvSpPr>
                <a:spLocks noChangeArrowheads="1"/>
              </p:cNvSpPr>
              <p:nvPr/>
            </p:nvSpPr>
            <p:spPr bwMode="auto">
              <a:xfrm>
                <a:off x="358" y="192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5" name="Rectangle 157"/>
              <p:cNvSpPr>
                <a:spLocks noChangeArrowheads="1"/>
              </p:cNvSpPr>
              <p:nvPr/>
            </p:nvSpPr>
            <p:spPr bwMode="auto">
              <a:xfrm>
                <a:off x="358" y="193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6" name="Rectangle 158"/>
              <p:cNvSpPr>
                <a:spLocks noChangeArrowheads="1"/>
              </p:cNvSpPr>
              <p:nvPr/>
            </p:nvSpPr>
            <p:spPr bwMode="auto">
              <a:xfrm>
                <a:off x="358" y="194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7" name="Rectangle 159"/>
              <p:cNvSpPr>
                <a:spLocks noChangeArrowheads="1"/>
              </p:cNvSpPr>
              <p:nvPr/>
            </p:nvSpPr>
            <p:spPr bwMode="auto">
              <a:xfrm>
                <a:off x="358" y="196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8" name="Rectangle 160"/>
              <p:cNvSpPr>
                <a:spLocks noChangeArrowheads="1"/>
              </p:cNvSpPr>
              <p:nvPr/>
            </p:nvSpPr>
            <p:spPr bwMode="auto">
              <a:xfrm>
                <a:off x="358" y="1973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49" name="Rectangle 161"/>
              <p:cNvSpPr>
                <a:spLocks noChangeArrowheads="1"/>
              </p:cNvSpPr>
              <p:nvPr/>
            </p:nvSpPr>
            <p:spPr bwMode="auto">
              <a:xfrm>
                <a:off x="358" y="197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0" name="Rectangle 162"/>
              <p:cNvSpPr>
                <a:spLocks noChangeArrowheads="1"/>
              </p:cNvSpPr>
              <p:nvPr/>
            </p:nvSpPr>
            <p:spPr bwMode="auto">
              <a:xfrm>
                <a:off x="358" y="199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1" name="Rectangle 163"/>
              <p:cNvSpPr>
                <a:spLocks noChangeArrowheads="1"/>
              </p:cNvSpPr>
              <p:nvPr/>
            </p:nvSpPr>
            <p:spPr bwMode="auto">
              <a:xfrm>
                <a:off x="358" y="200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2" name="Rectangle 164"/>
              <p:cNvSpPr>
                <a:spLocks noChangeArrowheads="1"/>
              </p:cNvSpPr>
              <p:nvPr/>
            </p:nvSpPr>
            <p:spPr bwMode="auto">
              <a:xfrm>
                <a:off x="358" y="201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3" name="Rectangle 165"/>
              <p:cNvSpPr>
                <a:spLocks noChangeArrowheads="1"/>
              </p:cNvSpPr>
              <p:nvPr/>
            </p:nvSpPr>
            <p:spPr bwMode="auto">
              <a:xfrm>
                <a:off x="358" y="202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4" name="Rectangle 166"/>
              <p:cNvSpPr>
                <a:spLocks noChangeArrowheads="1"/>
              </p:cNvSpPr>
              <p:nvPr/>
            </p:nvSpPr>
            <p:spPr bwMode="auto">
              <a:xfrm>
                <a:off x="358" y="203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5" name="Rectangle 167"/>
              <p:cNvSpPr>
                <a:spLocks noChangeArrowheads="1"/>
              </p:cNvSpPr>
              <p:nvPr/>
            </p:nvSpPr>
            <p:spPr bwMode="auto">
              <a:xfrm>
                <a:off x="358" y="205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6" name="Rectangle 168"/>
              <p:cNvSpPr>
                <a:spLocks noChangeArrowheads="1"/>
              </p:cNvSpPr>
              <p:nvPr/>
            </p:nvSpPr>
            <p:spPr bwMode="auto">
              <a:xfrm>
                <a:off x="358" y="206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7" name="Rectangle 169"/>
              <p:cNvSpPr>
                <a:spLocks noChangeArrowheads="1"/>
              </p:cNvSpPr>
              <p:nvPr/>
            </p:nvSpPr>
            <p:spPr bwMode="auto">
              <a:xfrm>
                <a:off x="358" y="207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8" name="Rectangle 170"/>
              <p:cNvSpPr>
                <a:spLocks noChangeArrowheads="1"/>
              </p:cNvSpPr>
              <p:nvPr/>
            </p:nvSpPr>
            <p:spPr bwMode="auto">
              <a:xfrm>
                <a:off x="358" y="2087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59" name="Rectangle 171"/>
              <p:cNvSpPr>
                <a:spLocks noChangeArrowheads="1"/>
              </p:cNvSpPr>
              <p:nvPr/>
            </p:nvSpPr>
            <p:spPr bwMode="auto">
              <a:xfrm>
                <a:off x="358" y="209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0" name="Rectangle 172"/>
              <p:cNvSpPr>
                <a:spLocks noChangeArrowheads="1"/>
              </p:cNvSpPr>
              <p:nvPr/>
            </p:nvSpPr>
            <p:spPr bwMode="auto">
              <a:xfrm>
                <a:off x="358" y="210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1" name="Rectangle 173"/>
              <p:cNvSpPr>
                <a:spLocks noChangeArrowheads="1"/>
              </p:cNvSpPr>
              <p:nvPr/>
            </p:nvSpPr>
            <p:spPr bwMode="auto">
              <a:xfrm>
                <a:off x="358" y="211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2" name="Rectangle 174"/>
              <p:cNvSpPr>
                <a:spLocks noChangeArrowheads="1"/>
              </p:cNvSpPr>
              <p:nvPr/>
            </p:nvSpPr>
            <p:spPr bwMode="auto">
              <a:xfrm>
                <a:off x="358" y="212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3" name="Rectangle 175"/>
              <p:cNvSpPr>
                <a:spLocks noChangeArrowheads="1"/>
              </p:cNvSpPr>
              <p:nvPr/>
            </p:nvSpPr>
            <p:spPr bwMode="auto">
              <a:xfrm>
                <a:off x="358" y="214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4" name="Rectangle 176"/>
              <p:cNvSpPr>
                <a:spLocks noChangeArrowheads="1"/>
              </p:cNvSpPr>
              <p:nvPr/>
            </p:nvSpPr>
            <p:spPr bwMode="auto">
              <a:xfrm>
                <a:off x="358" y="215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5" name="Rectangle 177"/>
              <p:cNvSpPr>
                <a:spLocks noChangeArrowheads="1"/>
              </p:cNvSpPr>
              <p:nvPr/>
            </p:nvSpPr>
            <p:spPr bwMode="auto">
              <a:xfrm>
                <a:off x="358" y="216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6" name="Rectangle 178"/>
              <p:cNvSpPr>
                <a:spLocks noChangeArrowheads="1"/>
              </p:cNvSpPr>
              <p:nvPr/>
            </p:nvSpPr>
            <p:spPr bwMode="auto">
              <a:xfrm>
                <a:off x="358" y="217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7" name="Rectangle 179"/>
              <p:cNvSpPr>
                <a:spLocks noChangeArrowheads="1"/>
              </p:cNvSpPr>
              <p:nvPr/>
            </p:nvSpPr>
            <p:spPr bwMode="auto">
              <a:xfrm>
                <a:off x="358" y="218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8" name="Rectangle 180"/>
              <p:cNvSpPr>
                <a:spLocks noChangeArrowheads="1"/>
              </p:cNvSpPr>
              <p:nvPr/>
            </p:nvSpPr>
            <p:spPr bwMode="auto">
              <a:xfrm>
                <a:off x="358" y="2201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69" name="Rectangle 181"/>
              <p:cNvSpPr>
                <a:spLocks noChangeArrowheads="1"/>
              </p:cNvSpPr>
              <p:nvPr/>
            </p:nvSpPr>
            <p:spPr bwMode="auto">
              <a:xfrm>
                <a:off x="358" y="220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0" name="Rectangle 182"/>
              <p:cNvSpPr>
                <a:spLocks noChangeArrowheads="1"/>
              </p:cNvSpPr>
              <p:nvPr/>
            </p:nvSpPr>
            <p:spPr bwMode="auto">
              <a:xfrm>
                <a:off x="358" y="221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1" name="Rectangle 183"/>
              <p:cNvSpPr>
                <a:spLocks noChangeArrowheads="1"/>
              </p:cNvSpPr>
              <p:nvPr/>
            </p:nvSpPr>
            <p:spPr bwMode="auto">
              <a:xfrm>
                <a:off x="358" y="223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2" name="Rectangle 184"/>
              <p:cNvSpPr>
                <a:spLocks noChangeArrowheads="1"/>
              </p:cNvSpPr>
              <p:nvPr/>
            </p:nvSpPr>
            <p:spPr bwMode="auto">
              <a:xfrm>
                <a:off x="358" y="224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3" name="Rectangle 185"/>
              <p:cNvSpPr>
                <a:spLocks noChangeArrowheads="1"/>
              </p:cNvSpPr>
              <p:nvPr/>
            </p:nvSpPr>
            <p:spPr bwMode="auto">
              <a:xfrm>
                <a:off x="358" y="225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4" name="Rectangle 186"/>
              <p:cNvSpPr>
                <a:spLocks noChangeArrowheads="1"/>
              </p:cNvSpPr>
              <p:nvPr/>
            </p:nvSpPr>
            <p:spPr bwMode="auto">
              <a:xfrm>
                <a:off x="358" y="226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5" name="Rectangle 187"/>
              <p:cNvSpPr>
                <a:spLocks noChangeArrowheads="1"/>
              </p:cNvSpPr>
              <p:nvPr/>
            </p:nvSpPr>
            <p:spPr bwMode="auto">
              <a:xfrm>
                <a:off x="358" y="227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6" name="Rectangle 188"/>
              <p:cNvSpPr>
                <a:spLocks noChangeArrowheads="1"/>
              </p:cNvSpPr>
              <p:nvPr/>
            </p:nvSpPr>
            <p:spPr bwMode="auto">
              <a:xfrm>
                <a:off x="358" y="229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7" name="Rectangle 189"/>
              <p:cNvSpPr>
                <a:spLocks noChangeArrowheads="1"/>
              </p:cNvSpPr>
              <p:nvPr/>
            </p:nvSpPr>
            <p:spPr bwMode="auto">
              <a:xfrm>
                <a:off x="358" y="230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8" name="Rectangle 190"/>
              <p:cNvSpPr>
                <a:spLocks noChangeArrowheads="1"/>
              </p:cNvSpPr>
              <p:nvPr/>
            </p:nvSpPr>
            <p:spPr bwMode="auto">
              <a:xfrm>
                <a:off x="358" y="231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79" name="Rectangle 191"/>
              <p:cNvSpPr>
                <a:spLocks noChangeArrowheads="1"/>
              </p:cNvSpPr>
              <p:nvPr/>
            </p:nvSpPr>
            <p:spPr bwMode="auto">
              <a:xfrm>
                <a:off x="358" y="2327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0" name="Rectangle 192"/>
              <p:cNvSpPr>
                <a:spLocks noChangeArrowheads="1"/>
              </p:cNvSpPr>
              <p:nvPr/>
            </p:nvSpPr>
            <p:spPr bwMode="auto">
              <a:xfrm>
                <a:off x="358" y="233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1" name="Rectangle 193"/>
              <p:cNvSpPr>
                <a:spLocks noChangeArrowheads="1"/>
              </p:cNvSpPr>
              <p:nvPr/>
            </p:nvSpPr>
            <p:spPr bwMode="auto">
              <a:xfrm>
                <a:off x="358" y="234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2" name="Rectangle 194"/>
              <p:cNvSpPr>
                <a:spLocks noChangeArrowheads="1"/>
              </p:cNvSpPr>
              <p:nvPr/>
            </p:nvSpPr>
            <p:spPr bwMode="auto">
              <a:xfrm>
                <a:off x="358" y="235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3" name="Rectangle 195"/>
              <p:cNvSpPr>
                <a:spLocks noChangeArrowheads="1"/>
              </p:cNvSpPr>
              <p:nvPr/>
            </p:nvSpPr>
            <p:spPr bwMode="auto">
              <a:xfrm>
                <a:off x="358" y="236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4" name="Rectangle 196"/>
              <p:cNvSpPr>
                <a:spLocks noChangeArrowheads="1"/>
              </p:cNvSpPr>
              <p:nvPr/>
            </p:nvSpPr>
            <p:spPr bwMode="auto">
              <a:xfrm>
                <a:off x="358" y="238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5" name="Rectangle 197"/>
              <p:cNvSpPr>
                <a:spLocks noChangeArrowheads="1"/>
              </p:cNvSpPr>
              <p:nvPr/>
            </p:nvSpPr>
            <p:spPr bwMode="auto">
              <a:xfrm>
                <a:off x="358" y="239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6" name="Rectangle 198"/>
              <p:cNvSpPr>
                <a:spLocks noChangeArrowheads="1"/>
              </p:cNvSpPr>
              <p:nvPr/>
            </p:nvSpPr>
            <p:spPr bwMode="auto">
              <a:xfrm>
                <a:off x="358" y="240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7" name="Rectangle 199"/>
              <p:cNvSpPr>
                <a:spLocks noChangeArrowheads="1"/>
              </p:cNvSpPr>
              <p:nvPr/>
            </p:nvSpPr>
            <p:spPr bwMode="auto">
              <a:xfrm>
                <a:off x="358" y="241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8" name="Rectangle 200"/>
              <p:cNvSpPr>
                <a:spLocks noChangeArrowheads="1"/>
              </p:cNvSpPr>
              <p:nvPr/>
            </p:nvSpPr>
            <p:spPr bwMode="auto">
              <a:xfrm>
                <a:off x="358" y="242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89" name="Rectangle 201"/>
              <p:cNvSpPr>
                <a:spLocks noChangeArrowheads="1"/>
              </p:cNvSpPr>
              <p:nvPr/>
            </p:nvSpPr>
            <p:spPr bwMode="auto">
              <a:xfrm>
                <a:off x="358" y="2441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0" name="Rectangle 202"/>
              <p:cNvSpPr>
                <a:spLocks noChangeArrowheads="1"/>
              </p:cNvSpPr>
              <p:nvPr/>
            </p:nvSpPr>
            <p:spPr bwMode="auto">
              <a:xfrm>
                <a:off x="358" y="244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1" name="Rectangle 203"/>
              <p:cNvSpPr>
                <a:spLocks noChangeArrowheads="1"/>
              </p:cNvSpPr>
              <p:nvPr/>
            </p:nvSpPr>
            <p:spPr bwMode="auto">
              <a:xfrm>
                <a:off x="358" y="245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2" name="Rectangle 204"/>
              <p:cNvSpPr>
                <a:spLocks noChangeArrowheads="1"/>
              </p:cNvSpPr>
              <p:nvPr/>
            </p:nvSpPr>
            <p:spPr bwMode="auto">
              <a:xfrm>
                <a:off x="358" y="247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3" name="Rectangle 205"/>
              <p:cNvSpPr>
                <a:spLocks noChangeArrowheads="1"/>
              </p:cNvSpPr>
              <p:nvPr/>
            </p:nvSpPr>
            <p:spPr bwMode="auto">
              <a:xfrm>
                <a:off x="358" y="248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4" name="Rectangle 206"/>
              <p:cNvSpPr>
                <a:spLocks noChangeArrowheads="1"/>
              </p:cNvSpPr>
              <p:nvPr/>
            </p:nvSpPr>
            <p:spPr bwMode="auto">
              <a:xfrm>
                <a:off x="358" y="249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5" name="Rectangle 207"/>
              <p:cNvSpPr>
                <a:spLocks noChangeArrowheads="1"/>
              </p:cNvSpPr>
              <p:nvPr/>
            </p:nvSpPr>
            <p:spPr bwMode="auto">
              <a:xfrm>
                <a:off x="358" y="250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6" name="Rectangle 208"/>
              <p:cNvSpPr>
                <a:spLocks noChangeArrowheads="1"/>
              </p:cNvSpPr>
              <p:nvPr/>
            </p:nvSpPr>
            <p:spPr bwMode="auto">
              <a:xfrm>
                <a:off x="358" y="251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7" name="Rectangle 209"/>
              <p:cNvSpPr>
                <a:spLocks noChangeArrowheads="1"/>
              </p:cNvSpPr>
              <p:nvPr/>
            </p:nvSpPr>
            <p:spPr bwMode="auto">
              <a:xfrm>
                <a:off x="358" y="253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8" name="Rectangle 210"/>
              <p:cNvSpPr>
                <a:spLocks noChangeArrowheads="1"/>
              </p:cNvSpPr>
              <p:nvPr/>
            </p:nvSpPr>
            <p:spPr bwMode="auto">
              <a:xfrm>
                <a:off x="358" y="254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899" name="Rectangle 211"/>
              <p:cNvSpPr>
                <a:spLocks noChangeArrowheads="1"/>
              </p:cNvSpPr>
              <p:nvPr/>
            </p:nvSpPr>
            <p:spPr bwMode="auto">
              <a:xfrm>
                <a:off x="358" y="2555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0" name="Rectangle 212"/>
              <p:cNvSpPr>
                <a:spLocks noChangeArrowheads="1"/>
              </p:cNvSpPr>
              <p:nvPr/>
            </p:nvSpPr>
            <p:spPr bwMode="auto">
              <a:xfrm>
                <a:off x="358" y="256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1" name="Rectangle 213"/>
              <p:cNvSpPr>
                <a:spLocks noChangeArrowheads="1"/>
              </p:cNvSpPr>
              <p:nvPr/>
            </p:nvSpPr>
            <p:spPr bwMode="auto">
              <a:xfrm>
                <a:off x="358" y="257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2" name="Rectangle 214"/>
              <p:cNvSpPr>
                <a:spLocks noChangeArrowheads="1"/>
              </p:cNvSpPr>
              <p:nvPr/>
            </p:nvSpPr>
            <p:spPr bwMode="auto">
              <a:xfrm>
                <a:off x="358" y="258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3" name="Rectangle 215"/>
              <p:cNvSpPr>
                <a:spLocks noChangeArrowheads="1"/>
              </p:cNvSpPr>
              <p:nvPr/>
            </p:nvSpPr>
            <p:spPr bwMode="auto">
              <a:xfrm>
                <a:off x="358" y="259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4" name="Rectangle 216"/>
              <p:cNvSpPr>
                <a:spLocks noChangeArrowheads="1"/>
              </p:cNvSpPr>
              <p:nvPr/>
            </p:nvSpPr>
            <p:spPr bwMode="auto">
              <a:xfrm>
                <a:off x="358" y="260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5" name="Rectangle 217"/>
              <p:cNvSpPr>
                <a:spLocks noChangeArrowheads="1"/>
              </p:cNvSpPr>
              <p:nvPr/>
            </p:nvSpPr>
            <p:spPr bwMode="auto">
              <a:xfrm>
                <a:off x="358" y="262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6" name="Rectangle 218"/>
              <p:cNvSpPr>
                <a:spLocks noChangeArrowheads="1"/>
              </p:cNvSpPr>
              <p:nvPr/>
            </p:nvSpPr>
            <p:spPr bwMode="auto">
              <a:xfrm>
                <a:off x="358" y="263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7" name="Rectangle 219"/>
              <p:cNvSpPr>
                <a:spLocks noChangeArrowheads="1"/>
              </p:cNvSpPr>
              <p:nvPr/>
            </p:nvSpPr>
            <p:spPr bwMode="auto">
              <a:xfrm>
                <a:off x="358" y="264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8" name="Rectangle 220"/>
              <p:cNvSpPr>
                <a:spLocks noChangeArrowheads="1"/>
              </p:cNvSpPr>
              <p:nvPr/>
            </p:nvSpPr>
            <p:spPr bwMode="auto">
              <a:xfrm>
                <a:off x="358" y="265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09" name="Rectangle 221"/>
              <p:cNvSpPr>
                <a:spLocks noChangeArrowheads="1"/>
              </p:cNvSpPr>
              <p:nvPr/>
            </p:nvSpPr>
            <p:spPr bwMode="auto">
              <a:xfrm>
                <a:off x="358" y="266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0" name="Rectangle 222"/>
              <p:cNvSpPr>
                <a:spLocks noChangeArrowheads="1"/>
              </p:cNvSpPr>
              <p:nvPr/>
            </p:nvSpPr>
            <p:spPr bwMode="auto">
              <a:xfrm>
                <a:off x="358" y="2681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1" name="Rectangle 223"/>
              <p:cNvSpPr>
                <a:spLocks noChangeArrowheads="1"/>
              </p:cNvSpPr>
              <p:nvPr/>
            </p:nvSpPr>
            <p:spPr bwMode="auto">
              <a:xfrm>
                <a:off x="358" y="268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2" name="Rectangle 224"/>
              <p:cNvSpPr>
                <a:spLocks noChangeArrowheads="1"/>
              </p:cNvSpPr>
              <p:nvPr/>
            </p:nvSpPr>
            <p:spPr bwMode="auto">
              <a:xfrm>
                <a:off x="358" y="269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3" name="Rectangle 225"/>
              <p:cNvSpPr>
                <a:spLocks noChangeArrowheads="1"/>
              </p:cNvSpPr>
              <p:nvPr/>
            </p:nvSpPr>
            <p:spPr bwMode="auto">
              <a:xfrm>
                <a:off x="358" y="271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4" name="Rectangle 226"/>
              <p:cNvSpPr>
                <a:spLocks noChangeArrowheads="1"/>
              </p:cNvSpPr>
              <p:nvPr/>
            </p:nvSpPr>
            <p:spPr bwMode="auto">
              <a:xfrm>
                <a:off x="358" y="272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5" name="Rectangle 227"/>
              <p:cNvSpPr>
                <a:spLocks noChangeArrowheads="1"/>
              </p:cNvSpPr>
              <p:nvPr/>
            </p:nvSpPr>
            <p:spPr bwMode="auto">
              <a:xfrm>
                <a:off x="358" y="273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6" name="Rectangle 228"/>
              <p:cNvSpPr>
                <a:spLocks noChangeArrowheads="1"/>
              </p:cNvSpPr>
              <p:nvPr/>
            </p:nvSpPr>
            <p:spPr bwMode="auto">
              <a:xfrm>
                <a:off x="358" y="274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7" name="Rectangle 229"/>
              <p:cNvSpPr>
                <a:spLocks noChangeArrowheads="1"/>
              </p:cNvSpPr>
              <p:nvPr/>
            </p:nvSpPr>
            <p:spPr bwMode="auto">
              <a:xfrm>
                <a:off x="358" y="275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8" name="Rectangle 230"/>
              <p:cNvSpPr>
                <a:spLocks noChangeArrowheads="1"/>
              </p:cNvSpPr>
              <p:nvPr/>
            </p:nvSpPr>
            <p:spPr bwMode="auto">
              <a:xfrm>
                <a:off x="358" y="277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19" name="Rectangle 231"/>
              <p:cNvSpPr>
                <a:spLocks noChangeArrowheads="1"/>
              </p:cNvSpPr>
              <p:nvPr/>
            </p:nvSpPr>
            <p:spPr bwMode="auto">
              <a:xfrm>
                <a:off x="358" y="278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0" name="Rectangle 232"/>
              <p:cNvSpPr>
                <a:spLocks noChangeArrowheads="1"/>
              </p:cNvSpPr>
              <p:nvPr/>
            </p:nvSpPr>
            <p:spPr bwMode="auto">
              <a:xfrm>
                <a:off x="358" y="2795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1" name="Rectangle 233"/>
              <p:cNvSpPr>
                <a:spLocks noChangeArrowheads="1"/>
              </p:cNvSpPr>
              <p:nvPr/>
            </p:nvSpPr>
            <p:spPr bwMode="auto">
              <a:xfrm>
                <a:off x="358" y="280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2" name="Rectangle 234"/>
              <p:cNvSpPr>
                <a:spLocks noChangeArrowheads="1"/>
              </p:cNvSpPr>
              <p:nvPr/>
            </p:nvSpPr>
            <p:spPr bwMode="auto">
              <a:xfrm>
                <a:off x="358" y="281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3" name="Rectangle 235"/>
              <p:cNvSpPr>
                <a:spLocks noChangeArrowheads="1"/>
              </p:cNvSpPr>
              <p:nvPr/>
            </p:nvSpPr>
            <p:spPr bwMode="auto">
              <a:xfrm>
                <a:off x="358" y="282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4" name="Rectangle 236"/>
              <p:cNvSpPr>
                <a:spLocks noChangeArrowheads="1"/>
              </p:cNvSpPr>
              <p:nvPr/>
            </p:nvSpPr>
            <p:spPr bwMode="auto">
              <a:xfrm>
                <a:off x="358" y="283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5" name="Rectangle 237"/>
              <p:cNvSpPr>
                <a:spLocks noChangeArrowheads="1"/>
              </p:cNvSpPr>
              <p:nvPr/>
            </p:nvSpPr>
            <p:spPr bwMode="auto">
              <a:xfrm>
                <a:off x="358" y="284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6" name="Rectangle 238"/>
              <p:cNvSpPr>
                <a:spLocks noChangeArrowheads="1"/>
              </p:cNvSpPr>
              <p:nvPr/>
            </p:nvSpPr>
            <p:spPr bwMode="auto">
              <a:xfrm>
                <a:off x="358" y="286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7" name="Rectangle 239"/>
              <p:cNvSpPr>
                <a:spLocks noChangeArrowheads="1"/>
              </p:cNvSpPr>
              <p:nvPr/>
            </p:nvSpPr>
            <p:spPr bwMode="auto">
              <a:xfrm>
                <a:off x="358" y="287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8" name="Rectangle 240"/>
              <p:cNvSpPr>
                <a:spLocks noChangeArrowheads="1"/>
              </p:cNvSpPr>
              <p:nvPr/>
            </p:nvSpPr>
            <p:spPr bwMode="auto">
              <a:xfrm>
                <a:off x="358" y="288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29" name="Rectangle 241"/>
              <p:cNvSpPr>
                <a:spLocks noChangeArrowheads="1"/>
              </p:cNvSpPr>
              <p:nvPr/>
            </p:nvSpPr>
            <p:spPr bwMode="auto">
              <a:xfrm>
                <a:off x="358" y="289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0" name="Rectangle 242"/>
              <p:cNvSpPr>
                <a:spLocks noChangeArrowheads="1"/>
              </p:cNvSpPr>
              <p:nvPr/>
            </p:nvSpPr>
            <p:spPr bwMode="auto">
              <a:xfrm>
                <a:off x="358" y="290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1" name="Rectangle 243"/>
              <p:cNvSpPr>
                <a:spLocks noChangeArrowheads="1"/>
              </p:cNvSpPr>
              <p:nvPr/>
            </p:nvSpPr>
            <p:spPr bwMode="auto">
              <a:xfrm>
                <a:off x="358" y="2921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2" name="Rectangle 244"/>
              <p:cNvSpPr>
                <a:spLocks noChangeArrowheads="1"/>
              </p:cNvSpPr>
              <p:nvPr/>
            </p:nvSpPr>
            <p:spPr bwMode="auto">
              <a:xfrm>
                <a:off x="358" y="292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3" name="Rectangle 245"/>
              <p:cNvSpPr>
                <a:spLocks noChangeArrowheads="1"/>
              </p:cNvSpPr>
              <p:nvPr/>
            </p:nvSpPr>
            <p:spPr bwMode="auto">
              <a:xfrm>
                <a:off x="358" y="293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4" name="Rectangle 246"/>
              <p:cNvSpPr>
                <a:spLocks noChangeArrowheads="1"/>
              </p:cNvSpPr>
              <p:nvPr/>
            </p:nvSpPr>
            <p:spPr bwMode="auto">
              <a:xfrm>
                <a:off x="358" y="295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5" name="Rectangle 247"/>
              <p:cNvSpPr>
                <a:spLocks noChangeArrowheads="1"/>
              </p:cNvSpPr>
              <p:nvPr/>
            </p:nvSpPr>
            <p:spPr bwMode="auto">
              <a:xfrm>
                <a:off x="358" y="296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6" name="Rectangle 248"/>
              <p:cNvSpPr>
                <a:spLocks noChangeArrowheads="1"/>
              </p:cNvSpPr>
              <p:nvPr/>
            </p:nvSpPr>
            <p:spPr bwMode="auto">
              <a:xfrm>
                <a:off x="358" y="297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7" name="Rectangle 249"/>
              <p:cNvSpPr>
                <a:spLocks noChangeArrowheads="1"/>
              </p:cNvSpPr>
              <p:nvPr/>
            </p:nvSpPr>
            <p:spPr bwMode="auto">
              <a:xfrm>
                <a:off x="358" y="298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8" name="Rectangle 250"/>
              <p:cNvSpPr>
                <a:spLocks noChangeArrowheads="1"/>
              </p:cNvSpPr>
              <p:nvPr/>
            </p:nvSpPr>
            <p:spPr bwMode="auto">
              <a:xfrm>
                <a:off x="358" y="299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39" name="Rectangle 251"/>
              <p:cNvSpPr>
                <a:spLocks noChangeArrowheads="1"/>
              </p:cNvSpPr>
              <p:nvPr/>
            </p:nvSpPr>
            <p:spPr bwMode="auto">
              <a:xfrm>
                <a:off x="358" y="301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0" name="Rectangle 252"/>
              <p:cNvSpPr>
                <a:spLocks noChangeArrowheads="1"/>
              </p:cNvSpPr>
              <p:nvPr/>
            </p:nvSpPr>
            <p:spPr bwMode="auto">
              <a:xfrm>
                <a:off x="358" y="302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1" name="Rectangle 253"/>
              <p:cNvSpPr>
                <a:spLocks noChangeArrowheads="1"/>
              </p:cNvSpPr>
              <p:nvPr/>
            </p:nvSpPr>
            <p:spPr bwMode="auto">
              <a:xfrm>
                <a:off x="358" y="3035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2" name="Rectangle 254"/>
              <p:cNvSpPr>
                <a:spLocks noChangeArrowheads="1"/>
              </p:cNvSpPr>
              <p:nvPr/>
            </p:nvSpPr>
            <p:spPr bwMode="auto">
              <a:xfrm>
                <a:off x="358" y="304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3" name="Rectangle 255"/>
              <p:cNvSpPr>
                <a:spLocks noChangeArrowheads="1"/>
              </p:cNvSpPr>
              <p:nvPr/>
            </p:nvSpPr>
            <p:spPr bwMode="auto">
              <a:xfrm>
                <a:off x="358" y="305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4" name="Rectangle 256"/>
              <p:cNvSpPr>
                <a:spLocks noChangeArrowheads="1"/>
              </p:cNvSpPr>
              <p:nvPr/>
            </p:nvSpPr>
            <p:spPr bwMode="auto">
              <a:xfrm>
                <a:off x="358" y="306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5" name="Rectangle 257"/>
              <p:cNvSpPr>
                <a:spLocks noChangeArrowheads="1"/>
              </p:cNvSpPr>
              <p:nvPr/>
            </p:nvSpPr>
            <p:spPr bwMode="auto">
              <a:xfrm>
                <a:off x="358" y="307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6" name="Rectangle 258"/>
              <p:cNvSpPr>
                <a:spLocks noChangeArrowheads="1"/>
              </p:cNvSpPr>
              <p:nvPr/>
            </p:nvSpPr>
            <p:spPr bwMode="auto">
              <a:xfrm>
                <a:off x="358" y="308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7" name="Rectangle 259"/>
              <p:cNvSpPr>
                <a:spLocks noChangeArrowheads="1"/>
              </p:cNvSpPr>
              <p:nvPr/>
            </p:nvSpPr>
            <p:spPr bwMode="auto">
              <a:xfrm>
                <a:off x="358" y="310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8" name="Rectangle 260"/>
              <p:cNvSpPr>
                <a:spLocks noChangeArrowheads="1"/>
              </p:cNvSpPr>
              <p:nvPr/>
            </p:nvSpPr>
            <p:spPr bwMode="auto">
              <a:xfrm>
                <a:off x="358" y="311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49" name="Rectangle 261"/>
              <p:cNvSpPr>
                <a:spLocks noChangeArrowheads="1"/>
              </p:cNvSpPr>
              <p:nvPr/>
            </p:nvSpPr>
            <p:spPr bwMode="auto">
              <a:xfrm>
                <a:off x="358" y="312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50" name="Rectangle 262"/>
              <p:cNvSpPr>
                <a:spLocks noChangeArrowheads="1"/>
              </p:cNvSpPr>
              <p:nvPr/>
            </p:nvSpPr>
            <p:spPr bwMode="auto">
              <a:xfrm>
                <a:off x="358" y="313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51" name="Rectangle 263"/>
              <p:cNvSpPr>
                <a:spLocks noChangeArrowheads="1"/>
              </p:cNvSpPr>
              <p:nvPr/>
            </p:nvSpPr>
            <p:spPr bwMode="auto">
              <a:xfrm>
                <a:off x="358" y="3149"/>
                <a:ext cx="5046" cy="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52" name="Rectangle 264"/>
              <p:cNvSpPr>
                <a:spLocks noChangeArrowheads="1"/>
              </p:cNvSpPr>
              <p:nvPr/>
            </p:nvSpPr>
            <p:spPr bwMode="auto">
              <a:xfrm>
                <a:off x="358" y="3155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53" name="Rectangle 265"/>
              <p:cNvSpPr>
                <a:spLocks noChangeArrowheads="1"/>
              </p:cNvSpPr>
              <p:nvPr/>
            </p:nvSpPr>
            <p:spPr bwMode="auto">
              <a:xfrm>
                <a:off x="358" y="3167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54" name="Rectangle 266"/>
              <p:cNvSpPr>
                <a:spLocks noChangeArrowheads="1"/>
              </p:cNvSpPr>
              <p:nvPr/>
            </p:nvSpPr>
            <p:spPr bwMode="auto">
              <a:xfrm>
                <a:off x="358" y="3179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55" name="Rectangle 267"/>
              <p:cNvSpPr>
                <a:spLocks noChangeArrowheads="1"/>
              </p:cNvSpPr>
              <p:nvPr/>
            </p:nvSpPr>
            <p:spPr bwMode="auto">
              <a:xfrm>
                <a:off x="358" y="3191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56" name="Rectangle 268"/>
              <p:cNvSpPr>
                <a:spLocks noChangeArrowheads="1"/>
              </p:cNvSpPr>
              <p:nvPr/>
            </p:nvSpPr>
            <p:spPr bwMode="auto">
              <a:xfrm>
                <a:off x="358" y="3203"/>
                <a:ext cx="5046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grpSp>
          <p:nvGrpSpPr>
            <p:cNvPr id="73750" name="Group 360"/>
            <p:cNvGrpSpPr>
              <a:grpSpLocks/>
            </p:cNvGrpSpPr>
            <p:nvPr/>
          </p:nvGrpSpPr>
          <p:grpSpPr bwMode="auto">
            <a:xfrm>
              <a:off x="364" y="1337"/>
              <a:ext cx="5040" cy="1826"/>
              <a:chOff x="364" y="1337"/>
              <a:chExt cx="5040" cy="1826"/>
            </a:xfrm>
          </p:grpSpPr>
          <p:sp>
            <p:nvSpPr>
              <p:cNvPr id="242958" name="Rectangle 270"/>
              <p:cNvSpPr>
                <a:spLocks noChangeArrowheads="1"/>
              </p:cNvSpPr>
              <p:nvPr/>
            </p:nvSpPr>
            <p:spPr bwMode="auto">
              <a:xfrm>
                <a:off x="508" y="1348"/>
                <a:ext cx="76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 i="1">
                    <a:solidFill>
                      <a:srgbClr val="000000"/>
                    </a:solidFill>
                    <a:latin typeface="Arial" charset="0"/>
                    <a:cs typeface="+mn-cs"/>
                  </a:rPr>
                  <a:t>z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59" name="Rectangle 271"/>
              <p:cNvSpPr>
                <a:spLocks noChangeArrowheads="1"/>
              </p:cNvSpPr>
              <p:nvPr/>
            </p:nvSpPr>
            <p:spPr bwMode="auto">
              <a:xfrm>
                <a:off x="853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.00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0" name="Rectangle 272"/>
              <p:cNvSpPr>
                <a:spLocks noChangeArrowheads="1"/>
              </p:cNvSpPr>
              <p:nvPr/>
            </p:nvSpPr>
            <p:spPr bwMode="auto">
              <a:xfrm>
                <a:off x="1325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.01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1" name="Rectangle 273"/>
              <p:cNvSpPr>
                <a:spLocks noChangeArrowheads="1"/>
              </p:cNvSpPr>
              <p:nvPr/>
            </p:nvSpPr>
            <p:spPr bwMode="auto">
              <a:xfrm>
                <a:off x="1797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.02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2" name="Rectangle 274"/>
              <p:cNvSpPr>
                <a:spLocks noChangeArrowheads="1"/>
              </p:cNvSpPr>
              <p:nvPr/>
            </p:nvSpPr>
            <p:spPr bwMode="auto">
              <a:xfrm>
                <a:off x="2269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.03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3" name="Rectangle 275"/>
              <p:cNvSpPr>
                <a:spLocks noChangeArrowheads="1"/>
              </p:cNvSpPr>
              <p:nvPr/>
            </p:nvSpPr>
            <p:spPr bwMode="auto">
              <a:xfrm>
                <a:off x="2741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4" name="Rectangle 276"/>
              <p:cNvSpPr>
                <a:spLocks noChangeArrowheads="1"/>
              </p:cNvSpPr>
              <p:nvPr/>
            </p:nvSpPr>
            <p:spPr bwMode="auto">
              <a:xfrm>
                <a:off x="3213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.05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5" name="Rectangle 277"/>
              <p:cNvSpPr>
                <a:spLocks noChangeArrowheads="1"/>
              </p:cNvSpPr>
              <p:nvPr/>
            </p:nvSpPr>
            <p:spPr bwMode="auto">
              <a:xfrm>
                <a:off x="3685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.06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6" name="Rectangle 278"/>
              <p:cNvSpPr>
                <a:spLocks noChangeArrowheads="1"/>
              </p:cNvSpPr>
              <p:nvPr/>
            </p:nvSpPr>
            <p:spPr bwMode="auto">
              <a:xfrm>
                <a:off x="4157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.07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7" name="Rectangle 279"/>
              <p:cNvSpPr>
                <a:spLocks noChangeArrowheads="1"/>
              </p:cNvSpPr>
              <p:nvPr/>
            </p:nvSpPr>
            <p:spPr bwMode="auto">
              <a:xfrm>
                <a:off x="4629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.08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8" name="Rectangle 280"/>
              <p:cNvSpPr>
                <a:spLocks noChangeArrowheads="1"/>
              </p:cNvSpPr>
              <p:nvPr/>
            </p:nvSpPr>
            <p:spPr bwMode="auto">
              <a:xfrm>
                <a:off x="5101" y="1337"/>
                <a:ext cx="19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69" name="Rectangle 281"/>
              <p:cNvSpPr>
                <a:spLocks noChangeArrowheads="1"/>
              </p:cNvSpPr>
              <p:nvPr/>
            </p:nvSpPr>
            <p:spPr bwMode="auto">
              <a:xfrm>
                <a:off x="540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0" name="Rectangle 282"/>
              <p:cNvSpPr>
                <a:spLocks noChangeArrowheads="1"/>
              </p:cNvSpPr>
              <p:nvPr/>
            </p:nvSpPr>
            <p:spPr bwMode="auto">
              <a:xfrm>
                <a:off x="929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1" name="Rectangle 283"/>
              <p:cNvSpPr>
                <a:spLocks noChangeArrowheads="1"/>
              </p:cNvSpPr>
              <p:nvPr/>
            </p:nvSpPr>
            <p:spPr bwMode="auto">
              <a:xfrm>
                <a:off x="1401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2" name="Rectangle 284"/>
              <p:cNvSpPr>
                <a:spLocks noChangeArrowheads="1"/>
              </p:cNvSpPr>
              <p:nvPr/>
            </p:nvSpPr>
            <p:spPr bwMode="auto">
              <a:xfrm>
                <a:off x="1873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3" name="Rectangle 285"/>
              <p:cNvSpPr>
                <a:spLocks noChangeArrowheads="1"/>
              </p:cNvSpPr>
              <p:nvPr/>
            </p:nvSpPr>
            <p:spPr bwMode="auto">
              <a:xfrm>
                <a:off x="2345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4" name="Rectangle 286"/>
              <p:cNvSpPr>
                <a:spLocks noChangeArrowheads="1"/>
              </p:cNvSpPr>
              <p:nvPr/>
            </p:nvSpPr>
            <p:spPr bwMode="auto">
              <a:xfrm>
                <a:off x="2818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5" name="Rectangle 287"/>
              <p:cNvSpPr>
                <a:spLocks noChangeArrowheads="1"/>
              </p:cNvSpPr>
              <p:nvPr/>
            </p:nvSpPr>
            <p:spPr bwMode="auto">
              <a:xfrm>
                <a:off x="3290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6" name="Rectangle 288"/>
              <p:cNvSpPr>
                <a:spLocks noChangeArrowheads="1"/>
              </p:cNvSpPr>
              <p:nvPr/>
            </p:nvSpPr>
            <p:spPr bwMode="auto">
              <a:xfrm>
                <a:off x="3762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7" name="Rectangle 289"/>
              <p:cNvSpPr>
                <a:spLocks noChangeArrowheads="1"/>
              </p:cNvSpPr>
              <p:nvPr/>
            </p:nvSpPr>
            <p:spPr bwMode="auto">
              <a:xfrm>
                <a:off x="4234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8" name="Rectangle 290"/>
              <p:cNvSpPr>
                <a:spLocks noChangeArrowheads="1"/>
              </p:cNvSpPr>
              <p:nvPr/>
            </p:nvSpPr>
            <p:spPr bwMode="auto">
              <a:xfrm>
                <a:off x="4706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79" name="Rectangle 291"/>
              <p:cNvSpPr>
                <a:spLocks noChangeArrowheads="1"/>
              </p:cNvSpPr>
              <p:nvPr/>
            </p:nvSpPr>
            <p:spPr bwMode="auto">
              <a:xfrm>
                <a:off x="5178" y="1572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0" name="Rectangle 292"/>
              <p:cNvSpPr>
                <a:spLocks noChangeArrowheads="1"/>
              </p:cNvSpPr>
              <p:nvPr/>
            </p:nvSpPr>
            <p:spPr bwMode="auto">
              <a:xfrm>
                <a:off x="507" y="1806"/>
                <a:ext cx="114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.5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1" name="Rectangle 293"/>
              <p:cNvSpPr>
                <a:spLocks noChangeArrowheads="1"/>
              </p:cNvSpPr>
              <p:nvPr/>
            </p:nvSpPr>
            <p:spPr bwMode="auto">
              <a:xfrm>
                <a:off x="800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.6915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2" name="Rectangle 294"/>
              <p:cNvSpPr>
                <a:spLocks noChangeArrowheads="1"/>
              </p:cNvSpPr>
              <p:nvPr/>
            </p:nvSpPr>
            <p:spPr bwMode="auto">
              <a:xfrm>
                <a:off x="1273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.6950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3" name="Rectangle 295"/>
              <p:cNvSpPr>
                <a:spLocks noChangeArrowheads="1"/>
              </p:cNvSpPr>
              <p:nvPr/>
            </p:nvSpPr>
            <p:spPr bwMode="auto">
              <a:xfrm>
                <a:off x="1745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.6985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4" name="Rectangle 296"/>
              <p:cNvSpPr>
                <a:spLocks noChangeArrowheads="1"/>
              </p:cNvSpPr>
              <p:nvPr/>
            </p:nvSpPr>
            <p:spPr bwMode="auto">
              <a:xfrm>
                <a:off x="2217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.7019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5" name="Rectangle 297"/>
              <p:cNvSpPr>
                <a:spLocks noChangeArrowheads="1"/>
              </p:cNvSpPr>
              <p:nvPr/>
            </p:nvSpPr>
            <p:spPr bwMode="auto">
              <a:xfrm>
                <a:off x="2689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.7054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6" name="Rectangle 298"/>
              <p:cNvSpPr>
                <a:spLocks noChangeArrowheads="1"/>
              </p:cNvSpPr>
              <p:nvPr/>
            </p:nvSpPr>
            <p:spPr bwMode="auto">
              <a:xfrm>
                <a:off x="3161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.7088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7" name="Rectangle 299"/>
              <p:cNvSpPr>
                <a:spLocks noChangeArrowheads="1"/>
              </p:cNvSpPr>
              <p:nvPr/>
            </p:nvSpPr>
            <p:spPr bwMode="auto">
              <a:xfrm>
                <a:off x="3633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.7123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8" name="Rectangle 300"/>
              <p:cNvSpPr>
                <a:spLocks noChangeArrowheads="1"/>
              </p:cNvSpPr>
              <p:nvPr/>
            </p:nvSpPr>
            <p:spPr bwMode="auto">
              <a:xfrm>
                <a:off x="4105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.7157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89" name="Rectangle 301"/>
              <p:cNvSpPr>
                <a:spLocks noChangeArrowheads="1"/>
              </p:cNvSpPr>
              <p:nvPr/>
            </p:nvSpPr>
            <p:spPr bwMode="auto">
              <a:xfrm>
                <a:off x="4577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.7190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0" name="Rectangle 302"/>
              <p:cNvSpPr>
                <a:spLocks noChangeArrowheads="1"/>
              </p:cNvSpPr>
              <p:nvPr/>
            </p:nvSpPr>
            <p:spPr bwMode="auto">
              <a:xfrm>
                <a:off x="5049" y="181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.7224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1" name="Rectangle 303"/>
              <p:cNvSpPr>
                <a:spLocks noChangeArrowheads="1"/>
              </p:cNvSpPr>
              <p:nvPr/>
            </p:nvSpPr>
            <p:spPr bwMode="auto">
              <a:xfrm>
                <a:off x="507" y="2041"/>
                <a:ext cx="114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.6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2" name="Rectangle 304"/>
              <p:cNvSpPr>
                <a:spLocks noChangeArrowheads="1"/>
              </p:cNvSpPr>
              <p:nvPr/>
            </p:nvSpPr>
            <p:spPr bwMode="auto">
              <a:xfrm>
                <a:off x="800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.7257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3" name="Rectangle 305"/>
              <p:cNvSpPr>
                <a:spLocks noChangeArrowheads="1"/>
              </p:cNvSpPr>
              <p:nvPr/>
            </p:nvSpPr>
            <p:spPr bwMode="auto">
              <a:xfrm>
                <a:off x="1273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.7291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4" name="Rectangle 306"/>
              <p:cNvSpPr>
                <a:spLocks noChangeArrowheads="1"/>
              </p:cNvSpPr>
              <p:nvPr/>
            </p:nvSpPr>
            <p:spPr bwMode="auto">
              <a:xfrm>
                <a:off x="1745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.7324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5" name="Rectangle 307"/>
              <p:cNvSpPr>
                <a:spLocks noChangeArrowheads="1"/>
              </p:cNvSpPr>
              <p:nvPr/>
            </p:nvSpPr>
            <p:spPr bwMode="auto">
              <a:xfrm>
                <a:off x="2217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.7357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6" name="Rectangle 308"/>
              <p:cNvSpPr>
                <a:spLocks noChangeArrowheads="1"/>
              </p:cNvSpPr>
              <p:nvPr/>
            </p:nvSpPr>
            <p:spPr bwMode="auto">
              <a:xfrm>
                <a:off x="2689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.7389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7" name="Rectangle 309"/>
              <p:cNvSpPr>
                <a:spLocks noChangeArrowheads="1"/>
              </p:cNvSpPr>
              <p:nvPr/>
            </p:nvSpPr>
            <p:spPr bwMode="auto">
              <a:xfrm>
                <a:off x="3161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.7422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8" name="Rectangle 310"/>
              <p:cNvSpPr>
                <a:spLocks noChangeArrowheads="1"/>
              </p:cNvSpPr>
              <p:nvPr/>
            </p:nvSpPr>
            <p:spPr bwMode="auto">
              <a:xfrm>
                <a:off x="3633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.7454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2999" name="Rectangle 311"/>
              <p:cNvSpPr>
                <a:spLocks noChangeArrowheads="1"/>
              </p:cNvSpPr>
              <p:nvPr/>
            </p:nvSpPr>
            <p:spPr bwMode="auto">
              <a:xfrm>
                <a:off x="4105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.7486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0" name="Rectangle 312"/>
              <p:cNvSpPr>
                <a:spLocks noChangeArrowheads="1"/>
              </p:cNvSpPr>
              <p:nvPr/>
            </p:nvSpPr>
            <p:spPr bwMode="auto">
              <a:xfrm>
                <a:off x="4577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.7517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1" name="Rectangle 313"/>
              <p:cNvSpPr>
                <a:spLocks noChangeArrowheads="1"/>
              </p:cNvSpPr>
              <p:nvPr/>
            </p:nvSpPr>
            <p:spPr bwMode="auto">
              <a:xfrm>
                <a:off x="5049" y="205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.7549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2" name="Rectangle 314"/>
              <p:cNvSpPr>
                <a:spLocks noChangeArrowheads="1"/>
              </p:cNvSpPr>
              <p:nvPr/>
            </p:nvSpPr>
            <p:spPr bwMode="auto">
              <a:xfrm>
                <a:off x="507" y="2276"/>
                <a:ext cx="114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3" name="Rectangle 315"/>
              <p:cNvSpPr>
                <a:spLocks noChangeArrowheads="1"/>
              </p:cNvSpPr>
              <p:nvPr/>
            </p:nvSpPr>
            <p:spPr bwMode="auto">
              <a:xfrm>
                <a:off x="800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.7580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4" name="Rectangle 316"/>
              <p:cNvSpPr>
                <a:spLocks noChangeArrowheads="1"/>
              </p:cNvSpPr>
              <p:nvPr/>
            </p:nvSpPr>
            <p:spPr bwMode="auto">
              <a:xfrm>
                <a:off x="1273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.7611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5" name="Rectangle 317"/>
              <p:cNvSpPr>
                <a:spLocks noChangeArrowheads="1"/>
              </p:cNvSpPr>
              <p:nvPr/>
            </p:nvSpPr>
            <p:spPr bwMode="auto">
              <a:xfrm>
                <a:off x="1745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.7642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6" name="Rectangle 318"/>
              <p:cNvSpPr>
                <a:spLocks noChangeArrowheads="1"/>
              </p:cNvSpPr>
              <p:nvPr/>
            </p:nvSpPr>
            <p:spPr bwMode="auto">
              <a:xfrm>
                <a:off x="2217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.7673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7" name="Rectangle 319"/>
              <p:cNvSpPr>
                <a:spLocks noChangeArrowheads="1"/>
              </p:cNvSpPr>
              <p:nvPr/>
            </p:nvSpPr>
            <p:spPr bwMode="auto">
              <a:xfrm>
                <a:off x="2689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.7704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8" name="Rectangle 320"/>
              <p:cNvSpPr>
                <a:spLocks noChangeArrowheads="1"/>
              </p:cNvSpPr>
              <p:nvPr/>
            </p:nvSpPr>
            <p:spPr bwMode="auto">
              <a:xfrm>
                <a:off x="3161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.7734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09" name="Rectangle 321"/>
              <p:cNvSpPr>
                <a:spLocks noChangeArrowheads="1"/>
              </p:cNvSpPr>
              <p:nvPr/>
            </p:nvSpPr>
            <p:spPr bwMode="auto">
              <a:xfrm>
                <a:off x="3633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.7764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0" name="Rectangle 322"/>
              <p:cNvSpPr>
                <a:spLocks noChangeArrowheads="1"/>
              </p:cNvSpPr>
              <p:nvPr/>
            </p:nvSpPr>
            <p:spPr bwMode="auto">
              <a:xfrm>
                <a:off x="4105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.7794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1" name="Rectangle 323"/>
              <p:cNvSpPr>
                <a:spLocks noChangeArrowheads="1"/>
              </p:cNvSpPr>
              <p:nvPr/>
            </p:nvSpPr>
            <p:spPr bwMode="auto">
              <a:xfrm>
                <a:off x="4577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.7823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2" name="Rectangle 324"/>
              <p:cNvSpPr>
                <a:spLocks noChangeArrowheads="1"/>
              </p:cNvSpPr>
              <p:nvPr/>
            </p:nvSpPr>
            <p:spPr bwMode="auto">
              <a:xfrm>
                <a:off x="5049" y="2288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.7852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3" name="Rectangle 325"/>
              <p:cNvSpPr>
                <a:spLocks noChangeArrowheads="1"/>
              </p:cNvSpPr>
              <p:nvPr/>
            </p:nvSpPr>
            <p:spPr bwMode="auto">
              <a:xfrm>
                <a:off x="507" y="2511"/>
                <a:ext cx="114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4" name="Rectangle 326"/>
              <p:cNvSpPr>
                <a:spLocks noChangeArrowheads="1"/>
              </p:cNvSpPr>
              <p:nvPr/>
            </p:nvSpPr>
            <p:spPr bwMode="auto">
              <a:xfrm>
                <a:off x="800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.7881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5" name="Rectangle 327"/>
              <p:cNvSpPr>
                <a:spLocks noChangeArrowheads="1"/>
              </p:cNvSpPr>
              <p:nvPr/>
            </p:nvSpPr>
            <p:spPr bwMode="auto">
              <a:xfrm>
                <a:off x="1273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.7910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6" name="Rectangle 328"/>
              <p:cNvSpPr>
                <a:spLocks noChangeArrowheads="1"/>
              </p:cNvSpPr>
              <p:nvPr/>
            </p:nvSpPr>
            <p:spPr bwMode="auto">
              <a:xfrm>
                <a:off x="1745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.7939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7" name="Rectangle 329"/>
              <p:cNvSpPr>
                <a:spLocks noChangeArrowheads="1"/>
              </p:cNvSpPr>
              <p:nvPr/>
            </p:nvSpPr>
            <p:spPr bwMode="auto">
              <a:xfrm>
                <a:off x="2217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.7967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8" name="Rectangle 330"/>
              <p:cNvSpPr>
                <a:spLocks noChangeArrowheads="1"/>
              </p:cNvSpPr>
              <p:nvPr/>
            </p:nvSpPr>
            <p:spPr bwMode="auto">
              <a:xfrm>
                <a:off x="2689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.7995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19" name="Rectangle 331"/>
              <p:cNvSpPr>
                <a:spLocks noChangeArrowheads="1"/>
              </p:cNvSpPr>
              <p:nvPr/>
            </p:nvSpPr>
            <p:spPr bwMode="auto">
              <a:xfrm>
                <a:off x="3161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.8023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0" name="Rectangle 332"/>
              <p:cNvSpPr>
                <a:spLocks noChangeArrowheads="1"/>
              </p:cNvSpPr>
              <p:nvPr/>
            </p:nvSpPr>
            <p:spPr bwMode="auto">
              <a:xfrm>
                <a:off x="3633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.8051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1" name="Rectangle 333"/>
              <p:cNvSpPr>
                <a:spLocks noChangeArrowheads="1"/>
              </p:cNvSpPr>
              <p:nvPr/>
            </p:nvSpPr>
            <p:spPr bwMode="auto">
              <a:xfrm>
                <a:off x="4105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.8078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2" name="Rectangle 334"/>
              <p:cNvSpPr>
                <a:spLocks noChangeArrowheads="1"/>
              </p:cNvSpPr>
              <p:nvPr/>
            </p:nvSpPr>
            <p:spPr bwMode="auto">
              <a:xfrm>
                <a:off x="4577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.8106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3" name="Rectangle 335"/>
              <p:cNvSpPr>
                <a:spLocks noChangeArrowheads="1"/>
              </p:cNvSpPr>
              <p:nvPr/>
            </p:nvSpPr>
            <p:spPr bwMode="auto">
              <a:xfrm>
                <a:off x="5049" y="2523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.8133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4" name="Rectangle 336"/>
              <p:cNvSpPr>
                <a:spLocks noChangeArrowheads="1"/>
              </p:cNvSpPr>
              <p:nvPr/>
            </p:nvSpPr>
            <p:spPr bwMode="auto">
              <a:xfrm>
                <a:off x="507" y="2746"/>
                <a:ext cx="114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5" name="Rectangle 337"/>
              <p:cNvSpPr>
                <a:spLocks noChangeArrowheads="1"/>
              </p:cNvSpPr>
              <p:nvPr/>
            </p:nvSpPr>
            <p:spPr bwMode="auto">
              <a:xfrm>
                <a:off x="800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.8159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6" name="Rectangle 338"/>
              <p:cNvSpPr>
                <a:spLocks noChangeArrowheads="1"/>
              </p:cNvSpPr>
              <p:nvPr/>
            </p:nvSpPr>
            <p:spPr bwMode="auto">
              <a:xfrm>
                <a:off x="1273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.8186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7" name="Rectangle 339"/>
              <p:cNvSpPr>
                <a:spLocks noChangeArrowheads="1"/>
              </p:cNvSpPr>
              <p:nvPr/>
            </p:nvSpPr>
            <p:spPr bwMode="auto">
              <a:xfrm>
                <a:off x="1745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.8212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8" name="Rectangle 340"/>
              <p:cNvSpPr>
                <a:spLocks noChangeArrowheads="1"/>
              </p:cNvSpPr>
              <p:nvPr/>
            </p:nvSpPr>
            <p:spPr bwMode="auto">
              <a:xfrm>
                <a:off x="2217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.8238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29" name="Rectangle 341"/>
              <p:cNvSpPr>
                <a:spLocks noChangeArrowheads="1"/>
              </p:cNvSpPr>
              <p:nvPr/>
            </p:nvSpPr>
            <p:spPr bwMode="auto">
              <a:xfrm>
                <a:off x="2689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.8264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0" name="Rectangle 342"/>
              <p:cNvSpPr>
                <a:spLocks noChangeArrowheads="1"/>
              </p:cNvSpPr>
              <p:nvPr/>
            </p:nvSpPr>
            <p:spPr bwMode="auto">
              <a:xfrm>
                <a:off x="3161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.8289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1" name="Rectangle 343"/>
              <p:cNvSpPr>
                <a:spLocks noChangeArrowheads="1"/>
              </p:cNvSpPr>
              <p:nvPr/>
            </p:nvSpPr>
            <p:spPr bwMode="auto">
              <a:xfrm>
                <a:off x="3633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.8315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2" name="Rectangle 344"/>
              <p:cNvSpPr>
                <a:spLocks noChangeArrowheads="1"/>
              </p:cNvSpPr>
              <p:nvPr/>
            </p:nvSpPr>
            <p:spPr bwMode="auto">
              <a:xfrm>
                <a:off x="4105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.8340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3" name="Rectangle 345"/>
              <p:cNvSpPr>
                <a:spLocks noChangeArrowheads="1"/>
              </p:cNvSpPr>
              <p:nvPr/>
            </p:nvSpPr>
            <p:spPr bwMode="auto">
              <a:xfrm>
                <a:off x="4577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.8365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4" name="Rectangle 346"/>
              <p:cNvSpPr>
                <a:spLocks noChangeArrowheads="1"/>
              </p:cNvSpPr>
              <p:nvPr/>
            </p:nvSpPr>
            <p:spPr bwMode="auto">
              <a:xfrm>
                <a:off x="5049" y="2757"/>
                <a:ext cx="3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.8389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5" name="Rectangle 347"/>
              <p:cNvSpPr>
                <a:spLocks noChangeArrowheads="1"/>
              </p:cNvSpPr>
              <p:nvPr/>
            </p:nvSpPr>
            <p:spPr bwMode="auto">
              <a:xfrm>
                <a:off x="540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6" name="Rectangle 348"/>
              <p:cNvSpPr>
                <a:spLocks noChangeArrowheads="1"/>
              </p:cNvSpPr>
              <p:nvPr/>
            </p:nvSpPr>
            <p:spPr bwMode="auto">
              <a:xfrm>
                <a:off x="929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7" name="Rectangle 349"/>
              <p:cNvSpPr>
                <a:spLocks noChangeArrowheads="1"/>
              </p:cNvSpPr>
              <p:nvPr/>
            </p:nvSpPr>
            <p:spPr bwMode="auto">
              <a:xfrm>
                <a:off x="1401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8" name="Rectangle 350"/>
              <p:cNvSpPr>
                <a:spLocks noChangeArrowheads="1"/>
              </p:cNvSpPr>
              <p:nvPr/>
            </p:nvSpPr>
            <p:spPr bwMode="auto">
              <a:xfrm>
                <a:off x="1873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39" name="Rectangle 351"/>
              <p:cNvSpPr>
                <a:spLocks noChangeArrowheads="1"/>
              </p:cNvSpPr>
              <p:nvPr/>
            </p:nvSpPr>
            <p:spPr bwMode="auto">
              <a:xfrm>
                <a:off x="2345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40" name="Rectangle 352"/>
              <p:cNvSpPr>
                <a:spLocks noChangeArrowheads="1"/>
              </p:cNvSpPr>
              <p:nvPr/>
            </p:nvSpPr>
            <p:spPr bwMode="auto">
              <a:xfrm>
                <a:off x="2818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41" name="Rectangle 353"/>
              <p:cNvSpPr>
                <a:spLocks noChangeArrowheads="1"/>
              </p:cNvSpPr>
              <p:nvPr/>
            </p:nvSpPr>
            <p:spPr bwMode="auto">
              <a:xfrm>
                <a:off x="3290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42" name="Rectangle 354"/>
              <p:cNvSpPr>
                <a:spLocks noChangeArrowheads="1"/>
              </p:cNvSpPr>
              <p:nvPr/>
            </p:nvSpPr>
            <p:spPr bwMode="auto">
              <a:xfrm>
                <a:off x="3762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43" name="Rectangle 355"/>
              <p:cNvSpPr>
                <a:spLocks noChangeArrowheads="1"/>
              </p:cNvSpPr>
              <p:nvPr/>
            </p:nvSpPr>
            <p:spPr bwMode="auto">
              <a:xfrm>
                <a:off x="4234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44" name="Rectangle 356"/>
              <p:cNvSpPr>
                <a:spLocks noChangeArrowheads="1"/>
              </p:cNvSpPr>
              <p:nvPr/>
            </p:nvSpPr>
            <p:spPr bwMode="auto">
              <a:xfrm>
                <a:off x="4706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45" name="Rectangle 357"/>
              <p:cNvSpPr>
                <a:spLocks noChangeArrowheads="1"/>
              </p:cNvSpPr>
              <p:nvPr/>
            </p:nvSpPr>
            <p:spPr bwMode="auto">
              <a:xfrm>
                <a:off x="5178" y="2981"/>
                <a:ext cx="38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9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 b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46" name="Line 358"/>
              <p:cNvSpPr>
                <a:spLocks noChangeShapeType="1"/>
              </p:cNvSpPr>
              <p:nvPr/>
            </p:nvSpPr>
            <p:spPr bwMode="auto">
              <a:xfrm>
                <a:off x="364" y="1560"/>
                <a:ext cx="5040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047" name="Rectangle 359"/>
              <p:cNvSpPr>
                <a:spLocks noChangeArrowheads="1"/>
              </p:cNvSpPr>
              <p:nvPr/>
            </p:nvSpPr>
            <p:spPr bwMode="auto">
              <a:xfrm>
                <a:off x="364" y="1560"/>
                <a:ext cx="5040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sp>
          <p:nvSpPr>
            <p:cNvPr id="243049" name="Rectangle 361"/>
            <p:cNvSpPr>
              <a:spLocks noChangeArrowheads="1"/>
            </p:cNvSpPr>
            <p:nvPr/>
          </p:nvSpPr>
          <p:spPr bwMode="auto">
            <a:xfrm>
              <a:off x="358" y="1319"/>
              <a:ext cx="5046" cy="1896"/>
            </a:xfrm>
            <a:prstGeom prst="rect">
              <a:avLst/>
            </a:prstGeom>
            <a:noFill/>
            <a:ln w="9525" cap="rnd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43050" name="Line 362"/>
          <p:cNvSpPr>
            <a:spLocks noChangeShapeType="1"/>
          </p:cNvSpPr>
          <p:nvPr/>
        </p:nvSpPr>
        <p:spPr bwMode="auto">
          <a:xfrm flipH="1">
            <a:off x="1133475" y="3282950"/>
            <a:ext cx="0" cy="33559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1" name="Line 363"/>
          <p:cNvSpPr>
            <a:spLocks noChangeShapeType="1"/>
          </p:cNvSpPr>
          <p:nvPr/>
        </p:nvSpPr>
        <p:spPr bwMode="auto">
          <a:xfrm>
            <a:off x="638175" y="3806825"/>
            <a:ext cx="81915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785" name="AutoShape 97"/>
          <p:cNvSpPr>
            <a:spLocks noChangeArrowheads="1"/>
          </p:cNvSpPr>
          <p:nvPr/>
        </p:nvSpPr>
        <p:spPr bwMode="auto">
          <a:xfrm>
            <a:off x="4945063" y="5911850"/>
            <a:ext cx="3009900" cy="742950"/>
          </a:xfrm>
          <a:prstGeom prst="wedgeEllipseCallout">
            <a:avLst>
              <a:gd name="adj1" fmla="val -73894"/>
              <a:gd name="adj2" fmla="val -101495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000" b="0" u="sng">
                <a:solidFill>
                  <a:srgbClr val="000000"/>
                </a:solidFill>
                <a:latin typeface="Book Antiqua" pitchFamily="18" charset="0"/>
              </a:rPr>
              <a:t>&lt;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.83) = .7967</a:t>
            </a:r>
          </a:p>
        </p:txBody>
      </p:sp>
      <p:sp>
        <p:nvSpPr>
          <p:cNvPr id="73738" name="Rectangle 365"/>
          <p:cNvSpPr>
            <a:spLocks noChangeArrowheads="1"/>
          </p:cNvSpPr>
          <p:nvPr/>
        </p:nvSpPr>
        <p:spPr bwMode="auto">
          <a:xfrm>
            <a:off x="749300" y="1609725"/>
            <a:ext cx="753745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Step 3:  Find the area under the standard normal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          curve to the left of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.83.</a:t>
            </a:r>
          </a:p>
        </p:txBody>
      </p:sp>
      <p:sp>
        <p:nvSpPr>
          <p:cNvPr id="243055" name="Line 367"/>
          <p:cNvSpPr>
            <a:spLocks noChangeShapeType="1"/>
          </p:cNvSpPr>
          <p:nvPr/>
        </p:nvSpPr>
        <p:spPr bwMode="auto">
          <a:xfrm>
            <a:off x="4883150" y="2466975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>
            <a:off x="5216525" y="2447925"/>
            <a:ext cx="0" cy="371475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2714625" y="2768600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row = .8</a:t>
            </a:r>
          </a:p>
        </p:txBody>
      </p:sp>
      <p:sp>
        <p:nvSpPr>
          <p:cNvPr id="243058" name="Rectangle 370"/>
          <p:cNvSpPr>
            <a:spLocks noChangeArrowheads="1"/>
          </p:cNvSpPr>
          <p:nvPr/>
        </p:nvSpPr>
        <p:spPr bwMode="auto">
          <a:xfrm>
            <a:off x="5064125" y="2803525"/>
            <a:ext cx="19716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99CC"/>
                </a:solidFill>
                <a:latin typeface="Book Antiqua" pitchFamily="18" charset="0"/>
              </a:rPr>
              <a:t>column = .03</a:t>
            </a:r>
          </a:p>
        </p:txBody>
      </p:sp>
      <p:sp>
        <p:nvSpPr>
          <p:cNvPr id="243059" name="Line 371"/>
          <p:cNvSpPr>
            <a:spLocks noChangeShapeType="1"/>
          </p:cNvSpPr>
          <p:nvPr/>
        </p:nvSpPr>
        <p:spPr bwMode="auto">
          <a:xfrm>
            <a:off x="1143000" y="5422900"/>
            <a:ext cx="2286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60" name="Line 372"/>
          <p:cNvSpPr>
            <a:spLocks noChangeShapeType="1"/>
          </p:cNvSpPr>
          <p:nvPr/>
        </p:nvSpPr>
        <p:spPr bwMode="auto">
          <a:xfrm>
            <a:off x="3759200" y="3771900"/>
            <a:ext cx="0" cy="151130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3429000" y="5273675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3746" name="Rectangle 39"/>
          <p:cNvSpPr>
            <a:spLocks noChangeArrowheads="1"/>
          </p:cNvSpPr>
          <p:nvPr/>
        </p:nvSpPr>
        <p:spPr bwMode="auto">
          <a:xfrm>
            <a:off x="690563" y="11096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43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43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1" grpId="1" animBg="1"/>
      <p:bldP spid="242692" grpId="0" animBg="1"/>
      <p:bldP spid="242692" grpId="1" animBg="1"/>
      <p:bldP spid="242785" grpId="0" animBg="1"/>
      <p:bldP spid="243057" grpId="0"/>
      <p:bldP spid="243058" grpId="0"/>
      <p:bldP spid="24305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74" name="Text Box 46"/>
          <p:cNvSpPr txBox="1">
            <a:spLocks noChangeArrowheads="1"/>
          </p:cNvSpPr>
          <p:nvPr/>
        </p:nvSpPr>
        <p:spPr bwMode="auto">
          <a:xfrm flipH="1">
            <a:off x="4597400" y="56403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18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78576" name="Text Box 48"/>
          <p:cNvSpPr txBox="1">
            <a:spLocks noChangeArrowheads="1"/>
          </p:cNvSpPr>
          <p:nvPr/>
        </p:nvSpPr>
        <p:spPr bwMode="auto">
          <a:xfrm>
            <a:off x="4845050" y="5659438"/>
            <a:ext cx="660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1800" b="0">
                <a:solidFill>
                  <a:srgbClr val="000000"/>
                </a:solidFill>
                <a:latin typeface="Book Antiqua" pitchFamily="18" charset="0"/>
              </a:rPr>
              <a:t>.83</a:t>
            </a:r>
            <a:endParaRPr lang="en-US" sz="1800" b="0" i="1" baseline="-2500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278575" name="Text Box 47"/>
          <p:cNvSpPr txBox="1">
            <a:spLocks noChangeArrowheads="1"/>
          </p:cNvSpPr>
          <p:nvPr/>
        </p:nvSpPr>
        <p:spPr bwMode="auto">
          <a:xfrm>
            <a:off x="7318375" y="528955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1800" b="0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74757" name="Rectangle 6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278537" name="Freeform 9"/>
          <p:cNvSpPr>
            <a:spLocks/>
          </p:cNvSpPr>
          <p:nvPr/>
        </p:nvSpPr>
        <p:spPr bwMode="auto">
          <a:xfrm>
            <a:off x="2509838" y="24209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8538" name="Freeform 10"/>
          <p:cNvSpPr>
            <a:spLocks/>
          </p:cNvSpPr>
          <p:nvPr/>
        </p:nvSpPr>
        <p:spPr bwMode="auto">
          <a:xfrm flipH="1">
            <a:off x="5173663" y="2921000"/>
            <a:ext cx="1854200" cy="2527300"/>
          </a:xfrm>
          <a:custGeom>
            <a:avLst/>
            <a:gdLst/>
            <a:ahLst/>
            <a:cxnLst>
              <a:cxn ang="0">
                <a:pos x="0" y="1576"/>
              </a:cxn>
              <a:cxn ang="0">
                <a:pos x="0" y="1608"/>
              </a:cxn>
              <a:cxn ang="0">
                <a:pos x="1180" y="1608"/>
              </a:cxn>
              <a:cxn ang="0">
                <a:pos x="1180" y="0"/>
              </a:cxn>
              <a:cxn ang="0">
                <a:pos x="1100" y="184"/>
              </a:cxn>
              <a:cxn ang="0">
                <a:pos x="1004" y="460"/>
              </a:cxn>
              <a:cxn ang="0">
                <a:pos x="908" y="804"/>
              </a:cxn>
              <a:cxn ang="0">
                <a:pos x="764" y="1136"/>
              </a:cxn>
              <a:cxn ang="0">
                <a:pos x="636" y="1308"/>
              </a:cxn>
              <a:cxn ang="0">
                <a:pos x="416" y="1440"/>
              </a:cxn>
              <a:cxn ang="0">
                <a:pos x="0" y="1576"/>
              </a:cxn>
            </a:cxnLst>
            <a:rect l="0" t="0" r="r" b="b"/>
            <a:pathLst>
              <a:path w="1180" h="1608">
                <a:moveTo>
                  <a:pt x="0" y="1576"/>
                </a:moveTo>
                <a:lnTo>
                  <a:pt x="0" y="1608"/>
                </a:lnTo>
                <a:lnTo>
                  <a:pt x="1180" y="1608"/>
                </a:lnTo>
                <a:lnTo>
                  <a:pt x="1180" y="0"/>
                </a:lnTo>
                <a:lnTo>
                  <a:pt x="1100" y="184"/>
                </a:lnTo>
                <a:lnTo>
                  <a:pt x="1004" y="460"/>
                </a:lnTo>
                <a:lnTo>
                  <a:pt x="908" y="804"/>
                </a:lnTo>
                <a:lnTo>
                  <a:pt x="764" y="1136"/>
                </a:lnTo>
                <a:lnTo>
                  <a:pt x="636" y="1308"/>
                </a:lnTo>
                <a:lnTo>
                  <a:pt x="416" y="1440"/>
                </a:lnTo>
                <a:lnTo>
                  <a:pt x="0" y="1576"/>
                </a:lnTo>
                <a:close/>
              </a:path>
            </a:pathLst>
          </a:custGeom>
          <a:solidFill>
            <a:srgbClr val="FF0000"/>
          </a:solidFill>
          <a:ln w="12700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8539" name="Line 11"/>
          <p:cNvSpPr>
            <a:spLocks noChangeShapeType="1"/>
          </p:cNvSpPr>
          <p:nvPr/>
        </p:nvSpPr>
        <p:spPr bwMode="auto">
          <a:xfrm>
            <a:off x="5162550" y="2909888"/>
            <a:ext cx="0" cy="265112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8541" name="Line 13"/>
          <p:cNvSpPr>
            <a:spLocks noChangeShapeType="1"/>
          </p:cNvSpPr>
          <p:nvPr/>
        </p:nvSpPr>
        <p:spPr bwMode="auto">
          <a:xfrm>
            <a:off x="2278063" y="54673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74762" name="Group 14"/>
          <p:cNvGrpSpPr>
            <a:grpSpLocks/>
          </p:cNvGrpSpPr>
          <p:nvPr/>
        </p:nvGrpSpPr>
        <p:grpSpPr bwMode="auto">
          <a:xfrm>
            <a:off x="2405063" y="2355850"/>
            <a:ext cx="4722812" cy="2917825"/>
            <a:chOff x="1515" y="1218"/>
            <a:chExt cx="2975" cy="1838"/>
          </a:xfrm>
        </p:grpSpPr>
        <p:sp>
          <p:nvSpPr>
            <p:cNvPr id="278543" name="Arc 15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8544" name="Arc 16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8545" name="Arc 17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8546" name="Arc 18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8547" name="Arc 19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78548" name="Arc 20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78549" name="Line 21"/>
          <p:cNvSpPr>
            <a:spLocks noChangeShapeType="1"/>
          </p:cNvSpPr>
          <p:nvPr/>
        </p:nvSpPr>
        <p:spPr bwMode="auto">
          <a:xfrm>
            <a:off x="4735513" y="52276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8552" name="Line 24"/>
          <p:cNvSpPr>
            <a:spLocks noChangeShapeType="1"/>
          </p:cNvSpPr>
          <p:nvPr/>
        </p:nvSpPr>
        <p:spPr bwMode="auto">
          <a:xfrm>
            <a:off x="5165725" y="5349875"/>
            <a:ext cx="0" cy="2476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4765" name="Rectangle 32"/>
          <p:cNvSpPr>
            <a:spLocks noChangeArrowheads="1"/>
          </p:cNvSpPr>
          <p:nvPr/>
        </p:nvSpPr>
        <p:spPr bwMode="auto">
          <a:xfrm>
            <a:off x="1104900" y="1495425"/>
            <a:ext cx="75374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Step 4:  Compute the area under the standard normal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          curve to the right of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.83.</a:t>
            </a:r>
          </a:p>
        </p:txBody>
      </p:sp>
      <p:sp>
        <p:nvSpPr>
          <p:cNvPr id="278562" name="Rectangle 34"/>
          <p:cNvSpPr>
            <a:spLocks noChangeArrowheads="1"/>
          </p:cNvSpPr>
          <p:nvPr/>
        </p:nvSpPr>
        <p:spPr bwMode="auto">
          <a:xfrm>
            <a:off x="723900" y="5981700"/>
            <a:ext cx="79184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 &gt; 20) = 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b="0" i="1">
                <a:solidFill>
                  <a:srgbClr val="000000"/>
                </a:solidFill>
                <a:latin typeface="Book Antiqua" pitchFamily="18" charset="0"/>
              </a:rPr>
              <a:t>z </a:t>
            </a: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&gt; .83) = 1 – .7967 = .2033</a:t>
            </a:r>
          </a:p>
        </p:txBody>
      </p:sp>
      <p:sp>
        <p:nvSpPr>
          <p:cNvPr id="278566" name="Rectangle 38"/>
          <p:cNvSpPr>
            <a:spLocks noChangeArrowheads="1"/>
          </p:cNvSpPr>
          <p:nvPr/>
        </p:nvSpPr>
        <p:spPr bwMode="auto">
          <a:xfrm>
            <a:off x="2349500" y="6057900"/>
            <a:ext cx="1739900" cy="4826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8567" name="Rectangle 39"/>
          <p:cNvSpPr>
            <a:spLocks noChangeArrowheads="1"/>
          </p:cNvSpPr>
          <p:nvPr/>
        </p:nvSpPr>
        <p:spPr bwMode="auto">
          <a:xfrm>
            <a:off x="3759200" y="6007100"/>
            <a:ext cx="1295400" cy="5969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8568" name="Rectangle 40"/>
          <p:cNvSpPr>
            <a:spLocks noChangeArrowheads="1"/>
          </p:cNvSpPr>
          <p:nvPr/>
        </p:nvSpPr>
        <p:spPr bwMode="auto">
          <a:xfrm>
            <a:off x="5041900" y="5930900"/>
            <a:ext cx="1295400" cy="660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8570" name="Text Box 42"/>
          <p:cNvSpPr txBox="1">
            <a:spLocks noChangeArrowheads="1"/>
          </p:cNvSpPr>
          <p:nvPr/>
        </p:nvSpPr>
        <p:spPr bwMode="auto">
          <a:xfrm flipH="1">
            <a:off x="7153275" y="-88582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6</a:t>
            </a:r>
          </a:p>
        </p:txBody>
      </p:sp>
      <p:sp>
        <p:nvSpPr>
          <p:cNvPr id="278571" name="Text Box 43"/>
          <p:cNvSpPr txBox="1">
            <a:spLocks noChangeArrowheads="1"/>
          </p:cNvSpPr>
          <p:nvPr/>
        </p:nvSpPr>
        <p:spPr bwMode="auto">
          <a:xfrm flipH="1">
            <a:off x="4283075" y="-823913"/>
            <a:ext cx="3492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278572" name="Text Box 44"/>
          <p:cNvSpPr txBox="1">
            <a:spLocks noChangeArrowheads="1"/>
          </p:cNvSpPr>
          <p:nvPr/>
        </p:nvSpPr>
        <p:spPr bwMode="auto">
          <a:xfrm flipH="1">
            <a:off x="5297488" y="-669925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15</a:t>
            </a:r>
          </a:p>
        </p:txBody>
      </p:sp>
      <p:graphicFrame>
        <p:nvGraphicFramePr>
          <p:cNvPr id="278573" name="Object 45"/>
          <p:cNvGraphicFramePr>
            <a:graphicFrameLocks noChangeAspect="1"/>
          </p:cNvGraphicFramePr>
          <p:nvPr/>
        </p:nvGraphicFramePr>
        <p:xfrm>
          <a:off x="1449388" y="-619125"/>
          <a:ext cx="2952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7" name="Equation" r:id="rId4" imgW="393359" imgH="317225" progId="Equation.DSMT4">
                  <p:embed/>
                </p:oleObj>
              </mc:Choice>
              <mc:Fallback>
                <p:oleObj name="Equation" r:id="rId4" imgW="393359" imgH="317225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9388" y="-619125"/>
                        <a:ext cx="295275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4165600" y="4854575"/>
            <a:ext cx="812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>
                <a:solidFill>
                  <a:srgbClr val="000000"/>
                </a:solidFill>
              </a:rPr>
              <a:t>.7967</a:t>
            </a:r>
          </a:p>
        </p:txBody>
      </p:sp>
      <p:sp>
        <p:nvSpPr>
          <p:cNvPr id="9248" name="Rectangle 32"/>
          <p:cNvSpPr>
            <a:spLocks noChangeArrowheads="1"/>
          </p:cNvSpPr>
          <p:nvPr/>
        </p:nvSpPr>
        <p:spPr bwMode="auto">
          <a:xfrm>
            <a:off x="5295900" y="4854575"/>
            <a:ext cx="812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/>
              <a:t>.2033</a:t>
            </a:r>
          </a:p>
        </p:txBody>
      </p:sp>
      <p:sp>
        <p:nvSpPr>
          <p:cNvPr id="9249" name="Rectangle 33"/>
          <p:cNvSpPr>
            <a:spLocks noChangeArrowheads="1"/>
          </p:cNvSpPr>
          <p:nvPr/>
        </p:nvSpPr>
        <p:spPr bwMode="auto">
          <a:xfrm>
            <a:off x="2209800" y="6073775"/>
            <a:ext cx="812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algn="ctr" eaLnBrk="0" hangingPunct="0"/>
            <a:r>
              <a:rPr lang="en-US" b="0">
                <a:solidFill>
                  <a:srgbClr val="000000"/>
                </a:solidFill>
              </a:rPr>
              <a:t>.2033</a:t>
            </a:r>
          </a:p>
        </p:txBody>
      </p:sp>
      <p:sp>
        <p:nvSpPr>
          <p:cNvPr id="74777" name="Rectangle 39"/>
          <p:cNvSpPr>
            <a:spLocks noChangeArrowheads="1"/>
          </p:cNvSpPr>
          <p:nvPr/>
        </p:nvSpPr>
        <p:spPr bwMode="auto">
          <a:xfrm>
            <a:off x="690563" y="11096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78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78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785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20417 0.5648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78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8" y="2824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-0.08333 0.9129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78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7" y="4564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325 0.8833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78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44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0.39167 0.91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78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4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74" grpId="0"/>
      <p:bldP spid="278576" grpId="0"/>
      <p:bldP spid="278575" grpId="0"/>
      <p:bldP spid="278562" grpId="0"/>
      <p:bldP spid="278566" grpId="0" animBg="1"/>
      <p:bldP spid="278566" grpId="1" animBg="1"/>
      <p:bldP spid="278567" grpId="0" animBg="1"/>
      <p:bldP spid="278567" grpId="1" animBg="1"/>
      <p:bldP spid="278568" grpId="0" animBg="1"/>
      <p:bldP spid="278568" grpId="1" animBg="1"/>
      <p:bldP spid="9247" grpId="0"/>
      <p:bldP spid="9248" grpId="0"/>
      <p:bldP spid="924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99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75779" name="Rectangle 200"/>
          <p:cNvSpPr>
            <a:spLocks noChangeArrowheads="1"/>
          </p:cNvSpPr>
          <p:nvPr/>
        </p:nvSpPr>
        <p:spPr bwMode="auto">
          <a:xfrm>
            <a:off x="1028700" y="1665288"/>
            <a:ext cx="730250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 If the manager of Pep Zone wants the probability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of a stockout during replenishment lead-time to be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no more than .05, what should the reorder point be?</a:t>
            </a:r>
          </a:p>
        </p:txBody>
      </p:sp>
      <p:sp>
        <p:nvSpPr>
          <p:cNvPr id="75780" name="Rectangle 204"/>
          <p:cNvSpPr>
            <a:spLocks noChangeArrowheads="1"/>
          </p:cNvSpPr>
          <p:nvPr/>
        </p:nvSpPr>
        <p:spPr bwMode="auto">
          <a:xfrm>
            <a:off x="736600" y="10969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  <p:sp>
        <p:nvSpPr>
          <p:cNvPr id="17613" name="Text Box 205"/>
          <p:cNvSpPr txBox="1">
            <a:spLocks noChangeArrowheads="1"/>
          </p:cNvSpPr>
          <p:nvPr/>
        </p:nvSpPr>
        <p:spPr bwMode="auto">
          <a:xfrm>
            <a:off x="3671888" y="3886200"/>
            <a:ext cx="24145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P(x &gt; </a:t>
            </a:r>
            <a:r>
              <a:rPr lang="en-US" sz="2400" b="0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 sz="2400" b="0" baseline="-25000">
                <a:solidFill>
                  <a:srgbClr val="FF0000"/>
                </a:solidFill>
                <a:latin typeface="Book Antiqua" pitchFamily="18" charset="0"/>
              </a:rPr>
              <a:t>1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.0500</a:t>
            </a:r>
          </a:p>
        </p:txBody>
      </p:sp>
      <p:sp>
        <p:nvSpPr>
          <p:cNvPr id="17614" name="Text Box 206"/>
          <p:cNvSpPr txBox="1">
            <a:spLocks noChangeArrowheads="1"/>
          </p:cNvSpPr>
          <p:nvPr/>
        </p:nvSpPr>
        <p:spPr bwMode="auto">
          <a:xfrm>
            <a:off x="4195763" y="3200400"/>
            <a:ext cx="9604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 sz="2400" b="0" baseline="-25000">
                <a:solidFill>
                  <a:srgbClr val="FF0000"/>
                </a:solidFill>
                <a:latin typeface="Book Antiqua" pitchFamily="18" charset="0"/>
              </a:rPr>
              <a:t>1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=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" grpId="0"/>
      <p:bldP spid="176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9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0580" name="Freeform 4"/>
          <p:cNvSpPr>
            <a:spLocks/>
          </p:cNvSpPr>
          <p:nvPr/>
        </p:nvSpPr>
        <p:spPr bwMode="auto">
          <a:xfrm flipH="1">
            <a:off x="6043613" y="4716463"/>
            <a:ext cx="1004887" cy="51435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624" y="41"/>
              </a:cxn>
              <a:cxn ang="0">
                <a:pos x="633" y="102"/>
              </a:cxn>
              <a:cxn ang="0">
                <a:pos x="633" y="130"/>
              </a:cxn>
              <a:cxn ang="0">
                <a:pos x="632" y="161"/>
              </a:cxn>
              <a:cxn ang="0">
                <a:pos x="632" y="186"/>
              </a:cxn>
              <a:cxn ang="0">
                <a:pos x="632" y="210"/>
              </a:cxn>
              <a:cxn ang="0">
                <a:pos x="632" y="235"/>
              </a:cxn>
              <a:cxn ang="0">
                <a:pos x="632" y="324"/>
              </a:cxn>
              <a:cxn ang="0">
                <a:pos x="4" y="324"/>
              </a:cxn>
              <a:cxn ang="0">
                <a:pos x="0" y="303"/>
              </a:cxn>
              <a:cxn ang="0">
                <a:pos x="4" y="283"/>
              </a:cxn>
              <a:cxn ang="0">
                <a:pos x="40" y="271"/>
              </a:cxn>
              <a:cxn ang="0">
                <a:pos x="80" y="267"/>
              </a:cxn>
              <a:cxn ang="0">
                <a:pos x="124" y="250"/>
              </a:cxn>
              <a:cxn ang="0">
                <a:pos x="164" y="238"/>
              </a:cxn>
              <a:cxn ang="0">
                <a:pos x="196" y="226"/>
              </a:cxn>
              <a:cxn ang="0">
                <a:pos x="236" y="213"/>
              </a:cxn>
              <a:cxn ang="0">
                <a:pos x="276" y="197"/>
              </a:cxn>
              <a:cxn ang="0">
                <a:pos x="352" y="168"/>
              </a:cxn>
              <a:cxn ang="0">
                <a:pos x="388" y="156"/>
              </a:cxn>
              <a:cxn ang="0">
                <a:pos x="412" y="144"/>
              </a:cxn>
              <a:cxn ang="0">
                <a:pos x="440" y="127"/>
              </a:cxn>
              <a:cxn ang="0">
                <a:pos x="464" y="115"/>
              </a:cxn>
              <a:cxn ang="0">
                <a:pos x="480" y="111"/>
              </a:cxn>
              <a:cxn ang="0">
                <a:pos x="500" y="98"/>
              </a:cxn>
              <a:cxn ang="0">
                <a:pos x="528" y="82"/>
              </a:cxn>
              <a:cxn ang="0">
                <a:pos x="548" y="66"/>
              </a:cxn>
              <a:cxn ang="0">
                <a:pos x="580" y="45"/>
              </a:cxn>
              <a:cxn ang="0">
                <a:pos x="600" y="25"/>
              </a:cxn>
              <a:cxn ang="0">
                <a:pos x="624" y="0"/>
              </a:cxn>
              <a:cxn ang="0">
                <a:pos x="616" y="12"/>
              </a:cxn>
            </a:cxnLst>
            <a:rect l="0" t="0" r="r" b="b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0581" name="Line 5"/>
          <p:cNvSpPr>
            <a:spLocks noChangeShapeType="1"/>
          </p:cNvSpPr>
          <p:nvPr/>
        </p:nvSpPr>
        <p:spPr bwMode="auto">
          <a:xfrm flipH="1">
            <a:off x="6034088" y="4662488"/>
            <a:ext cx="0" cy="639762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0582" name="Text Box 6"/>
          <p:cNvSpPr txBox="1">
            <a:spLocks noChangeArrowheads="1"/>
          </p:cNvSpPr>
          <p:nvPr/>
        </p:nvSpPr>
        <p:spPr bwMode="auto">
          <a:xfrm flipH="1">
            <a:off x="7292975" y="4954588"/>
            <a:ext cx="3492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280583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76807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0585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0586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0587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0588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0589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0590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0591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5" name="Text Box 18"/>
          <p:cNvSpPr txBox="1">
            <a:spLocks noChangeArrowheads="1"/>
          </p:cNvSpPr>
          <p:nvPr/>
        </p:nvSpPr>
        <p:spPr bwMode="auto">
          <a:xfrm flipH="1">
            <a:off x="3919538" y="3813175"/>
            <a:ext cx="166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b="0">
                <a:solidFill>
                  <a:srgbClr val="000000"/>
                </a:solidFill>
                <a:latin typeface="Arial" pitchFamily="34" charset="0"/>
              </a:rPr>
              <a:t>.9500</a:t>
            </a:r>
          </a:p>
        </p:txBody>
      </p:sp>
      <p:sp>
        <p:nvSpPr>
          <p:cNvPr id="280607" name="Text Box 31"/>
          <p:cNvSpPr txBox="1">
            <a:spLocks noChangeArrowheads="1"/>
          </p:cNvSpPr>
          <p:nvPr/>
        </p:nvSpPr>
        <p:spPr bwMode="auto">
          <a:xfrm flipH="1">
            <a:off x="4573588" y="5348288"/>
            <a:ext cx="5143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>
                <a:solidFill>
                  <a:srgbClr val="000000"/>
                </a:solidFill>
                <a:latin typeface="Book Antiqua" pitchFamily="18" charset="0"/>
              </a:rPr>
              <a:t>15</a:t>
            </a:r>
          </a:p>
        </p:txBody>
      </p:sp>
      <p:sp>
        <p:nvSpPr>
          <p:cNvPr id="76811" name="Rectangle 32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76812" name="Rectangle 33"/>
          <p:cNvSpPr>
            <a:spLocks noChangeArrowheads="1"/>
          </p:cNvSpPr>
          <p:nvPr/>
        </p:nvSpPr>
        <p:spPr bwMode="auto">
          <a:xfrm>
            <a:off x="736600" y="10969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 </a:t>
            </a:r>
          </a:p>
        </p:txBody>
      </p:sp>
      <p:sp>
        <p:nvSpPr>
          <p:cNvPr id="280610" name="Text Box 34"/>
          <p:cNvSpPr txBox="1">
            <a:spLocks noChangeArrowheads="1"/>
          </p:cNvSpPr>
          <p:nvPr/>
        </p:nvSpPr>
        <p:spPr bwMode="auto">
          <a:xfrm flipH="1">
            <a:off x="5951538" y="48672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.05</a:t>
            </a:r>
          </a:p>
        </p:txBody>
      </p:sp>
      <p:sp>
        <p:nvSpPr>
          <p:cNvPr id="280613" name="Text Box 37"/>
          <p:cNvSpPr txBox="1">
            <a:spLocks noChangeArrowheads="1"/>
          </p:cNvSpPr>
          <p:nvPr/>
        </p:nvSpPr>
        <p:spPr bwMode="auto">
          <a:xfrm>
            <a:off x="5580063" y="5213350"/>
            <a:ext cx="9604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 sz="2400" b="0" baseline="-25000">
                <a:solidFill>
                  <a:srgbClr val="FF0000"/>
                </a:solidFill>
                <a:latin typeface="Book Antiqua" pitchFamily="18" charset="0"/>
              </a:rPr>
              <a:t>1</a:t>
            </a:r>
            <a:endParaRPr lang="en-US" sz="24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280614" name="Text Box 38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6</a:t>
            </a:r>
          </a:p>
        </p:txBody>
      </p:sp>
      <p:graphicFrame>
        <p:nvGraphicFramePr>
          <p:cNvPr id="280615" name="Object 39"/>
          <p:cNvGraphicFramePr>
            <a:graphicFrameLocks noChangeAspect="1"/>
          </p:cNvGraphicFramePr>
          <p:nvPr/>
        </p:nvGraphicFramePr>
        <p:xfrm>
          <a:off x="533400" y="1843088"/>
          <a:ext cx="11398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2" name="Equation" r:id="rId4" imgW="1511300" imgH="825500" progId="Equation.DSMT4">
                  <p:embed/>
                </p:oleObj>
              </mc:Choice>
              <mc:Fallback>
                <p:oleObj name="Equation" r:id="rId4" imgW="1511300" imgH="825500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843088"/>
                        <a:ext cx="113982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616" name="Object 40"/>
          <p:cNvGraphicFramePr>
            <a:graphicFrameLocks noChangeAspect="1"/>
          </p:cNvGraphicFramePr>
          <p:nvPr/>
        </p:nvGraphicFramePr>
        <p:xfrm>
          <a:off x="469900" y="3384550"/>
          <a:ext cx="1292225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3" name="Equation" r:id="rId6" imgW="1713756" imgH="406224" progId="Equation.DSMT4">
                  <p:embed/>
                </p:oleObj>
              </mc:Choice>
              <mc:Fallback>
                <p:oleObj name="Equation" r:id="rId6" imgW="1713756" imgH="406224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3384550"/>
                        <a:ext cx="1292225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620" name="Object 44"/>
          <p:cNvGraphicFramePr>
            <a:graphicFrameLocks noChangeAspect="1"/>
          </p:cNvGraphicFramePr>
          <p:nvPr/>
        </p:nvGraphicFramePr>
        <p:xfrm>
          <a:off x="503238" y="2566988"/>
          <a:ext cx="122555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4" name="Equation" r:id="rId8" imgW="1625600" imgH="825500" progId="Equation.DSMT4">
                  <p:embed/>
                </p:oleObj>
              </mc:Choice>
              <mc:Fallback>
                <p:oleObj name="Equation" r:id="rId8" imgW="1625600" imgH="8255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566988"/>
                        <a:ext cx="122555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621" name="Object 45"/>
          <p:cNvGraphicFramePr>
            <a:graphicFrameLocks noChangeAspect="1"/>
          </p:cNvGraphicFramePr>
          <p:nvPr/>
        </p:nvGraphicFramePr>
        <p:xfrm>
          <a:off x="466725" y="4146550"/>
          <a:ext cx="1273175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5" name="Equation" r:id="rId10" imgW="1688367" imgH="406224" progId="Equation.DSMT4">
                  <p:embed/>
                </p:oleObj>
              </mc:Choice>
              <mc:Fallback>
                <p:oleObj name="Equation" r:id="rId10" imgW="1688367" imgH="406224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4146550"/>
                        <a:ext cx="1273175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622" name="Object 46"/>
          <p:cNvGraphicFramePr>
            <a:graphicFrameLocks noChangeAspect="1"/>
          </p:cNvGraphicFramePr>
          <p:nvPr/>
        </p:nvGraphicFramePr>
        <p:xfrm>
          <a:off x="492125" y="4845050"/>
          <a:ext cx="1273175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6" name="Equation" r:id="rId12" imgW="1688367" imgH="406224" progId="Equation.DSMT4">
                  <p:embed/>
                </p:oleObj>
              </mc:Choice>
              <mc:Fallback>
                <p:oleObj name="Equation" r:id="rId12" imgW="1688367" imgH="406224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4845050"/>
                        <a:ext cx="1273175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624" name="Line 48"/>
          <p:cNvSpPr>
            <a:spLocks noChangeShapeType="1"/>
          </p:cNvSpPr>
          <p:nvPr/>
        </p:nvSpPr>
        <p:spPr bwMode="auto">
          <a:xfrm flipH="1" flipV="1">
            <a:off x="1676400" y="5207000"/>
            <a:ext cx="279400" cy="9525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0625" name="Oval 49"/>
          <p:cNvSpPr>
            <a:spLocks noChangeArrowheads="1"/>
          </p:cNvSpPr>
          <p:nvPr/>
        </p:nvSpPr>
        <p:spPr bwMode="auto">
          <a:xfrm>
            <a:off x="1701800" y="6146800"/>
            <a:ext cx="647700" cy="520700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0626" name="Text Box 50"/>
          <p:cNvSpPr txBox="1">
            <a:spLocks noChangeArrowheads="1"/>
          </p:cNvSpPr>
          <p:nvPr/>
        </p:nvSpPr>
        <p:spPr bwMode="auto">
          <a:xfrm>
            <a:off x="1681163" y="6127750"/>
            <a:ext cx="5921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?</a:t>
            </a:r>
          </a:p>
        </p:txBody>
      </p:sp>
      <p:sp>
        <p:nvSpPr>
          <p:cNvPr id="280627" name="Text Box 51"/>
          <p:cNvSpPr txBox="1">
            <a:spLocks noChangeArrowheads="1"/>
          </p:cNvSpPr>
          <p:nvPr/>
        </p:nvSpPr>
        <p:spPr bwMode="auto">
          <a:xfrm flipH="1">
            <a:off x="8013700" y="-696913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graphicFrame>
        <p:nvGraphicFramePr>
          <p:cNvPr id="280628" name="Object 52"/>
          <p:cNvGraphicFramePr>
            <a:graphicFrameLocks noChangeAspect="1"/>
          </p:cNvGraphicFramePr>
          <p:nvPr/>
        </p:nvGraphicFramePr>
        <p:xfrm>
          <a:off x="1533525" y="4845050"/>
          <a:ext cx="2301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7" name="Equation" r:id="rId14" imgW="304536" imgH="406048" progId="Equation.DSMT4">
                  <p:embed/>
                </p:oleObj>
              </mc:Choice>
              <mc:Fallback>
                <p:oleObj name="Equation" r:id="rId14" imgW="304536" imgH="406048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525" y="4845050"/>
                        <a:ext cx="230188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629" name="Text Box 53"/>
          <p:cNvSpPr txBox="1">
            <a:spLocks noChangeArrowheads="1"/>
          </p:cNvSpPr>
          <p:nvPr/>
        </p:nvSpPr>
        <p:spPr bwMode="auto">
          <a:xfrm flipH="1">
            <a:off x="4791075" y="-68262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280630" name="Text Box 54"/>
          <p:cNvSpPr txBox="1">
            <a:spLocks noChangeArrowheads="1"/>
          </p:cNvSpPr>
          <p:nvPr/>
        </p:nvSpPr>
        <p:spPr bwMode="auto">
          <a:xfrm flipH="1">
            <a:off x="2192338" y="-646113"/>
            <a:ext cx="3492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80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80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80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80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-0.07777 0.8259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80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9" y="4129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47639 0.07223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80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19" y="361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5556 0.47963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80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8" y="2398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0.27084 0.8759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80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4379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2" grpId="0"/>
      <p:bldP spid="10255" grpId="0"/>
      <p:bldP spid="280607" grpId="0"/>
      <p:bldP spid="280610" grpId="0"/>
      <p:bldP spid="280613" grpId="0"/>
      <p:bldP spid="280613" grpId="1"/>
      <p:bldP spid="280614" grpId="0"/>
      <p:bldP spid="280625" grpId="0" animBg="1"/>
      <p:bldP spid="280626" grpId="0"/>
      <p:bldP spid="280627" grpId="0"/>
      <p:bldP spid="280629" grpId="0"/>
      <p:bldP spid="28063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92"/>
          <p:cNvSpPr>
            <a:spLocks noChangeArrowheads="1"/>
          </p:cNvSpPr>
          <p:nvPr/>
        </p:nvSpPr>
        <p:spPr bwMode="auto">
          <a:xfrm>
            <a:off x="1104900" y="1695450"/>
            <a:ext cx="749935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Step 1:  Find the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-value that cuts off an area of .05</a:t>
            </a:r>
          </a:p>
          <a:p>
            <a:pPr eaLnBrk="0" hangingPunct="0">
              <a:lnSpc>
                <a:spcPct val="9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	  in the right tail of the standard normal</a:t>
            </a:r>
          </a:p>
          <a:p>
            <a:pPr eaLnBrk="0" hangingPunct="0">
              <a:lnSpc>
                <a:spcPct val="9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	  distribution.</a:t>
            </a:r>
          </a:p>
        </p:txBody>
      </p:sp>
      <p:sp>
        <p:nvSpPr>
          <p:cNvPr id="77827" name="Rectangle 99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77828" name="Rectangle 102"/>
          <p:cNvSpPr>
            <a:spLocks noChangeArrowheads="1"/>
          </p:cNvSpPr>
          <p:nvPr/>
        </p:nvSpPr>
        <p:spPr bwMode="auto">
          <a:xfrm>
            <a:off x="736600" y="10969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  <p:grpSp>
        <p:nvGrpSpPr>
          <p:cNvPr id="77829" name="Group 104"/>
          <p:cNvGrpSpPr>
            <a:grpSpLocks noChangeAspect="1"/>
          </p:cNvGrpSpPr>
          <p:nvPr/>
        </p:nvGrpSpPr>
        <p:grpSpPr bwMode="auto">
          <a:xfrm>
            <a:off x="963613" y="3022600"/>
            <a:ext cx="7621587" cy="2847975"/>
            <a:chOff x="687" y="1912"/>
            <a:chExt cx="4801" cy="1794"/>
          </a:xfrm>
        </p:grpSpPr>
        <p:sp>
          <p:nvSpPr>
            <p:cNvPr id="243815" name="AutoShape 103"/>
            <p:cNvSpPr>
              <a:spLocks noChangeAspect="1" noChangeArrowheads="1" noTextEdit="1"/>
            </p:cNvSpPr>
            <p:nvPr/>
          </p:nvSpPr>
          <p:spPr bwMode="auto">
            <a:xfrm>
              <a:off x="687" y="1912"/>
              <a:ext cx="4801" cy="1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43817" name="Rectangle 105"/>
            <p:cNvSpPr>
              <a:spLocks noChangeArrowheads="1"/>
            </p:cNvSpPr>
            <p:nvPr/>
          </p:nvSpPr>
          <p:spPr bwMode="auto">
            <a:xfrm>
              <a:off x="717" y="1936"/>
              <a:ext cx="4728" cy="1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grpSp>
          <p:nvGrpSpPr>
            <p:cNvPr id="77845" name="Group 250"/>
            <p:cNvGrpSpPr>
              <a:grpSpLocks/>
            </p:cNvGrpSpPr>
            <p:nvPr/>
          </p:nvGrpSpPr>
          <p:grpSpPr bwMode="auto">
            <a:xfrm>
              <a:off x="693" y="1912"/>
              <a:ext cx="4728" cy="1752"/>
              <a:chOff x="693" y="1912"/>
              <a:chExt cx="4728" cy="1752"/>
            </a:xfrm>
          </p:grpSpPr>
          <p:sp>
            <p:nvSpPr>
              <p:cNvPr id="243818" name="Rectangle 106"/>
              <p:cNvSpPr>
                <a:spLocks noChangeArrowheads="1"/>
              </p:cNvSpPr>
              <p:nvPr/>
            </p:nvSpPr>
            <p:spPr bwMode="auto">
              <a:xfrm>
                <a:off x="693" y="191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19" name="Rectangle 107"/>
              <p:cNvSpPr>
                <a:spLocks noChangeArrowheads="1"/>
              </p:cNvSpPr>
              <p:nvPr/>
            </p:nvSpPr>
            <p:spPr bwMode="auto">
              <a:xfrm>
                <a:off x="693" y="192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0" name="Rectangle 108"/>
              <p:cNvSpPr>
                <a:spLocks noChangeArrowheads="1"/>
              </p:cNvSpPr>
              <p:nvPr/>
            </p:nvSpPr>
            <p:spPr bwMode="auto">
              <a:xfrm>
                <a:off x="693" y="193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1" name="Rectangle 109"/>
              <p:cNvSpPr>
                <a:spLocks noChangeArrowheads="1"/>
              </p:cNvSpPr>
              <p:nvPr/>
            </p:nvSpPr>
            <p:spPr bwMode="auto">
              <a:xfrm>
                <a:off x="693" y="194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2" name="Rectangle 110"/>
              <p:cNvSpPr>
                <a:spLocks noChangeArrowheads="1"/>
              </p:cNvSpPr>
              <p:nvPr/>
            </p:nvSpPr>
            <p:spPr bwMode="auto">
              <a:xfrm>
                <a:off x="693" y="196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3" name="Rectangle 111"/>
              <p:cNvSpPr>
                <a:spLocks noChangeArrowheads="1"/>
              </p:cNvSpPr>
              <p:nvPr/>
            </p:nvSpPr>
            <p:spPr bwMode="auto">
              <a:xfrm>
                <a:off x="693" y="197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4" name="Rectangle 112"/>
              <p:cNvSpPr>
                <a:spLocks noChangeArrowheads="1"/>
              </p:cNvSpPr>
              <p:nvPr/>
            </p:nvSpPr>
            <p:spPr bwMode="auto">
              <a:xfrm>
                <a:off x="693" y="198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5" name="Rectangle 113"/>
              <p:cNvSpPr>
                <a:spLocks noChangeArrowheads="1"/>
              </p:cNvSpPr>
              <p:nvPr/>
            </p:nvSpPr>
            <p:spPr bwMode="auto">
              <a:xfrm>
                <a:off x="693" y="199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6" name="Rectangle 114"/>
              <p:cNvSpPr>
                <a:spLocks noChangeArrowheads="1"/>
              </p:cNvSpPr>
              <p:nvPr/>
            </p:nvSpPr>
            <p:spPr bwMode="auto">
              <a:xfrm>
                <a:off x="693" y="200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7" name="Rectangle 115"/>
              <p:cNvSpPr>
                <a:spLocks noChangeArrowheads="1"/>
              </p:cNvSpPr>
              <p:nvPr/>
            </p:nvSpPr>
            <p:spPr bwMode="auto">
              <a:xfrm>
                <a:off x="693" y="202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8" name="Rectangle 116"/>
              <p:cNvSpPr>
                <a:spLocks noChangeArrowheads="1"/>
              </p:cNvSpPr>
              <p:nvPr/>
            </p:nvSpPr>
            <p:spPr bwMode="auto">
              <a:xfrm>
                <a:off x="693" y="203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29" name="Rectangle 117"/>
              <p:cNvSpPr>
                <a:spLocks noChangeArrowheads="1"/>
              </p:cNvSpPr>
              <p:nvPr/>
            </p:nvSpPr>
            <p:spPr bwMode="auto">
              <a:xfrm>
                <a:off x="693" y="204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0" name="Rectangle 118"/>
              <p:cNvSpPr>
                <a:spLocks noChangeArrowheads="1"/>
              </p:cNvSpPr>
              <p:nvPr/>
            </p:nvSpPr>
            <p:spPr bwMode="auto">
              <a:xfrm>
                <a:off x="693" y="205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1" name="Rectangle 119"/>
              <p:cNvSpPr>
                <a:spLocks noChangeArrowheads="1"/>
              </p:cNvSpPr>
              <p:nvPr/>
            </p:nvSpPr>
            <p:spPr bwMode="auto">
              <a:xfrm>
                <a:off x="693" y="206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2" name="Rectangle 120"/>
              <p:cNvSpPr>
                <a:spLocks noChangeArrowheads="1"/>
              </p:cNvSpPr>
              <p:nvPr/>
            </p:nvSpPr>
            <p:spPr bwMode="auto">
              <a:xfrm>
                <a:off x="693" y="208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3" name="Rectangle 121"/>
              <p:cNvSpPr>
                <a:spLocks noChangeArrowheads="1"/>
              </p:cNvSpPr>
              <p:nvPr/>
            </p:nvSpPr>
            <p:spPr bwMode="auto">
              <a:xfrm>
                <a:off x="693" y="209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4" name="Rectangle 122"/>
              <p:cNvSpPr>
                <a:spLocks noChangeArrowheads="1"/>
              </p:cNvSpPr>
              <p:nvPr/>
            </p:nvSpPr>
            <p:spPr bwMode="auto">
              <a:xfrm>
                <a:off x="693" y="210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5" name="Rectangle 123"/>
              <p:cNvSpPr>
                <a:spLocks noChangeArrowheads="1"/>
              </p:cNvSpPr>
              <p:nvPr/>
            </p:nvSpPr>
            <p:spPr bwMode="auto">
              <a:xfrm>
                <a:off x="693" y="2116"/>
                <a:ext cx="4728" cy="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6" name="Rectangle 124"/>
              <p:cNvSpPr>
                <a:spLocks noChangeArrowheads="1"/>
              </p:cNvSpPr>
              <p:nvPr/>
            </p:nvSpPr>
            <p:spPr bwMode="auto">
              <a:xfrm>
                <a:off x="693" y="213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7" name="Rectangle 125"/>
              <p:cNvSpPr>
                <a:spLocks noChangeArrowheads="1"/>
              </p:cNvSpPr>
              <p:nvPr/>
            </p:nvSpPr>
            <p:spPr bwMode="auto">
              <a:xfrm>
                <a:off x="693" y="214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8" name="Rectangle 126"/>
              <p:cNvSpPr>
                <a:spLocks noChangeArrowheads="1"/>
              </p:cNvSpPr>
              <p:nvPr/>
            </p:nvSpPr>
            <p:spPr bwMode="auto">
              <a:xfrm>
                <a:off x="693" y="215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39" name="Rectangle 127"/>
              <p:cNvSpPr>
                <a:spLocks noChangeArrowheads="1"/>
              </p:cNvSpPr>
              <p:nvPr/>
            </p:nvSpPr>
            <p:spPr bwMode="auto">
              <a:xfrm>
                <a:off x="693" y="217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0" name="Rectangle 128"/>
              <p:cNvSpPr>
                <a:spLocks noChangeArrowheads="1"/>
              </p:cNvSpPr>
              <p:nvPr/>
            </p:nvSpPr>
            <p:spPr bwMode="auto">
              <a:xfrm>
                <a:off x="693" y="218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1" name="Rectangle 129"/>
              <p:cNvSpPr>
                <a:spLocks noChangeArrowheads="1"/>
              </p:cNvSpPr>
              <p:nvPr/>
            </p:nvSpPr>
            <p:spPr bwMode="auto">
              <a:xfrm>
                <a:off x="693" y="219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2" name="Rectangle 130"/>
              <p:cNvSpPr>
                <a:spLocks noChangeArrowheads="1"/>
              </p:cNvSpPr>
              <p:nvPr/>
            </p:nvSpPr>
            <p:spPr bwMode="auto">
              <a:xfrm>
                <a:off x="693" y="220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3" name="Rectangle 131"/>
              <p:cNvSpPr>
                <a:spLocks noChangeArrowheads="1"/>
              </p:cNvSpPr>
              <p:nvPr/>
            </p:nvSpPr>
            <p:spPr bwMode="auto">
              <a:xfrm>
                <a:off x="693" y="221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4" name="Rectangle 132"/>
              <p:cNvSpPr>
                <a:spLocks noChangeArrowheads="1"/>
              </p:cNvSpPr>
              <p:nvPr/>
            </p:nvSpPr>
            <p:spPr bwMode="auto">
              <a:xfrm>
                <a:off x="693" y="223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5" name="Rectangle 133"/>
              <p:cNvSpPr>
                <a:spLocks noChangeArrowheads="1"/>
              </p:cNvSpPr>
              <p:nvPr/>
            </p:nvSpPr>
            <p:spPr bwMode="auto">
              <a:xfrm>
                <a:off x="693" y="224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6" name="Rectangle 134"/>
              <p:cNvSpPr>
                <a:spLocks noChangeArrowheads="1"/>
              </p:cNvSpPr>
              <p:nvPr/>
            </p:nvSpPr>
            <p:spPr bwMode="auto">
              <a:xfrm>
                <a:off x="693" y="225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7" name="Rectangle 135"/>
              <p:cNvSpPr>
                <a:spLocks noChangeArrowheads="1"/>
              </p:cNvSpPr>
              <p:nvPr/>
            </p:nvSpPr>
            <p:spPr bwMode="auto">
              <a:xfrm>
                <a:off x="693" y="226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8" name="Rectangle 136"/>
              <p:cNvSpPr>
                <a:spLocks noChangeArrowheads="1"/>
              </p:cNvSpPr>
              <p:nvPr/>
            </p:nvSpPr>
            <p:spPr bwMode="auto">
              <a:xfrm>
                <a:off x="693" y="227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49" name="Rectangle 137"/>
              <p:cNvSpPr>
                <a:spLocks noChangeArrowheads="1"/>
              </p:cNvSpPr>
              <p:nvPr/>
            </p:nvSpPr>
            <p:spPr bwMode="auto">
              <a:xfrm>
                <a:off x="693" y="229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0" name="Rectangle 138"/>
              <p:cNvSpPr>
                <a:spLocks noChangeArrowheads="1"/>
              </p:cNvSpPr>
              <p:nvPr/>
            </p:nvSpPr>
            <p:spPr bwMode="auto">
              <a:xfrm>
                <a:off x="693" y="230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1" name="Rectangle 139"/>
              <p:cNvSpPr>
                <a:spLocks noChangeArrowheads="1"/>
              </p:cNvSpPr>
              <p:nvPr/>
            </p:nvSpPr>
            <p:spPr bwMode="auto">
              <a:xfrm>
                <a:off x="693" y="231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2" name="Rectangle 140"/>
              <p:cNvSpPr>
                <a:spLocks noChangeArrowheads="1"/>
              </p:cNvSpPr>
              <p:nvPr/>
            </p:nvSpPr>
            <p:spPr bwMode="auto">
              <a:xfrm>
                <a:off x="693" y="232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3" name="Rectangle 141"/>
              <p:cNvSpPr>
                <a:spLocks noChangeArrowheads="1"/>
              </p:cNvSpPr>
              <p:nvPr/>
            </p:nvSpPr>
            <p:spPr bwMode="auto">
              <a:xfrm>
                <a:off x="693" y="233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4" name="Rectangle 142"/>
              <p:cNvSpPr>
                <a:spLocks noChangeArrowheads="1"/>
              </p:cNvSpPr>
              <p:nvPr/>
            </p:nvSpPr>
            <p:spPr bwMode="auto">
              <a:xfrm>
                <a:off x="693" y="235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5" name="Rectangle 143"/>
              <p:cNvSpPr>
                <a:spLocks noChangeArrowheads="1"/>
              </p:cNvSpPr>
              <p:nvPr/>
            </p:nvSpPr>
            <p:spPr bwMode="auto">
              <a:xfrm>
                <a:off x="693" y="236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6" name="Rectangle 144"/>
              <p:cNvSpPr>
                <a:spLocks noChangeArrowheads="1"/>
              </p:cNvSpPr>
              <p:nvPr/>
            </p:nvSpPr>
            <p:spPr bwMode="auto">
              <a:xfrm>
                <a:off x="693" y="237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7" name="Rectangle 145"/>
              <p:cNvSpPr>
                <a:spLocks noChangeArrowheads="1"/>
              </p:cNvSpPr>
              <p:nvPr/>
            </p:nvSpPr>
            <p:spPr bwMode="auto">
              <a:xfrm>
                <a:off x="693" y="238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8" name="Rectangle 146"/>
              <p:cNvSpPr>
                <a:spLocks noChangeArrowheads="1"/>
              </p:cNvSpPr>
              <p:nvPr/>
            </p:nvSpPr>
            <p:spPr bwMode="auto">
              <a:xfrm>
                <a:off x="693" y="239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59" name="Rectangle 147"/>
              <p:cNvSpPr>
                <a:spLocks noChangeArrowheads="1"/>
              </p:cNvSpPr>
              <p:nvPr/>
            </p:nvSpPr>
            <p:spPr bwMode="auto">
              <a:xfrm>
                <a:off x="693" y="241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0" name="Rectangle 148"/>
              <p:cNvSpPr>
                <a:spLocks noChangeArrowheads="1"/>
              </p:cNvSpPr>
              <p:nvPr/>
            </p:nvSpPr>
            <p:spPr bwMode="auto">
              <a:xfrm>
                <a:off x="693" y="242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1" name="Rectangle 149"/>
              <p:cNvSpPr>
                <a:spLocks noChangeArrowheads="1"/>
              </p:cNvSpPr>
              <p:nvPr/>
            </p:nvSpPr>
            <p:spPr bwMode="auto">
              <a:xfrm>
                <a:off x="693" y="243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2" name="Rectangle 150"/>
              <p:cNvSpPr>
                <a:spLocks noChangeArrowheads="1"/>
              </p:cNvSpPr>
              <p:nvPr/>
            </p:nvSpPr>
            <p:spPr bwMode="auto">
              <a:xfrm>
                <a:off x="693" y="244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3" name="Rectangle 151"/>
              <p:cNvSpPr>
                <a:spLocks noChangeArrowheads="1"/>
              </p:cNvSpPr>
              <p:nvPr/>
            </p:nvSpPr>
            <p:spPr bwMode="auto">
              <a:xfrm>
                <a:off x="693" y="245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4" name="Rectangle 152"/>
              <p:cNvSpPr>
                <a:spLocks noChangeArrowheads="1"/>
              </p:cNvSpPr>
              <p:nvPr/>
            </p:nvSpPr>
            <p:spPr bwMode="auto">
              <a:xfrm>
                <a:off x="693" y="247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5" name="Rectangle 153"/>
              <p:cNvSpPr>
                <a:spLocks noChangeArrowheads="1"/>
              </p:cNvSpPr>
              <p:nvPr/>
            </p:nvSpPr>
            <p:spPr bwMode="auto">
              <a:xfrm>
                <a:off x="693" y="248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6" name="Rectangle 154"/>
              <p:cNvSpPr>
                <a:spLocks noChangeArrowheads="1"/>
              </p:cNvSpPr>
              <p:nvPr/>
            </p:nvSpPr>
            <p:spPr bwMode="auto">
              <a:xfrm>
                <a:off x="693" y="249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7" name="Rectangle 155"/>
              <p:cNvSpPr>
                <a:spLocks noChangeArrowheads="1"/>
              </p:cNvSpPr>
              <p:nvPr/>
            </p:nvSpPr>
            <p:spPr bwMode="auto">
              <a:xfrm>
                <a:off x="693" y="250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8" name="Rectangle 156"/>
              <p:cNvSpPr>
                <a:spLocks noChangeArrowheads="1"/>
              </p:cNvSpPr>
              <p:nvPr/>
            </p:nvSpPr>
            <p:spPr bwMode="auto">
              <a:xfrm>
                <a:off x="693" y="251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69" name="Rectangle 157"/>
              <p:cNvSpPr>
                <a:spLocks noChangeArrowheads="1"/>
              </p:cNvSpPr>
              <p:nvPr/>
            </p:nvSpPr>
            <p:spPr bwMode="auto">
              <a:xfrm>
                <a:off x="693" y="253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0" name="Rectangle 158"/>
              <p:cNvSpPr>
                <a:spLocks noChangeArrowheads="1"/>
              </p:cNvSpPr>
              <p:nvPr/>
            </p:nvSpPr>
            <p:spPr bwMode="auto">
              <a:xfrm>
                <a:off x="693" y="254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1" name="Rectangle 159"/>
              <p:cNvSpPr>
                <a:spLocks noChangeArrowheads="1"/>
              </p:cNvSpPr>
              <p:nvPr/>
            </p:nvSpPr>
            <p:spPr bwMode="auto">
              <a:xfrm>
                <a:off x="693" y="2554"/>
                <a:ext cx="4728" cy="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2" name="Rectangle 160"/>
              <p:cNvSpPr>
                <a:spLocks noChangeArrowheads="1"/>
              </p:cNvSpPr>
              <p:nvPr/>
            </p:nvSpPr>
            <p:spPr bwMode="auto">
              <a:xfrm>
                <a:off x="693" y="257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3" name="Rectangle 161"/>
              <p:cNvSpPr>
                <a:spLocks noChangeArrowheads="1"/>
              </p:cNvSpPr>
              <p:nvPr/>
            </p:nvSpPr>
            <p:spPr bwMode="auto">
              <a:xfrm>
                <a:off x="693" y="258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4" name="Rectangle 162"/>
              <p:cNvSpPr>
                <a:spLocks noChangeArrowheads="1"/>
              </p:cNvSpPr>
              <p:nvPr/>
            </p:nvSpPr>
            <p:spPr bwMode="auto">
              <a:xfrm>
                <a:off x="693" y="259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5" name="Rectangle 163"/>
              <p:cNvSpPr>
                <a:spLocks noChangeArrowheads="1"/>
              </p:cNvSpPr>
              <p:nvPr/>
            </p:nvSpPr>
            <p:spPr bwMode="auto">
              <a:xfrm>
                <a:off x="693" y="260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6" name="Rectangle 164"/>
              <p:cNvSpPr>
                <a:spLocks noChangeArrowheads="1"/>
              </p:cNvSpPr>
              <p:nvPr/>
            </p:nvSpPr>
            <p:spPr bwMode="auto">
              <a:xfrm>
                <a:off x="693" y="262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7" name="Rectangle 165"/>
              <p:cNvSpPr>
                <a:spLocks noChangeArrowheads="1"/>
              </p:cNvSpPr>
              <p:nvPr/>
            </p:nvSpPr>
            <p:spPr bwMode="auto">
              <a:xfrm>
                <a:off x="693" y="263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8" name="Rectangle 166"/>
              <p:cNvSpPr>
                <a:spLocks noChangeArrowheads="1"/>
              </p:cNvSpPr>
              <p:nvPr/>
            </p:nvSpPr>
            <p:spPr bwMode="auto">
              <a:xfrm>
                <a:off x="693" y="264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79" name="Rectangle 167"/>
              <p:cNvSpPr>
                <a:spLocks noChangeArrowheads="1"/>
              </p:cNvSpPr>
              <p:nvPr/>
            </p:nvSpPr>
            <p:spPr bwMode="auto">
              <a:xfrm>
                <a:off x="693" y="265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0" name="Rectangle 168"/>
              <p:cNvSpPr>
                <a:spLocks noChangeArrowheads="1"/>
              </p:cNvSpPr>
              <p:nvPr/>
            </p:nvSpPr>
            <p:spPr bwMode="auto">
              <a:xfrm>
                <a:off x="693" y="266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1" name="Rectangle 169"/>
              <p:cNvSpPr>
                <a:spLocks noChangeArrowheads="1"/>
              </p:cNvSpPr>
              <p:nvPr/>
            </p:nvSpPr>
            <p:spPr bwMode="auto">
              <a:xfrm>
                <a:off x="693" y="268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2" name="Rectangle 170"/>
              <p:cNvSpPr>
                <a:spLocks noChangeArrowheads="1"/>
              </p:cNvSpPr>
              <p:nvPr/>
            </p:nvSpPr>
            <p:spPr bwMode="auto">
              <a:xfrm>
                <a:off x="693" y="269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3" name="Rectangle 171"/>
              <p:cNvSpPr>
                <a:spLocks noChangeArrowheads="1"/>
              </p:cNvSpPr>
              <p:nvPr/>
            </p:nvSpPr>
            <p:spPr bwMode="auto">
              <a:xfrm>
                <a:off x="693" y="270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4" name="Rectangle 172"/>
              <p:cNvSpPr>
                <a:spLocks noChangeArrowheads="1"/>
              </p:cNvSpPr>
              <p:nvPr/>
            </p:nvSpPr>
            <p:spPr bwMode="auto">
              <a:xfrm>
                <a:off x="693" y="271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5" name="Rectangle 173"/>
              <p:cNvSpPr>
                <a:spLocks noChangeArrowheads="1"/>
              </p:cNvSpPr>
              <p:nvPr/>
            </p:nvSpPr>
            <p:spPr bwMode="auto">
              <a:xfrm>
                <a:off x="693" y="272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6" name="Rectangle 174"/>
              <p:cNvSpPr>
                <a:spLocks noChangeArrowheads="1"/>
              </p:cNvSpPr>
              <p:nvPr/>
            </p:nvSpPr>
            <p:spPr bwMode="auto">
              <a:xfrm>
                <a:off x="693" y="274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7" name="Rectangle 175"/>
              <p:cNvSpPr>
                <a:spLocks noChangeArrowheads="1"/>
              </p:cNvSpPr>
              <p:nvPr/>
            </p:nvSpPr>
            <p:spPr bwMode="auto">
              <a:xfrm>
                <a:off x="693" y="275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8" name="Rectangle 176"/>
              <p:cNvSpPr>
                <a:spLocks noChangeArrowheads="1"/>
              </p:cNvSpPr>
              <p:nvPr/>
            </p:nvSpPr>
            <p:spPr bwMode="auto">
              <a:xfrm>
                <a:off x="693" y="276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89" name="Rectangle 177"/>
              <p:cNvSpPr>
                <a:spLocks noChangeArrowheads="1"/>
              </p:cNvSpPr>
              <p:nvPr/>
            </p:nvSpPr>
            <p:spPr bwMode="auto">
              <a:xfrm>
                <a:off x="693" y="277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0" name="Rectangle 178"/>
              <p:cNvSpPr>
                <a:spLocks noChangeArrowheads="1"/>
              </p:cNvSpPr>
              <p:nvPr/>
            </p:nvSpPr>
            <p:spPr bwMode="auto">
              <a:xfrm>
                <a:off x="693" y="278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1" name="Rectangle 179"/>
              <p:cNvSpPr>
                <a:spLocks noChangeArrowheads="1"/>
              </p:cNvSpPr>
              <p:nvPr/>
            </p:nvSpPr>
            <p:spPr bwMode="auto">
              <a:xfrm>
                <a:off x="693" y="280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2" name="Rectangle 180"/>
              <p:cNvSpPr>
                <a:spLocks noChangeArrowheads="1"/>
              </p:cNvSpPr>
              <p:nvPr/>
            </p:nvSpPr>
            <p:spPr bwMode="auto">
              <a:xfrm>
                <a:off x="693" y="281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3" name="Rectangle 181"/>
              <p:cNvSpPr>
                <a:spLocks noChangeArrowheads="1"/>
              </p:cNvSpPr>
              <p:nvPr/>
            </p:nvSpPr>
            <p:spPr bwMode="auto">
              <a:xfrm>
                <a:off x="693" y="282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4" name="Rectangle 182"/>
              <p:cNvSpPr>
                <a:spLocks noChangeArrowheads="1"/>
              </p:cNvSpPr>
              <p:nvPr/>
            </p:nvSpPr>
            <p:spPr bwMode="auto">
              <a:xfrm>
                <a:off x="693" y="283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5" name="Rectangle 183"/>
              <p:cNvSpPr>
                <a:spLocks noChangeArrowheads="1"/>
              </p:cNvSpPr>
              <p:nvPr/>
            </p:nvSpPr>
            <p:spPr bwMode="auto">
              <a:xfrm>
                <a:off x="693" y="284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6" name="Rectangle 184"/>
              <p:cNvSpPr>
                <a:spLocks noChangeArrowheads="1"/>
              </p:cNvSpPr>
              <p:nvPr/>
            </p:nvSpPr>
            <p:spPr bwMode="auto">
              <a:xfrm>
                <a:off x="693" y="286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7" name="Rectangle 185"/>
              <p:cNvSpPr>
                <a:spLocks noChangeArrowheads="1"/>
              </p:cNvSpPr>
              <p:nvPr/>
            </p:nvSpPr>
            <p:spPr bwMode="auto">
              <a:xfrm>
                <a:off x="693" y="287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8" name="Rectangle 186"/>
              <p:cNvSpPr>
                <a:spLocks noChangeArrowheads="1"/>
              </p:cNvSpPr>
              <p:nvPr/>
            </p:nvSpPr>
            <p:spPr bwMode="auto">
              <a:xfrm>
                <a:off x="693" y="288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899" name="Rectangle 187"/>
              <p:cNvSpPr>
                <a:spLocks noChangeArrowheads="1"/>
              </p:cNvSpPr>
              <p:nvPr/>
            </p:nvSpPr>
            <p:spPr bwMode="auto">
              <a:xfrm>
                <a:off x="693" y="289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0" name="Rectangle 188"/>
              <p:cNvSpPr>
                <a:spLocks noChangeArrowheads="1"/>
              </p:cNvSpPr>
              <p:nvPr/>
            </p:nvSpPr>
            <p:spPr bwMode="auto">
              <a:xfrm>
                <a:off x="693" y="290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1" name="Rectangle 189"/>
              <p:cNvSpPr>
                <a:spLocks noChangeArrowheads="1"/>
              </p:cNvSpPr>
              <p:nvPr/>
            </p:nvSpPr>
            <p:spPr bwMode="auto">
              <a:xfrm>
                <a:off x="693" y="292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2" name="Rectangle 190"/>
              <p:cNvSpPr>
                <a:spLocks noChangeArrowheads="1"/>
              </p:cNvSpPr>
              <p:nvPr/>
            </p:nvSpPr>
            <p:spPr bwMode="auto">
              <a:xfrm>
                <a:off x="693" y="293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3" name="Rectangle 191"/>
              <p:cNvSpPr>
                <a:spLocks noChangeArrowheads="1"/>
              </p:cNvSpPr>
              <p:nvPr/>
            </p:nvSpPr>
            <p:spPr bwMode="auto">
              <a:xfrm>
                <a:off x="693" y="294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4" name="Rectangle 192"/>
              <p:cNvSpPr>
                <a:spLocks noChangeArrowheads="1"/>
              </p:cNvSpPr>
              <p:nvPr/>
            </p:nvSpPr>
            <p:spPr bwMode="auto">
              <a:xfrm>
                <a:off x="693" y="295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5" name="Rectangle 193"/>
              <p:cNvSpPr>
                <a:spLocks noChangeArrowheads="1"/>
              </p:cNvSpPr>
              <p:nvPr/>
            </p:nvSpPr>
            <p:spPr bwMode="auto">
              <a:xfrm>
                <a:off x="693" y="296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6" name="Rectangle 194"/>
              <p:cNvSpPr>
                <a:spLocks noChangeArrowheads="1"/>
              </p:cNvSpPr>
              <p:nvPr/>
            </p:nvSpPr>
            <p:spPr bwMode="auto">
              <a:xfrm>
                <a:off x="693" y="298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7" name="Rectangle 195"/>
              <p:cNvSpPr>
                <a:spLocks noChangeArrowheads="1"/>
              </p:cNvSpPr>
              <p:nvPr/>
            </p:nvSpPr>
            <p:spPr bwMode="auto">
              <a:xfrm>
                <a:off x="693" y="2992"/>
                <a:ext cx="4728" cy="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8" name="Rectangle 196"/>
              <p:cNvSpPr>
                <a:spLocks noChangeArrowheads="1"/>
              </p:cNvSpPr>
              <p:nvPr/>
            </p:nvSpPr>
            <p:spPr bwMode="auto">
              <a:xfrm>
                <a:off x="693" y="301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09" name="Rectangle 197"/>
              <p:cNvSpPr>
                <a:spLocks noChangeArrowheads="1"/>
              </p:cNvSpPr>
              <p:nvPr/>
            </p:nvSpPr>
            <p:spPr bwMode="auto">
              <a:xfrm>
                <a:off x="693" y="302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0" name="Rectangle 198"/>
              <p:cNvSpPr>
                <a:spLocks noChangeArrowheads="1"/>
              </p:cNvSpPr>
              <p:nvPr/>
            </p:nvSpPr>
            <p:spPr bwMode="auto">
              <a:xfrm>
                <a:off x="693" y="303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1" name="Rectangle 199"/>
              <p:cNvSpPr>
                <a:spLocks noChangeArrowheads="1"/>
              </p:cNvSpPr>
              <p:nvPr/>
            </p:nvSpPr>
            <p:spPr bwMode="auto">
              <a:xfrm>
                <a:off x="693" y="304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2" name="Rectangle 200"/>
              <p:cNvSpPr>
                <a:spLocks noChangeArrowheads="1"/>
              </p:cNvSpPr>
              <p:nvPr/>
            </p:nvSpPr>
            <p:spPr bwMode="auto">
              <a:xfrm>
                <a:off x="693" y="305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3" name="Rectangle 201"/>
              <p:cNvSpPr>
                <a:spLocks noChangeArrowheads="1"/>
              </p:cNvSpPr>
              <p:nvPr/>
            </p:nvSpPr>
            <p:spPr bwMode="auto">
              <a:xfrm>
                <a:off x="693" y="307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4" name="Rectangle 202"/>
              <p:cNvSpPr>
                <a:spLocks noChangeArrowheads="1"/>
              </p:cNvSpPr>
              <p:nvPr/>
            </p:nvSpPr>
            <p:spPr bwMode="auto">
              <a:xfrm>
                <a:off x="693" y="308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5" name="Rectangle 203"/>
              <p:cNvSpPr>
                <a:spLocks noChangeArrowheads="1"/>
              </p:cNvSpPr>
              <p:nvPr/>
            </p:nvSpPr>
            <p:spPr bwMode="auto">
              <a:xfrm>
                <a:off x="693" y="309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6" name="Rectangle 204"/>
              <p:cNvSpPr>
                <a:spLocks noChangeArrowheads="1"/>
              </p:cNvSpPr>
              <p:nvPr/>
            </p:nvSpPr>
            <p:spPr bwMode="auto">
              <a:xfrm>
                <a:off x="693" y="310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7" name="Rectangle 205"/>
              <p:cNvSpPr>
                <a:spLocks noChangeArrowheads="1"/>
              </p:cNvSpPr>
              <p:nvPr/>
            </p:nvSpPr>
            <p:spPr bwMode="auto">
              <a:xfrm>
                <a:off x="693" y="311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8" name="Rectangle 206"/>
              <p:cNvSpPr>
                <a:spLocks noChangeArrowheads="1"/>
              </p:cNvSpPr>
              <p:nvPr/>
            </p:nvSpPr>
            <p:spPr bwMode="auto">
              <a:xfrm>
                <a:off x="693" y="313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19" name="Rectangle 207"/>
              <p:cNvSpPr>
                <a:spLocks noChangeArrowheads="1"/>
              </p:cNvSpPr>
              <p:nvPr/>
            </p:nvSpPr>
            <p:spPr bwMode="auto">
              <a:xfrm>
                <a:off x="693" y="314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0" name="Rectangle 208"/>
              <p:cNvSpPr>
                <a:spLocks noChangeArrowheads="1"/>
              </p:cNvSpPr>
              <p:nvPr/>
            </p:nvSpPr>
            <p:spPr bwMode="auto">
              <a:xfrm>
                <a:off x="693" y="315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1" name="Rectangle 209"/>
              <p:cNvSpPr>
                <a:spLocks noChangeArrowheads="1"/>
              </p:cNvSpPr>
              <p:nvPr/>
            </p:nvSpPr>
            <p:spPr bwMode="auto">
              <a:xfrm>
                <a:off x="693" y="316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2" name="Rectangle 210"/>
              <p:cNvSpPr>
                <a:spLocks noChangeArrowheads="1"/>
              </p:cNvSpPr>
              <p:nvPr/>
            </p:nvSpPr>
            <p:spPr bwMode="auto">
              <a:xfrm>
                <a:off x="693" y="317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3" name="Rectangle 211"/>
              <p:cNvSpPr>
                <a:spLocks noChangeArrowheads="1"/>
              </p:cNvSpPr>
              <p:nvPr/>
            </p:nvSpPr>
            <p:spPr bwMode="auto">
              <a:xfrm>
                <a:off x="693" y="319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4" name="Rectangle 212"/>
              <p:cNvSpPr>
                <a:spLocks noChangeArrowheads="1"/>
              </p:cNvSpPr>
              <p:nvPr/>
            </p:nvSpPr>
            <p:spPr bwMode="auto">
              <a:xfrm>
                <a:off x="693" y="320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5" name="Rectangle 213"/>
              <p:cNvSpPr>
                <a:spLocks noChangeArrowheads="1"/>
              </p:cNvSpPr>
              <p:nvPr/>
            </p:nvSpPr>
            <p:spPr bwMode="auto">
              <a:xfrm>
                <a:off x="693" y="321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6" name="Rectangle 214"/>
              <p:cNvSpPr>
                <a:spLocks noChangeArrowheads="1"/>
              </p:cNvSpPr>
              <p:nvPr/>
            </p:nvSpPr>
            <p:spPr bwMode="auto">
              <a:xfrm>
                <a:off x="693" y="322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7" name="Rectangle 215"/>
              <p:cNvSpPr>
                <a:spLocks noChangeArrowheads="1"/>
              </p:cNvSpPr>
              <p:nvPr/>
            </p:nvSpPr>
            <p:spPr bwMode="auto">
              <a:xfrm>
                <a:off x="693" y="323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8" name="Rectangle 216"/>
              <p:cNvSpPr>
                <a:spLocks noChangeArrowheads="1"/>
              </p:cNvSpPr>
              <p:nvPr/>
            </p:nvSpPr>
            <p:spPr bwMode="auto">
              <a:xfrm>
                <a:off x="693" y="325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29" name="Rectangle 217"/>
              <p:cNvSpPr>
                <a:spLocks noChangeArrowheads="1"/>
              </p:cNvSpPr>
              <p:nvPr/>
            </p:nvSpPr>
            <p:spPr bwMode="auto">
              <a:xfrm>
                <a:off x="693" y="326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0" name="Rectangle 218"/>
              <p:cNvSpPr>
                <a:spLocks noChangeArrowheads="1"/>
              </p:cNvSpPr>
              <p:nvPr/>
            </p:nvSpPr>
            <p:spPr bwMode="auto">
              <a:xfrm>
                <a:off x="693" y="327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1" name="Rectangle 219"/>
              <p:cNvSpPr>
                <a:spLocks noChangeArrowheads="1"/>
              </p:cNvSpPr>
              <p:nvPr/>
            </p:nvSpPr>
            <p:spPr bwMode="auto">
              <a:xfrm>
                <a:off x="693" y="328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2" name="Rectangle 220"/>
              <p:cNvSpPr>
                <a:spLocks noChangeArrowheads="1"/>
              </p:cNvSpPr>
              <p:nvPr/>
            </p:nvSpPr>
            <p:spPr bwMode="auto">
              <a:xfrm>
                <a:off x="693" y="329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3" name="Rectangle 221"/>
              <p:cNvSpPr>
                <a:spLocks noChangeArrowheads="1"/>
              </p:cNvSpPr>
              <p:nvPr/>
            </p:nvSpPr>
            <p:spPr bwMode="auto">
              <a:xfrm>
                <a:off x="693" y="331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4" name="Rectangle 222"/>
              <p:cNvSpPr>
                <a:spLocks noChangeArrowheads="1"/>
              </p:cNvSpPr>
              <p:nvPr/>
            </p:nvSpPr>
            <p:spPr bwMode="auto">
              <a:xfrm>
                <a:off x="693" y="332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5" name="Rectangle 223"/>
              <p:cNvSpPr>
                <a:spLocks noChangeArrowheads="1"/>
              </p:cNvSpPr>
              <p:nvPr/>
            </p:nvSpPr>
            <p:spPr bwMode="auto">
              <a:xfrm>
                <a:off x="693" y="333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6" name="Rectangle 224"/>
              <p:cNvSpPr>
                <a:spLocks noChangeArrowheads="1"/>
              </p:cNvSpPr>
              <p:nvPr/>
            </p:nvSpPr>
            <p:spPr bwMode="auto">
              <a:xfrm>
                <a:off x="693" y="334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7" name="Rectangle 225"/>
              <p:cNvSpPr>
                <a:spLocks noChangeArrowheads="1"/>
              </p:cNvSpPr>
              <p:nvPr/>
            </p:nvSpPr>
            <p:spPr bwMode="auto">
              <a:xfrm>
                <a:off x="693" y="335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8" name="Rectangle 226"/>
              <p:cNvSpPr>
                <a:spLocks noChangeArrowheads="1"/>
              </p:cNvSpPr>
              <p:nvPr/>
            </p:nvSpPr>
            <p:spPr bwMode="auto">
              <a:xfrm>
                <a:off x="693" y="337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39" name="Rectangle 227"/>
              <p:cNvSpPr>
                <a:spLocks noChangeArrowheads="1"/>
              </p:cNvSpPr>
              <p:nvPr/>
            </p:nvSpPr>
            <p:spPr bwMode="auto">
              <a:xfrm>
                <a:off x="693" y="338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0" name="Rectangle 228"/>
              <p:cNvSpPr>
                <a:spLocks noChangeArrowheads="1"/>
              </p:cNvSpPr>
              <p:nvPr/>
            </p:nvSpPr>
            <p:spPr bwMode="auto">
              <a:xfrm>
                <a:off x="693" y="339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1" name="Rectangle 229"/>
              <p:cNvSpPr>
                <a:spLocks noChangeArrowheads="1"/>
              </p:cNvSpPr>
              <p:nvPr/>
            </p:nvSpPr>
            <p:spPr bwMode="auto">
              <a:xfrm>
                <a:off x="693" y="340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2" name="Rectangle 230"/>
              <p:cNvSpPr>
                <a:spLocks noChangeArrowheads="1"/>
              </p:cNvSpPr>
              <p:nvPr/>
            </p:nvSpPr>
            <p:spPr bwMode="auto">
              <a:xfrm>
                <a:off x="693" y="341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3" name="Rectangle 231"/>
              <p:cNvSpPr>
                <a:spLocks noChangeArrowheads="1"/>
              </p:cNvSpPr>
              <p:nvPr/>
            </p:nvSpPr>
            <p:spPr bwMode="auto">
              <a:xfrm>
                <a:off x="693" y="3430"/>
                <a:ext cx="4728" cy="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4" name="Rectangle 232"/>
              <p:cNvSpPr>
                <a:spLocks noChangeArrowheads="1"/>
              </p:cNvSpPr>
              <p:nvPr/>
            </p:nvSpPr>
            <p:spPr bwMode="auto">
              <a:xfrm>
                <a:off x="693" y="344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5" name="Rectangle 233"/>
              <p:cNvSpPr>
                <a:spLocks noChangeArrowheads="1"/>
              </p:cNvSpPr>
              <p:nvPr/>
            </p:nvSpPr>
            <p:spPr bwMode="auto">
              <a:xfrm>
                <a:off x="693" y="346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6" name="Rectangle 234"/>
              <p:cNvSpPr>
                <a:spLocks noChangeArrowheads="1"/>
              </p:cNvSpPr>
              <p:nvPr/>
            </p:nvSpPr>
            <p:spPr bwMode="auto">
              <a:xfrm>
                <a:off x="693" y="347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7" name="Rectangle 235"/>
              <p:cNvSpPr>
                <a:spLocks noChangeArrowheads="1"/>
              </p:cNvSpPr>
              <p:nvPr/>
            </p:nvSpPr>
            <p:spPr bwMode="auto">
              <a:xfrm>
                <a:off x="693" y="348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8" name="Rectangle 236"/>
              <p:cNvSpPr>
                <a:spLocks noChangeArrowheads="1"/>
              </p:cNvSpPr>
              <p:nvPr/>
            </p:nvSpPr>
            <p:spPr bwMode="auto">
              <a:xfrm>
                <a:off x="693" y="349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49" name="Rectangle 237"/>
              <p:cNvSpPr>
                <a:spLocks noChangeArrowheads="1"/>
              </p:cNvSpPr>
              <p:nvPr/>
            </p:nvSpPr>
            <p:spPr bwMode="auto">
              <a:xfrm>
                <a:off x="693" y="350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0" name="Rectangle 238"/>
              <p:cNvSpPr>
                <a:spLocks noChangeArrowheads="1"/>
              </p:cNvSpPr>
              <p:nvPr/>
            </p:nvSpPr>
            <p:spPr bwMode="auto">
              <a:xfrm>
                <a:off x="693" y="352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1" name="Rectangle 239"/>
              <p:cNvSpPr>
                <a:spLocks noChangeArrowheads="1"/>
              </p:cNvSpPr>
              <p:nvPr/>
            </p:nvSpPr>
            <p:spPr bwMode="auto">
              <a:xfrm>
                <a:off x="693" y="353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2" name="Rectangle 240"/>
              <p:cNvSpPr>
                <a:spLocks noChangeArrowheads="1"/>
              </p:cNvSpPr>
              <p:nvPr/>
            </p:nvSpPr>
            <p:spPr bwMode="auto">
              <a:xfrm>
                <a:off x="693" y="354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3" name="Rectangle 241"/>
              <p:cNvSpPr>
                <a:spLocks noChangeArrowheads="1"/>
              </p:cNvSpPr>
              <p:nvPr/>
            </p:nvSpPr>
            <p:spPr bwMode="auto">
              <a:xfrm>
                <a:off x="693" y="355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4" name="Rectangle 242"/>
              <p:cNvSpPr>
                <a:spLocks noChangeArrowheads="1"/>
              </p:cNvSpPr>
              <p:nvPr/>
            </p:nvSpPr>
            <p:spPr bwMode="auto">
              <a:xfrm>
                <a:off x="693" y="356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5" name="Rectangle 243"/>
              <p:cNvSpPr>
                <a:spLocks noChangeArrowheads="1"/>
              </p:cNvSpPr>
              <p:nvPr/>
            </p:nvSpPr>
            <p:spPr bwMode="auto">
              <a:xfrm>
                <a:off x="693" y="358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6" name="Rectangle 244"/>
              <p:cNvSpPr>
                <a:spLocks noChangeArrowheads="1"/>
              </p:cNvSpPr>
              <p:nvPr/>
            </p:nvSpPr>
            <p:spPr bwMode="auto">
              <a:xfrm>
                <a:off x="693" y="359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7" name="Rectangle 245"/>
              <p:cNvSpPr>
                <a:spLocks noChangeArrowheads="1"/>
              </p:cNvSpPr>
              <p:nvPr/>
            </p:nvSpPr>
            <p:spPr bwMode="auto">
              <a:xfrm>
                <a:off x="693" y="3604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8" name="Rectangle 246"/>
              <p:cNvSpPr>
                <a:spLocks noChangeArrowheads="1"/>
              </p:cNvSpPr>
              <p:nvPr/>
            </p:nvSpPr>
            <p:spPr bwMode="auto">
              <a:xfrm>
                <a:off x="693" y="3616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59" name="Rectangle 247"/>
              <p:cNvSpPr>
                <a:spLocks noChangeArrowheads="1"/>
              </p:cNvSpPr>
              <p:nvPr/>
            </p:nvSpPr>
            <p:spPr bwMode="auto">
              <a:xfrm>
                <a:off x="693" y="3628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60" name="Rectangle 248"/>
              <p:cNvSpPr>
                <a:spLocks noChangeArrowheads="1"/>
              </p:cNvSpPr>
              <p:nvPr/>
            </p:nvSpPr>
            <p:spPr bwMode="auto">
              <a:xfrm>
                <a:off x="693" y="3640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61" name="Rectangle 249"/>
              <p:cNvSpPr>
                <a:spLocks noChangeArrowheads="1"/>
              </p:cNvSpPr>
              <p:nvPr/>
            </p:nvSpPr>
            <p:spPr bwMode="auto">
              <a:xfrm>
                <a:off x="693" y="3652"/>
                <a:ext cx="4728" cy="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grpSp>
          <p:nvGrpSpPr>
            <p:cNvPr id="77846" name="Group 341"/>
            <p:cNvGrpSpPr>
              <a:grpSpLocks/>
            </p:cNvGrpSpPr>
            <p:nvPr/>
          </p:nvGrpSpPr>
          <p:grpSpPr bwMode="auto">
            <a:xfrm>
              <a:off x="699" y="1929"/>
              <a:ext cx="4728" cy="1702"/>
              <a:chOff x="699" y="1929"/>
              <a:chExt cx="4728" cy="1702"/>
            </a:xfrm>
          </p:grpSpPr>
          <p:sp>
            <p:nvSpPr>
              <p:cNvPr id="243963" name="Rectangle 251"/>
              <p:cNvSpPr>
                <a:spLocks noChangeArrowheads="1"/>
              </p:cNvSpPr>
              <p:nvPr/>
            </p:nvSpPr>
            <p:spPr bwMode="auto">
              <a:xfrm>
                <a:off x="835" y="1940"/>
                <a:ext cx="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 i="1">
                    <a:solidFill>
                      <a:srgbClr val="000000"/>
                    </a:solidFill>
                    <a:latin typeface="Arial" charset="0"/>
                    <a:cs typeface="+mn-cs"/>
                  </a:rPr>
                  <a:t>z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64" name="Rectangle 252"/>
              <p:cNvSpPr>
                <a:spLocks noChangeArrowheads="1"/>
              </p:cNvSpPr>
              <p:nvPr/>
            </p:nvSpPr>
            <p:spPr bwMode="auto">
              <a:xfrm>
                <a:off x="1152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.00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65" name="Rectangle 253"/>
              <p:cNvSpPr>
                <a:spLocks noChangeArrowheads="1"/>
              </p:cNvSpPr>
              <p:nvPr/>
            </p:nvSpPr>
            <p:spPr bwMode="auto">
              <a:xfrm>
                <a:off x="1595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.01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66" name="Rectangle 254"/>
              <p:cNvSpPr>
                <a:spLocks noChangeArrowheads="1"/>
              </p:cNvSpPr>
              <p:nvPr/>
            </p:nvSpPr>
            <p:spPr bwMode="auto">
              <a:xfrm>
                <a:off x="2037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.02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67" name="Rectangle 255"/>
              <p:cNvSpPr>
                <a:spLocks noChangeArrowheads="1"/>
              </p:cNvSpPr>
              <p:nvPr/>
            </p:nvSpPr>
            <p:spPr bwMode="auto">
              <a:xfrm>
                <a:off x="2480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.03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68" name="Rectangle 256"/>
              <p:cNvSpPr>
                <a:spLocks noChangeArrowheads="1"/>
              </p:cNvSpPr>
              <p:nvPr/>
            </p:nvSpPr>
            <p:spPr bwMode="auto">
              <a:xfrm>
                <a:off x="2923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.04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69" name="Rectangle 257"/>
              <p:cNvSpPr>
                <a:spLocks noChangeArrowheads="1"/>
              </p:cNvSpPr>
              <p:nvPr/>
            </p:nvSpPr>
            <p:spPr bwMode="auto">
              <a:xfrm>
                <a:off x="3366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0" name="Rectangle 258"/>
              <p:cNvSpPr>
                <a:spLocks noChangeArrowheads="1"/>
              </p:cNvSpPr>
              <p:nvPr/>
            </p:nvSpPr>
            <p:spPr bwMode="auto">
              <a:xfrm>
                <a:off x="3809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1" name="Rectangle 259"/>
              <p:cNvSpPr>
                <a:spLocks noChangeArrowheads="1"/>
              </p:cNvSpPr>
              <p:nvPr/>
            </p:nvSpPr>
            <p:spPr bwMode="auto">
              <a:xfrm>
                <a:off x="4252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.07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2" name="Rectangle 260"/>
              <p:cNvSpPr>
                <a:spLocks noChangeArrowheads="1"/>
              </p:cNvSpPr>
              <p:nvPr/>
            </p:nvSpPr>
            <p:spPr bwMode="auto">
              <a:xfrm>
                <a:off x="4695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.08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3" name="Rectangle 261"/>
              <p:cNvSpPr>
                <a:spLocks noChangeArrowheads="1"/>
              </p:cNvSpPr>
              <p:nvPr/>
            </p:nvSpPr>
            <p:spPr bwMode="auto">
              <a:xfrm>
                <a:off x="5138" y="192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.09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4" name="Rectangle 262"/>
              <p:cNvSpPr>
                <a:spLocks noChangeArrowheads="1"/>
              </p:cNvSpPr>
              <p:nvPr/>
            </p:nvSpPr>
            <p:spPr bwMode="auto">
              <a:xfrm>
                <a:off x="864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5" name="Rectangle 263"/>
              <p:cNvSpPr>
                <a:spLocks noChangeArrowheads="1"/>
              </p:cNvSpPr>
              <p:nvPr/>
            </p:nvSpPr>
            <p:spPr bwMode="auto">
              <a:xfrm>
                <a:off x="1229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6" name="Rectangle 264"/>
              <p:cNvSpPr>
                <a:spLocks noChangeArrowheads="1"/>
              </p:cNvSpPr>
              <p:nvPr/>
            </p:nvSpPr>
            <p:spPr bwMode="auto">
              <a:xfrm>
                <a:off x="1672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7" name="Rectangle 265"/>
              <p:cNvSpPr>
                <a:spLocks noChangeArrowheads="1"/>
              </p:cNvSpPr>
              <p:nvPr/>
            </p:nvSpPr>
            <p:spPr bwMode="auto">
              <a:xfrm>
                <a:off x="2115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8" name="Rectangle 266"/>
              <p:cNvSpPr>
                <a:spLocks noChangeArrowheads="1"/>
              </p:cNvSpPr>
              <p:nvPr/>
            </p:nvSpPr>
            <p:spPr bwMode="auto">
              <a:xfrm>
                <a:off x="2558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79" name="Rectangle 267"/>
              <p:cNvSpPr>
                <a:spLocks noChangeArrowheads="1"/>
              </p:cNvSpPr>
              <p:nvPr/>
            </p:nvSpPr>
            <p:spPr bwMode="auto">
              <a:xfrm>
                <a:off x="3001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0" name="Rectangle 268"/>
              <p:cNvSpPr>
                <a:spLocks noChangeArrowheads="1"/>
              </p:cNvSpPr>
              <p:nvPr/>
            </p:nvSpPr>
            <p:spPr bwMode="auto">
              <a:xfrm>
                <a:off x="3444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1" name="Rectangle 269"/>
              <p:cNvSpPr>
                <a:spLocks noChangeArrowheads="1"/>
              </p:cNvSpPr>
              <p:nvPr/>
            </p:nvSpPr>
            <p:spPr bwMode="auto">
              <a:xfrm>
                <a:off x="3886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2" name="Rectangle 270"/>
              <p:cNvSpPr>
                <a:spLocks noChangeArrowheads="1"/>
              </p:cNvSpPr>
              <p:nvPr/>
            </p:nvSpPr>
            <p:spPr bwMode="auto">
              <a:xfrm>
                <a:off x="4329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3" name="Rectangle 271"/>
              <p:cNvSpPr>
                <a:spLocks noChangeArrowheads="1"/>
              </p:cNvSpPr>
              <p:nvPr/>
            </p:nvSpPr>
            <p:spPr bwMode="auto">
              <a:xfrm>
                <a:off x="4772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4" name="Rectangle 272"/>
              <p:cNvSpPr>
                <a:spLocks noChangeArrowheads="1"/>
              </p:cNvSpPr>
              <p:nvPr/>
            </p:nvSpPr>
            <p:spPr bwMode="auto">
              <a:xfrm>
                <a:off x="5215" y="2146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5" name="Rectangle 273"/>
              <p:cNvSpPr>
                <a:spLocks noChangeArrowheads="1"/>
              </p:cNvSpPr>
              <p:nvPr/>
            </p:nvSpPr>
            <p:spPr bwMode="auto">
              <a:xfrm>
                <a:off x="786" y="2363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1.5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6" name="Rectangle 274"/>
              <p:cNvSpPr>
                <a:spLocks noChangeArrowheads="1"/>
              </p:cNvSpPr>
              <p:nvPr/>
            </p:nvSpPr>
            <p:spPr bwMode="auto">
              <a:xfrm>
                <a:off x="1095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.9332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7" name="Rectangle 275"/>
              <p:cNvSpPr>
                <a:spLocks noChangeArrowheads="1"/>
              </p:cNvSpPr>
              <p:nvPr/>
            </p:nvSpPr>
            <p:spPr bwMode="auto">
              <a:xfrm>
                <a:off x="1538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.9345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8" name="Rectangle 276"/>
              <p:cNvSpPr>
                <a:spLocks noChangeArrowheads="1"/>
              </p:cNvSpPr>
              <p:nvPr/>
            </p:nvSpPr>
            <p:spPr bwMode="auto">
              <a:xfrm>
                <a:off x="1981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.9357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89" name="Rectangle 277"/>
              <p:cNvSpPr>
                <a:spLocks noChangeArrowheads="1"/>
              </p:cNvSpPr>
              <p:nvPr/>
            </p:nvSpPr>
            <p:spPr bwMode="auto">
              <a:xfrm>
                <a:off x="2424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.9370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0" name="Rectangle 278"/>
              <p:cNvSpPr>
                <a:spLocks noChangeArrowheads="1"/>
              </p:cNvSpPr>
              <p:nvPr/>
            </p:nvSpPr>
            <p:spPr bwMode="auto">
              <a:xfrm>
                <a:off x="2867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.9382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1" name="Rectangle 279"/>
              <p:cNvSpPr>
                <a:spLocks noChangeArrowheads="1"/>
              </p:cNvSpPr>
              <p:nvPr/>
            </p:nvSpPr>
            <p:spPr bwMode="auto">
              <a:xfrm>
                <a:off x="3310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.9394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2" name="Rectangle 280"/>
              <p:cNvSpPr>
                <a:spLocks noChangeArrowheads="1"/>
              </p:cNvSpPr>
              <p:nvPr/>
            </p:nvSpPr>
            <p:spPr bwMode="auto">
              <a:xfrm>
                <a:off x="3753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.9406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3" name="Rectangle 281"/>
              <p:cNvSpPr>
                <a:spLocks noChangeArrowheads="1"/>
              </p:cNvSpPr>
              <p:nvPr/>
            </p:nvSpPr>
            <p:spPr bwMode="auto">
              <a:xfrm>
                <a:off x="4195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.9418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4" name="Rectangle 282"/>
              <p:cNvSpPr>
                <a:spLocks noChangeArrowheads="1"/>
              </p:cNvSpPr>
              <p:nvPr/>
            </p:nvSpPr>
            <p:spPr bwMode="auto">
              <a:xfrm>
                <a:off x="4638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.9429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5" name="Rectangle 283"/>
              <p:cNvSpPr>
                <a:spLocks noChangeArrowheads="1"/>
              </p:cNvSpPr>
              <p:nvPr/>
            </p:nvSpPr>
            <p:spPr bwMode="auto">
              <a:xfrm>
                <a:off x="5081" y="2373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.9441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6" name="Rectangle 284"/>
              <p:cNvSpPr>
                <a:spLocks noChangeArrowheads="1"/>
              </p:cNvSpPr>
              <p:nvPr/>
            </p:nvSpPr>
            <p:spPr bwMode="auto">
              <a:xfrm>
                <a:off x="786" y="2579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1.6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7" name="Rectangle 285"/>
              <p:cNvSpPr>
                <a:spLocks noChangeArrowheads="1"/>
              </p:cNvSpPr>
              <p:nvPr/>
            </p:nvSpPr>
            <p:spPr bwMode="auto">
              <a:xfrm>
                <a:off x="1095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.9452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8" name="Rectangle 286"/>
              <p:cNvSpPr>
                <a:spLocks noChangeArrowheads="1"/>
              </p:cNvSpPr>
              <p:nvPr/>
            </p:nvSpPr>
            <p:spPr bwMode="auto">
              <a:xfrm>
                <a:off x="1538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.9463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3999" name="Rectangle 287"/>
              <p:cNvSpPr>
                <a:spLocks noChangeArrowheads="1"/>
              </p:cNvSpPr>
              <p:nvPr/>
            </p:nvSpPr>
            <p:spPr bwMode="auto">
              <a:xfrm>
                <a:off x="1981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.9474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0" name="Rectangle 288"/>
              <p:cNvSpPr>
                <a:spLocks noChangeArrowheads="1"/>
              </p:cNvSpPr>
              <p:nvPr/>
            </p:nvSpPr>
            <p:spPr bwMode="auto">
              <a:xfrm>
                <a:off x="2424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.9484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1" name="Rectangle 289"/>
              <p:cNvSpPr>
                <a:spLocks noChangeArrowheads="1"/>
              </p:cNvSpPr>
              <p:nvPr/>
            </p:nvSpPr>
            <p:spPr bwMode="auto">
              <a:xfrm>
                <a:off x="2867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.9495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2" name="Rectangle 290"/>
              <p:cNvSpPr>
                <a:spLocks noChangeArrowheads="1"/>
              </p:cNvSpPr>
              <p:nvPr/>
            </p:nvSpPr>
            <p:spPr bwMode="auto">
              <a:xfrm>
                <a:off x="3310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.9505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3" name="Rectangle 291"/>
              <p:cNvSpPr>
                <a:spLocks noChangeArrowheads="1"/>
              </p:cNvSpPr>
              <p:nvPr/>
            </p:nvSpPr>
            <p:spPr bwMode="auto">
              <a:xfrm>
                <a:off x="3753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.9515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4" name="Rectangle 292"/>
              <p:cNvSpPr>
                <a:spLocks noChangeArrowheads="1"/>
              </p:cNvSpPr>
              <p:nvPr/>
            </p:nvSpPr>
            <p:spPr bwMode="auto">
              <a:xfrm>
                <a:off x="4195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.9525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5" name="Rectangle 293"/>
              <p:cNvSpPr>
                <a:spLocks noChangeArrowheads="1"/>
              </p:cNvSpPr>
              <p:nvPr/>
            </p:nvSpPr>
            <p:spPr bwMode="auto">
              <a:xfrm>
                <a:off x="4638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.9535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6" name="Rectangle 294"/>
              <p:cNvSpPr>
                <a:spLocks noChangeArrowheads="1"/>
              </p:cNvSpPr>
              <p:nvPr/>
            </p:nvSpPr>
            <p:spPr bwMode="auto">
              <a:xfrm>
                <a:off x="5081" y="2590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.9545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7" name="Rectangle 295"/>
              <p:cNvSpPr>
                <a:spLocks noChangeArrowheads="1"/>
              </p:cNvSpPr>
              <p:nvPr/>
            </p:nvSpPr>
            <p:spPr bwMode="auto">
              <a:xfrm>
                <a:off x="786" y="2796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1.7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8" name="Rectangle 296"/>
              <p:cNvSpPr>
                <a:spLocks noChangeArrowheads="1"/>
              </p:cNvSpPr>
              <p:nvPr/>
            </p:nvSpPr>
            <p:spPr bwMode="auto">
              <a:xfrm>
                <a:off x="1095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.9554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09" name="Rectangle 297"/>
              <p:cNvSpPr>
                <a:spLocks noChangeArrowheads="1"/>
              </p:cNvSpPr>
              <p:nvPr/>
            </p:nvSpPr>
            <p:spPr bwMode="auto">
              <a:xfrm>
                <a:off x="1538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.9564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0" name="Rectangle 298"/>
              <p:cNvSpPr>
                <a:spLocks noChangeArrowheads="1"/>
              </p:cNvSpPr>
              <p:nvPr/>
            </p:nvSpPr>
            <p:spPr bwMode="auto">
              <a:xfrm>
                <a:off x="1981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.9573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1" name="Rectangle 299"/>
              <p:cNvSpPr>
                <a:spLocks noChangeArrowheads="1"/>
              </p:cNvSpPr>
              <p:nvPr/>
            </p:nvSpPr>
            <p:spPr bwMode="auto">
              <a:xfrm>
                <a:off x="2424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.9582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2" name="Rectangle 300"/>
              <p:cNvSpPr>
                <a:spLocks noChangeArrowheads="1"/>
              </p:cNvSpPr>
              <p:nvPr/>
            </p:nvSpPr>
            <p:spPr bwMode="auto">
              <a:xfrm>
                <a:off x="2867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.9591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3" name="Rectangle 301"/>
              <p:cNvSpPr>
                <a:spLocks noChangeArrowheads="1"/>
              </p:cNvSpPr>
              <p:nvPr/>
            </p:nvSpPr>
            <p:spPr bwMode="auto">
              <a:xfrm>
                <a:off x="3310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.9599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4" name="Rectangle 302"/>
              <p:cNvSpPr>
                <a:spLocks noChangeArrowheads="1"/>
              </p:cNvSpPr>
              <p:nvPr/>
            </p:nvSpPr>
            <p:spPr bwMode="auto">
              <a:xfrm>
                <a:off x="3753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.9608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5" name="Rectangle 303"/>
              <p:cNvSpPr>
                <a:spLocks noChangeArrowheads="1"/>
              </p:cNvSpPr>
              <p:nvPr/>
            </p:nvSpPr>
            <p:spPr bwMode="auto">
              <a:xfrm>
                <a:off x="4195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.9616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6" name="Rectangle 304"/>
              <p:cNvSpPr>
                <a:spLocks noChangeArrowheads="1"/>
              </p:cNvSpPr>
              <p:nvPr/>
            </p:nvSpPr>
            <p:spPr bwMode="auto">
              <a:xfrm>
                <a:off x="4638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.9625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7" name="Rectangle 305"/>
              <p:cNvSpPr>
                <a:spLocks noChangeArrowheads="1"/>
              </p:cNvSpPr>
              <p:nvPr/>
            </p:nvSpPr>
            <p:spPr bwMode="auto">
              <a:xfrm>
                <a:off x="5081" y="2807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.9633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8" name="Rectangle 306"/>
              <p:cNvSpPr>
                <a:spLocks noChangeArrowheads="1"/>
              </p:cNvSpPr>
              <p:nvPr/>
            </p:nvSpPr>
            <p:spPr bwMode="auto">
              <a:xfrm>
                <a:off x="786" y="3013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1.8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19" name="Rectangle 307"/>
              <p:cNvSpPr>
                <a:spLocks noChangeArrowheads="1"/>
              </p:cNvSpPr>
              <p:nvPr/>
            </p:nvSpPr>
            <p:spPr bwMode="auto">
              <a:xfrm>
                <a:off x="1095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.9641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0" name="Rectangle 308"/>
              <p:cNvSpPr>
                <a:spLocks noChangeArrowheads="1"/>
              </p:cNvSpPr>
              <p:nvPr/>
            </p:nvSpPr>
            <p:spPr bwMode="auto">
              <a:xfrm>
                <a:off x="1538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.9649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1" name="Rectangle 309"/>
              <p:cNvSpPr>
                <a:spLocks noChangeArrowheads="1"/>
              </p:cNvSpPr>
              <p:nvPr/>
            </p:nvSpPr>
            <p:spPr bwMode="auto">
              <a:xfrm>
                <a:off x="1981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.9656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2" name="Rectangle 310"/>
              <p:cNvSpPr>
                <a:spLocks noChangeArrowheads="1"/>
              </p:cNvSpPr>
              <p:nvPr/>
            </p:nvSpPr>
            <p:spPr bwMode="auto">
              <a:xfrm>
                <a:off x="2424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.9664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3" name="Rectangle 311"/>
              <p:cNvSpPr>
                <a:spLocks noChangeArrowheads="1"/>
              </p:cNvSpPr>
              <p:nvPr/>
            </p:nvSpPr>
            <p:spPr bwMode="auto">
              <a:xfrm>
                <a:off x="2867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.9671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4" name="Rectangle 312"/>
              <p:cNvSpPr>
                <a:spLocks noChangeArrowheads="1"/>
              </p:cNvSpPr>
              <p:nvPr/>
            </p:nvSpPr>
            <p:spPr bwMode="auto">
              <a:xfrm>
                <a:off x="3310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.9678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5" name="Rectangle 313"/>
              <p:cNvSpPr>
                <a:spLocks noChangeArrowheads="1"/>
              </p:cNvSpPr>
              <p:nvPr/>
            </p:nvSpPr>
            <p:spPr bwMode="auto">
              <a:xfrm>
                <a:off x="3753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.9686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6" name="Rectangle 314"/>
              <p:cNvSpPr>
                <a:spLocks noChangeArrowheads="1"/>
              </p:cNvSpPr>
              <p:nvPr/>
            </p:nvSpPr>
            <p:spPr bwMode="auto">
              <a:xfrm>
                <a:off x="4195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.9693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7" name="Rectangle 315"/>
              <p:cNvSpPr>
                <a:spLocks noChangeArrowheads="1"/>
              </p:cNvSpPr>
              <p:nvPr/>
            </p:nvSpPr>
            <p:spPr bwMode="auto">
              <a:xfrm>
                <a:off x="4638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.9699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8" name="Rectangle 316"/>
              <p:cNvSpPr>
                <a:spLocks noChangeArrowheads="1"/>
              </p:cNvSpPr>
              <p:nvPr/>
            </p:nvSpPr>
            <p:spPr bwMode="auto">
              <a:xfrm>
                <a:off x="5081" y="3024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.9706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29" name="Rectangle 317"/>
              <p:cNvSpPr>
                <a:spLocks noChangeArrowheads="1"/>
              </p:cNvSpPr>
              <p:nvPr/>
            </p:nvSpPr>
            <p:spPr bwMode="auto">
              <a:xfrm>
                <a:off x="786" y="3230"/>
                <a:ext cx="1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1.9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0" name="Rectangle 318"/>
              <p:cNvSpPr>
                <a:spLocks noChangeArrowheads="1"/>
              </p:cNvSpPr>
              <p:nvPr/>
            </p:nvSpPr>
            <p:spPr bwMode="auto">
              <a:xfrm>
                <a:off x="1095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.9713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1" name="Rectangle 319"/>
              <p:cNvSpPr>
                <a:spLocks noChangeArrowheads="1"/>
              </p:cNvSpPr>
              <p:nvPr/>
            </p:nvSpPr>
            <p:spPr bwMode="auto">
              <a:xfrm>
                <a:off x="1538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.9719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2" name="Rectangle 320"/>
              <p:cNvSpPr>
                <a:spLocks noChangeArrowheads="1"/>
              </p:cNvSpPr>
              <p:nvPr/>
            </p:nvSpPr>
            <p:spPr bwMode="auto">
              <a:xfrm>
                <a:off x="1981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.9726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3" name="Rectangle 321"/>
              <p:cNvSpPr>
                <a:spLocks noChangeArrowheads="1"/>
              </p:cNvSpPr>
              <p:nvPr/>
            </p:nvSpPr>
            <p:spPr bwMode="auto">
              <a:xfrm>
                <a:off x="2424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.9732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4" name="Rectangle 322"/>
              <p:cNvSpPr>
                <a:spLocks noChangeArrowheads="1"/>
              </p:cNvSpPr>
              <p:nvPr/>
            </p:nvSpPr>
            <p:spPr bwMode="auto">
              <a:xfrm>
                <a:off x="2867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.9738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5" name="Rectangle 323"/>
              <p:cNvSpPr>
                <a:spLocks noChangeArrowheads="1"/>
              </p:cNvSpPr>
              <p:nvPr/>
            </p:nvSpPr>
            <p:spPr bwMode="auto">
              <a:xfrm>
                <a:off x="3310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.9744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6" name="Rectangle 324"/>
              <p:cNvSpPr>
                <a:spLocks noChangeArrowheads="1"/>
              </p:cNvSpPr>
              <p:nvPr/>
            </p:nvSpPr>
            <p:spPr bwMode="auto">
              <a:xfrm>
                <a:off x="3753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.9750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7" name="Rectangle 325"/>
              <p:cNvSpPr>
                <a:spLocks noChangeArrowheads="1"/>
              </p:cNvSpPr>
              <p:nvPr/>
            </p:nvSpPr>
            <p:spPr bwMode="auto">
              <a:xfrm>
                <a:off x="4195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.9756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8" name="Rectangle 326"/>
              <p:cNvSpPr>
                <a:spLocks noChangeArrowheads="1"/>
              </p:cNvSpPr>
              <p:nvPr/>
            </p:nvSpPr>
            <p:spPr bwMode="auto">
              <a:xfrm>
                <a:off x="4638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.9761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39" name="Rectangle 327"/>
              <p:cNvSpPr>
                <a:spLocks noChangeArrowheads="1"/>
              </p:cNvSpPr>
              <p:nvPr/>
            </p:nvSpPr>
            <p:spPr bwMode="auto">
              <a:xfrm>
                <a:off x="5081" y="3241"/>
                <a:ext cx="3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 b="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.9767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0" name="Rectangle 328"/>
              <p:cNvSpPr>
                <a:spLocks noChangeArrowheads="1"/>
              </p:cNvSpPr>
              <p:nvPr/>
            </p:nvSpPr>
            <p:spPr bwMode="auto">
              <a:xfrm>
                <a:off x="766" y="3458"/>
                <a:ext cx="12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Arial" charset="0"/>
                    <a:cs typeface="+mn-cs"/>
                  </a:rPr>
                  <a:t>  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1" name="Rectangle 329"/>
              <p:cNvSpPr>
                <a:spLocks noChangeArrowheads="1"/>
              </p:cNvSpPr>
              <p:nvPr/>
            </p:nvSpPr>
            <p:spPr bwMode="auto">
              <a:xfrm>
                <a:off x="1229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2" name="Rectangle 330"/>
              <p:cNvSpPr>
                <a:spLocks noChangeArrowheads="1"/>
              </p:cNvSpPr>
              <p:nvPr/>
            </p:nvSpPr>
            <p:spPr bwMode="auto">
              <a:xfrm>
                <a:off x="1672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3" name="Rectangle 331"/>
              <p:cNvSpPr>
                <a:spLocks noChangeArrowheads="1"/>
              </p:cNvSpPr>
              <p:nvPr/>
            </p:nvSpPr>
            <p:spPr bwMode="auto">
              <a:xfrm>
                <a:off x="2115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4" name="Rectangle 332"/>
              <p:cNvSpPr>
                <a:spLocks noChangeArrowheads="1"/>
              </p:cNvSpPr>
              <p:nvPr/>
            </p:nvSpPr>
            <p:spPr bwMode="auto">
              <a:xfrm>
                <a:off x="2558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5" name="Rectangle 333"/>
              <p:cNvSpPr>
                <a:spLocks noChangeArrowheads="1"/>
              </p:cNvSpPr>
              <p:nvPr/>
            </p:nvSpPr>
            <p:spPr bwMode="auto">
              <a:xfrm>
                <a:off x="3001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6" name="Rectangle 334"/>
              <p:cNvSpPr>
                <a:spLocks noChangeArrowheads="1"/>
              </p:cNvSpPr>
              <p:nvPr/>
            </p:nvSpPr>
            <p:spPr bwMode="auto">
              <a:xfrm>
                <a:off x="3444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7" name="Rectangle 335"/>
              <p:cNvSpPr>
                <a:spLocks noChangeArrowheads="1"/>
              </p:cNvSpPr>
              <p:nvPr/>
            </p:nvSpPr>
            <p:spPr bwMode="auto">
              <a:xfrm>
                <a:off x="3886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8" name="Rectangle 336"/>
              <p:cNvSpPr>
                <a:spLocks noChangeArrowheads="1"/>
              </p:cNvSpPr>
              <p:nvPr/>
            </p:nvSpPr>
            <p:spPr bwMode="auto">
              <a:xfrm>
                <a:off x="4329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49" name="Rectangle 337"/>
              <p:cNvSpPr>
                <a:spLocks noChangeArrowheads="1"/>
              </p:cNvSpPr>
              <p:nvPr/>
            </p:nvSpPr>
            <p:spPr bwMode="auto">
              <a:xfrm>
                <a:off x="4772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50" name="Rectangle 338"/>
              <p:cNvSpPr>
                <a:spLocks noChangeArrowheads="1"/>
              </p:cNvSpPr>
              <p:nvPr/>
            </p:nvSpPr>
            <p:spPr bwMode="auto">
              <a:xfrm>
                <a:off x="5215" y="3447"/>
                <a:ext cx="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457200" indent="-457200" algn="ctr" eaLnBrk="0" hangingPunct="0">
                  <a:defRPr/>
                </a:pPr>
                <a:r>
                  <a:rPr lang="en-US" sz="1800">
                    <a:solidFill>
                      <a:srgbClr val="000000"/>
                    </a:solidFill>
                    <a:latin typeface="Book Antiqua" pitchFamily="18" charset="0"/>
                    <a:cs typeface="+mn-cs"/>
                  </a:rPr>
                  <a:t>.</a:t>
                </a:r>
                <a:endParaRPr lang="en-US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51" name="Line 339"/>
              <p:cNvSpPr>
                <a:spLocks noChangeShapeType="1"/>
              </p:cNvSpPr>
              <p:nvPr/>
            </p:nvSpPr>
            <p:spPr bwMode="auto">
              <a:xfrm>
                <a:off x="699" y="2135"/>
                <a:ext cx="4728" cy="0"/>
              </a:xfrm>
              <a:prstGeom prst="line">
                <a:avLst/>
              </a:prstGeom>
              <a:noFill/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44052" name="Rectangle 340"/>
              <p:cNvSpPr>
                <a:spLocks noChangeArrowheads="1"/>
              </p:cNvSpPr>
              <p:nvPr/>
            </p:nvSpPr>
            <p:spPr bwMode="auto">
              <a:xfrm>
                <a:off x="699" y="2135"/>
                <a:ext cx="4728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sp>
          <p:nvSpPr>
            <p:cNvPr id="244054" name="Rectangle 342"/>
            <p:cNvSpPr>
              <a:spLocks noChangeArrowheads="1"/>
            </p:cNvSpPr>
            <p:nvPr/>
          </p:nvSpPr>
          <p:spPr bwMode="auto">
            <a:xfrm>
              <a:off x="693" y="1912"/>
              <a:ext cx="4728" cy="1752"/>
            </a:xfrm>
            <a:prstGeom prst="rect">
              <a:avLst/>
            </a:prstGeom>
            <a:noFill/>
            <a:ln w="9525" cap="rnd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44055" name="Oval 343"/>
          <p:cNvSpPr>
            <a:spLocks noChangeArrowheads="1"/>
          </p:cNvSpPr>
          <p:nvPr/>
        </p:nvSpPr>
        <p:spPr bwMode="auto">
          <a:xfrm>
            <a:off x="960438" y="4016375"/>
            <a:ext cx="5905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4057" name="Line 345"/>
          <p:cNvSpPr>
            <a:spLocks noChangeShapeType="1"/>
          </p:cNvSpPr>
          <p:nvPr/>
        </p:nvSpPr>
        <p:spPr bwMode="auto">
          <a:xfrm flipV="1">
            <a:off x="1549400" y="4216400"/>
            <a:ext cx="28003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4058" name="Rectangle 346"/>
          <p:cNvSpPr>
            <a:spLocks noChangeArrowheads="1"/>
          </p:cNvSpPr>
          <p:nvPr/>
        </p:nvSpPr>
        <p:spPr bwMode="auto">
          <a:xfrm>
            <a:off x="4356100" y="4041775"/>
            <a:ext cx="1330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4059" name="Oval 347"/>
          <p:cNvSpPr>
            <a:spLocks noChangeArrowheads="1"/>
          </p:cNvSpPr>
          <p:nvPr/>
        </p:nvSpPr>
        <p:spPr bwMode="auto">
          <a:xfrm>
            <a:off x="4344988" y="2957513"/>
            <a:ext cx="1365250" cy="4191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4060" name="Line 348"/>
          <p:cNvSpPr>
            <a:spLocks noChangeShapeType="1"/>
          </p:cNvSpPr>
          <p:nvPr/>
        </p:nvSpPr>
        <p:spPr bwMode="auto">
          <a:xfrm>
            <a:off x="5016500" y="3365500"/>
            <a:ext cx="0" cy="67310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4061" name="Line 349"/>
          <p:cNvSpPr>
            <a:spLocks noChangeShapeType="1"/>
          </p:cNvSpPr>
          <p:nvPr/>
        </p:nvSpPr>
        <p:spPr bwMode="auto">
          <a:xfrm>
            <a:off x="1511300" y="2882900"/>
            <a:ext cx="0" cy="3162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4062" name="Line 350"/>
          <p:cNvSpPr>
            <a:spLocks noChangeShapeType="1"/>
          </p:cNvSpPr>
          <p:nvPr/>
        </p:nvSpPr>
        <p:spPr bwMode="auto">
          <a:xfrm>
            <a:off x="901700" y="3517900"/>
            <a:ext cx="79121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4063" name="Rectangle 351"/>
          <p:cNvSpPr>
            <a:spLocks noChangeArrowheads="1"/>
          </p:cNvSpPr>
          <p:nvPr/>
        </p:nvSpPr>
        <p:spPr bwMode="auto">
          <a:xfrm rot="1486509">
            <a:off x="7594600" y="1884363"/>
            <a:ext cx="1000125" cy="4540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0">
                <a:solidFill>
                  <a:srgbClr val="FF0000"/>
                </a:solidFill>
                <a:latin typeface="Comic Sans MS" pitchFamily="66" charset="0"/>
              </a:rPr>
              <a:t>.9500</a:t>
            </a:r>
          </a:p>
        </p:txBody>
      </p:sp>
      <p:sp>
        <p:nvSpPr>
          <p:cNvPr id="244064" name="Rectangle 352"/>
          <p:cNvSpPr>
            <a:spLocks noChangeArrowheads="1"/>
          </p:cNvSpPr>
          <p:nvPr/>
        </p:nvSpPr>
        <p:spPr bwMode="auto">
          <a:xfrm rot="-128813">
            <a:off x="3062288" y="2089150"/>
            <a:ext cx="730250" cy="393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Comic Sans MS" pitchFamily="66" charset="0"/>
              </a:rPr>
              <a:t>left</a:t>
            </a:r>
          </a:p>
        </p:txBody>
      </p:sp>
      <p:sp>
        <p:nvSpPr>
          <p:cNvPr id="244065" name="Rectangle 353"/>
          <p:cNvSpPr>
            <a:spLocks noChangeArrowheads="1"/>
          </p:cNvSpPr>
          <p:nvPr/>
        </p:nvSpPr>
        <p:spPr bwMode="auto">
          <a:xfrm>
            <a:off x="2908300" y="6007100"/>
            <a:ext cx="1498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.05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1.64</a:t>
            </a:r>
          </a:p>
        </p:txBody>
      </p:sp>
      <p:sp>
        <p:nvSpPr>
          <p:cNvPr id="244066" name="Rectangle 354"/>
          <p:cNvSpPr>
            <a:spLocks noChangeArrowheads="1"/>
          </p:cNvSpPr>
          <p:nvPr/>
        </p:nvSpPr>
        <p:spPr bwMode="auto">
          <a:xfrm>
            <a:off x="5892800" y="5981700"/>
            <a:ext cx="14351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.05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1.65</a:t>
            </a:r>
          </a:p>
        </p:txBody>
      </p:sp>
      <p:sp>
        <p:nvSpPr>
          <p:cNvPr id="244067" name="Rectangle 355"/>
          <p:cNvSpPr>
            <a:spLocks noChangeArrowheads="1"/>
          </p:cNvSpPr>
          <p:nvPr/>
        </p:nvSpPr>
        <p:spPr bwMode="auto">
          <a:xfrm>
            <a:off x="4914900" y="6032500"/>
            <a:ext cx="444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or</a:t>
            </a:r>
          </a:p>
        </p:txBody>
      </p:sp>
      <p:sp>
        <p:nvSpPr>
          <p:cNvPr id="244068" name="Rectangle 356"/>
          <p:cNvSpPr>
            <a:spLocks noChangeArrowheads="1"/>
          </p:cNvSpPr>
          <p:nvPr/>
        </p:nvSpPr>
        <p:spPr bwMode="auto">
          <a:xfrm>
            <a:off x="4432300" y="6019800"/>
            <a:ext cx="1498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.05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1.645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4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2440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44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244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055" grpId="0" animBg="1"/>
      <p:bldP spid="244058" grpId="0" animBg="1"/>
      <p:bldP spid="244059" grpId="0" animBg="1"/>
      <p:bldP spid="244063" grpId="0" animBg="1" autoUpdateAnimBg="0"/>
      <p:bldP spid="244064" grpId="0" animBg="1" autoUpdateAnimBg="0"/>
      <p:bldP spid="244065" grpId="0"/>
      <p:bldP spid="244065" grpId="1"/>
      <p:bldP spid="244066" grpId="0"/>
      <p:bldP spid="244066" grpId="1"/>
      <p:bldP spid="244067" grpId="0"/>
      <p:bldP spid="244067" grpId="1"/>
      <p:bldP spid="24406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2672" name="Object 48"/>
          <p:cNvGraphicFramePr>
            <a:graphicFrameLocks noChangeAspect="1"/>
          </p:cNvGraphicFramePr>
          <p:nvPr/>
        </p:nvGraphicFramePr>
        <p:xfrm>
          <a:off x="858838" y="3506788"/>
          <a:ext cx="639762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5" name="Equation" r:id="rId4" imgW="850531" imgH="317362" progId="Equation.DSMT4">
                  <p:embed/>
                </p:oleObj>
              </mc:Choice>
              <mc:Fallback>
                <p:oleObj name="Equation" r:id="rId4" imgW="850531" imgH="317362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838" y="3506788"/>
                        <a:ext cx="639762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671" name="Text Box 47"/>
          <p:cNvSpPr txBox="1">
            <a:spLocks noChangeArrowheads="1"/>
          </p:cNvSpPr>
          <p:nvPr/>
        </p:nvSpPr>
        <p:spPr bwMode="auto">
          <a:xfrm flipH="1">
            <a:off x="5311775" y="2593975"/>
            <a:ext cx="85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</a:t>
            </a:r>
          </a:p>
        </p:txBody>
      </p:sp>
      <p:sp>
        <p:nvSpPr>
          <p:cNvPr id="282668" name="Text Box 44"/>
          <p:cNvSpPr txBox="1">
            <a:spLocks noChangeArrowheads="1"/>
          </p:cNvSpPr>
          <p:nvPr/>
        </p:nvSpPr>
        <p:spPr bwMode="auto">
          <a:xfrm flipH="1">
            <a:off x="7302500" y="4954588"/>
            <a:ext cx="330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z</a:t>
            </a:r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5580063" y="5213350"/>
            <a:ext cx="9604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z</a:t>
            </a:r>
            <a:r>
              <a:rPr lang="en-US" sz="2400" b="0" baseline="-25000">
                <a:solidFill>
                  <a:srgbClr val="000000"/>
                </a:solidFill>
                <a:latin typeface="Book Antiqua" pitchFamily="18" charset="0"/>
              </a:rPr>
              <a:t>1</a:t>
            </a:r>
            <a:endParaRPr lang="en-US" sz="24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282669" name="Text Box 45"/>
          <p:cNvSpPr txBox="1">
            <a:spLocks noChangeArrowheads="1"/>
          </p:cNvSpPr>
          <p:nvPr/>
        </p:nvSpPr>
        <p:spPr bwMode="auto">
          <a:xfrm flipH="1">
            <a:off x="4656138" y="5348288"/>
            <a:ext cx="3492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82627" name="Freeform 3"/>
          <p:cNvSpPr>
            <a:spLocks/>
          </p:cNvSpPr>
          <p:nvPr/>
        </p:nvSpPr>
        <p:spPr bwMode="auto">
          <a:xfrm flipH="1">
            <a:off x="2509838" y="2179638"/>
            <a:ext cx="4537075" cy="3041650"/>
          </a:xfrm>
          <a:custGeom>
            <a:avLst/>
            <a:gdLst/>
            <a:ahLst/>
            <a:cxnLst>
              <a:cxn ang="0">
                <a:pos x="1354" y="12"/>
              </a:cxn>
              <a:cxn ang="0">
                <a:pos x="1270" y="88"/>
              </a:cxn>
              <a:cxn ang="0">
                <a:pos x="1202" y="190"/>
              </a:cxn>
              <a:cxn ang="0">
                <a:pos x="1142" y="310"/>
              </a:cxn>
              <a:cxn ang="0">
                <a:pos x="1098" y="412"/>
              </a:cxn>
              <a:cxn ang="0">
                <a:pos x="1056" y="510"/>
              </a:cxn>
              <a:cxn ang="0">
                <a:pos x="1018" y="626"/>
              </a:cxn>
              <a:cxn ang="0">
                <a:pos x="978" y="738"/>
              </a:cxn>
              <a:cxn ang="0">
                <a:pos x="942" y="854"/>
              </a:cxn>
              <a:cxn ang="0">
                <a:pos x="921" y="958"/>
              </a:cxn>
              <a:cxn ang="0">
                <a:pos x="890" y="1060"/>
              </a:cxn>
              <a:cxn ang="0">
                <a:pos x="850" y="1174"/>
              </a:cxn>
              <a:cxn ang="0">
                <a:pos x="811" y="1272"/>
              </a:cxn>
              <a:cxn ang="0">
                <a:pos x="753" y="1390"/>
              </a:cxn>
              <a:cxn ang="0">
                <a:pos x="688" y="1506"/>
              </a:cxn>
              <a:cxn ang="0">
                <a:pos x="620" y="1596"/>
              </a:cxn>
              <a:cxn ang="0">
                <a:pos x="508" y="1676"/>
              </a:cxn>
              <a:cxn ang="0">
                <a:pos x="399" y="1732"/>
              </a:cxn>
              <a:cxn ang="0">
                <a:pos x="302" y="1770"/>
              </a:cxn>
              <a:cxn ang="0">
                <a:pos x="199" y="1804"/>
              </a:cxn>
              <a:cxn ang="0">
                <a:pos x="75" y="1844"/>
              </a:cxn>
              <a:cxn ang="0">
                <a:pos x="0" y="1868"/>
              </a:cxn>
              <a:cxn ang="0">
                <a:pos x="2858" y="1916"/>
              </a:cxn>
              <a:cxn ang="0">
                <a:pos x="2804" y="1866"/>
              </a:cxn>
              <a:cxn ang="0">
                <a:pos x="2708" y="1838"/>
              </a:cxn>
              <a:cxn ang="0">
                <a:pos x="2582" y="1796"/>
              </a:cxn>
              <a:cxn ang="0">
                <a:pos x="2458" y="1748"/>
              </a:cxn>
              <a:cxn ang="0">
                <a:pos x="2331" y="1674"/>
              </a:cxn>
              <a:cxn ang="0">
                <a:pos x="2280" y="1644"/>
              </a:cxn>
              <a:cxn ang="0">
                <a:pos x="2204" y="1576"/>
              </a:cxn>
              <a:cxn ang="0">
                <a:pos x="2140" y="1496"/>
              </a:cxn>
              <a:cxn ang="0">
                <a:pos x="2072" y="1386"/>
              </a:cxn>
              <a:cxn ang="0">
                <a:pos x="2028" y="1302"/>
              </a:cxn>
              <a:cxn ang="0">
                <a:pos x="1980" y="1190"/>
              </a:cxn>
              <a:cxn ang="0">
                <a:pos x="1944" y="1102"/>
              </a:cxn>
              <a:cxn ang="0">
                <a:pos x="1906" y="996"/>
              </a:cxn>
              <a:cxn ang="0">
                <a:pos x="1868" y="864"/>
              </a:cxn>
              <a:cxn ang="0">
                <a:pos x="1838" y="762"/>
              </a:cxn>
              <a:cxn ang="0">
                <a:pos x="1803" y="636"/>
              </a:cxn>
              <a:cxn ang="0">
                <a:pos x="1749" y="504"/>
              </a:cxn>
              <a:cxn ang="0">
                <a:pos x="1708" y="396"/>
              </a:cxn>
              <a:cxn ang="0">
                <a:pos x="1668" y="312"/>
              </a:cxn>
              <a:cxn ang="0">
                <a:pos x="1640" y="246"/>
              </a:cxn>
              <a:cxn ang="0">
                <a:pos x="1620" y="212"/>
              </a:cxn>
              <a:cxn ang="0">
                <a:pos x="1590" y="166"/>
              </a:cxn>
              <a:cxn ang="0">
                <a:pos x="1558" y="118"/>
              </a:cxn>
              <a:cxn ang="0">
                <a:pos x="1498" y="46"/>
              </a:cxn>
              <a:cxn ang="0">
                <a:pos x="1446" y="6"/>
              </a:cxn>
            </a:cxnLst>
            <a:rect l="0" t="0" r="r" b="b"/>
            <a:pathLst>
              <a:path w="2858" h="1916">
                <a:moveTo>
                  <a:pt x="1416" y="0"/>
                </a:moveTo>
                <a:lnTo>
                  <a:pt x="1386" y="0"/>
                </a:lnTo>
                <a:lnTo>
                  <a:pt x="1354" y="12"/>
                </a:lnTo>
                <a:lnTo>
                  <a:pt x="1324" y="34"/>
                </a:lnTo>
                <a:lnTo>
                  <a:pt x="1299" y="56"/>
                </a:lnTo>
                <a:lnTo>
                  <a:pt x="1270" y="88"/>
                </a:lnTo>
                <a:lnTo>
                  <a:pt x="1239" y="124"/>
                </a:lnTo>
                <a:lnTo>
                  <a:pt x="1221" y="154"/>
                </a:lnTo>
                <a:lnTo>
                  <a:pt x="1202" y="190"/>
                </a:lnTo>
                <a:lnTo>
                  <a:pt x="1179" y="226"/>
                </a:lnTo>
                <a:lnTo>
                  <a:pt x="1162" y="270"/>
                </a:lnTo>
                <a:lnTo>
                  <a:pt x="1142" y="310"/>
                </a:lnTo>
                <a:lnTo>
                  <a:pt x="1122" y="352"/>
                </a:lnTo>
                <a:lnTo>
                  <a:pt x="1110" y="380"/>
                </a:lnTo>
                <a:lnTo>
                  <a:pt x="1098" y="412"/>
                </a:lnTo>
                <a:lnTo>
                  <a:pt x="1080" y="446"/>
                </a:lnTo>
                <a:lnTo>
                  <a:pt x="1070" y="478"/>
                </a:lnTo>
                <a:lnTo>
                  <a:pt x="1056" y="510"/>
                </a:lnTo>
                <a:lnTo>
                  <a:pt x="1044" y="548"/>
                </a:lnTo>
                <a:lnTo>
                  <a:pt x="1028" y="590"/>
                </a:lnTo>
                <a:lnTo>
                  <a:pt x="1018" y="626"/>
                </a:lnTo>
                <a:lnTo>
                  <a:pt x="1004" y="660"/>
                </a:lnTo>
                <a:lnTo>
                  <a:pt x="994" y="702"/>
                </a:lnTo>
                <a:lnTo>
                  <a:pt x="978" y="738"/>
                </a:lnTo>
                <a:lnTo>
                  <a:pt x="968" y="772"/>
                </a:lnTo>
                <a:lnTo>
                  <a:pt x="956" y="814"/>
                </a:lnTo>
                <a:lnTo>
                  <a:pt x="942" y="854"/>
                </a:lnTo>
                <a:lnTo>
                  <a:pt x="932" y="890"/>
                </a:lnTo>
                <a:lnTo>
                  <a:pt x="922" y="928"/>
                </a:lnTo>
                <a:lnTo>
                  <a:pt x="921" y="958"/>
                </a:lnTo>
                <a:lnTo>
                  <a:pt x="910" y="992"/>
                </a:lnTo>
                <a:lnTo>
                  <a:pt x="903" y="1024"/>
                </a:lnTo>
                <a:lnTo>
                  <a:pt x="890" y="1060"/>
                </a:lnTo>
                <a:lnTo>
                  <a:pt x="878" y="1096"/>
                </a:lnTo>
                <a:lnTo>
                  <a:pt x="864" y="1132"/>
                </a:lnTo>
                <a:lnTo>
                  <a:pt x="850" y="1174"/>
                </a:lnTo>
                <a:lnTo>
                  <a:pt x="836" y="1208"/>
                </a:lnTo>
                <a:lnTo>
                  <a:pt x="823" y="1248"/>
                </a:lnTo>
                <a:lnTo>
                  <a:pt x="811" y="1272"/>
                </a:lnTo>
                <a:lnTo>
                  <a:pt x="794" y="1304"/>
                </a:lnTo>
                <a:lnTo>
                  <a:pt x="776" y="1346"/>
                </a:lnTo>
                <a:lnTo>
                  <a:pt x="753" y="1390"/>
                </a:lnTo>
                <a:lnTo>
                  <a:pt x="729" y="1426"/>
                </a:lnTo>
                <a:lnTo>
                  <a:pt x="711" y="1468"/>
                </a:lnTo>
                <a:lnTo>
                  <a:pt x="688" y="1506"/>
                </a:lnTo>
                <a:lnTo>
                  <a:pt x="664" y="1534"/>
                </a:lnTo>
                <a:lnTo>
                  <a:pt x="639" y="1564"/>
                </a:lnTo>
                <a:lnTo>
                  <a:pt x="620" y="1596"/>
                </a:lnTo>
                <a:lnTo>
                  <a:pt x="582" y="1626"/>
                </a:lnTo>
                <a:lnTo>
                  <a:pt x="548" y="1650"/>
                </a:lnTo>
                <a:lnTo>
                  <a:pt x="508" y="1676"/>
                </a:lnTo>
                <a:lnTo>
                  <a:pt x="459" y="1700"/>
                </a:lnTo>
                <a:lnTo>
                  <a:pt x="427" y="1716"/>
                </a:lnTo>
                <a:lnTo>
                  <a:pt x="399" y="1732"/>
                </a:lnTo>
                <a:lnTo>
                  <a:pt x="363" y="1744"/>
                </a:lnTo>
                <a:lnTo>
                  <a:pt x="330" y="1758"/>
                </a:lnTo>
                <a:lnTo>
                  <a:pt x="302" y="1770"/>
                </a:lnTo>
                <a:lnTo>
                  <a:pt x="276" y="1782"/>
                </a:lnTo>
                <a:lnTo>
                  <a:pt x="246" y="1792"/>
                </a:lnTo>
                <a:lnTo>
                  <a:pt x="199" y="1804"/>
                </a:lnTo>
                <a:lnTo>
                  <a:pt x="159" y="1816"/>
                </a:lnTo>
                <a:lnTo>
                  <a:pt x="120" y="1832"/>
                </a:lnTo>
                <a:lnTo>
                  <a:pt x="75" y="1844"/>
                </a:lnTo>
                <a:lnTo>
                  <a:pt x="46" y="1852"/>
                </a:lnTo>
                <a:lnTo>
                  <a:pt x="20" y="1860"/>
                </a:lnTo>
                <a:lnTo>
                  <a:pt x="0" y="1868"/>
                </a:lnTo>
                <a:lnTo>
                  <a:pt x="0" y="1894"/>
                </a:lnTo>
                <a:lnTo>
                  <a:pt x="2" y="1916"/>
                </a:lnTo>
                <a:lnTo>
                  <a:pt x="2858" y="1916"/>
                </a:lnTo>
                <a:lnTo>
                  <a:pt x="2858" y="1878"/>
                </a:lnTo>
                <a:lnTo>
                  <a:pt x="2838" y="1872"/>
                </a:lnTo>
                <a:lnTo>
                  <a:pt x="2804" y="1866"/>
                </a:lnTo>
                <a:lnTo>
                  <a:pt x="2768" y="1854"/>
                </a:lnTo>
                <a:lnTo>
                  <a:pt x="2740" y="1846"/>
                </a:lnTo>
                <a:lnTo>
                  <a:pt x="2708" y="1838"/>
                </a:lnTo>
                <a:lnTo>
                  <a:pt x="2668" y="1826"/>
                </a:lnTo>
                <a:lnTo>
                  <a:pt x="2626" y="1812"/>
                </a:lnTo>
                <a:lnTo>
                  <a:pt x="2582" y="1796"/>
                </a:lnTo>
                <a:lnTo>
                  <a:pt x="2534" y="1778"/>
                </a:lnTo>
                <a:lnTo>
                  <a:pt x="2496" y="1762"/>
                </a:lnTo>
                <a:lnTo>
                  <a:pt x="2458" y="1748"/>
                </a:lnTo>
                <a:lnTo>
                  <a:pt x="2424" y="1730"/>
                </a:lnTo>
                <a:lnTo>
                  <a:pt x="2379" y="1704"/>
                </a:lnTo>
                <a:lnTo>
                  <a:pt x="2331" y="1674"/>
                </a:lnTo>
                <a:lnTo>
                  <a:pt x="2314" y="1668"/>
                </a:lnTo>
                <a:lnTo>
                  <a:pt x="2298" y="1656"/>
                </a:lnTo>
                <a:lnTo>
                  <a:pt x="2280" y="1644"/>
                </a:lnTo>
                <a:lnTo>
                  <a:pt x="2258" y="1628"/>
                </a:lnTo>
                <a:lnTo>
                  <a:pt x="2228" y="1604"/>
                </a:lnTo>
                <a:lnTo>
                  <a:pt x="2204" y="1576"/>
                </a:lnTo>
                <a:lnTo>
                  <a:pt x="2182" y="1548"/>
                </a:lnTo>
                <a:lnTo>
                  <a:pt x="2158" y="1520"/>
                </a:lnTo>
                <a:lnTo>
                  <a:pt x="2140" y="1496"/>
                </a:lnTo>
                <a:lnTo>
                  <a:pt x="2116" y="1462"/>
                </a:lnTo>
                <a:lnTo>
                  <a:pt x="2090" y="1422"/>
                </a:lnTo>
                <a:lnTo>
                  <a:pt x="2072" y="1386"/>
                </a:lnTo>
                <a:lnTo>
                  <a:pt x="2054" y="1360"/>
                </a:lnTo>
                <a:lnTo>
                  <a:pt x="2040" y="1330"/>
                </a:lnTo>
                <a:lnTo>
                  <a:pt x="2028" y="1302"/>
                </a:lnTo>
                <a:lnTo>
                  <a:pt x="2012" y="1270"/>
                </a:lnTo>
                <a:lnTo>
                  <a:pt x="1998" y="1240"/>
                </a:lnTo>
                <a:lnTo>
                  <a:pt x="1980" y="1190"/>
                </a:lnTo>
                <a:lnTo>
                  <a:pt x="1964" y="1158"/>
                </a:lnTo>
                <a:lnTo>
                  <a:pt x="1956" y="1130"/>
                </a:lnTo>
                <a:lnTo>
                  <a:pt x="1944" y="1102"/>
                </a:lnTo>
                <a:lnTo>
                  <a:pt x="1930" y="1068"/>
                </a:lnTo>
                <a:lnTo>
                  <a:pt x="1920" y="1042"/>
                </a:lnTo>
                <a:lnTo>
                  <a:pt x="1906" y="996"/>
                </a:lnTo>
                <a:lnTo>
                  <a:pt x="1890" y="946"/>
                </a:lnTo>
                <a:lnTo>
                  <a:pt x="1876" y="892"/>
                </a:lnTo>
                <a:lnTo>
                  <a:pt x="1868" y="864"/>
                </a:lnTo>
                <a:lnTo>
                  <a:pt x="1860" y="828"/>
                </a:lnTo>
                <a:lnTo>
                  <a:pt x="1852" y="796"/>
                </a:lnTo>
                <a:lnTo>
                  <a:pt x="1838" y="762"/>
                </a:lnTo>
                <a:lnTo>
                  <a:pt x="1826" y="722"/>
                </a:lnTo>
                <a:lnTo>
                  <a:pt x="1816" y="684"/>
                </a:lnTo>
                <a:lnTo>
                  <a:pt x="1803" y="636"/>
                </a:lnTo>
                <a:lnTo>
                  <a:pt x="1785" y="594"/>
                </a:lnTo>
                <a:lnTo>
                  <a:pt x="1764" y="540"/>
                </a:lnTo>
                <a:lnTo>
                  <a:pt x="1749" y="504"/>
                </a:lnTo>
                <a:lnTo>
                  <a:pt x="1738" y="468"/>
                </a:lnTo>
                <a:lnTo>
                  <a:pt x="1724" y="432"/>
                </a:lnTo>
                <a:lnTo>
                  <a:pt x="1708" y="396"/>
                </a:lnTo>
                <a:lnTo>
                  <a:pt x="1684" y="342"/>
                </a:lnTo>
                <a:lnTo>
                  <a:pt x="1691" y="360"/>
                </a:lnTo>
                <a:lnTo>
                  <a:pt x="1668" y="312"/>
                </a:lnTo>
                <a:lnTo>
                  <a:pt x="1648" y="274"/>
                </a:lnTo>
                <a:lnTo>
                  <a:pt x="1644" y="258"/>
                </a:lnTo>
                <a:lnTo>
                  <a:pt x="1640" y="246"/>
                </a:lnTo>
                <a:lnTo>
                  <a:pt x="1632" y="232"/>
                </a:lnTo>
                <a:lnTo>
                  <a:pt x="1626" y="226"/>
                </a:lnTo>
                <a:lnTo>
                  <a:pt x="1620" y="212"/>
                </a:lnTo>
                <a:lnTo>
                  <a:pt x="1610" y="200"/>
                </a:lnTo>
                <a:lnTo>
                  <a:pt x="1602" y="182"/>
                </a:lnTo>
                <a:lnTo>
                  <a:pt x="1590" y="166"/>
                </a:lnTo>
                <a:lnTo>
                  <a:pt x="1580" y="152"/>
                </a:lnTo>
                <a:lnTo>
                  <a:pt x="1572" y="136"/>
                </a:lnTo>
                <a:lnTo>
                  <a:pt x="1558" y="118"/>
                </a:lnTo>
                <a:lnTo>
                  <a:pt x="1536" y="90"/>
                </a:lnTo>
                <a:lnTo>
                  <a:pt x="1518" y="66"/>
                </a:lnTo>
                <a:lnTo>
                  <a:pt x="1498" y="46"/>
                </a:lnTo>
                <a:lnTo>
                  <a:pt x="1480" y="30"/>
                </a:lnTo>
                <a:lnTo>
                  <a:pt x="1466" y="14"/>
                </a:lnTo>
                <a:lnTo>
                  <a:pt x="1446" y="6"/>
                </a:lnTo>
                <a:lnTo>
                  <a:pt x="1430" y="0"/>
                </a:lnTo>
              </a:path>
            </a:pathLst>
          </a:custGeom>
          <a:solidFill>
            <a:srgbClr val="C0C0C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28" name="Freeform 4"/>
          <p:cNvSpPr>
            <a:spLocks/>
          </p:cNvSpPr>
          <p:nvPr/>
        </p:nvSpPr>
        <p:spPr bwMode="auto">
          <a:xfrm flipH="1">
            <a:off x="6043613" y="4716463"/>
            <a:ext cx="1004887" cy="51435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624" y="41"/>
              </a:cxn>
              <a:cxn ang="0">
                <a:pos x="633" y="102"/>
              </a:cxn>
              <a:cxn ang="0">
                <a:pos x="633" y="130"/>
              </a:cxn>
              <a:cxn ang="0">
                <a:pos x="632" y="161"/>
              </a:cxn>
              <a:cxn ang="0">
                <a:pos x="632" y="186"/>
              </a:cxn>
              <a:cxn ang="0">
                <a:pos x="632" y="210"/>
              </a:cxn>
              <a:cxn ang="0">
                <a:pos x="632" y="235"/>
              </a:cxn>
              <a:cxn ang="0">
                <a:pos x="632" y="324"/>
              </a:cxn>
              <a:cxn ang="0">
                <a:pos x="4" y="324"/>
              </a:cxn>
              <a:cxn ang="0">
                <a:pos x="0" y="303"/>
              </a:cxn>
              <a:cxn ang="0">
                <a:pos x="4" y="283"/>
              </a:cxn>
              <a:cxn ang="0">
                <a:pos x="40" y="271"/>
              </a:cxn>
              <a:cxn ang="0">
                <a:pos x="80" y="267"/>
              </a:cxn>
              <a:cxn ang="0">
                <a:pos x="124" y="250"/>
              </a:cxn>
              <a:cxn ang="0">
                <a:pos x="164" y="238"/>
              </a:cxn>
              <a:cxn ang="0">
                <a:pos x="196" y="226"/>
              </a:cxn>
              <a:cxn ang="0">
                <a:pos x="236" y="213"/>
              </a:cxn>
              <a:cxn ang="0">
                <a:pos x="276" y="197"/>
              </a:cxn>
              <a:cxn ang="0">
                <a:pos x="352" y="168"/>
              </a:cxn>
              <a:cxn ang="0">
                <a:pos x="388" y="156"/>
              </a:cxn>
              <a:cxn ang="0">
                <a:pos x="412" y="144"/>
              </a:cxn>
              <a:cxn ang="0">
                <a:pos x="440" y="127"/>
              </a:cxn>
              <a:cxn ang="0">
                <a:pos x="464" y="115"/>
              </a:cxn>
              <a:cxn ang="0">
                <a:pos x="480" y="111"/>
              </a:cxn>
              <a:cxn ang="0">
                <a:pos x="500" y="98"/>
              </a:cxn>
              <a:cxn ang="0">
                <a:pos x="528" y="82"/>
              </a:cxn>
              <a:cxn ang="0">
                <a:pos x="548" y="66"/>
              </a:cxn>
              <a:cxn ang="0">
                <a:pos x="580" y="45"/>
              </a:cxn>
              <a:cxn ang="0">
                <a:pos x="600" y="25"/>
              </a:cxn>
              <a:cxn ang="0">
                <a:pos x="624" y="0"/>
              </a:cxn>
              <a:cxn ang="0">
                <a:pos x="616" y="12"/>
              </a:cxn>
            </a:cxnLst>
            <a:rect l="0" t="0" r="r" b="b"/>
            <a:pathLst>
              <a:path w="633" h="324">
                <a:moveTo>
                  <a:pt x="624" y="0"/>
                </a:moveTo>
                <a:lnTo>
                  <a:pt x="624" y="41"/>
                </a:lnTo>
                <a:lnTo>
                  <a:pt x="633" y="102"/>
                </a:lnTo>
                <a:lnTo>
                  <a:pt x="633" y="130"/>
                </a:lnTo>
                <a:lnTo>
                  <a:pt x="632" y="161"/>
                </a:lnTo>
                <a:lnTo>
                  <a:pt x="632" y="186"/>
                </a:lnTo>
                <a:lnTo>
                  <a:pt x="632" y="210"/>
                </a:lnTo>
                <a:lnTo>
                  <a:pt x="632" y="235"/>
                </a:lnTo>
                <a:lnTo>
                  <a:pt x="632" y="324"/>
                </a:lnTo>
                <a:lnTo>
                  <a:pt x="4" y="324"/>
                </a:lnTo>
                <a:lnTo>
                  <a:pt x="0" y="303"/>
                </a:lnTo>
                <a:lnTo>
                  <a:pt x="4" y="283"/>
                </a:lnTo>
                <a:lnTo>
                  <a:pt x="40" y="271"/>
                </a:lnTo>
                <a:lnTo>
                  <a:pt x="80" y="267"/>
                </a:lnTo>
                <a:lnTo>
                  <a:pt x="124" y="250"/>
                </a:lnTo>
                <a:lnTo>
                  <a:pt x="164" y="238"/>
                </a:lnTo>
                <a:lnTo>
                  <a:pt x="196" y="226"/>
                </a:lnTo>
                <a:lnTo>
                  <a:pt x="236" y="213"/>
                </a:lnTo>
                <a:lnTo>
                  <a:pt x="276" y="197"/>
                </a:lnTo>
                <a:lnTo>
                  <a:pt x="352" y="168"/>
                </a:lnTo>
                <a:lnTo>
                  <a:pt x="388" y="156"/>
                </a:lnTo>
                <a:lnTo>
                  <a:pt x="412" y="144"/>
                </a:lnTo>
                <a:lnTo>
                  <a:pt x="440" y="127"/>
                </a:lnTo>
                <a:lnTo>
                  <a:pt x="464" y="115"/>
                </a:lnTo>
                <a:lnTo>
                  <a:pt x="480" y="111"/>
                </a:lnTo>
                <a:lnTo>
                  <a:pt x="500" y="98"/>
                </a:lnTo>
                <a:lnTo>
                  <a:pt x="528" y="82"/>
                </a:lnTo>
                <a:lnTo>
                  <a:pt x="548" y="66"/>
                </a:lnTo>
                <a:lnTo>
                  <a:pt x="580" y="45"/>
                </a:lnTo>
                <a:lnTo>
                  <a:pt x="600" y="25"/>
                </a:lnTo>
                <a:lnTo>
                  <a:pt x="624" y="0"/>
                </a:lnTo>
                <a:lnTo>
                  <a:pt x="616" y="12"/>
                </a:lnTo>
              </a:path>
            </a:pathLst>
          </a:custGeom>
          <a:solidFill>
            <a:srgbClr val="FF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29" name="Line 5"/>
          <p:cNvSpPr>
            <a:spLocks noChangeShapeType="1"/>
          </p:cNvSpPr>
          <p:nvPr/>
        </p:nvSpPr>
        <p:spPr bwMode="auto">
          <a:xfrm flipH="1">
            <a:off x="6034088" y="4662488"/>
            <a:ext cx="0" cy="639762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2278063" y="5226050"/>
            <a:ext cx="50022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78859" name="Group 8"/>
          <p:cNvGrpSpPr>
            <a:grpSpLocks/>
          </p:cNvGrpSpPr>
          <p:nvPr/>
        </p:nvGrpSpPr>
        <p:grpSpPr bwMode="auto">
          <a:xfrm flipH="1">
            <a:off x="2405063" y="2114550"/>
            <a:ext cx="4722812" cy="2917825"/>
            <a:chOff x="1515" y="1218"/>
            <a:chExt cx="2975" cy="1838"/>
          </a:xfrm>
        </p:grpSpPr>
        <p:sp>
          <p:nvSpPr>
            <p:cNvPr id="282633" name="Arc 9"/>
            <p:cNvSpPr>
              <a:spLocks/>
            </p:cNvSpPr>
            <p:nvPr/>
          </p:nvSpPr>
          <p:spPr bwMode="auto">
            <a:xfrm rot="4500000">
              <a:off x="3304" y="2322"/>
              <a:ext cx="766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744 w 18744"/>
                <a:gd name="T1" fmla="*/ 10735 h 21600"/>
                <a:gd name="T2" fmla="*/ 0 w 18744"/>
                <a:gd name="T3" fmla="*/ 21600 h 21600"/>
                <a:gd name="T4" fmla="*/ 0 w 18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44" h="21600" fill="none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</a:path>
                <a:path w="18744" h="21600" stroke="0" extrusionOk="0">
                  <a:moveTo>
                    <a:pt x="18743" y="10734"/>
                  </a:moveTo>
                  <a:cubicBezTo>
                    <a:pt x="14895" y="17454"/>
                    <a:pt x="77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4" name="Arc 10"/>
            <p:cNvSpPr>
              <a:spLocks/>
            </p:cNvSpPr>
            <p:nvPr/>
          </p:nvSpPr>
          <p:spPr bwMode="auto">
            <a:xfrm rot="6300000">
              <a:off x="2275" y="1585"/>
              <a:ext cx="956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5" name="Arc 11"/>
            <p:cNvSpPr>
              <a:spLocks/>
            </p:cNvSpPr>
            <p:nvPr/>
          </p:nvSpPr>
          <p:spPr bwMode="auto">
            <a:xfrm rot="16980000">
              <a:off x="1897" y="2343"/>
              <a:ext cx="790" cy="284"/>
            </a:xfrm>
            <a:custGeom>
              <a:avLst/>
              <a:gdLst>
                <a:gd name="G0" fmla="+- 19433 0 0"/>
                <a:gd name="G1" fmla="+- 0 0 0"/>
                <a:gd name="G2" fmla="+- 21600 0 0"/>
                <a:gd name="T0" fmla="*/ 19433 w 19433"/>
                <a:gd name="T1" fmla="*/ 21600 h 21600"/>
                <a:gd name="T2" fmla="*/ 0 w 19433"/>
                <a:gd name="T3" fmla="*/ 9430 h 21600"/>
                <a:gd name="T4" fmla="*/ 19433 w 194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6" name="Arc 12"/>
            <p:cNvSpPr>
              <a:spLocks/>
            </p:cNvSpPr>
            <p:nvPr/>
          </p:nvSpPr>
          <p:spPr bwMode="auto">
            <a:xfrm rot="15300000">
              <a:off x="2739" y="1584"/>
              <a:ext cx="957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7" name="Arc 13"/>
            <p:cNvSpPr>
              <a:spLocks/>
            </p:cNvSpPr>
            <p:nvPr/>
          </p:nvSpPr>
          <p:spPr bwMode="auto">
            <a:xfrm rot="844471">
              <a:off x="3764" y="2858"/>
              <a:ext cx="726" cy="195"/>
            </a:xfrm>
            <a:custGeom>
              <a:avLst/>
              <a:gdLst>
                <a:gd name="G0" fmla="+- 20527 0 0"/>
                <a:gd name="G1" fmla="+- 0 0 0"/>
                <a:gd name="G2" fmla="+- 21600 0 0"/>
                <a:gd name="T0" fmla="*/ 22549 w 22549"/>
                <a:gd name="T1" fmla="*/ 21505 h 21600"/>
                <a:gd name="T2" fmla="*/ 0 w 22549"/>
                <a:gd name="T3" fmla="*/ 6724 h 21600"/>
                <a:gd name="T4" fmla="*/ 20527 w 225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49" h="21600" fill="none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</a:path>
                <a:path w="22549" h="21600" stroke="0" extrusionOk="0">
                  <a:moveTo>
                    <a:pt x="22549" y="21505"/>
                  </a:moveTo>
                  <a:cubicBezTo>
                    <a:pt x="21876" y="21568"/>
                    <a:pt x="21202" y="21599"/>
                    <a:pt x="20527" y="21600"/>
                  </a:cubicBezTo>
                  <a:cubicBezTo>
                    <a:pt x="11188" y="21600"/>
                    <a:pt x="2907" y="15598"/>
                    <a:pt x="0" y="6723"/>
                  </a:cubicBezTo>
                  <a:lnTo>
                    <a:pt x="20527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82638" name="Arc 14"/>
            <p:cNvSpPr>
              <a:spLocks/>
            </p:cNvSpPr>
            <p:nvPr/>
          </p:nvSpPr>
          <p:spPr bwMode="auto">
            <a:xfrm rot="20760000">
              <a:off x="1515" y="2892"/>
              <a:ext cx="697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693 w 20693"/>
                <a:gd name="T1" fmla="*/ 6194 h 21576"/>
                <a:gd name="T2" fmla="*/ 1014 w 20693"/>
                <a:gd name="T3" fmla="*/ 21576 h 21576"/>
                <a:gd name="T4" fmla="*/ 0 w 20693"/>
                <a:gd name="T5" fmla="*/ 0 h 2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282639" name="Line 15"/>
          <p:cNvSpPr>
            <a:spLocks noChangeShapeType="1"/>
          </p:cNvSpPr>
          <p:nvPr/>
        </p:nvSpPr>
        <p:spPr bwMode="auto">
          <a:xfrm flipH="1">
            <a:off x="4821238" y="5011738"/>
            <a:ext cx="0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8861" name="Text Box 16"/>
          <p:cNvSpPr txBox="1">
            <a:spLocks noChangeArrowheads="1"/>
          </p:cNvSpPr>
          <p:nvPr/>
        </p:nvSpPr>
        <p:spPr bwMode="auto">
          <a:xfrm flipH="1">
            <a:off x="3919538" y="3813175"/>
            <a:ext cx="166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b="0">
                <a:solidFill>
                  <a:srgbClr val="000000"/>
                </a:solidFill>
                <a:latin typeface="Arial" pitchFamily="34" charset="0"/>
              </a:rPr>
              <a:t>.9500</a:t>
            </a:r>
          </a:p>
        </p:txBody>
      </p:sp>
      <p:sp>
        <p:nvSpPr>
          <p:cNvPr id="78862" name="Rectangle 18"/>
          <p:cNvSpPr>
            <a:spLocks noChangeArrowheads="1"/>
          </p:cNvSpPr>
          <p:nvPr/>
        </p:nvSpPr>
        <p:spPr bwMode="auto">
          <a:xfrm>
            <a:off x="685800" y="92075"/>
            <a:ext cx="77724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Normal Probability Distribution</a:t>
            </a:r>
          </a:p>
        </p:txBody>
      </p:sp>
      <p:sp>
        <p:nvSpPr>
          <p:cNvPr id="78863" name="Rectangle 19"/>
          <p:cNvSpPr>
            <a:spLocks noChangeArrowheads="1"/>
          </p:cNvSpPr>
          <p:nvPr/>
        </p:nvSpPr>
        <p:spPr bwMode="auto">
          <a:xfrm>
            <a:off x="736600" y="1096963"/>
            <a:ext cx="61341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Pep Zone</a:t>
            </a:r>
          </a:p>
        </p:txBody>
      </p:sp>
      <p:sp>
        <p:nvSpPr>
          <p:cNvPr id="78864" name="Text Box 20"/>
          <p:cNvSpPr txBox="1">
            <a:spLocks noChangeArrowheads="1"/>
          </p:cNvSpPr>
          <p:nvPr/>
        </p:nvSpPr>
        <p:spPr bwMode="auto">
          <a:xfrm flipH="1">
            <a:off x="5951538" y="4867275"/>
            <a:ext cx="574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.05</a:t>
            </a:r>
          </a:p>
        </p:txBody>
      </p:sp>
      <p:sp>
        <p:nvSpPr>
          <p:cNvPr id="78865" name="Text Box 21"/>
          <p:cNvSpPr txBox="1">
            <a:spLocks noChangeArrowheads="1"/>
          </p:cNvSpPr>
          <p:nvPr/>
        </p:nvSpPr>
        <p:spPr bwMode="auto">
          <a:xfrm flipH="1">
            <a:off x="4470400" y="1098550"/>
            <a:ext cx="1130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sz="1200" b="0" i="1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15</a:t>
            </a:r>
          </a:p>
        </p:txBody>
      </p:sp>
      <p:sp>
        <p:nvSpPr>
          <p:cNvPr id="282646" name="Text Box 22"/>
          <p:cNvSpPr txBox="1">
            <a:spLocks noChangeArrowheads="1"/>
          </p:cNvSpPr>
          <p:nvPr/>
        </p:nvSpPr>
        <p:spPr bwMode="auto">
          <a:xfrm flipH="1">
            <a:off x="6308725" y="1082675"/>
            <a:ext cx="947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6</a:t>
            </a:r>
          </a:p>
        </p:txBody>
      </p:sp>
      <p:graphicFrame>
        <p:nvGraphicFramePr>
          <p:cNvPr id="282653" name="Object 29"/>
          <p:cNvGraphicFramePr>
            <a:graphicFrameLocks noChangeAspect="1"/>
          </p:cNvGraphicFramePr>
          <p:nvPr/>
        </p:nvGraphicFramePr>
        <p:xfrm>
          <a:off x="415925" y="2216150"/>
          <a:ext cx="1273175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6" name="Equation" r:id="rId6" imgW="1688367" imgH="406224" progId="Equation.DSMT4">
                  <p:embed/>
                </p:oleObj>
              </mc:Choice>
              <mc:Fallback>
                <p:oleObj name="Equation" r:id="rId6" imgW="1688367" imgH="406224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" y="2216150"/>
                        <a:ext cx="1273175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61" name="Object 37"/>
          <p:cNvGraphicFramePr>
            <a:graphicFrameLocks noChangeAspect="1"/>
          </p:cNvGraphicFramePr>
          <p:nvPr/>
        </p:nvGraphicFramePr>
        <p:xfrm>
          <a:off x="420688" y="2909888"/>
          <a:ext cx="184785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7" name="Equation" r:id="rId8" imgW="2451100" imgH="419100" progId="Equation.DSMT4">
                  <p:embed/>
                </p:oleObj>
              </mc:Choice>
              <mc:Fallback>
                <p:oleObj name="Equation" r:id="rId8" imgW="2451100" imgH="4191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2909888"/>
                        <a:ext cx="1847850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62" name="Object 38"/>
          <p:cNvGraphicFramePr>
            <a:graphicFrameLocks noChangeAspect="1"/>
          </p:cNvGraphicFramePr>
          <p:nvPr/>
        </p:nvGraphicFramePr>
        <p:xfrm>
          <a:off x="401638" y="3486150"/>
          <a:ext cx="422275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8" name="Equation" r:id="rId10" imgW="558558" imgH="406224" progId="Equation.DSMT4">
                  <p:embed/>
                </p:oleObj>
              </mc:Choice>
              <mc:Fallback>
                <p:oleObj name="Equation" r:id="rId10" imgW="558558" imgH="406224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8" y="3486150"/>
                        <a:ext cx="422275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63" name="Object 39"/>
          <p:cNvGraphicFramePr>
            <a:graphicFrameLocks noChangeAspect="1"/>
          </p:cNvGraphicFramePr>
          <p:nvPr/>
        </p:nvGraphicFramePr>
        <p:xfrm>
          <a:off x="863600" y="3509963"/>
          <a:ext cx="639763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9" name="Equation" r:id="rId12" imgW="850531" imgH="317362" progId="Equation.DSMT4">
                  <p:embed/>
                </p:oleObj>
              </mc:Choice>
              <mc:Fallback>
                <p:oleObj name="Equation" r:id="rId12" imgW="850531" imgH="317362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3509963"/>
                        <a:ext cx="639763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664" name="Text Box 40"/>
          <p:cNvSpPr txBox="1">
            <a:spLocks noChangeArrowheads="1"/>
          </p:cNvSpPr>
          <p:nvPr/>
        </p:nvSpPr>
        <p:spPr bwMode="auto">
          <a:xfrm flipH="1">
            <a:off x="4905375" y="-735013"/>
            <a:ext cx="3492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6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282666" name="Text Box 42"/>
          <p:cNvSpPr txBox="1">
            <a:spLocks noChangeArrowheads="1"/>
          </p:cNvSpPr>
          <p:nvPr/>
        </p:nvSpPr>
        <p:spPr bwMode="auto">
          <a:xfrm flipH="1">
            <a:off x="5056188" y="1106488"/>
            <a:ext cx="4635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15</a:t>
            </a:r>
          </a:p>
        </p:txBody>
      </p:sp>
      <p:sp>
        <p:nvSpPr>
          <p:cNvPr id="282673" name="Rectangle 49"/>
          <p:cNvSpPr>
            <a:spLocks noChangeArrowheads="1"/>
          </p:cNvSpPr>
          <p:nvPr/>
        </p:nvSpPr>
        <p:spPr bwMode="auto">
          <a:xfrm>
            <a:off x="730250" y="5911850"/>
            <a:ext cx="7848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 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 reorder point of 24.87 gallons will place the</a:t>
            </a:r>
          </a:p>
          <a:p>
            <a:pPr algn="ctr" eaLnBrk="0" hangingPunct="0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probability of a stockout at 5%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82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826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82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82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11806 0.2240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826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1120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96296E-6 L -0.05 0.6203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82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3101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0.26111 0.8314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82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56" y="4157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6 L 0.53333 0.2759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82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67" y="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71" grpId="0"/>
      <p:bldP spid="282668" grpId="0"/>
      <p:bldP spid="282670" grpId="0"/>
      <p:bldP spid="282669" grpId="0"/>
      <p:bldP spid="282646" grpId="0"/>
      <p:bldP spid="282673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685800" y="39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Exponential Probability Distribution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700088" y="1117600"/>
            <a:ext cx="77724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The exponential probability distribution is useful in describing the time it takes to complete a task.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559050" y="3130550"/>
            <a:ext cx="33909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where:      </a:t>
            </a:r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mean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3973513" y="4110038"/>
            <a:ext cx="825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u="sng">
                <a:solidFill>
                  <a:srgbClr val="000000"/>
                </a:solidFill>
                <a:latin typeface="Book Antiqua" pitchFamily="18" charset="0"/>
              </a:rPr>
              <a:t>&gt;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0</a:t>
            </a:r>
          </a:p>
        </p:txBody>
      </p:sp>
      <p:graphicFrame>
        <p:nvGraphicFramePr>
          <p:cNvPr id="10" name="Object 13"/>
          <p:cNvGraphicFramePr>
            <a:graphicFrameLocks noChangeAspect="1"/>
          </p:cNvGraphicFramePr>
          <p:nvPr/>
        </p:nvGraphicFramePr>
        <p:xfrm>
          <a:off x="3522663" y="1997075"/>
          <a:ext cx="16716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0" name="Equation" r:id="rId4" imgW="812447" imgH="444307" progId="Equation.DSMT4">
                  <p:embed/>
                </p:oleObj>
              </mc:Choice>
              <mc:Fallback>
                <p:oleObj name="Equation" r:id="rId4" imgW="812447" imgH="44430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2663" y="1997075"/>
                        <a:ext cx="167163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5689600" y="3116263"/>
            <a:ext cx="1052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>
                <a:solidFill>
                  <a:srgbClr val="000000"/>
                </a:solidFill>
                <a:latin typeface="Symbol" pitchFamily="18" charset="2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&gt; 0)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3968750" y="3606800"/>
            <a:ext cx="1701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e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≈ 2.71828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87388" y="4800600"/>
            <a:ext cx="680720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Cumulative Probability: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644650" y="6280150"/>
            <a:ext cx="58420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</a:t>
            </a:r>
            <a:r>
              <a:rPr lang="en-US" sz="2400" b="0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 sz="2400" b="0" baseline="-25000">
                <a:solidFill>
                  <a:srgbClr val="FF0000"/>
                </a:solidFill>
                <a:latin typeface="Book Antiqua" pitchFamily="18" charset="0"/>
              </a:rPr>
              <a:t>0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some specific value of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</a:t>
            </a:r>
          </a:p>
        </p:txBody>
      </p:sp>
      <p:graphicFrame>
        <p:nvGraphicFramePr>
          <p:cNvPr id="15" name="Object 10"/>
          <p:cNvGraphicFramePr>
            <a:graphicFrameLocks noChangeAspect="1"/>
          </p:cNvGraphicFramePr>
          <p:nvPr/>
        </p:nvGraphicFramePr>
        <p:xfrm>
          <a:off x="3373438" y="5514975"/>
          <a:ext cx="26066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1" name="Equation" r:id="rId6" imgW="1269449" imgH="241195" progId="Equation.DSMT4">
                  <p:embed/>
                </p:oleObj>
              </mc:Choice>
              <mc:Fallback>
                <p:oleObj name="Equation" r:id="rId6" imgW="1269449" imgH="241195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3438" y="5514975"/>
                        <a:ext cx="26066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01600"/>
            <a:ext cx="7772400" cy="685800"/>
          </a:xfrm>
        </p:spPr>
        <p:txBody>
          <a:bodyPr/>
          <a:lstStyle/>
          <a:p>
            <a:r>
              <a:rPr lang="en-US" smtClean="0"/>
              <a:t>Exponential Probability Distribution</a:t>
            </a:r>
          </a:p>
        </p:txBody>
      </p:sp>
      <p:sp>
        <p:nvSpPr>
          <p:cNvPr id="80899" name="Rectangle 8"/>
          <p:cNvSpPr>
            <a:spLocks noChangeArrowheads="1"/>
          </p:cNvSpPr>
          <p:nvPr/>
        </p:nvSpPr>
        <p:spPr bwMode="auto">
          <a:xfrm>
            <a:off x="690563" y="1114425"/>
            <a:ext cx="664845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Al’s Full-Service Pump</a:t>
            </a:r>
          </a:p>
        </p:txBody>
      </p:sp>
      <p:sp>
        <p:nvSpPr>
          <p:cNvPr id="80900" name="Rectangle 9"/>
          <p:cNvSpPr>
            <a:spLocks noChangeArrowheads="1"/>
          </p:cNvSpPr>
          <p:nvPr/>
        </p:nvSpPr>
        <p:spPr bwMode="auto">
          <a:xfrm>
            <a:off x="177800" y="1609725"/>
            <a:ext cx="89662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The time between arrivals of cars at Al’s full-service gas pump follows an exponential probability distribution with a mean time between arrivals of 3 minutes. Al wants to know the probability that the time between two arrivals is 2 minutes or less.</a:t>
            </a: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7567613" y="2336800"/>
            <a:ext cx="787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5251450" y="3063875"/>
            <a:ext cx="1714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1757363" y="2336800"/>
            <a:ext cx="15938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2584450" y="3521075"/>
            <a:ext cx="1778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 anchorCtr="1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 P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x &lt; </a:t>
            </a:r>
            <a:r>
              <a:rPr lang="en-US" sz="2400" b="0">
                <a:solidFill>
                  <a:srgbClr val="FF0000"/>
                </a:solidFill>
                <a:latin typeface="Book Antiqua" pitchFamily="18" charset="0"/>
              </a:rPr>
              <a:t>2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?</a:t>
            </a: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>
            <a:off x="2874963" y="2705100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5270500" y="2459038"/>
            <a:ext cx="5778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1800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 sz="1800" baseline="-25000">
                <a:solidFill>
                  <a:srgbClr val="FF0000"/>
                </a:solidFill>
                <a:latin typeface="Book Antiqua" pitchFamily="18" charset="0"/>
              </a:rPr>
              <a:t>0</a:t>
            </a:r>
            <a:endParaRPr lang="en-US" sz="1800" i="1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2989263" y="2205038"/>
            <a:ext cx="3746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1800" i="1">
                <a:solidFill>
                  <a:srgbClr val="FF0000"/>
                </a:solidFill>
                <a:latin typeface="Symbol" pitchFamily="18" charset="2"/>
              </a:rPr>
              <a:t></a:t>
            </a:r>
            <a:endParaRPr lang="en-US" sz="180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12" name="Rectangle 126"/>
          <p:cNvSpPr>
            <a:spLocks noChangeArrowheads="1"/>
          </p:cNvSpPr>
          <p:nvPr/>
        </p:nvSpPr>
        <p:spPr bwMode="auto">
          <a:xfrm>
            <a:off x="4035425" y="3563938"/>
            <a:ext cx="1295400" cy="4699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1 –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e</a:t>
            </a:r>
            <a:r>
              <a:rPr lang="en-US" sz="1000" b="0" i="1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sz="2400" b="0" baseline="30000">
                <a:solidFill>
                  <a:srgbClr val="000000"/>
                </a:solidFill>
                <a:latin typeface="Book Antiqua" pitchFamily="18" charset="0"/>
              </a:rPr>
              <a:t>–</a:t>
            </a:r>
            <a:r>
              <a:rPr lang="en-US" sz="2400" b="0" baseline="30000">
                <a:solidFill>
                  <a:srgbClr val="FF0000"/>
                </a:solidFill>
                <a:latin typeface="Book Antiqua" pitchFamily="18" charset="0"/>
              </a:rPr>
              <a:t>2</a:t>
            </a:r>
            <a:r>
              <a:rPr lang="en-US" sz="2400" b="0" baseline="30000">
                <a:solidFill>
                  <a:srgbClr val="000000"/>
                </a:solidFill>
                <a:latin typeface="Book Antiqua" pitchFamily="18" charset="0"/>
              </a:rPr>
              <a:t>/</a:t>
            </a:r>
            <a:r>
              <a:rPr lang="en-US" sz="2400" b="0" baseline="30000">
                <a:solidFill>
                  <a:srgbClr val="000000"/>
                </a:solidFill>
                <a:latin typeface="Symbol" pitchFamily="18" charset="2"/>
              </a:rPr>
              <a:t>3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13" name="Rectangle 115"/>
          <p:cNvSpPr>
            <a:spLocks noChangeArrowheads="1"/>
          </p:cNvSpPr>
          <p:nvPr/>
        </p:nvSpPr>
        <p:spPr bwMode="auto">
          <a:xfrm>
            <a:off x="5241925" y="3394075"/>
            <a:ext cx="13684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= .4866</a:t>
            </a:r>
          </a:p>
        </p:txBody>
      </p:sp>
      <p:sp>
        <p:nvSpPr>
          <p:cNvPr id="39" name="Freeform 26"/>
          <p:cNvSpPr>
            <a:spLocks/>
          </p:cNvSpPr>
          <p:nvPr/>
        </p:nvSpPr>
        <p:spPr bwMode="auto">
          <a:xfrm>
            <a:off x="2282825" y="4470400"/>
            <a:ext cx="904875" cy="1712913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0" y="1073"/>
              </a:cxn>
              <a:cxn ang="0">
                <a:pos x="570" y="1079"/>
              </a:cxn>
              <a:cxn ang="0">
                <a:pos x="567" y="602"/>
              </a:cxn>
              <a:cxn ang="0">
                <a:pos x="563" y="598"/>
              </a:cxn>
              <a:cxn ang="0">
                <a:pos x="537" y="584"/>
              </a:cxn>
              <a:cxn ang="0">
                <a:pos x="513" y="574"/>
              </a:cxn>
              <a:cxn ang="0">
                <a:pos x="487" y="558"/>
              </a:cxn>
              <a:cxn ang="0">
                <a:pos x="455" y="540"/>
              </a:cxn>
              <a:cxn ang="0">
                <a:pos x="426" y="520"/>
              </a:cxn>
              <a:cxn ang="0">
                <a:pos x="398" y="506"/>
              </a:cxn>
              <a:cxn ang="0">
                <a:pos x="362" y="482"/>
              </a:cxn>
              <a:cxn ang="0">
                <a:pos x="326" y="458"/>
              </a:cxn>
              <a:cxn ang="0">
                <a:pos x="294" y="438"/>
              </a:cxn>
              <a:cxn ang="0">
                <a:pos x="266" y="410"/>
              </a:cxn>
              <a:cxn ang="0">
                <a:pos x="232" y="388"/>
              </a:cxn>
              <a:cxn ang="0">
                <a:pos x="208" y="364"/>
              </a:cxn>
              <a:cxn ang="0">
                <a:pos x="182" y="338"/>
              </a:cxn>
              <a:cxn ang="0">
                <a:pos x="147" y="300"/>
              </a:cxn>
              <a:cxn ang="0">
                <a:pos x="121" y="262"/>
              </a:cxn>
              <a:cxn ang="0">
                <a:pos x="99" y="232"/>
              </a:cxn>
              <a:cxn ang="0">
                <a:pos x="73" y="190"/>
              </a:cxn>
              <a:cxn ang="0">
                <a:pos x="45" y="132"/>
              </a:cxn>
              <a:cxn ang="0">
                <a:pos x="24" y="77"/>
              </a:cxn>
              <a:cxn ang="0">
                <a:pos x="9" y="26"/>
              </a:cxn>
            </a:cxnLst>
            <a:rect l="0" t="0" r="r" b="b"/>
            <a:pathLst>
              <a:path w="570" h="1079">
                <a:moveTo>
                  <a:pt x="5" y="0"/>
                </a:moveTo>
                <a:lnTo>
                  <a:pt x="0" y="1073"/>
                </a:lnTo>
                <a:lnTo>
                  <a:pt x="570" y="1079"/>
                </a:lnTo>
                <a:lnTo>
                  <a:pt x="567" y="602"/>
                </a:lnTo>
                <a:lnTo>
                  <a:pt x="563" y="598"/>
                </a:lnTo>
                <a:lnTo>
                  <a:pt x="537" y="584"/>
                </a:lnTo>
                <a:lnTo>
                  <a:pt x="513" y="574"/>
                </a:lnTo>
                <a:lnTo>
                  <a:pt x="487" y="558"/>
                </a:lnTo>
                <a:lnTo>
                  <a:pt x="455" y="540"/>
                </a:lnTo>
                <a:lnTo>
                  <a:pt x="426" y="520"/>
                </a:lnTo>
                <a:lnTo>
                  <a:pt x="398" y="506"/>
                </a:lnTo>
                <a:lnTo>
                  <a:pt x="362" y="482"/>
                </a:lnTo>
                <a:lnTo>
                  <a:pt x="326" y="458"/>
                </a:lnTo>
                <a:lnTo>
                  <a:pt x="294" y="438"/>
                </a:lnTo>
                <a:lnTo>
                  <a:pt x="266" y="410"/>
                </a:lnTo>
                <a:lnTo>
                  <a:pt x="232" y="388"/>
                </a:lnTo>
                <a:lnTo>
                  <a:pt x="208" y="364"/>
                </a:lnTo>
                <a:lnTo>
                  <a:pt x="182" y="338"/>
                </a:lnTo>
                <a:lnTo>
                  <a:pt x="147" y="300"/>
                </a:lnTo>
                <a:lnTo>
                  <a:pt x="121" y="262"/>
                </a:lnTo>
                <a:lnTo>
                  <a:pt x="99" y="232"/>
                </a:lnTo>
                <a:lnTo>
                  <a:pt x="73" y="190"/>
                </a:lnTo>
                <a:lnTo>
                  <a:pt x="45" y="132"/>
                </a:lnTo>
                <a:lnTo>
                  <a:pt x="24" y="77"/>
                </a:lnTo>
                <a:lnTo>
                  <a:pt x="9" y="26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0" name="Line 27"/>
          <p:cNvSpPr>
            <a:spLocks noChangeShapeType="1"/>
          </p:cNvSpPr>
          <p:nvPr/>
        </p:nvSpPr>
        <p:spPr bwMode="auto">
          <a:xfrm flipH="1" flipV="1">
            <a:off x="3186113" y="5435600"/>
            <a:ext cx="1587" cy="7588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" name="Text Box 34"/>
          <p:cNvSpPr txBox="1">
            <a:spLocks noChangeArrowheads="1"/>
          </p:cNvSpPr>
          <p:nvPr/>
        </p:nvSpPr>
        <p:spPr bwMode="auto">
          <a:xfrm flipH="1">
            <a:off x="2268538" y="5616575"/>
            <a:ext cx="1006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0">
                <a:solidFill>
                  <a:srgbClr val="FFFFFF"/>
                </a:solidFill>
                <a:latin typeface="Arial" pitchFamily="34" charset="0"/>
              </a:rPr>
              <a:t>.4866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747838" y="4244975"/>
            <a:ext cx="6035675" cy="2432050"/>
            <a:chOff x="1689100" y="4500563"/>
            <a:chExt cx="6035675" cy="2432368"/>
          </a:xfrm>
        </p:grpSpPr>
        <p:grpSp>
          <p:nvGrpSpPr>
            <p:cNvPr id="80915" name="Group 112"/>
            <p:cNvGrpSpPr>
              <a:grpSpLocks/>
            </p:cNvGrpSpPr>
            <p:nvPr/>
          </p:nvGrpSpPr>
          <p:grpSpPr bwMode="auto">
            <a:xfrm>
              <a:off x="2128838" y="4899025"/>
              <a:ext cx="215900" cy="1028700"/>
              <a:chOff x="1297" y="2070"/>
              <a:chExt cx="136" cy="648"/>
            </a:xfrm>
          </p:grpSpPr>
          <p:sp>
            <p:nvSpPr>
              <p:cNvPr id="49" name="Line 6"/>
              <p:cNvSpPr>
                <a:spLocks noChangeShapeType="1"/>
              </p:cNvSpPr>
              <p:nvPr/>
            </p:nvSpPr>
            <p:spPr bwMode="auto">
              <a:xfrm>
                <a:off x="1297" y="2718"/>
                <a:ext cx="12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50" name="Line 7"/>
              <p:cNvSpPr>
                <a:spLocks noChangeShapeType="1"/>
              </p:cNvSpPr>
              <p:nvPr/>
            </p:nvSpPr>
            <p:spPr bwMode="auto">
              <a:xfrm>
                <a:off x="1309" y="2394"/>
                <a:ext cx="12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309" y="2070"/>
                <a:ext cx="12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grpSp>
          <p:nvGrpSpPr>
            <p:cNvPr id="80916" name="Group 113"/>
            <p:cNvGrpSpPr>
              <a:grpSpLocks/>
            </p:cNvGrpSpPr>
            <p:nvPr/>
          </p:nvGrpSpPr>
          <p:grpSpPr bwMode="auto">
            <a:xfrm>
              <a:off x="1689100" y="4713288"/>
              <a:ext cx="390525" cy="1403350"/>
              <a:chOff x="1020" y="1929"/>
              <a:chExt cx="246" cy="884"/>
            </a:xfrm>
          </p:grpSpPr>
          <p:sp>
            <p:nvSpPr>
              <p:cNvPr id="80934" name="Rectangle 10"/>
              <p:cNvSpPr>
                <a:spLocks noChangeArrowheads="1"/>
              </p:cNvSpPr>
              <p:nvPr/>
            </p:nvSpPr>
            <p:spPr bwMode="auto">
              <a:xfrm>
                <a:off x="1020" y="2565"/>
                <a:ext cx="234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2000" b="0">
                    <a:solidFill>
                      <a:srgbClr val="000000"/>
                    </a:solidFill>
                    <a:latin typeface="Book Antiqua" pitchFamily="18" charset="0"/>
                  </a:rPr>
                  <a:t>.1</a:t>
                </a:r>
              </a:p>
            </p:txBody>
          </p:sp>
          <p:sp>
            <p:nvSpPr>
              <p:cNvPr id="80935" name="Rectangle 11"/>
              <p:cNvSpPr>
                <a:spLocks noChangeArrowheads="1"/>
              </p:cNvSpPr>
              <p:nvPr/>
            </p:nvSpPr>
            <p:spPr bwMode="auto">
              <a:xfrm>
                <a:off x="1032" y="1929"/>
                <a:ext cx="234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2000" b="0">
                    <a:solidFill>
                      <a:srgbClr val="000000"/>
                    </a:solidFill>
                    <a:latin typeface="Book Antiqua" pitchFamily="18" charset="0"/>
                  </a:rPr>
                  <a:t>.3</a:t>
                </a:r>
              </a:p>
            </p:txBody>
          </p:sp>
          <p:sp>
            <p:nvSpPr>
              <p:cNvPr id="80936" name="Rectangle 13"/>
              <p:cNvSpPr>
                <a:spLocks noChangeArrowheads="1"/>
              </p:cNvSpPr>
              <p:nvPr/>
            </p:nvSpPr>
            <p:spPr bwMode="auto">
              <a:xfrm>
                <a:off x="1032" y="2253"/>
                <a:ext cx="234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2000" b="0">
                    <a:solidFill>
                      <a:srgbClr val="000000"/>
                    </a:solidFill>
                    <a:latin typeface="Book Antiqua" pitchFamily="18" charset="0"/>
                  </a:rPr>
                  <a:t>.2</a:t>
                </a:r>
              </a:p>
            </p:txBody>
          </p:sp>
        </p:grpSp>
        <p:grpSp>
          <p:nvGrpSpPr>
            <p:cNvPr id="80917" name="Group 111"/>
            <p:cNvGrpSpPr>
              <a:grpSpLocks/>
            </p:cNvGrpSpPr>
            <p:nvPr/>
          </p:nvGrpSpPr>
          <p:grpSpPr bwMode="auto">
            <a:xfrm>
              <a:off x="2684463" y="6343650"/>
              <a:ext cx="4057650" cy="196850"/>
              <a:chOff x="1647" y="2980"/>
              <a:chExt cx="2556" cy="124"/>
            </a:xfrm>
          </p:grpSpPr>
          <p:sp>
            <p:nvSpPr>
              <p:cNvPr id="57" name="Line 14"/>
              <p:cNvSpPr>
                <a:spLocks noChangeShapeType="1"/>
              </p:cNvSpPr>
              <p:nvPr/>
            </p:nvSpPr>
            <p:spPr bwMode="auto">
              <a:xfrm>
                <a:off x="1647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58" name="Line 15"/>
              <p:cNvSpPr>
                <a:spLocks noChangeShapeType="1"/>
              </p:cNvSpPr>
              <p:nvPr/>
            </p:nvSpPr>
            <p:spPr bwMode="auto">
              <a:xfrm>
                <a:off x="2511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59" name="Line 16"/>
              <p:cNvSpPr>
                <a:spLocks noChangeShapeType="1"/>
              </p:cNvSpPr>
              <p:nvPr/>
            </p:nvSpPr>
            <p:spPr bwMode="auto">
              <a:xfrm>
                <a:off x="2799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60" name="Line 17"/>
              <p:cNvSpPr>
                <a:spLocks noChangeShapeType="1"/>
              </p:cNvSpPr>
              <p:nvPr/>
            </p:nvSpPr>
            <p:spPr bwMode="auto">
              <a:xfrm>
                <a:off x="1929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61" name="Line 18"/>
              <p:cNvSpPr>
                <a:spLocks noChangeShapeType="1"/>
              </p:cNvSpPr>
              <p:nvPr/>
            </p:nvSpPr>
            <p:spPr bwMode="auto">
              <a:xfrm>
                <a:off x="2223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62" name="Line 19"/>
              <p:cNvSpPr>
                <a:spLocks noChangeShapeType="1"/>
              </p:cNvSpPr>
              <p:nvPr/>
            </p:nvSpPr>
            <p:spPr bwMode="auto">
              <a:xfrm>
                <a:off x="3063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63" name="Line 20"/>
              <p:cNvSpPr>
                <a:spLocks noChangeShapeType="1"/>
              </p:cNvSpPr>
              <p:nvPr/>
            </p:nvSpPr>
            <p:spPr bwMode="auto">
              <a:xfrm>
                <a:off x="3339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64" name="Line 21"/>
              <p:cNvSpPr>
                <a:spLocks noChangeShapeType="1"/>
              </p:cNvSpPr>
              <p:nvPr/>
            </p:nvSpPr>
            <p:spPr bwMode="auto">
              <a:xfrm>
                <a:off x="3927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65" name="Line 22"/>
              <p:cNvSpPr>
                <a:spLocks noChangeShapeType="1"/>
              </p:cNvSpPr>
              <p:nvPr/>
            </p:nvSpPr>
            <p:spPr bwMode="auto">
              <a:xfrm>
                <a:off x="3639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66" name="Line 23"/>
              <p:cNvSpPr>
                <a:spLocks noChangeShapeType="1"/>
              </p:cNvSpPr>
              <p:nvPr/>
            </p:nvSpPr>
            <p:spPr bwMode="auto">
              <a:xfrm>
                <a:off x="4203" y="2980"/>
                <a:ext cx="0" cy="1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sp>
          <p:nvSpPr>
            <p:cNvPr id="80918" name="Rectangle 24"/>
            <p:cNvSpPr>
              <a:spLocks noChangeArrowheads="1"/>
            </p:cNvSpPr>
            <p:nvPr/>
          </p:nvSpPr>
          <p:spPr bwMode="auto">
            <a:xfrm>
              <a:off x="2184400" y="6440488"/>
              <a:ext cx="554037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 b="0">
                  <a:solidFill>
                    <a:srgbClr val="000000"/>
                  </a:solidFill>
                  <a:latin typeface="Book Antiqua" pitchFamily="18" charset="0"/>
                </a:rPr>
                <a:t>0     1     2     3   </a:t>
              </a:r>
              <a:r>
                <a:rPr lang="en-US" sz="1600" b="0">
                  <a:solidFill>
                    <a:srgbClr val="000000"/>
                  </a:solidFill>
                  <a:latin typeface="Book Antiqua" pitchFamily="18" charset="0"/>
                </a:rPr>
                <a:t>  </a:t>
              </a:r>
              <a:r>
                <a:rPr lang="en-US" sz="2000" b="0">
                  <a:solidFill>
                    <a:srgbClr val="000000"/>
                  </a:solidFill>
                  <a:latin typeface="Book Antiqua" pitchFamily="18" charset="0"/>
                </a:rPr>
                <a:t> 4     5</a:t>
              </a:r>
              <a:r>
                <a:rPr lang="en-US" sz="1600" b="0">
                  <a:solidFill>
                    <a:srgbClr val="000000"/>
                  </a:solidFill>
                  <a:latin typeface="Book Antiqua" pitchFamily="18" charset="0"/>
                </a:rPr>
                <a:t> </a:t>
              </a:r>
              <a:r>
                <a:rPr lang="en-US" sz="2000" b="0">
                  <a:solidFill>
                    <a:srgbClr val="000000"/>
                  </a:solidFill>
                  <a:latin typeface="Book Antiqua" pitchFamily="18" charset="0"/>
                </a:rPr>
                <a:t>    6</a:t>
              </a:r>
              <a:r>
                <a:rPr lang="en-US" sz="1600" b="0">
                  <a:solidFill>
                    <a:srgbClr val="000000"/>
                  </a:solidFill>
                  <a:latin typeface="Book Antiqua" pitchFamily="18" charset="0"/>
                </a:rPr>
                <a:t> </a:t>
              </a:r>
              <a:r>
                <a:rPr lang="en-US" sz="2000" b="0">
                  <a:solidFill>
                    <a:srgbClr val="000000"/>
                  </a:solidFill>
                  <a:latin typeface="Book Antiqua" pitchFamily="18" charset="0"/>
                </a:rPr>
                <a:t>    7  </a:t>
              </a:r>
              <a:r>
                <a:rPr lang="en-US" sz="3200" b="0">
                  <a:solidFill>
                    <a:srgbClr val="000000"/>
                  </a:solidFill>
                  <a:latin typeface="Book Antiqua" pitchFamily="18" charset="0"/>
                </a:rPr>
                <a:t> </a:t>
              </a:r>
              <a:r>
                <a:rPr lang="en-US" sz="2000" b="0">
                  <a:solidFill>
                    <a:srgbClr val="000000"/>
                  </a:solidFill>
                  <a:latin typeface="Book Antiqua" pitchFamily="18" charset="0"/>
                </a:rPr>
                <a:t>  8     9    10</a:t>
              </a:r>
            </a:p>
          </p:txBody>
        </p:sp>
        <p:sp>
          <p:nvSpPr>
            <p:cNvPr id="70" name="Line 28"/>
            <p:cNvSpPr>
              <a:spLocks noChangeShapeType="1"/>
            </p:cNvSpPr>
            <p:nvPr/>
          </p:nvSpPr>
          <p:spPr bwMode="auto">
            <a:xfrm>
              <a:off x="2236787" y="4500563"/>
              <a:ext cx="0" cy="20370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71" name="Line 29"/>
            <p:cNvSpPr>
              <a:spLocks noChangeShapeType="1"/>
            </p:cNvSpPr>
            <p:nvPr/>
          </p:nvSpPr>
          <p:spPr bwMode="auto">
            <a:xfrm>
              <a:off x="2243137" y="6442330"/>
              <a:ext cx="4902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grpSp>
          <p:nvGrpSpPr>
            <p:cNvPr id="80921" name="Group 118"/>
            <p:cNvGrpSpPr>
              <a:grpSpLocks/>
            </p:cNvGrpSpPr>
            <p:nvPr/>
          </p:nvGrpSpPr>
          <p:grpSpPr bwMode="auto">
            <a:xfrm>
              <a:off x="2205038" y="4725988"/>
              <a:ext cx="4549775" cy="1600200"/>
              <a:chOff x="1129" y="1961"/>
              <a:chExt cx="2866" cy="1008"/>
            </a:xfrm>
          </p:grpSpPr>
          <p:sp>
            <p:nvSpPr>
              <p:cNvPr id="73" name="Line 25"/>
              <p:cNvSpPr>
                <a:spLocks noChangeShapeType="1"/>
              </p:cNvSpPr>
              <p:nvPr/>
            </p:nvSpPr>
            <p:spPr bwMode="auto">
              <a:xfrm rot="197881">
                <a:off x="3403" y="2965"/>
                <a:ext cx="592" cy="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74" name="Arc 32"/>
              <p:cNvSpPr>
                <a:spLocks/>
              </p:cNvSpPr>
              <p:nvPr/>
            </p:nvSpPr>
            <p:spPr bwMode="auto">
              <a:xfrm rot="157834">
                <a:off x="1129" y="1961"/>
                <a:ext cx="2289" cy="93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</p:grpSp>
      <p:sp>
        <p:nvSpPr>
          <p:cNvPr id="77" name="Line 13"/>
          <p:cNvSpPr>
            <a:spLocks noChangeShapeType="1"/>
          </p:cNvSpPr>
          <p:nvPr/>
        </p:nvSpPr>
        <p:spPr bwMode="auto">
          <a:xfrm>
            <a:off x="6675438" y="306387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3" grpId="0"/>
      <p:bldP spid="22545" grpId="0" autoUpdateAnimBg="0"/>
      <p:bldP spid="22546" grpId="0"/>
      <p:bldP spid="12" grpId="0" animBg="1"/>
      <p:bldP spid="13" grpId="0"/>
      <p:bldP spid="47" grpId="0"/>
    </p:bldLst>
  </p:timing>
</p:sld>
</file>

<file path=ppt/theme/theme1.xml><?xml version="1.0" encoding="utf-8"?>
<a:theme xmlns:a="http://schemas.openxmlformats.org/drawingml/2006/main" name="SBE9ch01">
  <a:themeElements>
    <a:clrScheme name="Custom 4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618FFD"/>
      </a:accent1>
      <a:accent2>
        <a:srgbClr val="B760F9"/>
      </a:accent2>
      <a:accent3>
        <a:srgbClr val="ADAAB3"/>
      </a:accent3>
      <a:accent4>
        <a:srgbClr val="DADADA"/>
      </a:accent4>
      <a:accent5>
        <a:srgbClr val="B7C6FE"/>
      </a:accent5>
      <a:accent6>
        <a:srgbClr val="A656E2"/>
      </a:accent6>
      <a:hlink>
        <a:srgbClr val="0234AC"/>
      </a:hlink>
      <a:folHlink>
        <a:srgbClr val="FF0000"/>
      </a:folHlink>
    </a:clrScheme>
    <a:fontScheme name="SBE9ch01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S Reference Serif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S Reference Serif" pitchFamily="18" charset="0"/>
          </a:defRPr>
        </a:defPPr>
      </a:lstStyle>
    </a:lnDef>
  </a:objectDefaults>
  <a:extraClrSchemeLst>
    <a:extraClrScheme>
      <a:clrScheme name="SBE9ch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9ch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C:\Slides\SBE9ppt\SBE9ch01.PPT</Template>
  <TotalTime>6601</TotalTime>
  <Pages>21</Pages>
  <Words>4956</Words>
  <Application>Microsoft Office PowerPoint</Application>
  <PresentationFormat>On-screen Show (4:3)</PresentationFormat>
  <Paragraphs>1776</Paragraphs>
  <Slides>65</Slides>
  <Notes>65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Arial</vt:lpstr>
      <vt:lpstr>Comic Sans MS</vt:lpstr>
      <vt:lpstr>Book Antiqua</vt:lpstr>
      <vt:lpstr>Monotype Sorts</vt:lpstr>
      <vt:lpstr>Symbol</vt:lpstr>
      <vt:lpstr>Times New Roman</vt:lpstr>
      <vt:lpstr>MS Reference Serif</vt:lpstr>
      <vt:lpstr>SBE9ch01</vt:lpstr>
      <vt:lpstr>Equation</vt:lpstr>
      <vt:lpstr>Continuous Probability Distributions</vt:lpstr>
      <vt:lpstr>PowerPoint Presentation</vt:lpstr>
      <vt:lpstr>Uniform Probability Distribution</vt:lpstr>
      <vt:lpstr>Uniform Probability Distribution</vt:lpstr>
      <vt:lpstr>PowerPoint Presentation</vt:lpstr>
      <vt:lpstr>PowerPoint Presentation</vt:lpstr>
      <vt:lpstr>Normal Probability Distribution</vt:lpstr>
      <vt:lpstr>PowerPoint Presentation</vt:lpstr>
      <vt:lpstr>PowerPoint Presentation</vt:lpstr>
      <vt:lpstr>Standard Normal Probability Distribution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Normal Probability Distribution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Exponential Probability Distribution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 Continuous Probability Distributions</dc:title>
  <dc:creator>snarr</dc:creator>
  <cp:lastModifiedBy>Anyone</cp:lastModifiedBy>
  <cp:revision>217</cp:revision>
  <cp:lastPrinted>1601-01-01T00:00:00Z</cp:lastPrinted>
  <dcterms:created xsi:type="dcterms:W3CDTF">1996-08-26T13:21:22Z</dcterms:created>
  <dcterms:modified xsi:type="dcterms:W3CDTF">2013-08-26T15:31:29Z</dcterms:modified>
</cp:coreProperties>
</file>