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>
  <p:sldMasterIdLst>
    <p:sldMasterId id="2147483654" r:id="rId1"/>
  </p:sldMasterIdLst>
  <p:notesMasterIdLst>
    <p:notesMasterId r:id="rId30"/>
  </p:notesMasterIdLst>
  <p:handoutMasterIdLst>
    <p:handoutMasterId r:id="rId31"/>
  </p:handoutMasterIdLst>
  <p:sldIdLst>
    <p:sldId id="379" r:id="rId2"/>
    <p:sldId id="261" r:id="rId3"/>
    <p:sldId id="264" r:id="rId4"/>
    <p:sldId id="265" r:id="rId5"/>
    <p:sldId id="357" r:id="rId6"/>
    <p:sldId id="369" r:id="rId7"/>
    <p:sldId id="370" r:id="rId8"/>
    <p:sldId id="359" r:id="rId9"/>
    <p:sldId id="382" r:id="rId10"/>
    <p:sldId id="383" r:id="rId11"/>
    <p:sldId id="384" r:id="rId12"/>
    <p:sldId id="266" r:id="rId13"/>
    <p:sldId id="304" r:id="rId14"/>
    <p:sldId id="385" r:id="rId15"/>
    <p:sldId id="371" r:id="rId16"/>
    <p:sldId id="372" r:id="rId17"/>
    <p:sldId id="272" r:id="rId18"/>
    <p:sldId id="337" r:id="rId19"/>
    <p:sldId id="334" r:id="rId20"/>
    <p:sldId id="285" r:id="rId21"/>
    <p:sldId id="286" r:id="rId22"/>
    <p:sldId id="375" r:id="rId23"/>
    <p:sldId id="376" r:id="rId24"/>
    <p:sldId id="352" r:id="rId25"/>
    <p:sldId id="364" r:id="rId26"/>
    <p:sldId id="365" r:id="rId27"/>
    <p:sldId id="367" r:id="rId28"/>
    <p:sldId id="368" r:id="rId29"/>
  </p:sldIdLst>
  <p:sldSz cx="9144000" cy="6858000" type="screen4x3"/>
  <p:notesSz cx="6858000" cy="9144000"/>
  <p:embeddedFontLst>
    <p:embeddedFont>
      <p:font typeface="Monotype Sorts" charset="2"/>
      <p:regular r:id="rId32"/>
    </p:embeddedFont>
    <p:embeddedFont>
      <p:font typeface="Book Antiqua" pitchFamily="18" charset="0"/>
      <p:regular r:id="rId33"/>
      <p:bold r:id="rId34"/>
      <p:italic r:id="rId35"/>
      <p:boldItalic r:id="rId36"/>
    </p:embeddedFont>
    <p:embeddedFont>
      <p:font typeface="MS Reference Serif" charset="0"/>
      <p:regular r:id="rId37"/>
      <p:italic r:id="rId38"/>
      <p:boldItalic r:id="rId39"/>
    </p:embeddedFont>
    <p:embeddedFont>
      <p:font typeface="Arial Unicode MS" pitchFamily="34" charset="-128"/>
      <p:regular r:id="rId40"/>
    </p:embeddedFont>
    <p:embeddedFont>
      <p:font typeface="Antique Olive Compact" charset="0"/>
      <p:bold r:id="rId41"/>
    </p:embeddedFont>
  </p:embeddedFontLst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rgbClr val="000000"/>
        </a:solidFill>
        <a:latin typeface="Antique Olive Compact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rgbClr val="000000"/>
        </a:solidFill>
        <a:latin typeface="Antique Olive Compact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rgbClr val="000000"/>
        </a:solidFill>
        <a:latin typeface="Antique Olive Compact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rgbClr val="000000"/>
        </a:solidFill>
        <a:latin typeface="Antique Olive Compact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rgbClr val="000000"/>
        </a:solidFill>
        <a:latin typeface="Antique Olive Compact" charset="0"/>
        <a:ea typeface="+mn-ea"/>
        <a:cs typeface="Arial" pitchFamily="34" charset="0"/>
      </a:defRPr>
    </a:lvl5pPr>
    <a:lvl6pPr marL="2286000" algn="l" defTabSz="914400" rtl="0" eaLnBrk="1" latinLnBrk="0" hangingPunct="1">
      <a:defRPr sz="2400" kern="1200">
        <a:solidFill>
          <a:srgbClr val="000000"/>
        </a:solidFill>
        <a:latin typeface="Antique Olive Compact" charset="0"/>
        <a:ea typeface="+mn-ea"/>
        <a:cs typeface="Arial" pitchFamily="34" charset="0"/>
      </a:defRPr>
    </a:lvl6pPr>
    <a:lvl7pPr marL="2743200" algn="l" defTabSz="914400" rtl="0" eaLnBrk="1" latinLnBrk="0" hangingPunct="1">
      <a:defRPr sz="2400" kern="1200">
        <a:solidFill>
          <a:srgbClr val="000000"/>
        </a:solidFill>
        <a:latin typeface="Antique Olive Compact" charset="0"/>
        <a:ea typeface="+mn-ea"/>
        <a:cs typeface="Arial" pitchFamily="34" charset="0"/>
      </a:defRPr>
    </a:lvl7pPr>
    <a:lvl8pPr marL="3200400" algn="l" defTabSz="914400" rtl="0" eaLnBrk="1" latinLnBrk="0" hangingPunct="1">
      <a:defRPr sz="2400" kern="1200">
        <a:solidFill>
          <a:srgbClr val="000000"/>
        </a:solidFill>
        <a:latin typeface="Antique Olive Compact" charset="0"/>
        <a:ea typeface="+mn-ea"/>
        <a:cs typeface="Arial" pitchFamily="34" charset="0"/>
      </a:defRPr>
    </a:lvl8pPr>
    <a:lvl9pPr marL="3657600" algn="l" defTabSz="914400" rtl="0" eaLnBrk="1" latinLnBrk="0" hangingPunct="1">
      <a:defRPr sz="2400" kern="1200">
        <a:solidFill>
          <a:srgbClr val="000000"/>
        </a:solidFill>
        <a:latin typeface="Antique Olive Compact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6699"/>
    <a:srgbClr val="996633"/>
    <a:srgbClr val="CC9900"/>
    <a:srgbClr val="663300"/>
    <a:srgbClr val="FF0000"/>
    <a:srgbClr val="0000FF"/>
    <a:srgbClr val="00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59" autoAdjust="0"/>
    <p:restoredTop sz="71329" autoAdjust="0"/>
  </p:normalViewPr>
  <p:slideViewPr>
    <p:cSldViewPr snapToGrid="0">
      <p:cViewPr>
        <p:scale>
          <a:sx n="70" d="100"/>
          <a:sy n="70" d="100"/>
        </p:scale>
        <p:origin x="-1200" y="-150"/>
      </p:cViewPr>
      <p:guideLst>
        <p:guide orient="horz" pos="1055"/>
        <p:guide pos="488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  <p:sld r:id="rId15" collapse="1"/>
      <p:sld r:id="rId16" collapse="1"/>
      <p:sld r:id="rId17" collapse="1"/>
      <p:sld r:id="rId18" collapse="1"/>
      <p:sld r:id="rId19" collapse="1"/>
      <p:sld r:id="rId20" collapse="1"/>
      <p:sld r:id="rId21" collapse="1"/>
      <p:sld r:id="rId22" collapse="1"/>
      <p:sld r:id="rId23" collapse="1"/>
      <p:sld r:id="rId24" collapse="1"/>
      <p:sld r:id="rId25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4.fntdata"/><Relationship Id="rId43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8.xml"/><Relationship Id="rId13" Type="http://schemas.openxmlformats.org/officeDocument/2006/relationships/slide" Target="slides/slide14.xml"/><Relationship Id="rId18" Type="http://schemas.openxmlformats.org/officeDocument/2006/relationships/slide" Target="slides/slide19.xml"/><Relationship Id="rId3" Type="http://schemas.openxmlformats.org/officeDocument/2006/relationships/slide" Target="slides/slide3.xml"/><Relationship Id="rId21" Type="http://schemas.openxmlformats.org/officeDocument/2006/relationships/slide" Target="slides/slide22.xml"/><Relationship Id="rId7" Type="http://schemas.openxmlformats.org/officeDocument/2006/relationships/slide" Target="slides/slide7.xml"/><Relationship Id="rId12" Type="http://schemas.openxmlformats.org/officeDocument/2006/relationships/slide" Target="slides/slide13.xml"/><Relationship Id="rId17" Type="http://schemas.openxmlformats.org/officeDocument/2006/relationships/slide" Target="slides/slide18.xml"/><Relationship Id="rId25" Type="http://schemas.openxmlformats.org/officeDocument/2006/relationships/slide" Target="slides/slide28.xml"/><Relationship Id="rId2" Type="http://schemas.openxmlformats.org/officeDocument/2006/relationships/slide" Target="slides/slide2.xml"/><Relationship Id="rId16" Type="http://schemas.openxmlformats.org/officeDocument/2006/relationships/slide" Target="slides/slide17.xml"/><Relationship Id="rId20" Type="http://schemas.openxmlformats.org/officeDocument/2006/relationships/slide" Target="slides/slide21.xml"/><Relationship Id="rId1" Type="http://schemas.openxmlformats.org/officeDocument/2006/relationships/slide" Target="slides/slide1.xml"/><Relationship Id="rId6" Type="http://schemas.openxmlformats.org/officeDocument/2006/relationships/slide" Target="slides/slide6.xml"/><Relationship Id="rId11" Type="http://schemas.openxmlformats.org/officeDocument/2006/relationships/slide" Target="slides/slide11.xml"/><Relationship Id="rId24" Type="http://schemas.openxmlformats.org/officeDocument/2006/relationships/slide" Target="slides/slide25.xml"/><Relationship Id="rId5" Type="http://schemas.openxmlformats.org/officeDocument/2006/relationships/slide" Target="slides/slide5.xml"/><Relationship Id="rId15" Type="http://schemas.openxmlformats.org/officeDocument/2006/relationships/slide" Target="slides/slide16.xml"/><Relationship Id="rId23" Type="http://schemas.openxmlformats.org/officeDocument/2006/relationships/slide" Target="slides/slide24.xml"/><Relationship Id="rId10" Type="http://schemas.openxmlformats.org/officeDocument/2006/relationships/slide" Target="slides/slide10.xml"/><Relationship Id="rId19" Type="http://schemas.openxmlformats.org/officeDocument/2006/relationships/slide" Target="slides/slide20.xml"/><Relationship Id="rId4" Type="http://schemas.openxmlformats.org/officeDocument/2006/relationships/slide" Target="slides/slide4.xml"/><Relationship Id="rId9" Type="http://schemas.openxmlformats.org/officeDocument/2006/relationships/slide" Target="slides/slide9.xml"/><Relationship Id="rId14" Type="http://schemas.openxmlformats.org/officeDocument/2006/relationships/slide" Target="slides/slide15.xml"/><Relationship Id="rId22" Type="http://schemas.openxmlformats.org/officeDocument/2006/relationships/slide" Target="slides/slide2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ChangeArrowheads="1"/>
          </p:cNvSpPr>
          <p:nvPr/>
        </p:nvSpPr>
        <p:spPr bwMode="auto">
          <a:xfrm>
            <a:off x="6381750" y="8750300"/>
            <a:ext cx="406400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 anchor="ctr">
            <a:spAutoFit/>
          </a:bodyPr>
          <a:lstStyle/>
          <a:p>
            <a:pPr algn="r" eaLnBrk="0" hangingPunct="0"/>
            <a:fld id="{E76BA6AC-030E-43B2-8672-0D1424CE3469}" type="slidenum">
              <a:rPr lang="en-US" sz="1400">
                <a:solidFill>
                  <a:schemeClr val="tx1"/>
                </a:solidFill>
                <a:latin typeface="Book Antiqua" pitchFamily="18" charset="0"/>
              </a:rPr>
              <a:pPr algn="r" eaLnBrk="0" hangingPunct="0"/>
              <a:t>‹#›</a:t>
            </a:fld>
            <a:endParaRPr lang="en-US" sz="1400">
              <a:solidFill>
                <a:schemeClr val="tx1"/>
              </a:solidFill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86890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notes styles</a:t>
            </a:r>
          </a:p>
          <a:p>
            <a:pPr lvl="0"/>
            <a:r>
              <a:rPr lang="en-US" noProof="0" smtClean="0"/>
              <a:t>Second Level</a:t>
            </a:r>
          </a:p>
          <a:p>
            <a:pPr lvl="0"/>
            <a:r>
              <a:rPr lang="en-US" noProof="0" smtClean="0"/>
              <a:t>Third Level</a:t>
            </a:r>
          </a:p>
          <a:p>
            <a:pPr lvl="0"/>
            <a:r>
              <a:rPr lang="en-US" noProof="0" smtClean="0"/>
              <a:t>Fourth Level</a:t>
            </a:r>
          </a:p>
          <a:p>
            <a:pPr lvl="0"/>
            <a:r>
              <a:rPr lang="en-US" noProof="0" smtClean="0"/>
              <a:t>Fifth Level</a:t>
            </a:r>
          </a:p>
        </p:txBody>
      </p:sp>
      <p:sp>
        <p:nvSpPr>
          <p:cNvPr id="4301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9350" y="692150"/>
            <a:ext cx="455930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6381750" y="8750300"/>
            <a:ext cx="406400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 anchor="ctr">
            <a:spAutoFit/>
          </a:bodyPr>
          <a:lstStyle/>
          <a:p>
            <a:pPr algn="r" eaLnBrk="0" hangingPunct="0"/>
            <a:fld id="{9D9EBC12-366E-46BA-B617-15EE6EB4B286}" type="slidenum">
              <a:rPr lang="en-US" sz="1400">
                <a:solidFill>
                  <a:schemeClr val="tx1"/>
                </a:solidFill>
                <a:latin typeface="Book Antiqua" pitchFamily="18" charset="0"/>
              </a:rPr>
              <a:pPr algn="r" eaLnBrk="0" hangingPunct="0"/>
              <a:t>‹#›</a:t>
            </a:fld>
            <a:endParaRPr lang="en-US" sz="1400">
              <a:solidFill>
                <a:schemeClr val="tx1"/>
              </a:solidFill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06781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itchFamily="18" charset="0"/>
        <a:ea typeface="+mn-ea"/>
        <a:cs typeface="+mn-cs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itchFamily="18" charset="0"/>
        <a:ea typeface="+mn-ea"/>
        <a:cs typeface="+mn-cs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itchFamily="18" charset="0"/>
        <a:ea typeface="+mn-ea"/>
        <a:cs typeface="+mn-cs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itchFamily="18" charset="0"/>
        <a:ea typeface="+mn-ea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mtClean="0"/>
              <a:t>Let </a:t>
            </a:r>
            <a:r>
              <a:rPr lang="en-US" i="1" smtClean="0"/>
              <a:t>x</a:t>
            </a:r>
            <a:r>
              <a:rPr lang="en-US" smtClean="0"/>
              <a:t> = number of TVs sold at the store in one day, where </a:t>
            </a:r>
            <a:r>
              <a:rPr lang="en-US" i="1" smtClean="0"/>
              <a:t>x</a:t>
            </a:r>
            <a:r>
              <a:rPr lang="en-US" smtClean="0"/>
              <a:t> can take on 5 values (0, 1, 2, 3, 4)</a:t>
            </a:r>
          </a:p>
          <a:p>
            <a:endParaRPr lang="en-US" smtClean="0"/>
          </a:p>
          <a:p>
            <a:r>
              <a:rPr lang="en-US" i="1" smtClean="0"/>
              <a:t>f</a:t>
            </a:r>
            <a:r>
              <a:rPr lang="en-US" smtClean="0"/>
              <a:t>(</a:t>
            </a:r>
            <a:r>
              <a:rPr lang="en-US" i="1" smtClean="0"/>
              <a:t>x</a:t>
            </a:r>
            <a:r>
              <a:rPr lang="en-US" smtClean="0"/>
              <a:t>) </a:t>
            </a:r>
            <a:r>
              <a:rPr lang="en-US" u="sng" smtClean="0"/>
              <a:t>&gt;</a:t>
            </a:r>
            <a:r>
              <a:rPr lang="en-US" smtClean="0"/>
              <a:t> 0</a:t>
            </a:r>
          </a:p>
          <a:p>
            <a:endParaRPr lang="en-US" smtClean="0"/>
          </a:p>
          <a:p>
            <a:r>
              <a:rPr lang="en-US" smtClean="0">
                <a:latin typeface="Symbol" pitchFamily="18" charset="2"/>
              </a:rPr>
              <a:t>Sum </a:t>
            </a:r>
            <a:r>
              <a:rPr lang="en-US" i="1" smtClean="0"/>
              <a:t>f</a:t>
            </a:r>
            <a:r>
              <a:rPr lang="en-US" smtClean="0"/>
              <a:t>(</a:t>
            </a:r>
            <a:r>
              <a:rPr lang="en-US" i="1" smtClean="0"/>
              <a:t>x</a:t>
            </a:r>
            <a:r>
              <a:rPr lang="en-US" smtClean="0"/>
              <a:t>) = 1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A Poisson distributed random variable is often useful in estimating the number of occurrences over a </a:t>
            </a:r>
            <a:r>
              <a:rPr lang="en-US" u="sng" smtClean="0"/>
              <a:t>specified interval of time or space</a:t>
            </a:r>
          </a:p>
          <a:p>
            <a:endParaRPr lang="en-US" u="sng" smtClean="0"/>
          </a:p>
          <a:p>
            <a:r>
              <a:rPr lang="en-US" smtClean="0"/>
              <a:t>The probability of an occurrence is the same for any two intervals of equal length.</a:t>
            </a:r>
          </a:p>
          <a:p>
            <a:endParaRPr lang="en-US" smtClean="0"/>
          </a:p>
          <a:p>
            <a:r>
              <a:rPr lang="en-US" smtClean="0"/>
              <a:t>It is a discrete random variable that may assume an </a:t>
            </a:r>
            <a:r>
              <a:rPr lang="en-US" u="sng" smtClean="0"/>
              <a:t>infinite sequence of values</a:t>
            </a:r>
            <a:r>
              <a:rPr lang="en-US" smtClean="0"/>
              <a:t> (x = 0, 1, 2, . . . ).</a:t>
            </a:r>
          </a:p>
          <a:p>
            <a:endParaRPr lang="en-US" smtClean="0"/>
          </a:p>
          <a:p>
            <a:r>
              <a:rPr lang="en-US" smtClean="0"/>
              <a:t>the number of knotholes on an 8-foot two-by-four.</a:t>
            </a:r>
          </a:p>
          <a:p>
            <a:endParaRPr lang="en-US" smtClean="0"/>
          </a:p>
          <a:p>
            <a:r>
              <a:rPr lang="en-US" smtClean="0"/>
              <a:t>the number of vehicles arriving at a toll booth in one hour</a:t>
            </a:r>
          </a:p>
          <a:p>
            <a:endParaRPr lang="en-US" smtClean="0"/>
          </a:p>
          <a:p>
            <a:r>
              <a:rPr lang="en-US" smtClean="0"/>
              <a:t>The occurrence or nonoccurrence in any interval is independent of the occurrence or nonoccurrence in any other interval.</a:t>
            </a:r>
          </a:p>
          <a:p>
            <a:endParaRPr lang="en-US" smtClean="0"/>
          </a:p>
          <a:p>
            <a:r>
              <a:rPr lang="en-US" i="1" smtClean="0"/>
              <a:t>f(x) </a:t>
            </a:r>
            <a:r>
              <a:rPr lang="en-US" smtClean="0"/>
              <a:t>= probability of </a:t>
            </a:r>
            <a:r>
              <a:rPr lang="en-US" i="1" smtClean="0"/>
              <a:t>x</a:t>
            </a:r>
            <a:r>
              <a:rPr lang="en-US" smtClean="0"/>
              <a:t> occurrences in an interval</a:t>
            </a:r>
          </a:p>
          <a:p>
            <a:endParaRPr lang="en-US" smtClean="0"/>
          </a:p>
          <a:p>
            <a:r>
              <a:rPr lang="en-US" i="1" smtClean="0">
                <a:latin typeface="Symbol" pitchFamily="18" charset="2"/>
              </a:rPr>
              <a:t>mu</a:t>
            </a:r>
            <a:r>
              <a:rPr lang="en-US" smtClean="0"/>
              <a:t>  = mean number of occurrences in an interval</a:t>
            </a:r>
          </a:p>
          <a:p>
            <a:endParaRPr lang="en-US" smtClean="0"/>
          </a:p>
          <a:p>
            <a:r>
              <a:rPr lang="en-US" i="1" smtClean="0"/>
              <a:t>e</a:t>
            </a:r>
            <a:r>
              <a:rPr lang="en-US" smtClean="0"/>
              <a:t> = 2.71828…</a:t>
            </a:r>
          </a:p>
          <a:p>
            <a:endParaRPr lang="en-US" smtClean="0"/>
          </a:p>
          <a:p>
            <a:r>
              <a:rPr lang="en-US" smtClean="0"/>
              <a:t>In Poisson, the shortcuts for computing the expected value are </a:t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mean = mu</a:t>
            </a:r>
          </a:p>
          <a:p>
            <a:endParaRPr lang="en-US" smtClean="0"/>
          </a:p>
          <a:p>
            <a:r>
              <a:rPr lang="en-US" smtClean="0"/>
              <a:t>Variance = mu</a:t>
            </a:r>
          </a:p>
          <a:p>
            <a:endParaRPr lang="en-US" smtClean="0"/>
          </a:p>
          <a:p>
            <a:r>
              <a:rPr lang="en-US" smtClean="0"/>
              <a:t>3 in either case. 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Our interest is in the </a:t>
            </a:r>
            <a:r>
              <a:rPr lang="en-US" u="sng" smtClean="0"/>
              <a:t>number of successes</a:t>
            </a:r>
            <a:r>
              <a:rPr lang="en-US" smtClean="0"/>
              <a:t> occurring in the </a:t>
            </a:r>
            <a:r>
              <a:rPr lang="en-US" i="1" smtClean="0"/>
              <a:t>n</a:t>
            </a:r>
            <a:r>
              <a:rPr lang="en-US" smtClean="0"/>
              <a:t>  trials.</a:t>
            </a:r>
          </a:p>
          <a:p>
            <a:endParaRPr lang="en-US" smtClean="0"/>
          </a:p>
          <a:p>
            <a:r>
              <a:rPr lang="en-US" smtClean="0"/>
              <a:t>We let </a:t>
            </a:r>
            <a:r>
              <a:rPr lang="en-US" i="1" smtClean="0"/>
              <a:t>x</a:t>
            </a:r>
            <a:r>
              <a:rPr lang="en-US" smtClean="0"/>
              <a:t> denote the number of successes occurring in the </a:t>
            </a:r>
            <a:r>
              <a:rPr lang="en-US" i="1" smtClean="0"/>
              <a:t>n</a:t>
            </a:r>
            <a:r>
              <a:rPr lang="en-US" smtClean="0"/>
              <a:t>  trials.</a:t>
            </a:r>
          </a:p>
          <a:p>
            <a:endParaRPr lang="en-US" smtClean="0"/>
          </a:p>
          <a:p>
            <a:r>
              <a:rPr lang="en-US" i="1" smtClean="0"/>
              <a:t>x</a:t>
            </a:r>
            <a:r>
              <a:rPr lang="en-US" smtClean="0"/>
              <a:t> takes on a </a:t>
            </a:r>
            <a:r>
              <a:rPr lang="en-US" u="sng" smtClean="0"/>
              <a:t>finite sequence of values</a:t>
            </a:r>
            <a:r>
              <a:rPr lang="en-US" smtClean="0"/>
              <a:t> (x = 0, 1  . . . </a:t>
            </a:r>
            <a:r>
              <a:rPr lang="en-US" i="1" smtClean="0"/>
              <a:t>n</a:t>
            </a:r>
            <a:r>
              <a:rPr lang="en-US" smtClean="0"/>
              <a:t>).</a:t>
            </a:r>
          </a:p>
          <a:p>
            <a:endParaRPr lang="en-US" smtClean="0"/>
          </a:p>
          <a:p>
            <a:r>
              <a:rPr lang="en-US" smtClean="0"/>
              <a:t>f(</a:t>
            </a:r>
            <a:r>
              <a:rPr lang="en-US" i="1" smtClean="0"/>
              <a:t>x</a:t>
            </a:r>
            <a:r>
              <a:rPr lang="en-US" smtClean="0"/>
              <a:t>) = the probability of </a:t>
            </a:r>
            <a:r>
              <a:rPr lang="en-US" i="1" smtClean="0"/>
              <a:t>x</a:t>
            </a:r>
            <a:r>
              <a:rPr lang="en-US" smtClean="0"/>
              <a:t> successes in </a:t>
            </a:r>
            <a:r>
              <a:rPr lang="en-US" i="1" smtClean="0"/>
              <a:t>n</a:t>
            </a:r>
            <a:r>
              <a:rPr lang="en-US" smtClean="0"/>
              <a:t> trials</a:t>
            </a:r>
          </a:p>
          <a:p>
            <a:endParaRPr lang="en-US" smtClean="0"/>
          </a:p>
          <a:p>
            <a:r>
              <a:rPr lang="en-US" i="1" smtClean="0"/>
              <a:t>n</a:t>
            </a:r>
            <a:r>
              <a:rPr lang="en-US" smtClean="0"/>
              <a:t> = the number of trials</a:t>
            </a:r>
          </a:p>
          <a:p>
            <a:endParaRPr lang="en-US" smtClean="0"/>
          </a:p>
          <a:p>
            <a:r>
              <a:rPr lang="en-US" i="1" smtClean="0"/>
              <a:t>p</a:t>
            </a:r>
            <a:r>
              <a:rPr lang="en-US" smtClean="0"/>
              <a:t> = the probability of success on any one trial</a:t>
            </a:r>
          </a:p>
          <a:p>
            <a:endParaRPr lang="en-US" smtClean="0"/>
          </a:p>
          <a:p>
            <a:r>
              <a:rPr lang="en-US" smtClean="0"/>
              <a:t>Number of sequences providing </a:t>
            </a:r>
            <a:r>
              <a:rPr lang="en-US" i="1" smtClean="0"/>
              <a:t>x</a:t>
            </a:r>
            <a:r>
              <a:rPr lang="en-US" smtClean="0"/>
              <a:t> successes and </a:t>
            </a:r>
            <a:r>
              <a:rPr lang="en-US" i="1" smtClean="0"/>
              <a:t>n – x </a:t>
            </a:r>
            <a:r>
              <a:rPr lang="en-US" smtClean="0"/>
              <a:t>failures </a:t>
            </a:r>
          </a:p>
          <a:p>
            <a:endParaRPr lang="en-US" smtClean="0"/>
          </a:p>
          <a:p>
            <a:r>
              <a:rPr lang="en-US" smtClean="0"/>
              <a:t>Probability of a given sequence with</a:t>
            </a:r>
            <a:r>
              <a:rPr lang="en-US" i="1" smtClean="0"/>
              <a:t> x</a:t>
            </a:r>
            <a:r>
              <a:rPr lang="en-US" smtClean="0"/>
              <a:t> successes and </a:t>
            </a:r>
            <a:r>
              <a:rPr lang="en-US" i="1" smtClean="0"/>
              <a:t>n – x </a:t>
            </a:r>
            <a:r>
              <a:rPr lang="en-US" smtClean="0"/>
              <a:t>failures</a:t>
            </a:r>
          </a:p>
          <a:p>
            <a:endParaRPr lang="en-US" smtClean="0"/>
          </a:p>
          <a:p>
            <a:r>
              <a:rPr lang="en-US" smtClean="0"/>
              <a:t>Order of the successes doesn’t matter</a:t>
            </a:r>
          </a:p>
          <a:p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If the population size is large, then Hypergeometric becomes binomial with p = r/N</a:t>
            </a:r>
          </a:p>
          <a:p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i="1" smtClean="0"/>
              <a:t>n</a:t>
            </a:r>
            <a:r>
              <a:rPr lang="en-US" smtClean="0"/>
              <a:t> = the number of trials</a:t>
            </a:r>
          </a:p>
          <a:p>
            <a:endParaRPr lang="en-US" smtClean="0"/>
          </a:p>
          <a:p>
            <a:r>
              <a:rPr lang="en-US" i="1" smtClean="0">
                <a:solidFill>
                  <a:srgbClr val="FF0000"/>
                </a:solidFill>
              </a:rPr>
              <a:t>N</a:t>
            </a:r>
            <a:r>
              <a:rPr lang="en-US" smtClean="0">
                <a:solidFill>
                  <a:srgbClr val="FF0000"/>
                </a:solidFill>
              </a:rPr>
              <a:t> = number of elements in the population</a:t>
            </a:r>
          </a:p>
          <a:p>
            <a:endParaRPr lang="en-US" smtClean="0"/>
          </a:p>
          <a:p>
            <a:r>
              <a:rPr lang="en-US" i="1" smtClean="0">
                <a:solidFill>
                  <a:srgbClr val="FF0000"/>
                </a:solidFill>
              </a:rPr>
              <a:t>r</a:t>
            </a:r>
            <a:r>
              <a:rPr lang="en-US" smtClean="0">
                <a:solidFill>
                  <a:srgbClr val="FF0000"/>
                </a:solidFill>
              </a:rPr>
              <a:t> = number of elements in the population labeled success</a:t>
            </a:r>
          </a:p>
          <a:p>
            <a:endParaRPr lang="en-US" smtClean="0"/>
          </a:p>
          <a:p>
            <a:r>
              <a:rPr lang="en-US" i="1" smtClean="0">
                <a:solidFill>
                  <a:srgbClr val="FF0000"/>
                </a:solidFill>
              </a:rPr>
              <a:t>x</a:t>
            </a:r>
            <a:r>
              <a:rPr lang="en-US" smtClean="0">
                <a:solidFill>
                  <a:srgbClr val="FF0000"/>
                </a:solidFill>
              </a:rPr>
              <a:t> = number of elements in the sample labeled success</a:t>
            </a:r>
          </a:p>
          <a:p>
            <a:endParaRPr lang="en-US" smtClean="0">
              <a:solidFill>
                <a:srgbClr val="FF0000"/>
              </a:solidFill>
            </a:endParaRPr>
          </a:p>
          <a:p>
            <a:r>
              <a:rPr lang="en-US" i="1" smtClean="0"/>
              <a:t>f</a:t>
            </a:r>
            <a:r>
              <a:rPr lang="en-US" smtClean="0"/>
              <a:t>(</a:t>
            </a:r>
            <a:r>
              <a:rPr lang="en-US" i="1" smtClean="0"/>
              <a:t>x</a:t>
            </a:r>
            <a:r>
              <a:rPr lang="en-US" smtClean="0"/>
              <a:t>) = the probability of </a:t>
            </a:r>
            <a:r>
              <a:rPr lang="en-US" i="1" smtClean="0"/>
              <a:t>x</a:t>
            </a:r>
            <a:r>
              <a:rPr lang="en-US" smtClean="0"/>
              <a:t> successes in </a:t>
            </a:r>
            <a:r>
              <a:rPr lang="en-US" i="1" smtClean="0"/>
              <a:t>n</a:t>
            </a:r>
            <a:r>
              <a:rPr lang="en-US" smtClean="0"/>
              <a:t> trials</a:t>
            </a:r>
          </a:p>
          <a:p>
            <a:endParaRPr lang="en-US" smtClean="0">
              <a:solidFill>
                <a:srgbClr val="FF0000"/>
              </a:solidFill>
            </a:endParaRPr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908779"/>
      </p:ext>
    </p:extLst>
  </p:cSld>
  <p:clrMapOvr>
    <a:masterClrMapping/>
  </p:clrMapOvr>
  <p:transition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467521"/>
      </p:ext>
    </p:extLst>
  </p:cSld>
  <p:clrMapOvr>
    <a:masterClrMapping/>
  </p:clrMapOvr>
  <p:transition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21935261"/>
      </p:ext>
    </p:extLst>
  </p:cSld>
  <p:clrMapOvr>
    <a:masterClrMapping/>
  </p:clrMapOvr>
  <p:transition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7388" y="1104900"/>
            <a:ext cx="3810000" cy="46434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9788" y="1104900"/>
            <a:ext cx="3810000" cy="46434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332310"/>
      </p:ext>
    </p:extLst>
  </p:cSld>
  <p:clrMapOvr>
    <a:masterClrMapping/>
  </p:clrMapOvr>
  <p:transition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903068"/>
      </p:ext>
    </p:extLst>
  </p:cSld>
  <p:clrMapOvr>
    <a:masterClrMapping/>
  </p:clrMapOvr>
  <p:transition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682268"/>
      </p:ext>
    </p:extLst>
  </p:cSld>
  <p:clrMapOvr>
    <a:masterClrMapping/>
  </p:clrMapOvr>
  <p:transition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1732564"/>
      </p:ext>
    </p:extLst>
  </p:cSld>
  <p:clrMapOvr>
    <a:masterClrMapping/>
  </p:clrMapOvr>
  <p:transition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28542336"/>
      </p:ext>
    </p:extLst>
  </p:cSld>
  <p:clrMapOvr>
    <a:masterClrMapping/>
  </p:clrMapOvr>
  <p:transition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91837031"/>
      </p:ext>
    </p:extLst>
  </p:cSld>
  <p:clrMapOvr>
    <a:masterClrMapping/>
  </p:clrMapOvr>
  <p:transition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528909"/>
      </p:ext>
    </p:extLst>
  </p:cSld>
  <p:clrMapOvr>
    <a:masterClrMapping/>
  </p:clrMapOvr>
  <p:transition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6688" y="52388"/>
            <a:ext cx="1943100" cy="56959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52388"/>
            <a:ext cx="5678488" cy="56959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687721"/>
      </p:ext>
    </p:extLst>
  </p:cSld>
  <p:clrMapOvr>
    <a:masterClrMapping/>
  </p:clrMapOvr>
  <p:transition>
    <p:zo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2388"/>
            <a:ext cx="7772400" cy="8143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7388" y="1104900"/>
            <a:ext cx="3810000" cy="46434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9788" y="1104900"/>
            <a:ext cx="3810000" cy="46434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550189"/>
      </p:ext>
    </p:extLst>
  </p:cSld>
  <p:clrMapOvr>
    <a:masterClrMapping/>
  </p:clrMapOvr>
  <p:transition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457200" y="304800"/>
            <a:ext cx="8231188" cy="6183313"/>
            <a:chOff x="372" y="186"/>
            <a:chExt cx="5185" cy="3895"/>
          </a:xfrm>
        </p:grpSpPr>
        <p:grpSp>
          <p:nvGrpSpPr>
            <p:cNvPr id="1029" name="Group 3"/>
            <p:cNvGrpSpPr>
              <a:grpSpLocks/>
            </p:cNvGrpSpPr>
            <p:nvPr/>
          </p:nvGrpSpPr>
          <p:grpSpPr bwMode="auto">
            <a:xfrm>
              <a:off x="372" y="186"/>
              <a:ext cx="5185" cy="919"/>
              <a:chOff x="372" y="186"/>
              <a:chExt cx="5185" cy="919"/>
            </a:xfrm>
          </p:grpSpPr>
          <p:sp>
            <p:nvSpPr>
              <p:cNvPr id="208900" name="Freeform 4"/>
              <p:cNvSpPr>
                <a:spLocks/>
              </p:cNvSpPr>
              <p:nvPr/>
            </p:nvSpPr>
            <p:spPr bwMode="auto">
              <a:xfrm>
                <a:off x="372" y="192"/>
                <a:ext cx="86" cy="9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5" y="96"/>
                  </a:cxn>
                  <a:cxn ang="0">
                    <a:pos x="85" y="816"/>
                  </a:cxn>
                  <a:cxn ang="0">
                    <a:pos x="0" y="912"/>
                  </a:cxn>
                  <a:cxn ang="0">
                    <a:pos x="0" y="0"/>
                  </a:cxn>
                </a:cxnLst>
                <a:rect l="0" t="0" r="r" b="b"/>
                <a:pathLst>
                  <a:path w="86" h="913">
                    <a:moveTo>
                      <a:pt x="0" y="0"/>
                    </a:moveTo>
                    <a:lnTo>
                      <a:pt x="85" y="96"/>
                    </a:lnTo>
                    <a:lnTo>
                      <a:pt x="85" y="816"/>
                    </a:lnTo>
                    <a:lnTo>
                      <a:pt x="0" y="912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 sz="2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08901" name="Freeform 5"/>
              <p:cNvSpPr>
                <a:spLocks/>
              </p:cNvSpPr>
              <p:nvPr/>
            </p:nvSpPr>
            <p:spPr bwMode="auto">
              <a:xfrm>
                <a:off x="5470" y="186"/>
                <a:ext cx="87" cy="910"/>
              </a:xfrm>
              <a:custGeom>
                <a:avLst/>
                <a:gdLst/>
                <a:ahLst/>
                <a:cxnLst>
                  <a:cxn ang="0">
                    <a:pos x="86" y="0"/>
                  </a:cxn>
                  <a:cxn ang="0">
                    <a:pos x="0" y="93"/>
                  </a:cxn>
                  <a:cxn ang="0">
                    <a:pos x="0" y="813"/>
                  </a:cxn>
                  <a:cxn ang="0">
                    <a:pos x="86" y="909"/>
                  </a:cxn>
                  <a:cxn ang="0">
                    <a:pos x="86" y="0"/>
                  </a:cxn>
                </a:cxnLst>
                <a:rect l="0" t="0" r="r" b="b"/>
                <a:pathLst>
                  <a:path w="87" h="910">
                    <a:moveTo>
                      <a:pt x="86" y="0"/>
                    </a:moveTo>
                    <a:lnTo>
                      <a:pt x="0" y="93"/>
                    </a:lnTo>
                    <a:lnTo>
                      <a:pt x="0" y="813"/>
                    </a:lnTo>
                    <a:lnTo>
                      <a:pt x="86" y="909"/>
                    </a:lnTo>
                    <a:lnTo>
                      <a:pt x="86" y="0"/>
                    </a:lnTo>
                  </a:path>
                </a:pathLst>
              </a:custGeom>
              <a:noFill/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 sz="2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08902" name="Freeform 6"/>
              <p:cNvSpPr>
                <a:spLocks/>
              </p:cNvSpPr>
              <p:nvPr/>
            </p:nvSpPr>
            <p:spPr bwMode="auto">
              <a:xfrm>
                <a:off x="372" y="189"/>
                <a:ext cx="5185" cy="10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184" y="3"/>
                  </a:cxn>
                  <a:cxn ang="0">
                    <a:pos x="5093" y="102"/>
                  </a:cxn>
                  <a:cxn ang="0">
                    <a:pos x="88" y="102"/>
                  </a:cxn>
                  <a:cxn ang="0">
                    <a:pos x="0" y="0"/>
                  </a:cxn>
                </a:cxnLst>
                <a:rect l="0" t="0" r="r" b="b"/>
                <a:pathLst>
                  <a:path w="5185" h="103">
                    <a:moveTo>
                      <a:pt x="0" y="0"/>
                    </a:moveTo>
                    <a:lnTo>
                      <a:pt x="5184" y="3"/>
                    </a:lnTo>
                    <a:lnTo>
                      <a:pt x="5093" y="102"/>
                    </a:lnTo>
                    <a:lnTo>
                      <a:pt x="88" y="102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 sz="2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</p:grpSp>
        <p:grpSp>
          <p:nvGrpSpPr>
            <p:cNvPr id="1030" name="Group 7"/>
            <p:cNvGrpSpPr>
              <a:grpSpLocks/>
            </p:cNvGrpSpPr>
            <p:nvPr/>
          </p:nvGrpSpPr>
          <p:grpSpPr bwMode="auto">
            <a:xfrm>
              <a:off x="372" y="291"/>
              <a:ext cx="5185" cy="3790"/>
              <a:chOff x="372" y="291"/>
              <a:chExt cx="5185" cy="3790"/>
            </a:xfrm>
          </p:grpSpPr>
          <p:sp>
            <p:nvSpPr>
              <p:cNvPr id="208904" name="Freeform 8"/>
              <p:cNvSpPr>
                <a:spLocks/>
              </p:cNvSpPr>
              <p:nvPr/>
            </p:nvSpPr>
            <p:spPr bwMode="auto">
              <a:xfrm>
                <a:off x="372" y="807"/>
                <a:ext cx="79" cy="327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78" y="107"/>
                  </a:cxn>
                  <a:cxn ang="0">
                    <a:pos x="78" y="3166"/>
                  </a:cxn>
                  <a:cxn ang="0">
                    <a:pos x="0" y="3273"/>
                  </a:cxn>
                  <a:cxn ang="0">
                    <a:pos x="0" y="0"/>
                  </a:cxn>
                </a:cxnLst>
                <a:rect l="0" t="0" r="r" b="b"/>
                <a:pathLst>
                  <a:path w="79" h="3274">
                    <a:moveTo>
                      <a:pt x="0" y="0"/>
                    </a:moveTo>
                    <a:lnTo>
                      <a:pt x="78" y="107"/>
                    </a:lnTo>
                    <a:lnTo>
                      <a:pt x="78" y="3166"/>
                    </a:lnTo>
                    <a:lnTo>
                      <a:pt x="0" y="3273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 sz="2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08905" name="Freeform 9"/>
              <p:cNvSpPr>
                <a:spLocks/>
              </p:cNvSpPr>
              <p:nvPr/>
            </p:nvSpPr>
            <p:spPr bwMode="auto">
              <a:xfrm>
                <a:off x="5470" y="747"/>
                <a:ext cx="84" cy="3325"/>
              </a:xfrm>
              <a:custGeom>
                <a:avLst/>
                <a:gdLst/>
                <a:ahLst/>
                <a:cxnLst>
                  <a:cxn ang="0">
                    <a:pos x="83" y="0"/>
                  </a:cxn>
                  <a:cxn ang="0">
                    <a:pos x="3" y="109"/>
                  </a:cxn>
                  <a:cxn ang="0">
                    <a:pos x="0" y="3233"/>
                  </a:cxn>
                  <a:cxn ang="0">
                    <a:pos x="83" y="3324"/>
                  </a:cxn>
                  <a:cxn ang="0">
                    <a:pos x="83" y="0"/>
                  </a:cxn>
                </a:cxnLst>
                <a:rect l="0" t="0" r="r" b="b"/>
                <a:pathLst>
                  <a:path w="84" h="3325">
                    <a:moveTo>
                      <a:pt x="83" y="0"/>
                    </a:moveTo>
                    <a:lnTo>
                      <a:pt x="3" y="109"/>
                    </a:lnTo>
                    <a:lnTo>
                      <a:pt x="0" y="3233"/>
                    </a:lnTo>
                    <a:lnTo>
                      <a:pt x="83" y="3324"/>
                    </a:lnTo>
                    <a:lnTo>
                      <a:pt x="83" y="0"/>
                    </a:lnTo>
                  </a:path>
                </a:pathLst>
              </a:custGeom>
              <a:noFill/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 sz="2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08906" name="Freeform 10"/>
              <p:cNvSpPr>
                <a:spLocks/>
              </p:cNvSpPr>
              <p:nvPr/>
            </p:nvSpPr>
            <p:spPr bwMode="auto">
              <a:xfrm>
                <a:off x="372" y="3984"/>
                <a:ext cx="5185" cy="88"/>
              </a:xfrm>
              <a:custGeom>
                <a:avLst/>
                <a:gdLst/>
                <a:ahLst/>
                <a:cxnLst>
                  <a:cxn ang="0">
                    <a:pos x="0" y="87"/>
                  </a:cxn>
                  <a:cxn ang="0">
                    <a:pos x="5184" y="87"/>
                  </a:cxn>
                  <a:cxn ang="0">
                    <a:pos x="5095" y="0"/>
                  </a:cxn>
                  <a:cxn ang="0">
                    <a:pos x="89" y="0"/>
                  </a:cxn>
                  <a:cxn ang="0">
                    <a:pos x="0" y="87"/>
                  </a:cxn>
                </a:cxnLst>
                <a:rect l="0" t="0" r="r" b="b"/>
                <a:pathLst>
                  <a:path w="5185" h="88">
                    <a:moveTo>
                      <a:pt x="0" y="87"/>
                    </a:moveTo>
                    <a:lnTo>
                      <a:pt x="5184" y="87"/>
                    </a:lnTo>
                    <a:lnTo>
                      <a:pt x="5095" y="0"/>
                    </a:lnTo>
                    <a:lnTo>
                      <a:pt x="89" y="0"/>
                    </a:lnTo>
                    <a:lnTo>
                      <a:pt x="0" y="87"/>
                    </a:lnTo>
                  </a:path>
                </a:pathLst>
              </a:custGeom>
              <a:noFill/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 sz="2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208907" name="Rectangle 11"/>
              <p:cNvSpPr>
                <a:spLocks noChangeArrowheads="1"/>
              </p:cNvSpPr>
              <p:nvPr/>
            </p:nvSpPr>
            <p:spPr bwMode="auto">
              <a:xfrm>
                <a:off x="457" y="291"/>
                <a:ext cx="5013" cy="3690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 sz="2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</p:grpSp>
      </p:grpSp>
      <p:sp>
        <p:nvSpPr>
          <p:cNvPr id="1027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7388" y="1104900"/>
            <a:ext cx="7772400" cy="464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919" r:id="rId1"/>
    <p:sldLayoutId id="2147483920" r:id="rId2"/>
    <p:sldLayoutId id="2147483921" r:id="rId3"/>
    <p:sldLayoutId id="2147483922" r:id="rId4"/>
    <p:sldLayoutId id="2147483923" r:id="rId5"/>
    <p:sldLayoutId id="2147483924" r:id="rId6"/>
    <p:sldLayoutId id="2147483925" r:id="rId7"/>
    <p:sldLayoutId id="2147483926" r:id="rId8"/>
    <p:sldLayoutId id="2147483927" r:id="rId9"/>
    <p:sldLayoutId id="2147483928" r:id="rId10"/>
    <p:sldLayoutId id="2147483929" r:id="rId11"/>
    <p:sldLayoutId id="2147483930" r:id="rId12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0000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000000"/>
          </a:solidFill>
          <a:latin typeface="Book Antiqu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000000"/>
          </a:solidFill>
          <a:latin typeface="Book Antiqu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000000"/>
          </a:solidFill>
          <a:latin typeface="Book Antiqu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000000"/>
          </a:solidFill>
          <a:latin typeface="Book Antiqua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000000"/>
          </a:solidFill>
          <a:latin typeface="Book Antiqua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000000"/>
          </a:solidFill>
          <a:latin typeface="Book Antiqua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000000"/>
          </a:solidFill>
          <a:latin typeface="Book Antiqua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000000"/>
          </a:solidFill>
          <a:latin typeface="Book Antiqua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Font typeface="Monotype Sorts"/>
        <a:buChar char="n"/>
        <a:defRPr sz="24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Char char="•"/>
        <a:defRPr sz="2400">
          <a:solidFill>
            <a:srgbClr val="000000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Char char="•"/>
        <a:defRPr sz="2400">
          <a:solidFill>
            <a:srgbClr val="000000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pitchFamily="18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2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3.wmf"/><Relationship Id="rId4" Type="http://schemas.openxmlformats.org/officeDocument/2006/relationships/oleObject" Target="../embeddings/oleObject3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6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5.wmf"/><Relationship Id="rId4" Type="http://schemas.openxmlformats.org/officeDocument/2006/relationships/oleObject" Target="../embeddings/oleObject5.bin"/><Relationship Id="rId9" Type="http://schemas.openxmlformats.org/officeDocument/2006/relationships/oleObject" Target="../embeddings/oleObject8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8.wmf"/><Relationship Id="rId4" Type="http://schemas.openxmlformats.org/officeDocument/2006/relationships/oleObject" Target="../embeddings/oleObject9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10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9.wmf"/><Relationship Id="rId4" Type="http://schemas.openxmlformats.org/officeDocument/2006/relationships/oleObject" Target="../embeddings/oleObject10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0.wmf"/><Relationship Id="rId4" Type="http://schemas.openxmlformats.org/officeDocument/2006/relationships/oleObject" Target="../embeddings/oleObject12.bin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11.wmf"/><Relationship Id="rId4" Type="http://schemas.openxmlformats.org/officeDocument/2006/relationships/oleObject" Target="../embeddings/oleObject13.bin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12.wmf"/><Relationship Id="rId4" Type="http://schemas.openxmlformats.org/officeDocument/2006/relationships/oleObject" Target="../embeddings/oleObject14.bin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13.wmf"/><Relationship Id="rId4" Type="http://schemas.openxmlformats.org/officeDocument/2006/relationships/oleObject" Target="../embeddings/oleObject15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12.wmf"/><Relationship Id="rId4" Type="http://schemas.openxmlformats.org/officeDocument/2006/relationships/oleObject" Target="../embeddings/oleObject16.bin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7" Type="http://schemas.openxmlformats.org/officeDocument/2006/relationships/image" Target="../media/image15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18.bin"/><Relationship Id="rId5" Type="http://schemas.openxmlformats.org/officeDocument/2006/relationships/image" Target="../media/image14.wmf"/><Relationship Id="rId4" Type="http://schemas.openxmlformats.org/officeDocument/2006/relationships/oleObject" Target="../embeddings/oleObject17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ww.musl.com/asx/createasx.asp?video=pb091010-high.asf" TargetMode="External"/><Relationship Id="rId4" Type="http://schemas.openxmlformats.org/officeDocument/2006/relationships/image" Target="../media/image17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18.wmf"/><Relationship Id="rId4" Type="http://schemas.openxmlformats.org/officeDocument/2006/relationships/oleObject" Target="../embeddings/oleObject19.bin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413" name="Rectangle 29"/>
          <p:cNvSpPr>
            <a:spLocks noChangeArrowheads="1"/>
          </p:cNvSpPr>
          <p:nvPr/>
        </p:nvSpPr>
        <p:spPr bwMode="auto">
          <a:xfrm>
            <a:off x="2603500" y="2873375"/>
            <a:ext cx="4216400" cy="13081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44414" name="Rectangle 30"/>
          <p:cNvSpPr>
            <a:spLocks noChangeArrowheads="1"/>
          </p:cNvSpPr>
          <p:nvPr/>
        </p:nvSpPr>
        <p:spPr bwMode="auto">
          <a:xfrm>
            <a:off x="6908800" y="2882900"/>
            <a:ext cx="1800225" cy="12700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44415" name="Rectangle 31"/>
          <p:cNvSpPr>
            <a:spLocks noChangeArrowheads="1"/>
          </p:cNvSpPr>
          <p:nvPr/>
        </p:nvSpPr>
        <p:spPr bwMode="auto">
          <a:xfrm>
            <a:off x="482600" y="2868613"/>
            <a:ext cx="2054225" cy="129857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44410" name="Rectangle 26"/>
          <p:cNvSpPr>
            <a:spLocks noChangeArrowheads="1"/>
          </p:cNvSpPr>
          <p:nvPr/>
        </p:nvSpPr>
        <p:spPr bwMode="auto">
          <a:xfrm>
            <a:off x="482600" y="1876425"/>
            <a:ext cx="2054225" cy="91122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44411" name="Rectangle 27"/>
          <p:cNvSpPr>
            <a:spLocks noChangeArrowheads="1"/>
          </p:cNvSpPr>
          <p:nvPr/>
        </p:nvSpPr>
        <p:spPr bwMode="auto">
          <a:xfrm>
            <a:off x="6902450" y="1876425"/>
            <a:ext cx="1806575" cy="91122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44412" name="Rectangle 28"/>
          <p:cNvSpPr>
            <a:spLocks noChangeArrowheads="1"/>
          </p:cNvSpPr>
          <p:nvPr/>
        </p:nvSpPr>
        <p:spPr bwMode="auto">
          <a:xfrm>
            <a:off x="2616200" y="1876425"/>
            <a:ext cx="4203700" cy="91122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44407" name="Rectangle 23"/>
          <p:cNvSpPr>
            <a:spLocks noChangeArrowheads="1"/>
          </p:cNvSpPr>
          <p:nvPr/>
        </p:nvSpPr>
        <p:spPr bwMode="auto">
          <a:xfrm>
            <a:off x="482600" y="1238250"/>
            <a:ext cx="2054225" cy="56197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44408" name="Rectangle 24"/>
          <p:cNvSpPr>
            <a:spLocks noChangeArrowheads="1"/>
          </p:cNvSpPr>
          <p:nvPr/>
        </p:nvSpPr>
        <p:spPr bwMode="auto">
          <a:xfrm>
            <a:off x="2616200" y="1238250"/>
            <a:ext cx="4194175" cy="55245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44409" name="Rectangle 25"/>
          <p:cNvSpPr>
            <a:spLocks noChangeArrowheads="1"/>
          </p:cNvSpPr>
          <p:nvPr/>
        </p:nvSpPr>
        <p:spPr bwMode="auto">
          <a:xfrm>
            <a:off x="6908800" y="1238250"/>
            <a:ext cx="1800225" cy="55245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4347" name="Rectangle 2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>
                <a:latin typeface="Book Antiqua" pitchFamily="18" charset="0"/>
              </a:rPr>
              <a:t>Random Variables</a:t>
            </a:r>
          </a:p>
        </p:txBody>
      </p:sp>
      <p:sp>
        <p:nvSpPr>
          <p:cNvPr id="14348" name="Rectangle 10"/>
          <p:cNvSpPr>
            <a:spLocks noChangeArrowheads="1"/>
          </p:cNvSpPr>
          <p:nvPr/>
        </p:nvSpPr>
        <p:spPr bwMode="auto">
          <a:xfrm>
            <a:off x="762000" y="1276350"/>
            <a:ext cx="1524000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b="1">
                <a:latin typeface="Book Antiqua" pitchFamily="18" charset="0"/>
              </a:rPr>
              <a:t>Question</a:t>
            </a:r>
          </a:p>
        </p:txBody>
      </p:sp>
      <p:sp>
        <p:nvSpPr>
          <p:cNvPr id="14349" name="Rectangle 11"/>
          <p:cNvSpPr>
            <a:spLocks noChangeArrowheads="1"/>
          </p:cNvSpPr>
          <p:nvPr/>
        </p:nvSpPr>
        <p:spPr bwMode="auto">
          <a:xfrm>
            <a:off x="2914650" y="1276350"/>
            <a:ext cx="35052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b="1">
                <a:latin typeface="Book Antiqua" pitchFamily="18" charset="0"/>
              </a:rPr>
              <a:t>Random Variable  </a:t>
            </a:r>
            <a:r>
              <a:rPr lang="en-US" b="1" i="1">
                <a:latin typeface="Book Antiqua" pitchFamily="18" charset="0"/>
              </a:rPr>
              <a:t>x</a:t>
            </a:r>
          </a:p>
        </p:txBody>
      </p:sp>
      <p:sp>
        <p:nvSpPr>
          <p:cNvPr id="14350" name="Rectangle 12"/>
          <p:cNvSpPr>
            <a:spLocks noChangeArrowheads="1"/>
          </p:cNvSpPr>
          <p:nvPr/>
        </p:nvSpPr>
        <p:spPr bwMode="auto">
          <a:xfrm>
            <a:off x="7162800" y="1257300"/>
            <a:ext cx="116205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b="1">
                <a:latin typeface="Book Antiqua" pitchFamily="18" charset="0"/>
              </a:rPr>
              <a:t>Type</a:t>
            </a:r>
          </a:p>
        </p:txBody>
      </p:sp>
      <p:sp>
        <p:nvSpPr>
          <p:cNvPr id="144397" name="Rectangle 13"/>
          <p:cNvSpPr>
            <a:spLocks noChangeArrowheads="1"/>
          </p:cNvSpPr>
          <p:nvPr/>
        </p:nvSpPr>
        <p:spPr bwMode="auto">
          <a:xfrm>
            <a:off x="476250" y="1809750"/>
            <a:ext cx="1257300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lnSpc>
                <a:spcPct val="110000"/>
              </a:lnSpc>
            </a:pPr>
            <a:r>
              <a:rPr lang="en-US">
                <a:latin typeface="Book Antiqua" pitchFamily="18" charset="0"/>
              </a:rPr>
              <a:t>Family</a:t>
            </a:r>
          </a:p>
          <a:p>
            <a:pPr eaLnBrk="0" hangingPunct="0">
              <a:lnSpc>
                <a:spcPct val="110000"/>
              </a:lnSpc>
            </a:pPr>
            <a:r>
              <a:rPr lang="en-US">
                <a:latin typeface="Book Antiqua" pitchFamily="18" charset="0"/>
              </a:rPr>
              <a:t>Size?</a:t>
            </a:r>
          </a:p>
        </p:txBody>
      </p:sp>
      <p:sp>
        <p:nvSpPr>
          <p:cNvPr id="144398" name="Rectangle 14"/>
          <p:cNvSpPr>
            <a:spLocks noChangeArrowheads="1"/>
          </p:cNvSpPr>
          <p:nvPr/>
        </p:nvSpPr>
        <p:spPr bwMode="auto">
          <a:xfrm>
            <a:off x="2628900" y="1847850"/>
            <a:ext cx="4343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lnSpc>
                <a:spcPct val="9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i="1">
                <a:latin typeface="Book Antiqua" pitchFamily="18" charset="0"/>
              </a:rPr>
              <a:t>x</a:t>
            </a:r>
            <a:r>
              <a:rPr lang="en-US">
                <a:latin typeface="Book Antiqua" pitchFamily="18" charset="0"/>
              </a:rPr>
              <a:t> = Number of dependents</a:t>
            </a:r>
          </a:p>
          <a:p>
            <a:pPr eaLnBrk="0" hangingPunct="0">
              <a:lnSpc>
                <a:spcPct val="9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>
                <a:latin typeface="Book Antiqua" pitchFamily="18" charset="0"/>
              </a:rPr>
              <a:t>       reported on tax return</a:t>
            </a:r>
          </a:p>
        </p:txBody>
      </p:sp>
      <p:sp>
        <p:nvSpPr>
          <p:cNvPr id="144399" name="Rectangle 15"/>
          <p:cNvSpPr>
            <a:spLocks noChangeArrowheads="1"/>
          </p:cNvSpPr>
          <p:nvPr/>
        </p:nvSpPr>
        <p:spPr bwMode="auto">
          <a:xfrm>
            <a:off x="6934200" y="1847850"/>
            <a:ext cx="1428750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r>
              <a:rPr lang="en-US">
                <a:latin typeface="Book Antiqua" pitchFamily="18" charset="0"/>
              </a:rPr>
              <a:t>Discrete</a:t>
            </a:r>
          </a:p>
        </p:txBody>
      </p:sp>
      <p:sp>
        <p:nvSpPr>
          <p:cNvPr id="144400" name="Rectangle 16"/>
          <p:cNvSpPr>
            <a:spLocks noChangeArrowheads="1"/>
          </p:cNvSpPr>
          <p:nvPr/>
        </p:nvSpPr>
        <p:spPr bwMode="auto">
          <a:xfrm>
            <a:off x="457200" y="3076575"/>
            <a:ext cx="21145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lnSpc>
                <a:spcPct val="110000"/>
              </a:lnSpc>
            </a:pPr>
            <a:r>
              <a:rPr lang="en-US">
                <a:latin typeface="Book Antiqua" pitchFamily="18" charset="0"/>
              </a:rPr>
              <a:t>How much </a:t>
            </a:r>
          </a:p>
          <a:p>
            <a:pPr eaLnBrk="0" hangingPunct="0">
              <a:lnSpc>
                <a:spcPct val="110000"/>
              </a:lnSpc>
            </a:pPr>
            <a:r>
              <a:rPr lang="en-US">
                <a:latin typeface="Book Antiqua" pitchFamily="18" charset="0"/>
              </a:rPr>
              <a:t>water did you</a:t>
            </a:r>
          </a:p>
          <a:p>
            <a:pPr eaLnBrk="0" hangingPunct="0">
              <a:lnSpc>
                <a:spcPct val="110000"/>
              </a:lnSpc>
            </a:pPr>
            <a:r>
              <a:rPr lang="en-US">
                <a:latin typeface="Book Antiqua" pitchFamily="18" charset="0"/>
              </a:rPr>
              <a:t>buy?</a:t>
            </a:r>
          </a:p>
        </p:txBody>
      </p:sp>
      <p:sp>
        <p:nvSpPr>
          <p:cNvPr id="144401" name="Rectangle 17"/>
          <p:cNvSpPr>
            <a:spLocks noChangeArrowheads="1"/>
          </p:cNvSpPr>
          <p:nvPr/>
        </p:nvSpPr>
        <p:spPr bwMode="auto">
          <a:xfrm>
            <a:off x="2628900" y="3028950"/>
            <a:ext cx="394335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lnSpc>
                <a:spcPct val="110000"/>
              </a:lnSpc>
            </a:pPr>
            <a:r>
              <a:rPr lang="en-US" i="1">
                <a:latin typeface="Book Antiqua" pitchFamily="18" charset="0"/>
              </a:rPr>
              <a:t>x</a:t>
            </a:r>
            <a:r>
              <a:rPr lang="en-US">
                <a:latin typeface="Book Antiqua" pitchFamily="18" charset="0"/>
              </a:rPr>
              <a:t> = Number of bottles of </a:t>
            </a:r>
          </a:p>
          <a:p>
            <a:pPr eaLnBrk="0" hangingPunct="0">
              <a:lnSpc>
                <a:spcPct val="110000"/>
              </a:lnSpc>
            </a:pPr>
            <a:r>
              <a:rPr lang="en-US">
                <a:latin typeface="Book Antiqua" pitchFamily="18" charset="0"/>
              </a:rPr>
              <a:t>       water you purchase </a:t>
            </a:r>
          </a:p>
          <a:p>
            <a:pPr eaLnBrk="0" hangingPunct="0">
              <a:lnSpc>
                <a:spcPct val="110000"/>
              </a:lnSpc>
            </a:pPr>
            <a:r>
              <a:rPr lang="en-US">
                <a:latin typeface="Book Antiqua" pitchFamily="18" charset="0"/>
              </a:rPr>
              <a:t>       in a month.</a:t>
            </a:r>
          </a:p>
        </p:txBody>
      </p:sp>
      <p:sp>
        <p:nvSpPr>
          <p:cNvPr id="144402" name="Rectangle 18"/>
          <p:cNvSpPr>
            <a:spLocks noChangeArrowheads="1"/>
          </p:cNvSpPr>
          <p:nvPr/>
        </p:nvSpPr>
        <p:spPr bwMode="auto">
          <a:xfrm>
            <a:off x="6877050" y="2838450"/>
            <a:ext cx="18478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r>
              <a:rPr lang="en-US">
                <a:latin typeface="Book Antiqua" pitchFamily="18" charset="0"/>
              </a:rPr>
              <a:t>Discrete</a:t>
            </a:r>
          </a:p>
        </p:txBody>
      </p:sp>
      <p:sp>
        <p:nvSpPr>
          <p:cNvPr id="2" name="Rectangle 29"/>
          <p:cNvSpPr>
            <a:spLocks noChangeArrowheads="1"/>
          </p:cNvSpPr>
          <p:nvPr/>
        </p:nvSpPr>
        <p:spPr bwMode="auto">
          <a:xfrm>
            <a:off x="2598738" y="5654675"/>
            <a:ext cx="4216400" cy="8890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3" name="Rectangle 30"/>
          <p:cNvSpPr>
            <a:spLocks noChangeArrowheads="1"/>
          </p:cNvSpPr>
          <p:nvPr/>
        </p:nvSpPr>
        <p:spPr bwMode="auto">
          <a:xfrm>
            <a:off x="6904038" y="5664200"/>
            <a:ext cx="1800225" cy="87947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4" name="Rectangle 31"/>
          <p:cNvSpPr>
            <a:spLocks noChangeArrowheads="1"/>
          </p:cNvSpPr>
          <p:nvPr/>
        </p:nvSpPr>
        <p:spPr bwMode="auto">
          <a:xfrm>
            <a:off x="477838" y="5664200"/>
            <a:ext cx="2054225" cy="87947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5" name="Rectangle 16"/>
          <p:cNvSpPr>
            <a:spLocks noChangeArrowheads="1"/>
          </p:cNvSpPr>
          <p:nvPr/>
        </p:nvSpPr>
        <p:spPr bwMode="auto">
          <a:xfrm>
            <a:off x="452438" y="5657850"/>
            <a:ext cx="21145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lnSpc>
                <a:spcPct val="110000"/>
              </a:lnSpc>
            </a:pPr>
            <a:r>
              <a:rPr lang="en-US">
                <a:latin typeface="Book Antiqua" pitchFamily="18" charset="0"/>
              </a:rPr>
              <a:t>Distance from</a:t>
            </a:r>
          </a:p>
          <a:p>
            <a:pPr eaLnBrk="0" hangingPunct="0">
              <a:lnSpc>
                <a:spcPct val="110000"/>
              </a:lnSpc>
            </a:pPr>
            <a:r>
              <a:rPr lang="en-US">
                <a:latin typeface="Book Antiqua" pitchFamily="18" charset="0"/>
              </a:rPr>
              <a:t>home to store?</a:t>
            </a:r>
          </a:p>
        </p:txBody>
      </p:sp>
      <p:sp>
        <p:nvSpPr>
          <p:cNvPr id="6" name="Rectangle 17"/>
          <p:cNvSpPr>
            <a:spLocks noChangeArrowheads="1"/>
          </p:cNvSpPr>
          <p:nvPr/>
        </p:nvSpPr>
        <p:spPr bwMode="auto">
          <a:xfrm>
            <a:off x="2624138" y="5638800"/>
            <a:ext cx="394335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lnSpc>
                <a:spcPct val="110000"/>
              </a:lnSpc>
            </a:pPr>
            <a:r>
              <a:rPr lang="en-US" i="1">
                <a:latin typeface="Book Antiqua" pitchFamily="18" charset="0"/>
              </a:rPr>
              <a:t>x</a:t>
            </a:r>
            <a:r>
              <a:rPr lang="en-US">
                <a:latin typeface="Book Antiqua" pitchFamily="18" charset="0"/>
              </a:rPr>
              <a:t> = Distance in miles from</a:t>
            </a:r>
          </a:p>
          <a:p>
            <a:pPr eaLnBrk="0" hangingPunct="0">
              <a:lnSpc>
                <a:spcPct val="110000"/>
              </a:lnSpc>
            </a:pPr>
            <a:r>
              <a:rPr lang="en-US">
                <a:latin typeface="Book Antiqua" pitchFamily="18" charset="0"/>
              </a:rPr>
              <a:t>       home to the store site</a:t>
            </a:r>
          </a:p>
        </p:txBody>
      </p:sp>
      <p:sp>
        <p:nvSpPr>
          <p:cNvPr id="7" name="Rectangle 18"/>
          <p:cNvSpPr>
            <a:spLocks noChangeArrowheads="1"/>
          </p:cNvSpPr>
          <p:nvPr/>
        </p:nvSpPr>
        <p:spPr bwMode="auto">
          <a:xfrm>
            <a:off x="6872288" y="5619750"/>
            <a:ext cx="18478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>
                <a:latin typeface="Book Antiqua" pitchFamily="18" charset="0"/>
              </a:rPr>
              <a:t>Continuous</a:t>
            </a:r>
          </a:p>
        </p:txBody>
      </p:sp>
      <p:sp>
        <p:nvSpPr>
          <p:cNvPr id="8" name="Rectangle 29"/>
          <p:cNvSpPr>
            <a:spLocks noChangeArrowheads="1"/>
          </p:cNvSpPr>
          <p:nvPr/>
        </p:nvSpPr>
        <p:spPr bwMode="auto">
          <a:xfrm>
            <a:off x="2613025" y="4268788"/>
            <a:ext cx="4216400" cy="13081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9" name="Rectangle 30"/>
          <p:cNvSpPr>
            <a:spLocks noChangeArrowheads="1"/>
          </p:cNvSpPr>
          <p:nvPr/>
        </p:nvSpPr>
        <p:spPr bwMode="auto">
          <a:xfrm>
            <a:off x="6918325" y="4278313"/>
            <a:ext cx="1800225" cy="12700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0" name="Rectangle 31"/>
          <p:cNvSpPr>
            <a:spLocks noChangeArrowheads="1"/>
          </p:cNvSpPr>
          <p:nvPr/>
        </p:nvSpPr>
        <p:spPr bwMode="auto">
          <a:xfrm>
            <a:off x="492125" y="4264025"/>
            <a:ext cx="2054225" cy="129857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1" name="Rectangle 16"/>
          <p:cNvSpPr>
            <a:spLocks noChangeArrowheads="1"/>
          </p:cNvSpPr>
          <p:nvPr/>
        </p:nvSpPr>
        <p:spPr bwMode="auto">
          <a:xfrm>
            <a:off x="466725" y="4471988"/>
            <a:ext cx="21145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lnSpc>
                <a:spcPct val="110000"/>
              </a:lnSpc>
            </a:pPr>
            <a:r>
              <a:rPr lang="en-US">
                <a:latin typeface="Book Antiqua" pitchFamily="18" charset="0"/>
              </a:rPr>
              <a:t>How much </a:t>
            </a:r>
          </a:p>
          <a:p>
            <a:pPr eaLnBrk="0" hangingPunct="0">
              <a:lnSpc>
                <a:spcPct val="110000"/>
              </a:lnSpc>
            </a:pPr>
            <a:r>
              <a:rPr lang="en-US">
                <a:latin typeface="Book Antiqua" pitchFamily="18" charset="0"/>
              </a:rPr>
              <a:t>water do you</a:t>
            </a:r>
          </a:p>
          <a:p>
            <a:pPr eaLnBrk="0" hangingPunct="0">
              <a:lnSpc>
                <a:spcPct val="110000"/>
              </a:lnSpc>
            </a:pPr>
            <a:r>
              <a:rPr lang="en-US">
                <a:latin typeface="Book Antiqua" pitchFamily="18" charset="0"/>
              </a:rPr>
              <a:t>drink?</a:t>
            </a:r>
          </a:p>
        </p:txBody>
      </p:sp>
      <p:sp>
        <p:nvSpPr>
          <p:cNvPr id="12" name="Rectangle 17"/>
          <p:cNvSpPr>
            <a:spLocks noChangeArrowheads="1"/>
          </p:cNvSpPr>
          <p:nvPr/>
        </p:nvSpPr>
        <p:spPr bwMode="auto">
          <a:xfrm>
            <a:off x="2638425" y="4252913"/>
            <a:ext cx="394335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lnSpc>
                <a:spcPct val="110000"/>
              </a:lnSpc>
            </a:pPr>
            <a:r>
              <a:rPr lang="en-US" i="1">
                <a:latin typeface="Book Antiqua" pitchFamily="18" charset="0"/>
              </a:rPr>
              <a:t>x</a:t>
            </a:r>
            <a:r>
              <a:rPr lang="en-US">
                <a:latin typeface="Book Antiqua" pitchFamily="18" charset="0"/>
              </a:rPr>
              <a:t> = ounces of water you </a:t>
            </a:r>
          </a:p>
          <a:p>
            <a:pPr eaLnBrk="0" hangingPunct="0">
              <a:lnSpc>
                <a:spcPct val="110000"/>
              </a:lnSpc>
            </a:pPr>
            <a:r>
              <a:rPr lang="en-US">
                <a:latin typeface="Book Antiqua" pitchFamily="18" charset="0"/>
              </a:rPr>
              <a:t>       you drink in a day</a:t>
            </a:r>
          </a:p>
        </p:txBody>
      </p:sp>
      <p:sp>
        <p:nvSpPr>
          <p:cNvPr id="13" name="Rectangle 18"/>
          <p:cNvSpPr>
            <a:spLocks noChangeArrowheads="1"/>
          </p:cNvSpPr>
          <p:nvPr/>
        </p:nvSpPr>
        <p:spPr bwMode="auto">
          <a:xfrm>
            <a:off x="6886575" y="4233863"/>
            <a:ext cx="18478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r>
              <a:rPr lang="en-US">
                <a:latin typeface="Book Antiqua" pitchFamily="18" charset="0"/>
              </a:rPr>
              <a:t>Continuous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397" grpId="0" autoUpdateAnimBg="0"/>
      <p:bldP spid="144398" grpId="0" autoUpdateAnimBg="0"/>
      <p:bldP spid="144399" grpId="0" autoUpdateAnimBg="0"/>
      <p:bldP spid="144400" grpId="0" autoUpdateAnimBg="0"/>
      <p:bldP spid="144401" grpId="0" autoUpdateAnimBg="0"/>
      <p:bldP spid="144402" grpId="0" autoUpdateAnimBg="0"/>
      <p:bldP spid="5" grpId="0" autoUpdateAnimBg="0"/>
      <p:bldP spid="6" grpId="0" autoUpdateAnimBg="0"/>
      <p:bldP spid="7" grpId="0" autoUpdateAnimBg="0"/>
      <p:bldP spid="11" grpId="0" autoUpdateAnimBg="0"/>
      <p:bldP spid="12" grpId="0" autoUpdateAnimBg="0"/>
      <p:bldP spid="13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60" name="Rectangle 244"/>
          <p:cNvSpPr>
            <a:spLocks noChangeArrowheads="1"/>
          </p:cNvSpPr>
          <p:nvPr/>
        </p:nvSpPr>
        <p:spPr bwMode="auto">
          <a:xfrm>
            <a:off x="5632450" y="2901950"/>
            <a:ext cx="1833563" cy="3370263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1244600" y="2901950"/>
            <a:ext cx="3338513" cy="3370263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5364" name="Rectangle 8"/>
          <p:cNvSpPr>
            <a:spLocks noChangeArrowheads="1"/>
          </p:cNvSpPr>
          <p:nvPr/>
        </p:nvSpPr>
        <p:spPr bwMode="auto">
          <a:xfrm>
            <a:off x="676275" y="1689100"/>
            <a:ext cx="7772400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742950" lvl="1" indent="-285750" eaLnBrk="0" hangingPunct="0"/>
            <a:r>
              <a:rPr lang="en-US">
                <a:latin typeface="Book Antiqua" pitchFamily="18" charset="0"/>
              </a:rPr>
              <a:t>Using past data on TV sales, </a:t>
            </a:r>
            <a:r>
              <a:rPr lang="en-US" sz="2200">
                <a:latin typeface="MS Reference Serif"/>
              </a:rPr>
              <a:t>a </a:t>
            </a:r>
            <a:r>
              <a:rPr lang="en-US" sz="2200" u="sng">
                <a:latin typeface="MS Reference Serif"/>
              </a:rPr>
              <a:t>tabular representation</a:t>
            </a:r>
            <a:r>
              <a:rPr lang="en-US" sz="2200">
                <a:latin typeface="MS Reference Serif"/>
              </a:rPr>
              <a:t> of the probability distribution for TV sales was developed.</a:t>
            </a:r>
          </a:p>
        </p:txBody>
      </p:sp>
      <p:sp>
        <p:nvSpPr>
          <p:cNvPr id="9394" name="Freeform 178"/>
          <p:cNvSpPr>
            <a:spLocks/>
          </p:cNvSpPr>
          <p:nvPr/>
        </p:nvSpPr>
        <p:spPr bwMode="auto">
          <a:xfrm>
            <a:off x="8351838" y="6307138"/>
            <a:ext cx="11112" cy="269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5"/>
              </a:cxn>
              <a:cxn ang="0">
                <a:pos x="13" y="25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13" h="35">
                <a:moveTo>
                  <a:pt x="0" y="0"/>
                </a:moveTo>
                <a:lnTo>
                  <a:pt x="0" y="35"/>
                </a:lnTo>
                <a:lnTo>
                  <a:pt x="13" y="25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9396" name="Freeform 180"/>
          <p:cNvSpPr>
            <a:spLocks/>
          </p:cNvSpPr>
          <p:nvPr/>
        </p:nvSpPr>
        <p:spPr bwMode="auto">
          <a:xfrm>
            <a:off x="8329613" y="6310313"/>
            <a:ext cx="14287" cy="15875"/>
          </a:xfrm>
          <a:custGeom>
            <a:avLst/>
            <a:gdLst/>
            <a:ahLst/>
            <a:cxnLst>
              <a:cxn ang="0">
                <a:pos x="19" y="0"/>
              </a:cxn>
              <a:cxn ang="0">
                <a:pos x="0" y="15"/>
              </a:cxn>
              <a:cxn ang="0">
                <a:pos x="17" y="21"/>
              </a:cxn>
              <a:cxn ang="0">
                <a:pos x="19" y="0"/>
              </a:cxn>
              <a:cxn ang="0">
                <a:pos x="19" y="0"/>
              </a:cxn>
            </a:cxnLst>
            <a:rect l="0" t="0" r="r" b="b"/>
            <a:pathLst>
              <a:path w="19" h="21">
                <a:moveTo>
                  <a:pt x="19" y="0"/>
                </a:moveTo>
                <a:lnTo>
                  <a:pt x="0" y="15"/>
                </a:lnTo>
                <a:lnTo>
                  <a:pt x="17" y="21"/>
                </a:lnTo>
                <a:lnTo>
                  <a:pt x="19" y="0"/>
                </a:lnTo>
                <a:lnTo>
                  <a:pt x="19" y="0"/>
                </a:lnTo>
                <a:close/>
              </a:path>
            </a:pathLst>
          </a:cu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5367" name="Rectangle 242"/>
          <p:cNvSpPr>
            <a:spLocks noChangeArrowheads="1"/>
          </p:cNvSpPr>
          <p:nvPr/>
        </p:nvSpPr>
        <p:spPr bwMode="auto">
          <a:xfrm>
            <a:off x="1181100" y="2825750"/>
            <a:ext cx="33909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lnSpc>
                <a:spcPct val="90000"/>
              </a:lnSpc>
              <a:spcBef>
                <a:spcPct val="20000"/>
              </a:spcBef>
              <a:buClr>
                <a:srgbClr val="FFFF00"/>
              </a:buClr>
              <a:buSzPct val="80000"/>
              <a:buFont typeface="Monotype Sorts"/>
              <a:buNone/>
            </a:pPr>
            <a:r>
              <a:rPr lang="en-US">
                <a:latin typeface="Book Antiqua" pitchFamily="18" charset="0"/>
              </a:rPr>
              <a:t>    		 Number</a:t>
            </a:r>
          </a:p>
          <a:p>
            <a:pPr eaLnBrk="0" hangingPunct="0">
              <a:lnSpc>
                <a:spcPct val="90000"/>
              </a:lnSpc>
              <a:spcBef>
                <a:spcPct val="20000"/>
              </a:spcBef>
              <a:buClr>
                <a:srgbClr val="FFFF00"/>
              </a:buClr>
              <a:buSzPct val="80000"/>
              <a:buFont typeface="Monotype Sorts"/>
              <a:buNone/>
            </a:pPr>
            <a:r>
              <a:rPr lang="en-US">
                <a:latin typeface="Book Antiqua" pitchFamily="18" charset="0"/>
              </a:rPr>
              <a:t>  </a:t>
            </a:r>
            <a:r>
              <a:rPr lang="en-US" u="sng">
                <a:latin typeface="Book Antiqua" pitchFamily="18" charset="0"/>
              </a:rPr>
              <a:t>Units Sold</a:t>
            </a:r>
            <a:r>
              <a:rPr lang="en-US">
                <a:latin typeface="Book Antiqua" pitchFamily="18" charset="0"/>
              </a:rPr>
              <a:t>     </a:t>
            </a:r>
            <a:r>
              <a:rPr lang="en-US" u="sng">
                <a:latin typeface="Book Antiqua" pitchFamily="18" charset="0"/>
              </a:rPr>
              <a:t>of Days</a:t>
            </a:r>
            <a:endParaRPr lang="en-US" b="1" u="sng">
              <a:latin typeface="Book Antiqua" pitchFamily="18" charset="0"/>
            </a:endParaRPr>
          </a:p>
          <a:p>
            <a:pPr eaLnBrk="0" hangingPunct="0">
              <a:lnSpc>
                <a:spcPct val="90000"/>
              </a:lnSpc>
              <a:spcBef>
                <a:spcPct val="20000"/>
              </a:spcBef>
              <a:buClr>
                <a:srgbClr val="FFFF00"/>
              </a:buClr>
              <a:buSzPct val="80000"/>
              <a:buFont typeface="Monotype Sorts"/>
              <a:buNone/>
            </a:pPr>
            <a:r>
              <a:rPr lang="en-US">
                <a:latin typeface="Book Antiqua" pitchFamily="18" charset="0"/>
              </a:rPr>
              <a:t>	0	        80</a:t>
            </a:r>
          </a:p>
          <a:p>
            <a:pPr eaLnBrk="0" hangingPunct="0">
              <a:lnSpc>
                <a:spcPct val="90000"/>
              </a:lnSpc>
              <a:spcBef>
                <a:spcPct val="20000"/>
              </a:spcBef>
              <a:buClr>
                <a:srgbClr val="FFFF00"/>
              </a:buClr>
              <a:buSzPct val="80000"/>
              <a:buFont typeface="Monotype Sorts"/>
              <a:buNone/>
            </a:pPr>
            <a:r>
              <a:rPr lang="en-US">
                <a:latin typeface="Book Antiqua" pitchFamily="18" charset="0"/>
              </a:rPr>
              <a:t>    	1	        50</a:t>
            </a:r>
          </a:p>
          <a:p>
            <a:pPr eaLnBrk="0" hangingPunct="0">
              <a:lnSpc>
                <a:spcPct val="90000"/>
              </a:lnSpc>
              <a:spcBef>
                <a:spcPct val="20000"/>
              </a:spcBef>
              <a:buClr>
                <a:srgbClr val="FFFF00"/>
              </a:buClr>
              <a:buSzPct val="80000"/>
              <a:buFont typeface="Monotype Sorts"/>
              <a:buNone/>
            </a:pPr>
            <a:r>
              <a:rPr lang="en-US">
                <a:latin typeface="Book Antiqua" pitchFamily="18" charset="0"/>
              </a:rPr>
              <a:t>    	2	        40</a:t>
            </a:r>
          </a:p>
          <a:p>
            <a:pPr eaLnBrk="0" hangingPunct="0">
              <a:lnSpc>
                <a:spcPct val="90000"/>
              </a:lnSpc>
              <a:spcBef>
                <a:spcPct val="20000"/>
              </a:spcBef>
              <a:buClr>
                <a:srgbClr val="FFFF00"/>
              </a:buClr>
              <a:buSzPct val="80000"/>
              <a:buFont typeface="Monotype Sorts"/>
              <a:buNone/>
            </a:pPr>
            <a:r>
              <a:rPr lang="en-US">
                <a:latin typeface="Book Antiqua" pitchFamily="18" charset="0"/>
              </a:rPr>
              <a:t>    	3	        10</a:t>
            </a:r>
          </a:p>
          <a:p>
            <a:pPr eaLnBrk="0" hangingPunct="0">
              <a:lnSpc>
                <a:spcPct val="90000"/>
              </a:lnSpc>
              <a:spcBef>
                <a:spcPct val="20000"/>
              </a:spcBef>
              <a:buClr>
                <a:srgbClr val="FFFF00"/>
              </a:buClr>
              <a:buSzPct val="80000"/>
              <a:buFont typeface="Monotype Sorts"/>
              <a:buNone/>
            </a:pPr>
            <a:r>
              <a:rPr lang="en-US">
                <a:latin typeface="Book Antiqua" pitchFamily="18" charset="0"/>
              </a:rPr>
              <a:t>    	4	       </a:t>
            </a:r>
            <a:r>
              <a:rPr lang="en-US" u="sng">
                <a:latin typeface="Book Antiqua" pitchFamily="18" charset="0"/>
              </a:rPr>
              <a:t> 20</a:t>
            </a:r>
          </a:p>
          <a:p>
            <a:pPr eaLnBrk="0" hangingPunct="0">
              <a:spcBef>
                <a:spcPct val="20000"/>
              </a:spcBef>
              <a:buClr>
                <a:srgbClr val="FFFF00"/>
              </a:buClr>
              <a:buSzPct val="80000"/>
              <a:buFont typeface="Monotype Sorts"/>
              <a:buNone/>
            </a:pPr>
            <a:r>
              <a:rPr lang="en-US">
                <a:latin typeface="Book Antiqua" pitchFamily="18" charset="0"/>
              </a:rPr>
              <a:t>		       200</a:t>
            </a:r>
          </a:p>
        </p:txBody>
      </p:sp>
      <p:sp>
        <p:nvSpPr>
          <p:cNvPr id="9459" name="Rectangle 243"/>
          <p:cNvSpPr>
            <a:spLocks noChangeArrowheads="1"/>
          </p:cNvSpPr>
          <p:nvPr/>
        </p:nvSpPr>
        <p:spPr bwMode="auto">
          <a:xfrm>
            <a:off x="5518150" y="2901950"/>
            <a:ext cx="2000250" cy="344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lnSpc>
                <a:spcPct val="90000"/>
              </a:lnSpc>
              <a:spcBef>
                <a:spcPct val="20000"/>
              </a:spcBef>
              <a:buClr>
                <a:srgbClr val="FFFF00"/>
              </a:buClr>
              <a:buSzPct val="80000"/>
              <a:buFont typeface="Monotype Sorts"/>
              <a:buNone/>
            </a:pPr>
            <a:r>
              <a:rPr lang="en-US">
                <a:latin typeface="Book Antiqua" pitchFamily="18" charset="0"/>
              </a:rPr>
              <a:t>	   </a:t>
            </a:r>
          </a:p>
          <a:p>
            <a:pPr eaLnBrk="0" hangingPunct="0">
              <a:lnSpc>
                <a:spcPct val="90000"/>
              </a:lnSpc>
              <a:spcBef>
                <a:spcPct val="20000"/>
              </a:spcBef>
              <a:buClr>
                <a:srgbClr val="FFFF00"/>
              </a:buClr>
              <a:buSzPct val="80000"/>
              <a:buFont typeface="Monotype Sorts"/>
              <a:buNone/>
            </a:pPr>
            <a:r>
              <a:rPr lang="en-US">
                <a:latin typeface="Book Antiqua" pitchFamily="18" charset="0"/>
              </a:rPr>
              <a:t>    </a:t>
            </a:r>
            <a:r>
              <a:rPr lang="en-US" i="1" u="sng">
                <a:latin typeface="Book Antiqua" pitchFamily="18" charset="0"/>
              </a:rPr>
              <a:t>x</a:t>
            </a:r>
            <a:r>
              <a:rPr lang="en-US">
                <a:latin typeface="Book Antiqua" pitchFamily="18" charset="0"/>
              </a:rPr>
              <a:t>	   </a:t>
            </a:r>
            <a:r>
              <a:rPr lang="en-US" i="1" u="sng">
                <a:latin typeface="Book Antiqua" pitchFamily="18" charset="0"/>
              </a:rPr>
              <a:t>f</a:t>
            </a:r>
            <a:r>
              <a:rPr lang="en-US" u="sng">
                <a:latin typeface="Book Antiqua" pitchFamily="18" charset="0"/>
              </a:rPr>
              <a:t>(</a:t>
            </a:r>
            <a:r>
              <a:rPr lang="en-US" i="1" u="sng">
                <a:latin typeface="Book Antiqua" pitchFamily="18" charset="0"/>
              </a:rPr>
              <a:t>x</a:t>
            </a:r>
            <a:r>
              <a:rPr lang="en-US" u="sng">
                <a:latin typeface="Book Antiqua" pitchFamily="18" charset="0"/>
              </a:rPr>
              <a:t>)</a:t>
            </a:r>
            <a:endParaRPr lang="en-US" b="1" u="sng">
              <a:latin typeface="Book Antiqua" pitchFamily="18" charset="0"/>
            </a:endParaRPr>
          </a:p>
          <a:p>
            <a:pPr eaLnBrk="0" hangingPunct="0">
              <a:lnSpc>
                <a:spcPct val="90000"/>
              </a:lnSpc>
              <a:spcBef>
                <a:spcPct val="20000"/>
              </a:spcBef>
              <a:buClr>
                <a:srgbClr val="FFFF00"/>
              </a:buClr>
              <a:buSzPct val="80000"/>
              <a:buFont typeface="Monotype Sorts"/>
              <a:buNone/>
            </a:pPr>
            <a:r>
              <a:rPr lang="en-US">
                <a:latin typeface="Book Antiqua" pitchFamily="18" charset="0"/>
              </a:rPr>
              <a:t>    0	  </a:t>
            </a:r>
          </a:p>
          <a:p>
            <a:pPr eaLnBrk="0" hangingPunct="0">
              <a:lnSpc>
                <a:spcPct val="90000"/>
              </a:lnSpc>
              <a:spcBef>
                <a:spcPct val="20000"/>
              </a:spcBef>
              <a:buClr>
                <a:srgbClr val="FFFF00"/>
              </a:buClr>
              <a:buSzPct val="80000"/>
              <a:buFont typeface="Monotype Sorts"/>
              <a:buNone/>
            </a:pPr>
            <a:r>
              <a:rPr lang="en-US">
                <a:latin typeface="Book Antiqua" pitchFamily="18" charset="0"/>
              </a:rPr>
              <a:t>    1	  </a:t>
            </a:r>
          </a:p>
          <a:p>
            <a:pPr eaLnBrk="0" hangingPunct="0">
              <a:lnSpc>
                <a:spcPct val="90000"/>
              </a:lnSpc>
              <a:spcBef>
                <a:spcPct val="20000"/>
              </a:spcBef>
              <a:buClr>
                <a:srgbClr val="FFFF00"/>
              </a:buClr>
              <a:buSzPct val="80000"/>
              <a:buFont typeface="Monotype Sorts"/>
              <a:buNone/>
            </a:pPr>
            <a:r>
              <a:rPr lang="en-US">
                <a:latin typeface="Book Antiqua" pitchFamily="18" charset="0"/>
              </a:rPr>
              <a:t>    2	  </a:t>
            </a:r>
          </a:p>
          <a:p>
            <a:pPr eaLnBrk="0" hangingPunct="0">
              <a:lnSpc>
                <a:spcPct val="90000"/>
              </a:lnSpc>
              <a:spcBef>
                <a:spcPct val="20000"/>
              </a:spcBef>
              <a:buClr>
                <a:srgbClr val="FFFF00"/>
              </a:buClr>
              <a:buSzPct val="80000"/>
              <a:buFont typeface="Monotype Sorts"/>
              <a:buNone/>
            </a:pPr>
            <a:r>
              <a:rPr lang="en-US">
                <a:latin typeface="Book Antiqua" pitchFamily="18" charset="0"/>
              </a:rPr>
              <a:t>    3	  </a:t>
            </a:r>
          </a:p>
          <a:p>
            <a:pPr eaLnBrk="0" hangingPunct="0">
              <a:lnSpc>
                <a:spcPct val="90000"/>
              </a:lnSpc>
              <a:spcBef>
                <a:spcPct val="20000"/>
              </a:spcBef>
              <a:buClr>
                <a:srgbClr val="FFFF00"/>
              </a:buClr>
              <a:buSzPct val="80000"/>
              <a:buFont typeface="Monotype Sorts"/>
              <a:buNone/>
            </a:pPr>
            <a:r>
              <a:rPr lang="en-US">
                <a:latin typeface="Book Antiqua" pitchFamily="18" charset="0"/>
              </a:rPr>
              <a:t>    4	 </a:t>
            </a:r>
            <a:endParaRPr lang="en-US" u="sng">
              <a:latin typeface="Book Antiqua" pitchFamily="18" charset="0"/>
            </a:endParaRPr>
          </a:p>
          <a:p>
            <a:pPr eaLnBrk="0" hangingPunct="0">
              <a:spcBef>
                <a:spcPct val="20000"/>
              </a:spcBef>
              <a:buClr>
                <a:srgbClr val="FFFF00"/>
              </a:buClr>
              <a:buSzPct val="80000"/>
              <a:buFont typeface="Monotype Sorts"/>
              <a:buNone/>
            </a:pPr>
            <a:r>
              <a:rPr lang="en-US">
                <a:latin typeface="Book Antiqua" pitchFamily="18" charset="0"/>
              </a:rPr>
              <a:t>             </a:t>
            </a:r>
          </a:p>
        </p:txBody>
      </p:sp>
      <p:sp>
        <p:nvSpPr>
          <p:cNvPr id="15369" name="Rectangle 250"/>
          <p:cNvSpPr>
            <a:spLocks noChangeArrowheads="1"/>
          </p:cNvSpPr>
          <p:nvPr/>
        </p:nvSpPr>
        <p:spPr bwMode="auto">
          <a:xfrm>
            <a:off x="685800" y="149225"/>
            <a:ext cx="7772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>
                <a:latin typeface="Book Antiqua" pitchFamily="18" charset="0"/>
              </a:rPr>
              <a:t>A Discrete Probability Distribution</a:t>
            </a:r>
          </a:p>
        </p:txBody>
      </p:sp>
      <p:sp>
        <p:nvSpPr>
          <p:cNvPr id="15370" name="Rectangle 251"/>
          <p:cNvSpPr>
            <a:spLocks noChangeArrowheads="1"/>
          </p:cNvSpPr>
          <p:nvPr/>
        </p:nvSpPr>
        <p:spPr bwMode="auto">
          <a:xfrm>
            <a:off x="676275" y="1100138"/>
            <a:ext cx="7886700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b="1">
                <a:latin typeface="Book Antiqua" pitchFamily="18" charset="0"/>
              </a:rPr>
              <a:t>Example:</a:t>
            </a:r>
            <a:r>
              <a:rPr lang="en-US">
                <a:latin typeface="Book Antiqua" pitchFamily="18" charset="0"/>
              </a:rPr>
              <a:t>  JSL Appliances</a:t>
            </a:r>
          </a:p>
        </p:txBody>
      </p:sp>
      <p:sp>
        <p:nvSpPr>
          <p:cNvPr id="9468" name="Rectangle 252"/>
          <p:cNvSpPr>
            <a:spLocks noChangeArrowheads="1"/>
          </p:cNvSpPr>
          <p:nvPr/>
        </p:nvSpPr>
        <p:spPr bwMode="auto">
          <a:xfrm>
            <a:off x="6508750" y="5340350"/>
            <a:ext cx="73025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u="sng">
                <a:latin typeface="Book Antiqua" pitchFamily="18" charset="0"/>
              </a:rPr>
              <a:t>  .10</a:t>
            </a:r>
            <a:endParaRPr lang="en-US">
              <a:latin typeface="Book Antiqua" pitchFamily="18" charset="0"/>
            </a:endParaRPr>
          </a:p>
        </p:txBody>
      </p:sp>
      <p:sp>
        <p:nvSpPr>
          <p:cNvPr id="9469" name="Rectangle 253"/>
          <p:cNvSpPr>
            <a:spLocks noChangeArrowheads="1"/>
          </p:cNvSpPr>
          <p:nvPr/>
        </p:nvSpPr>
        <p:spPr bwMode="auto">
          <a:xfrm>
            <a:off x="6661150" y="3721100"/>
            <a:ext cx="47625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>
                <a:latin typeface="Book Antiqua" pitchFamily="18" charset="0"/>
              </a:rPr>
              <a:t>.40</a:t>
            </a:r>
          </a:p>
        </p:txBody>
      </p:sp>
      <p:sp>
        <p:nvSpPr>
          <p:cNvPr id="9470" name="Rectangle 254"/>
          <p:cNvSpPr>
            <a:spLocks noChangeArrowheads="1"/>
          </p:cNvSpPr>
          <p:nvPr/>
        </p:nvSpPr>
        <p:spPr bwMode="auto">
          <a:xfrm>
            <a:off x="6661150" y="4178300"/>
            <a:ext cx="47625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>
                <a:latin typeface="Book Antiqua" pitchFamily="18" charset="0"/>
              </a:rPr>
              <a:t>.25</a:t>
            </a:r>
          </a:p>
        </p:txBody>
      </p:sp>
      <p:sp>
        <p:nvSpPr>
          <p:cNvPr id="9471" name="Rectangle 255"/>
          <p:cNvSpPr>
            <a:spLocks noChangeArrowheads="1"/>
          </p:cNvSpPr>
          <p:nvPr/>
        </p:nvSpPr>
        <p:spPr bwMode="auto">
          <a:xfrm>
            <a:off x="6661150" y="4584700"/>
            <a:ext cx="47625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>
                <a:latin typeface="Book Antiqua" pitchFamily="18" charset="0"/>
              </a:rPr>
              <a:t>.20</a:t>
            </a:r>
          </a:p>
        </p:txBody>
      </p:sp>
      <p:sp>
        <p:nvSpPr>
          <p:cNvPr id="9472" name="Rectangle 256"/>
          <p:cNvSpPr>
            <a:spLocks noChangeArrowheads="1"/>
          </p:cNvSpPr>
          <p:nvPr/>
        </p:nvSpPr>
        <p:spPr bwMode="auto">
          <a:xfrm>
            <a:off x="6661150" y="5003800"/>
            <a:ext cx="41275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>
                <a:latin typeface="Book Antiqua" pitchFamily="18" charset="0"/>
              </a:rPr>
              <a:t>.05</a:t>
            </a:r>
          </a:p>
        </p:txBody>
      </p:sp>
      <p:sp>
        <p:nvSpPr>
          <p:cNvPr id="9473" name="Rectangle 257"/>
          <p:cNvSpPr>
            <a:spLocks noChangeArrowheads="1"/>
          </p:cNvSpPr>
          <p:nvPr/>
        </p:nvSpPr>
        <p:spPr bwMode="auto">
          <a:xfrm>
            <a:off x="3594100" y="3784600"/>
            <a:ext cx="5207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9474" name="Rectangle 258"/>
          <p:cNvSpPr>
            <a:spLocks noChangeArrowheads="1"/>
          </p:cNvSpPr>
          <p:nvPr/>
        </p:nvSpPr>
        <p:spPr bwMode="auto">
          <a:xfrm>
            <a:off x="3606800" y="5803900"/>
            <a:ext cx="5207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9475" name="Rectangle 259"/>
          <p:cNvSpPr>
            <a:spLocks noChangeArrowheads="1"/>
          </p:cNvSpPr>
          <p:nvPr/>
        </p:nvSpPr>
        <p:spPr bwMode="auto">
          <a:xfrm>
            <a:off x="3594100" y="4178300"/>
            <a:ext cx="5207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9476" name="Rectangle 260"/>
          <p:cNvSpPr>
            <a:spLocks noChangeArrowheads="1"/>
          </p:cNvSpPr>
          <p:nvPr/>
        </p:nvSpPr>
        <p:spPr bwMode="auto">
          <a:xfrm>
            <a:off x="3594100" y="4572000"/>
            <a:ext cx="5207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9477" name="Rectangle 261"/>
          <p:cNvSpPr>
            <a:spLocks noChangeArrowheads="1"/>
          </p:cNvSpPr>
          <p:nvPr/>
        </p:nvSpPr>
        <p:spPr bwMode="auto">
          <a:xfrm>
            <a:off x="3594100" y="4965700"/>
            <a:ext cx="5207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9478" name="Rectangle 262"/>
          <p:cNvSpPr>
            <a:spLocks noChangeArrowheads="1"/>
          </p:cNvSpPr>
          <p:nvPr/>
        </p:nvSpPr>
        <p:spPr bwMode="auto">
          <a:xfrm>
            <a:off x="3594100" y="5359400"/>
            <a:ext cx="5207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9479" name="Rectangle 263"/>
          <p:cNvSpPr>
            <a:spLocks noChangeArrowheads="1"/>
          </p:cNvSpPr>
          <p:nvPr/>
        </p:nvSpPr>
        <p:spPr bwMode="auto">
          <a:xfrm>
            <a:off x="6534150" y="5727700"/>
            <a:ext cx="60325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>
                <a:latin typeface="Book Antiqua" pitchFamily="18" charset="0"/>
              </a:rPr>
              <a:t>1.00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59" grpId="0" autoUpdateAnimBg="0"/>
      <p:bldP spid="9468" grpId="0"/>
      <p:bldP spid="9469" grpId="0"/>
      <p:bldP spid="9470" grpId="0"/>
      <p:bldP spid="9471" grpId="0"/>
      <p:bldP spid="9472" grpId="0"/>
      <p:bldP spid="9473" grpId="0" animBg="1"/>
      <p:bldP spid="9473" grpId="1" animBg="1"/>
      <p:bldP spid="9474" grpId="0" animBg="1"/>
      <p:bldP spid="9474" grpId="1" animBg="1"/>
      <p:bldP spid="9475" grpId="0" animBg="1"/>
      <p:bldP spid="9475" grpId="1" animBg="1"/>
      <p:bldP spid="9476" grpId="0" animBg="1"/>
      <p:bldP spid="9476" grpId="1" animBg="1"/>
      <p:bldP spid="9477" grpId="0" animBg="1"/>
      <p:bldP spid="9477" grpId="1" animBg="1"/>
      <p:bldP spid="9478" grpId="0" animBg="1"/>
      <p:bldP spid="9478" grpId="1" animBg="1"/>
      <p:bldP spid="947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06" name="AutoShape 18"/>
          <p:cNvSpPr>
            <a:spLocks noChangeArrowheads="1"/>
          </p:cNvSpPr>
          <p:nvPr/>
        </p:nvSpPr>
        <p:spPr bwMode="auto">
          <a:xfrm>
            <a:off x="1727200" y="5924550"/>
            <a:ext cx="6013450" cy="827088"/>
          </a:xfrm>
          <a:prstGeom prst="wedgeRoundRectCallout">
            <a:avLst>
              <a:gd name="adj1" fmla="val 11667"/>
              <a:gd name="adj2" fmla="val -114875"/>
              <a:gd name="adj3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 anchorCtr="1"/>
          <a:lstStyle/>
          <a:p>
            <a:pPr algn="ctr" eaLnBrk="0" hangingPunct="0"/>
            <a:r>
              <a:rPr lang="en-US">
                <a:latin typeface="Book Antiqua" pitchFamily="18" charset="0"/>
              </a:rPr>
              <a:t>expected number of TVs sold in a day:          </a:t>
            </a:r>
            <a:r>
              <a:rPr lang="en-US" i="1">
                <a:latin typeface="Symbol" pitchFamily="18" charset="2"/>
              </a:rPr>
              <a:t>m</a:t>
            </a:r>
            <a:r>
              <a:rPr lang="en-US">
                <a:latin typeface="Book Antiqua" pitchFamily="18" charset="0"/>
              </a:rPr>
              <a:t> = 1.20</a:t>
            </a:r>
          </a:p>
        </p:txBody>
      </p:sp>
      <p:sp>
        <p:nvSpPr>
          <p:cNvPr id="16387" name="Rectangle 19"/>
          <p:cNvSpPr>
            <a:spLocks noChangeArrowheads="1"/>
          </p:cNvSpPr>
          <p:nvPr/>
        </p:nvSpPr>
        <p:spPr bwMode="auto">
          <a:xfrm>
            <a:off x="2609850" y="2552700"/>
            <a:ext cx="3619500" cy="318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i="1">
                <a:latin typeface="Book Antiqua" pitchFamily="18" charset="0"/>
              </a:rPr>
              <a:t>    </a:t>
            </a:r>
            <a:r>
              <a:rPr lang="en-US" i="1" u="sng">
                <a:latin typeface="Book Antiqua" pitchFamily="18" charset="0"/>
              </a:rPr>
              <a:t>x</a:t>
            </a:r>
            <a:r>
              <a:rPr lang="en-US" i="1">
                <a:latin typeface="Book Antiqua" pitchFamily="18" charset="0"/>
              </a:rPr>
              <a:t>	       </a:t>
            </a:r>
            <a:r>
              <a:rPr lang="en-US" i="1" u="sng">
                <a:latin typeface="Book Antiqua" pitchFamily="18" charset="0"/>
              </a:rPr>
              <a:t>f</a:t>
            </a:r>
            <a:r>
              <a:rPr lang="en-US" u="sng">
                <a:latin typeface="Book Antiqua" pitchFamily="18" charset="0"/>
              </a:rPr>
              <a:t>(</a:t>
            </a:r>
            <a:r>
              <a:rPr lang="en-US" i="1" u="sng">
                <a:latin typeface="Book Antiqua" pitchFamily="18" charset="0"/>
              </a:rPr>
              <a:t>x</a:t>
            </a:r>
            <a:r>
              <a:rPr lang="en-US" u="sng">
                <a:latin typeface="Book Antiqua" pitchFamily="18" charset="0"/>
              </a:rPr>
              <a:t>)</a:t>
            </a:r>
            <a:r>
              <a:rPr lang="en-US">
                <a:latin typeface="Book Antiqua" pitchFamily="18" charset="0"/>
              </a:rPr>
              <a:t>	  </a:t>
            </a:r>
            <a:r>
              <a:rPr lang="en-US" i="1" u="sng">
                <a:latin typeface="Book Antiqua" pitchFamily="18" charset="0"/>
              </a:rPr>
              <a:t>xf</a:t>
            </a:r>
            <a:r>
              <a:rPr lang="en-US" u="sng">
                <a:latin typeface="Book Antiqua" pitchFamily="18" charset="0"/>
              </a:rPr>
              <a:t>(</a:t>
            </a:r>
            <a:r>
              <a:rPr lang="en-US" i="1" u="sng">
                <a:latin typeface="Book Antiqua" pitchFamily="18" charset="0"/>
              </a:rPr>
              <a:t>x</a:t>
            </a:r>
            <a:r>
              <a:rPr lang="en-US" u="sng">
                <a:latin typeface="Book Antiqua" pitchFamily="18" charset="0"/>
              </a:rPr>
              <a:t>)</a:t>
            </a:r>
            <a:endParaRPr lang="en-US" b="1" u="sng">
              <a:latin typeface="Book Antiqua" pitchFamily="18" charset="0"/>
            </a:endParaRPr>
          </a:p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>
                <a:latin typeface="Book Antiqua" pitchFamily="18" charset="0"/>
              </a:rPr>
              <a:t>    0	       .40	   </a:t>
            </a:r>
          </a:p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>
                <a:latin typeface="Book Antiqua" pitchFamily="18" charset="0"/>
              </a:rPr>
              <a:t>    1	       .25	   </a:t>
            </a:r>
          </a:p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>
                <a:latin typeface="Book Antiqua" pitchFamily="18" charset="0"/>
              </a:rPr>
              <a:t>    2	       .20	   </a:t>
            </a:r>
          </a:p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>
                <a:latin typeface="Book Antiqua" pitchFamily="18" charset="0"/>
              </a:rPr>
              <a:t>    3	       .05	   </a:t>
            </a:r>
          </a:p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>
                <a:latin typeface="Book Antiqua" pitchFamily="18" charset="0"/>
              </a:rPr>
              <a:t>    4	       .10	   </a:t>
            </a:r>
            <a:endParaRPr lang="en-US" u="sng">
              <a:latin typeface="Book Antiqua" pitchFamily="18" charset="0"/>
            </a:endParaRPr>
          </a:p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>
                <a:latin typeface="Book Antiqua" pitchFamily="18" charset="0"/>
              </a:rPr>
              <a:t>	            </a:t>
            </a:r>
            <a:r>
              <a:rPr lang="en-US" i="1">
                <a:latin typeface="Book Antiqua" pitchFamily="18" charset="0"/>
              </a:rPr>
              <a:t>E</a:t>
            </a:r>
            <a:r>
              <a:rPr lang="en-US">
                <a:latin typeface="Book Antiqua" pitchFamily="18" charset="0"/>
              </a:rPr>
              <a:t>(</a:t>
            </a:r>
            <a:r>
              <a:rPr lang="en-US" i="1">
                <a:latin typeface="Book Antiqua" pitchFamily="18" charset="0"/>
              </a:rPr>
              <a:t>x</a:t>
            </a:r>
            <a:r>
              <a:rPr lang="en-US">
                <a:latin typeface="Book Antiqua" pitchFamily="18" charset="0"/>
              </a:rPr>
              <a:t>) =   </a:t>
            </a:r>
          </a:p>
        </p:txBody>
      </p:sp>
      <p:sp>
        <p:nvSpPr>
          <p:cNvPr id="12308" name="Oval 20"/>
          <p:cNvSpPr>
            <a:spLocks noChangeArrowheads="1"/>
          </p:cNvSpPr>
          <p:nvPr/>
        </p:nvSpPr>
        <p:spPr bwMode="auto">
          <a:xfrm>
            <a:off x="5441950" y="5410200"/>
            <a:ext cx="819150" cy="476250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6389" name="Rectangle 25"/>
          <p:cNvSpPr>
            <a:spLocks noChangeArrowheads="1"/>
          </p:cNvSpPr>
          <p:nvPr/>
        </p:nvSpPr>
        <p:spPr bwMode="auto">
          <a:xfrm>
            <a:off x="676275" y="1100138"/>
            <a:ext cx="7886700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b="1">
                <a:latin typeface="Book Antiqua" pitchFamily="18" charset="0"/>
              </a:rPr>
              <a:t>Example:</a:t>
            </a:r>
            <a:r>
              <a:rPr lang="en-US">
                <a:latin typeface="Book Antiqua" pitchFamily="18" charset="0"/>
              </a:rPr>
              <a:t>  JSL Appliances</a:t>
            </a:r>
          </a:p>
        </p:txBody>
      </p:sp>
      <p:sp>
        <p:nvSpPr>
          <p:cNvPr id="12314" name="Rectangle 26"/>
          <p:cNvSpPr>
            <a:spLocks noChangeArrowheads="1"/>
          </p:cNvSpPr>
          <p:nvPr/>
        </p:nvSpPr>
        <p:spPr bwMode="auto">
          <a:xfrm>
            <a:off x="5429250" y="4775200"/>
            <a:ext cx="73025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u="sng">
                <a:latin typeface="Book Antiqua" pitchFamily="18" charset="0"/>
              </a:rPr>
              <a:t>  .40</a:t>
            </a:r>
            <a:endParaRPr lang="en-US">
              <a:latin typeface="Book Antiqua" pitchFamily="18" charset="0"/>
            </a:endParaRPr>
          </a:p>
        </p:txBody>
      </p:sp>
      <p:sp>
        <p:nvSpPr>
          <p:cNvPr id="12315" name="Rectangle 27"/>
          <p:cNvSpPr>
            <a:spLocks noChangeArrowheads="1"/>
          </p:cNvSpPr>
          <p:nvPr/>
        </p:nvSpPr>
        <p:spPr bwMode="auto">
          <a:xfrm>
            <a:off x="5581650" y="3009900"/>
            <a:ext cx="47625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>
                <a:latin typeface="Book Antiqua" pitchFamily="18" charset="0"/>
              </a:rPr>
              <a:t>.00</a:t>
            </a:r>
          </a:p>
        </p:txBody>
      </p:sp>
      <p:sp>
        <p:nvSpPr>
          <p:cNvPr id="12316" name="Rectangle 28"/>
          <p:cNvSpPr>
            <a:spLocks noChangeArrowheads="1"/>
          </p:cNvSpPr>
          <p:nvPr/>
        </p:nvSpPr>
        <p:spPr bwMode="auto">
          <a:xfrm>
            <a:off x="5581650" y="3479800"/>
            <a:ext cx="47625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>
                <a:latin typeface="Book Antiqua" pitchFamily="18" charset="0"/>
              </a:rPr>
              <a:t>.25</a:t>
            </a:r>
          </a:p>
        </p:txBody>
      </p:sp>
      <p:sp>
        <p:nvSpPr>
          <p:cNvPr id="12317" name="Rectangle 29"/>
          <p:cNvSpPr>
            <a:spLocks noChangeArrowheads="1"/>
          </p:cNvSpPr>
          <p:nvPr/>
        </p:nvSpPr>
        <p:spPr bwMode="auto">
          <a:xfrm>
            <a:off x="5581650" y="3924300"/>
            <a:ext cx="47625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>
                <a:latin typeface="Book Antiqua" pitchFamily="18" charset="0"/>
              </a:rPr>
              <a:t>.40</a:t>
            </a:r>
          </a:p>
        </p:txBody>
      </p:sp>
      <p:sp>
        <p:nvSpPr>
          <p:cNvPr id="12318" name="Rectangle 30"/>
          <p:cNvSpPr>
            <a:spLocks noChangeArrowheads="1"/>
          </p:cNvSpPr>
          <p:nvPr/>
        </p:nvSpPr>
        <p:spPr bwMode="auto">
          <a:xfrm>
            <a:off x="5581650" y="4381500"/>
            <a:ext cx="41275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>
                <a:latin typeface="Book Antiqua" pitchFamily="18" charset="0"/>
              </a:rPr>
              <a:t>.15</a:t>
            </a:r>
          </a:p>
        </p:txBody>
      </p:sp>
      <p:sp>
        <p:nvSpPr>
          <p:cNvPr id="12319" name="Rectangle 31"/>
          <p:cNvSpPr>
            <a:spLocks noChangeArrowheads="1"/>
          </p:cNvSpPr>
          <p:nvPr/>
        </p:nvSpPr>
        <p:spPr bwMode="auto">
          <a:xfrm>
            <a:off x="2832100" y="3048000"/>
            <a:ext cx="5207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2320" name="Rectangle 32"/>
          <p:cNvSpPr>
            <a:spLocks noChangeArrowheads="1"/>
          </p:cNvSpPr>
          <p:nvPr/>
        </p:nvSpPr>
        <p:spPr bwMode="auto">
          <a:xfrm>
            <a:off x="4102100" y="3048000"/>
            <a:ext cx="5207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2325" name="Rectangle 37"/>
          <p:cNvSpPr>
            <a:spLocks noChangeArrowheads="1"/>
          </p:cNvSpPr>
          <p:nvPr/>
        </p:nvSpPr>
        <p:spPr bwMode="auto">
          <a:xfrm>
            <a:off x="5480050" y="5232400"/>
            <a:ext cx="60325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>
                <a:latin typeface="Book Antiqua" pitchFamily="18" charset="0"/>
              </a:rPr>
              <a:t>1.20</a:t>
            </a:r>
          </a:p>
        </p:txBody>
      </p:sp>
      <p:sp>
        <p:nvSpPr>
          <p:cNvPr id="12326" name="Rectangle 38"/>
          <p:cNvSpPr>
            <a:spLocks noChangeArrowheads="1"/>
          </p:cNvSpPr>
          <p:nvPr/>
        </p:nvSpPr>
        <p:spPr bwMode="auto">
          <a:xfrm>
            <a:off x="2832100" y="3492500"/>
            <a:ext cx="5207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2327" name="Rectangle 39"/>
          <p:cNvSpPr>
            <a:spLocks noChangeArrowheads="1"/>
          </p:cNvSpPr>
          <p:nvPr/>
        </p:nvSpPr>
        <p:spPr bwMode="auto">
          <a:xfrm>
            <a:off x="4102100" y="3492500"/>
            <a:ext cx="5207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2328" name="Rectangle 40"/>
          <p:cNvSpPr>
            <a:spLocks noChangeArrowheads="1"/>
          </p:cNvSpPr>
          <p:nvPr/>
        </p:nvSpPr>
        <p:spPr bwMode="auto">
          <a:xfrm>
            <a:off x="2832100" y="3937000"/>
            <a:ext cx="5207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2329" name="Rectangle 41"/>
          <p:cNvSpPr>
            <a:spLocks noChangeArrowheads="1"/>
          </p:cNvSpPr>
          <p:nvPr/>
        </p:nvSpPr>
        <p:spPr bwMode="auto">
          <a:xfrm>
            <a:off x="4102100" y="3937000"/>
            <a:ext cx="5207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2330" name="Rectangle 42"/>
          <p:cNvSpPr>
            <a:spLocks noChangeArrowheads="1"/>
          </p:cNvSpPr>
          <p:nvPr/>
        </p:nvSpPr>
        <p:spPr bwMode="auto">
          <a:xfrm>
            <a:off x="2832100" y="4381500"/>
            <a:ext cx="5207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2331" name="Rectangle 43"/>
          <p:cNvSpPr>
            <a:spLocks noChangeArrowheads="1"/>
          </p:cNvSpPr>
          <p:nvPr/>
        </p:nvSpPr>
        <p:spPr bwMode="auto">
          <a:xfrm>
            <a:off x="4102100" y="4381500"/>
            <a:ext cx="5207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2332" name="Rectangle 44"/>
          <p:cNvSpPr>
            <a:spLocks noChangeArrowheads="1"/>
          </p:cNvSpPr>
          <p:nvPr/>
        </p:nvSpPr>
        <p:spPr bwMode="auto">
          <a:xfrm>
            <a:off x="2832100" y="4826000"/>
            <a:ext cx="5207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2333" name="Rectangle 45"/>
          <p:cNvSpPr>
            <a:spLocks noChangeArrowheads="1"/>
          </p:cNvSpPr>
          <p:nvPr/>
        </p:nvSpPr>
        <p:spPr bwMode="auto">
          <a:xfrm>
            <a:off x="4102100" y="4826000"/>
            <a:ext cx="5207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2334" name="Rectangle 46"/>
          <p:cNvSpPr>
            <a:spLocks noChangeArrowheads="1"/>
          </p:cNvSpPr>
          <p:nvPr/>
        </p:nvSpPr>
        <p:spPr bwMode="auto">
          <a:xfrm>
            <a:off x="3873500" y="5257800"/>
            <a:ext cx="1651000" cy="635000"/>
          </a:xfrm>
          <a:prstGeom prst="rect">
            <a:avLst/>
          </a:prstGeom>
          <a:solidFill>
            <a:schemeClr val="tx1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6407" name="Rectangle 10"/>
          <p:cNvSpPr>
            <a:spLocks noChangeArrowheads="1"/>
          </p:cNvSpPr>
          <p:nvPr/>
        </p:nvSpPr>
        <p:spPr bwMode="auto">
          <a:xfrm>
            <a:off x="3476625" y="1665288"/>
            <a:ext cx="22860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i="1">
                <a:latin typeface="Book Antiqua" pitchFamily="18" charset="0"/>
              </a:rPr>
              <a:t>E</a:t>
            </a:r>
            <a:r>
              <a:rPr lang="en-US">
                <a:latin typeface="Book Antiqua" pitchFamily="18" charset="0"/>
              </a:rPr>
              <a:t>(</a:t>
            </a:r>
            <a:r>
              <a:rPr lang="en-US" i="1">
                <a:latin typeface="Book Antiqua" pitchFamily="18" charset="0"/>
              </a:rPr>
              <a:t>x</a:t>
            </a:r>
            <a:r>
              <a:rPr lang="en-US">
                <a:latin typeface="Book Antiqua" pitchFamily="18" charset="0"/>
              </a:rPr>
              <a:t>) = </a:t>
            </a:r>
            <a:r>
              <a:rPr lang="en-US">
                <a:latin typeface="Symbol" pitchFamily="18" charset="2"/>
              </a:rPr>
              <a:t></a:t>
            </a:r>
            <a:r>
              <a:rPr lang="en-US" b="1" i="1">
                <a:solidFill>
                  <a:srgbClr val="0000FF"/>
                </a:solidFill>
                <a:latin typeface="Book Antiqua" pitchFamily="18" charset="0"/>
              </a:rPr>
              <a:t>x</a:t>
            </a:r>
            <a:r>
              <a:rPr lang="en-US" b="1" i="1">
                <a:solidFill>
                  <a:srgbClr val="FF0000"/>
                </a:solidFill>
                <a:latin typeface="Book Antiqua" pitchFamily="18" charset="0"/>
              </a:rPr>
              <a:t>f</a:t>
            </a:r>
            <a:r>
              <a:rPr lang="en-US" b="1">
                <a:solidFill>
                  <a:srgbClr val="FF0000"/>
                </a:solidFill>
                <a:latin typeface="Book Antiqua" pitchFamily="18" charset="0"/>
              </a:rPr>
              <a:t>(</a:t>
            </a:r>
            <a:r>
              <a:rPr lang="en-US" b="1" i="1">
                <a:solidFill>
                  <a:srgbClr val="FF0000"/>
                </a:solidFill>
                <a:latin typeface="Book Antiqua" pitchFamily="18" charset="0"/>
              </a:rPr>
              <a:t>x</a:t>
            </a:r>
            <a:r>
              <a:rPr lang="en-US" b="1">
                <a:solidFill>
                  <a:srgbClr val="FF0000"/>
                </a:solidFill>
                <a:latin typeface="Book Antiqua" pitchFamily="18" charset="0"/>
              </a:rPr>
              <a:t>)</a:t>
            </a:r>
          </a:p>
        </p:txBody>
      </p:sp>
      <p:sp>
        <p:nvSpPr>
          <p:cNvPr id="16408" name="Rectangle 250"/>
          <p:cNvSpPr>
            <a:spLocks noChangeArrowheads="1"/>
          </p:cNvSpPr>
          <p:nvPr/>
        </p:nvSpPr>
        <p:spPr bwMode="auto">
          <a:xfrm>
            <a:off x="685800" y="149225"/>
            <a:ext cx="7772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>
                <a:latin typeface="Book Antiqua" pitchFamily="18" charset="0"/>
              </a:rPr>
              <a:t>A Discrete Probability Distribution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06" grpId="0"/>
      <p:bldP spid="12314" grpId="0"/>
      <p:bldP spid="12315" grpId="0"/>
      <p:bldP spid="12316" grpId="0"/>
      <p:bldP spid="12317" grpId="0"/>
      <p:bldP spid="12318" grpId="0"/>
      <p:bldP spid="12319" grpId="0" animBg="1"/>
      <p:bldP spid="12319" grpId="1" animBg="1"/>
      <p:bldP spid="12320" grpId="0" animBg="1"/>
      <p:bldP spid="12320" grpId="1" animBg="1"/>
      <p:bldP spid="12325" grpId="0"/>
      <p:bldP spid="12326" grpId="0" animBg="1"/>
      <p:bldP spid="12326" grpId="1" animBg="1"/>
      <p:bldP spid="12327" grpId="0" animBg="1"/>
      <p:bldP spid="12327" grpId="1" animBg="1"/>
      <p:bldP spid="12328" grpId="0" animBg="1"/>
      <p:bldP spid="12328" grpId="1" animBg="1"/>
      <p:bldP spid="12329" grpId="0" animBg="1"/>
      <p:bldP spid="12329" grpId="1" animBg="1"/>
      <p:bldP spid="12330" grpId="0" animBg="1"/>
      <p:bldP spid="12330" grpId="1" animBg="1"/>
      <p:bldP spid="12331" grpId="0" animBg="1"/>
      <p:bldP spid="12331" grpId="1" animBg="1"/>
      <p:bldP spid="12332" grpId="0" animBg="1"/>
      <p:bldP spid="12332" grpId="1" animBg="1"/>
      <p:bldP spid="12333" grpId="0" animBg="1"/>
      <p:bldP spid="12333" grpId="1" animBg="1"/>
      <p:bldP spid="1233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1341438" y="2365375"/>
            <a:ext cx="6546850" cy="3138488"/>
          </a:xfrm>
          <a:prstGeom prst="rect">
            <a:avLst/>
          </a:prstGeom>
          <a:noFill/>
          <a:ln w="635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3316" name="Line 4"/>
          <p:cNvSpPr>
            <a:spLocks noChangeShapeType="1"/>
          </p:cNvSpPr>
          <p:nvPr/>
        </p:nvSpPr>
        <p:spPr bwMode="auto">
          <a:xfrm>
            <a:off x="1619250" y="2908300"/>
            <a:ext cx="5981700" cy="0"/>
          </a:xfrm>
          <a:prstGeom prst="line">
            <a:avLst/>
          </a:prstGeom>
          <a:noFill/>
          <a:ln w="12700">
            <a:noFill/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7412" name="Rectangle 13"/>
          <p:cNvSpPr>
            <a:spLocks noChangeArrowheads="1"/>
          </p:cNvSpPr>
          <p:nvPr/>
        </p:nvSpPr>
        <p:spPr bwMode="auto">
          <a:xfrm>
            <a:off x="1504950" y="2832100"/>
            <a:ext cx="533400" cy="219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>
              <a:lnSpc>
                <a:spcPct val="120000"/>
              </a:lnSpc>
            </a:pPr>
            <a:r>
              <a:rPr lang="en-US" sz="2200">
                <a:latin typeface="Book Antiqua" pitchFamily="18" charset="0"/>
              </a:rPr>
              <a:t>0</a:t>
            </a:r>
          </a:p>
          <a:p>
            <a:pPr algn="ctr" eaLnBrk="0" hangingPunct="0">
              <a:lnSpc>
                <a:spcPct val="120000"/>
              </a:lnSpc>
            </a:pPr>
            <a:r>
              <a:rPr lang="en-US" sz="2200">
                <a:latin typeface="Book Antiqua" pitchFamily="18" charset="0"/>
              </a:rPr>
              <a:t>1</a:t>
            </a:r>
          </a:p>
          <a:p>
            <a:pPr algn="ctr" eaLnBrk="0" hangingPunct="0">
              <a:lnSpc>
                <a:spcPct val="120000"/>
              </a:lnSpc>
            </a:pPr>
            <a:r>
              <a:rPr lang="en-US" sz="2200">
                <a:latin typeface="Book Antiqua" pitchFamily="18" charset="0"/>
              </a:rPr>
              <a:t>2</a:t>
            </a:r>
          </a:p>
          <a:p>
            <a:pPr algn="ctr" eaLnBrk="0" hangingPunct="0">
              <a:lnSpc>
                <a:spcPct val="120000"/>
              </a:lnSpc>
            </a:pPr>
            <a:r>
              <a:rPr lang="en-US" sz="2200">
                <a:latin typeface="Book Antiqua" pitchFamily="18" charset="0"/>
              </a:rPr>
              <a:t>3</a:t>
            </a:r>
          </a:p>
          <a:p>
            <a:pPr algn="ctr" eaLnBrk="0" hangingPunct="0">
              <a:lnSpc>
                <a:spcPct val="120000"/>
              </a:lnSpc>
            </a:pPr>
            <a:r>
              <a:rPr lang="en-US" sz="2200">
                <a:latin typeface="Book Antiqua" pitchFamily="18" charset="0"/>
              </a:rPr>
              <a:t>4</a:t>
            </a:r>
          </a:p>
        </p:txBody>
      </p:sp>
      <p:sp>
        <p:nvSpPr>
          <p:cNvPr id="17413" name="Rectangle 16"/>
          <p:cNvSpPr>
            <a:spLocks noChangeArrowheads="1"/>
          </p:cNvSpPr>
          <p:nvPr/>
        </p:nvSpPr>
        <p:spPr bwMode="auto">
          <a:xfrm>
            <a:off x="5181600" y="2832100"/>
            <a:ext cx="685800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>
              <a:lnSpc>
                <a:spcPct val="120000"/>
              </a:lnSpc>
            </a:pPr>
            <a:r>
              <a:rPr lang="en-US" sz="2200">
                <a:latin typeface="Book Antiqua" pitchFamily="18" charset="0"/>
              </a:rPr>
              <a:t>.40</a:t>
            </a:r>
          </a:p>
          <a:p>
            <a:pPr algn="ctr" eaLnBrk="0" hangingPunct="0">
              <a:lnSpc>
                <a:spcPct val="120000"/>
              </a:lnSpc>
            </a:pPr>
            <a:r>
              <a:rPr lang="en-US" sz="2200">
                <a:latin typeface="Book Antiqua" pitchFamily="18" charset="0"/>
              </a:rPr>
              <a:t>.25</a:t>
            </a:r>
          </a:p>
          <a:p>
            <a:pPr algn="ctr" eaLnBrk="0" hangingPunct="0">
              <a:lnSpc>
                <a:spcPct val="120000"/>
              </a:lnSpc>
            </a:pPr>
            <a:r>
              <a:rPr lang="en-US" sz="2200">
                <a:latin typeface="Book Antiqua" pitchFamily="18" charset="0"/>
              </a:rPr>
              <a:t>.20</a:t>
            </a:r>
          </a:p>
          <a:p>
            <a:pPr algn="ctr" eaLnBrk="0" hangingPunct="0">
              <a:lnSpc>
                <a:spcPct val="120000"/>
              </a:lnSpc>
            </a:pPr>
            <a:r>
              <a:rPr lang="en-US" sz="2200">
                <a:latin typeface="Book Antiqua" pitchFamily="18" charset="0"/>
              </a:rPr>
              <a:t>.05</a:t>
            </a:r>
          </a:p>
          <a:p>
            <a:pPr algn="ctr" eaLnBrk="0" hangingPunct="0">
              <a:lnSpc>
                <a:spcPct val="120000"/>
              </a:lnSpc>
            </a:pPr>
            <a:r>
              <a:rPr lang="en-US" sz="2200">
                <a:latin typeface="Book Antiqua" pitchFamily="18" charset="0"/>
              </a:rPr>
              <a:t>.10</a:t>
            </a:r>
          </a:p>
        </p:txBody>
      </p:sp>
      <p:sp>
        <p:nvSpPr>
          <p:cNvPr id="17414" name="Rectangle 18"/>
          <p:cNvSpPr>
            <a:spLocks noChangeArrowheads="1"/>
          </p:cNvSpPr>
          <p:nvPr/>
        </p:nvSpPr>
        <p:spPr bwMode="auto">
          <a:xfrm>
            <a:off x="2495550" y="2374900"/>
            <a:ext cx="80010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i="1">
                <a:latin typeface="Book Antiqua" pitchFamily="18" charset="0"/>
              </a:rPr>
              <a:t>x – </a:t>
            </a:r>
            <a:r>
              <a:rPr lang="en-US" i="1">
                <a:latin typeface="Symbol" pitchFamily="18" charset="2"/>
              </a:rPr>
              <a:t></a:t>
            </a:r>
          </a:p>
        </p:txBody>
      </p:sp>
      <p:sp>
        <p:nvSpPr>
          <p:cNvPr id="17415" name="Rectangle 19"/>
          <p:cNvSpPr>
            <a:spLocks noChangeArrowheads="1"/>
          </p:cNvSpPr>
          <p:nvPr/>
        </p:nvSpPr>
        <p:spPr bwMode="auto">
          <a:xfrm>
            <a:off x="3810000" y="2355850"/>
            <a:ext cx="10668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>
                <a:latin typeface="Book Antiqua" pitchFamily="18" charset="0"/>
              </a:rPr>
              <a:t>(</a:t>
            </a:r>
            <a:r>
              <a:rPr lang="en-US" i="1">
                <a:latin typeface="Book Antiqua" pitchFamily="18" charset="0"/>
              </a:rPr>
              <a:t>x – </a:t>
            </a:r>
            <a:r>
              <a:rPr lang="en-US" i="1">
                <a:latin typeface="Symbol" pitchFamily="18" charset="2"/>
              </a:rPr>
              <a:t></a:t>
            </a:r>
            <a:r>
              <a:rPr lang="en-US">
                <a:latin typeface="Book Antiqua" pitchFamily="18" charset="0"/>
              </a:rPr>
              <a:t>)</a:t>
            </a:r>
            <a:r>
              <a:rPr lang="en-US" baseline="30000">
                <a:latin typeface="Book Antiqua" pitchFamily="18" charset="0"/>
              </a:rPr>
              <a:t>2</a:t>
            </a:r>
          </a:p>
        </p:txBody>
      </p:sp>
      <p:sp>
        <p:nvSpPr>
          <p:cNvPr id="17416" name="Rectangle 20"/>
          <p:cNvSpPr>
            <a:spLocks noChangeArrowheads="1"/>
          </p:cNvSpPr>
          <p:nvPr/>
        </p:nvSpPr>
        <p:spPr bwMode="auto">
          <a:xfrm>
            <a:off x="5238750" y="2355850"/>
            <a:ext cx="6858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i="1">
                <a:latin typeface="Book Antiqua" pitchFamily="18" charset="0"/>
              </a:rPr>
              <a:t>f</a:t>
            </a:r>
            <a:r>
              <a:rPr lang="en-US">
                <a:latin typeface="Book Antiqua" pitchFamily="18" charset="0"/>
              </a:rPr>
              <a:t>(</a:t>
            </a:r>
            <a:r>
              <a:rPr lang="en-US" i="1">
                <a:latin typeface="Book Antiqua" pitchFamily="18" charset="0"/>
              </a:rPr>
              <a:t>x</a:t>
            </a:r>
            <a:r>
              <a:rPr lang="en-US">
                <a:latin typeface="Book Antiqua" pitchFamily="18" charset="0"/>
              </a:rPr>
              <a:t>)</a:t>
            </a:r>
          </a:p>
        </p:txBody>
      </p:sp>
      <p:sp>
        <p:nvSpPr>
          <p:cNvPr id="17417" name="Rectangle 21"/>
          <p:cNvSpPr>
            <a:spLocks noChangeArrowheads="1"/>
          </p:cNvSpPr>
          <p:nvPr/>
        </p:nvSpPr>
        <p:spPr bwMode="auto">
          <a:xfrm>
            <a:off x="6191250" y="2355850"/>
            <a:ext cx="14859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>
                <a:latin typeface="Book Antiqua" pitchFamily="18" charset="0"/>
              </a:rPr>
              <a:t>(</a:t>
            </a:r>
            <a:r>
              <a:rPr lang="en-US" i="1">
                <a:latin typeface="Book Antiqua" pitchFamily="18" charset="0"/>
              </a:rPr>
              <a:t>x</a:t>
            </a:r>
            <a:r>
              <a:rPr lang="en-US">
                <a:latin typeface="Book Antiqua" pitchFamily="18" charset="0"/>
              </a:rPr>
              <a:t> – </a:t>
            </a:r>
            <a:r>
              <a:rPr lang="en-US" i="1">
                <a:latin typeface="Symbol" pitchFamily="18" charset="2"/>
              </a:rPr>
              <a:t></a:t>
            </a:r>
            <a:r>
              <a:rPr lang="en-US">
                <a:latin typeface="Book Antiqua" pitchFamily="18" charset="0"/>
              </a:rPr>
              <a:t>)</a:t>
            </a:r>
            <a:r>
              <a:rPr lang="en-US" baseline="30000">
                <a:latin typeface="Book Antiqua" pitchFamily="18" charset="0"/>
              </a:rPr>
              <a:t>2</a:t>
            </a:r>
            <a:r>
              <a:rPr lang="en-US" i="1">
                <a:latin typeface="Book Antiqua" pitchFamily="18" charset="0"/>
              </a:rPr>
              <a:t>f</a:t>
            </a:r>
            <a:r>
              <a:rPr lang="en-US">
                <a:latin typeface="Book Antiqua" pitchFamily="18" charset="0"/>
              </a:rPr>
              <a:t>(</a:t>
            </a:r>
            <a:r>
              <a:rPr lang="en-US" i="1">
                <a:latin typeface="Book Antiqua" pitchFamily="18" charset="0"/>
              </a:rPr>
              <a:t>x</a:t>
            </a:r>
            <a:r>
              <a:rPr lang="en-US">
                <a:latin typeface="Book Antiqua" pitchFamily="18" charset="0"/>
              </a:rPr>
              <a:t>)</a:t>
            </a:r>
          </a:p>
        </p:txBody>
      </p:sp>
      <p:sp>
        <p:nvSpPr>
          <p:cNvPr id="13334" name="Rectangle 22"/>
          <p:cNvSpPr>
            <a:spLocks noChangeArrowheads="1"/>
          </p:cNvSpPr>
          <p:nvPr/>
        </p:nvSpPr>
        <p:spPr bwMode="auto">
          <a:xfrm>
            <a:off x="2279650" y="4946650"/>
            <a:ext cx="532130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r>
              <a:rPr lang="en-US">
                <a:latin typeface="Book Antiqua" pitchFamily="18" charset="0"/>
              </a:rPr>
              <a:t>Variance of daily sales = </a:t>
            </a:r>
            <a:r>
              <a:rPr lang="en-US" i="1">
                <a:latin typeface="Symbol" pitchFamily="18" charset="2"/>
              </a:rPr>
              <a:t>s </a:t>
            </a:r>
            <a:r>
              <a:rPr lang="en-US" baseline="30000">
                <a:latin typeface="Book Antiqua" pitchFamily="18" charset="0"/>
              </a:rPr>
              <a:t>2</a:t>
            </a:r>
            <a:r>
              <a:rPr lang="en-US">
                <a:latin typeface="Book Antiqua" pitchFamily="18" charset="0"/>
              </a:rPr>
              <a:t> = </a:t>
            </a:r>
            <a:endParaRPr lang="en-US" baseline="30000">
              <a:latin typeface="Symbol" pitchFamily="18" charset="2"/>
            </a:endParaRPr>
          </a:p>
        </p:txBody>
      </p:sp>
      <p:sp>
        <p:nvSpPr>
          <p:cNvPr id="17419" name="Rectangle 23"/>
          <p:cNvSpPr>
            <a:spLocks noChangeArrowheads="1"/>
          </p:cNvSpPr>
          <p:nvPr/>
        </p:nvSpPr>
        <p:spPr bwMode="auto">
          <a:xfrm>
            <a:off x="1504950" y="2355850"/>
            <a:ext cx="533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i="1">
                <a:latin typeface="Book Antiqua" pitchFamily="18" charset="0"/>
              </a:rPr>
              <a:t>x</a:t>
            </a:r>
          </a:p>
        </p:txBody>
      </p:sp>
      <p:sp>
        <p:nvSpPr>
          <p:cNvPr id="13337" name="Rectangle 25"/>
          <p:cNvSpPr>
            <a:spLocks noChangeArrowheads="1"/>
          </p:cNvSpPr>
          <p:nvPr/>
        </p:nvSpPr>
        <p:spPr bwMode="auto">
          <a:xfrm>
            <a:off x="1085850" y="5518150"/>
            <a:ext cx="7283450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>
                <a:latin typeface="Book Antiqua" pitchFamily="18" charset="0"/>
              </a:rPr>
              <a:t>Standard deviation of daily sales:</a:t>
            </a:r>
          </a:p>
          <a:p>
            <a:pPr algn="ctr" eaLnBrk="0" hangingPunct="0"/>
            <a:r>
              <a:rPr lang="en-US" i="1">
                <a:latin typeface="Symbol" pitchFamily="18" charset="2"/>
              </a:rPr>
              <a:t>s</a:t>
            </a:r>
            <a:r>
              <a:rPr lang="en-US">
                <a:latin typeface="Book Antiqua" pitchFamily="18" charset="0"/>
              </a:rPr>
              <a:t> = 1.2884</a:t>
            </a:r>
          </a:p>
        </p:txBody>
      </p:sp>
      <p:sp>
        <p:nvSpPr>
          <p:cNvPr id="13338" name="Line 26"/>
          <p:cNvSpPr>
            <a:spLocks noChangeShapeType="1"/>
          </p:cNvSpPr>
          <p:nvPr/>
        </p:nvSpPr>
        <p:spPr bwMode="auto">
          <a:xfrm flipV="1">
            <a:off x="6292850" y="4927600"/>
            <a:ext cx="666750" cy="0"/>
          </a:xfrm>
          <a:prstGeom prst="line">
            <a:avLst/>
          </a:prstGeom>
          <a:noFill/>
          <a:ln w="12700">
            <a:noFill/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7422" name="Rectangle 34"/>
          <p:cNvSpPr>
            <a:spLocks noChangeArrowheads="1"/>
          </p:cNvSpPr>
          <p:nvPr/>
        </p:nvSpPr>
        <p:spPr bwMode="auto">
          <a:xfrm>
            <a:off x="676275" y="1100138"/>
            <a:ext cx="7886700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b="1">
                <a:latin typeface="Book Antiqua" pitchFamily="18" charset="0"/>
              </a:rPr>
              <a:t>Example:</a:t>
            </a:r>
            <a:r>
              <a:rPr lang="en-US">
                <a:latin typeface="Book Antiqua" pitchFamily="18" charset="0"/>
              </a:rPr>
              <a:t>  JSL Appliances</a:t>
            </a:r>
          </a:p>
        </p:txBody>
      </p:sp>
      <p:sp>
        <p:nvSpPr>
          <p:cNvPr id="13347" name="AutoShape 35"/>
          <p:cNvSpPr>
            <a:spLocks noChangeArrowheads="1"/>
          </p:cNvSpPr>
          <p:nvPr/>
        </p:nvSpPr>
        <p:spPr bwMode="auto">
          <a:xfrm>
            <a:off x="-80963" y="3340100"/>
            <a:ext cx="1327151" cy="484188"/>
          </a:xfrm>
          <a:prstGeom prst="wedgeRoundRectCallout">
            <a:avLst>
              <a:gd name="adj1" fmla="val 21570"/>
              <a:gd name="adj2" fmla="val 44494"/>
              <a:gd name="adj3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 anchorCtr="1"/>
          <a:lstStyle/>
          <a:p>
            <a:pPr algn="ctr" eaLnBrk="0" hangingPunct="0"/>
            <a:r>
              <a:rPr lang="en-US" i="1" dirty="0">
                <a:latin typeface="Symbol" pitchFamily="18" charset="2"/>
              </a:rPr>
              <a:t>m</a:t>
            </a:r>
            <a:r>
              <a:rPr lang="en-US" dirty="0">
                <a:latin typeface="Book Antiqua" pitchFamily="18" charset="0"/>
              </a:rPr>
              <a:t> = 1.20</a:t>
            </a:r>
          </a:p>
        </p:txBody>
      </p:sp>
      <p:sp>
        <p:nvSpPr>
          <p:cNvPr id="13348" name="Rectangle 36"/>
          <p:cNvSpPr>
            <a:spLocks noChangeArrowheads="1"/>
          </p:cNvSpPr>
          <p:nvPr/>
        </p:nvSpPr>
        <p:spPr bwMode="auto">
          <a:xfrm>
            <a:off x="2432050" y="4483100"/>
            <a:ext cx="73025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200">
                <a:latin typeface="Book Antiqua" pitchFamily="18" charset="0"/>
              </a:rPr>
              <a:t>  2.8</a:t>
            </a:r>
          </a:p>
        </p:txBody>
      </p:sp>
      <p:sp>
        <p:nvSpPr>
          <p:cNvPr id="13349" name="Rectangle 37"/>
          <p:cNvSpPr>
            <a:spLocks noChangeArrowheads="1"/>
          </p:cNvSpPr>
          <p:nvPr/>
        </p:nvSpPr>
        <p:spPr bwMode="auto">
          <a:xfrm>
            <a:off x="2495550" y="2844800"/>
            <a:ext cx="47625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200">
                <a:latin typeface="Book Antiqua" pitchFamily="18" charset="0"/>
              </a:rPr>
              <a:t>-1.2</a:t>
            </a:r>
          </a:p>
        </p:txBody>
      </p:sp>
      <p:sp>
        <p:nvSpPr>
          <p:cNvPr id="13350" name="Rectangle 38"/>
          <p:cNvSpPr>
            <a:spLocks noChangeArrowheads="1"/>
          </p:cNvSpPr>
          <p:nvPr/>
        </p:nvSpPr>
        <p:spPr bwMode="auto">
          <a:xfrm>
            <a:off x="2495550" y="3314700"/>
            <a:ext cx="47625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200">
                <a:latin typeface="Book Antiqua" pitchFamily="18" charset="0"/>
              </a:rPr>
              <a:t>-0.2</a:t>
            </a:r>
          </a:p>
        </p:txBody>
      </p:sp>
      <p:sp>
        <p:nvSpPr>
          <p:cNvPr id="13351" name="Rectangle 39"/>
          <p:cNvSpPr>
            <a:spLocks noChangeArrowheads="1"/>
          </p:cNvSpPr>
          <p:nvPr/>
        </p:nvSpPr>
        <p:spPr bwMode="auto">
          <a:xfrm>
            <a:off x="2584450" y="3708400"/>
            <a:ext cx="47625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200">
                <a:latin typeface="Book Antiqua" pitchFamily="18" charset="0"/>
              </a:rPr>
              <a:t>0.8</a:t>
            </a:r>
          </a:p>
        </p:txBody>
      </p:sp>
      <p:sp>
        <p:nvSpPr>
          <p:cNvPr id="13352" name="Rectangle 40"/>
          <p:cNvSpPr>
            <a:spLocks noChangeArrowheads="1"/>
          </p:cNvSpPr>
          <p:nvPr/>
        </p:nvSpPr>
        <p:spPr bwMode="auto">
          <a:xfrm>
            <a:off x="2584450" y="4127500"/>
            <a:ext cx="41275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200">
                <a:latin typeface="Book Antiqua" pitchFamily="18" charset="0"/>
              </a:rPr>
              <a:t>1.8</a:t>
            </a:r>
          </a:p>
        </p:txBody>
      </p:sp>
      <p:sp>
        <p:nvSpPr>
          <p:cNvPr id="13354" name="Rectangle 42"/>
          <p:cNvSpPr>
            <a:spLocks noChangeArrowheads="1"/>
          </p:cNvSpPr>
          <p:nvPr/>
        </p:nvSpPr>
        <p:spPr bwMode="auto">
          <a:xfrm>
            <a:off x="1485900" y="2908300"/>
            <a:ext cx="5207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3355" name="Rectangle 43"/>
          <p:cNvSpPr>
            <a:spLocks noChangeArrowheads="1"/>
          </p:cNvSpPr>
          <p:nvPr/>
        </p:nvSpPr>
        <p:spPr bwMode="auto">
          <a:xfrm>
            <a:off x="528638" y="3365500"/>
            <a:ext cx="6858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3356" name="Rectangle 44"/>
          <p:cNvSpPr>
            <a:spLocks noChangeArrowheads="1"/>
          </p:cNvSpPr>
          <p:nvPr/>
        </p:nvSpPr>
        <p:spPr bwMode="auto">
          <a:xfrm>
            <a:off x="1485900" y="3327400"/>
            <a:ext cx="5207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3357" name="Rectangle 45"/>
          <p:cNvSpPr>
            <a:spLocks noChangeArrowheads="1"/>
          </p:cNvSpPr>
          <p:nvPr/>
        </p:nvSpPr>
        <p:spPr bwMode="auto">
          <a:xfrm>
            <a:off x="1485900" y="3746500"/>
            <a:ext cx="5207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3358" name="Rectangle 46"/>
          <p:cNvSpPr>
            <a:spLocks noChangeArrowheads="1"/>
          </p:cNvSpPr>
          <p:nvPr/>
        </p:nvSpPr>
        <p:spPr bwMode="auto">
          <a:xfrm>
            <a:off x="1485900" y="4165600"/>
            <a:ext cx="5207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3359" name="Rectangle 47"/>
          <p:cNvSpPr>
            <a:spLocks noChangeArrowheads="1"/>
          </p:cNvSpPr>
          <p:nvPr/>
        </p:nvSpPr>
        <p:spPr bwMode="auto">
          <a:xfrm>
            <a:off x="1485900" y="4572000"/>
            <a:ext cx="5207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3360" name="Rectangle 48"/>
          <p:cNvSpPr>
            <a:spLocks noChangeArrowheads="1"/>
          </p:cNvSpPr>
          <p:nvPr/>
        </p:nvSpPr>
        <p:spPr bwMode="auto">
          <a:xfrm>
            <a:off x="3879850" y="4483100"/>
            <a:ext cx="73025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200">
                <a:latin typeface="Book Antiqua" pitchFamily="18" charset="0"/>
              </a:rPr>
              <a:t>  7.84</a:t>
            </a:r>
          </a:p>
        </p:txBody>
      </p:sp>
      <p:sp>
        <p:nvSpPr>
          <p:cNvPr id="13361" name="Rectangle 49"/>
          <p:cNvSpPr>
            <a:spLocks noChangeArrowheads="1"/>
          </p:cNvSpPr>
          <p:nvPr/>
        </p:nvSpPr>
        <p:spPr bwMode="auto">
          <a:xfrm>
            <a:off x="4032250" y="2844800"/>
            <a:ext cx="47625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200">
                <a:latin typeface="Book Antiqua" pitchFamily="18" charset="0"/>
              </a:rPr>
              <a:t>1.44</a:t>
            </a:r>
          </a:p>
        </p:txBody>
      </p:sp>
      <p:sp>
        <p:nvSpPr>
          <p:cNvPr id="13362" name="Rectangle 50"/>
          <p:cNvSpPr>
            <a:spLocks noChangeArrowheads="1"/>
          </p:cNvSpPr>
          <p:nvPr/>
        </p:nvSpPr>
        <p:spPr bwMode="auto">
          <a:xfrm>
            <a:off x="4032250" y="3314700"/>
            <a:ext cx="47625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200">
                <a:latin typeface="Book Antiqua" pitchFamily="18" charset="0"/>
              </a:rPr>
              <a:t>0.04</a:t>
            </a:r>
          </a:p>
        </p:txBody>
      </p:sp>
      <p:sp>
        <p:nvSpPr>
          <p:cNvPr id="13363" name="Rectangle 51"/>
          <p:cNvSpPr>
            <a:spLocks noChangeArrowheads="1"/>
          </p:cNvSpPr>
          <p:nvPr/>
        </p:nvSpPr>
        <p:spPr bwMode="auto">
          <a:xfrm>
            <a:off x="4032250" y="3708400"/>
            <a:ext cx="47625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200">
                <a:latin typeface="Book Antiqua" pitchFamily="18" charset="0"/>
              </a:rPr>
              <a:t>0.64</a:t>
            </a:r>
          </a:p>
        </p:txBody>
      </p:sp>
      <p:sp>
        <p:nvSpPr>
          <p:cNvPr id="13364" name="Rectangle 52"/>
          <p:cNvSpPr>
            <a:spLocks noChangeArrowheads="1"/>
          </p:cNvSpPr>
          <p:nvPr/>
        </p:nvSpPr>
        <p:spPr bwMode="auto">
          <a:xfrm>
            <a:off x="4032250" y="4127500"/>
            <a:ext cx="41275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200">
                <a:latin typeface="Book Antiqua" pitchFamily="18" charset="0"/>
              </a:rPr>
              <a:t>3.24</a:t>
            </a:r>
          </a:p>
        </p:txBody>
      </p:sp>
      <p:sp>
        <p:nvSpPr>
          <p:cNvPr id="13380" name="Rectangle 68"/>
          <p:cNvSpPr>
            <a:spLocks noChangeArrowheads="1"/>
          </p:cNvSpPr>
          <p:nvPr/>
        </p:nvSpPr>
        <p:spPr bwMode="auto">
          <a:xfrm>
            <a:off x="6407150" y="4508500"/>
            <a:ext cx="73025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u="sng">
                <a:latin typeface="Book Antiqua" pitchFamily="18" charset="0"/>
              </a:rPr>
              <a:t>  .784</a:t>
            </a:r>
            <a:endParaRPr lang="en-US">
              <a:latin typeface="Book Antiqua" pitchFamily="18" charset="0"/>
            </a:endParaRPr>
          </a:p>
        </p:txBody>
      </p:sp>
      <p:sp>
        <p:nvSpPr>
          <p:cNvPr id="13381" name="Rectangle 69"/>
          <p:cNvSpPr>
            <a:spLocks noChangeArrowheads="1"/>
          </p:cNvSpPr>
          <p:nvPr/>
        </p:nvSpPr>
        <p:spPr bwMode="auto">
          <a:xfrm>
            <a:off x="6559550" y="2895600"/>
            <a:ext cx="47625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>
                <a:latin typeface="Book Antiqua" pitchFamily="18" charset="0"/>
              </a:rPr>
              <a:t>.576</a:t>
            </a:r>
          </a:p>
        </p:txBody>
      </p:sp>
      <p:sp>
        <p:nvSpPr>
          <p:cNvPr id="13382" name="Rectangle 70"/>
          <p:cNvSpPr>
            <a:spLocks noChangeArrowheads="1"/>
          </p:cNvSpPr>
          <p:nvPr/>
        </p:nvSpPr>
        <p:spPr bwMode="auto">
          <a:xfrm>
            <a:off x="6572250" y="3327400"/>
            <a:ext cx="47625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>
                <a:latin typeface="Book Antiqua" pitchFamily="18" charset="0"/>
              </a:rPr>
              <a:t>.010</a:t>
            </a:r>
          </a:p>
        </p:txBody>
      </p:sp>
      <p:sp>
        <p:nvSpPr>
          <p:cNvPr id="13383" name="Rectangle 71"/>
          <p:cNvSpPr>
            <a:spLocks noChangeArrowheads="1"/>
          </p:cNvSpPr>
          <p:nvPr/>
        </p:nvSpPr>
        <p:spPr bwMode="auto">
          <a:xfrm>
            <a:off x="6559550" y="3733800"/>
            <a:ext cx="47625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>
                <a:latin typeface="Book Antiqua" pitchFamily="18" charset="0"/>
              </a:rPr>
              <a:t>.128</a:t>
            </a:r>
          </a:p>
        </p:txBody>
      </p:sp>
      <p:sp>
        <p:nvSpPr>
          <p:cNvPr id="13384" name="Rectangle 72"/>
          <p:cNvSpPr>
            <a:spLocks noChangeArrowheads="1"/>
          </p:cNvSpPr>
          <p:nvPr/>
        </p:nvSpPr>
        <p:spPr bwMode="auto">
          <a:xfrm>
            <a:off x="6572250" y="4165600"/>
            <a:ext cx="41275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>
                <a:latin typeface="Book Antiqua" pitchFamily="18" charset="0"/>
              </a:rPr>
              <a:t>.162</a:t>
            </a:r>
          </a:p>
        </p:txBody>
      </p:sp>
      <p:sp>
        <p:nvSpPr>
          <p:cNvPr id="13385" name="Rectangle 73"/>
          <p:cNvSpPr>
            <a:spLocks noChangeArrowheads="1"/>
          </p:cNvSpPr>
          <p:nvPr/>
        </p:nvSpPr>
        <p:spPr bwMode="auto">
          <a:xfrm>
            <a:off x="4051300" y="2933700"/>
            <a:ext cx="6731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3386" name="Rectangle 74"/>
          <p:cNvSpPr>
            <a:spLocks noChangeArrowheads="1"/>
          </p:cNvSpPr>
          <p:nvPr/>
        </p:nvSpPr>
        <p:spPr bwMode="auto">
          <a:xfrm>
            <a:off x="5295900" y="2933700"/>
            <a:ext cx="5207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3387" name="Rectangle 75"/>
          <p:cNvSpPr>
            <a:spLocks noChangeArrowheads="1"/>
          </p:cNvSpPr>
          <p:nvPr/>
        </p:nvSpPr>
        <p:spPr bwMode="auto">
          <a:xfrm>
            <a:off x="6394450" y="4978400"/>
            <a:ext cx="60325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>
                <a:latin typeface="Book Antiqua" pitchFamily="18" charset="0"/>
              </a:rPr>
              <a:t>1.660</a:t>
            </a:r>
          </a:p>
        </p:txBody>
      </p:sp>
      <p:sp>
        <p:nvSpPr>
          <p:cNvPr id="13388" name="Rectangle 76"/>
          <p:cNvSpPr>
            <a:spLocks noChangeArrowheads="1"/>
          </p:cNvSpPr>
          <p:nvPr/>
        </p:nvSpPr>
        <p:spPr bwMode="auto">
          <a:xfrm>
            <a:off x="4051300" y="3327400"/>
            <a:ext cx="6731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3389" name="Rectangle 77"/>
          <p:cNvSpPr>
            <a:spLocks noChangeArrowheads="1"/>
          </p:cNvSpPr>
          <p:nvPr/>
        </p:nvSpPr>
        <p:spPr bwMode="auto">
          <a:xfrm>
            <a:off x="5295900" y="3327400"/>
            <a:ext cx="5207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3390" name="Rectangle 78"/>
          <p:cNvSpPr>
            <a:spLocks noChangeArrowheads="1"/>
          </p:cNvSpPr>
          <p:nvPr/>
        </p:nvSpPr>
        <p:spPr bwMode="auto">
          <a:xfrm>
            <a:off x="4051300" y="3721100"/>
            <a:ext cx="6731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3391" name="Rectangle 79"/>
          <p:cNvSpPr>
            <a:spLocks noChangeArrowheads="1"/>
          </p:cNvSpPr>
          <p:nvPr/>
        </p:nvSpPr>
        <p:spPr bwMode="auto">
          <a:xfrm>
            <a:off x="5295900" y="3721100"/>
            <a:ext cx="5207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3392" name="Rectangle 80"/>
          <p:cNvSpPr>
            <a:spLocks noChangeArrowheads="1"/>
          </p:cNvSpPr>
          <p:nvPr/>
        </p:nvSpPr>
        <p:spPr bwMode="auto">
          <a:xfrm>
            <a:off x="4051300" y="4114800"/>
            <a:ext cx="6985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3393" name="Rectangle 81"/>
          <p:cNvSpPr>
            <a:spLocks noChangeArrowheads="1"/>
          </p:cNvSpPr>
          <p:nvPr/>
        </p:nvSpPr>
        <p:spPr bwMode="auto">
          <a:xfrm>
            <a:off x="5295900" y="4114800"/>
            <a:ext cx="5207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3394" name="Rectangle 82"/>
          <p:cNvSpPr>
            <a:spLocks noChangeArrowheads="1"/>
          </p:cNvSpPr>
          <p:nvPr/>
        </p:nvSpPr>
        <p:spPr bwMode="auto">
          <a:xfrm>
            <a:off x="4051300" y="4508500"/>
            <a:ext cx="6985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3395" name="Rectangle 83"/>
          <p:cNvSpPr>
            <a:spLocks noChangeArrowheads="1"/>
          </p:cNvSpPr>
          <p:nvPr/>
        </p:nvSpPr>
        <p:spPr bwMode="auto">
          <a:xfrm>
            <a:off x="5295900" y="4508500"/>
            <a:ext cx="5207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3396" name="AutoShape 84"/>
          <p:cNvSpPr>
            <a:spLocks noChangeArrowheads="1"/>
          </p:cNvSpPr>
          <p:nvPr/>
        </p:nvSpPr>
        <p:spPr bwMode="auto">
          <a:xfrm>
            <a:off x="7759700" y="3613150"/>
            <a:ext cx="1123950" cy="812800"/>
          </a:xfrm>
          <a:prstGeom prst="wedgeRoundRectCallout">
            <a:avLst>
              <a:gd name="adj1" fmla="val -98870"/>
              <a:gd name="adj2" fmla="val 125000"/>
              <a:gd name="adj3" fmla="val 16667"/>
            </a:avLst>
          </a:prstGeom>
          <a:solidFill>
            <a:srgbClr val="FFFF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1800">
                <a:latin typeface="Arial" pitchFamily="34" charset="0"/>
              </a:rPr>
              <a:t>TVs</a:t>
            </a:r>
          </a:p>
          <a:p>
            <a:pPr algn="ctr" eaLnBrk="0" hangingPunct="0"/>
            <a:r>
              <a:rPr lang="en-US" sz="1800">
                <a:latin typeface="Arial" pitchFamily="34" charset="0"/>
              </a:rPr>
              <a:t>squared</a:t>
            </a:r>
          </a:p>
        </p:txBody>
      </p:sp>
      <p:sp>
        <p:nvSpPr>
          <p:cNvPr id="2" name="Rectangle 74"/>
          <p:cNvSpPr>
            <a:spLocks noChangeArrowheads="1"/>
          </p:cNvSpPr>
          <p:nvPr/>
        </p:nvSpPr>
        <p:spPr bwMode="auto">
          <a:xfrm>
            <a:off x="2476500" y="2943225"/>
            <a:ext cx="6858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3" name="Rectangle 77"/>
          <p:cNvSpPr>
            <a:spLocks noChangeArrowheads="1"/>
          </p:cNvSpPr>
          <p:nvPr/>
        </p:nvSpPr>
        <p:spPr bwMode="auto">
          <a:xfrm>
            <a:off x="2476500" y="3336925"/>
            <a:ext cx="6858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4" name="Rectangle 79"/>
          <p:cNvSpPr>
            <a:spLocks noChangeArrowheads="1"/>
          </p:cNvSpPr>
          <p:nvPr/>
        </p:nvSpPr>
        <p:spPr bwMode="auto">
          <a:xfrm>
            <a:off x="2476500" y="3730625"/>
            <a:ext cx="6858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5" name="Rectangle 81"/>
          <p:cNvSpPr>
            <a:spLocks noChangeArrowheads="1"/>
          </p:cNvSpPr>
          <p:nvPr/>
        </p:nvSpPr>
        <p:spPr bwMode="auto">
          <a:xfrm>
            <a:off x="2476500" y="4124325"/>
            <a:ext cx="6858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6" name="Rectangle 83"/>
          <p:cNvSpPr>
            <a:spLocks noChangeArrowheads="1"/>
          </p:cNvSpPr>
          <p:nvPr/>
        </p:nvSpPr>
        <p:spPr bwMode="auto">
          <a:xfrm>
            <a:off x="2476500" y="4518025"/>
            <a:ext cx="6858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7462" name="Rectangle 9"/>
          <p:cNvSpPr>
            <a:spLocks noChangeArrowheads="1"/>
          </p:cNvSpPr>
          <p:nvPr/>
        </p:nvSpPr>
        <p:spPr bwMode="auto">
          <a:xfrm>
            <a:off x="2724150" y="1562100"/>
            <a:ext cx="3790950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>
                <a:latin typeface="Book Antiqua" pitchFamily="18" charset="0"/>
              </a:rPr>
              <a:t>Var(</a:t>
            </a:r>
            <a:r>
              <a:rPr lang="en-US" i="1">
                <a:latin typeface="Book Antiqua" pitchFamily="18" charset="0"/>
              </a:rPr>
              <a:t>x</a:t>
            </a:r>
            <a:r>
              <a:rPr lang="en-US">
                <a:latin typeface="Book Antiqua" pitchFamily="18" charset="0"/>
              </a:rPr>
              <a:t>) = </a:t>
            </a:r>
            <a:r>
              <a:rPr lang="en-US">
                <a:latin typeface="Symbol" pitchFamily="18" charset="2"/>
              </a:rPr>
              <a:t></a:t>
            </a:r>
            <a:r>
              <a:rPr lang="en-US" b="1">
                <a:solidFill>
                  <a:srgbClr val="0000FF"/>
                </a:solidFill>
                <a:latin typeface="Book Antiqua" pitchFamily="18" charset="0"/>
              </a:rPr>
              <a:t>(</a:t>
            </a:r>
            <a:r>
              <a:rPr lang="en-US" b="1" i="1">
                <a:solidFill>
                  <a:srgbClr val="0000FF"/>
                </a:solidFill>
                <a:latin typeface="Book Antiqua" pitchFamily="18" charset="0"/>
              </a:rPr>
              <a:t>x</a:t>
            </a:r>
            <a:r>
              <a:rPr lang="en-US" b="1">
                <a:solidFill>
                  <a:srgbClr val="0000FF"/>
                </a:solidFill>
                <a:latin typeface="Book Antiqua" pitchFamily="18" charset="0"/>
              </a:rPr>
              <a:t> - </a:t>
            </a:r>
            <a:r>
              <a:rPr lang="en-US" b="1" i="1">
                <a:solidFill>
                  <a:srgbClr val="0000FF"/>
                </a:solidFill>
                <a:latin typeface="Symbol" pitchFamily="18" charset="2"/>
              </a:rPr>
              <a:t></a:t>
            </a:r>
            <a:r>
              <a:rPr lang="en-US" b="1">
                <a:solidFill>
                  <a:srgbClr val="0000FF"/>
                </a:solidFill>
                <a:latin typeface="Book Antiqua" pitchFamily="18" charset="0"/>
              </a:rPr>
              <a:t>)</a:t>
            </a:r>
            <a:r>
              <a:rPr lang="en-US" b="1" baseline="30000">
                <a:solidFill>
                  <a:srgbClr val="0000FF"/>
                </a:solidFill>
                <a:latin typeface="Book Antiqua" pitchFamily="18" charset="0"/>
              </a:rPr>
              <a:t>2</a:t>
            </a:r>
            <a:r>
              <a:rPr lang="en-US" b="1" i="1">
                <a:solidFill>
                  <a:srgbClr val="FF0000"/>
                </a:solidFill>
                <a:latin typeface="Book Antiqua" pitchFamily="18" charset="0"/>
              </a:rPr>
              <a:t>f</a:t>
            </a:r>
            <a:r>
              <a:rPr lang="en-US" b="1">
                <a:solidFill>
                  <a:srgbClr val="FF0000"/>
                </a:solidFill>
                <a:latin typeface="Book Antiqua" pitchFamily="18" charset="0"/>
              </a:rPr>
              <a:t>(</a:t>
            </a:r>
            <a:r>
              <a:rPr lang="en-US" b="1" i="1">
                <a:solidFill>
                  <a:srgbClr val="FF0000"/>
                </a:solidFill>
                <a:latin typeface="Book Antiqua" pitchFamily="18" charset="0"/>
              </a:rPr>
              <a:t>x</a:t>
            </a:r>
            <a:r>
              <a:rPr lang="en-US" b="1">
                <a:solidFill>
                  <a:srgbClr val="FF0000"/>
                </a:solidFill>
                <a:latin typeface="Book Antiqua" pitchFamily="18" charset="0"/>
              </a:rPr>
              <a:t>)</a:t>
            </a:r>
          </a:p>
        </p:txBody>
      </p:sp>
      <p:sp>
        <p:nvSpPr>
          <p:cNvPr id="17463" name="Rectangle 250"/>
          <p:cNvSpPr>
            <a:spLocks noChangeArrowheads="1"/>
          </p:cNvSpPr>
          <p:nvPr/>
        </p:nvSpPr>
        <p:spPr bwMode="auto">
          <a:xfrm>
            <a:off x="685800" y="149225"/>
            <a:ext cx="7772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>
                <a:latin typeface="Book Antiqua" pitchFamily="18" charset="0"/>
              </a:rPr>
              <a:t>A Discrete Probability Distribution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 nodeType="clickPar">
                      <p:stCondLst>
                        <p:cond delay="indefinite"/>
                      </p:stCondLst>
                      <p:childTnLst>
                        <p:par>
                          <p:cTn id="1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 nodeType="clickPar">
                      <p:stCondLst>
                        <p:cond delay="indefinite"/>
                      </p:stCondLst>
                      <p:childTnLst>
                        <p:par>
                          <p:cTn id="1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 nodeType="clickPar">
                      <p:stCondLst>
                        <p:cond delay="indefinite"/>
                      </p:stCondLst>
                      <p:childTnLst>
                        <p:par>
                          <p:cTn id="1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 nodeType="clickPar">
                      <p:stCondLst>
                        <p:cond delay="indefinite"/>
                      </p:stCondLst>
                      <p:childTnLst>
                        <p:par>
                          <p:cTn id="1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 nodeType="clickPar">
                      <p:stCondLst>
                        <p:cond delay="indefinite"/>
                      </p:stCondLst>
                      <p:childTnLst>
                        <p:par>
                          <p:cTn id="1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34" grpId="0"/>
      <p:bldP spid="13337" grpId="0"/>
      <p:bldP spid="13347" grpId="0"/>
      <p:bldP spid="13347" grpId="1"/>
      <p:bldP spid="13348" grpId="0"/>
      <p:bldP spid="13350" grpId="0"/>
      <p:bldP spid="13351" grpId="0"/>
      <p:bldP spid="13352" grpId="0"/>
      <p:bldP spid="13354" grpId="0" animBg="1"/>
      <p:bldP spid="13354" grpId="1" animBg="1"/>
      <p:bldP spid="13355" grpId="0" animBg="1"/>
      <p:bldP spid="13355" grpId="1" animBg="1"/>
      <p:bldP spid="13356" grpId="0" animBg="1"/>
      <p:bldP spid="13356" grpId="1" animBg="1"/>
      <p:bldP spid="13357" grpId="0" animBg="1"/>
      <p:bldP spid="13357" grpId="1" animBg="1"/>
      <p:bldP spid="13358" grpId="0" animBg="1"/>
      <p:bldP spid="13358" grpId="1" animBg="1"/>
      <p:bldP spid="13359" grpId="0" animBg="1"/>
      <p:bldP spid="13359" grpId="1" animBg="1"/>
      <p:bldP spid="13360" grpId="0"/>
      <p:bldP spid="13361" grpId="0"/>
      <p:bldP spid="13362" grpId="0"/>
      <p:bldP spid="13363" grpId="0"/>
      <p:bldP spid="13364" grpId="0"/>
      <p:bldP spid="13380" grpId="0"/>
      <p:bldP spid="13381" grpId="0"/>
      <p:bldP spid="13382" grpId="0"/>
      <p:bldP spid="13383" grpId="0"/>
      <p:bldP spid="13384" grpId="0"/>
      <p:bldP spid="13385" grpId="0" animBg="1"/>
      <p:bldP spid="13385" grpId="1" animBg="1"/>
      <p:bldP spid="13386" grpId="0" animBg="1"/>
      <p:bldP spid="13386" grpId="1" animBg="1"/>
      <p:bldP spid="13387" grpId="0"/>
      <p:bldP spid="13388" grpId="0" animBg="1"/>
      <p:bldP spid="13388" grpId="1" animBg="1"/>
      <p:bldP spid="13389" grpId="0" animBg="1"/>
      <p:bldP spid="13389" grpId="1" animBg="1"/>
      <p:bldP spid="13390" grpId="0" animBg="1"/>
      <p:bldP spid="13390" grpId="1" animBg="1"/>
      <p:bldP spid="13391" grpId="0" animBg="1"/>
      <p:bldP spid="13391" grpId="1" animBg="1"/>
      <p:bldP spid="13392" grpId="0" animBg="1"/>
      <p:bldP spid="13392" grpId="1" animBg="1"/>
      <p:bldP spid="13393" grpId="0" animBg="1"/>
      <p:bldP spid="13393" grpId="1" animBg="1"/>
      <p:bldP spid="13394" grpId="0" animBg="1"/>
      <p:bldP spid="13394" grpId="1" animBg="1"/>
      <p:bldP spid="13395" grpId="0" animBg="1"/>
      <p:bldP spid="13395" grpId="1" animBg="1"/>
      <p:bldP spid="13396" grpId="0" animBg="1"/>
      <p:bldP spid="13396" grpId="1" animBg="1"/>
      <p:bldP spid="2" grpId="0" animBg="1"/>
      <p:bldP spid="2" grpId="1" animBg="1"/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/>
          <p:cNvSpPr>
            <a:spLocks noChangeArrowheads="1"/>
          </p:cNvSpPr>
          <p:nvPr/>
        </p:nvSpPr>
        <p:spPr bwMode="auto">
          <a:xfrm>
            <a:off x="700088" y="1104900"/>
            <a:ext cx="5562600" cy="54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b="1">
                <a:latin typeface="Book Antiqua" pitchFamily="18" charset="0"/>
              </a:rPr>
              <a:t>Example:</a:t>
            </a:r>
            <a:r>
              <a:rPr lang="en-US">
                <a:latin typeface="Book Antiqua" pitchFamily="18" charset="0"/>
              </a:rPr>
              <a:t>  Rolling a die</a:t>
            </a:r>
          </a:p>
        </p:txBody>
      </p:sp>
      <p:sp>
        <p:nvSpPr>
          <p:cNvPr id="18435" name="Rectangle 4"/>
          <p:cNvSpPr>
            <a:spLocks noChangeArrowheads="1"/>
          </p:cNvSpPr>
          <p:nvPr/>
        </p:nvSpPr>
        <p:spPr bwMode="auto">
          <a:xfrm>
            <a:off x="1055688" y="1816100"/>
            <a:ext cx="7480300" cy="288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indent="342900"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 charset="2"/>
              <a:buNone/>
              <a:defRPr/>
            </a:pPr>
            <a:r>
              <a:rPr lang="en-US" dirty="0">
                <a:latin typeface="+mj-lt"/>
                <a:cs typeface="Arial" charset="0"/>
              </a:rPr>
              <a:t>Construct the probability distribution table for the rolling a die experiment.  The random variable </a:t>
            </a:r>
            <a:r>
              <a:rPr lang="en-US" i="1" dirty="0">
                <a:latin typeface="+mj-lt"/>
                <a:cs typeface="Arial" charset="0"/>
              </a:rPr>
              <a:t>x</a:t>
            </a:r>
            <a:r>
              <a:rPr lang="en-US" dirty="0">
                <a:latin typeface="+mj-lt"/>
                <a:cs typeface="Arial" charset="0"/>
              </a:rPr>
              <a:t> could take on one of the following six values: 1, 2, 3, 4, 5, 6. </a:t>
            </a:r>
            <a:r>
              <a:rPr lang="en-US" sz="2200" dirty="0">
                <a:latin typeface="+mj-lt"/>
                <a:cs typeface="Arial" charset="0"/>
              </a:rPr>
              <a:t>What are the probabilities of these events, expected value, and variance?</a:t>
            </a:r>
          </a:p>
        </p:txBody>
      </p:sp>
      <p:sp>
        <p:nvSpPr>
          <p:cNvPr id="238598" name="Rectangle 6"/>
          <p:cNvSpPr>
            <a:spLocks noChangeArrowheads="1"/>
          </p:cNvSpPr>
          <p:nvPr/>
        </p:nvSpPr>
        <p:spPr bwMode="auto">
          <a:xfrm>
            <a:off x="1030288" y="3860800"/>
            <a:ext cx="7543800" cy="48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indent="342900"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>
                <a:latin typeface="Book Antiqua" pitchFamily="18" charset="0"/>
              </a:rPr>
              <a:t>The probabilities of each of the outcomes are equal:		     </a:t>
            </a:r>
          </a:p>
        </p:txBody>
      </p:sp>
      <p:sp>
        <p:nvSpPr>
          <p:cNvPr id="18437" name="Rectangle 17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>
                <a:latin typeface="Book Antiqua" pitchFamily="18" charset="0"/>
              </a:rPr>
              <a:t>Discrete Uniform Probability Distribution</a:t>
            </a:r>
          </a:p>
        </p:txBody>
      </p:sp>
      <p:sp>
        <p:nvSpPr>
          <p:cNvPr id="238611" name="Rectangle 19"/>
          <p:cNvSpPr>
            <a:spLocks noChangeArrowheads="1"/>
          </p:cNvSpPr>
          <p:nvPr/>
        </p:nvSpPr>
        <p:spPr bwMode="auto">
          <a:xfrm>
            <a:off x="0" y="2757488"/>
            <a:ext cx="9144000" cy="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graphicFrame>
        <p:nvGraphicFramePr>
          <p:cNvPr id="238610" name="Object 18"/>
          <p:cNvGraphicFramePr>
            <a:graphicFrameLocks noChangeAspect="1"/>
          </p:cNvGraphicFramePr>
          <p:nvPr/>
        </p:nvGraphicFramePr>
        <p:xfrm>
          <a:off x="3987800" y="4370388"/>
          <a:ext cx="1228725" cy="2373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1" name="Equation" r:id="rId4" imgW="698500" imgH="1346200" progId="Equation.DSMT4">
                  <p:embed/>
                </p:oleObj>
              </mc:Choice>
              <mc:Fallback>
                <p:oleObj name="Equation" r:id="rId4" imgW="698500" imgH="1346200" progId="Equation.DSMT4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87800" y="4370388"/>
                        <a:ext cx="1228725" cy="2373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859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06" name="AutoShape 18"/>
          <p:cNvSpPr>
            <a:spLocks noChangeArrowheads="1"/>
          </p:cNvSpPr>
          <p:nvPr/>
        </p:nvSpPr>
        <p:spPr bwMode="auto">
          <a:xfrm>
            <a:off x="1727200" y="5314950"/>
            <a:ext cx="6013450" cy="827088"/>
          </a:xfrm>
          <a:prstGeom prst="wedgeRoundRectCallout">
            <a:avLst>
              <a:gd name="adj1" fmla="val 11667"/>
              <a:gd name="adj2" fmla="val -114875"/>
              <a:gd name="adj3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 anchorCtr="1"/>
          <a:lstStyle/>
          <a:p>
            <a:pPr algn="ctr" eaLnBrk="0" hangingPunct="0"/>
            <a:r>
              <a:rPr lang="en-US">
                <a:latin typeface="Book Antiqua" pitchFamily="18" charset="0"/>
              </a:rPr>
              <a:t>expected roll of the die =</a:t>
            </a:r>
            <a:r>
              <a:rPr lang="en-US" i="1">
                <a:latin typeface="Symbol" pitchFamily="18" charset="2"/>
              </a:rPr>
              <a:t>m</a:t>
            </a:r>
            <a:r>
              <a:rPr lang="en-US">
                <a:latin typeface="Book Antiqua" pitchFamily="18" charset="0"/>
              </a:rPr>
              <a:t> = 3.5</a:t>
            </a:r>
          </a:p>
        </p:txBody>
      </p:sp>
      <p:sp>
        <p:nvSpPr>
          <p:cNvPr id="19459" name="Rectangle 19"/>
          <p:cNvSpPr>
            <a:spLocks noChangeArrowheads="1"/>
          </p:cNvSpPr>
          <p:nvPr/>
        </p:nvSpPr>
        <p:spPr bwMode="auto">
          <a:xfrm>
            <a:off x="2609850" y="1752600"/>
            <a:ext cx="3619500" cy="318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i="1">
                <a:latin typeface="Book Antiqua" pitchFamily="18" charset="0"/>
              </a:rPr>
              <a:t>    </a:t>
            </a:r>
            <a:r>
              <a:rPr lang="en-US" i="1" u="sng">
                <a:latin typeface="Book Antiqua" pitchFamily="18" charset="0"/>
              </a:rPr>
              <a:t>x</a:t>
            </a:r>
            <a:r>
              <a:rPr lang="en-US" i="1">
                <a:latin typeface="Book Antiqua" pitchFamily="18" charset="0"/>
              </a:rPr>
              <a:t>	       </a:t>
            </a:r>
            <a:r>
              <a:rPr lang="en-US" i="1" u="sng">
                <a:latin typeface="Book Antiqua" pitchFamily="18" charset="0"/>
              </a:rPr>
              <a:t>f</a:t>
            </a:r>
            <a:r>
              <a:rPr lang="en-US" u="sng">
                <a:latin typeface="Book Antiqua" pitchFamily="18" charset="0"/>
              </a:rPr>
              <a:t>(</a:t>
            </a:r>
            <a:r>
              <a:rPr lang="en-US" i="1" u="sng">
                <a:latin typeface="Book Antiqua" pitchFamily="18" charset="0"/>
              </a:rPr>
              <a:t>x</a:t>
            </a:r>
            <a:r>
              <a:rPr lang="en-US" u="sng">
                <a:latin typeface="Book Antiqua" pitchFamily="18" charset="0"/>
              </a:rPr>
              <a:t>)</a:t>
            </a:r>
            <a:r>
              <a:rPr lang="en-US">
                <a:latin typeface="Book Antiqua" pitchFamily="18" charset="0"/>
              </a:rPr>
              <a:t>               </a:t>
            </a:r>
            <a:r>
              <a:rPr lang="en-US" i="1" u="sng">
                <a:latin typeface="Book Antiqua" pitchFamily="18" charset="0"/>
              </a:rPr>
              <a:t>xf</a:t>
            </a:r>
            <a:r>
              <a:rPr lang="en-US" u="sng">
                <a:latin typeface="Book Antiqua" pitchFamily="18" charset="0"/>
              </a:rPr>
              <a:t>(</a:t>
            </a:r>
            <a:r>
              <a:rPr lang="en-US" i="1" u="sng">
                <a:latin typeface="Book Antiqua" pitchFamily="18" charset="0"/>
              </a:rPr>
              <a:t>x</a:t>
            </a:r>
            <a:r>
              <a:rPr lang="en-US" u="sng">
                <a:latin typeface="Book Antiqua" pitchFamily="18" charset="0"/>
              </a:rPr>
              <a:t>)</a:t>
            </a:r>
            <a:endParaRPr lang="en-US" b="1" u="sng">
              <a:latin typeface="Book Antiqua" pitchFamily="18" charset="0"/>
            </a:endParaRPr>
          </a:p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>
                <a:latin typeface="Book Antiqua" pitchFamily="18" charset="0"/>
              </a:rPr>
              <a:t>    1	     .1667	   </a:t>
            </a:r>
          </a:p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>
                <a:latin typeface="Book Antiqua" pitchFamily="18" charset="0"/>
              </a:rPr>
              <a:t>    2	     .1667	   </a:t>
            </a:r>
          </a:p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>
                <a:latin typeface="Book Antiqua" pitchFamily="18" charset="0"/>
              </a:rPr>
              <a:t>    3	     .1667	   </a:t>
            </a:r>
          </a:p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>
                <a:latin typeface="Book Antiqua" pitchFamily="18" charset="0"/>
              </a:rPr>
              <a:t>    4	     .1667</a:t>
            </a:r>
          </a:p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>
                <a:latin typeface="Book Antiqua" pitchFamily="18" charset="0"/>
              </a:rPr>
              <a:t>    5	     .1667</a:t>
            </a:r>
          </a:p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>
                <a:latin typeface="Book Antiqua" pitchFamily="18" charset="0"/>
              </a:rPr>
              <a:t>    6	     .1667	   </a:t>
            </a:r>
            <a:endParaRPr lang="en-US" u="sng">
              <a:latin typeface="Book Antiqua" pitchFamily="18" charset="0"/>
            </a:endParaRPr>
          </a:p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>
                <a:latin typeface="Book Antiqua" pitchFamily="18" charset="0"/>
              </a:rPr>
              <a:t>	            </a:t>
            </a:r>
            <a:r>
              <a:rPr lang="en-US" i="1">
                <a:latin typeface="Book Antiqua" pitchFamily="18" charset="0"/>
              </a:rPr>
              <a:t>E</a:t>
            </a:r>
            <a:r>
              <a:rPr lang="en-US">
                <a:latin typeface="Book Antiqua" pitchFamily="18" charset="0"/>
              </a:rPr>
              <a:t>(</a:t>
            </a:r>
            <a:r>
              <a:rPr lang="en-US" i="1">
                <a:latin typeface="Book Antiqua" pitchFamily="18" charset="0"/>
              </a:rPr>
              <a:t>x</a:t>
            </a:r>
            <a:r>
              <a:rPr lang="en-US">
                <a:latin typeface="Book Antiqua" pitchFamily="18" charset="0"/>
              </a:rPr>
              <a:t>) =   </a:t>
            </a:r>
          </a:p>
        </p:txBody>
      </p:sp>
      <p:sp>
        <p:nvSpPr>
          <p:cNvPr id="12308" name="Oval 20"/>
          <p:cNvSpPr>
            <a:spLocks noChangeArrowheads="1"/>
          </p:cNvSpPr>
          <p:nvPr/>
        </p:nvSpPr>
        <p:spPr bwMode="auto">
          <a:xfrm>
            <a:off x="5441950" y="4767263"/>
            <a:ext cx="819150" cy="476250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2314" name="Rectangle 26"/>
          <p:cNvSpPr>
            <a:spLocks noChangeArrowheads="1"/>
          </p:cNvSpPr>
          <p:nvPr/>
        </p:nvSpPr>
        <p:spPr bwMode="auto">
          <a:xfrm>
            <a:off x="5414963" y="4175125"/>
            <a:ext cx="73025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u="sng">
                <a:latin typeface="Book Antiqua" pitchFamily="18" charset="0"/>
              </a:rPr>
              <a:t>1.0000</a:t>
            </a:r>
            <a:endParaRPr lang="en-US">
              <a:latin typeface="Book Antiqua" pitchFamily="18" charset="0"/>
            </a:endParaRPr>
          </a:p>
        </p:txBody>
      </p:sp>
      <p:sp>
        <p:nvSpPr>
          <p:cNvPr id="12315" name="Rectangle 27"/>
          <p:cNvSpPr>
            <a:spLocks noChangeArrowheads="1"/>
          </p:cNvSpPr>
          <p:nvPr/>
        </p:nvSpPr>
        <p:spPr bwMode="auto">
          <a:xfrm>
            <a:off x="5581650" y="1952625"/>
            <a:ext cx="47625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>
                <a:latin typeface="Book Antiqua" pitchFamily="18" charset="0"/>
              </a:rPr>
              <a:t>.1677</a:t>
            </a:r>
          </a:p>
        </p:txBody>
      </p:sp>
      <p:sp>
        <p:nvSpPr>
          <p:cNvPr id="12316" name="Rectangle 28"/>
          <p:cNvSpPr>
            <a:spLocks noChangeArrowheads="1"/>
          </p:cNvSpPr>
          <p:nvPr/>
        </p:nvSpPr>
        <p:spPr bwMode="auto">
          <a:xfrm>
            <a:off x="5581650" y="2465388"/>
            <a:ext cx="47625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>
                <a:latin typeface="Book Antiqua" pitchFamily="18" charset="0"/>
              </a:rPr>
              <a:t>.3333</a:t>
            </a:r>
          </a:p>
        </p:txBody>
      </p:sp>
      <p:sp>
        <p:nvSpPr>
          <p:cNvPr id="12317" name="Rectangle 29"/>
          <p:cNvSpPr>
            <a:spLocks noChangeArrowheads="1"/>
          </p:cNvSpPr>
          <p:nvPr/>
        </p:nvSpPr>
        <p:spPr bwMode="auto">
          <a:xfrm>
            <a:off x="5581650" y="2909888"/>
            <a:ext cx="47625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>
                <a:latin typeface="Book Antiqua" pitchFamily="18" charset="0"/>
              </a:rPr>
              <a:t>.5000</a:t>
            </a:r>
          </a:p>
        </p:txBody>
      </p:sp>
      <p:sp>
        <p:nvSpPr>
          <p:cNvPr id="12318" name="Rectangle 30"/>
          <p:cNvSpPr>
            <a:spLocks noChangeArrowheads="1"/>
          </p:cNvSpPr>
          <p:nvPr/>
        </p:nvSpPr>
        <p:spPr bwMode="auto">
          <a:xfrm>
            <a:off x="5581650" y="3352800"/>
            <a:ext cx="41275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>
                <a:latin typeface="Book Antiqua" pitchFamily="18" charset="0"/>
              </a:rPr>
              <a:t>.6667</a:t>
            </a:r>
          </a:p>
        </p:txBody>
      </p:sp>
      <p:sp>
        <p:nvSpPr>
          <p:cNvPr id="12319" name="Rectangle 31"/>
          <p:cNvSpPr>
            <a:spLocks noChangeArrowheads="1"/>
          </p:cNvSpPr>
          <p:nvPr/>
        </p:nvSpPr>
        <p:spPr bwMode="auto">
          <a:xfrm>
            <a:off x="2832100" y="2033588"/>
            <a:ext cx="5207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2320" name="Rectangle 32"/>
          <p:cNvSpPr>
            <a:spLocks noChangeArrowheads="1"/>
          </p:cNvSpPr>
          <p:nvPr/>
        </p:nvSpPr>
        <p:spPr bwMode="auto">
          <a:xfrm>
            <a:off x="3930650" y="2033588"/>
            <a:ext cx="9144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2325" name="Rectangle 37"/>
          <p:cNvSpPr>
            <a:spLocks noChangeArrowheads="1"/>
          </p:cNvSpPr>
          <p:nvPr/>
        </p:nvSpPr>
        <p:spPr bwMode="auto">
          <a:xfrm>
            <a:off x="5408613" y="4675188"/>
            <a:ext cx="60325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>
                <a:latin typeface="Book Antiqua" pitchFamily="18" charset="0"/>
              </a:rPr>
              <a:t>3.5000</a:t>
            </a:r>
          </a:p>
        </p:txBody>
      </p:sp>
      <p:sp>
        <p:nvSpPr>
          <p:cNvPr id="12326" name="Rectangle 38"/>
          <p:cNvSpPr>
            <a:spLocks noChangeArrowheads="1"/>
          </p:cNvSpPr>
          <p:nvPr/>
        </p:nvSpPr>
        <p:spPr bwMode="auto">
          <a:xfrm>
            <a:off x="2832100" y="2478088"/>
            <a:ext cx="5207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2327" name="Rectangle 39"/>
          <p:cNvSpPr>
            <a:spLocks noChangeArrowheads="1"/>
          </p:cNvSpPr>
          <p:nvPr/>
        </p:nvSpPr>
        <p:spPr bwMode="auto">
          <a:xfrm>
            <a:off x="3930650" y="2478088"/>
            <a:ext cx="9144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2328" name="Rectangle 40"/>
          <p:cNvSpPr>
            <a:spLocks noChangeArrowheads="1"/>
          </p:cNvSpPr>
          <p:nvPr/>
        </p:nvSpPr>
        <p:spPr bwMode="auto">
          <a:xfrm>
            <a:off x="2832100" y="2922588"/>
            <a:ext cx="5207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2329" name="Rectangle 41"/>
          <p:cNvSpPr>
            <a:spLocks noChangeArrowheads="1"/>
          </p:cNvSpPr>
          <p:nvPr/>
        </p:nvSpPr>
        <p:spPr bwMode="auto">
          <a:xfrm>
            <a:off x="3930650" y="2922588"/>
            <a:ext cx="9144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2330" name="Rectangle 42"/>
          <p:cNvSpPr>
            <a:spLocks noChangeArrowheads="1"/>
          </p:cNvSpPr>
          <p:nvPr/>
        </p:nvSpPr>
        <p:spPr bwMode="auto">
          <a:xfrm>
            <a:off x="2832100" y="3367088"/>
            <a:ext cx="5207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2331" name="Rectangle 43"/>
          <p:cNvSpPr>
            <a:spLocks noChangeArrowheads="1"/>
          </p:cNvSpPr>
          <p:nvPr/>
        </p:nvSpPr>
        <p:spPr bwMode="auto">
          <a:xfrm>
            <a:off x="3930650" y="3367088"/>
            <a:ext cx="9144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2332" name="Rectangle 44"/>
          <p:cNvSpPr>
            <a:spLocks noChangeArrowheads="1"/>
          </p:cNvSpPr>
          <p:nvPr/>
        </p:nvSpPr>
        <p:spPr bwMode="auto">
          <a:xfrm>
            <a:off x="2832100" y="3811588"/>
            <a:ext cx="5207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2333" name="Rectangle 45"/>
          <p:cNvSpPr>
            <a:spLocks noChangeArrowheads="1"/>
          </p:cNvSpPr>
          <p:nvPr/>
        </p:nvSpPr>
        <p:spPr bwMode="auto">
          <a:xfrm>
            <a:off x="3930650" y="3811588"/>
            <a:ext cx="9144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2334" name="Rectangle 46"/>
          <p:cNvSpPr>
            <a:spLocks noChangeArrowheads="1"/>
          </p:cNvSpPr>
          <p:nvPr/>
        </p:nvSpPr>
        <p:spPr bwMode="auto">
          <a:xfrm>
            <a:off x="3771900" y="4673600"/>
            <a:ext cx="1651000" cy="635000"/>
          </a:xfrm>
          <a:prstGeom prst="rect">
            <a:avLst/>
          </a:prstGeom>
          <a:solidFill>
            <a:schemeClr val="tx1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" name="Rectangle 30"/>
          <p:cNvSpPr>
            <a:spLocks noChangeArrowheads="1"/>
          </p:cNvSpPr>
          <p:nvPr/>
        </p:nvSpPr>
        <p:spPr bwMode="auto">
          <a:xfrm>
            <a:off x="5591175" y="3790950"/>
            <a:ext cx="41275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>
                <a:latin typeface="Book Antiqua" pitchFamily="18" charset="0"/>
              </a:rPr>
              <a:t>.8333</a:t>
            </a:r>
          </a:p>
        </p:txBody>
      </p:sp>
      <p:sp>
        <p:nvSpPr>
          <p:cNvPr id="3" name="Rectangle 44"/>
          <p:cNvSpPr>
            <a:spLocks noChangeArrowheads="1"/>
          </p:cNvSpPr>
          <p:nvPr/>
        </p:nvSpPr>
        <p:spPr bwMode="auto">
          <a:xfrm>
            <a:off x="2827338" y="4235450"/>
            <a:ext cx="5207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4" name="Rectangle 45"/>
          <p:cNvSpPr>
            <a:spLocks noChangeArrowheads="1"/>
          </p:cNvSpPr>
          <p:nvPr/>
        </p:nvSpPr>
        <p:spPr bwMode="auto">
          <a:xfrm>
            <a:off x="3925888" y="4249738"/>
            <a:ext cx="9144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9481" name="Rectangle 8"/>
          <p:cNvSpPr>
            <a:spLocks noChangeArrowheads="1"/>
          </p:cNvSpPr>
          <p:nvPr/>
        </p:nvSpPr>
        <p:spPr bwMode="auto">
          <a:xfrm>
            <a:off x="687388" y="1104900"/>
            <a:ext cx="5562600" cy="54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b="1">
                <a:latin typeface="Book Antiqua" pitchFamily="18" charset="0"/>
              </a:rPr>
              <a:t>Example: </a:t>
            </a:r>
            <a:r>
              <a:rPr lang="en-US">
                <a:latin typeface="Book Antiqua" pitchFamily="18" charset="0"/>
              </a:rPr>
              <a:t> Rolling a die</a:t>
            </a:r>
          </a:p>
        </p:txBody>
      </p:sp>
      <p:sp>
        <p:nvSpPr>
          <p:cNvPr id="19482" name="Rectangle 20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>
                <a:latin typeface="Book Antiqua" pitchFamily="18" charset="0"/>
              </a:rPr>
              <a:t>Discrete Uniform Probability Distribution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 nodePh="1">
                                  <p:stCondLst>
                                    <p:cond delay="200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06" grpId="0"/>
      <p:bldP spid="12308" grpId="0" animBg="1"/>
      <p:bldP spid="12314" grpId="0"/>
      <p:bldP spid="12315" grpId="0"/>
      <p:bldP spid="12316" grpId="0"/>
      <p:bldP spid="12317" grpId="0"/>
      <p:bldP spid="12318" grpId="0"/>
      <p:bldP spid="12319" grpId="0" animBg="1"/>
      <p:bldP spid="12319" grpId="1" animBg="1"/>
      <p:bldP spid="12320" grpId="0" animBg="1"/>
      <p:bldP spid="12320" grpId="1" animBg="1"/>
      <p:bldP spid="12325" grpId="0"/>
      <p:bldP spid="12326" grpId="0" animBg="1"/>
      <p:bldP spid="12326" grpId="1" animBg="1"/>
      <p:bldP spid="12327" grpId="0" animBg="1"/>
      <p:bldP spid="12327" grpId="1" animBg="1"/>
      <p:bldP spid="12328" grpId="0" animBg="1"/>
      <p:bldP spid="12328" grpId="1" animBg="1"/>
      <p:bldP spid="12329" grpId="0" animBg="1"/>
      <p:bldP spid="12329" grpId="1" animBg="1"/>
      <p:bldP spid="12330" grpId="0" animBg="1"/>
      <p:bldP spid="12330" grpId="1" animBg="1"/>
      <p:bldP spid="12331" grpId="0" animBg="1"/>
      <p:bldP spid="12331" grpId="1" animBg="1"/>
      <p:bldP spid="12332" grpId="0" animBg="1"/>
      <p:bldP spid="12332" grpId="1" animBg="1"/>
      <p:bldP spid="12333" grpId="0" animBg="1"/>
      <p:bldP spid="12333" grpId="1" animBg="1"/>
      <p:bldP spid="12334" grpId="0" animBg="1"/>
      <p:bldP spid="2" grpId="0"/>
      <p:bldP spid="3" grpId="0" animBg="1"/>
      <p:bldP spid="3" grpId="1" animBg="1"/>
      <p:bldP spid="4" grpId="0" animBg="1"/>
      <p:bldP spid="4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1341438" y="1679575"/>
            <a:ext cx="6546850" cy="3646488"/>
          </a:xfrm>
          <a:prstGeom prst="rect">
            <a:avLst/>
          </a:prstGeom>
          <a:noFill/>
          <a:ln w="635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3316" name="Line 4"/>
          <p:cNvSpPr>
            <a:spLocks noChangeShapeType="1"/>
          </p:cNvSpPr>
          <p:nvPr/>
        </p:nvSpPr>
        <p:spPr bwMode="auto">
          <a:xfrm>
            <a:off x="1619250" y="2222500"/>
            <a:ext cx="5981700" cy="0"/>
          </a:xfrm>
          <a:prstGeom prst="line">
            <a:avLst/>
          </a:prstGeom>
          <a:noFill/>
          <a:ln w="12700">
            <a:noFill/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0484" name="Rectangle 13"/>
          <p:cNvSpPr>
            <a:spLocks noChangeArrowheads="1"/>
          </p:cNvSpPr>
          <p:nvPr/>
        </p:nvSpPr>
        <p:spPr bwMode="auto">
          <a:xfrm>
            <a:off x="1504950" y="2146300"/>
            <a:ext cx="533400" cy="256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>
              <a:lnSpc>
                <a:spcPct val="120000"/>
              </a:lnSpc>
            </a:pPr>
            <a:r>
              <a:rPr lang="en-US" sz="2200">
                <a:latin typeface="Book Antiqua" pitchFamily="18" charset="0"/>
              </a:rPr>
              <a:t>1</a:t>
            </a:r>
          </a:p>
          <a:p>
            <a:pPr algn="ctr" eaLnBrk="0" hangingPunct="0">
              <a:lnSpc>
                <a:spcPct val="120000"/>
              </a:lnSpc>
            </a:pPr>
            <a:r>
              <a:rPr lang="en-US" sz="2200">
                <a:latin typeface="Book Antiqua" pitchFamily="18" charset="0"/>
              </a:rPr>
              <a:t>2</a:t>
            </a:r>
          </a:p>
          <a:p>
            <a:pPr algn="ctr" eaLnBrk="0" hangingPunct="0">
              <a:lnSpc>
                <a:spcPct val="120000"/>
              </a:lnSpc>
            </a:pPr>
            <a:r>
              <a:rPr lang="en-US" sz="2200">
                <a:latin typeface="Book Antiqua" pitchFamily="18" charset="0"/>
              </a:rPr>
              <a:t>3</a:t>
            </a:r>
          </a:p>
          <a:p>
            <a:pPr algn="ctr" eaLnBrk="0" hangingPunct="0">
              <a:lnSpc>
                <a:spcPct val="120000"/>
              </a:lnSpc>
            </a:pPr>
            <a:r>
              <a:rPr lang="en-US" sz="2200">
                <a:latin typeface="Book Antiqua" pitchFamily="18" charset="0"/>
              </a:rPr>
              <a:t>4</a:t>
            </a:r>
          </a:p>
          <a:p>
            <a:pPr algn="ctr" eaLnBrk="0" hangingPunct="0">
              <a:lnSpc>
                <a:spcPct val="120000"/>
              </a:lnSpc>
            </a:pPr>
            <a:r>
              <a:rPr lang="en-US" sz="2200">
                <a:latin typeface="Book Antiqua" pitchFamily="18" charset="0"/>
              </a:rPr>
              <a:t>5</a:t>
            </a:r>
          </a:p>
          <a:p>
            <a:pPr algn="ctr" eaLnBrk="0" hangingPunct="0">
              <a:lnSpc>
                <a:spcPct val="120000"/>
              </a:lnSpc>
            </a:pPr>
            <a:r>
              <a:rPr lang="en-US" sz="2200">
                <a:latin typeface="Book Antiqua" pitchFamily="18" charset="0"/>
              </a:rPr>
              <a:t>6</a:t>
            </a:r>
          </a:p>
        </p:txBody>
      </p:sp>
      <p:sp>
        <p:nvSpPr>
          <p:cNvPr id="20485" name="Rectangle 16"/>
          <p:cNvSpPr>
            <a:spLocks noChangeArrowheads="1"/>
          </p:cNvSpPr>
          <p:nvPr/>
        </p:nvSpPr>
        <p:spPr bwMode="auto">
          <a:xfrm>
            <a:off x="5210175" y="2332038"/>
            <a:ext cx="685800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>
              <a:lnSpc>
                <a:spcPct val="120000"/>
              </a:lnSpc>
            </a:pPr>
            <a:r>
              <a:rPr lang="en-US" sz="2200">
                <a:latin typeface="Book Antiqua" pitchFamily="18" charset="0"/>
              </a:rPr>
              <a:t>.1667</a:t>
            </a:r>
          </a:p>
          <a:p>
            <a:pPr algn="ctr" eaLnBrk="0" hangingPunct="0">
              <a:lnSpc>
                <a:spcPct val="120000"/>
              </a:lnSpc>
            </a:pPr>
            <a:r>
              <a:rPr lang="en-US" sz="2200">
                <a:latin typeface="Book Antiqua" pitchFamily="18" charset="0"/>
              </a:rPr>
              <a:t>.1667</a:t>
            </a:r>
          </a:p>
          <a:p>
            <a:pPr algn="ctr" eaLnBrk="0" hangingPunct="0">
              <a:lnSpc>
                <a:spcPct val="120000"/>
              </a:lnSpc>
            </a:pPr>
            <a:r>
              <a:rPr lang="en-US" sz="2200">
                <a:latin typeface="Book Antiqua" pitchFamily="18" charset="0"/>
              </a:rPr>
              <a:t>.1667</a:t>
            </a:r>
          </a:p>
          <a:p>
            <a:pPr algn="ctr" eaLnBrk="0" hangingPunct="0">
              <a:lnSpc>
                <a:spcPct val="120000"/>
              </a:lnSpc>
            </a:pPr>
            <a:r>
              <a:rPr lang="en-US" sz="2200">
                <a:latin typeface="Book Antiqua" pitchFamily="18" charset="0"/>
              </a:rPr>
              <a:t>.1667</a:t>
            </a:r>
          </a:p>
          <a:p>
            <a:pPr algn="ctr" eaLnBrk="0" hangingPunct="0">
              <a:lnSpc>
                <a:spcPct val="120000"/>
              </a:lnSpc>
            </a:pPr>
            <a:r>
              <a:rPr lang="en-US" sz="2200">
                <a:latin typeface="Book Antiqua" pitchFamily="18" charset="0"/>
              </a:rPr>
              <a:t>.1667</a:t>
            </a:r>
          </a:p>
          <a:p>
            <a:pPr algn="ctr" eaLnBrk="0" hangingPunct="0">
              <a:lnSpc>
                <a:spcPct val="120000"/>
              </a:lnSpc>
            </a:pPr>
            <a:r>
              <a:rPr lang="en-US" sz="2200">
                <a:latin typeface="Book Antiqua" pitchFamily="18" charset="0"/>
              </a:rPr>
              <a:t>.1667</a:t>
            </a:r>
          </a:p>
        </p:txBody>
      </p:sp>
      <p:sp>
        <p:nvSpPr>
          <p:cNvPr id="20486" name="Rectangle 18"/>
          <p:cNvSpPr>
            <a:spLocks noChangeArrowheads="1"/>
          </p:cNvSpPr>
          <p:nvPr/>
        </p:nvSpPr>
        <p:spPr bwMode="auto">
          <a:xfrm>
            <a:off x="2495550" y="1689100"/>
            <a:ext cx="80010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i="1">
                <a:latin typeface="Book Antiqua" pitchFamily="18" charset="0"/>
              </a:rPr>
              <a:t>x – </a:t>
            </a:r>
            <a:r>
              <a:rPr lang="en-US" i="1">
                <a:latin typeface="Symbol" pitchFamily="18" charset="2"/>
              </a:rPr>
              <a:t></a:t>
            </a:r>
          </a:p>
        </p:txBody>
      </p:sp>
      <p:sp>
        <p:nvSpPr>
          <p:cNvPr id="20487" name="Rectangle 19"/>
          <p:cNvSpPr>
            <a:spLocks noChangeArrowheads="1"/>
          </p:cNvSpPr>
          <p:nvPr/>
        </p:nvSpPr>
        <p:spPr bwMode="auto">
          <a:xfrm>
            <a:off x="3810000" y="1670050"/>
            <a:ext cx="10668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>
                <a:latin typeface="Book Antiqua" pitchFamily="18" charset="0"/>
              </a:rPr>
              <a:t>(</a:t>
            </a:r>
            <a:r>
              <a:rPr lang="en-US" i="1">
                <a:latin typeface="Book Antiqua" pitchFamily="18" charset="0"/>
              </a:rPr>
              <a:t>x – </a:t>
            </a:r>
            <a:r>
              <a:rPr lang="en-US" i="1">
                <a:latin typeface="Symbol" pitchFamily="18" charset="2"/>
              </a:rPr>
              <a:t></a:t>
            </a:r>
            <a:r>
              <a:rPr lang="en-US">
                <a:latin typeface="Book Antiqua" pitchFamily="18" charset="0"/>
              </a:rPr>
              <a:t>)</a:t>
            </a:r>
            <a:r>
              <a:rPr lang="en-US" baseline="30000">
                <a:latin typeface="Book Antiqua" pitchFamily="18" charset="0"/>
              </a:rPr>
              <a:t>2</a:t>
            </a:r>
          </a:p>
        </p:txBody>
      </p:sp>
      <p:sp>
        <p:nvSpPr>
          <p:cNvPr id="20488" name="Rectangle 20"/>
          <p:cNvSpPr>
            <a:spLocks noChangeArrowheads="1"/>
          </p:cNvSpPr>
          <p:nvPr/>
        </p:nvSpPr>
        <p:spPr bwMode="auto">
          <a:xfrm>
            <a:off x="5238750" y="1670050"/>
            <a:ext cx="6858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i="1">
                <a:latin typeface="Book Antiqua" pitchFamily="18" charset="0"/>
              </a:rPr>
              <a:t>f</a:t>
            </a:r>
            <a:r>
              <a:rPr lang="en-US">
                <a:latin typeface="Book Antiqua" pitchFamily="18" charset="0"/>
              </a:rPr>
              <a:t>(</a:t>
            </a:r>
            <a:r>
              <a:rPr lang="en-US" i="1">
                <a:latin typeface="Book Antiqua" pitchFamily="18" charset="0"/>
              </a:rPr>
              <a:t>x</a:t>
            </a:r>
            <a:r>
              <a:rPr lang="en-US">
                <a:latin typeface="Book Antiqua" pitchFamily="18" charset="0"/>
              </a:rPr>
              <a:t>)</a:t>
            </a:r>
          </a:p>
        </p:txBody>
      </p:sp>
      <p:sp>
        <p:nvSpPr>
          <p:cNvPr id="20489" name="Rectangle 21"/>
          <p:cNvSpPr>
            <a:spLocks noChangeArrowheads="1"/>
          </p:cNvSpPr>
          <p:nvPr/>
        </p:nvSpPr>
        <p:spPr bwMode="auto">
          <a:xfrm>
            <a:off x="6191250" y="1670050"/>
            <a:ext cx="14859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>
                <a:latin typeface="Book Antiqua" pitchFamily="18" charset="0"/>
              </a:rPr>
              <a:t>(</a:t>
            </a:r>
            <a:r>
              <a:rPr lang="en-US" i="1">
                <a:latin typeface="Book Antiqua" pitchFamily="18" charset="0"/>
              </a:rPr>
              <a:t>x</a:t>
            </a:r>
            <a:r>
              <a:rPr lang="en-US">
                <a:latin typeface="Book Antiqua" pitchFamily="18" charset="0"/>
              </a:rPr>
              <a:t> – </a:t>
            </a:r>
            <a:r>
              <a:rPr lang="en-US" i="1">
                <a:latin typeface="Symbol" pitchFamily="18" charset="2"/>
              </a:rPr>
              <a:t></a:t>
            </a:r>
            <a:r>
              <a:rPr lang="en-US">
                <a:latin typeface="Book Antiqua" pitchFamily="18" charset="0"/>
              </a:rPr>
              <a:t>)</a:t>
            </a:r>
            <a:r>
              <a:rPr lang="en-US" baseline="30000">
                <a:latin typeface="Book Antiqua" pitchFamily="18" charset="0"/>
              </a:rPr>
              <a:t>2</a:t>
            </a:r>
            <a:r>
              <a:rPr lang="en-US" i="1">
                <a:latin typeface="Book Antiqua" pitchFamily="18" charset="0"/>
              </a:rPr>
              <a:t>f</a:t>
            </a:r>
            <a:r>
              <a:rPr lang="en-US">
                <a:latin typeface="Book Antiqua" pitchFamily="18" charset="0"/>
              </a:rPr>
              <a:t>(</a:t>
            </a:r>
            <a:r>
              <a:rPr lang="en-US" i="1">
                <a:latin typeface="Book Antiqua" pitchFamily="18" charset="0"/>
              </a:rPr>
              <a:t>x</a:t>
            </a:r>
            <a:r>
              <a:rPr lang="en-US">
                <a:latin typeface="Book Antiqua" pitchFamily="18" charset="0"/>
              </a:rPr>
              <a:t>)</a:t>
            </a:r>
          </a:p>
        </p:txBody>
      </p:sp>
      <p:sp>
        <p:nvSpPr>
          <p:cNvPr id="13334" name="Rectangle 22"/>
          <p:cNvSpPr>
            <a:spLocks noChangeArrowheads="1"/>
          </p:cNvSpPr>
          <p:nvPr/>
        </p:nvSpPr>
        <p:spPr bwMode="auto">
          <a:xfrm>
            <a:off x="2251075" y="4803775"/>
            <a:ext cx="532130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r>
              <a:rPr lang="en-US">
                <a:latin typeface="Book Antiqua" pitchFamily="18" charset="0"/>
              </a:rPr>
              <a:t>Variance of rolling a die = </a:t>
            </a:r>
            <a:r>
              <a:rPr lang="en-US" i="1">
                <a:latin typeface="Symbol" pitchFamily="18" charset="2"/>
              </a:rPr>
              <a:t>s </a:t>
            </a:r>
            <a:r>
              <a:rPr lang="en-US" baseline="30000">
                <a:latin typeface="Book Antiqua" pitchFamily="18" charset="0"/>
              </a:rPr>
              <a:t>2</a:t>
            </a:r>
            <a:r>
              <a:rPr lang="en-US">
                <a:latin typeface="Book Antiqua" pitchFamily="18" charset="0"/>
              </a:rPr>
              <a:t> = </a:t>
            </a:r>
            <a:endParaRPr lang="en-US" baseline="30000">
              <a:latin typeface="Symbol" pitchFamily="18" charset="2"/>
            </a:endParaRPr>
          </a:p>
        </p:txBody>
      </p:sp>
      <p:sp>
        <p:nvSpPr>
          <p:cNvPr id="20491" name="Rectangle 23"/>
          <p:cNvSpPr>
            <a:spLocks noChangeArrowheads="1"/>
          </p:cNvSpPr>
          <p:nvPr/>
        </p:nvSpPr>
        <p:spPr bwMode="auto">
          <a:xfrm>
            <a:off x="1504950" y="1670050"/>
            <a:ext cx="533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i="1">
                <a:latin typeface="Book Antiqua" pitchFamily="18" charset="0"/>
              </a:rPr>
              <a:t>x</a:t>
            </a:r>
          </a:p>
        </p:txBody>
      </p:sp>
      <p:sp>
        <p:nvSpPr>
          <p:cNvPr id="13337" name="Rectangle 25"/>
          <p:cNvSpPr>
            <a:spLocks noChangeArrowheads="1"/>
          </p:cNvSpPr>
          <p:nvPr/>
        </p:nvSpPr>
        <p:spPr bwMode="auto">
          <a:xfrm>
            <a:off x="1085850" y="5275263"/>
            <a:ext cx="7283450" cy="118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>
                <a:latin typeface="Book Antiqua" pitchFamily="18" charset="0"/>
              </a:rPr>
              <a:t>Standard deviation of rolling a die:</a:t>
            </a:r>
          </a:p>
          <a:p>
            <a:pPr algn="ctr" eaLnBrk="0" hangingPunct="0"/>
            <a:r>
              <a:rPr lang="en-US" i="1">
                <a:latin typeface="Symbol" pitchFamily="18" charset="2"/>
              </a:rPr>
              <a:t>s</a:t>
            </a:r>
            <a:r>
              <a:rPr lang="en-US">
                <a:latin typeface="Book Antiqua" pitchFamily="18" charset="0"/>
              </a:rPr>
              <a:t> = 1.7078</a:t>
            </a:r>
          </a:p>
        </p:txBody>
      </p:sp>
      <p:sp>
        <p:nvSpPr>
          <p:cNvPr id="13338" name="Line 26"/>
          <p:cNvSpPr>
            <a:spLocks noChangeShapeType="1"/>
          </p:cNvSpPr>
          <p:nvPr/>
        </p:nvSpPr>
        <p:spPr bwMode="auto">
          <a:xfrm flipV="1">
            <a:off x="6292850" y="4241800"/>
            <a:ext cx="666750" cy="0"/>
          </a:xfrm>
          <a:prstGeom prst="line">
            <a:avLst/>
          </a:prstGeom>
          <a:noFill/>
          <a:ln w="12700">
            <a:noFill/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0494" name="AutoShape 35"/>
          <p:cNvSpPr>
            <a:spLocks noChangeArrowheads="1"/>
          </p:cNvSpPr>
          <p:nvPr/>
        </p:nvSpPr>
        <p:spPr bwMode="auto">
          <a:xfrm>
            <a:off x="4864100" y="1073150"/>
            <a:ext cx="1327150" cy="484188"/>
          </a:xfrm>
          <a:prstGeom prst="wedgeRoundRectCallout">
            <a:avLst>
              <a:gd name="adj1" fmla="val -6940"/>
              <a:gd name="adj2" fmla="val 715245"/>
              <a:gd name="adj3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 anchorCtr="1"/>
          <a:lstStyle/>
          <a:p>
            <a:pPr algn="ctr" eaLnBrk="0" hangingPunct="0"/>
            <a:r>
              <a:rPr lang="en-US" i="1">
                <a:latin typeface="Symbol" pitchFamily="18" charset="2"/>
              </a:rPr>
              <a:t>m</a:t>
            </a:r>
            <a:r>
              <a:rPr lang="en-US">
                <a:latin typeface="Book Antiqua" pitchFamily="18" charset="0"/>
              </a:rPr>
              <a:t> = 3.5</a:t>
            </a:r>
          </a:p>
        </p:txBody>
      </p:sp>
      <p:sp>
        <p:nvSpPr>
          <p:cNvPr id="13348" name="Rectangle 36"/>
          <p:cNvSpPr>
            <a:spLocks noChangeArrowheads="1"/>
          </p:cNvSpPr>
          <p:nvPr/>
        </p:nvSpPr>
        <p:spPr bwMode="auto">
          <a:xfrm>
            <a:off x="2417763" y="3797300"/>
            <a:ext cx="73025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200">
                <a:latin typeface="Book Antiqua" pitchFamily="18" charset="0"/>
              </a:rPr>
              <a:t>  1.5</a:t>
            </a:r>
          </a:p>
        </p:txBody>
      </p:sp>
      <p:sp>
        <p:nvSpPr>
          <p:cNvPr id="13349" name="Rectangle 37"/>
          <p:cNvSpPr>
            <a:spLocks noChangeArrowheads="1"/>
          </p:cNvSpPr>
          <p:nvPr/>
        </p:nvSpPr>
        <p:spPr bwMode="auto">
          <a:xfrm>
            <a:off x="2495550" y="2159000"/>
            <a:ext cx="47625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200">
                <a:latin typeface="Book Antiqua" pitchFamily="18" charset="0"/>
              </a:rPr>
              <a:t>-2.5</a:t>
            </a:r>
          </a:p>
        </p:txBody>
      </p:sp>
      <p:sp>
        <p:nvSpPr>
          <p:cNvPr id="13350" name="Rectangle 38"/>
          <p:cNvSpPr>
            <a:spLocks noChangeArrowheads="1"/>
          </p:cNvSpPr>
          <p:nvPr/>
        </p:nvSpPr>
        <p:spPr bwMode="auto">
          <a:xfrm>
            <a:off x="2495550" y="2628900"/>
            <a:ext cx="47625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200">
                <a:latin typeface="Book Antiqua" pitchFamily="18" charset="0"/>
              </a:rPr>
              <a:t>-1.5</a:t>
            </a:r>
          </a:p>
        </p:txBody>
      </p:sp>
      <p:sp>
        <p:nvSpPr>
          <p:cNvPr id="13351" name="Rectangle 39"/>
          <p:cNvSpPr>
            <a:spLocks noChangeArrowheads="1"/>
          </p:cNvSpPr>
          <p:nvPr/>
        </p:nvSpPr>
        <p:spPr bwMode="auto">
          <a:xfrm>
            <a:off x="2484438" y="3022600"/>
            <a:ext cx="47625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200">
                <a:latin typeface="Book Antiqua" pitchFamily="18" charset="0"/>
              </a:rPr>
              <a:t>-0.5</a:t>
            </a:r>
          </a:p>
        </p:txBody>
      </p:sp>
      <p:sp>
        <p:nvSpPr>
          <p:cNvPr id="13352" name="Rectangle 40"/>
          <p:cNvSpPr>
            <a:spLocks noChangeArrowheads="1"/>
          </p:cNvSpPr>
          <p:nvPr/>
        </p:nvSpPr>
        <p:spPr bwMode="auto">
          <a:xfrm>
            <a:off x="2584450" y="3441700"/>
            <a:ext cx="41275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200">
                <a:latin typeface="Book Antiqua" pitchFamily="18" charset="0"/>
              </a:rPr>
              <a:t>0.5</a:t>
            </a:r>
          </a:p>
        </p:txBody>
      </p:sp>
      <p:sp>
        <p:nvSpPr>
          <p:cNvPr id="13354" name="Rectangle 42"/>
          <p:cNvSpPr>
            <a:spLocks noChangeArrowheads="1"/>
          </p:cNvSpPr>
          <p:nvPr/>
        </p:nvSpPr>
        <p:spPr bwMode="auto">
          <a:xfrm>
            <a:off x="1485900" y="2222500"/>
            <a:ext cx="5207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3355" name="Rectangle 43"/>
          <p:cNvSpPr>
            <a:spLocks noChangeArrowheads="1"/>
          </p:cNvSpPr>
          <p:nvPr/>
        </p:nvSpPr>
        <p:spPr bwMode="auto">
          <a:xfrm>
            <a:off x="5473700" y="1117600"/>
            <a:ext cx="6858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3356" name="Rectangle 44"/>
          <p:cNvSpPr>
            <a:spLocks noChangeArrowheads="1"/>
          </p:cNvSpPr>
          <p:nvPr/>
        </p:nvSpPr>
        <p:spPr bwMode="auto">
          <a:xfrm>
            <a:off x="1485900" y="2641600"/>
            <a:ext cx="5207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3357" name="Rectangle 45"/>
          <p:cNvSpPr>
            <a:spLocks noChangeArrowheads="1"/>
          </p:cNvSpPr>
          <p:nvPr/>
        </p:nvSpPr>
        <p:spPr bwMode="auto">
          <a:xfrm>
            <a:off x="1485900" y="3060700"/>
            <a:ext cx="5207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3358" name="Rectangle 46"/>
          <p:cNvSpPr>
            <a:spLocks noChangeArrowheads="1"/>
          </p:cNvSpPr>
          <p:nvPr/>
        </p:nvSpPr>
        <p:spPr bwMode="auto">
          <a:xfrm>
            <a:off x="1485900" y="3479800"/>
            <a:ext cx="5207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3359" name="Rectangle 47"/>
          <p:cNvSpPr>
            <a:spLocks noChangeArrowheads="1"/>
          </p:cNvSpPr>
          <p:nvPr/>
        </p:nvSpPr>
        <p:spPr bwMode="auto">
          <a:xfrm>
            <a:off x="1485900" y="3886200"/>
            <a:ext cx="5207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3360" name="Rectangle 48"/>
          <p:cNvSpPr>
            <a:spLocks noChangeArrowheads="1"/>
          </p:cNvSpPr>
          <p:nvPr/>
        </p:nvSpPr>
        <p:spPr bwMode="auto">
          <a:xfrm>
            <a:off x="3879850" y="3797300"/>
            <a:ext cx="73025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200">
                <a:latin typeface="Book Antiqua" pitchFamily="18" charset="0"/>
              </a:rPr>
              <a:t>  2.25</a:t>
            </a:r>
          </a:p>
        </p:txBody>
      </p:sp>
      <p:sp>
        <p:nvSpPr>
          <p:cNvPr id="13361" name="Rectangle 49"/>
          <p:cNvSpPr>
            <a:spLocks noChangeArrowheads="1"/>
          </p:cNvSpPr>
          <p:nvPr/>
        </p:nvSpPr>
        <p:spPr bwMode="auto">
          <a:xfrm>
            <a:off x="4032250" y="2159000"/>
            <a:ext cx="47625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200">
                <a:latin typeface="Book Antiqua" pitchFamily="18" charset="0"/>
              </a:rPr>
              <a:t>6.25</a:t>
            </a:r>
          </a:p>
        </p:txBody>
      </p:sp>
      <p:sp>
        <p:nvSpPr>
          <p:cNvPr id="13362" name="Rectangle 50"/>
          <p:cNvSpPr>
            <a:spLocks noChangeArrowheads="1"/>
          </p:cNvSpPr>
          <p:nvPr/>
        </p:nvSpPr>
        <p:spPr bwMode="auto">
          <a:xfrm>
            <a:off x="4032250" y="2628900"/>
            <a:ext cx="47625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200">
                <a:latin typeface="Book Antiqua" pitchFamily="18" charset="0"/>
              </a:rPr>
              <a:t>2.25</a:t>
            </a:r>
          </a:p>
        </p:txBody>
      </p:sp>
      <p:sp>
        <p:nvSpPr>
          <p:cNvPr id="13363" name="Rectangle 51"/>
          <p:cNvSpPr>
            <a:spLocks noChangeArrowheads="1"/>
          </p:cNvSpPr>
          <p:nvPr/>
        </p:nvSpPr>
        <p:spPr bwMode="auto">
          <a:xfrm>
            <a:off x="4032250" y="3022600"/>
            <a:ext cx="47625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200">
                <a:latin typeface="Book Antiqua" pitchFamily="18" charset="0"/>
              </a:rPr>
              <a:t>0.25</a:t>
            </a:r>
          </a:p>
        </p:txBody>
      </p:sp>
      <p:sp>
        <p:nvSpPr>
          <p:cNvPr id="13364" name="Rectangle 52"/>
          <p:cNvSpPr>
            <a:spLocks noChangeArrowheads="1"/>
          </p:cNvSpPr>
          <p:nvPr/>
        </p:nvSpPr>
        <p:spPr bwMode="auto">
          <a:xfrm>
            <a:off x="4032250" y="3441700"/>
            <a:ext cx="41275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200">
                <a:latin typeface="Book Antiqua" pitchFamily="18" charset="0"/>
              </a:rPr>
              <a:t>0.25</a:t>
            </a:r>
          </a:p>
        </p:txBody>
      </p:sp>
      <p:sp>
        <p:nvSpPr>
          <p:cNvPr id="13380" name="Rectangle 68"/>
          <p:cNvSpPr>
            <a:spLocks noChangeArrowheads="1"/>
          </p:cNvSpPr>
          <p:nvPr/>
        </p:nvSpPr>
        <p:spPr bwMode="auto">
          <a:xfrm>
            <a:off x="6407150" y="3822700"/>
            <a:ext cx="73025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>
                <a:latin typeface="Book Antiqua" pitchFamily="18" charset="0"/>
              </a:rPr>
              <a:t>  0.3750</a:t>
            </a:r>
          </a:p>
        </p:txBody>
      </p:sp>
      <p:sp>
        <p:nvSpPr>
          <p:cNvPr id="13381" name="Rectangle 69"/>
          <p:cNvSpPr>
            <a:spLocks noChangeArrowheads="1"/>
          </p:cNvSpPr>
          <p:nvPr/>
        </p:nvSpPr>
        <p:spPr bwMode="auto">
          <a:xfrm>
            <a:off x="6559550" y="2209800"/>
            <a:ext cx="47625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>
                <a:latin typeface="Book Antiqua" pitchFamily="18" charset="0"/>
              </a:rPr>
              <a:t>1.0417</a:t>
            </a:r>
          </a:p>
        </p:txBody>
      </p:sp>
      <p:sp>
        <p:nvSpPr>
          <p:cNvPr id="13382" name="Rectangle 70"/>
          <p:cNvSpPr>
            <a:spLocks noChangeArrowheads="1"/>
          </p:cNvSpPr>
          <p:nvPr/>
        </p:nvSpPr>
        <p:spPr bwMode="auto">
          <a:xfrm>
            <a:off x="6572250" y="2641600"/>
            <a:ext cx="47625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>
                <a:latin typeface="Book Antiqua" pitchFamily="18" charset="0"/>
              </a:rPr>
              <a:t>0.3750</a:t>
            </a:r>
          </a:p>
        </p:txBody>
      </p:sp>
      <p:sp>
        <p:nvSpPr>
          <p:cNvPr id="13383" name="Rectangle 71"/>
          <p:cNvSpPr>
            <a:spLocks noChangeArrowheads="1"/>
          </p:cNvSpPr>
          <p:nvPr/>
        </p:nvSpPr>
        <p:spPr bwMode="auto">
          <a:xfrm>
            <a:off x="6559550" y="3048000"/>
            <a:ext cx="47625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>
                <a:latin typeface="Book Antiqua" pitchFamily="18" charset="0"/>
              </a:rPr>
              <a:t>0.0417</a:t>
            </a:r>
          </a:p>
        </p:txBody>
      </p:sp>
      <p:sp>
        <p:nvSpPr>
          <p:cNvPr id="13384" name="Rectangle 72"/>
          <p:cNvSpPr>
            <a:spLocks noChangeArrowheads="1"/>
          </p:cNvSpPr>
          <p:nvPr/>
        </p:nvSpPr>
        <p:spPr bwMode="auto">
          <a:xfrm>
            <a:off x="6572250" y="3479800"/>
            <a:ext cx="41275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>
                <a:latin typeface="Book Antiqua" pitchFamily="18" charset="0"/>
              </a:rPr>
              <a:t>0.0417</a:t>
            </a:r>
          </a:p>
        </p:txBody>
      </p:sp>
      <p:sp>
        <p:nvSpPr>
          <p:cNvPr id="13385" name="Rectangle 73"/>
          <p:cNvSpPr>
            <a:spLocks noChangeArrowheads="1"/>
          </p:cNvSpPr>
          <p:nvPr/>
        </p:nvSpPr>
        <p:spPr bwMode="auto">
          <a:xfrm>
            <a:off x="4051300" y="2247900"/>
            <a:ext cx="6731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3386" name="Rectangle 74"/>
          <p:cNvSpPr>
            <a:spLocks noChangeArrowheads="1"/>
          </p:cNvSpPr>
          <p:nvPr/>
        </p:nvSpPr>
        <p:spPr bwMode="auto">
          <a:xfrm>
            <a:off x="5124450" y="2247900"/>
            <a:ext cx="9144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3387" name="Rectangle 75"/>
          <p:cNvSpPr>
            <a:spLocks noChangeArrowheads="1"/>
          </p:cNvSpPr>
          <p:nvPr/>
        </p:nvSpPr>
        <p:spPr bwMode="auto">
          <a:xfrm>
            <a:off x="6494463" y="4821238"/>
            <a:ext cx="60325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>
                <a:latin typeface="Book Antiqua" pitchFamily="18" charset="0"/>
              </a:rPr>
              <a:t>2.9167</a:t>
            </a:r>
          </a:p>
        </p:txBody>
      </p:sp>
      <p:sp>
        <p:nvSpPr>
          <p:cNvPr id="13388" name="Rectangle 76"/>
          <p:cNvSpPr>
            <a:spLocks noChangeArrowheads="1"/>
          </p:cNvSpPr>
          <p:nvPr/>
        </p:nvSpPr>
        <p:spPr bwMode="auto">
          <a:xfrm>
            <a:off x="4051300" y="2641600"/>
            <a:ext cx="6731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3389" name="Rectangle 77"/>
          <p:cNvSpPr>
            <a:spLocks noChangeArrowheads="1"/>
          </p:cNvSpPr>
          <p:nvPr/>
        </p:nvSpPr>
        <p:spPr bwMode="auto">
          <a:xfrm>
            <a:off x="5124450" y="2641600"/>
            <a:ext cx="9144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3390" name="Rectangle 78"/>
          <p:cNvSpPr>
            <a:spLocks noChangeArrowheads="1"/>
          </p:cNvSpPr>
          <p:nvPr/>
        </p:nvSpPr>
        <p:spPr bwMode="auto">
          <a:xfrm>
            <a:off x="4051300" y="3035300"/>
            <a:ext cx="6731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3391" name="Rectangle 79"/>
          <p:cNvSpPr>
            <a:spLocks noChangeArrowheads="1"/>
          </p:cNvSpPr>
          <p:nvPr/>
        </p:nvSpPr>
        <p:spPr bwMode="auto">
          <a:xfrm>
            <a:off x="5124450" y="3035300"/>
            <a:ext cx="9144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3392" name="Rectangle 80"/>
          <p:cNvSpPr>
            <a:spLocks noChangeArrowheads="1"/>
          </p:cNvSpPr>
          <p:nvPr/>
        </p:nvSpPr>
        <p:spPr bwMode="auto">
          <a:xfrm>
            <a:off x="4051300" y="3429000"/>
            <a:ext cx="6985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3393" name="Rectangle 81"/>
          <p:cNvSpPr>
            <a:spLocks noChangeArrowheads="1"/>
          </p:cNvSpPr>
          <p:nvPr/>
        </p:nvSpPr>
        <p:spPr bwMode="auto">
          <a:xfrm>
            <a:off x="5124450" y="3429000"/>
            <a:ext cx="9144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3394" name="Rectangle 82"/>
          <p:cNvSpPr>
            <a:spLocks noChangeArrowheads="1"/>
          </p:cNvSpPr>
          <p:nvPr/>
        </p:nvSpPr>
        <p:spPr bwMode="auto">
          <a:xfrm>
            <a:off x="4051300" y="3822700"/>
            <a:ext cx="6985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3395" name="Rectangle 83"/>
          <p:cNvSpPr>
            <a:spLocks noChangeArrowheads="1"/>
          </p:cNvSpPr>
          <p:nvPr/>
        </p:nvSpPr>
        <p:spPr bwMode="auto">
          <a:xfrm>
            <a:off x="5124450" y="3822700"/>
            <a:ext cx="9144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" name="Rectangle 74"/>
          <p:cNvSpPr>
            <a:spLocks noChangeArrowheads="1"/>
          </p:cNvSpPr>
          <p:nvPr/>
        </p:nvSpPr>
        <p:spPr bwMode="auto">
          <a:xfrm>
            <a:off x="2476500" y="2257425"/>
            <a:ext cx="6858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3" name="Rectangle 77"/>
          <p:cNvSpPr>
            <a:spLocks noChangeArrowheads="1"/>
          </p:cNvSpPr>
          <p:nvPr/>
        </p:nvSpPr>
        <p:spPr bwMode="auto">
          <a:xfrm>
            <a:off x="2476500" y="2651125"/>
            <a:ext cx="6858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4" name="Rectangle 79"/>
          <p:cNvSpPr>
            <a:spLocks noChangeArrowheads="1"/>
          </p:cNvSpPr>
          <p:nvPr/>
        </p:nvSpPr>
        <p:spPr bwMode="auto">
          <a:xfrm>
            <a:off x="2476500" y="3044825"/>
            <a:ext cx="6858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5" name="Rectangle 81"/>
          <p:cNvSpPr>
            <a:spLocks noChangeArrowheads="1"/>
          </p:cNvSpPr>
          <p:nvPr/>
        </p:nvSpPr>
        <p:spPr bwMode="auto">
          <a:xfrm>
            <a:off x="2476500" y="3438525"/>
            <a:ext cx="6858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6" name="Rectangle 83"/>
          <p:cNvSpPr>
            <a:spLocks noChangeArrowheads="1"/>
          </p:cNvSpPr>
          <p:nvPr/>
        </p:nvSpPr>
        <p:spPr bwMode="auto">
          <a:xfrm>
            <a:off x="2476500" y="3832225"/>
            <a:ext cx="6858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0532" name="Rectangle 8"/>
          <p:cNvSpPr>
            <a:spLocks noChangeArrowheads="1"/>
          </p:cNvSpPr>
          <p:nvPr/>
        </p:nvSpPr>
        <p:spPr bwMode="auto">
          <a:xfrm>
            <a:off x="687388" y="1104900"/>
            <a:ext cx="5562600" cy="54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b="1">
                <a:latin typeface="Book Antiqua" pitchFamily="18" charset="0"/>
              </a:rPr>
              <a:t>Example: </a:t>
            </a:r>
            <a:r>
              <a:rPr lang="en-US">
                <a:latin typeface="Book Antiqua" pitchFamily="18" charset="0"/>
              </a:rPr>
              <a:t> Rolling a die</a:t>
            </a:r>
          </a:p>
        </p:txBody>
      </p:sp>
      <p:sp>
        <p:nvSpPr>
          <p:cNvPr id="20533" name="Rectangle 20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>
                <a:latin typeface="Book Antiqua" pitchFamily="18" charset="0"/>
              </a:rPr>
              <a:t>Discrete Uniform Probability Distribution</a:t>
            </a:r>
          </a:p>
        </p:txBody>
      </p:sp>
      <p:sp>
        <p:nvSpPr>
          <p:cNvPr id="7" name="Line 26"/>
          <p:cNvSpPr>
            <a:spLocks noChangeShapeType="1"/>
          </p:cNvSpPr>
          <p:nvPr/>
        </p:nvSpPr>
        <p:spPr bwMode="auto">
          <a:xfrm flipV="1">
            <a:off x="6288088" y="4651375"/>
            <a:ext cx="666750" cy="0"/>
          </a:xfrm>
          <a:prstGeom prst="line">
            <a:avLst/>
          </a:prstGeom>
          <a:noFill/>
          <a:ln w="12700">
            <a:noFill/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8" name="Rectangle 36"/>
          <p:cNvSpPr>
            <a:spLocks noChangeArrowheads="1"/>
          </p:cNvSpPr>
          <p:nvPr/>
        </p:nvSpPr>
        <p:spPr bwMode="auto">
          <a:xfrm>
            <a:off x="2413000" y="4206875"/>
            <a:ext cx="73025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200">
                <a:latin typeface="Book Antiqua" pitchFamily="18" charset="0"/>
              </a:rPr>
              <a:t>  2.5</a:t>
            </a:r>
          </a:p>
        </p:txBody>
      </p:sp>
      <p:sp>
        <p:nvSpPr>
          <p:cNvPr id="9" name="Rectangle 47"/>
          <p:cNvSpPr>
            <a:spLocks noChangeArrowheads="1"/>
          </p:cNvSpPr>
          <p:nvPr/>
        </p:nvSpPr>
        <p:spPr bwMode="auto">
          <a:xfrm>
            <a:off x="1481138" y="4295775"/>
            <a:ext cx="5207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0" name="Rectangle 48"/>
          <p:cNvSpPr>
            <a:spLocks noChangeArrowheads="1"/>
          </p:cNvSpPr>
          <p:nvPr/>
        </p:nvSpPr>
        <p:spPr bwMode="auto">
          <a:xfrm>
            <a:off x="3875088" y="4206875"/>
            <a:ext cx="73025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200">
                <a:latin typeface="Book Antiqua" pitchFamily="18" charset="0"/>
              </a:rPr>
              <a:t>  6.25</a:t>
            </a:r>
          </a:p>
        </p:txBody>
      </p:sp>
      <p:sp>
        <p:nvSpPr>
          <p:cNvPr id="11" name="Rectangle 68"/>
          <p:cNvSpPr>
            <a:spLocks noChangeArrowheads="1"/>
          </p:cNvSpPr>
          <p:nvPr/>
        </p:nvSpPr>
        <p:spPr bwMode="auto">
          <a:xfrm>
            <a:off x="6402388" y="4232275"/>
            <a:ext cx="73025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u="sng">
                <a:latin typeface="Book Antiqua" pitchFamily="18" charset="0"/>
              </a:rPr>
              <a:t>  1.0417</a:t>
            </a:r>
            <a:endParaRPr lang="en-US">
              <a:latin typeface="Book Antiqua" pitchFamily="18" charset="0"/>
            </a:endParaRPr>
          </a:p>
        </p:txBody>
      </p:sp>
      <p:sp>
        <p:nvSpPr>
          <p:cNvPr id="12" name="Rectangle 82"/>
          <p:cNvSpPr>
            <a:spLocks noChangeArrowheads="1"/>
          </p:cNvSpPr>
          <p:nvPr/>
        </p:nvSpPr>
        <p:spPr bwMode="auto">
          <a:xfrm>
            <a:off x="4046538" y="4232275"/>
            <a:ext cx="6985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3" name="Rectangle 83"/>
          <p:cNvSpPr>
            <a:spLocks noChangeArrowheads="1"/>
          </p:cNvSpPr>
          <p:nvPr/>
        </p:nvSpPr>
        <p:spPr bwMode="auto">
          <a:xfrm>
            <a:off x="5119688" y="4232275"/>
            <a:ext cx="9144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4" name="Rectangle 83"/>
          <p:cNvSpPr>
            <a:spLocks noChangeArrowheads="1"/>
          </p:cNvSpPr>
          <p:nvPr/>
        </p:nvSpPr>
        <p:spPr bwMode="auto">
          <a:xfrm>
            <a:off x="2471738" y="4241800"/>
            <a:ext cx="6858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 nodeType="clickPar">
                      <p:stCondLst>
                        <p:cond delay="indefinite"/>
                      </p:stCondLst>
                      <p:childTnLst>
                        <p:par>
                          <p:cTn id="1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 nodeType="clickPar">
                      <p:stCondLst>
                        <p:cond delay="indefinite"/>
                      </p:stCondLst>
                      <p:childTnLst>
                        <p:par>
                          <p:cTn id="1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 nodeType="clickPar">
                      <p:stCondLst>
                        <p:cond delay="indefinite"/>
                      </p:stCondLst>
                      <p:childTnLst>
                        <p:par>
                          <p:cTn id="1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 nodeType="clickPar">
                      <p:stCondLst>
                        <p:cond delay="indefinite"/>
                      </p:stCondLst>
                      <p:childTnLst>
                        <p:par>
                          <p:cTn id="1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 nodeType="clickPar">
                      <p:stCondLst>
                        <p:cond delay="indefinite"/>
                      </p:stCondLst>
                      <p:childTnLst>
                        <p:par>
                          <p:cTn id="1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 nodeType="clickPar">
                      <p:stCondLst>
                        <p:cond delay="indefinite"/>
                      </p:stCondLst>
                      <p:childTnLst>
                        <p:par>
                          <p:cTn id="1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 nodeType="clickPar">
                      <p:stCondLst>
                        <p:cond delay="indefinite"/>
                      </p:stCondLst>
                      <p:childTnLst>
                        <p:par>
                          <p:cTn id="1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 nodeType="clickPar">
                      <p:stCondLst>
                        <p:cond delay="indefinite"/>
                      </p:stCondLst>
                      <p:childTnLst>
                        <p:par>
                          <p:cTn id="1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34" grpId="0"/>
      <p:bldP spid="13337" grpId="0"/>
      <p:bldP spid="13348" grpId="0"/>
      <p:bldP spid="13350" grpId="0"/>
      <p:bldP spid="13351" grpId="0"/>
      <p:bldP spid="13352" grpId="0"/>
      <p:bldP spid="13354" grpId="0" animBg="1"/>
      <p:bldP spid="13354" grpId="1" animBg="1"/>
      <p:bldP spid="13355" grpId="0" animBg="1"/>
      <p:bldP spid="13355" grpId="1" animBg="1"/>
      <p:bldP spid="13356" grpId="0" animBg="1"/>
      <p:bldP spid="13356" grpId="1" animBg="1"/>
      <p:bldP spid="13357" grpId="0" animBg="1"/>
      <p:bldP spid="13357" grpId="1" animBg="1"/>
      <p:bldP spid="13358" grpId="0" animBg="1"/>
      <p:bldP spid="13358" grpId="1" animBg="1"/>
      <p:bldP spid="13359" grpId="0" animBg="1"/>
      <p:bldP spid="13359" grpId="1" animBg="1"/>
      <p:bldP spid="13360" grpId="0"/>
      <p:bldP spid="13361" grpId="0"/>
      <p:bldP spid="13362" grpId="0"/>
      <p:bldP spid="13363" grpId="0"/>
      <p:bldP spid="13364" grpId="0"/>
      <p:bldP spid="13380" grpId="0"/>
      <p:bldP spid="13381" grpId="0"/>
      <p:bldP spid="13382" grpId="0"/>
      <p:bldP spid="13383" grpId="0"/>
      <p:bldP spid="13384" grpId="0"/>
      <p:bldP spid="13385" grpId="0" animBg="1"/>
      <p:bldP spid="13385" grpId="1" animBg="1"/>
      <p:bldP spid="13386" grpId="0" animBg="1"/>
      <p:bldP spid="13386" grpId="1" animBg="1"/>
      <p:bldP spid="13387" grpId="0"/>
      <p:bldP spid="13388" grpId="0" animBg="1"/>
      <p:bldP spid="13388" grpId="1" animBg="1"/>
      <p:bldP spid="13389" grpId="0" animBg="1"/>
      <p:bldP spid="13389" grpId="1" animBg="1"/>
      <p:bldP spid="13390" grpId="0" animBg="1"/>
      <p:bldP spid="13390" grpId="1" animBg="1"/>
      <p:bldP spid="13391" grpId="0" animBg="1"/>
      <p:bldP spid="13391" grpId="1" animBg="1"/>
      <p:bldP spid="13392" grpId="0" animBg="1"/>
      <p:bldP spid="13392" grpId="1" animBg="1"/>
      <p:bldP spid="13393" grpId="0" animBg="1"/>
      <p:bldP spid="13393" grpId="1" animBg="1"/>
      <p:bldP spid="13394" grpId="0" animBg="1"/>
      <p:bldP spid="13394" grpId="1" animBg="1"/>
      <p:bldP spid="13395" grpId="0" animBg="1"/>
      <p:bldP spid="13395" grpId="1" animBg="1"/>
      <p:bldP spid="2" grpId="0" animBg="1"/>
      <p:bldP spid="2" grpId="1" animBg="1"/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8" grpId="0"/>
      <p:bldP spid="9" grpId="0" animBg="1"/>
      <p:bldP spid="9" grpId="1" animBg="1"/>
      <p:bldP spid="10" grpId="0"/>
      <p:bldP spid="11" grpId="0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Group 3"/>
          <p:cNvGrpSpPr>
            <a:grpSpLocks/>
          </p:cNvGrpSpPr>
          <p:nvPr/>
        </p:nvGrpSpPr>
        <p:grpSpPr bwMode="auto">
          <a:xfrm>
            <a:off x="2487613" y="2662238"/>
            <a:ext cx="3668712" cy="733425"/>
            <a:chOff x="1715" y="1013"/>
            <a:chExt cx="2311" cy="462"/>
          </a:xfrm>
        </p:grpSpPr>
        <p:sp>
          <p:nvSpPr>
            <p:cNvPr id="242692" name="Rectangle 4"/>
            <p:cNvSpPr>
              <a:spLocks noChangeArrowheads="1"/>
            </p:cNvSpPr>
            <p:nvPr/>
          </p:nvSpPr>
          <p:spPr bwMode="auto">
            <a:xfrm>
              <a:off x="1715" y="1013"/>
              <a:ext cx="2311" cy="46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2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1520" name="Rectangle 5"/>
            <p:cNvSpPr>
              <a:spLocks noChangeArrowheads="1"/>
            </p:cNvSpPr>
            <p:nvPr/>
          </p:nvSpPr>
          <p:spPr bwMode="auto">
            <a:xfrm>
              <a:off x="1728" y="1020"/>
              <a:ext cx="2292" cy="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en-US" i="1">
                  <a:latin typeface="Symbol" pitchFamily="18" charset="2"/>
                </a:rPr>
                <a:t></a:t>
              </a:r>
              <a:r>
                <a:rPr lang="en-US">
                  <a:latin typeface="Book Antiqua" pitchFamily="18" charset="0"/>
                </a:rPr>
                <a:t> = (</a:t>
              </a:r>
              <a:r>
                <a:rPr lang="en-US" i="1">
                  <a:latin typeface="Book Antiqua" pitchFamily="18" charset="0"/>
                </a:rPr>
                <a:t>n</a:t>
              </a:r>
              <a:r>
                <a:rPr lang="en-US">
                  <a:latin typeface="Book Antiqua" pitchFamily="18" charset="0"/>
                </a:rPr>
                <a:t> + 1)/2</a:t>
              </a:r>
              <a:endParaRPr lang="en-US" i="1">
                <a:latin typeface="Book Antiqua" pitchFamily="18" charset="0"/>
              </a:endParaRPr>
            </a:p>
          </p:txBody>
        </p:sp>
      </p:grpSp>
      <p:grpSp>
        <p:nvGrpSpPr>
          <p:cNvPr id="21507" name="Group 6"/>
          <p:cNvGrpSpPr>
            <a:grpSpLocks/>
          </p:cNvGrpSpPr>
          <p:nvPr/>
        </p:nvGrpSpPr>
        <p:grpSpPr bwMode="auto">
          <a:xfrm>
            <a:off x="2767013" y="3856038"/>
            <a:ext cx="3802062" cy="885825"/>
            <a:chOff x="1631" y="1721"/>
            <a:chExt cx="2395" cy="558"/>
          </a:xfrm>
        </p:grpSpPr>
        <p:sp>
          <p:nvSpPr>
            <p:cNvPr id="242695" name="Rectangle 7"/>
            <p:cNvSpPr>
              <a:spLocks noChangeArrowheads="1"/>
            </p:cNvSpPr>
            <p:nvPr/>
          </p:nvSpPr>
          <p:spPr bwMode="auto">
            <a:xfrm>
              <a:off x="1715" y="1769"/>
              <a:ext cx="2311" cy="46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2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21518" name="Rectangle 8"/>
            <p:cNvSpPr>
              <a:spLocks noChangeArrowheads="1"/>
            </p:cNvSpPr>
            <p:nvPr/>
          </p:nvSpPr>
          <p:spPr bwMode="auto">
            <a:xfrm>
              <a:off x="1631" y="1721"/>
              <a:ext cx="2347" cy="5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342900" lvl="3" eaLnBrk="0" hangingPunct="0">
                <a:spcBef>
                  <a:spcPct val="20000"/>
                </a:spcBef>
              </a:pPr>
              <a:r>
                <a:rPr lang="en-US" i="1">
                  <a:latin typeface="Symbol" pitchFamily="18" charset="2"/>
                </a:rPr>
                <a:t> </a:t>
              </a:r>
              <a:r>
                <a:rPr lang="en-US" baseline="30000">
                  <a:latin typeface="Book Antiqua" pitchFamily="18" charset="0"/>
                </a:rPr>
                <a:t>2</a:t>
              </a:r>
              <a:r>
                <a:rPr lang="en-US">
                  <a:latin typeface="Book Antiqua" pitchFamily="18" charset="0"/>
                </a:rPr>
                <a:t> = (</a:t>
              </a:r>
              <a:r>
                <a:rPr lang="en-US" i="1">
                  <a:latin typeface="Book Antiqua" pitchFamily="18" charset="0"/>
                </a:rPr>
                <a:t>n</a:t>
              </a:r>
              <a:r>
                <a:rPr lang="en-US" baseline="30000">
                  <a:latin typeface="Book Antiqua" pitchFamily="18" charset="0"/>
                </a:rPr>
                <a:t>2 </a:t>
              </a:r>
              <a:r>
                <a:rPr lang="en-US">
                  <a:latin typeface="Symbol" pitchFamily="18" charset="2"/>
                </a:rPr>
                <a:t>-</a:t>
              </a:r>
              <a:r>
                <a:rPr lang="en-US">
                  <a:latin typeface="Book Antiqua" pitchFamily="18" charset="0"/>
                </a:rPr>
                <a:t> 1)/12</a:t>
              </a:r>
            </a:p>
          </p:txBody>
        </p:sp>
      </p:grpSp>
      <p:sp>
        <p:nvSpPr>
          <p:cNvPr id="21508" name="Rectangle 9"/>
          <p:cNvSpPr>
            <a:spLocks noChangeArrowheads="1"/>
          </p:cNvSpPr>
          <p:nvPr/>
        </p:nvSpPr>
        <p:spPr bwMode="auto">
          <a:xfrm>
            <a:off x="950913" y="2095500"/>
            <a:ext cx="61341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rgbClr val="000000"/>
              </a:buClr>
              <a:buFont typeface="Monotype Sorts"/>
              <a:buNone/>
            </a:pPr>
            <a:r>
              <a:rPr lang="en-US">
                <a:latin typeface="Book Antiqua" pitchFamily="18" charset="0"/>
              </a:rPr>
              <a:t>Expected Value</a:t>
            </a:r>
          </a:p>
        </p:txBody>
      </p:sp>
      <p:sp>
        <p:nvSpPr>
          <p:cNvPr id="21509" name="Rectangle 10"/>
          <p:cNvSpPr>
            <a:spLocks noChangeArrowheads="1"/>
          </p:cNvSpPr>
          <p:nvPr/>
        </p:nvSpPr>
        <p:spPr bwMode="auto">
          <a:xfrm>
            <a:off x="950913" y="3454400"/>
            <a:ext cx="6153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rgbClr val="000000"/>
              </a:buClr>
              <a:buFont typeface="Monotype Sorts"/>
              <a:buNone/>
            </a:pPr>
            <a:r>
              <a:rPr lang="en-US">
                <a:latin typeface="Book Antiqua" pitchFamily="18" charset="0"/>
              </a:rPr>
              <a:t>Variance</a:t>
            </a:r>
          </a:p>
        </p:txBody>
      </p:sp>
      <p:sp>
        <p:nvSpPr>
          <p:cNvPr id="21510" name="Rectangle 11"/>
          <p:cNvSpPr>
            <a:spLocks noChangeArrowheads="1"/>
          </p:cNvSpPr>
          <p:nvPr/>
        </p:nvSpPr>
        <p:spPr bwMode="auto">
          <a:xfrm>
            <a:off x="1052513" y="4826000"/>
            <a:ext cx="288290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rgbClr val="000000"/>
              </a:buClr>
              <a:buFont typeface="Monotype Sorts"/>
              <a:buNone/>
            </a:pPr>
            <a:r>
              <a:rPr lang="en-US">
                <a:latin typeface="Book Antiqua" pitchFamily="18" charset="0"/>
              </a:rPr>
              <a:t>Standard Deviation</a:t>
            </a:r>
          </a:p>
        </p:txBody>
      </p:sp>
      <p:graphicFrame>
        <p:nvGraphicFramePr>
          <p:cNvPr id="21511" name="Object 12"/>
          <p:cNvGraphicFramePr>
            <a:graphicFrameLocks noGrp="1" noChangeAspect="1"/>
          </p:cNvGraphicFramePr>
          <p:nvPr>
            <p:ph idx="1"/>
          </p:nvPr>
        </p:nvGraphicFramePr>
        <p:xfrm>
          <a:off x="3373438" y="5543550"/>
          <a:ext cx="1281112" cy="53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2" name="Equation" r:id="rId4" imgW="545863" imgH="228501" progId="Equation.DSMT4">
                  <p:embed/>
                </p:oleObj>
              </mc:Choice>
              <mc:Fallback>
                <p:oleObj name="Equation" r:id="rId4" imgW="545863" imgH="228501" progId="Equation.DSMT4">
                  <p:embed/>
                  <p:pic>
                    <p:nvPicPr>
                      <p:cNvPr id="0" name="Object 1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73438" y="5543550"/>
                        <a:ext cx="1281112" cy="536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flat" cmpd="sng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 type="none" w="med" len="med"/>
                            <a:tailEnd type="none" w="med" len="med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2" name="Rectangle 16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>
                <a:latin typeface="Book Antiqua" pitchFamily="18" charset="0"/>
              </a:rPr>
              <a:t>Discrete Uniform Probability Distribution</a:t>
            </a:r>
          </a:p>
        </p:txBody>
      </p:sp>
      <p:sp>
        <p:nvSpPr>
          <p:cNvPr id="21513" name="Rectangle 17"/>
          <p:cNvSpPr>
            <a:spLocks noChangeArrowheads="1"/>
          </p:cNvSpPr>
          <p:nvPr/>
        </p:nvSpPr>
        <p:spPr bwMode="auto">
          <a:xfrm>
            <a:off x="700088" y="1104900"/>
            <a:ext cx="5562600" cy="54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>
                <a:latin typeface="Book Antiqua" pitchFamily="18" charset="0"/>
              </a:rPr>
              <a:t>If </a:t>
            </a:r>
            <a:r>
              <a:rPr lang="en-US" i="1">
                <a:latin typeface="Book Antiqua" pitchFamily="18" charset="0"/>
              </a:rPr>
              <a:t>x </a:t>
            </a:r>
            <a:r>
              <a:rPr lang="en-US">
                <a:latin typeface="Book Antiqua" pitchFamily="18" charset="0"/>
              </a:rPr>
              <a:t>starts at 1 and increases by 1, then </a:t>
            </a: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4960938" y="3987800"/>
            <a:ext cx="167322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r" eaLnBrk="0" hangingPunct="0"/>
            <a:r>
              <a:rPr lang="en-US">
                <a:latin typeface="Book Antiqua" pitchFamily="18" charset="0"/>
              </a:rPr>
              <a:t> = 2.9167</a:t>
            </a:r>
          </a:p>
        </p:txBody>
      </p:sp>
      <p:sp>
        <p:nvSpPr>
          <p:cNvPr id="15" name="Rectangle 10"/>
          <p:cNvSpPr>
            <a:spLocks noChangeArrowheads="1"/>
          </p:cNvSpPr>
          <p:nvPr/>
        </p:nvSpPr>
        <p:spPr bwMode="auto">
          <a:xfrm>
            <a:off x="3105150" y="2705100"/>
            <a:ext cx="3030538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r" eaLnBrk="0" hangingPunct="0"/>
            <a:r>
              <a:rPr lang="en-US">
                <a:latin typeface="Book Antiqua" pitchFamily="18" charset="0"/>
              </a:rPr>
              <a:t> =  3.5</a:t>
            </a: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4378325" y="5486400"/>
            <a:ext cx="1876425" cy="79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>
                <a:latin typeface="Book Antiqua" pitchFamily="18" charset="0"/>
              </a:rPr>
              <a:t>= 1.7078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49225"/>
            <a:ext cx="7772400" cy="609600"/>
          </a:xfrm>
        </p:spPr>
        <p:txBody>
          <a:bodyPr/>
          <a:lstStyle/>
          <a:p>
            <a:r>
              <a:rPr lang="en-US" smtClean="0"/>
              <a:t>Poisson Probability Distribution</a:t>
            </a:r>
          </a:p>
        </p:txBody>
      </p:sp>
      <p:sp>
        <p:nvSpPr>
          <p:cNvPr id="22531" name="Rectangle 496"/>
          <p:cNvSpPr>
            <a:spLocks noChangeArrowheads="1"/>
          </p:cNvSpPr>
          <p:nvPr/>
        </p:nvSpPr>
        <p:spPr bwMode="auto">
          <a:xfrm>
            <a:off x="681038" y="1104900"/>
            <a:ext cx="621030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rgbClr val="000000"/>
              </a:buClr>
              <a:buFont typeface="Monotype Sorts"/>
              <a:buNone/>
            </a:pPr>
            <a:r>
              <a:rPr lang="en-US" b="1">
                <a:latin typeface="Book Antiqua" pitchFamily="18" charset="0"/>
              </a:rPr>
              <a:t>Example: </a:t>
            </a:r>
            <a:r>
              <a:rPr lang="en-US">
                <a:latin typeface="Book Antiqua" pitchFamily="18" charset="0"/>
              </a:rPr>
              <a:t> Mercy Hospital</a:t>
            </a:r>
          </a:p>
        </p:txBody>
      </p:sp>
      <p:sp>
        <p:nvSpPr>
          <p:cNvPr id="22532" name="Rectangle 497"/>
          <p:cNvSpPr>
            <a:spLocks noChangeArrowheads="1"/>
          </p:cNvSpPr>
          <p:nvPr/>
        </p:nvSpPr>
        <p:spPr bwMode="auto">
          <a:xfrm>
            <a:off x="1023938" y="1581150"/>
            <a:ext cx="7302500" cy="234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rgbClr val="000000"/>
              </a:buClr>
              <a:buFont typeface="Monotype Sorts"/>
              <a:buNone/>
            </a:pPr>
            <a:r>
              <a:rPr lang="en-US">
                <a:latin typeface="Book Antiqua" pitchFamily="18" charset="0"/>
              </a:rPr>
              <a:t>     Patients arrive at the emergency room of Mercy</a:t>
            </a:r>
          </a:p>
          <a:p>
            <a:pPr marL="342900" indent="-342900" eaLnBrk="0" hangingPunct="0">
              <a:spcBef>
                <a:spcPct val="20000"/>
              </a:spcBef>
              <a:buClr>
                <a:srgbClr val="000000"/>
              </a:buClr>
              <a:buFont typeface="Monotype Sorts"/>
              <a:buNone/>
            </a:pPr>
            <a:r>
              <a:rPr lang="en-US">
                <a:latin typeface="Book Antiqua" pitchFamily="18" charset="0"/>
              </a:rPr>
              <a:t>Hospital at the average rate of 3 every 30 minutes on</a:t>
            </a:r>
          </a:p>
          <a:p>
            <a:pPr marL="342900" indent="-342900" eaLnBrk="0" hangingPunct="0">
              <a:spcBef>
                <a:spcPct val="20000"/>
              </a:spcBef>
              <a:buClr>
                <a:srgbClr val="000000"/>
              </a:buClr>
              <a:buFont typeface="Monotype Sorts"/>
              <a:buNone/>
            </a:pPr>
            <a:r>
              <a:rPr lang="en-US">
                <a:latin typeface="Book Antiqua" pitchFamily="18" charset="0"/>
              </a:rPr>
              <a:t>weekend evenings.</a:t>
            </a:r>
          </a:p>
        </p:txBody>
      </p:sp>
      <p:sp>
        <p:nvSpPr>
          <p:cNvPr id="22533" name="Rectangle 500"/>
          <p:cNvSpPr>
            <a:spLocks noChangeArrowheads="1"/>
          </p:cNvSpPr>
          <p:nvPr/>
        </p:nvSpPr>
        <p:spPr bwMode="auto">
          <a:xfrm>
            <a:off x="1023938" y="2889250"/>
            <a:ext cx="7302500" cy="92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rgbClr val="000000"/>
              </a:buClr>
              <a:buFont typeface="Monotype Sorts"/>
              <a:buNone/>
            </a:pPr>
            <a:r>
              <a:rPr lang="en-US">
                <a:latin typeface="Book Antiqua" pitchFamily="18" charset="0"/>
              </a:rPr>
              <a:t>     What is the probability of 4 arrivals in 30 minutes</a:t>
            </a:r>
          </a:p>
          <a:p>
            <a:pPr marL="342900" indent="-342900" eaLnBrk="0" hangingPunct="0">
              <a:spcBef>
                <a:spcPct val="20000"/>
              </a:spcBef>
              <a:buClr>
                <a:srgbClr val="000000"/>
              </a:buClr>
              <a:buFont typeface="Monotype Sorts"/>
              <a:buNone/>
            </a:pPr>
            <a:r>
              <a:rPr lang="en-US">
                <a:latin typeface="Book Antiqua" pitchFamily="18" charset="0"/>
              </a:rPr>
              <a:t>on a weekend evening?</a:t>
            </a:r>
          </a:p>
        </p:txBody>
      </p:sp>
      <p:sp>
        <p:nvSpPr>
          <p:cNvPr id="25077" name="Line 501"/>
          <p:cNvSpPr>
            <a:spLocks noChangeShapeType="1"/>
          </p:cNvSpPr>
          <p:nvPr/>
        </p:nvSpPr>
        <p:spPr bwMode="auto">
          <a:xfrm>
            <a:off x="3200400" y="2374900"/>
            <a:ext cx="16383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5078" name="Line 502"/>
          <p:cNvSpPr>
            <a:spLocks noChangeShapeType="1"/>
          </p:cNvSpPr>
          <p:nvPr/>
        </p:nvSpPr>
        <p:spPr bwMode="auto">
          <a:xfrm flipV="1">
            <a:off x="4978400" y="3263900"/>
            <a:ext cx="1778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5079" name="Rectangle 503"/>
          <p:cNvSpPr>
            <a:spLocks noChangeArrowheads="1"/>
          </p:cNvSpPr>
          <p:nvPr/>
        </p:nvSpPr>
        <p:spPr bwMode="auto">
          <a:xfrm>
            <a:off x="4425950" y="2209800"/>
            <a:ext cx="8128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r>
              <a:rPr lang="en-US" i="1">
                <a:solidFill>
                  <a:srgbClr val="FF0000"/>
                </a:solidFill>
                <a:latin typeface="Symbol" pitchFamily="18" charset="2"/>
              </a:rPr>
              <a:t>m</a:t>
            </a:r>
          </a:p>
        </p:txBody>
      </p:sp>
      <p:sp>
        <p:nvSpPr>
          <p:cNvPr id="25080" name="Rectangle 504"/>
          <p:cNvSpPr>
            <a:spLocks noChangeArrowheads="1"/>
          </p:cNvSpPr>
          <p:nvPr/>
        </p:nvSpPr>
        <p:spPr bwMode="auto">
          <a:xfrm>
            <a:off x="4902200" y="2586038"/>
            <a:ext cx="8128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r>
              <a:rPr lang="en-US" i="1">
                <a:solidFill>
                  <a:srgbClr val="FF0000"/>
                </a:solidFill>
                <a:latin typeface="Book Antiqua" pitchFamily="18" charset="0"/>
              </a:rPr>
              <a:t>x</a:t>
            </a:r>
          </a:p>
        </p:txBody>
      </p:sp>
      <p:graphicFrame>
        <p:nvGraphicFramePr>
          <p:cNvPr id="11" name="Object 940"/>
          <p:cNvGraphicFramePr>
            <a:graphicFrameLocks noChangeAspect="1"/>
          </p:cNvGraphicFramePr>
          <p:nvPr/>
        </p:nvGraphicFramePr>
        <p:xfrm>
          <a:off x="3113088" y="5029200"/>
          <a:ext cx="2903537" cy="882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3" name="Equation" r:id="rId4" imgW="1167893" imgH="355446" progId="Equation.DSMT4">
                  <p:embed/>
                </p:oleObj>
              </mc:Choice>
              <mc:Fallback>
                <p:oleObj name="Equation" r:id="rId4" imgW="1167893" imgH="355446" progId="Equation.DSMT4">
                  <p:embed/>
                  <p:pic>
                    <p:nvPicPr>
                      <p:cNvPr id="0" name="Object 9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13088" y="5029200"/>
                        <a:ext cx="2903537" cy="882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941"/>
          <p:cNvGraphicFramePr>
            <a:graphicFrameLocks noChangeAspect="1"/>
          </p:cNvGraphicFramePr>
          <p:nvPr/>
        </p:nvGraphicFramePr>
        <p:xfrm>
          <a:off x="3455988" y="3948113"/>
          <a:ext cx="191135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4" name="Equation" r:id="rId6" imgW="876300" imgH="419100" progId="Equation.DSMT4">
                  <p:embed/>
                </p:oleObj>
              </mc:Choice>
              <mc:Fallback>
                <p:oleObj name="Equation" r:id="rId6" imgW="876300" imgH="419100" progId="Equation.DSMT4">
                  <p:embed/>
                  <p:pic>
                    <p:nvPicPr>
                      <p:cNvPr id="0" name="Object 9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55988" y="3948113"/>
                        <a:ext cx="1911350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942"/>
          <p:cNvSpPr>
            <a:spLocks noChangeArrowheads="1"/>
          </p:cNvSpPr>
          <p:nvPr/>
        </p:nvSpPr>
        <p:spPr bwMode="auto">
          <a:xfrm>
            <a:off x="5181600" y="4816475"/>
            <a:ext cx="1625600" cy="952500"/>
          </a:xfrm>
          <a:prstGeom prst="rect">
            <a:avLst/>
          </a:prstGeom>
          <a:solidFill>
            <a:schemeClr val="tx1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5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5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079" grpId="0"/>
      <p:bldP spid="25080" grpId="0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8"/>
          <p:cNvSpPr>
            <a:spLocks noChangeArrowheads="1"/>
          </p:cNvSpPr>
          <p:nvPr/>
        </p:nvSpPr>
        <p:spPr bwMode="auto">
          <a:xfrm>
            <a:off x="685800" y="149225"/>
            <a:ext cx="7772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>
                <a:latin typeface="Book Antiqua" pitchFamily="18" charset="0"/>
              </a:rPr>
              <a:t>Poisson Probability Distribution</a:t>
            </a:r>
          </a:p>
        </p:txBody>
      </p:sp>
      <p:sp>
        <p:nvSpPr>
          <p:cNvPr id="23555" name="Rectangle 591"/>
          <p:cNvSpPr>
            <a:spLocks noChangeArrowheads="1"/>
          </p:cNvSpPr>
          <p:nvPr/>
        </p:nvSpPr>
        <p:spPr bwMode="auto">
          <a:xfrm>
            <a:off x="681038" y="1104900"/>
            <a:ext cx="621030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rgbClr val="000000"/>
              </a:buClr>
              <a:buFont typeface="Monotype Sorts"/>
              <a:buNone/>
            </a:pPr>
            <a:r>
              <a:rPr lang="en-US" b="1">
                <a:latin typeface="Book Antiqua" pitchFamily="18" charset="0"/>
              </a:rPr>
              <a:t>Example:</a:t>
            </a:r>
            <a:r>
              <a:rPr lang="en-US">
                <a:latin typeface="Book Antiqua" pitchFamily="18" charset="0"/>
              </a:rPr>
              <a:t>  Mercy Hospital</a:t>
            </a:r>
          </a:p>
        </p:txBody>
      </p:sp>
      <p:graphicFrame>
        <p:nvGraphicFramePr>
          <p:cNvPr id="120968" name="Group 136"/>
          <p:cNvGraphicFramePr>
            <a:graphicFrameLocks noGrp="1"/>
          </p:cNvGraphicFramePr>
          <p:nvPr/>
        </p:nvGraphicFramePr>
        <p:xfrm>
          <a:off x="2162175" y="2178050"/>
          <a:ext cx="4732338" cy="4267200"/>
        </p:xfrm>
        <a:graphic>
          <a:graphicData uri="http://schemas.openxmlformats.org/drawingml/2006/table">
            <a:tbl>
              <a:tblPr/>
              <a:tblGrid>
                <a:gridCol w="1077913"/>
                <a:gridCol w="1870075"/>
                <a:gridCol w="1784350"/>
              </a:tblGrid>
              <a:tr h="366713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endParaRPr kumimoji="0" 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ntique Olive Compact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</a:t>
                      </a: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en-US" sz="2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ntique Olive Compact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 f</a:t>
                      </a: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en-US" sz="2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ntique Olive Compact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ntique Olive Compact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0.0498</a:t>
                      </a:r>
                      <a:endParaRPr kumimoji="0" 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ntique Olive Compact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0.0000</a:t>
                      </a:r>
                      <a:endParaRPr kumimoji="0" 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ntique Olive Compact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ntique Olive Compact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0.1494</a:t>
                      </a:r>
                      <a:endParaRPr kumimoji="0" 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ntique Olive Compact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0.1494</a:t>
                      </a:r>
                      <a:endParaRPr kumimoji="0" 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ntique Olive Compact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ntique Olive Compact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0.2240</a:t>
                      </a:r>
                      <a:endParaRPr kumimoji="0" 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ntique Olive Compact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0.4481</a:t>
                      </a:r>
                      <a:endParaRPr kumimoji="0" 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ntique Olive Compact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ntique Olive Compact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0.2240</a:t>
                      </a:r>
                      <a:endParaRPr kumimoji="0" 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ntique Olive Compact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0.6721</a:t>
                      </a:r>
                      <a:endParaRPr kumimoji="0" 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ntique Olive Compact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ntique Olive Compact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0.1680</a:t>
                      </a:r>
                      <a:endParaRPr kumimoji="0" 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ntique Olive Compact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0.6721</a:t>
                      </a:r>
                      <a:endParaRPr kumimoji="0" 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ntique Olive Compact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ntique Olive Compact"/>
                          <a:cs typeface="Times New Roman" pitchFamily="18" charset="0"/>
                        </a:rPr>
                        <a:t> </a:t>
                      </a:r>
                      <a:endParaRPr kumimoji="0" 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ntique Olive Compact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kumimoji="0" 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ntique Olive Compact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0.0002</a:t>
                      </a:r>
                      <a:endParaRPr kumimoji="0" 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ntique Olive Compact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0.0024</a:t>
                      </a:r>
                      <a:endParaRPr kumimoji="0" 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ntique Olive Compact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kumimoji="0" 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ntique Olive Compact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0.0001</a:t>
                      </a:r>
                      <a:endParaRPr kumimoji="0" 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ntique Olive Compact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0.0007</a:t>
                      </a:r>
                      <a:endParaRPr kumimoji="0" 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ntique Olive Compact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E(</a:t>
                      </a:r>
                      <a:r>
                        <a:rPr kumimoji="0" lang="en-US" sz="2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 </a:t>
                      </a:r>
                      <a:endParaRPr kumimoji="0" 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ntique Olive Compact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ntique Olive Compact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4062" name="Rectangle 942"/>
          <p:cNvSpPr>
            <a:spLocks noChangeArrowheads="1"/>
          </p:cNvSpPr>
          <p:nvPr/>
        </p:nvSpPr>
        <p:spPr bwMode="auto">
          <a:xfrm>
            <a:off x="3316288" y="2679700"/>
            <a:ext cx="1625600" cy="307975"/>
          </a:xfrm>
          <a:prstGeom prst="rect">
            <a:avLst/>
          </a:prstGeom>
          <a:solidFill>
            <a:schemeClr val="tx1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graphicFrame>
        <p:nvGraphicFramePr>
          <p:cNvPr id="23593" name="Object 940"/>
          <p:cNvGraphicFramePr>
            <a:graphicFrameLocks noChangeAspect="1"/>
          </p:cNvGraphicFramePr>
          <p:nvPr/>
        </p:nvGraphicFramePr>
        <p:xfrm>
          <a:off x="6389688" y="1042988"/>
          <a:ext cx="1766887" cy="882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12" name="Equation" r:id="rId4" imgW="710891" imgH="355446" progId="Equation.DSMT4">
                  <p:embed/>
                </p:oleObj>
              </mc:Choice>
              <mc:Fallback>
                <p:oleObj name="Equation" r:id="rId4" imgW="710891" imgH="355446" progId="Equation.DSMT4">
                  <p:embed/>
                  <p:pic>
                    <p:nvPicPr>
                      <p:cNvPr id="0" name="Object 9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89688" y="1042988"/>
                        <a:ext cx="1766887" cy="882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942"/>
          <p:cNvSpPr>
            <a:spLocks noChangeArrowheads="1"/>
          </p:cNvSpPr>
          <p:nvPr/>
        </p:nvSpPr>
        <p:spPr bwMode="auto">
          <a:xfrm>
            <a:off x="5183188" y="2676525"/>
            <a:ext cx="1625600" cy="307975"/>
          </a:xfrm>
          <a:prstGeom prst="rect">
            <a:avLst/>
          </a:prstGeom>
          <a:solidFill>
            <a:schemeClr val="tx1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3" name="Rectangle 942"/>
          <p:cNvSpPr>
            <a:spLocks noChangeArrowheads="1"/>
          </p:cNvSpPr>
          <p:nvPr/>
        </p:nvSpPr>
        <p:spPr bwMode="auto">
          <a:xfrm>
            <a:off x="3321050" y="3055938"/>
            <a:ext cx="1625600" cy="307975"/>
          </a:xfrm>
          <a:prstGeom prst="rect">
            <a:avLst/>
          </a:prstGeom>
          <a:solidFill>
            <a:schemeClr val="tx1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4" name="Rectangle 942"/>
          <p:cNvSpPr>
            <a:spLocks noChangeArrowheads="1"/>
          </p:cNvSpPr>
          <p:nvPr/>
        </p:nvSpPr>
        <p:spPr bwMode="auto">
          <a:xfrm>
            <a:off x="5173663" y="3067050"/>
            <a:ext cx="1625600" cy="307975"/>
          </a:xfrm>
          <a:prstGeom prst="rect">
            <a:avLst/>
          </a:prstGeom>
          <a:solidFill>
            <a:schemeClr val="tx1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5" name="Rectangle 942"/>
          <p:cNvSpPr>
            <a:spLocks noChangeArrowheads="1"/>
          </p:cNvSpPr>
          <p:nvPr/>
        </p:nvSpPr>
        <p:spPr bwMode="auto">
          <a:xfrm>
            <a:off x="3324225" y="3487738"/>
            <a:ext cx="1625600" cy="307975"/>
          </a:xfrm>
          <a:prstGeom prst="rect">
            <a:avLst/>
          </a:prstGeom>
          <a:solidFill>
            <a:schemeClr val="tx1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6" name="Rectangle 942"/>
          <p:cNvSpPr>
            <a:spLocks noChangeArrowheads="1"/>
          </p:cNvSpPr>
          <p:nvPr/>
        </p:nvSpPr>
        <p:spPr bwMode="auto">
          <a:xfrm>
            <a:off x="5170488" y="3494088"/>
            <a:ext cx="1625600" cy="307975"/>
          </a:xfrm>
          <a:prstGeom prst="rect">
            <a:avLst/>
          </a:prstGeom>
          <a:solidFill>
            <a:schemeClr val="tx1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7" name="Rectangle 942"/>
          <p:cNvSpPr>
            <a:spLocks noChangeArrowheads="1"/>
          </p:cNvSpPr>
          <p:nvPr/>
        </p:nvSpPr>
        <p:spPr bwMode="auto">
          <a:xfrm>
            <a:off x="3305175" y="3941763"/>
            <a:ext cx="1625600" cy="307975"/>
          </a:xfrm>
          <a:prstGeom prst="rect">
            <a:avLst/>
          </a:prstGeom>
          <a:solidFill>
            <a:schemeClr val="tx1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8" name="Rectangle 942"/>
          <p:cNvSpPr>
            <a:spLocks noChangeArrowheads="1"/>
          </p:cNvSpPr>
          <p:nvPr/>
        </p:nvSpPr>
        <p:spPr bwMode="auto">
          <a:xfrm>
            <a:off x="5151438" y="3960813"/>
            <a:ext cx="1625600" cy="307975"/>
          </a:xfrm>
          <a:prstGeom prst="rect">
            <a:avLst/>
          </a:prstGeom>
          <a:solidFill>
            <a:schemeClr val="tx1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9" name="Rectangle 942"/>
          <p:cNvSpPr>
            <a:spLocks noChangeArrowheads="1"/>
          </p:cNvSpPr>
          <p:nvPr/>
        </p:nvSpPr>
        <p:spPr bwMode="auto">
          <a:xfrm>
            <a:off x="5114925" y="6094413"/>
            <a:ext cx="1625600" cy="307975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sz="2200">
                <a:latin typeface="Times New Roman" pitchFamily="18" charset="0"/>
              </a:rPr>
              <a:t>= 1.9147</a:t>
            </a:r>
          </a:p>
        </p:txBody>
      </p:sp>
      <p:sp>
        <p:nvSpPr>
          <p:cNvPr id="10" name="Rectangle 942"/>
          <p:cNvSpPr>
            <a:spLocks noChangeArrowheads="1"/>
          </p:cNvSpPr>
          <p:nvPr/>
        </p:nvSpPr>
        <p:spPr bwMode="auto">
          <a:xfrm>
            <a:off x="5164138" y="4387850"/>
            <a:ext cx="1625600" cy="307975"/>
          </a:xfrm>
          <a:prstGeom prst="rect">
            <a:avLst/>
          </a:prstGeom>
          <a:solidFill>
            <a:schemeClr val="tx1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3563" name="Rectangle 11"/>
          <p:cNvSpPr>
            <a:spLocks noChangeArrowheads="1"/>
          </p:cNvSpPr>
          <p:nvPr/>
        </p:nvSpPr>
        <p:spPr bwMode="auto">
          <a:xfrm>
            <a:off x="5345113" y="6032500"/>
            <a:ext cx="1924050" cy="41433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200">
                <a:latin typeface="Times New Roman" pitchFamily="18" charset="0"/>
              </a:rPr>
              <a:t>≈ 3.0000</a:t>
            </a:r>
          </a:p>
        </p:txBody>
      </p:sp>
      <p:graphicFrame>
        <p:nvGraphicFramePr>
          <p:cNvPr id="23604" name="Object 151"/>
          <p:cNvGraphicFramePr>
            <a:graphicFrameLocks noChangeAspect="1"/>
          </p:cNvGraphicFramePr>
          <p:nvPr/>
        </p:nvGraphicFramePr>
        <p:xfrm>
          <a:off x="2590800" y="4659313"/>
          <a:ext cx="239713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13" name="Equation" r:id="rId6" imgW="76035" imgH="177415" progId="Equation.DSMT4">
                  <p:embed/>
                </p:oleObj>
              </mc:Choice>
              <mc:Fallback>
                <p:oleObj name="Equation" r:id="rId6" imgW="76035" imgH="177415" progId="Equation.DSMT4">
                  <p:embed/>
                  <p:pic>
                    <p:nvPicPr>
                      <p:cNvPr id="0" name="Object 1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4659313"/>
                        <a:ext cx="239713" cy="55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605" name="Object 152"/>
          <p:cNvGraphicFramePr>
            <a:graphicFrameLocks noChangeAspect="1"/>
          </p:cNvGraphicFramePr>
          <p:nvPr/>
        </p:nvGraphicFramePr>
        <p:xfrm>
          <a:off x="4014788" y="4654550"/>
          <a:ext cx="239712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14" name="Equation" r:id="rId8" imgW="76035" imgH="177415" progId="Equation.DSMT4">
                  <p:embed/>
                </p:oleObj>
              </mc:Choice>
              <mc:Fallback>
                <p:oleObj name="Equation" r:id="rId8" imgW="76035" imgH="177415" progId="Equation.DSMT4">
                  <p:embed/>
                  <p:pic>
                    <p:nvPicPr>
                      <p:cNvPr id="0" name="Object 1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14788" y="4654550"/>
                        <a:ext cx="239712" cy="55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606" name="Object 153"/>
          <p:cNvGraphicFramePr>
            <a:graphicFrameLocks noChangeAspect="1"/>
          </p:cNvGraphicFramePr>
          <p:nvPr/>
        </p:nvGraphicFramePr>
        <p:xfrm>
          <a:off x="5767388" y="4664075"/>
          <a:ext cx="239712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15" name="Equation" r:id="rId9" imgW="76035" imgH="177415" progId="Equation.DSMT4">
                  <p:embed/>
                </p:oleObj>
              </mc:Choice>
              <mc:Fallback>
                <p:oleObj name="Equation" r:id="rId9" imgW="76035" imgH="177415" progId="Equation.DSMT4">
                  <p:embed/>
                  <p:pic>
                    <p:nvPicPr>
                      <p:cNvPr id="0" name="Object 1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67388" y="4664075"/>
                        <a:ext cx="239712" cy="55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942"/>
          <p:cNvSpPr>
            <a:spLocks noChangeArrowheads="1"/>
          </p:cNvSpPr>
          <p:nvPr/>
        </p:nvSpPr>
        <p:spPr bwMode="auto">
          <a:xfrm>
            <a:off x="2260600" y="4670425"/>
            <a:ext cx="4503738" cy="1296988"/>
          </a:xfrm>
          <a:prstGeom prst="rect">
            <a:avLst/>
          </a:prstGeom>
          <a:solidFill>
            <a:schemeClr val="tx1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062" grpId="0" animBg="1"/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23563" grpId="0" animBg="1" autoUpdateAnimBg="0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8"/>
          <p:cNvSpPr>
            <a:spLocks noChangeArrowheads="1"/>
          </p:cNvSpPr>
          <p:nvPr/>
        </p:nvSpPr>
        <p:spPr bwMode="auto">
          <a:xfrm>
            <a:off x="685800" y="149225"/>
            <a:ext cx="7772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>
                <a:latin typeface="Book Antiqua" pitchFamily="18" charset="0"/>
              </a:rPr>
              <a:t>Poisson Probability Distribution</a:t>
            </a:r>
          </a:p>
        </p:txBody>
      </p:sp>
      <p:sp>
        <p:nvSpPr>
          <p:cNvPr id="24579" name="Rectangle 591"/>
          <p:cNvSpPr>
            <a:spLocks noChangeArrowheads="1"/>
          </p:cNvSpPr>
          <p:nvPr/>
        </p:nvSpPr>
        <p:spPr bwMode="auto">
          <a:xfrm>
            <a:off x="681038" y="1104900"/>
            <a:ext cx="621030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rgbClr val="000000"/>
              </a:buClr>
              <a:buFont typeface="Monotype Sorts"/>
              <a:buNone/>
            </a:pPr>
            <a:r>
              <a:rPr lang="en-US" b="1">
                <a:latin typeface="Book Antiqua" pitchFamily="18" charset="0"/>
              </a:rPr>
              <a:t>Example:</a:t>
            </a:r>
            <a:r>
              <a:rPr lang="en-US">
                <a:latin typeface="Book Antiqua" pitchFamily="18" charset="0"/>
              </a:rPr>
              <a:t>  Mercy Hospital</a:t>
            </a:r>
          </a:p>
        </p:txBody>
      </p:sp>
      <p:graphicFrame>
        <p:nvGraphicFramePr>
          <p:cNvPr id="119037" name="Group 253"/>
          <p:cNvGraphicFramePr>
            <a:graphicFrameLocks noGrp="1"/>
          </p:cNvGraphicFramePr>
          <p:nvPr/>
        </p:nvGraphicFramePr>
        <p:xfrm>
          <a:off x="1228725" y="1598613"/>
          <a:ext cx="6989763" cy="4300542"/>
        </p:xfrm>
        <a:graphic>
          <a:graphicData uri="http://schemas.openxmlformats.org/drawingml/2006/table">
            <a:tbl>
              <a:tblPr/>
              <a:tblGrid>
                <a:gridCol w="1550988"/>
                <a:gridCol w="1358900"/>
                <a:gridCol w="1360487"/>
                <a:gridCol w="1141413"/>
                <a:gridCol w="1577975"/>
              </a:tblGrid>
              <a:tr h="427038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ntique Olive Compact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</a:t>
                      </a: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en-US" sz="2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ntique Olive Compact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kumimoji="0" lang="en-US" sz="2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  <a:cs typeface="Times New Roman" pitchFamily="18" charset="0"/>
                        </a:rPr>
                        <a:t>- m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ntique Olive Compact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en-US" sz="2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kumimoji="0" lang="en-US" sz="2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  <a:cs typeface="Times New Roman" pitchFamily="18" charset="0"/>
                        </a:rPr>
                        <a:t>- m</a:t>
                      </a: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  <a:cs typeface="Times New Roman" pitchFamily="18" charset="0"/>
                        </a:rPr>
                        <a:t>)</a:t>
                      </a:r>
                      <a:r>
                        <a:rPr kumimoji="0" lang="en-US" sz="2200" b="0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  <a:cs typeface="Times New Roman" pitchFamily="18" charset="0"/>
                        </a:rPr>
                        <a:t>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ntique Olive Compact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en-US" sz="2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kumimoji="0" lang="en-US" sz="2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  <a:cs typeface="Times New Roman" pitchFamily="18" charset="0"/>
                        </a:rPr>
                        <a:t>- m</a:t>
                      </a: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  <a:cs typeface="Times New Roman" pitchFamily="18" charset="0"/>
                        </a:rPr>
                        <a:t>)</a:t>
                      </a:r>
                      <a:r>
                        <a:rPr kumimoji="0" lang="en-US" sz="2200" b="0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2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</a:t>
                      </a: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en-US" sz="2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ntique Olive Compact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7038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ntique Olive Compact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0.0498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ntique Olive Compact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-3.000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ntique Olive Compact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ntique Olive Compact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0.4481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ntique Olive Compact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7038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ntique Olive Compact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0.1494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ntique Olive Compact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-2.000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ntique Olive Compact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ntique Olive Compact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0.5974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ntique Olive Compact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7038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ntique Olive Compact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0.2240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ntique Olive Compact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-1.000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ntique Olive Compact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ntique Olive Compact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0.2240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ntique Olive Compact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7038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ntique Olive Compact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0.2240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ntique Olive Compact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0.000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ntique Olive Compact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ntique Olive Compact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0.0000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ntique Olive Compact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7038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ntique Olive Compact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0.1680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ntique Olive Compact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1.000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ntique Olive Compact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ntique Olive Compact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0.1680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ntique Olive Compact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7038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ntique Olive Compact"/>
                          <a:cs typeface="Times New Roman" pitchFamily="18" charset="0"/>
                        </a:rPr>
                        <a:t> 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ntique Olive Compact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ntique Olive Compact"/>
                          <a:cs typeface="Times New Roman" pitchFamily="18" charset="0"/>
                        </a:rPr>
                        <a:t> 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ntique Olive Compact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7038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ntique Olive Compact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0.0002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ntique Olive Compact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8.000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ntique Olive Compact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64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ntique Olive Compact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0.0141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ntique Olive Compact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7038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ntique Olive Compact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0.0001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ntique Olive Compact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9.000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ntique Olive Compact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81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ntique Olive Compact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0.0045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ntique Olive Compact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19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ntique Olive Compact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var(</a:t>
                      </a:r>
                      <a:r>
                        <a:rPr kumimoji="0" lang="en-US" sz="2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ntique Olive Compact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ntique Olive Compact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4062" name="Rectangle 942"/>
          <p:cNvSpPr>
            <a:spLocks noChangeArrowheads="1"/>
          </p:cNvSpPr>
          <p:nvPr/>
        </p:nvSpPr>
        <p:spPr bwMode="auto">
          <a:xfrm>
            <a:off x="4330700" y="2081213"/>
            <a:ext cx="914400" cy="307975"/>
          </a:xfrm>
          <a:prstGeom prst="rect">
            <a:avLst/>
          </a:prstGeom>
          <a:solidFill>
            <a:schemeClr val="tx1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" name="Rectangle 942"/>
          <p:cNvSpPr>
            <a:spLocks noChangeArrowheads="1"/>
          </p:cNvSpPr>
          <p:nvPr/>
        </p:nvSpPr>
        <p:spPr bwMode="auto">
          <a:xfrm>
            <a:off x="5626100" y="2090738"/>
            <a:ext cx="914400" cy="307975"/>
          </a:xfrm>
          <a:prstGeom prst="rect">
            <a:avLst/>
          </a:prstGeom>
          <a:solidFill>
            <a:schemeClr val="tx1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3" name="Rectangle 942"/>
          <p:cNvSpPr>
            <a:spLocks noChangeArrowheads="1"/>
          </p:cNvSpPr>
          <p:nvPr/>
        </p:nvSpPr>
        <p:spPr bwMode="auto">
          <a:xfrm>
            <a:off x="6978650" y="2085975"/>
            <a:ext cx="914400" cy="307975"/>
          </a:xfrm>
          <a:prstGeom prst="rect">
            <a:avLst/>
          </a:prstGeom>
          <a:solidFill>
            <a:schemeClr val="tx1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4" name="Rectangle 942"/>
          <p:cNvSpPr>
            <a:spLocks noChangeArrowheads="1"/>
          </p:cNvSpPr>
          <p:nvPr/>
        </p:nvSpPr>
        <p:spPr bwMode="auto">
          <a:xfrm>
            <a:off x="4325938" y="2533650"/>
            <a:ext cx="914400" cy="307975"/>
          </a:xfrm>
          <a:prstGeom prst="rect">
            <a:avLst/>
          </a:prstGeom>
          <a:solidFill>
            <a:schemeClr val="tx1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5" name="Rectangle 942"/>
          <p:cNvSpPr>
            <a:spLocks noChangeArrowheads="1"/>
          </p:cNvSpPr>
          <p:nvPr/>
        </p:nvSpPr>
        <p:spPr bwMode="auto">
          <a:xfrm>
            <a:off x="5621338" y="2543175"/>
            <a:ext cx="914400" cy="307975"/>
          </a:xfrm>
          <a:prstGeom prst="rect">
            <a:avLst/>
          </a:prstGeom>
          <a:solidFill>
            <a:schemeClr val="tx1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6" name="Rectangle 942"/>
          <p:cNvSpPr>
            <a:spLocks noChangeArrowheads="1"/>
          </p:cNvSpPr>
          <p:nvPr/>
        </p:nvSpPr>
        <p:spPr bwMode="auto">
          <a:xfrm>
            <a:off x="6973888" y="2538413"/>
            <a:ext cx="914400" cy="307975"/>
          </a:xfrm>
          <a:prstGeom prst="rect">
            <a:avLst/>
          </a:prstGeom>
          <a:solidFill>
            <a:schemeClr val="tx1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7" name="Rectangle 942"/>
          <p:cNvSpPr>
            <a:spLocks noChangeArrowheads="1"/>
          </p:cNvSpPr>
          <p:nvPr/>
        </p:nvSpPr>
        <p:spPr bwMode="auto">
          <a:xfrm>
            <a:off x="4335463" y="2957513"/>
            <a:ext cx="914400" cy="307975"/>
          </a:xfrm>
          <a:prstGeom prst="rect">
            <a:avLst/>
          </a:prstGeom>
          <a:solidFill>
            <a:schemeClr val="tx1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8" name="Rectangle 942"/>
          <p:cNvSpPr>
            <a:spLocks noChangeArrowheads="1"/>
          </p:cNvSpPr>
          <p:nvPr/>
        </p:nvSpPr>
        <p:spPr bwMode="auto">
          <a:xfrm>
            <a:off x="5630863" y="2967038"/>
            <a:ext cx="914400" cy="307975"/>
          </a:xfrm>
          <a:prstGeom prst="rect">
            <a:avLst/>
          </a:prstGeom>
          <a:solidFill>
            <a:schemeClr val="tx1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9" name="Rectangle 942"/>
          <p:cNvSpPr>
            <a:spLocks noChangeArrowheads="1"/>
          </p:cNvSpPr>
          <p:nvPr/>
        </p:nvSpPr>
        <p:spPr bwMode="auto">
          <a:xfrm>
            <a:off x="6983413" y="2962275"/>
            <a:ext cx="914400" cy="307975"/>
          </a:xfrm>
          <a:prstGeom prst="rect">
            <a:avLst/>
          </a:prstGeom>
          <a:solidFill>
            <a:schemeClr val="tx1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0" name="Rectangle 942"/>
          <p:cNvSpPr>
            <a:spLocks noChangeArrowheads="1"/>
          </p:cNvSpPr>
          <p:nvPr/>
        </p:nvSpPr>
        <p:spPr bwMode="auto">
          <a:xfrm>
            <a:off x="4344988" y="3352800"/>
            <a:ext cx="914400" cy="307975"/>
          </a:xfrm>
          <a:prstGeom prst="rect">
            <a:avLst/>
          </a:prstGeom>
          <a:solidFill>
            <a:schemeClr val="tx1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1" name="Rectangle 942"/>
          <p:cNvSpPr>
            <a:spLocks noChangeArrowheads="1"/>
          </p:cNvSpPr>
          <p:nvPr/>
        </p:nvSpPr>
        <p:spPr bwMode="auto">
          <a:xfrm>
            <a:off x="5626100" y="3362325"/>
            <a:ext cx="914400" cy="307975"/>
          </a:xfrm>
          <a:prstGeom prst="rect">
            <a:avLst/>
          </a:prstGeom>
          <a:solidFill>
            <a:schemeClr val="tx1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2" name="Rectangle 942"/>
          <p:cNvSpPr>
            <a:spLocks noChangeArrowheads="1"/>
          </p:cNvSpPr>
          <p:nvPr/>
        </p:nvSpPr>
        <p:spPr bwMode="auto">
          <a:xfrm>
            <a:off x="6978650" y="3357563"/>
            <a:ext cx="914400" cy="307975"/>
          </a:xfrm>
          <a:prstGeom prst="rect">
            <a:avLst/>
          </a:prstGeom>
          <a:solidFill>
            <a:schemeClr val="tx1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3" name="Rectangle 942"/>
          <p:cNvSpPr>
            <a:spLocks noChangeArrowheads="1"/>
          </p:cNvSpPr>
          <p:nvPr/>
        </p:nvSpPr>
        <p:spPr bwMode="auto">
          <a:xfrm>
            <a:off x="4340225" y="3833813"/>
            <a:ext cx="914400" cy="307975"/>
          </a:xfrm>
          <a:prstGeom prst="rect">
            <a:avLst/>
          </a:prstGeom>
          <a:solidFill>
            <a:schemeClr val="tx1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4" name="Rectangle 942"/>
          <p:cNvSpPr>
            <a:spLocks noChangeArrowheads="1"/>
          </p:cNvSpPr>
          <p:nvPr/>
        </p:nvSpPr>
        <p:spPr bwMode="auto">
          <a:xfrm>
            <a:off x="5621338" y="3843338"/>
            <a:ext cx="914400" cy="307975"/>
          </a:xfrm>
          <a:prstGeom prst="rect">
            <a:avLst/>
          </a:prstGeom>
          <a:solidFill>
            <a:schemeClr val="tx1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5" name="Rectangle 942"/>
          <p:cNvSpPr>
            <a:spLocks noChangeArrowheads="1"/>
          </p:cNvSpPr>
          <p:nvPr/>
        </p:nvSpPr>
        <p:spPr bwMode="auto">
          <a:xfrm>
            <a:off x="6973888" y="3838575"/>
            <a:ext cx="914400" cy="307975"/>
          </a:xfrm>
          <a:prstGeom prst="rect">
            <a:avLst/>
          </a:prstGeom>
          <a:solidFill>
            <a:schemeClr val="tx1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6" name="Rectangle 942"/>
          <p:cNvSpPr>
            <a:spLocks noChangeArrowheads="1"/>
          </p:cNvSpPr>
          <p:nvPr/>
        </p:nvSpPr>
        <p:spPr bwMode="auto">
          <a:xfrm>
            <a:off x="6529388" y="5537200"/>
            <a:ext cx="1625600" cy="307975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sz="2200">
                <a:latin typeface="Times New Roman" pitchFamily="18" charset="0"/>
              </a:rPr>
              <a:t>= 1.4376</a:t>
            </a:r>
          </a:p>
        </p:txBody>
      </p:sp>
      <p:sp>
        <p:nvSpPr>
          <p:cNvPr id="23563" name="Rectangle 11"/>
          <p:cNvSpPr>
            <a:spLocks noChangeArrowheads="1"/>
          </p:cNvSpPr>
          <p:nvPr/>
        </p:nvSpPr>
        <p:spPr bwMode="auto">
          <a:xfrm>
            <a:off x="6773863" y="5489575"/>
            <a:ext cx="1924050" cy="41433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200">
                <a:latin typeface="Times New Roman" pitchFamily="18" charset="0"/>
              </a:rPr>
              <a:t>≈ 3.0000</a:t>
            </a:r>
          </a:p>
        </p:txBody>
      </p:sp>
      <p:sp>
        <p:nvSpPr>
          <p:cNvPr id="24653" name="AutoShape 35"/>
          <p:cNvSpPr>
            <a:spLocks noChangeArrowheads="1"/>
          </p:cNvSpPr>
          <p:nvPr/>
        </p:nvSpPr>
        <p:spPr bwMode="auto">
          <a:xfrm>
            <a:off x="4864100" y="1073150"/>
            <a:ext cx="1327150" cy="484188"/>
          </a:xfrm>
          <a:prstGeom prst="wedgeRoundRectCallout">
            <a:avLst>
              <a:gd name="adj1" fmla="val -6940"/>
              <a:gd name="adj2" fmla="val 715245"/>
              <a:gd name="adj3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 anchorCtr="1"/>
          <a:lstStyle/>
          <a:p>
            <a:pPr algn="ctr" eaLnBrk="0" hangingPunct="0"/>
            <a:r>
              <a:rPr lang="en-US" i="1">
                <a:latin typeface="Symbol" pitchFamily="18" charset="2"/>
              </a:rPr>
              <a:t>m</a:t>
            </a:r>
            <a:r>
              <a:rPr lang="en-US">
                <a:latin typeface="Book Antiqua" pitchFamily="18" charset="0"/>
              </a:rPr>
              <a:t> = 3</a:t>
            </a:r>
          </a:p>
        </p:txBody>
      </p:sp>
      <p:pic>
        <p:nvPicPr>
          <p:cNvPr id="24654" name="Picture 8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1675" y="4151313"/>
            <a:ext cx="85725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655" name="Picture 8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3925" y="4151313"/>
            <a:ext cx="85725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656" name="Picture 8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1063" y="4151313"/>
            <a:ext cx="85725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657" name="Picture 8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5675" y="4151313"/>
            <a:ext cx="85725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658" name="Picture 8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8675" y="4151313"/>
            <a:ext cx="85725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Rectangle 942"/>
          <p:cNvSpPr>
            <a:spLocks noChangeArrowheads="1"/>
          </p:cNvSpPr>
          <p:nvPr/>
        </p:nvSpPr>
        <p:spPr bwMode="auto">
          <a:xfrm>
            <a:off x="1770063" y="4151313"/>
            <a:ext cx="6211887" cy="1204912"/>
          </a:xfrm>
          <a:prstGeom prst="rect">
            <a:avLst/>
          </a:prstGeom>
          <a:solidFill>
            <a:schemeClr val="tx1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062" grpId="0" animBg="1"/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23563" grpId="0" animBg="1" autoUpdateAnimBg="0"/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49225"/>
            <a:ext cx="7772400" cy="609600"/>
          </a:xfrm>
        </p:spPr>
        <p:txBody>
          <a:bodyPr/>
          <a:lstStyle/>
          <a:p>
            <a:r>
              <a:rPr lang="en-US" smtClean="0"/>
              <a:t>Binomial Probability Distribution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3100" y="1104900"/>
            <a:ext cx="7772400" cy="4643438"/>
          </a:xfrm>
        </p:spPr>
        <p:txBody>
          <a:bodyPr/>
          <a:lstStyle/>
          <a:p>
            <a:pPr marL="457200" indent="-457200">
              <a:buFont typeface="Monotype Sorts"/>
              <a:buNone/>
            </a:pPr>
            <a:r>
              <a:rPr lang="en-US" smtClean="0"/>
              <a:t>Four Properties of a Binomial Experiment</a:t>
            </a:r>
          </a:p>
        </p:txBody>
      </p:sp>
      <p:sp>
        <p:nvSpPr>
          <p:cNvPr id="25604" name="Rectangle 6"/>
          <p:cNvSpPr>
            <a:spLocks noChangeArrowheads="1"/>
          </p:cNvSpPr>
          <p:nvPr/>
        </p:nvSpPr>
        <p:spPr bwMode="auto">
          <a:xfrm>
            <a:off x="1104900" y="3924300"/>
            <a:ext cx="7175500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marL="457200" indent="-342900" eaLnBrk="0" hangingPunct="0"/>
            <a:r>
              <a:rPr lang="en-US">
                <a:latin typeface="Book Antiqua" pitchFamily="18" charset="0"/>
              </a:rPr>
              <a:t>3.  The probability of a success, denoted by </a:t>
            </a:r>
            <a:r>
              <a:rPr lang="en-US" i="1">
                <a:latin typeface="Book Antiqua" pitchFamily="18" charset="0"/>
              </a:rPr>
              <a:t>p</a:t>
            </a:r>
            <a:r>
              <a:rPr lang="en-US">
                <a:latin typeface="Book Antiqua" pitchFamily="18" charset="0"/>
              </a:rPr>
              <a:t>, does</a:t>
            </a:r>
          </a:p>
          <a:p>
            <a:pPr marL="457200" indent="-342900" eaLnBrk="0" hangingPunct="0"/>
            <a:r>
              <a:rPr lang="en-US">
                <a:latin typeface="Book Antiqua" pitchFamily="18" charset="0"/>
              </a:rPr>
              <a:t>     not change from trial to trial.</a:t>
            </a:r>
          </a:p>
        </p:txBody>
      </p:sp>
      <p:sp>
        <p:nvSpPr>
          <p:cNvPr id="25605" name="Rectangle 7"/>
          <p:cNvSpPr>
            <a:spLocks noChangeArrowheads="1"/>
          </p:cNvSpPr>
          <p:nvPr/>
        </p:nvSpPr>
        <p:spPr bwMode="auto">
          <a:xfrm>
            <a:off x="1104900" y="5048250"/>
            <a:ext cx="7175500" cy="66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marL="457200" indent="-342900" eaLnBrk="0" hangingPunct="0"/>
            <a:r>
              <a:rPr lang="en-US">
                <a:latin typeface="Book Antiqua" pitchFamily="18" charset="0"/>
              </a:rPr>
              <a:t>4.  The trials are independent.</a:t>
            </a:r>
          </a:p>
        </p:txBody>
      </p:sp>
      <p:sp>
        <p:nvSpPr>
          <p:cNvPr id="25606" name="Rectangle 10"/>
          <p:cNvSpPr>
            <a:spLocks noChangeArrowheads="1"/>
          </p:cNvSpPr>
          <p:nvPr/>
        </p:nvSpPr>
        <p:spPr bwMode="auto">
          <a:xfrm>
            <a:off x="1104900" y="2800350"/>
            <a:ext cx="7175500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marL="571500" lvl="1" indent="-457200" eaLnBrk="0" hangingPunct="0">
              <a:lnSpc>
                <a:spcPct val="80000"/>
              </a:lnSpc>
              <a:spcBef>
                <a:spcPct val="20000"/>
              </a:spcBef>
              <a:buClr>
                <a:srgbClr val="66FFFF"/>
              </a:buClr>
              <a:buSzPct val="110000"/>
            </a:pPr>
            <a:r>
              <a:rPr lang="en-US">
                <a:latin typeface="Book Antiqua" pitchFamily="18" charset="0"/>
              </a:rPr>
              <a:t>2.  Two outcomes, </a:t>
            </a:r>
            <a:r>
              <a:rPr lang="en-US" u="sng">
                <a:latin typeface="Book Antiqua" pitchFamily="18" charset="0"/>
              </a:rPr>
              <a:t>success</a:t>
            </a:r>
            <a:r>
              <a:rPr lang="en-US">
                <a:latin typeface="Book Antiqua" pitchFamily="18" charset="0"/>
              </a:rPr>
              <a:t> and </a:t>
            </a:r>
            <a:r>
              <a:rPr lang="en-US" u="sng">
                <a:latin typeface="Book Antiqua" pitchFamily="18" charset="0"/>
              </a:rPr>
              <a:t>failure</a:t>
            </a:r>
            <a:r>
              <a:rPr lang="en-US">
                <a:latin typeface="Book Antiqua" pitchFamily="18" charset="0"/>
              </a:rPr>
              <a:t>, are possible</a:t>
            </a:r>
          </a:p>
          <a:p>
            <a:pPr marL="571500" lvl="1" indent="-457200" eaLnBrk="0" hangingPunct="0">
              <a:lnSpc>
                <a:spcPct val="80000"/>
              </a:lnSpc>
              <a:spcBef>
                <a:spcPct val="20000"/>
              </a:spcBef>
              <a:buClr>
                <a:srgbClr val="66FFFF"/>
              </a:buClr>
              <a:buSzPct val="110000"/>
            </a:pPr>
            <a:r>
              <a:rPr lang="en-US">
                <a:latin typeface="Book Antiqua" pitchFamily="18" charset="0"/>
              </a:rPr>
              <a:t>     on each trial.</a:t>
            </a:r>
          </a:p>
        </p:txBody>
      </p:sp>
      <p:sp>
        <p:nvSpPr>
          <p:cNvPr id="25607" name="Rectangle 11"/>
          <p:cNvSpPr>
            <a:spLocks noChangeArrowheads="1"/>
          </p:cNvSpPr>
          <p:nvPr/>
        </p:nvSpPr>
        <p:spPr bwMode="auto">
          <a:xfrm>
            <a:off x="1104900" y="1676400"/>
            <a:ext cx="7175500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marL="228600" lvl="1" indent="-114300" eaLnBrk="0" hangingPunct="0">
              <a:lnSpc>
                <a:spcPct val="80000"/>
              </a:lnSpc>
              <a:spcBef>
                <a:spcPct val="20000"/>
              </a:spcBef>
              <a:buClr>
                <a:srgbClr val="66FFFF"/>
              </a:buClr>
              <a:buSzPct val="110000"/>
            </a:pPr>
            <a:r>
              <a:rPr lang="en-US">
                <a:latin typeface="Book Antiqua" pitchFamily="18" charset="0"/>
              </a:rPr>
              <a:t>1.  The experiment consists of a sequence of </a:t>
            </a:r>
            <a:r>
              <a:rPr lang="en-US" i="1">
                <a:latin typeface="Book Antiqua" pitchFamily="18" charset="0"/>
              </a:rPr>
              <a:t>n</a:t>
            </a:r>
          </a:p>
          <a:p>
            <a:pPr marL="228600" lvl="1" indent="-114300" eaLnBrk="0" hangingPunct="0">
              <a:lnSpc>
                <a:spcPct val="80000"/>
              </a:lnSpc>
              <a:spcBef>
                <a:spcPct val="20000"/>
              </a:spcBef>
              <a:buClr>
                <a:srgbClr val="66FFFF"/>
              </a:buClr>
              <a:buSzPct val="110000"/>
            </a:pPr>
            <a:r>
              <a:rPr lang="en-US">
                <a:latin typeface="Book Antiqua" pitchFamily="18" charset="0"/>
              </a:rPr>
              <a:t>     identical trials.</a:t>
            </a:r>
          </a:p>
        </p:txBody>
      </p:sp>
      <p:sp>
        <p:nvSpPr>
          <p:cNvPr id="16" name="Oval 10"/>
          <p:cNvSpPr>
            <a:spLocks noChangeArrowheads="1"/>
          </p:cNvSpPr>
          <p:nvPr/>
        </p:nvSpPr>
        <p:spPr bwMode="auto">
          <a:xfrm>
            <a:off x="3536950" y="5670550"/>
            <a:ext cx="1504950" cy="1047750"/>
          </a:xfrm>
          <a:prstGeom prst="ellipse">
            <a:avLst/>
          </a:prstGeom>
          <a:solidFill>
            <a:srgbClr val="FFFF00"/>
          </a:solidFill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7" name="Oval 25"/>
          <p:cNvSpPr>
            <a:spLocks noChangeArrowheads="1"/>
          </p:cNvSpPr>
          <p:nvPr/>
        </p:nvSpPr>
        <p:spPr bwMode="auto">
          <a:xfrm>
            <a:off x="3536950" y="6115050"/>
            <a:ext cx="463550" cy="501650"/>
          </a:xfrm>
          <a:prstGeom prst="ellipse">
            <a:avLst/>
          </a:prstGeom>
          <a:solidFill>
            <a:srgbClr val="FFFF00"/>
          </a:solidFill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8" name="Oval 12"/>
          <p:cNvSpPr>
            <a:spLocks noChangeArrowheads="1"/>
          </p:cNvSpPr>
          <p:nvPr/>
        </p:nvSpPr>
        <p:spPr bwMode="auto">
          <a:xfrm>
            <a:off x="4959350" y="5708650"/>
            <a:ext cx="1958975" cy="885825"/>
          </a:xfrm>
          <a:prstGeom prst="ellipse">
            <a:avLst/>
          </a:prstGeom>
          <a:solidFill>
            <a:srgbClr val="FFFF00"/>
          </a:solidFill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2644775" y="5729288"/>
          <a:ext cx="4095750" cy="912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3" name="Equation" r:id="rId4" imgW="1765300" imgH="393700" progId="Equation.DSMT4">
                  <p:embed/>
                </p:oleObj>
              </mc:Choice>
              <mc:Fallback>
                <p:oleObj name="Equation" r:id="rId4" imgW="1765300" imgH="39370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4775" y="5729288"/>
                        <a:ext cx="4095750" cy="912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  <p:bldP spid="17" grpId="0" animBg="1"/>
      <p:bldP spid="17" grpId="1" animBg="1"/>
      <p:bldP spid="1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685800" y="149225"/>
            <a:ext cx="7772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>
                <a:latin typeface="Book Antiqua" pitchFamily="18" charset="0"/>
              </a:rPr>
              <a:t>Binomial Probability Distribution</a:t>
            </a:r>
          </a:p>
        </p:txBody>
      </p:sp>
      <p:sp>
        <p:nvSpPr>
          <p:cNvPr id="31748" name="Rectangle 287"/>
          <p:cNvSpPr>
            <a:spLocks noChangeArrowheads="1"/>
          </p:cNvSpPr>
          <p:nvPr/>
        </p:nvSpPr>
        <p:spPr bwMode="auto">
          <a:xfrm>
            <a:off x="365125" y="1376363"/>
            <a:ext cx="8631238" cy="288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 charset="2"/>
              <a:buNone/>
              <a:defRPr/>
            </a:pPr>
            <a:r>
              <a:rPr lang="en-US" dirty="0">
                <a:latin typeface="+mj-lt"/>
                <a:cs typeface="Arial" charset="0"/>
              </a:rPr>
              <a:t>Evans is concerned about a low retention rate for employees.  In recent years, management has seen a turnover of 10% of the hourly employees annually. Thus, for any hourly employee chosen at random, management estimates a probability of 0.1 that the person will </a:t>
            </a:r>
            <a:r>
              <a:rPr lang="en-US" sz="2200" dirty="0">
                <a:latin typeface="+mj-lt"/>
                <a:cs typeface="Arial" charset="0"/>
              </a:rPr>
              <a:t>leave the company this year</a:t>
            </a:r>
            <a:r>
              <a:rPr lang="en-US" dirty="0">
                <a:latin typeface="+mj-lt"/>
                <a:cs typeface="Arial" charset="0"/>
              </a:rPr>
              <a:t>.</a:t>
            </a:r>
          </a:p>
        </p:txBody>
      </p:sp>
      <p:sp>
        <p:nvSpPr>
          <p:cNvPr id="91425" name="Line 289"/>
          <p:cNvSpPr>
            <a:spLocks noChangeShapeType="1"/>
          </p:cNvSpPr>
          <p:nvPr/>
        </p:nvSpPr>
        <p:spPr bwMode="auto">
          <a:xfrm>
            <a:off x="2619375" y="3228975"/>
            <a:ext cx="286702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6629" name="Rectangle 291"/>
          <p:cNvSpPr>
            <a:spLocks noChangeArrowheads="1"/>
          </p:cNvSpPr>
          <p:nvPr/>
        </p:nvSpPr>
        <p:spPr bwMode="auto">
          <a:xfrm>
            <a:off x="428625" y="3571875"/>
            <a:ext cx="8131175" cy="1398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>
                <a:latin typeface="Book Antiqua" pitchFamily="18" charset="0"/>
              </a:rPr>
              <a:t>Choosing 3 hourly employees at random, what is</a:t>
            </a:r>
          </a:p>
          <a:p>
            <a:pPr marL="342900" indent="-342900"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>
                <a:latin typeface="Book Antiqua" pitchFamily="18" charset="0"/>
              </a:rPr>
              <a:t>the probability that 3 of them will leave the company</a:t>
            </a:r>
          </a:p>
          <a:p>
            <a:pPr marL="342900" indent="-342900"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>
                <a:latin typeface="Book Antiqua" pitchFamily="18" charset="0"/>
              </a:rPr>
              <a:t>this year?		     </a:t>
            </a:r>
          </a:p>
        </p:txBody>
      </p:sp>
      <p:sp>
        <p:nvSpPr>
          <p:cNvPr id="91428" name="Line 292"/>
          <p:cNvSpPr>
            <a:spLocks noChangeShapeType="1"/>
          </p:cNvSpPr>
          <p:nvPr/>
        </p:nvSpPr>
        <p:spPr bwMode="auto">
          <a:xfrm>
            <a:off x="1870075" y="3940175"/>
            <a:ext cx="182563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91429" name="Line 293"/>
          <p:cNvSpPr>
            <a:spLocks noChangeShapeType="1"/>
          </p:cNvSpPr>
          <p:nvPr/>
        </p:nvSpPr>
        <p:spPr bwMode="auto">
          <a:xfrm flipV="1">
            <a:off x="3154363" y="4384675"/>
            <a:ext cx="2032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91430" name="Line 294"/>
          <p:cNvSpPr>
            <a:spLocks noChangeShapeType="1"/>
          </p:cNvSpPr>
          <p:nvPr/>
        </p:nvSpPr>
        <p:spPr bwMode="auto">
          <a:xfrm>
            <a:off x="5100638" y="4394200"/>
            <a:ext cx="2646362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91432" name="Line 296"/>
          <p:cNvSpPr>
            <a:spLocks noChangeShapeType="1"/>
          </p:cNvSpPr>
          <p:nvPr/>
        </p:nvSpPr>
        <p:spPr bwMode="auto">
          <a:xfrm>
            <a:off x="8242300" y="2867025"/>
            <a:ext cx="4572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91433" name="Rectangle 297"/>
          <p:cNvSpPr>
            <a:spLocks noChangeArrowheads="1"/>
          </p:cNvSpPr>
          <p:nvPr/>
        </p:nvSpPr>
        <p:spPr bwMode="auto">
          <a:xfrm>
            <a:off x="8624888" y="2233613"/>
            <a:ext cx="544512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r>
              <a:rPr lang="en-US" i="1">
                <a:solidFill>
                  <a:srgbClr val="FF0000"/>
                </a:solidFill>
                <a:latin typeface="Book Antiqua" pitchFamily="18" charset="0"/>
              </a:rPr>
              <a:t>p</a:t>
            </a:r>
          </a:p>
        </p:txBody>
      </p:sp>
      <p:sp>
        <p:nvSpPr>
          <p:cNvPr id="91434" name="Rectangle 298"/>
          <p:cNvSpPr>
            <a:spLocks noChangeArrowheads="1"/>
          </p:cNvSpPr>
          <p:nvPr/>
        </p:nvSpPr>
        <p:spPr bwMode="auto">
          <a:xfrm>
            <a:off x="3433763" y="3090863"/>
            <a:ext cx="8128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r>
              <a:rPr lang="en-US" i="1">
                <a:solidFill>
                  <a:srgbClr val="FF0000"/>
                </a:solidFill>
                <a:latin typeface="Book Antiqua" pitchFamily="18" charset="0"/>
              </a:rPr>
              <a:t>success</a:t>
            </a:r>
          </a:p>
        </p:txBody>
      </p:sp>
      <p:sp>
        <p:nvSpPr>
          <p:cNvPr id="91436" name="Rectangle 300"/>
          <p:cNvSpPr>
            <a:spLocks noChangeArrowheads="1"/>
          </p:cNvSpPr>
          <p:nvPr/>
        </p:nvSpPr>
        <p:spPr bwMode="auto">
          <a:xfrm>
            <a:off x="3003550" y="3754438"/>
            <a:ext cx="8128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r>
              <a:rPr lang="en-US" i="1">
                <a:solidFill>
                  <a:srgbClr val="FF0000"/>
                </a:solidFill>
                <a:latin typeface="Book Antiqua" pitchFamily="18" charset="0"/>
              </a:rPr>
              <a:t>x</a:t>
            </a:r>
          </a:p>
        </p:txBody>
      </p:sp>
      <p:sp>
        <p:nvSpPr>
          <p:cNvPr id="91437" name="Rectangle 301"/>
          <p:cNvSpPr>
            <a:spLocks noChangeArrowheads="1"/>
          </p:cNvSpPr>
          <p:nvPr/>
        </p:nvSpPr>
        <p:spPr bwMode="auto">
          <a:xfrm>
            <a:off x="6153150" y="4278313"/>
            <a:ext cx="8128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r>
              <a:rPr lang="en-US" i="1">
                <a:solidFill>
                  <a:srgbClr val="FF0000"/>
                </a:solidFill>
                <a:latin typeface="Book Antiqua" pitchFamily="18" charset="0"/>
              </a:rPr>
              <a:t>success</a:t>
            </a:r>
          </a:p>
        </p:txBody>
      </p:sp>
      <p:sp>
        <p:nvSpPr>
          <p:cNvPr id="91438" name="Rectangle 302"/>
          <p:cNvSpPr>
            <a:spLocks noChangeArrowheads="1"/>
          </p:cNvSpPr>
          <p:nvPr/>
        </p:nvSpPr>
        <p:spPr bwMode="auto">
          <a:xfrm>
            <a:off x="1657350" y="3309938"/>
            <a:ext cx="8128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r>
              <a:rPr lang="en-US" i="1">
                <a:solidFill>
                  <a:srgbClr val="FF0000"/>
                </a:solidFill>
                <a:latin typeface="Book Antiqua" pitchFamily="18" charset="0"/>
              </a:rPr>
              <a:t>n</a:t>
            </a:r>
          </a:p>
        </p:txBody>
      </p:sp>
      <p:sp>
        <p:nvSpPr>
          <p:cNvPr id="26639" name="Rectangle 181"/>
          <p:cNvSpPr>
            <a:spLocks noChangeArrowheads="1"/>
          </p:cNvSpPr>
          <p:nvPr/>
        </p:nvSpPr>
        <p:spPr bwMode="auto">
          <a:xfrm>
            <a:off x="700088" y="914400"/>
            <a:ext cx="5562600" cy="54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b="1">
                <a:latin typeface="Book Antiqua" pitchFamily="18" charset="0"/>
              </a:rPr>
              <a:t>Example:</a:t>
            </a:r>
            <a:r>
              <a:rPr lang="en-US">
                <a:latin typeface="Book Antiqua" pitchFamily="18" charset="0"/>
              </a:rPr>
              <a:t>  Evans Electronics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/>
        </p:nvGraphicFramePr>
        <p:xfrm>
          <a:off x="952500" y="4870450"/>
          <a:ext cx="4095750" cy="912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46" name="Equation" r:id="rId4" imgW="1765300" imgH="393700" progId="Equation.DSMT4">
                  <p:embed/>
                </p:oleObj>
              </mc:Choice>
              <mc:Fallback>
                <p:oleObj name="Equation" r:id="rId4" imgW="1765300" imgH="3937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2500" y="4870450"/>
                        <a:ext cx="4095750" cy="912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425"/>
          <p:cNvGraphicFramePr>
            <a:graphicFrameLocks noChangeAspect="1"/>
          </p:cNvGraphicFramePr>
          <p:nvPr/>
        </p:nvGraphicFramePr>
        <p:xfrm>
          <a:off x="1019175" y="5780088"/>
          <a:ext cx="7116763" cy="938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47" name="Equation" r:id="rId6" imgW="2984500" imgH="393700" progId="Equation.DSMT4">
                  <p:embed/>
                </p:oleObj>
              </mc:Choice>
              <mc:Fallback>
                <p:oleObj name="Equation" r:id="rId6" imgW="2984500" imgH="393700" progId="Equation.DSMT4">
                  <p:embed/>
                  <p:pic>
                    <p:nvPicPr>
                      <p:cNvPr id="0" name="Object 4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9175" y="5780088"/>
                        <a:ext cx="7116763" cy="938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angle 426"/>
          <p:cNvSpPr>
            <a:spLocks noChangeArrowheads="1"/>
          </p:cNvSpPr>
          <p:nvPr/>
        </p:nvSpPr>
        <p:spPr bwMode="auto">
          <a:xfrm>
            <a:off x="5183188" y="5770563"/>
            <a:ext cx="1587500" cy="1038225"/>
          </a:xfrm>
          <a:prstGeom prst="rect">
            <a:avLst/>
          </a:prstGeom>
          <a:solidFill>
            <a:schemeClr val="tx1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0" name="Rectangle 427"/>
          <p:cNvSpPr>
            <a:spLocks noChangeArrowheads="1"/>
          </p:cNvSpPr>
          <p:nvPr/>
        </p:nvSpPr>
        <p:spPr bwMode="auto">
          <a:xfrm>
            <a:off x="6883400" y="5783263"/>
            <a:ext cx="1587500" cy="1025525"/>
          </a:xfrm>
          <a:prstGeom prst="rect">
            <a:avLst/>
          </a:prstGeom>
          <a:solidFill>
            <a:schemeClr val="tx1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1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1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1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1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91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433" grpId="0"/>
      <p:bldP spid="91434" grpId="0"/>
      <p:bldP spid="91436" grpId="0"/>
      <p:bldP spid="91437" grpId="0"/>
      <p:bldP spid="91438" grpId="0"/>
      <p:bldP spid="19" grpId="0" animBg="1"/>
      <p:bldP spid="2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val 10"/>
          <p:cNvSpPr>
            <a:spLocks noChangeArrowheads="1"/>
          </p:cNvSpPr>
          <p:nvPr/>
        </p:nvSpPr>
        <p:spPr bwMode="auto">
          <a:xfrm>
            <a:off x="5318125" y="5994400"/>
            <a:ext cx="334963" cy="417513"/>
          </a:xfrm>
          <a:prstGeom prst="ellipse">
            <a:avLst/>
          </a:prstGeom>
          <a:solidFill>
            <a:srgbClr val="FFFF00"/>
          </a:solidFill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2" name="Oval 25"/>
          <p:cNvSpPr>
            <a:spLocks noChangeArrowheads="1"/>
          </p:cNvSpPr>
          <p:nvPr/>
        </p:nvSpPr>
        <p:spPr bwMode="auto">
          <a:xfrm>
            <a:off x="1878013" y="5778500"/>
            <a:ext cx="1489075" cy="1063625"/>
          </a:xfrm>
          <a:prstGeom prst="ellipse">
            <a:avLst/>
          </a:prstGeom>
          <a:solidFill>
            <a:srgbClr val="FFFF00"/>
          </a:solidFill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3" name="Oval 10"/>
          <p:cNvSpPr>
            <a:spLocks noChangeArrowheads="1"/>
          </p:cNvSpPr>
          <p:nvPr/>
        </p:nvSpPr>
        <p:spPr bwMode="auto">
          <a:xfrm>
            <a:off x="5580063" y="5899150"/>
            <a:ext cx="682625" cy="582613"/>
          </a:xfrm>
          <a:prstGeom prst="ellipse">
            <a:avLst/>
          </a:prstGeom>
          <a:solidFill>
            <a:srgbClr val="FFFF00"/>
          </a:solidFill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4" name="Oval 25"/>
          <p:cNvSpPr>
            <a:spLocks noChangeArrowheads="1"/>
          </p:cNvSpPr>
          <p:nvPr/>
        </p:nvSpPr>
        <p:spPr bwMode="auto">
          <a:xfrm>
            <a:off x="3313113" y="5853113"/>
            <a:ext cx="822325" cy="728662"/>
          </a:xfrm>
          <a:prstGeom prst="ellipse">
            <a:avLst/>
          </a:prstGeom>
          <a:solidFill>
            <a:srgbClr val="FFFF00"/>
          </a:solidFill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5" name="Oval 10"/>
          <p:cNvSpPr>
            <a:spLocks noChangeArrowheads="1"/>
          </p:cNvSpPr>
          <p:nvPr/>
        </p:nvSpPr>
        <p:spPr bwMode="auto">
          <a:xfrm>
            <a:off x="6161088" y="5878513"/>
            <a:ext cx="693737" cy="627062"/>
          </a:xfrm>
          <a:prstGeom prst="ellipse">
            <a:avLst/>
          </a:prstGeom>
          <a:solidFill>
            <a:srgbClr val="FFFF00"/>
          </a:solidFill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6" name="Oval 25"/>
          <p:cNvSpPr>
            <a:spLocks noChangeArrowheads="1"/>
          </p:cNvSpPr>
          <p:nvPr/>
        </p:nvSpPr>
        <p:spPr bwMode="auto">
          <a:xfrm>
            <a:off x="4070350" y="5840413"/>
            <a:ext cx="1136650" cy="728662"/>
          </a:xfrm>
          <a:prstGeom prst="ellipse">
            <a:avLst/>
          </a:prstGeom>
          <a:solidFill>
            <a:srgbClr val="FFFF00"/>
          </a:solidFill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7656" name="Rectangle 2"/>
          <p:cNvSpPr>
            <a:spLocks noChangeArrowheads="1"/>
          </p:cNvSpPr>
          <p:nvPr/>
        </p:nvSpPr>
        <p:spPr bwMode="auto">
          <a:xfrm>
            <a:off x="685800" y="149225"/>
            <a:ext cx="7772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>
                <a:latin typeface="Book Antiqua" pitchFamily="18" charset="0"/>
              </a:rPr>
              <a:t>Binomial Probability Distribution</a:t>
            </a:r>
          </a:p>
        </p:txBody>
      </p:sp>
      <p:sp>
        <p:nvSpPr>
          <p:cNvPr id="31748" name="Rectangle 287"/>
          <p:cNvSpPr>
            <a:spLocks noChangeArrowheads="1"/>
          </p:cNvSpPr>
          <p:nvPr/>
        </p:nvSpPr>
        <p:spPr bwMode="auto">
          <a:xfrm>
            <a:off x="365125" y="1376363"/>
            <a:ext cx="8631238" cy="288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 charset="2"/>
              <a:buNone/>
              <a:defRPr/>
            </a:pPr>
            <a:r>
              <a:rPr lang="en-US" dirty="0">
                <a:latin typeface="+mj-lt"/>
                <a:cs typeface="Arial" charset="0"/>
              </a:rPr>
              <a:t>Evans is concerned about a low retention rate for employees.  In recent years, management has seen a turnover of 10% of the hourly employees annually. Thus, for any hourly employee chosen at random, management estimates a probability of 0.1 that the person will </a:t>
            </a:r>
            <a:r>
              <a:rPr lang="en-US" sz="2200" dirty="0">
                <a:latin typeface="+mj-lt"/>
                <a:cs typeface="Arial" charset="0"/>
              </a:rPr>
              <a:t>leave the company this year</a:t>
            </a:r>
            <a:r>
              <a:rPr lang="en-US" dirty="0">
                <a:latin typeface="+mj-lt"/>
                <a:cs typeface="Arial" charset="0"/>
              </a:rPr>
              <a:t>.</a:t>
            </a:r>
          </a:p>
        </p:txBody>
      </p:sp>
      <p:sp>
        <p:nvSpPr>
          <p:cNvPr id="27658" name="Rectangle 291"/>
          <p:cNvSpPr>
            <a:spLocks noChangeArrowheads="1"/>
          </p:cNvSpPr>
          <p:nvPr/>
        </p:nvSpPr>
        <p:spPr bwMode="auto">
          <a:xfrm>
            <a:off x="428625" y="3571875"/>
            <a:ext cx="8131175" cy="1398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>
                <a:latin typeface="Book Antiqua" pitchFamily="18" charset="0"/>
              </a:rPr>
              <a:t>Choosing 3 hourly employees at random, what is</a:t>
            </a:r>
          </a:p>
          <a:p>
            <a:pPr marL="342900" indent="-342900"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>
                <a:latin typeface="Book Antiqua" pitchFamily="18" charset="0"/>
              </a:rPr>
              <a:t>the probability that 3 of them will leave the company</a:t>
            </a:r>
          </a:p>
          <a:p>
            <a:pPr marL="342900" indent="-342900"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>
                <a:latin typeface="Book Antiqua" pitchFamily="18" charset="0"/>
              </a:rPr>
              <a:t>this year?		     </a:t>
            </a:r>
          </a:p>
        </p:txBody>
      </p:sp>
      <p:sp>
        <p:nvSpPr>
          <p:cNvPr id="27659" name="Rectangle 181"/>
          <p:cNvSpPr>
            <a:spLocks noChangeArrowheads="1"/>
          </p:cNvSpPr>
          <p:nvPr/>
        </p:nvSpPr>
        <p:spPr bwMode="auto">
          <a:xfrm>
            <a:off x="700088" y="914400"/>
            <a:ext cx="5562600" cy="54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b="1">
                <a:latin typeface="Book Antiqua" pitchFamily="18" charset="0"/>
              </a:rPr>
              <a:t>Example:</a:t>
            </a:r>
            <a:r>
              <a:rPr lang="en-US">
                <a:latin typeface="Book Antiqua" pitchFamily="18" charset="0"/>
              </a:rPr>
              <a:t>  Evans Electronics</a:t>
            </a:r>
          </a:p>
        </p:txBody>
      </p:sp>
      <p:graphicFrame>
        <p:nvGraphicFramePr>
          <p:cNvPr id="27660" name="Object 425"/>
          <p:cNvGraphicFramePr>
            <a:graphicFrameLocks noChangeAspect="1"/>
          </p:cNvGraphicFramePr>
          <p:nvPr/>
        </p:nvGraphicFramePr>
        <p:xfrm>
          <a:off x="1019175" y="5780088"/>
          <a:ext cx="7116763" cy="938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2" name="Equation" r:id="rId4" imgW="2984500" imgH="393700" progId="Equation.DSMT4">
                  <p:embed/>
                </p:oleObj>
              </mc:Choice>
              <mc:Fallback>
                <p:oleObj name="Equation" r:id="rId4" imgW="2984500" imgH="393700" progId="Equation.DSMT4">
                  <p:embed/>
                  <p:pic>
                    <p:nvPicPr>
                      <p:cNvPr id="0" name="Object 4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9175" y="5780088"/>
                        <a:ext cx="7116763" cy="938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3" grpId="1" animBg="1"/>
      <p:bldP spid="24" grpId="0" animBg="1"/>
      <p:bldP spid="2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06" name="AutoShape 18"/>
          <p:cNvSpPr>
            <a:spLocks noChangeArrowheads="1"/>
          </p:cNvSpPr>
          <p:nvPr/>
        </p:nvSpPr>
        <p:spPr bwMode="auto">
          <a:xfrm>
            <a:off x="1341438" y="5314950"/>
            <a:ext cx="6477000" cy="827088"/>
          </a:xfrm>
          <a:prstGeom prst="wedgeRoundRectCallout">
            <a:avLst>
              <a:gd name="adj1" fmla="val 7255"/>
              <a:gd name="adj2" fmla="val -114875"/>
              <a:gd name="adj3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 anchorCtr="1"/>
          <a:lstStyle/>
          <a:p>
            <a:pPr algn="ctr" eaLnBrk="0" hangingPunct="0"/>
            <a:r>
              <a:rPr lang="en-US">
                <a:latin typeface="Book Antiqua" pitchFamily="18" charset="0"/>
              </a:rPr>
              <a:t>expected number of employees that leave:          </a:t>
            </a:r>
            <a:r>
              <a:rPr lang="en-US" i="1">
                <a:latin typeface="Symbol" pitchFamily="18" charset="2"/>
              </a:rPr>
              <a:t>m</a:t>
            </a:r>
            <a:r>
              <a:rPr lang="en-US">
                <a:latin typeface="Book Antiqua" pitchFamily="18" charset="0"/>
              </a:rPr>
              <a:t> = 0.3</a:t>
            </a:r>
          </a:p>
        </p:txBody>
      </p:sp>
      <p:sp>
        <p:nvSpPr>
          <p:cNvPr id="28675" name="Rectangle 19"/>
          <p:cNvSpPr>
            <a:spLocks noChangeArrowheads="1"/>
          </p:cNvSpPr>
          <p:nvPr/>
        </p:nvSpPr>
        <p:spPr bwMode="auto">
          <a:xfrm>
            <a:off x="2609850" y="1752600"/>
            <a:ext cx="3619500" cy="318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i="1">
                <a:latin typeface="Book Antiqua" pitchFamily="18" charset="0"/>
              </a:rPr>
              <a:t>    </a:t>
            </a:r>
            <a:r>
              <a:rPr lang="en-US" i="1" u="sng">
                <a:latin typeface="Book Antiqua" pitchFamily="18" charset="0"/>
              </a:rPr>
              <a:t>x</a:t>
            </a:r>
            <a:r>
              <a:rPr lang="en-US" i="1">
                <a:latin typeface="Book Antiqua" pitchFamily="18" charset="0"/>
              </a:rPr>
              <a:t>	       </a:t>
            </a:r>
            <a:r>
              <a:rPr lang="en-US" i="1" u="sng">
                <a:latin typeface="Book Antiqua" pitchFamily="18" charset="0"/>
              </a:rPr>
              <a:t>f</a:t>
            </a:r>
            <a:r>
              <a:rPr lang="en-US" u="sng">
                <a:latin typeface="Book Antiqua" pitchFamily="18" charset="0"/>
              </a:rPr>
              <a:t>(</a:t>
            </a:r>
            <a:r>
              <a:rPr lang="en-US" i="1" u="sng">
                <a:latin typeface="Book Antiqua" pitchFamily="18" charset="0"/>
              </a:rPr>
              <a:t>x</a:t>
            </a:r>
            <a:r>
              <a:rPr lang="en-US" u="sng">
                <a:latin typeface="Book Antiqua" pitchFamily="18" charset="0"/>
              </a:rPr>
              <a:t>)</a:t>
            </a:r>
            <a:r>
              <a:rPr lang="en-US">
                <a:latin typeface="Book Antiqua" pitchFamily="18" charset="0"/>
              </a:rPr>
              <a:t>	  </a:t>
            </a:r>
            <a:r>
              <a:rPr lang="en-US" i="1" u="sng">
                <a:latin typeface="Book Antiqua" pitchFamily="18" charset="0"/>
              </a:rPr>
              <a:t>xf</a:t>
            </a:r>
            <a:r>
              <a:rPr lang="en-US" u="sng">
                <a:latin typeface="Book Antiqua" pitchFamily="18" charset="0"/>
              </a:rPr>
              <a:t>(</a:t>
            </a:r>
            <a:r>
              <a:rPr lang="en-US" i="1" u="sng">
                <a:latin typeface="Book Antiqua" pitchFamily="18" charset="0"/>
              </a:rPr>
              <a:t>x</a:t>
            </a:r>
            <a:r>
              <a:rPr lang="en-US" u="sng">
                <a:latin typeface="Book Antiqua" pitchFamily="18" charset="0"/>
              </a:rPr>
              <a:t>)</a:t>
            </a:r>
            <a:endParaRPr lang="en-US" b="1" u="sng">
              <a:latin typeface="Book Antiqua" pitchFamily="18" charset="0"/>
            </a:endParaRPr>
          </a:p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>
                <a:latin typeface="Book Antiqua" pitchFamily="18" charset="0"/>
              </a:rPr>
              <a:t>    0	      .729	   </a:t>
            </a:r>
          </a:p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>
                <a:latin typeface="Book Antiqua" pitchFamily="18" charset="0"/>
              </a:rPr>
              <a:t>    1	      .243	   </a:t>
            </a:r>
          </a:p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>
                <a:latin typeface="Book Antiqua" pitchFamily="18" charset="0"/>
              </a:rPr>
              <a:t>    2	      .027	   </a:t>
            </a:r>
          </a:p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>
                <a:latin typeface="Book Antiqua" pitchFamily="18" charset="0"/>
              </a:rPr>
              <a:t>    3	      .001	   </a:t>
            </a:r>
            <a:endParaRPr lang="en-US" u="sng">
              <a:latin typeface="Book Antiqua" pitchFamily="18" charset="0"/>
            </a:endParaRPr>
          </a:p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>
                <a:latin typeface="Book Antiqua" pitchFamily="18" charset="0"/>
              </a:rPr>
              <a:t>	            </a:t>
            </a:r>
            <a:r>
              <a:rPr lang="en-US" i="1">
                <a:latin typeface="Book Antiqua" pitchFamily="18" charset="0"/>
              </a:rPr>
              <a:t>E</a:t>
            </a:r>
            <a:r>
              <a:rPr lang="en-US">
                <a:latin typeface="Book Antiqua" pitchFamily="18" charset="0"/>
              </a:rPr>
              <a:t>(</a:t>
            </a:r>
            <a:r>
              <a:rPr lang="en-US" i="1">
                <a:latin typeface="Book Antiqua" pitchFamily="18" charset="0"/>
              </a:rPr>
              <a:t>x</a:t>
            </a:r>
            <a:r>
              <a:rPr lang="en-US">
                <a:latin typeface="Book Antiqua" pitchFamily="18" charset="0"/>
              </a:rPr>
              <a:t>) =   </a:t>
            </a:r>
          </a:p>
        </p:txBody>
      </p:sp>
      <p:sp>
        <p:nvSpPr>
          <p:cNvPr id="12308" name="Oval 20"/>
          <p:cNvSpPr>
            <a:spLocks noChangeArrowheads="1"/>
          </p:cNvSpPr>
          <p:nvPr/>
        </p:nvSpPr>
        <p:spPr bwMode="auto">
          <a:xfrm>
            <a:off x="5441950" y="4610100"/>
            <a:ext cx="819150" cy="476250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2315" name="Rectangle 27"/>
          <p:cNvSpPr>
            <a:spLocks noChangeArrowheads="1"/>
          </p:cNvSpPr>
          <p:nvPr/>
        </p:nvSpPr>
        <p:spPr bwMode="auto">
          <a:xfrm>
            <a:off x="5553075" y="2438400"/>
            <a:ext cx="47625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>
                <a:latin typeface="Book Antiqua" pitchFamily="18" charset="0"/>
              </a:rPr>
              <a:t>.000</a:t>
            </a:r>
          </a:p>
        </p:txBody>
      </p:sp>
      <p:sp>
        <p:nvSpPr>
          <p:cNvPr id="12316" name="Rectangle 28"/>
          <p:cNvSpPr>
            <a:spLocks noChangeArrowheads="1"/>
          </p:cNvSpPr>
          <p:nvPr/>
        </p:nvSpPr>
        <p:spPr bwMode="auto">
          <a:xfrm>
            <a:off x="5553075" y="2908300"/>
            <a:ext cx="47625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>
                <a:latin typeface="Book Antiqua" pitchFamily="18" charset="0"/>
              </a:rPr>
              <a:t>.243</a:t>
            </a:r>
          </a:p>
        </p:txBody>
      </p:sp>
      <p:sp>
        <p:nvSpPr>
          <p:cNvPr id="12317" name="Rectangle 29"/>
          <p:cNvSpPr>
            <a:spLocks noChangeArrowheads="1"/>
          </p:cNvSpPr>
          <p:nvPr/>
        </p:nvSpPr>
        <p:spPr bwMode="auto">
          <a:xfrm>
            <a:off x="5553075" y="3352800"/>
            <a:ext cx="47625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>
                <a:latin typeface="Book Antiqua" pitchFamily="18" charset="0"/>
              </a:rPr>
              <a:t>.054</a:t>
            </a:r>
          </a:p>
        </p:txBody>
      </p:sp>
      <p:sp>
        <p:nvSpPr>
          <p:cNvPr id="12318" name="Rectangle 30"/>
          <p:cNvSpPr>
            <a:spLocks noChangeArrowheads="1"/>
          </p:cNvSpPr>
          <p:nvPr/>
        </p:nvSpPr>
        <p:spPr bwMode="auto">
          <a:xfrm>
            <a:off x="5553075" y="3810000"/>
            <a:ext cx="41275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u="sng">
                <a:latin typeface="Book Antiqua" pitchFamily="18" charset="0"/>
              </a:rPr>
              <a:t>.003</a:t>
            </a:r>
          </a:p>
        </p:txBody>
      </p:sp>
      <p:sp>
        <p:nvSpPr>
          <p:cNvPr id="12319" name="Rectangle 31"/>
          <p:cNvSpPr>
            <a:spLocks noChangeArrowheads="1"/>
          </p:cNvSpPr>
          <p:nvPr/>
        </p:nvSpPr>
        <p:spPr bwMode="auto">
          <a:xfrm>
            <a:off x="2803525" y="2476500"/>
            <a:ext cx="5207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2320" name="Rectangle 32"/>
          <p:cNvSpPr>
            <a:spLocks noChangeArrowheads="1"/>
          </p:cNvSpPr>
          <p:nvPr/>
        </p:nvSpPr>
        <p:spPr bwMode="auto">
          <a:xfrm>
            <a:off x="3973513" y="2476500"/>
            <a:ext cx="731837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2325" name="Rectangle 37"/>
          <p:cNvSpPr>
            <a:spLocks noChangeArrowheads="1"/>
          </p:cNvSpPr>
          <p:nvPr/>
        </p:nvSpPr>
        <p:spPr bwMode="auto">
          <a:xfrm>
            <a:off x="5522913" y="4217988"/>
            <a:ext cx="60325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>
                <a:latin typeface="Book Antiqua" pitchFamily="18" charset="0"/>
              </a:rPr>
              <a:t>.300</a:t>
            </a:r>
          </a:p>
        </p:txBody>
      </p:sp>
      <p:sp>
        <p:nvSpPr>
          <p:cNvPr id="12326" name="Rectangle 38"/>
          <p:cNvSpPr>
            <a:spLocks noChangeArrowheads="1"/>
          </p:cNvSpPr>
          <p:nvPr/>
        </p:nvSpPr>
        <p:spPr bwMode="auto">
          <a:xfrm>
            <a:off x="2803525" y="2921000"/>
            <a:ext cx="5207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2327" name="Rectangle 39"/>
          <p:cNvSpPr>
            <a:spLocks noChangeArrowheads="1"/>
          </p:cNvSpPr>
          <p:nvPr/>
        </p:nvSpPr>
        <p:spPr bwMode="auto">
          <a:xfrm>
            <a:off x="3973513" y="2921000"/>
            <a:ext cx="731837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2328" name="Rectangle 40"/>
          <p:cNvSpPr>
            <a:spLocks noChangeArrowheads="1"/>
          </p:cNvSpPr>
          <p:nvPr/>
        </p:nvSpPr>
        <p:spPr bwMode="auto">
          <a:xfrm>
            <a:off x="2803525" y="3365500"/>
            <a:ext cx="5207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2329" name="Rectangle 41"/>
          <p:cNvSpPr>
            <a:spLocks noChangeArrowheads="1"/>
          </p:cNvSpPr>
          <p:nvPr/>
        </p:nvSpPr>
        <p:spPr bwMode="auto">
          <a:xfrm>
            <a:off x="3973513" y="3365500"/>
            <a:ext cx="731837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2330" name="Rectangle 42"/>
          <p:cNvSpPr>
            <a:spLocks noChangeArrowheads="1"/>
          </p:cNvSpPr>
          <p:nvPr/>
        </p:nvSpPr>
        <p:spPr bwMode="auto">
          <a:xfrm>
            <a:off x="2803525" y="3810000"/>
            <a:ext cx="5207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2331" name="Rectangle 43"/>
          <p:cNvSpPr>
            <a:spLocks noChangeArrowheads="1"/>
          </p:cNvSpPr>
          <p:nvPr/>
        </p:nvSpPr>
        <p:spPr bwMode="auto">
          <a:xfrm>
            <a:off x="3973513" y="3810000"/>
            <a:ext cx="731837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2334" name="Rectangle 46"/>
          <p:cNvSpPr>
            <a:spLocks noChangeArrowheads="1"/>
          </p:cNvSpPr>
          <p:nvPr/>
        </p:nvSpPr>
        <p:spPr bwMode="auto">
          <a:xfrm>
            <a:off x="3830638" y="4268788"/>
            <a:ext cx="1651000" cy="358775"/>
          </a:xfrm>
          <a:prstGeom prst="rect">
            <a:avLst/>
          </a:prstGeom>
          <a:solidFill>
            <a:schemeClr val="tx1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8691" name="Rectangle 2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>
                <a:latin typeface="Book Antiqua" pitchFamily="18" charset="0"/>
              </a:rPr>
              <a:t>Binomial Probability Distribution</a:t>
            </a:r>
          </a:p>
        </p:txBody>
      </p:sp>
      <p:sp>
        <p:nvSpPr>
          <p:cNvPr id="28692" name="Rectangle 181"/>
          <p:cNvSpPr>
            <a:spLocks noChangeArrowheads="1"/>
          </p:cNvSpPr>
          <p:nvPr/>
        </p:nvSpPr>
        <p:spPr bwMode="auto">
          <a:xfrm>
            <a:off x="700088" y="914400"/>
            <a:ext cx="5562600" cy="54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b="1">
                <a:latin typeface="Book Antiqua" pitchFamily="18" charset="0"/>
              </a:rPr>
              <a:t>Example:</a:t>
            </a:r>
            <a:r>
              <a:rPr lang="en-US">
                <a:latin typeface="Book Antiqua" pitchFamily="18" charset="0"/>
              </a:rPr>
              <a:t>  Evans Electronics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 nodePh="1">
                                  <p:stCondLst>
                                    <p:cond delay="200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06" grpId="0"/>
      <p:bldP spid="12308" grpId="0" animBg="1"/>
      <p:bldP spid="12315" grpId="0"/>
      <p:bldP spid="12316" grpId="0"/>
      <p:bldP spid="12317" grpId="0"/>
      <p:bldP spid="12318" grpId="0"/>
      <p:bldP spid="12319" grpId="0" animBg="1"/>
      <p:bldP spid="12319" grpId="1" animBg="1"/>
      <p:bldP spid="12320" grpId="0" animBg="1"/>
      <p:bldP spid="12320" grpId="1" animBg="1"/>
      <p:bldP spid="12325" grpId="0"/>
      <p:bldP spid="12326" grpId="0" animBg="1"/>
      <p:bldP spid="12326" grpId="1" animBg="1"/>
      <p:bldP spid="12327" grpId="0" animBg="1"/>
      <p:bldP spid="12327" grpId="1" animBg="1"/>
      <p:bldP spid="12328" grpId="0" animBg="1"/>
      <p:bldP spid="12328" grpId="1" animBg="1"/>
      <p:bldP spid="12329" grpId="0" animBg="1"/>
      <p:bldP spid="12329" grpId="1" animBg="1"/>
      <p:bldP spid="12330" grpId="0" animBg="1"/>
      <p:bldP spid="12330" grpId="1" animBg="1"/>
      <p:bldP spid="12331" grpId="0" animBg="1"/>
      <p:bldP spid="12331" grpId="1" animBg="1"/>
      <p:bldP spid="1233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1341438" y="1679575"/>
            <a:ext cx="6546850" cy="2763838"/>
          </a:xfrm>
          <a:prstGeom prst="rect">
            <a:avLst/>
          </a:prstGeom>
          <a:noFill/>
          <a:ln w="635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3316" name="Line 4"/>
          <p:cNvSpPr>
            <a:spLocks noChangeShapeType="1"/>
          </p:cNvSpPr>
          <p:nvPr/>
        </p:nvSpPr>
        <p:spPr bwMode="auto">
          <a:xfrm>
            <a:off x="1619250" y="2222500"/>
            <a:ext cx="5981700" cy="0"/>
          </a:xfrm>
          <a:prstGeom prst="line">
            <a:avLst/>
          </a:prstGeom>
          <a:noFill/>
          <a:ln w="12700">
            <a:noFill/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9700" name="Rectangle 13"/>
          <p:cNvSpPr>
            <a:spLocks noChangeArrowheads="1"/>
          </p:cNvSpPr>
          <p:nvPr/>
        </p:nvSpPr>
        <p:spPr bwMode="auto">
          <a:xfrm>
            <a:off x="1504950" y="1931988"/>
            <a:ext cx="533400" cy="219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>
              <a:lnSpc>
                <a:spcPct val="120000"/>
              </a:lnSpc>
            </a:pPr>
            <a:r>
              <a:rPr lang="en-US" sz="2200">
                <a:latin typeface="Book Antiqua" pitchFamily="18" charset="0"/>
              </a:rPr>
              <a:t>0</a:t>
            </a:r>
          </a:p>
          <a:p>
            <a:pPr algn="ctr" eaLnBrk="0" hangingPunct="0">
              <a:lnSpc>
                <a:spcPct val="120000"/>
              </a:lnSpc>
            </a:pPr>
            <a:r>
              <a:rPr lang="en-US" sz="2200">
                <a:latin typeface="Book Antiqua" pitchFamily="18" charset="0"/>
              </a:rPr>
              <a:t>1</a:t>
            </a:r>
          </a:p>
          <a:p>
            <a:pPr algn="ctr" eaLnBrk="0" hangingPunct="0">
              <a:lnSpc>
                <a:spcPct val="120000"/>
              </a:lnSpc>
            </a:pPr>
            <a:r>
              <a:rPr lang="en-US" sz="2200">
                <a:latin typeface="Book Antiqua" pitchFamily="18" charset="0"/>
              </a:rPr>
              <a:t>2</a:t>
            </a:r>
          </a:p>
          <a:p>
            <a:pPr algn="ctr" eaLnBrk="0" hangingPunct="0">
              <a:lnSpc>
                <a:spcPct val="120000"/>
              </a:lnSpc>
            </a:pPr>
            <a:r>
              <a:rPr lang="en-US" sz="2200">
                <a:latin typeface="Book Antiqua" pitchFamily="18" charset="0"/>
              </a:rPr>
              <a:t>3</a:t>
            </a:r>
          </a:p>
        </p:txBody>
      </p:sp>
      <p:sp>
        <p:nvSpPr>
          <p:cNvPr id="29701" name="Rectangle 16"/>
          <p:cNvSpPr>
            <a:spLocks noChangeArrowheads="1"/>
          </p:cNvSpPr>
          <p:nvPr/>
        </p:nvSpPr>
        <p:spPr bwMode="auto">
          <a:xfrm>
            <a:off x="5181600" y="1946275"/>
            <a:ext cx="685800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>
              <a:lnSpc>
                <a:spcPct val="120000"/>
              </a:lnSpc>
            </a:pPr>
            <a:r>
              <a:rPr lang="en-US" sz="2200">
                <a:latin typeface="Book Antiqua" pitchFamily="18" charset="0"/>
              </a:rPr>
              <a:t>.729</a:t>
            </a:r>
          </a:p>
          <a:p>
            <a:pPr algn="ctr" eaLnBrk="0" hangingPunct="0">
              <a:lnSpc>
                <a:spcPct val="120000"/>
              </a:lnSpc>
            </a:pPr>
            <a:r>
              <a:rPr lang="en-US" sz="2200">
                <a:latin typeface="Book Antiqua" pitchFamily="18" charset="0"/>
              </a:rPr>
              <a:t>.243</a:t>
            </a:r>
          </a:p>
          <a:p>
            <a:pPr algn="ctr" eaLnBrk="0" hangingPunct="0">
              <a:lnSpc>
                <a:spcPct val="120000"/>
              </a:lnSpc>
            </a:pPr>
            <a:r>
              <a:rPr lang="en-US" sz="2200">
                <a:latin typeface="Book Antiqua" pitchFamily="18" charset="0"/>
              </a:rPr>
              <a:t>.027</a:t>
            </a:r>
          </a:p>
          <a:p>
            <a:pPr algn="ctr" eaLnBrk="0" hangingPunct="0">
              <a:lnSpc>
                <a:spcPct val="120000"/>
              </a:lnSpc>
            </a:pPr>
            <a:r>
              <a:rPr lang="en-US" sz="2200">
                <a:latin typeface="Book Antiqua" pitchFamily="18" charset="0"/>
              </a:rPr>
              <a:t>.001</a:t>
            </a:r>
          </a:p>
        </p:txBody>
      </p:sp>
      <p:sp>
        <p:nvSpPr>
          <p:cNvPr id="29702" name="Rectangle 18"/>
          <p:cNvSpPr>
            <a:spLocks noChangeArrowheads="1"/>
          </p:cNvSpPr>
          <p:nvPr/>
        </p:nvSpPr>
        <p:spPr bwMode="auto">
          <a:xfrm>
            <a:off x="2495550" y="1689100"/>
            <a:ext cx="80010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i="1">
                <a:latin typeface="Book Antiqua" pitchFamily="18" charset="0"/>
              </a:rPr>
              <a:t>x – </a:t>
            </a:r>
            <a:r>
              <a:rPr lang="en-US" i="1">
                <a:latin typeface="Symbol" pitchFamily="18" charset="2"/>
              </a:rPr>
              <a:t></a:t>
            </a:r>
          </a:p>
        </p:txBody>
      </p:sp>
      <p:sp>
        <p:nvSpPr>
          <p:cNvPr id="29703" name="Rectangle 19"/>
          <p:cNvSpPr>
            <a:spLocks noChangeArrowheads="1"/>
          </p:cNvSpPr>
          <p:nvPr/>
        </p:nvSpPr>
        <p:spPr bwMode="auto">
          <a:xfrm>
            <a:off x="3810000" y="1670050"/>
            <a:ext cx="10668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>
                <a:latin typeface="Book Antiqua" pitchFamily="18" charset="0"/>
              </a:rPr>
              <a:t>(</a:t>
            </a:r>
            <a:r>
              <a:rPr lang="en-US" i="1">
                <a:latin typeface="Book Antiqua" pitchFamily="18" charset="0"/>
              </a:rPr>
              <a:t>x – </a:t>
            </a:r>
            <a:r>
              <a:rPr lang="en-US" i="1">
                <a:latin typeface="Symbol" pitchFamily="18" charset="2"/>
              </a:rPr>
              <a:t></a:t>
            </a:r>
            <a:r>
              <a:rPr lang="en-US">
                <a:latin typeface="Book Antiqua" pitchFamily="18" charset="0"/>
              </a:rPr>
              <a:t>)</a:t>
            </a:r>
            <a:r>
              <a:rPr lang="en-US" baseline="30000">
                <a:latin typeface="Book Antiqua" pitchFamily="18" charset="0"/>
              </a:rPr>
              <a:t>2</a:t>
            </a:r>
          </a:p>
        </p:txBody>
      </p:sp>
      <p:sp>
        <p:nvSpPr>
          <p:cNvPr id="29704" name="Rectangle 20"/>
          <p:cNvSpPr>
            <a:spLocks noChangeArrowheads="1"/>
          </p:cNvSpPr>
          <p:nvPr/>
        </p:nvSpPr>
        <p:spPr bwMode="auto">
          <a:xfrm>
            <a:off x="5238750" y="1670050"/>
            <a:ext cx="6858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i="1">
                <a:latin typeface="Book Antiqua" pitchFamily="18" charset="0"/>
              </a:rPr>
              <a:t>f</a:t>
            </a:r>
            <a:r>
              <a:rPr lang="en-US">
                <a:latin typeface="Book Antiqua" pitchFamily="18" charset="0"/>
              </a:rPr>
              <a:t>(</a:t>
            </a:r>
            <a:r>
              <a:rPr lang="en-US" i="1">
                <a:latin typeface="Book Antiqua" pitchFamily="18" charset="0"/>
              </a:rPr>
              <a:t>x</a:t>
            </a:r>
            <a:r>
              <a:rPr lang="en-US">
                <a:latin typeface="Book Antiqua" pitchFamily="18" charset="0"/>
              </a:rPr>
              <a:t>)</a:t>
            </a:r>
          </a:p>
        </p:txBody>
      </p:sp>
      <p:sp>
        <p:nvSpPr>
          <p:cNvPr id="29705" name="Rectangle 21"/>
          <p:cNvSpPr>
            <a:spLocks noChangeArrowheads="1"/>
          </p:cNvSpPr>
          <p:nvPr/>
        </p:nvSpPr>
        <p:spPr bwMode="auto">
          <a:xfrm>
            <a:off x="6191250" y="1670050"/>
            <a:ext cx="14859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>
                <a:latin typeface="Book Antiqua" pitchFamily="18" charset="0"/>
              </a:rPr>
              <a:t>(</a:t>
            </a:r>
            <a:r>
              <a:rPr lang="en-US" i="1">
                <a:latin typeface="Book Antiqua" pitchFamily="18" charset="0"/>
              </a:rPr>
              <a:t>x</a:t>
            </a:r>
            <a:r>
              <a:rPr lang="en-US">
                <a:latin typeface="Book Antiqua" pitchFamily="18" charset="0"/>
              </a:rPr>
              <a:t> – </a:t>
            </a:r>
            <a:r>
              <a:rPr lang="en-US" i="1">
                <a:latin typeface="Symbol" pitchFamily="18" charset="2"/>
              </a:rPr>
              <a:t></a:t>
            </a:r>
            <a:r>
              <a:rPr lang="en-US">
                <a:latin typeface="Book Antiqua" pitchFamily="18" charset="0"/>
              </a:rPr>
              <a:t>)</a:t>
            </a:r>
            <a:r>
              <a:rPr lang="en-US" baseline="30000">
                <a:latin typeface="Book Antiqua" pitchFamily="18" charset="0"/>
              </a:rPr>
              <a:t>2</a:t>
            </a:r>
            <a:r>
              <a:rPr lang="en-US" i="1">
                <a:latin typeface="Book Antiqua" pitchFamily="18" charset="0"/>
              </a:rPr>
              <a:t>f</a:t>
            </a:r>
            <a:r>
              <a:rPr lang="en-US">
                <a:latin typeface="Book Antiqua" pitchFamily="18" charset="0"/>
              </a:rPr>
              <a:t>(</a:t>
            </a:r>
            <a:r>
              <a:rPr lang="en-US" i="1">
                <a:latin typeface="Book Antiqua" pitchFamily="18" charset="0"/>
              </a:rPr>
              <a:t>x</a:t>
            </a:r>
            <a:r>
              <a:rPr lang="en-US">
                <a:latin typeface="Book Antiqua" pitchFamily="18" charset="0"/>
              </a:rPr>
              <a:t>)</a:t>
            </a:r>
          </a:p>
        </p:txBody>
      </p:sp>
      <p:sp>
        <p:nvSpPr>
          <p:cNvPr id="13334" name="Rectangle 22"/>
          <p:cNvSpPr>
            <a:spLocks noChangeArrowheads="1"/>
          </p:cNvSpPr>
          <p:nvPr/>
        </p:nvSpPr>
        <p:spPr bwMode="auto">
          <a:xfrm>
            <a:off x="4294188" y="3846513"/>
            <a:ext cx="3563937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r>
              <a:rPr lang="en-US">
                <a:latin typeface="Book Antiqua" pitchFamily="18" charset="0"/>
              </a:rPr>
              <a:t>Variance  = </a:t>
            </a:r>
            <a:r>
              <a:rPr lang="en-US" i="1">
                <a:latin typeface="Symbol" pitchFamily="18" charset="2"/>
              </a:rPr>
              <a:t>s </a:t>
            </a:r>
            <a:r>
              <a:rPr lang="en-US" baseline="30000">
                <a:latin typeface="Book Antiqua" pitchFamily="18" charset="0"/>
              </a:rPr>
              <a:t>2</a:t>
            </a:r>
            <a:r>
              <a:rPr lang="en-US">
                <a:latin typeface="Book Antiqua" pitchFamily="18" charset="0"/>
              </a:rPr>
              <a:t> = </a:t>
            </a:r>
            <a:endParaRPr lang="en-US" baseline="30000">
              <a:latin typeface="Symbol" pitchFamily="18" charset="2"/>
            </a:endParaRPr>
          </a:p>
        </p:txBody>
      </p:sp>
      <p:sp>
        <p:nvSpPr>
          <p:cNvPr id="29707" name="Rectangle 23"/>
          <p:cNvSpPr>
            <a:spLocks noChangeArrowheads="1"/>
          </p:cNvSpPr>
          <p:nvPr/>
        </p:nvSpPr>
        <p:spPr bwMode="auto">
          <a:xfrm>
            <a:off x="1504950" y="1670050"/>
            <a:ext cx="533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i="1">
                <a:latin typeface="Book Antiqua" pitchFamily="18" charset="0"/>
              </a:rPr>
              <a:t>x</a:t>
            </a:r>
          </a:p>
        </p:txBody>
      </p:sp>
      <p:sp>
        <p:nvSpPr>
          <p:cNvPr id="13337" name="Rectangle 25"/>
          <p:cNvSpPr>
            <a:spLocks noChangeArrowheads="1"/>
          </p:cNvSpPr>
          <p:nvPr/>
        </p:nvSpPr>
        <p:spPr bwMode="auto">
          <a:xfrm>
            <a:off x="1085850" y="4832350"/>
            <a:ext cx="7283450" cy="118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>
                <a:latin typeface="Book Antiqua" pitchFamily="18" charset="0"/>
              </a:rPr>
              <a:t>Standard deviation</a:t>
            </a:r>
          </a:p>
          <a:p>
            <a:pPr algn="ctr" eaLnBrk="0" hangingPunct="0"/>
            <a:r>
              <a:rPr lang="en-US" i="1">
                <a:latin typeface="Symbol" pitchFamily="18" charset="2"/>
              </a:rPr>
              <a:t>s</a:t>
            </a:r>
            <a:r>
              <a:rPr lang="en-US">
                <a:latin typeface="Book Antiqua" pitchFamily="18" charset="0"/>
              </a:rPr>
              <a:t> = 0.5196</a:t>
            </a:r>
          </a:p>
        </p:txBody>
      </p:sp>
      <p:sp>
        <p:nvSpPr>
          <p:cNvPr id="13338" name="Line 26"/>
          <p:cNvSpPr>
            <a:spLocks noChangeShapeType="1"/>
          </p:cNvSpPr>
          <p:nvPr/>
        </p:nvSpPr>
        <p:spPr bwMode="auto">
          <a:xfrm flipV="1">
            <a:off x="6292850" y="4241800"/>
            <a:ext cx="666750" cy="0"/>
          </a:xfrm>
          <a:prstGeom prst="line">
            <a:avLst/>
          </a:prstGeom>
          <a:noFill/>
          <a:ln w="12700">
            <a:noFill/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3347" name="AutoShape 35"/>
          <p:cNvSpPr>
            <a:spLocks noChangeArrowheads="1"/>
          </p:cNvSpPr>
          <p:nvPr/>
        </p:nvSpPr>
        <p:spPr bwMode="auto">
          <a:xfrm>
            <a:off x="4864100" y="925513"/>
            <a:ext cx="1327150" cy="484187"/>
          </a:xfrm>
          <a:prstGeom prst="wedgeRoundRectCallout">
            <a:avLst>
              <a:gd name="adj1" fmla="val -6940"/>
              <a:gd name="adj2" fmla="val 715245"/>
              <a:gd name="adj3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 anchorCtr="1"/>
          <a:lstStyle/>
          <a:p>
            <a:pPr algn="ctr" eaLnBrk="0" hangingPunct="0"/>
            <a:r>
              <a:rPr lang="en-US" i="1">
                <a:latin typeface="Symbol" pitchFamily="18" charset="2"/>
              </a:rPr>
              <a:t>m</a:t>
            </a:r>
            <a:r>
              <a:rPr lang="en-US">
                <a:latin typeface="Book Antiqua" pitchFamily="18" charset="0"/>
              </a:rPr>
              <a:t> = 0.3</a:t>
            </a:r>
          </a:p>
        </p:txBody>
      </p:sp>
      <p:sp>
        <p:nvSpPr>
          <p:cNvPr id="13349" name="Rectangle 37"/>
          <p:cNvSpPr>
            <a:spLocks noChangeArrowheads="1"/>
          </p:cNvSpPr>
          <p:nvPr/>
        </p:nvSpPr>
        <p:spPr bwMode="auto">
          <a:xfrm>
            <a:off x="2495550" y="2159000"/>
            <a:ext cx="47625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200">
                <a:latin typeface="Book Antiqua" pitchFamily="18" charset="0"/>
              </a:rPr>
              <a:t>-0.3</a:t>
            </a:r>
          </a:p>
        </p:txBody>
      </p:sp>
      <p:sp>
        <p:nvSpPr>
          <p:cNvPr id="13350" name="Rectangle 38"/>
          <p:cNvSpPr>
            <a:spLocks noChangeArrowheads="1"/>
          </p:cNvSpPr>
          <p:nvPr/>
        </p:nvSpPr>
        <p:spPr bwMode="auto">
          <a:xfrm>
            <a:off x="2609850" y="2628900"/>
            <a:ext cx="47625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200">
                <a:latin typeface="Book Antiqua" pitchFamily="18" charset="0"/>
              </a:rPr>
              <a:t>0.7</a:t>
            </a:r>
          </a:p>
        </p:txBody>
      </p:sp>
      <p:sp>
        <p:nvSpPr>
          <p:cNvPr id="13351" name="Rectangle 39"/>
          <p:cNvSpPr>
            <a:spLocks noChangeArrowheads="1"/>
          </p:cNvSpPr>
          <p:nvPr/>
        </p:nvSpPr>
        <p:spPr bwMode="auto">
          <a:xfrm>
            <a:off x="2584450" y="3022600"/>
            <a:ext cx="47625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200">
                <a:latin typeface="Book Antiqua" pitchFamily="18" charset="0"/>
              </a:rPr>
              <a:t>1.7</a:t>
            </a:r>
          </a:p>
        </p:txBody>
      </p:sp>
      <p:sp>
        <p:nvSpPr>
          <p:cNvPr id="13352" name="Rectangle 40"/>
          <p:cNvSpPr>
            <a:spLocks noChangeArrowheads="1"/>
          </p:cNvSpPr>
          <p:nvPr/>
        </p:nvSpPr>
        <p:spPr bwMode="auto">
          <a:xfrm>
            <a:off x="2584450" y="3441700"/>
            <a:ext cx="41275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200">
                <a:latin typeface="Book Antiqua" pitchFamily="18" charset="0"/>
              </a:rPr>
              <a:t>2.7</a:t>
            </a:r>
          </a:p>
        </p:txBody>
      </p:sp>
      <p:sp>
        <p:nvSpPr>
          <p:cNvPr id="13354" name="Rectangle 42"/>
          <p:cNvSpPr>
            <a:spLocks noChangeArrowheads="1"/>
          </p:cNvSpPr>
          <p:nvPr/>
        </p:nvSpPr>
        <p:spPr bwMode="auto">
          <a:xfrm>
            <a:off x="1485900" y="2222500"/>
            <a:ext cx="5207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3355" name="Rectangle 43"/>
          <p:cNvSpPr>
            <a:spLocks noChangeArrowheads="1"/>
          </p:cNvSpPr>
          <p:nvPr/>
        </p:nvSpPr>
        <p:spPr bwMode="auto">
          <a:xfrm>
            <a:off x="5473700" y="969963"/>
            <a:ext cx="6858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3356" name="Rectangle 44"/>
          <p:cNvSpPr>
            <a:spLocks noChangeArrowheads="1"/>
          </p:cNvSpPr>
          <p:nvPr/>
        </p:nvSpPr>
        <p:spPr bwMode="auto">
          <a:xfrm>
            <a:off x="1485900" y="2641600"/>
            <a:ext cx="5207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3357" name="Rectangle 45"/>
          <p:cNvSpPr>
            <a:spLocks noChangeArrowheads="1"/>
          </p:cNvSpPr>
          <p:nvPr/>
        </p:nvSpPr>
        <p:spPr bwMode="auto">
          <a:xfrm>
            <a:off x="1485900" y="3060700"/>
            <a:ext cx="5207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3358" name="Rectangle 46"/>
          <p:cNvSpPr>
            <a:spLocks noChangeArrowheads="1"/>
          </p:cNvSpPr>
          <p:nvPr/>
        </p:nvSpPr>
        <p:spPr bwMode="auto">
          <a:xfrm>
            <a:off x="1485900" y="3479800"/>
            <a:ext cx="5207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3361" name="Rectangle 49"/>
          <p:cNvSpPr>
            <a:spLocks noChangeArrowheads="1"/>
          </p:cNvSpPr>
          <p:nvPr/>
        </p:nvSpPr>
        <p:spPr bwMode="auto">
          <a:xfrm>
            <a:off x="4032250" y="2159000"/>
            <a:ext cx="47625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200">
                <a:latin typeface="Book Antiqua" pitchFamily="18" charset="0"/>
              </a:rPr>
              <a:t>0.09</a:t>
            </a:r>
          </a:p>
        </p:txBody>
      </p:sp>
      <p:sp>
        <p:nvSpPr>
          <p:cNvPr id="13362" name="Rectangle 50"/>
          <p:cNvSpPr>
            <a:spLocks noChangeArrowheads="1"/>
          </p:cNvSpPr>
          <p:nvPr/>
        </p:nvSpPr>
        <p:spPr bwMode="auto">
          <a:xfrm>
            <a:off x="4032250" y="2628900"/>
            <a:ext cx="47625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200">
                <a:latin typeface="Book Antiqua" pitchFamily="18" charset="0"/>
              </a:rPr>
              <a:t>0.49</a:t>
            </a:r>
          </a:p>
        </p:txBody>
      </p:sp>
      <p:sp>
        <p:nvSpPr>
          <p:cNvPr id="13363" name="Rectangle 51"/>
          <p:cNvSpPr>
            <a:spLocks noChangeArrowheads="1"/>
          </p:cNvSpPr>
          <p:nvPr/>
        </p:nvSpPr>
        <p:spPr bwMode="auto">
          <a:xfrm>
            <a:off x="4032250" y="3022600"/>
            <a:ext cx="47625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200">
                <a:latin typeface="Book Antiqua" pitchFamily="18" charset="0"/>
              </a:rPr>
              <a:t>2.89</a:t>
            </a:r>
          </a:p>
        </p:txBody>
      </p:sp>
      <p:sp>
        <p:nvSpPr>
          <p:cNvPr id="13364" name="Rectangle 52"/>
          <p:cNvSpPr>
            <a:spLocks noChangeArrowheads="1"/>
          </p:cNvSpPr>
          <p:nvPr/>
        </p:nvSpPr>
        <p:spPr bwMode="auto">
          <a:xfrm>
            <a:off x="4032250" y="3441700"/>
            <a:ext cx="41275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200">
                <a:latin typeface="Book Antiqua" pitchFamily="18" charset="0"/>
              </a:rPr>
              <a:t>7.29</a:t>
            </a:r>
          </a:p>
        </p:txBody>
      </p:sp>
      <p:sp>
        <p:nvSpPr>
          <p:cNvPr id="13381" name="Rectangle 69"/>
          <p:cNvSpPr>
            <a:spLocks noChangeArrowheads="1"/>
          </p:cNvSpPr>
          <p:nvPr/>
        </p:nvSpPr>
        <p:spPr bwMode="auto">
          <a:xfrm>
            <a:off x="6559550" y="2209800"/>
            <a:ext cx="47625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>
                <a:latin typeface="Book Antiqua" pitchFamily="18" charset="0"/>
              </a:rPr>
              <a:t>.0656</a:t>
            </a:r>
          </a:p>
        </p:txBody>
      </p:sp>
      <p:sp>
        <p:nvSpPr>
          <p:cNvPr id="13382" name="Rectangle 70"/>
          <p:cNvSpPr>
            <a:spLocks noChangeArrowheads="1"/>
          </p:cNvSpPr>
          <p:nvPr/>
        </p:nvSpPr>
        <p:spPr bwMode="auto">
          <a:xfrm>
            <a:off x="6572250" y="2641600"/>
            <a:ext cx="47625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>
                <a:latin typeface="Book Antiqua" pitchFamily="18" charset="0"/>
              </a:rPr>
              <a:t>.1191</a:t>
            </a:r>
          </a:p>
        </p:txBody>
      </p:sp>
      <p:sp>
        <p:nvSpPr>
          <p:cNvPr id="13383" name="Rectangle 71"/>
          <p:cNvSpPr>
            <a:spLocks noChangeArrowheads="1"/>
          </p:cNvSpPr>
          <p:nvPr/>
        </p:nvSpPr>
        <p:spPr bwMode="auto">
          <a:xfrm>
            <a:off x="6559550" y="3048000"/>
            <a:ext cx="47625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>
                <a:latin typeface="Book Antiqua" pitchFamily="18" charset="0"/>
              </a:rPr>
              <a:t>.0780</a:t>
            </a:r>
          </a:p>
        </p:txBody>
      </p:sp>
      <p:sp>
        <p:nvSpPr>
          <p:cNvPr id="13384" name="Rectangle 72"/>
          <p:cNvSpPr>
            <a:spLocks noChangeArrowheads="1"/>
          </p:cNvSpPr>
          <p:nvPr/>
        </p:nvSpPr>
        <p:spPr bwMode="auto">
          <a:xfrm>
            <a:off x="6572250" y="3479800"/>
            <a:ext cx="41275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u="sng">
                <a:latin typeface="Book Antiqua" pitchFamily="18" charset="0"/>
              </a:rPr>
              <a:t>.0073</a:t>
            </a:r>
          </a:p>
        </p:txBody>
      </p:sp>
      <p:sp>
        <p:nvSpPr>
          <p:cNvPr id="13385" name="Rectangle 73"/>
          <p:cNvSpPr>
            <a:spLocks noChangeArrowheads="1"/>
          </p:cNvSpPr>
          <p:nvPr/>
        </p:nvSpPr>
        <p:spPr bwMode="auto">
          <a:xfrm>
            <a:off x="4051300" y="2247900"/>
            <a:ext cx="6731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3386" name="Rectangle 74"/>
          <p:cNvSpPr>
            <a:spLocks noChangeArrowheads="1"/>
          </p:cNvSpPr>
          <p:nvPr/>
        </p:nvSpPr>
        <p:spPr bwMode="auto">
          <a:xfrm>
            <a:off x="5181600" y="2247900"/>
            <a:ext cx="731838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3387" name="Rectangle 75"/>
          <p:cNvSpPr>
            <a:spLocks noChangeArrowheads="1"/>
          </p:cNvSpPr>
          <p:nvPr/>
        </p:nvSpPr>
        <p:spPr bwMode="auto">
          <a:xfrm>
            <a:off x="6580188" y="3863975"/>
            <a:ext cx="60325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>
                <a:latin typeface="Book Antiqua" pitchFamily="18" charset="0"/>
              </a:rPr>
              <a:t>.2700</a:t>
            </a:r>
          </a:p>
        </p:txBody>
      </p:sp>
      <p:sp>
        <p:nvSpPr>
          <p:cNvPr id="13388" name="Rectangle 76"/>
          <p:cNvSpPr>
            <a:spLocks noChangeArrowheads="1"/>
          </p:cNvSpPr>
          <p:nvPr/>
        </p:nvSpPr>
        <p:spPr bwMode="auto">
          <a:xfrm>
            <a:off x="4051300" y="2641600"/>
            <a:ext cx="6731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3389" name="Rectangle 77"/>
          <p:cNvSpPr>
            <a:spLocks noChangeArrowheads="1"/>
          </p:cNvSpPr>
          <p:nvPr/>
        </p:nvSpPr>
        <p:spPr bwMode="auto">
          <a:xfrm>
            <a:off x="5181600" y="2641600"/>
            <a:ext cx="731838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3390" name="Rectangle 78"/>
          <p:cNvSpPr>
            <a:spLocks noChangeArrowheads="1"/>
          </p:cNvSpPr>
          <p:nvPr/>
        </p:nvSpPr>
        <p:spPr bwMode="auto">
          <a:xfrm>
            <a:off x="4051300" y="3035300"/>
            <a:ext cx="6731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3391" name="Rectangle 79"/>
          <p:cNvSpPr>
            <a:spLocks noChangeArrowheads="1"/>
          </p:cNvSpPr>
          <p:nvPr/>
        </p:nvSpPr>
        <p:spPr bwMode="auto">
          <a:xfrm>
            <a:off x="5181600" y="3035300"/>
            <a:ext cx="731838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3392" name="Rectangle 80"/>
          <p:cNvSpPr>
            <a:spLocks noChangeArrowheads="1"/>
          </p:cNvSpPr>
          <p:nvPr/>
        </p:nvSpPr>
        <p:spPr bwMode="auto">
          <a:xfrm>
            <a:off x="4037013" y="3429000"/>
            <a:ext cx="6985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3393" name="Rectangle 81"/>
          <p:cNvSpPr>
            <a:spLocks noChangeArrowheads="1"/>
          </p:cNvSpPr>
          <p:nvPr/>
        </p:nvSpPr>
        <p:spPr bwMode="auto">
          <a:xfrm>
            <a:off x="5181600" y="3429000"/>
            <a:ext cx="731838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" name="Rectangle 74"/>
          <p:cNvSpPr>
            <a:spLocks noChangeArrowheads="1"/>
          </p:cNvSpPr>
          <p:nvPr/>
        </p:nvSpPr>
        <p:spPr bwMode="auto">
          <a:xfrm>
            <a:off x="2476500" y="2257425"/>
            <a:ext cx="6858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3" name="Rectangle 77"/>
          <p:cNvSpPr>
            <a:spLocks noChangeArrowheads="1"/>
          </p:cNvSpPr>
          <p:nvPr/>
        </p:nvSpPr>
        <p:spPr bwMode="auto">
          <a:xfrm>
            <a:off x="2476500" y="2651125"/>
            <a:ext cx="6858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4" name="Rectangle 79"/>
          <p:cNvSpPr>
            <a:spLocks noChangeArrowheads="1"/>
          </p:cNvSpPr>
          <p:nvPr/>
        </p:nvSpPr>
        <p:spPr bwMode="auto">
          <a:xfrm>
            <a:off x="2476500" y="3044825"/>
            <a:ext cx="6858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5" name="Rectangle 81"/>
          <p:cNvSpPr>
            <a:spLocks noChangeArrowheads="1"/>
          </p:cNvSpPr>
          <p:nvPr/>
        </p:nvSpPr>
        <p:spPr bwMode="auto">
          <a:xfrm>
            <a:off x="2476500" y="3438525"/>
            <a:ext cx="6858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9741" name="Rectangle 2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>
                <a:latin typeface="Book Antiqua" pitchFamily="18" charset="0"/>
              </a:rPr>
              <a:t>Binomial Probability Distribution</a:t>
            </a:r>
          </a:p>
        </p:txBody>
      </p:sp>
      <p:sp>
        <p:nvSpPr>
          <p:cNvPr id="29742" name="Rectangle 181"/>
          <p:cNvSpPr>
            <a:spLocks noChangeArrowheads="1"/>
          </p:cNvSpPr>
          <p:nvPr/>
        </p:nvSpPr>
        <p:spPr bwMode="auto">
          <a:xfrm>
            <a:off x="700088" y="914400"/>
            <a:ext cx="5562600" cy="54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b="1">
                <a:latin typeface="Book Antiqua" pitchFamily="18" charset="0"/>
              </a:rPr>
              <a:t>Example:</a:t>
            </a:r>
            <a:r>
              <a:rPr lang="en-US">
                <a:latin typeface="Book Antiqua" pitchFamily="18" charset="0"/>
              </a:rPr>
              <a:t>  Evans Electronics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 nodeType="clickPar">
                      <p:stCondLst>
                        <p:cond delay="indefinite"/>
                      </p:stCondLst>
                      <p:childTnLst>
                        <p:par>
                          <p:cTn id="1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 nodeType="clickPar">
                      <p:stCondLst>
                        <p:cond delay="indefinite"/>
                      </p:stCondLst>
                      <p:childTnLst>
                        <p:par>
                          <p:cTn id="1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 nodeType="clickPar">
                      <p:stCondLst>
                        <p:cond delay="indefinite"/>
                      </p:stCondLst>
                      <p:childTnLst>
                        <p:par>
                          <p:cTn id="1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 nodeType="clickPar">
                      <p:stCondLst>
                        <p:cond delay="indefinite"/>
                      </p:stCondLst>
                      <p:childTnLst>
                        <p:par>
                          <p:cTn id="1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34" grpId="0"/>
      <p:bldP spid="13337" grpId="0"/>
      <p:bldP spid="13347" grpId="0"/>
      <p:bldP spid="13350" grpId="0"/>
      <p:bldP spid="13351" grpId="0"/>
      <p:bldP spid="13352" grpId="0"/>
      <p:bldP spid="13354" grpId="0" animBg="1"/>
      <p:bldP spid="13354" grpId="1" animBg="1"/>
      <p:bldP spid="13355" grpId="0" animBg="1"/>
      <p:bldP spid="13355" grpId="1" animBg="1"/>
      <p:bldP spid="13356" grpId="0" animBg="1"/>
      <p:bldP spid="13356" grpId="1" animBg="1"/>
      <p:bldP spid="13357" grpId="0" animBg="1"/>
      <p:bldP spid="13357" grpId="1" animBg="1"/>
      <p:bldP spid="13358" grpId="0" animBg="1"/>
      <p:bldP spid="13358" grpId="1" animBg="1"/>
      <p:bldP spid="13361" grpId="0"/>
      <p:bldP spid="13362" grpId="0"/>
      <p:bldP spid="13363" grpId="0"/>
      <p:bldP spid="13364" grpId="0"/>
      <p:bldP spid="13381" grpId="0"/>
      <p:bldP spid="13382" grpId="0"/>
      <p:bldP spid="13383" grpId="0"/>
      <p:bldP spid="13384" grpId="0"/>
      <p:bldP spid="13385" grpId="0" animBg="1"/>
      <p:bldP spid="13385" grpId="1" animBg="1"/>
      <p:bldP spid="13386" grpId="0" animBg="1"/>
      <p:bldP spid="13386" grpId="1" animBg="1"/>
      <p:bldP spid="13387" grpId="0"/>
      <p:bldP spid="13388" grpId="0" animBg="1"/>
      <p:bldP spid="13388" grpId="1" animBg="1"/>
      <p:bldP spid="13389" grpId="0" animBg="1"/>
      <p:bldP spid="13389" grpId="1" animBg="1"/>
      <p:bldP spid="13390" grpId="0" animBg="1"/>
      <p:bldP spid="13390" grpId="1" animBg="1"/>
      <p:bldP spid="13391" grpId="0" animBg="1"/>
      <p:bldP spid="13391" grpId="1" animBg="1"/>
      <p:bldP spid="13392" grpId="0" animBg="1"/>
      <p:bldP spid="13392" grpId="1" animBg="1"/>
      <p:bldP spid="13393" grpId="0" animBg="1"/>
      <p:bldP spid="13393" grpId="1" animBg="1"/>
      <p:bldP spid="2" grpId="0" animBg="1"/>
      <p:bldP spid="2" grpId="1" animBg="1"/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Binomial Probability Distribution</a:t>
            </a:r>
          </a:p>
        </p:txBody>
      </p:sp>
      <p:grpSp>
        <p:nvGrpSpPr>
          <p:cNvPr id="30723" name="Group 19"/>
          <p:cNvGrpSpPr>
            <a:grpSpLocks/>
          </p:cNvGrpSpPr>
          <p:nvPr/>
        </p:nvGrpSpPr>
        <p:grpSpPr bwMode="auto">
          <a:xfrm>
            <a:off x="2087563" y="1671638"/>
            <a:ext cx="3668712" cy="733425"/>
            <a:chOff x="1715" y="1013"/>
            <a:chExt cx="2311" cy="462"/>
          </a:xfrm>
        </p:grpSpPr>
        <p:sp>
          <p:nvSpPr>
            <p:cNvPr id="20491" name="Rectangle 11"/>
            <p:cNvSpPr>
              <a:spLocks noChangeArrowheads="1"/>
            </p:cNvSpPr>
            <p:nvPr/>
          </p:nvSpPr>
          <p:spPr bwMode="auto">
            <a:xfrm>
              <a:off x="1715" y="1013"/>
              <a:ext cx="2311" cy="46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2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30737" name="Rectangle 13"/>
            <p:cNvSpPr>
              <a:spLocks noChangeArrowheads="1"/>
            </p:cNvSpPr>
            <p:nvPr/>
          </p:nvSpPr>
          <p:spPr bwMode="auto">
            <a:xfrm>
              <a:off x="1728" y="1020"/>
              <a:ext cx="2292" cy="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en-US" i="1">
                  <a:latin typeface="Symbol" pitchFamily="18" charset="2"/>
                </a:rPr>
                <a:t></a:t>
              </a:r>
              <a:r>
                <a:rPr lang="en-US">
                  <a:latin typeface="Book Antiqua" pitchFamily="18" charset="0"/>
                </a:rPr>
                <a:t> = </a:t>
              </a:r>
              <a:r>
                <a:rPr lang="en-US" i="1">
                  <a:latin typeface="Book Antiqua" pitchFamily="18" charset="0"/>
                </a:rPr>
                <a:t>np</a:t>
              </a:r>
            </a:p>
          </p:txBody>
        </p:sp>
      </p:grpSp>
      <p:grpSp>
        <p:nvGrpSpPr>
          <p:cNvPr id="3" name="Group 20"/>
          <p:cNvGrpSpPr>
            <a:grpSpLocks/>
          </p:cNvGrpSpPr>
          <p:nvPr/>
        </p:nvGrpSpPr>
        <p:grpSpPr bwMode="auto">
          <a:xfrm>
            <a:off x="2246313" y="2903538"/>
            <a:ext cx="3802062" cy="885825"/>
            <a:chOff x="1631" y="1721"/>
            <a:chExt cx="2395" cy="558"/>
          </a:xfrm>
        </p:grpSpPr>
        <p:sp>
          <p:nvSpPr>
            <p:cNvPr id="20494" name="Rectangle 14"/>
            <p:cNvSpPr>
              <a:spLocks noChangeArrowheads="1"/>
            </p:cNvSpPr>
            <p:nvPr/>
          </p:nvSpPr>
          <p:spPr bwMode="auto">
            <a:xfrm>
              <a:off x="1715" y="1769"/>
              <a:ext cx="2311" cy="46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2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30735" name="Rectangle 15"/>
            <p:cNvSpPr>
              <a:spLocks noChangeArrowheads="1"/>
            </p:cNvSpPr>
            <p:nvPr/>
          </p:nvSpPr>
          <p:spPr bwMode="auto">
            <a:xfrm>
              <a:off x="1631" y="1721"/>
              <a:ext cx="2347" cy="5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342900" lvl="3" eaLnBrk="0" hangingPunct="0">
                <a:spcBef>
                  <a:spcPct val="20000"/>
                </a:spcBef>
              </a:pPr>
              <a:r>
                <a:rPr lang="en-US" i="1">
                  <a:latin typeface="Symbol" pitchFamily="18" charset="2"/>
                </a:rPr>
                <a:t> </a:t>
              </a:r>
              <a:r>
                <a:rPr lang="en-US" baseline="30000">
                  <a:latin typeface="Book Antiqua" pitchFamily="18" charset="0"/>
                </a:rPr>
                <a:t>2</a:t>
              </a:r>
              <a:r>
                <a:rPr lang="en-US">
                  <a:latin typeface="Book Antiqua" pitchFamily="18" charset="0"/>
                </a:rPr>
                <a:t> = </a:t>
              </a:r>
              <a:r>
                <a:rPr lang="en-US" i="1">
                  <a:latin typeface="Book Antiqua" pitchFamily="18" charset="0"/>
                </a:rPr>
                <a:t>np</a:t>
              </a:r>
              <a:r>
                <a:rPr lang="en-US">
                  <a:latin typeface="Book Antiqua" pitchFamily="18" charset="0"/>
                </a:rPr>
                <a:t>(1 </a:t>
              </a:r>
              <a:r>
                <a:rPr lang="en-US">
                  <a:latin typeface="Symbol" pitchFamily="18" charset="2"/>
                </a:rPr>
                <a:t>-</a:t>
              </a:r>
              <a:r>
                <a:rPr lang="en-US">
                  <a:latin typeface="Book Antiqua" pitchFamily="18" charset="0"/>
                </a:rPr>
                <a:t> </a:t>
              </a:r>
              <a:r>
                <a:rPr lang="en-US" i="1">
                  <a:latin typeface="Book Antiqua" pitchFamily="18" charset="0"/>
                </a:rPr>
                <a:t>p</a:t>
              </a:r>
              <a:r>
                <a:rPr lang="en-US">
                  <a:latin typeface="Book Antiqua" pitchFamily="18" charset="0"/>
                </a:rPr>
                <a:t>)</a:t>
              </a:r>
            </a:p>
          </p:txBody>
        </p:sp>
      </p:grpSp>
      <p:sp>
        <p:nvSpPr>
          <p:cNvPr id="30725" name="Rectangle 23"/>
          <p:cNvSpPr>
            <a:spLocks noChangeArrowheads="1"/>
          </p:cNvSpPr>
          <p:nvPr/>
        </p:nvSpPr>
        <p:spPr bwMode="auto">
          <a:xfrm>
            <a:off x="696913" y="919163"/>
            <a:ext cx="61341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rgbClr val="000000"/>
              </a:buClr>
              <a:buFont typeface="Monotype Sorts"/>
              <a:buNone/>
            </a:pPr>
            <a:r>
              <a:rPr lang="en-US">
                <a:latin typeface="Book Antiqua" pitchFamily="18" charset="0"/>
              </a:rPr>
              <a:t>Expected Value</a:t>
            </a:r>
          </a:p>
        </p:txBody>
      </p:sp>
      <p:sp>
        <p:nvSpPr>
          <p:cNvPr id="30726" name="Rectangle 24"/>
          <p:cNvSpPr>
            <a:spLocks noChangeArrowheads="1"/>
          </p:cNvSpPr>
          <p:nvPr/>
        </p:nvSpPr>
        <p:spPr bwMode="auto">
          <a:xfrm>
            <a:off x="684213" y="2463800"/>
            <a:ext cx="6153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rgbClr val="000000"/>
              </a:buClr>
              <a:buFont typeface="Monotype Sorts"/>
              <a:buNone/>
            </a:pPr>
            <a:r>
              <a:rPr lang="en-US">
                <a:latin typeface="Book Antiqua" pitchFamily="18" charset="0"/>
              </a:rPr>
              <a:t>Variance</a:t>
            </a:r>
          </a:p>
        </p:txBody>
      </p:sp>
      <p:sp>
        <p:nvSpPr>
          <p:cNvPr id="30727" name="Rectangle 25"/>
          <p:cNvSpPr>
            <a:spLocks noChangeArrowheads="1"/>
          </p:cNvSpPr>
          <p:nvPr/>
        </p:nvSpPr>
        <p:spPr bwMode="auto">
          <a:xfrm>
            <a:off x="684213" y="3835400"/>
            <a:ext cx="662940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rgbClr val="000000"/>
              </a:buClr>
              <a:buFont typeface="Monotype Sorts"/>
              <a:buNone/>
            </a:pPr>
            <a:r>
              <a:rPr lang="en-US">
                <a:latin typeface="Book Antiqua" pitchFamily="18" charset="0"/>
              </a:rPr>
              <a:t>Standard Deviation</a:t>
            </a:r>
          </a:p>
        </p:txBody>
      </p:sp>
      <p:graphicFrame>
        <p:nvGraphicFramePr>
          <p:cNvPr id="20507" name="Object 27"/>
          <p:cNvGraphicFramePr>
            <a:graphicFrameLocks noGrp="1" noChangeAspect="1"/>
          </p:cNvGraphicFramePr>
          <p:nvPr>
            <p:ph idx="1"/>
          </p:nvPr>
        </p:nvGraphicFramePr>
        <p:xfrm>
          <a:off x="3582988" y="4419600"/>
          <a:ext cx="1281112" cy="53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9" name="Equation" r:id="rId4" imgW="545863" imgH="228501" progId="Equation.DSMT4">
                  <p:embed/>
                </p:oleObj>
              </mc:Choice>
              <mc:Fallback>
                <p:oleObj name="Equation" r:id="rId4" imgW="545863" imgH="228501" progId="Equation.DSMT4">
                  <p:embed/>
                  <p:pic>
                    <p:nvPicPr>
                      <p:cNvPr id="0" name="Object 27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2988" y="4419600"/>
                        <a:ext cx="1281112" cy="536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flat" cmpd="sng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 type="none" w="med" len="med"/>
                            <a:tailEnd type="none" w="med" len="med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07"/>
          <p:cNvSpPr>
            <a:spLocks noChangeArrowheads="1"/>
          </p:cNvSpPr>
          <p:nvPr/>
        </p:nvSpPr>
        <p:spPr bwMode="auto">
          <a:xfrm>
            <a:off x="4379913" y="1719263"/>
            <a:ext cx="206057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r>
              <a:rPr lang="en-US">
                <a:latin typeface="Book Antiqua" pitchFamily="18" charset="0"/>
              </a:rPr>
              <a:t>= 3(.1) = </a:t>
            </a:r>
          </a:p>
        </p:txBody>
      </p:sp>
      <p:sp>
        <p:nvSpPr>
          <p:cNvPr id="14" name="Rectangle 107"/>
          <p:cNvSpPr>
            <a:spLocks noChangeArrowheads="1"/>
          </p:cNvSpPr>
          <p:nvPr/>
        </p:nvSpPr>
        <p:spPr bwMode="auto">
          <a:xfrm>
            <a:off x="5618163" y="1719263"/>
            <a:ext cx="206057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r>
              <a:rPr lang="en-US">
                <a:latin typeface="Book Antiqua" pitchFamily="18" charset="0"/>
              </a:rPr>
              <a:t> .3</a:t>
            </a:r>
          </a:p>
        </p:txBody>
      </p:sp>
      <p:sp>
        <p:nvSpPr>
          <p:cNvPr id="15" name="Rectangle 107"/>
          <p:cNvSpPr>
            <a:spLocks noChangeArrowheads="1"/>
          </p:cNvSpPr>
          <p:nvPr/>
        </p:nvSpPr>
        <p:spPr bwMode="auto">
          <a:xfrm>
            <a:off x="4760913" y="4443413"/>
            <a:ext cx="206057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r>
              <a:rPr lang="en-US">
                <a:latin typeface="Book Antiqua" pitchFamily="18" charset="0"/>
              </a:rPr>
              <a:t>= .5196</a:t>
            </a:r>
          </a:p>
        </p:txBody>
      </p:sp>
      <p:sp>
        <p:nvSpPr>
          <p:cNvPr id="16" name="Rectangle 86"/>
          <p:cNvSpPr>
            <a:spLocks noChangeArrowheads="1"/>
          </p:cNvSpPr>
          <p:nvPr/>
        </p:nvSpPr>
        <p:spPr bwMode="auto">
          <a:xfrm>
            <a:off x="4579938" y="3035300"/>
            <a:ext cx="3008312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r>
              <a:rPr lang="en-US">
                <a:latin typeface="Book Antiqua" pitchFamily="18" charset="0"/>
              </a:rPr>
              <a:t>= 3(.1)(1 – .1)</a:t>
            </a:r>
          </a:p>
        </p:txBody>
      </p:sp>
      <p:sp>
        <p:nvSpPr>
          <p:cNvPr id="17" name="Rectangle 86"/>
          <p:cNvSpPr>
            <a:spLocks noChangeArrowheads="1"/>
          </p:cNvSpPr>
          <p:nvPr/>
        </p:nvSpPr>
        <p:spPr bwMode="auto">
          <a:xfrm>
            <a:off x="6503988" y="3035300"/>
            <a:ext cx="1497012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r>
              <a:rPr lang="en-US">
                <a:latin typeface="Book Antiqua" pitchFamily="18" charset="0"/>
              </a:rPr>
              <a:t>=  .27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73" name="Rectangle 13"/>
          <p:cNvSpPr>
            <a:spLocks noChangeArrowheads="1"/>
          </p:cNvSpPr>
          <p:nvPr/>
        </p:nvSpPr>
        <p:spPr bwMode="auto">
          <a:xfrm>
            <a:off x="1257300" y="4546600"/>
            <a:ext cx="7175500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marL="571500" indent="-457200" eaLnBrk="0" hangingPunct="0">
              <a:buFontTx/>
              <a:buAutoNum type="arabicPeriod" startAt="3"/>
            </a:pPr>
            <a:r>
              <a:rPr lang="en-US">
                <a:latin typeface="Book Antiqua" pitchFamily="18" charset="0"/>
              </a:rPr>
              <a:t>The probability of a success does not change from</a:t>
            </a:r>
            <a:br>
              <a:rPr lang="en-US">
                <a:latin typeface="Book Antiqua" pitchFamily="18" charset="0"/>
              </a:rPr>
            </a:br>
            <a:r>
              <a:rPr lang="en-US">
                <a:latin typeface="Book Antiqua" pitchFamily="18" charset="0"/>
              </a:rPr>
              <a:t>trial to trial.</a:t>
            </a:r>
          </a:p>
        </p:txBody>
      </p:sp>
      <p:sp>
        <p:nvSpPr>
          <p:cNvPr id="168986" name="Rectangle 26"/>
          <p:cNvSpPr>
            <a:spLocks noChangeArrowheads="1"/>
          </p:cNvSpPr>
          <p:nvPr/>
        </p:nvSpPr>
        <p:spPr bwMode="auto">
          <a:xfrm>
            <a:off x="1257300" y="4552950"/>
            <a:ext cx="7175500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marL="571500" indent="-457200" eaLnBrk="0" hangingPunct="0">
              <a:buFontTx/>
              <a:buAutoNum type="arabicPeriod" startAt="3"/>
            </a:pPr>
            <a:r>
              <a:rPr lang="en-US">
                <a:latin typeface="Book Antiqua" pitchFamily="18" charset="0"/>
              </a:rPr>
              <a:t>The probability of a success </a:t>
            </a:r>
            <a:r>
              <a:rPr lang="en-US" b="1">
                <a:solidFill>
                  <a:srgbClr val="FF0000"/>
                </a:solidFill>
                <a:latin typeface="Book Antiqua" pitchFamily="18" charset="0"/>
              </a:rPr>
              <a:t>changes</a:t>
            </a:r>
            <a:r>
              <a:rPr lang="en-US">
                <a:latin typeface="Book Antiqua" pitchFamily="18" charset="0"/>
              </a:rPr>
              <a:t> from </a:t>
            </a:r>
            <a:br>
              <a:rPr lang="en-US">
                <a:latin typeface="Book Antiqua" pitchFamily="18" charset="0"/>
              </a:rPr>
            </a:br>
            <a:r>
              <a:rPr lang="en-US">
                <a:latin typeface="Book Antiqua" pitchFamily="18" charset="0"/>
              </a:rPr>
              <a:t>trial to trial.</a:t>
            </a:r>
          </a:p>
        </p:txBody>
      </p:sp>
      <p:sp>
        <p:nvSpPr>
          <p:cNvPr id="31748" name="Rectangle 2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>
                <a:latin typeface="Book Antiqua" pitchFamily="18" charset="0"/>
              </a:rPr>
              <a:t>Hypergeometric Probability Distribution</a:t>
            </a:r>
          </a:p>
        </p:txBody>
      </p:sp>
      <p:sp>
        <p:nvSpPr>
          <p:cNvPr id="31749" name="Rectangle 3"/>
          <p:cNvSpPr>
            <a:spLocks noChangeArrowheads="1"/>
          </p:cNvSpPr>
          <p:nvPr/>
        </p:nvSpPr>
        <p:spPr bwMode="auto">
          <a:xfrm>
            <a:off x="673100" y="1104900"/>
            <a:ext cx="7772400" cy="464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endParaRPr lang="en-US">
              <a:latin typeface="Book Antiqua" pitchFamily="18" charset="0"/>
            </a:endParaRPr>
          </a:p>
        </p:txBody>
      </p:sp>
      <p:sp>
        <p:nvSpPr>
          <p:cNvPr id="168965" name="Rectangle 5"/>
          <p:cNvSpPr>
            <a:spLocks noChangeArrowheads="1"/>
          </p:cNvSpPr>
          <p:nvPr/>
        </p:nvSpPr>
        <p:spPr bwMode="auto">
          <a:xfrm>
            <a:off x="755650" y="1809750"/>
            <a:ext cx="72771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r>
              <a:rPr lang="en-US">
                <a:latin typeface="Book Antiqua" pitchFamily="18" charset="0"/>
              </a:rPr>
              <a:t>For the binomial distribution:</a:t>
            </a:r>
          </a:p>
        </p:txBody>
      </p:sp>
      <p:sp>
        <p:nvSpPr>
          <p:cNvPr id="168974" name="Rectangle 14"/>
          <p:cNvSpPr>
            <a:spLocks noChangeArrowheads="1"/>
          </p:cNvSpPr>
          <p:nvPr/>
        </p:nvSpPr>
        <p:spPr bwMode="auto">
          <a:xfrm>
            <a:off x="1257300" y="5670550"/>
            <a:ext cx="7175500" cy="66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marL="457200" indent="-342900" eaLnBrk="0" hangingPunct="0"/>
            <a:r>
              <a:rPr lang="en-US">
                <a:latin typeface="Book Antiqua" pitchFamily="18" charset="0"/>
              </a:rPr>
              <a:t>4.  The trials are independent.</a:t>
            </a:r>
          </a:p>
        </p:txBody>
      </p:sp>
      <p:sp>
        <p:nvSpPr>
          <p:cNvPr id="31752" name="Rectangle 15"/>
          <p:cNvSpPr>
            <a:spLocks noChangeArrowheads="1"/>
          </p:cNvSpPr>
          <p:nvPr/>
        </p:nvSpPr>
        <p:spPr bwMode="auto">
          <a:xfrm>
            <a:off x="1257300" y="3422650"/>
            <a:ext cx="7175500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marL="571500" lvl="1" indent="-457200" eaLnBrk="0" hangingPunct="0">
              <a:lnSpc>
                <a:spcPct val="80000"/>
              </a:lnSpc>
              <a:spcBef>
                <a:spcPct val="20000"/>
              </a:spcBef>
              <a:buClr>
                <a:srgbClr val="66FFFF"/>
              </a:buClr>
              <a:buSzPct val="110000"/>
            </a:pPr>
            <a:r>
              <a:rPr lang="en-US">
                <a:latin typeface="Book Antiqua" pitchFamily="18" charset="0"/>
              </a:rPr>
              <a:t>2.  Two outcomes, </a:t>
            </a:r>
            <a:r>
              <a:rPr lang="en-US" u="sng">
                <a:latin typeface="Book Antiqua" pitchFamily="18" charset="0"/>
              </a:rPr>
              <a:t>success</a:t>
            </a:r>
            <a:r>
              <a:rPr lang="en-US">
                <a:latin typeface="Book Antiqua" pitchFamily="18" charset="0"/>
              </a:rPr>
              <a:t> and </a:t>
            </a:r>
            <a:r>
              <a:rPr lang="en-US" u="sng">
                <a:latin typeface="Book Antiqua" pitchFamily="18" charset="0"/>
              </a:rPr>
              <a:t>failure</a:t>
            </a:r>
            <a:r>
              <a:rPr lang="en-US">
                <a:latin typeface="Book Antiqua" pitchFamily="18" charset="0"/>
              </a:rPr>
              <a:t>, are possible</a:t>
            </a:r>
          </a:p>
          <a:p>
            <a:pPr marL="571500" lvl="1" indent="-457200" eaLnBrk="0" hangingPunct="0">
              <a:lnSpc>
                <a:spcPct val="80000"/>
              </a:lnSpc>
              <a:spcBef>
                <a:spcPct val="20000"/>
              </a:spcBef>
              <a:buClr>
                <a:srgbClr val="66FFFF"/>
              </a:buClr>
              <a:buSzPct val="110000"/>
            </a:pPr>
            <a:r>
              <a:rPr lang="en-US">
                <a:latin typeface="Book Antiqua" pitchFamily="18" charset="0"/>
              </a:rPr>
              <a:t>     on each trial.</a:t>
            </a:r>
          </a:p>
        </p:txBody>
      </p:sp>
      <p:sp>
        <p:nvSpPr>
          <p:cNvPr id="31753" name="Rectangle 16"/>
          <p:cNvSpPr>
            <a:spLocks noChangeArrowheads="1"/>
          </p:cNvSpPr>
          <p:nvPr/>
        </p:nvSpPr>
        <p:spPr bwMode="auto">
          <a:xfrm>
            <a:off x="1257300" y="2298700"/>
            <a:ext cx="7175500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marL="228600" lvl="1" indent="-114300" eaLnBrk="0" hangingPunct="0">
              <a:lnSpc>
                <a:spcPct val="80000"/>
              </a:lnSpc>
              <a:spcBef>
                <a:spcPct val="20000"/>
              </a:spcBef>
              <a:buClr>
                <a:srgbClr val="66FFFF"/>
              </a:buClr>
              <a:buSzPct val="110000"/>
            </a:pPr>
            <a:r>
              <a:rPr lang="en-US">
                <a:latin typeface="Book Antiqua" pitchFamily="18" charset="0"/>
              </a:rPr>
              <a:t>1.  The experiment consists of a sequence of </a:t>
            </a:r>
            <a:r>
              <a:rPr lang="en-US" i="1">
                <a:latin typeface="Book Antiqua" pitchFamily="18" charset="0"/>
              </a:rPr>
              <a:t>n</a:t>
            </a:r>
          </a:p>
          <a:p>
            <a:pPr marL="228600" lvl="1" indent="-114300" eaLnBrk="0" hangingPunct="0">
              <a:lnSpc>
                <a:spcPct val="80000"/>
              </a:lnSpc>
              <a:spcBef>
                <a:spcPct val="20000"/>
              </a:spcBef>
              <a:buClr>
                <a:srgbClr val="66FFFF"/>
              </a:buClr>
              <a:buSzPct val="110000"/>
            </a:pPr>
            <a:r>
              <a:rPr lang="en-US">
                <a:latin typeface="Book Antiqua" pitchFamily="18" charset="0"/>
              </a:rPr>
              <a:t>     identical trials.</a:t>
            </a:r>
          </a:p>
        </p:txBody>
      </p:sp>
      <p:sp>
        <p:nvSpPr>
          <p:cNvPr id="168985" name="Rectangle 25"/>
          <p:cNvSpPr>
            <a:spLocks noChangeArrowheads="1"/>
          </p:cNvSpPr>
          <p:nvPr/>
        </p:nvSpPr>
        <p:spPr bwMode="auto">
          <a:xfrm>
            <a:off x="755650" y="1809750"/>
            <a:ext cx="7277100" cy="412750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r>
              <a:rPr lang="en-US" b="1">
                <a:solidFill>
                  <a:srgbClr val="FF0000"/>
                </a:solidFill>
                <a:latin typeface="Book Antiqua" pitchFamily="18" charset="0"/>
                <a:cs typeface="+mn-cs"/>
              </a:rPr>
              <a:t>For the</a:t>
            </a:r>
            <a:r>
              <a:rPr lang="en-US" sz="22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 </a:t>
            </a:r>
            <a:r>
              <a:rPr lang="en-US" sz="2200" b="1">
                <a:solidFill>
                  <a:srgbClr val="FF0000"/>
                </a:solidFill>
                <a:latin typeface="Book Antiqua" pitchFamily="18" charset="0"/>
                <a:cs typeface="+mn-cs"/>
              </a:rPr>
              <a:t>Hypergeometric</a:t>
            </a:r>
            <a:r>
              <a:rPr lang="en-US" sz="22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 </a:t>
            </a:r>
            <a:r>
              <a:rPr lang="en-US" b="1">
                <a:solidFill>
                  <a:srgbClr val="FF0000"/>
                </a:solidFill>
                <a:latin typeface="Book Antiqua" pitchFamily="18" charset="0"/>
                <a:cs typeface="+mn-cs"/>
              </a:rPr>
              <a:t> distribution:</a:t>
            </a:r>
          </a:p>
        </p:txBody>
      </p:sp>
      <p:sp>
        <p:nvSpPr>
          <p:cNvPr id="168987" name="Rectangle 27"/>
          <p:cNvSpPr>
            <a:spLocks noChangeArrowheads="1"/>
          </p:cNvSpPr>
          <p:nvPr/>
        </p:nvSpPr>
        <p:spPr bwMode="auto">
          <a:xfrm>
            <a:off x="1257300" y="5664200"/>
            <a:ext cx="7175500" cy="66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marL="457200" indent="-342900" eaLnBrk="0" hangingPunct="0"/>
            <a:r>
              <a:rPr lang="en-US">
                <a:latin typeface="Book Antiqua" pitchFamily="18" charset="0"/>
              </a:rPr>
              <a:t>4.  The trials are </a:t>
            </a:r>
            <a:r>
              <a:rPr lang="en-US" b="1">
                <a:solidFill>
                  <a:srgbClr val="FF0000"/>
                </a:solidFill>
                <a:latin typeface="Book Antiqua" pitchFamily="18" charset="0"/>
              </a:rPr>
              <a:t>not</a:t>
            </a:r>
            <a:r>
              <a:rPr lang="en-US">
                <a:latin typeface="Book Antiqua" pitchFamily="18" charset="0"/>
              </a:rPr>
              <a:t> independent.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8973" grpId="0"/>
      <p:bldP spid="168986" grpId="0"/>
      <p:bldP spid="168965" grpId="0"/>
      <p:bldP spid="168974" grpId="0"/>
      <p:bldP spid="168985" grpId="0"/>
      <p:bldP spid="16898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4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>
                <a:latin typeface="Book Antiqua" pitchFamily="18" charset="0"/>
              </a:rPr>
              <a:t>Hypergeometric Probability Distribution</a:t>
            </a:r>
          </a:p>
        </p:txBody>
      </p:sp>
      <p:sp>
        <p:nvSpPr>
          <p:cNvPr id="163856" name="Oval 16"/>
          <p:cNvSpPr>
            <a:spLocks noChangeArrowheads="1"/>
          </p:cNvSpPr>
          <p:nvPr/>
        </p:nvSpPr>
        <p:spPr bwMode="auto">
          <a:xfrm>
            <a:off x="4200525" y="981075"/>
            <a:ext cx="647700" cy="1143000"/>
          </a:xfrm>
          <a:prstGeom prst="ellipse">
            <a:avLst/>
          </a:prstGeom>
          <a:solidFill>
            <a:srgbClr val="FFFF00"/>
          </a:solidFill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63857" name="Oval 17"/>
          <p:cNvSpPr>
            <a:spLocks noChangeArrowheads="1"/>
          </p:cNvSpPr>
          <p:nvPr/>
        </p:nvSpPr>
        <p:spPr bwMode="auto">
          <a:xfrm>
            <a:off x="4559300" y="1947863"/>
            <a:ext cx="908050" cy="971550"/>
          </a:xfrm>
          <a:prstGeom prst="ellipse">
            <a:avLst/>
          </a:prstGeom>
          <a:solidFill>
            <a:srgbClr val="FFFF00"/>
          </a:solidFill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63858" name="Oval 18"/>
          <p:cNvSpPr>
            <a:spLocks noChangeArrowheads="1"/>
          </p:cNvSpPr>
          <p:nvPr/>
        </p:nvSpPr>
        <p:spPr bwMode="auto">
          <a:xfrm>
            <a:off x="4675188" y="942975"/>
            <a:ext cx="1149350" cy="1219200"/>
          </a:xfrm>
          <a:prstGeom prst="ellipse">
            <a:avLst/>
          </a:prstGeom>
          <a:solidFill>
            <a:srgbClr val="FFFF00"/>
          </a:solidFill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63859" name="Arc 19"/>
          <p:cNvSpPr>
            <a:spLocks/>
          </p:cNvSpPr>
          <p:nvPr/>
        </p:nvSpPr>
        <p:spPr bwMode="auto">
          <a:xfrm rot="21235995" flipH="1">
            <a:off x="1820863" y="1649413"/>
            <a:ext cx="2501900" cy="2181225"/>
          </a:xfrm>
          <a:custGeom>
            <a:avLst/>
            <a:gdLst>
              <a:gd name="G0" fmla="+- 282 0 0"/>
              <a:gd name="G1" fmla="+- 21600 0 0"/>
              <a:gd name="G2" fmla="+- 21600 0 0"/>
              <a:gd name="T0" fmla="*/ 0 w 21882"/>
              <a:gd name="T1" fmla="*/ 2 h 21600"/>
              <a:gd name="T2" fmla="*/ 21882 w 21882"/>
              <a:gd name="T3" fmla="*/ 21600 h 21600"/>
              <a:gd name="T4" fmla="*/ 282 w 21882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882" h="21600" fill="none" extrusionOk="0">
                <a:moveTo>
                  <a:pt x="-1" y="1"/>
                </a:moveTo>
                <a:cubicBezTo>
                  <a:pt x="93" y="0"/>
                  <a:pt x="187" y="-1"/>
                  <a:pt x="282" y="0"/>
                </a:cubicBezTo>
                <a:cubicBezTo>
                  <a:pt x="12211" y="0"/>
                  <a:pt x="21882" y="9670"/>
                  <a:pt x="21882" y="21600"/>
                </a:cubicBezTo>
              </a:path>
              <a:path w="21882" h="21600" stroke="0" extrusionOk="0">
                <a:moveTo>
                  <a:pt x="-1" y="1"/>
                </a:moveTo>
                <a:cubicBezTo>
                  <a:pt x="93" y="0"/>
                  <a:pt x="187" y="-1"/>
                  <a:pt x="282" y="0"/>
                </a:cubicBezTo>
                <a:cubicBezTo>
                  <a:pt x="12211" y="0"/>
                  <a:pt x="21882" y="9670"/>
                  <a:pt x="21882" y="21600"/>
                </a:cubicBezTo>
                <a:lnTo>
                  <a:pt x="282" y="21600"/>
                </a:lnTo>
                <a:close/>
              </a:path>
            </a:pathLst>
          </a:cu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63860" name="Arc 20"/>
          <p:cNvSpPr>
            <a:spLocks/>
          </p:cNvSpPr>
          <p:nvPr/>
        </p:nvSpPr>
        <p:spPr bwMode="auto">
          <a:xfrm>
            <a:off x="5819775" y="1593850"/>
            <a:ext cx="1585913" cy="1976438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248"/>
              <a:gd name="T1" fmla="*/ 0 h 21600"/>
              <a:gd name="T2" fmla="*/ 21248 w 21248"/>
              <a:gd name="T3" fmla="*/ 17715 h 21600"/>
              <a:gd name="T4" fmla="*/ 0 w 21248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248" h="21600" fill="none" extrusionOk="0">
                <a:moveTo>
                  <a:pt x="-1" y="0"/>
                </a:moveTo>
                <a:cubicBezTo>
                  <a:pt x="10430" y="0"/>
                  <a:pt x="19371" y="7454"/>
                  <a:pt x="21247" y="17715"/>
                </a:cubicBezTo>
              </a:path>
              <a:path w="21248" h="21600" stroke="0" extrusionOk="0">
                <a:moveTo>
                  <a:pt x="-1" y="0"/>
                </a:moveTo>
                <a:cubicBezTo>
                  <a:pt x="10430" y="0"/>
                  <a:pt x="19371" y="7454"/>
                  <a:pt x="21247" y="17715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63862" name="Line 22"/>
          <p:cNvSpPr>
            <a:spLocks noChangeShapeType="1"/>
          </p:cNvSpPr>
          <p:nvPr/>
        </p:nvSpPr>
        <p:spPr bwMode="auto">
          <a:xfrm>
            <a:off x="5073650" y="2922588"/>
            <a:ext cx="31750" cy="2128837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grpSp>
        <p:nvGrpSpPr>
          <p:cNvPr id="2" name="Group 35"/>
          <p:cNvGrpSpPr>
            <a:grpSpLocks/>
          </p:cNvGrpSpPr>
          <p:nvPr/>
        </p:nvGrpSpPr>
        <p:grpSpPr bwMode="auto">
          <a:xfrm>
            <a:off x="180975" y="3749675"/>
            <a:ext cx="4033838" cy="1627188"/>
            <a:chOff x="132" y="2389"/>
            <a:chExt cx="2541" cy="1025"/>
          </a:xfrm>
        </p:grpSpPr>
        <p:sp>
          <p:nvSpPr>
            <p:cNvPr id="32785" name="Oval 13"/>
            <p:cNvSpPr>
              <a:spLocks noChangeArrowheads="1"/>
            </p:cNvSpPr>
            <p:nvPr/>
          </p:nvSpPr>
          <p:spPr bwMode="auto">
            <a:xfrm>
              <a:off x="279" y="2389"/>
              <a:ext cx="2394" cy="1025"/>
            </a:xfrm>
            <a:prstGeom prst="ellips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114300" lvl="1" algn="ctr" eaLnBrk="0" hangingPunct="0">
                <a:lnSpc>
                  <a:spcPct val="70000"/>
                </a:lnSpc>
                <a:spcBef>
                  <a:spcPct val="20000"/>
                </a:spcBef>
                <a:buClr>
                  <a:srgbClr val="66FFFF"/>
                </a:buClr>
                <a:buSzPct val="125000"/>
              </a:pPr>
              <a:endParaRPr lang="en-US">
                <a:latin typeface="Book Antiqua" pitchFamily="18" charset="0"/>
              </a:endParaRPr>
            </a:p>
          </p:txBody>
        </p:sp>
        <p:sp>
          <p:nvSpPr>
            <p:cNvPr id="32786" name="Rectangle 30"/>
            <p:cNvSpPr>
              <a:spLocks noChangeArrowheads="1"/>
            </p:cNvSpPr>
            <p:nvPr/>
          </p:nvSpPr>
          <p:spPr bwMode="auto">
            <a:xfrm>
              <a:off x="132" y="2416"/>
              <a:ext cx="2412" cy="9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lvl="1" algn="ctr" eaLnBrk="0" hangingPunct="0">
                <a:lnSpc>
                  <a:spcPct val="70000"/>
                </a:lnSpc>
                <a:spcBef>
                  <a:spcPct val="20000"/>
                </a:spcBef>
                <a:buClr>
                  <a:srgbClr val="66FFFF"/>
                </a:buClr>
                <a:buSzPct val="125000"/>
              </a:pPr>
              <a:r>
                <a:rPr lang="en-US" sz="2200">
                  <a:latin typeface="Book Antiqua" pitchFamily="18" charset="0"/>
                </a:rPr>
                <a:t>number of ways</a:t>
              </a:r>
            </a:p>
            <a:p>
              <a:pPr lvl="1" algn="ctr" eaLnBrk="0" hangingPunct="0">
                <a:lnSpc>
                  <a:spcPct val="70000"/>
                </a:lnSpc>
                <a:spcBef>
                  <a:spcPct val="20000"/>
                </a:spcBef>
                <a:buClr>
                  <a:srgbClr val="66FFFF"/>
                </a:buClr>
                <a:buSzPct val="125000"/>
              </a:pPr>
              <a:r>
                <a:rPr lang="en-US" sz="2200" i="1">
                  <a:latin typeface="Book Antiqua" pitchFamily="18" charset="0"/>
                </a:rPr>
                <a:t>x</a:t>
              </a:r>
              <a:r>
                <a:rPr lang="en-US" sz="2200">
                  <a:latin typeface="Book Antiqua" pitchFamily="18" charset="0"/>
                </a:rPr>
                <a:t> </a:t>
              </a:r>
              <a:r>
                <a:rPr lang="en-US" sz="2200">
                  <a:solidFill>
                    <a:srgbClr val="FF0000"/>
                  </a:solidFill>
                  <a:latin typeface="Book Antiqua" pitchFamily="18" charset="0"/>
                </a:rPr>
                <a:t>successes </a:t>
              </a:r>
              <a:r>
                <a:rPr lang="en-US" sz="2200">
                  <a:latin typeface="Book Antiqua" pitchFamily="18" charset="0"/>
                </a:rPr>
                <a:t>can be selected</a:t>
              </a:r>
            </a:p>
            <a:p>
              <a:pPr lvl="1" algn="ctr" eaLnBrk="0" hangingPunct="0">
                <a:lnSpc>
                  <a:spcPct val="70000"/>
                </a:lnSpc>
                <a:spcBef>
                  <a:spcPct val="20000"/>
                </a:spcBef>
                <a:buClr>
                  <a:srgbClr val="66FFFF"/>
                </a:buClr>
                <a:buSzPct val="125000"/>
              </a:pPr>
              <a:r>
                <a:rPr lang="en-US" sz="2200">
                  <a:latin typeface="Book Antiqua" pitchFamily="18" charset="0"/>
                </a:rPr>
                <a:t>from a total of </a:t>
              </a:r>
              <a:r>
                <a:rPr lang="en-US" sz="2200" i="1">
                  <a:latin typeface="Book Antiqua" pitchFamily="18" charset="0"/>
                </a:rPr>
                <a:t>r</a:t>
              </a:r>
              <a:r>
                <a:rPr lang="en-US" sz="2200">
                  <a:latin typeface="Book Antiqua" pitchFamily="18" charset="0"/>
                </a:rPr>
                <a:t> </a:t>
              </a:r>
              <a:r>
                <a:rPr lang="en-US" sz="2200">
                  <a:solidFill>
                    <a:srgbClr val="FF0000"/>
                  </a:solidFill>
                  <a:latin typeface="Book Antiqua" pitchFamily="18" charset="0"/>
                </a:rPr>
                <a:t>successes</a:t>
              </a:r>
            </a:p>
            <a:p>
              <a:pPr lvl="1" algn="ctr" eaLnBrk="0" hangingPunct="0">
                <a:lnSpc>
                  <a:spcPct val="70000"/>
                </a:lnSpc>
                <a:spcBef>
                  <a:spcPct val="20000"/>
                </a:spcBef>
                <a:buClr>
                  <a:srgbClr val="66FFFF"/>
                </a:buClr>
                <a:buSzPct val="125000"/>
              </a:pPr>
              <a:r>
                <a:rPr lang="en-US" sz="2200">
                  <a:latin typeface="Book Antiqua" pitchFamily="18" charset="0"/>
                </a:rPr>
                <a:t>in the population</a:t>
              </a:r>
            </a:p>
          </p:txBody>
        </p:sp>
      </p:grpSp>
      <p:grpSp>
        <p:nvGrpSpPr>
          <p:cNvPr id="3" name="Group 34"/>
          <p:cNvGrpSpPr>
            <a:grpSpLocks/>
          </p:cNvGrpSpPr>
          <p:nvPr/>
        </p:nvGrpSpPr>
        <p:grpSpPr bwMode="auto">
          <a:xfrm>
            <a:off x="5122863" y="3121025"/>
            <a:ext cx="4210050" cy="1638300"/>
            <a:chOff x="2820" y="1984"/>
            <a:chExt cx="2652" cy="1032"/>
          </a:xfrm>
        </p:grpSpPr>
        <p:sp>
          <p:nvSpPr>
            <p:cNvPr id="32783" name="Oval 12"/>
            <p:cNvSpPr>
              <a:spLocks noChangeArrowheads="1"/>
            </p:cNvSpPr>
            <p:nvPr/>
          </p:nvSpPr>
          <p:spPr bwMode="auto">
            <a:xfrm>
              <a:off x="2820" y="1984"/>
              <a:ext cx="2522" cy="988"/>
            </a:xfrm>
            <a:prstGeom prst="ellips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 eaLnBrk="0" hangingPunct="0">
                <a:lnSpc>
                  <a:spcPct val="90000"/>
                </a:lnSpc>
              </a:pPr>
              <a:r>
                <a:rPr lang="en-US" sz="2200">
                  <a:latin typeface="Book Antiqua" pitchFamily="18" charset="0"/>
                </a:rPr>
                <a:t>number of ways</a:t>
              </a:r>
            </a:p>
            <a:p>
              <a:pPr algn="ctr" eaLnBrk="0" hangingPunct="0">
                <a:lnSpc>
                  <a:spcPct val="90000"/>
                </a:lnSpc>
              </a:pPr>
              <a:r>
                <a:rPr lang="en-US" sz="2200" i="1">
                  <a:latin typeface="Book Antiqua" pitchFamily="18" charset="0"/>
                </a:rPr>
                <a:t>n</a:t>
              </a:r>
              <a:r>
                <a:rPr lang="en-US" sz="2200">
                  <a:latin typeface="Book Antiqua" pitchFamily="18" charset="0"/>
                </a:rPr>
                <a:t> – </a:t>
              </a:r>
              <a:r>
                <a:rPr lang="en-US" sz="2200" i="1">
                  <a:latin typeface="Book Antiqua" pitchFamily="18" charset="0"/>
                </a:rPr>
                <a:t>x </a:t>
              </a:r>
              <a:r>
                <a:rPr lang="en-US" sz="2200">
                  <a:solidFill>
                    <a:srgbClr val="FF0000"/>
                  </a:solidFill>
                  <a:latin typeface="Book Antiqua" pitchFamily="18" charset="0"/>
                </a:rPr>
                <a:t>failures</a:t>
              </a:r>
              <a:r>
                <a:rPr lang="en-US" sz="2200">
                  <a:latin typeface="Book Antiqua" pitchFamily="18" charset="0"/>
                </a:rPr>
                <a:t> can be selected</a:t>
              </a:r>
            </a:p>
            <a:p>
              <a:pPr algn="ctr" eaLnBrk="0" hangingPunct="0">
                <a:lnSpc>
                  <a:spcPct val="90000"/>
                </a:lnSpc>
              </a:pPr>
              <a:r>
                <a:rPr lang="en-US" sz="2200">
                  <a:latin typeface="Book Antiqua" pitchFamily="18" charset="0"/>
                </a:rPr>
                <a:t>from a total of </a:t>
              </a:r>
              <a:r>
                <a:rPr lang="en-US" sz="2200" i="1">
                  <a:latin typeface="Book Antiqua" pitchFamily="18" charset="0"/>
                </a:rPr>
                <a:t>N</a:t>
              </a:r>
              <a:r>
                <a:rPr lang="en-US" sz="2200">
                  <a:latin typeface="Book Antiqua" pitchFamily="18" charset="0"/>
                </a:rPr>
                <a:t> – </a:t>
              </a:r>
              <a:r>
                <a:rPr lang="en-US" sz="2200" i="1">
                  <a:latin typeface="Book Antiqua" pitchFamily="18" charset="0"/>
                </a:rPr>
                <a:t>r</a:t>
              </a:r>
              <a:r>
                <a:rPr lang="en-US" sz="2200">
                  <a:latin typeface="Book Antiqua" pitchFamily="18" charset="0"/>
                </a:rPr>
                <a:t> </a:t>
              </a:r>
              <a:r>
                <a:rPr lang="en-US" sz="2200">
                  <a:solidFill>
                    <a:srgbClr val="FF0000"/>
                  </a:solidFill>
                  <a:latin typeface="Book Antiqua" pitchFamily="18" charset="0"/>
                </a:rPr>
                <a:t>failures</a:t>
              </a:r>
            </a:p>
            <a:p>
              <a:pPr algn="ctr" eaLnBrk="0" hangingPunct="0">
                <a:lnSpc>
                  <a:spcPct val="90000"/>
                </a:lnSpc>
              </a:pPr>
              <a:r>
                <a:rPr lang="en-US" sz="2200">
                  <a:latin typeface="Book Antiqua" pitchFamily="18" charset="0"/>
                </a:rPr>
                <a:t>in the population</a:t>
              </a:r>
            </a:p>
          </p:txBody>
        </p:sp>
        <p:sp>
          <p:nvSpPr>
            <p:cNvPr id="32784" name="Rectangle 31"/>
            <p:cNvSpPr>
              <a:spLocks noChangeArrowheads="1"/>
            </p:cNvSpPr>
            <p:nvPr/>
          </p:nvSpPr>
          <p:spPr bwMode="auto">
            <a:xfrm>
              <a:off x="2916" y="2044"/>
              <a:ext cx="2556" cy="9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 eaLnBrk="0" hangingPunct="0">
                <a:lnSpc>
                  <a:spcPct val="90000"/>
                </a:lnSpc>
              </a:pPr>
              <a:endParaRPr lang="en-US">
                <a:latin typeface="Book Antiqua" pitchFamily="18" charset="0"/>
              </a:endParaRPr>
            </a:p>
          </p:txBody>
        </p:sp>
      </p:grpSp>
      <p:grpSp>
        <p:nvGrpSpPr>
          <p:cNvPr id="4" name="Group 33"/>
          <p:cNvGrpSpPr>
            <a:grpSpLocks/>
          </p:cNvGrpSpPr>
          <p:nvPr/>
        </p:nvGrpSpPr>
        <p:grpSpPr bwMode="auto">
          <a:xfrm>
            <a:off x="3233738" y="4935538"/>
            <a:ext cx="4762500" cy="1276350"/>
            <a:chOff x="1884" y="3163"/>
            <a:chExt cx="3000" cy="804"/>
          </a:xfrm>
        </p:grpSpPr>
        <p:sp>
          <p:nvSpPr>
            <p:cNvPr id="32781" name="Oval 11"/>
            <p:cNvSpPr>
              <a:spLocks noChangeArrowheads="1"/>
            </p:cNvSpPr>
            <p:nvPr/>
          </p:nvSpPr>
          <p:spPr bwMode="auto">
            <a:xfrm>
              <a:off x="1923" y="3163"/>
              <a:ext cx="2914" cy="804"/>
            </a:xfrm>
            <a:prstGeom prst="ellips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 eaLnBrk="0" hangingPunct="0">
                <a:lnSpc>
                  <a:spcPct val="80000"/>
                </a:lnSpc>
              </a:pPr>
              <a:endParaRPr lang="en-US" i="1">
                <a:latin typeface="Book Antiqua" pitchFamily="18" charset="0"/>
              </a:endParaRPr>
            </a:p>
          </p:txBody>
        </p:sp>
        <p:sp>
          <p:nvSpPr>
            <p:cNvPr id="32782" name="Rectangle 32"/>
            <p:cNvSpPr>
              <a:spLocks noChangeArrowheads="1"/>
            </p:cNvSpPr>
            <p:nvPr/>
          </p:nvSpPr>
          <p:spPr bwMode="auto">
            <a:xfrm>
              <a:off x="1884" y="3184"/>
              <a:ext cx="3000" cy="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 eaLnBrk="0" hangingPunct="0">
                <a:lnSpc>
                  <a:spcPct val="90000"/>
                </a:lnSpc>
              </a:pPr>
              <a:r>
                <a:rPr lang="en-US" sz="2200">
                  <a:latin typeface="Book Antiqua" pitchFamily="18" charset="0"/>
                </a:rPr>
                <a:t>number of ways</a:t>
              </a:r>
            </a:p>
            <a:p>
              <a:pPr algn="ctr" eaLnBrk="0" hangingPunct="0">
                <a:lnSpc>
                  <a:spcPct val="90000"/>
                </a:lnSpc>
              </a:pPr>
              <a:r>
                <a:rPr lang="en-US" sz="2200">
                  <a:latin typeface="Book Antiqua" pitchFamily="18" charset="0"/>
                </a:rPr>
                <a:t>a sample of size </a:t>
              </a:r>
              <a:r>
                <a:rPr lang="en-US" sz="2200" i="1">
                  <a:latin typeface="Book Antiqua" pitchFamily="18" charset="0"/>
                </a:rPr>
                <a:t>n </a:t>
              </a:r>
              <a:r>
                <a:rPr lang="en-US" sz="2200">
                  <a:latin typeface="Book Antiqua" pitchFamily="18" charset="0"/>
                </a:rPr>
                <a:t>can be selected</a:t>
              </a:r>
            </a:p>
            <a:p>
              <a:pPr algn="ctr" eaLnBrk="0" hangingPunct="0">
                <a:lnSpc>
                  <a:spcPct val="90000"/>
                </a:lnSpc>
              </a:pPr>
              <a:r>
                <a:rPr lang="en-US" sz="2200">
                  <a:latin typeface="Book Antiqua" pitchFamily="18" charset="0"/>
                </a:rPr>
                <a:t>from a population of size </a:t>
              </a:r>
              <a:r>
                <a:rPr lang="en-US" sz="2200" i="1">
                  <a:latin typeface="Book Antiqua" pitchFamily="18" charset="0"/>
                </a:rPr>
                <a:t>N</a:t>
              </a:r>
            </a:p>
          </p:txBody>
        </p:sp>
      </p:grpSp>
      <p:graphicFrame>
        <p:nvGraphicFramePr>
          <p:cNvPr id="32780" name="Object 13"/>
          <p:cNvGraphicFramePr>
            <a:graphicFrameLocks noChangeAspect="1"/>
          </p:cNvGraphicFramePr>
          <p:nvPr/>
        </p:nvGraphicFramePr>
        <p:xfrm>
          <a:off x="3328988" y="1076325"/>
          <a:ext cx="2486025" cy="1827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8" name="Equation" r:id="rId4" imgW="1244600" imgH="914400" progId="Equation.DSMT4">
                  <p:embed/>
                </p:oleObj>
              </mc:Choice>
              <mc:Fallback>
                <p:oleObj name="Equation" r:id="rId4" imgW="1244600" imgH="91440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28988" y="1076325"/>
                        <a:ext cx="2486025" cy="1827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56" grpId="0" animBg="1"/>
      <p:bldP spid="163856" grpId="1" animBg="1"/>
      <p:bldP spid="163857" grpId="0" animBg="1"/>
      <p:bldP spid="163858" grpId="0" animBg="1"/>
      <p:bldP spid="163858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Hypergeometric Probability Distribution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9425" y="1912938"/>
            <a:ext cx="8064500" cy="1722437"/>
          </a:xfrm>
        </p:spPr>
        <p:txBody>
          <a:bodyPr/>
          <a:lstStyle/>
          <a:p>
            <a:pPr marL="0" indent="0">
              <a:buFont typeface="Monotype Sorts"/>
              <a:buNone/>
            </a:pPr>
            <a:r>
              <a:rPr lang="en-US" smtClean="0"/>
              <a:t>     Bob has mistakenly dropped four bad batteries in a kitchen drawer that contains a bunch of miscellaneous tools, other junk, and six good batteries. The ten batteries that are now in the drawer are Neveready brand batteries.</a:t>
            </a:r>
          </a:p>
        </p:txBody>
      </p:sp>
      <p:sp>
        <p:nvSpPr>
          <p:cNvPr id="33796" name="Rectangle 99"/>
          <p:cNvSpPr>
            <a:spLocks noChangeArrowheads="1"/>
          </p:cNvSpPr>
          <p:nvPr/>
        </p:nvSpPr>
        <p:spPr bwMode="auto">
          <a:xfrm>
            <a:off x="673100" y="1104900"/>
            <a:ext cx="5064125" cy="52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b="1">
                <a:latin typeface="Book Antiqua" pitchFamily="18" charset="0"/>
              </a:rPr>
              <a:t>Example:</a:t>
            </a:r>
            <a:r>
              <a:rPr lang="en-US">
                <a:latin typeface="Book Antiqua" pitchFamily="18" charset="0"/>
              </a:rPr>
              <a:t>  Neveready’s Batteries</a:t>
            </a:r>
          </a:p>
        </p:txBody>
      </p:sp>
      <p:sp>
        <p:nvSpPr>
          <p:cNvPr id="33797" name="Rectangle 100"/>
          <p:cNvSpPr>
            <a:spLocks noChangeArrowheads="1"/>
          </p:cNvSpPr>
          <p:nvPr/>
        </p:nvSpPr>
        <p:spPr bwMode="auto">
          <a:xfrm>
            <a:off x="466725" y="4267200"/>
            <a:ext cx="8077200" cy="131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eaLnBrk="0" hangingPunct="0">
              <a:lnSpc>
                <a:spcPct val="9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>
                <a:latin typeface="Book Antiqua" pitchFamily="18" charset="0"/>
              </a:rPr>
              <a:t>      Bob randomly selects three for his cordless beard shaver.  What is the probability he selects one good battery?</a:t>
            </a:r>
          </a:p>
        </p:txBody>
      </p:sp>
      <p:sp>
        <p:nvSpPr>
          <p:cNvPr id="62566" name="Line 102"/>
          <p:cNvSpPr>
            <a:spLocks noChangeShapeType="1"/>
          </p:cNvSpPr>
          <p:nvPr/>
        </p:nvSpPr>
        <p:spPr bwMode="auto">
          <a:xfrm>
            <a:off x="3956050" y="4651375"/>
            <a:ext cx="72707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62568" name="Line 104"/>
          <p:cNvSpPr>
            <a:spLocks noChangeShapeType="1"/>
          </p:cNvSpPr>
          <p:nvPr/>
        </p:nvSpPr>
        <p:spPr bwMode="auto">
          <a:xfrm>
            <a:off x="6210300" y="4937125"/>
            <a:ext cx="47307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62569" name="Rectangle 105"/>
          <p:cNvSpPr>
            <a:spLocks noChangeArrowheads="1"/>
          </p:cNvSpPr>
          <p:nvPr/>
        </p:nvSpPr>
        <p:spPr bwMode="auto">
          <a:xfrm>
            <a:off x="6072188" y="5132388"/>
            <a:ext cx="8128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r>
              <a:rPr lang="en-US" i="1">
                <a:solidFill>
                  <a:srgbClr val="FF0000"/>
                </a:solidFill>
                <a:latin typeface="Book Antiqua" pitchFamily="18" charset="0"/>
              </a:rPr>
              <a:t>success</a:t>
            </a:r>
          </a:p>
        </p:txBody>
      </p:sp>
      <p:sp>
        <p:nvSpPr>
          <p:cNvPr id="62570" name="Rectangle 106"/>
          <p:cNvSpPr>
            <a:spLocks noChangeArrowheads="1"/>
          </p:cNvSpPr>
          <p:nvPr/>
        </p:nvSpPr>
        <p:spPr bwMode="auto">
          <a:xfrm>
            <a:off x="6286500" y="4879975"/>
            <a:ext cx="8128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r>
              <a:rPr lang="en-US" i="1">
                <a:solidFill>
                  <a:srgbClr val="FF0000"/>
                </a:solidFill>
                <a:latin typeface="Book Antiqua" pitchFamily="18" charset="0"/>
              </a:rPr>
              <a:t>x</a:t>
            </a:r>
          </a:p>
        </p:txBody>
      </p:sp>
      <p:sp>
        <p:nvSpPr>
          <p:cNvPr id="62571" name="Rectangle 107"/>
          <p:cNvSpPr>
            <a:spLocks noChangeArrowheads="1"/>
          </p:cNvSpPr>
          <p:nvPr/>
        </p:nvSpPr>
        <p:spPr bwMode="auto">
          <a:xfrm>
            <a:off x="4127500" y="3968750"/>
            <a:ext cx="8128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r>
              <a:rPr lang="en-US" i="1">
                <a:solidFill>
                  <a:srgbClr val="FF0000"/>
                </a:solidFill>
                <a:latin typeface="Book Antiqua" pitchFamily="18" charset="0"/>
              </a:rPr>
              <a:t>n</a:t>
            </a:r>
          </a:p>
        </p:txBody>
      </p:sp>
      <p:sp>
        <p:nvSpPr>
          <p:cNvPr id="62573" name="Rectangle 109"/>
          <p:cNvSpPr>
            <a:spLocks noChangeArrowheads="1"/>
          </p:cNvSpPr>
          <p:nvPr/>
        </p:nvSpPr>
        <p:spPr bwMode="auto">
          <a:xfrm>
            <a:off x="3490913" y="2435225"/>
            <a:ext cx="8128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r>
              <a:rPr lang="en-US" sz="1800" b="1" i="1">
                <a:solidFill>
                  <a:srgbClr val="FF0000"/>
                </a:solidFill>
                <a:latin typeface="Book Antiqua" pitchFamily="18" charset="0"/>
              </a:rPr>
              <a:t>r</a:t>
            </a:r>
          </a:p>
        </p:txBody>
      </p:sp>
      <p:sp>
        <p:nvSpPr>
          <p:cNvPr id="62574" name="Line 110"/>
          <p:cNvSpPr>
            <a:spLocks noChangeShapeType="1"/>
          </p:cNvSpPr>
          <p:nvPr/>
        </p:nvSpPr>
        <p:spPr bwMode="auto">
          <a:xfrm>
            <a:off x="6643688" y="3017838"/>
            <a:ext cx="430212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62575" name="Rectangle 111"/>
          <p:cNvSpPr>
            <a:spLocks noChangeArrowheads="1"/>
          </p:cNvSpPr>
          <p:nvPr/>
        </p:nvSpPr>
        <p:spPr bwMode="auto">
          <a:xfrm>
            <a:off x="6619875" y="2460625"/>
            <a:ext cx="788988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r>
              <a:rPr lang="en-US" sz="1800" b="1" i="1">
                <a:solidFill>
                  <a:srgbClr val="FF0000"/>
                </a:solidFill>
                <a:latin typeface="Book Antiqua" pitchFamily="18" charset="0"/>
              </a:rPr>
              <a:t>N</a:t>
            </a:r>
          </a:p>
        </p:txBody>
      </p:sp>
      <p:sp>
        <p:nvSpPr>
          <p:cNvPr id="62578" name="Line 114"/>
          <p:cNvSpPr>
            <a:spLocks noChangeShapeType="1"/>
          </p:cNvSpPr>
          <p:nvPr/>
        </p:nvSpPr>
        <p:spPr bwMode="auto">
          <a:xfrm>
            <a:off x="3505200" y="3025775"/>
            <a:ext cx="3556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62579" name="Line 115"/>
          <p:cNvSpPr>
            <a:spLocks noChangeShapeType="1"/>
          </p:cNvSpPr>
          <p:nvPr/>
        </p:nvSpPr>
        <p:spPr bwMode="auto">
          <a:xfrm>
            <a:off x="4865688" y="2286000"/>
            <a:ext cx="633412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62580" name="Rectangle 116"/>
          <p:cNvSpPr>
            <a:spLocks noChangeArrowheads="1"/>
          </p:cNvSpPr>
          <p:nvPr/>
        </p:nvSpPr>
        <p:spPr bwMode="auto">
          <a:xfrm>
            <a:off x="5775325" y="1657350"/>
            <a:ext cx="8128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r>
              <a:rPr lang="en-US" i="1">
                <a:solidFill>
                  <a:srgbClr val="FF0000"/>
                </a:solidFill>
                <a:latin typeface="Book Antiqua" pitchFamily="18" charset="0"/>
              </a:rPr>
              <a:t>failures</a:t>
            </a:r>
          </a:p>
        </p:txBody>
      </p:sp>
      <p:sp>
        <p:nvSpPr>
          <p:cNvPr id="62581" name="Rectangle 117"/>
          <p:cNvSpPr>
            <a:spLocks noChangeArrowheads="1"/>
          </p:cNvSpPr>
          <p:nvPr/>
        </p:nvSpPr>
        <p:spPr bwMode="auto">
          <a:xfrm>
            <a:off x="4822825" y="1657350"/>
            <a:ext cx="8128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r>
              <a:rPr lang="en-US" sz="1800" b="1" i="1">
                <a:solidFill>
                  <a:srgbClr val="FF0000"/>
                </a:solidFill>
                <a:latin typeface="Book Antiqua" pitchFamily="18" charset="0"/>
              </a:rPr>
              <a:t>N – r </a:t>
            </a:r>
          </a:p>
        </p:txBody>
      </p:sp>
      <p:sp>
        <p:nvSpPr>
          <p:cNvPr id="62582" name="Rectangle 118"/>
          <p:cNvSpPr>
            <a:spLocks noChangeArrowheads="1"/>
          </p:cNvSpPr>
          <p:nvPr/>
        </p:nvSpPr>
        <p:spPr bwMode="auto">
          <a:xfrm>
            <a:off x="4227513" y="2422525"/>
            <a:ext cx="8128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r>
              <a:rPr lang="en-US" i="1">
                <a:solidFill>
                  <a:srgbClr val="FF0000"/>
                </a:solidFill>
                <a:latin typeface="Book Antiqua" pitchFamily="18" charset="0"/>
              </a:rPr>
              <a:t>successes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2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2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2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2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62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569" grpId="0"/>
      <p:bldP spid="62570" grpId="0"/>
      <p:bldP spid="62571" grpId="0"/>
      <p:bldP spid="62573" grpId="0"/>
      <p:bldP spid="62575" grpId="0"/>
      <p:bldP spid="62580" grpId="0"/>
      <p:bldP spid="62581" grpId="0"/>
      <p:bldP spid="6258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Hypergeometric Probability Distribution</a:t>
            </a:r>
          </a:p>
        </p:txBody>
      </p:sp>
      <p:sp>
        <p:nvSpPr>
          <p:cNvPr id="34819" name="Rectangle 206"/>
          <p:cNvSpPr>
            <a:spLocks noChangeArrowheads="1"/>
          </p:cNvSpPr>
          <p:nvPr/>
        </p:nvSpPr>
        <p:spPr bwMode="auto">
          <a:xfrm>
            <a:off x="273050" y="3638550"/>
            <a:ext cx="6858000" cy="107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>
                <a:latin typeface="Book Antiqua" pitchFamily="18" charset="0"/>
              </a:rPr>
              <a:t>where:</a:t>
            </a:r>
          </a:p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>
                <a:latin typeface="Book Antiqua" pitchFamily="18" charset="0"/>
              </a:rPr>
              <a:t>	 </a:t>
            </a:r>
            <a:r>
              <a:rPr lang="en-US" i="1">
                <a:solidFill>
                  <a:srgbClr val="FF0000"/>
                </a:solidFill>
                <a:latin typeface="Book Antiqua" pitchFamily="18" charset="0"/>
              </a:rPr>
              <a:t>x</a:t>
            </a:r>
            <a:r>
              <a:rPr lang="en-US">
                <a:solidFill>
                  <a:srgbClr val="FF0000"/>
                </a:solidFill>
                <a:latin typeface="Book Antiqua" pitchFamily="18" charset="0"/>
              </a:rPr>
              <a:t> = 1 = number of </a:t>
            </a:r>
            <a:r>
              <a:rPr lang="en-US" u="sng">
                <a:solidFill>
                  <a:srgbClr val="FF0000"/>
                </a:solidFill>
                <a:latin typeface="Book Antiqua" pitchFamily="18" charset="0"/>
              </a:rPr>
              <a:t>good</a:t>
            </a:r>
            <a:r>
              <a:rPr lang="en-US">
                <a:solidFill>
                  <a:srgbClr val="FF0000"/>
                </a:solidFill>
                <a:latin typeface="Book Antiqua" pitchFamily="18" charset="0"/>
              </a:rPr>
              <a:t> batteries in the </a:t>
            </a:r>
            <a:r>
              <a:rPr lang="en-US" b="1">
                <a:solidFill>
                  <a:srgbClr val="FF0000"/>
                </a:solidFill>
                <a:latin typeface="Book Antiqua" pitchFamily="18" charset="0"/>
              </a:rPr>
              <a:t>sample</a:t>
            </a:r>
          </a:p>
        </p:txBody>
      </p:sp>
      <p:graphicFrame>
        <p:nvGraphicFramePr>
          <p:cNvPr id="34820" name="Object 212"/>
          <p:cNvGraphicFramePr>
            <a:graphicFrameLocks noGrp="1" noChangeAspect="1"/>
          </p:cNvGraphicFramePr>
          <p:nvPr>
            <p:ph idx="1"/>
          </p:nvPr>
        </p:nvGraphicFramePr>
        <p:xfrm>
          <a:off x="1330325" y="2066925"/>
          <a:ext cx="6831013" cy="1598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32" name="Equation" r:id="rId4" imgW="3581400" imgH="838200" progId="Equation.DSMT4">
                  <p:embed/>
                </p:oleObj>
              </mc:Choice>
              <mc:Fallback>
                <p:oleObj name="Equation" r:id="rId4" imgW="3581400" imgH="838200" progId="Equation.DSMT4">
                  <p:embed/>
                  <p:pic>
                    <p:nvPicPr>
                      <p:cNvPr id="0" name="Object 21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0325" y="2066925"/>
                        <a:ext cx="6831013" cy="1598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flat" cmpd="sng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 type="none" w="med" len="med"/>
                            <a:tailEnd type="none" w="med" len="med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3702" name="Rectangle 214"/>
          <p:cNvSpPr>
            <a:spLocks noChangeArrowheads="1"/>
          </p:cNvSpPr>
          <p:nvPr/>
        </p:nvSpPr>
        <p:spPr bwMode="auto">
          <a:xfrm>
            <a:off x="3490913" y="1990725"/>
            <a:ext cx="2292350" cy="1816100"/>
          </a:xfrm>
          <a:prstGeom prst="rect">
            <a:avLst/>
          </a:prstGeom>
          <a:solidFill>
            <a:schemeClr val="tx1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63703" name="Rectangle 215"/>
          <p:cNvSpPr>
            <a:spLocks noChangeArrowheads="1"/>
          </p:cNvSpPr>
          <p:nvPr/>
        </p:nvSpPr>
        <p:spPr bwMode="auto">
          <a:xfrm>
            <a:off x="4619625" y="2100263"/>
            <a:ext cx="2220913" cy="1816100"/>
          </a:xfrm>
          <a:prstGeom prst="rect">
            <a:avLst/>
          </a:prstGeom>
          <a:solidFill>
            <a:schemeClr val="tx1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63704" name="Rectangle 216"/>
          <p:cNvSpPr>
            <a:spLocks noChangeArrowheads="1"/>
          </p:cNvSpPr>
          <p:nvPr/>
        </p:nvSpPr>
        <p:spPr bwMode="auto">
          <a:xfrm>
            <a:off x="6616700" y="2011363"/>
            <a:ext cx="1320800" cy="1816100"/>
          </a:xfrm>
          <a:prstGeom prst="rect">
            <a:avLst/>
          </a:prstGeom>
          <a:solidFill>
            <a:schemeClr val="tx1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63705" name="Rectangle 217"/>
          <p:cNvSpPr>
            <a:spLocks noChangeArrowheads="1"/>
          </p:cNvSpPr>
          <p:nvPr/>
        </p:nvSpPr>
        <p:spPr bwMode="auto">
          <a:xfrm>
            <a:off x="7273925" y="2082800"/>
            <a:ext cx="1058863" cy="1816100"/>
          </a:xfrm>
          <a:prstGeom prst="rect">
            <a:avLst/>
          </a:prstGeom>
          <a:solidFill>
            <a:schemeClr val="tx1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63707" name="Rectangle 219"/>
          <p:cNvSpPr>
            <a:spLocks noChangeArrowheads="1"/>
          </p:cNvSpPr>
          <p:nvPr/>
        </p:nvSpPr>
        <p:spPr bwMode="auto">
          <a:xfrm>
            <a:off x="1236663" y="4994275"/>
            <a:ext cx="6019800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i="1">
                <a:latin typeface="Book Antiqua" pitchFamily="18" charset="0"/>
              </a:rPr>
              <a:t>n</a:t>
            </a:r>
            <a:r>
              <a:rPr lang="en-US">
                <a:latin typeface="Book Antiqua" pitchFamily="18" charset="0"/>
              </a:rPr>
              <a:t> = 3 = number of batteries in the </a:t>
            </a:r>
            <a:r>
              <a:rPr lang="en-US" b="1">
                <a:latin typeface="Book Antiqua" pitchFamily="18" charset="0"/>
              </a:rPr>
              <a:t>sample </a:t>
            </a:r>
          </a:p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endParaRPr lang="en-US">
              <a:latin typeface="Book Antiqua" pitchFamily="18" charset="0"/>
            </a:endParaRPr>
          </a:p>
        </p:txBody>
      </p:sp>
      <p:sp>
        <p:nvSpPr>
          <p:cNvPr id="63708" name="Rectangle 220"/>
          <p:cNvSpPr>
            <a:spLocks noChangeArrowheads="1"/>
          </p:cNvSpPr>
          <p:nvPr/>
        </p:nvSpPr>
        <p:spPr bwMode="auto">
          <a:xfrm>
            <a:off x="1016000" y="6329363"/>
            <a:ext cx="6858000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i="1">
                <a:latin typeface="Book Antiqua" pitchFamily="18" charset="0"/>
              </a:rPr>
              <a:t>N</a:t>
            </a:r>
            <a:r>
              <a:rPr lang="en-US">
                <a:latin typeface="Book Antiqua" pitchFamily="18" charset="0"/>
              </a:rPr>
              <a:t> = 10 = number of batteries in the </a:t>
            </a:r>
            <a:r>
              <a:rPr lang="en-US" b="1">
                <a:latin typeface="Book Antiqua" pitchFamily="18" charset="0"/>
              </a:rPr>
              <a:t>population</a:t>
            </a:r>
          </a:p>
        </p:txBody>
      </p:sp>
      <p:sp>
        <p:nvSpPr>
          <p:cNvPr id="63709" name="Rectangle 221"/>
          <p:cNvSpPr>
            <a:spLocks noChangeArrowheads="1"/>
          </p:cNvSpPr>
          <p:nvPr/>
        </p:nvSpPr>
        <p:spPr bwMode="auto">
          <a:xfrm>
            <a:off x="1301750" y="5540375"/>
            <a:ext cx="6858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i="1">
                <a:latin typeface="Book Antiqua" pitchFamily="18" charset="0"/>
              </a:rPr>
              <a:t>r</a:t>
            </a:r>
            <a:r>
              <a:rPr lang="en-US">
                <a:latin typeface="Book Antiqua" pitchFamily="18" charset="0"/>
              </a:rPr>
              <a:t> = 6 = number of </a:t>
            </a:r>
            <a:r>
              <a:rPr lang="en-US" u="sng">
                <a:latin typeface="Book Antiqua" pitchFamily="18" charset="0"/>
              </a:rPr>
              <a:t>good</a:t>
            </a:r>
            <a:r>
              <a:rPr lang="en-US">
                <a:latin typeface="Book Antiqua" pitchFamily="18" charset="0"/>
              </a:rPr>
              <a:t> batteries in the </a:t>
            </a:r>
            <a:r>
              <a:rPr lang="en-US" b="1">
                <a:latin typeface="Book Antiqua" pitchFamily="18" charset="0"/>
              </a:rPr>
              <a:t>population</a:t>
            </a:r>
          </a:p>
        </p:txBody>
      </p:sp>
      <p:sp>
        <p:nvSpPr>
          <p:cNvPr id="13" name="Rectangle 221"/>
          <p:cNvSpPr>
            <a:spLocks noChangeArrowheads="1"/>
          </p:cNvSpPr>
          <p:nvPr/>
        </p:nvSpPr>
        <p:spPr bwMode="auto">
          <a:xfrm>
            <a:off x="760413" y="5899150"/>
            <a:ext cx="6858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i="1">
                <a:latin typeface="Book Antiqua" pitchFamily="18" charset="0"/>
              </a:rPr>
              <a:t>N – r</a:t>
            </a:r>
            <a:r>
              <a:rPr lang="en-US">
                <a:latin typeface="Book Antiqua" pitchFamily="18" charset="0"/>
              </a:rPr>
              <a:t> = 4 = number of </a:t>
            </a:r>
            <a:r>
              <a:rPr lang="en-US" u="sng">
                <a:latin typeface="Book Antiqua" pitchFamily="18" charset="0"/>
              </a:rPr>
              <a:t>bad</a:t>
            </a:r>
            <a:r>
              <a:rPr lang="en-US">
                <a:latin typeface="Book Antiqua" pitchFamily="18" charset="0"/>
              </a:rPr>
              <a:t> batteries in the </a:t>
            </a:r>
            <a:r>
              <a:rPr lang="en-US" b="1">
                <a:latin typeface="Book Antiqua" pitchFamily="18" charset="0"/>
              </a:rPr>
              <a:t>population</a:t>
            </a:r>
          </a:p>
        </p:txBody>
      </p:sp>
      <p:sp>
        <p:nvSpPr>
          <p:cNvPr id="14" name="Rectangle 220"/>
          <p:cNvSpPr>
            <a:spLocks noChangeArrowheads="1"/>
          </p:cNvSpPr>
          <p:nvPr/>
        </p:nvSpPr>
        <p:spPr bwMode="auto">
          <a:xfrm>
            <a:off x="722313" y="4594225"/>
            <a:ext cx="6858000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i="1">
                <a:latin typeface="Book Antiqua" pitchFamily="18" charset="0"/>
              </a:rPr>
              <a:t>n – x </a:t>
            </a:r>
            <a:r>
              <a:rPr lang="en-US">
                <a:latin typeface="Book Antiqua" pitchFamily="18" charset="0"/>
              </a:rPr>
              <a:t> = 2 = number of </a:t>
            </a:r>
            <a:r>
              <a:rPr lang="en-US" u="sng">
                <a:latin typeface="Book Antiqua" pitchFamily="18" charset="0"/>
              </a:rPr>
              <a:t>bad</a:t>
            </a:r>
            <a:r>
              <a:rPr lang="en-US">
                <a:latin typeface="Book Antiqua" pitchFamily="18" charset="0"/>
              </a:rPr>
              <a:t> batteries in the </a:t>
            </a:r>
            <a:r>
              <a:rPr lang="en-US" b="1">
                <a:latin typeface="Book Antiqua" pitchFamily="18" charset="0"/>
              </a:rPr>
              <a:t>sample</a:t>
            </a:r>
          </a:p>
        </p:txBody>
      </p:sp>
      <p:sp>
        <p:nvSpPr>
          <p:cNvPr id="34830" name="Rectangle 99"/>
          <p:cNvSpPr>
            <a:spLocks noChangeArrowheads="1"/>
          </p:cNvSpPr>
          <p:nvPr/>
        </p:nvSpPr>
        <p:spPr bwMode="auto">
          <a:xfrm>
            <a:off x="673100" y="1104900"/>
            <a:ext cx="5064125" cy="52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b="1">
                <a:latin typeface="Book Antiqua" pitchFamily="18" charset="0"/>
              </a:rPr>
              <a:t>Example:</a:t>
            </a:r>
            <a:r>
              <a:rPr lang="en-US">
                <a:latin typeface="Book Antiqua" pitchFamily="18" charset="0"/>
              </a:rPr>
              <a:t>  Neveready’s Batteries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702" grpId="0" animBg="1"/>
      <p:bldP spid="63703" grpId="0" animBg="1"/>
      <p:bldP spid="63704" grpId="0" animBg="1"/>
      <p:bldP spid="63705" grpId="0" animBg="1"/>
      <p:bldP spid="63707" grpId="0" autoUpdateAnimBg="0"/>
      <p:bldP spid="63708" grpId="0" autoUpdateAnimBg="0"/>
      <p:bldP spid="63709" grpId="0" autoUpdateAnimBg="0"/>
      <p:bldP spid="13" grpId="0" autoUpdateAnimBg="0"/>
      <p:bldP spid="14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06" name="AutoShape 18"/>
          <p:cNvSpPr>
            <a:spLocks noChangeArrowheads="1"/>
          </p:cNvSpPr>
          <p:nvPr/>
        </p:nvSpPr>
        <p:spPr bwMode="auto">
          <a:xfrm>
            <a:off x="954088" y="5314950"/>
            <a:ext cx="7380287" cy="827088"/>
          </a:xfrm>
          <a:prstGeom prst="wedgeRoundRectCallout">
            <a:avLst>
              <a:gd name="adj1" fmla="val 7255"/>
              <a:gd name="adj2" fmla="val -114875"/>
              <a:gd name="adj3" fmla="val 16667"/>
            </a:avLst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 anchorCtr="1"/>
          <a:lstStyle/>
          <a:p>
            <a:pPr algn="ctr" eaLnBrk="0" hangingPunct="0">
              <a:defRPr/>
            </a:pPr>
            <a:r>
              <a:rPr lang="en-US" dirty="0">
                <a:latin typeface="Book Antiqua" pitchFamily="18" charset="0"/>
                <a:cs typeface="+mn-cs"/>
              </a:rPr>
              <a:t>expected number of</a:t>
            </a:r>
            <a:r>
              <a:rPr lang="en-US" dirty="0">
                <a:latin typeface="+mj-lt"/>
                <a:cs typeface="+mn-cs"/>
              </a:rPr>
              <a:t> good batteries in a sample of 3:          </a:t>
            </a:r>
            <a:r>
              <a:rPr lang="en-US" i="1" dirty="0">
                <a:latin typeface="Symbol" pitchFamily="18" charset="2"/>
                <a:cs typeface="+mn-cs"/>
              </a:rPr>
              <a:t>m</a:t>
            </a:r>
            <a:r>
              <a:rPr lang="en-US" dirty="0">
                <a:latin typeface="+mj-lt"/>
                <a:cs typeface="+mn-cs"/>
              </a:rPr>
              <a:t> = 1.8</a:t>
            </a:r>
          </a:p>
        </p:txBody>
      </p:sp>
      <p:sp>
        <p:nvSpPr>
          <p:cNvPr id="35843" name="Rectangle 19"/>
          <p:cNvSpPr>
            <a:spLocks noChangeArrowheads="1"/>
          </p:cNvSpPr>
          <p:nvPr/>
        </p:nvSpPr>
        <p:spPr bwMode="auto">
          <a:xfrm>
            <a:off x="2609850" y="1752600"/>
            <a:ext cx="3619500" cy="318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i="1">
                <a:latin typeface="Book Antiqua" pitchFamily="18" charset="0"/>
              </a:rPr>
              <a:t>    </a:t>
            </a:r>
            <a:r>
              <a:rPr lang="en-US" i="1" u="sng">
                <a:latin typeface="Book Antiqua" pitchFamily="18" charset="0"/>
              </a:rPr>
              <a:t>x</a:t>
            </a:r>
            <a:r>
              <a:rPr lang="en-US" i="1">
                <a:latin typeface="Book Antiqua" pitchFamily="18" charset="0"/>
              </a:rPr>
              <a:t>	       </a:t>
            </a:r>
            <a:r>
              <a:rPr lang="en-US" i="1" u="sng">
                <a:latin typeface="Book Antiqua" pitchFamily="18" charset="0"/>
              </a:rPr>
              <a:t>f</a:t>
            </a:r>
            <a:r>
              <a:rPr lang="en-US" u="sng">
                <a:latin typeface="Book Antiqua" pitchFamily="18" charset="0"/>
              </a:rPr>
              <a:t>(</a:t>
            </a:r>
            <a:r>
              <a:rPr lang="en-US" i="1" u="sng">
                <a:latin typeface="Book Antiqua" pitchFamily="18" charset="0"/>
              </a:rPr>
              <a:t>x</a:t>
            </a:r>
            <a:r>
              <a:rPr lang="en-US" u="sng">
                <a:latin typeface="Book Antiqua" pitchFamily="18" charset="0"/>
              </a:rPr>
              <a:t>)</a:t>
            </a:r>
            <a:r>
              <a:rPr lang="en-US">
                <a:latin typeface="Book Antiqua" pitchFamily="18" charset="0"/>
              </a:rPr>
              <a:t>	  </a:t>
            </a:r>
            <a:r>
              <a:rPr lang="en-US" i="1" u="sng">
                <a:latin typeface="Book Antiqua" pitchFamily="18" charset="0"/>
              </a:rPr>
              <a:t>xf</a:t>
            </a:r>
            <a:r>
              <a:rPr lang="en-US" u="sng">
                <a:latin typeface="Book Antiqua" pitchFamily="18" charset="0"/>
              </a:rPr>
              <a:t>(</a:t>
            </a:r>
            <a:r>
              <a:rPr lang="en-US" i="1" u="sng">
                <a:latin typeface="Book Antiqua" pitchFamily="18" charset="0"/>
              </a:rPr>
              <a:t>x</a:t>
            </a:r>
            <a:r>
              <a:rPr lang="en-US" u="sng">
                <a:latin typeface="Book Antiqua" pitchFamily="18" charset="0"/>
              </a:rPr>
              <a:t>)</a:t>
            </a:r>
            <a:endParaRPr lang="en-US" b="1" u="sng">
              <a:latin typeface="Book Antiqua" pitchFamily="18" charset="0"/>
            </a:endParaRPr>
          </a:p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>
                <a:latin typeface="Book Antiqua" pitchFamily="18" charset="0"/>
              </a:rPr>
              <a:t>    0	      .0333	   </a:t>
            </a:r>
          </a:p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>
                <a:latin typeface="Book Antiqua" pitchFamily="18" charset="0"/>
              </a:rPr>
              <a:t>    1	      .3000	   </a:t>
            </a:r>
          </a:p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>
                <a:latin typeface="Book Antiqua" pitchFamily="18" charset="0"/>
              </a:rPr>
              <a:t>    2	      .5000	   </a:t>
            </a:r>
          </a:p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>
                <a:latin typeface="Book Antiqua" pitchFamily="18" charset="0"/>
              </a:rPr>
              <a:t>    3	      .1667	   </a:t>
            </a:r>
            <a:endParaRPr lang="en-US" u="sng">
              <a:latin typeface="Book Antiqua" pitchFamily="18" charset="0"/>
            </a:endParaRPr>
          </a:p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>
                <a:latin typeface="Book Antiqua" pitchFamily="18" charset="0"/>
              </a:rPr>
              <a:t>	            </a:t>
            </a:r>
            <a:r>
              <a:rPr lang="en-US" i="1">
                <a:latin typeface="Book Antiqua" pitchFamily="18" charset="0"/>
              </a:rPr>
              <a:t>E</a:t>
            </a:r>
            <a:r>
              <a:rPr lang="en-US">
                <a:latin typeface="Book Antiqua" pitchFamily="18" charset="0"/>
              </a:rPr>
              <a:t>(</a:t>
            </a:r>
            <a:r>
              <a:rPr lang="en-US" i="1">
                <a:latin typeface="Book Antiqua" pitchFamily="18" charset="0"/>
              </a:rPr>
              <a:t>x</a:t>
            </a:r>
            <a:r>
              <a:rPr lang="en-US">
                <a:latin typeface="Book Antiqua" pitchFamily="18" charset="0"/>
              </a:rPr>
              <a:t>) =   </a:t>
            </a:r>
          </a:p>
        </p:txBody>
      </p:sp>
      <p:sp>
        <p:nvSpPr>
          <p:cNvPr id="12315" name="Rectangle 27"/>
          <p:cNvSpPr>
            <a:spLocks noChangeArrowheads="1"/>
          </p:cNvSpPr>
          <p:nvPr/>
        </p:nvSpPr>
        <p:spPr bwMode="auto">
          <a:xfrm>
            <a:off x="5553075" y="2438400"/>
            <a:ext cx="47625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>
                <a:latin typeface="Book Antiqua" pitchFamily="18" charset="0"/>
              </a:rPr>
              <a:t>0.0</a:t>
            </a:r>
          </a:p>
        </p:txBody>
      </p:sp>
      <p:sp>
        <p:nvSpPr>
          <p:cNvPr id="12316" name="Rectangle 28"/>
          <p:cNvSpPr>
            <a:spLocks noChangeArrowheads="1"/>
          </p:cNvSpPr>
          <p:nvPr/>
        </p:nvSpPr>
        <p:spPr bwMode="auto">
          <a:xfrm>
            <a:off x="5553075" y="2908300"/>
            <a:ext cx="47625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>
                <a:latin typeface="Book Antiqua" pitchFamily="18" charset="0"/>
              </a:rPr>
              <a:t>0.3</a:t>
            </a:r>
          </a:p>
        </p:txBody>
      </p:sp>
      <p:sp>
        <p:nvSpPr>
          <p:cNvPr id="12317" name="Rectangle 29"/>
          <p:cNvSpPr>
            <a:spLocks noChangeArrowheads="1"/>
          </p:cNvSpPr>
          <p:nvPr/>
        </p:nvSpPr>
        <p:spPr bwMode="auto">
          <a:xfrm>
            <a:off x="5553075" y="3352800"/>
            <a:ext cx="47625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>
                <a:latin typeface="Book Antiqua" pitchFamily="18" charset="0"/>
              </a:rPr>
              <a:t>1.0</a:t>
            </a:r>
          </a:p>
        </p:txBody>
      </p:sp>
      <p:sp>
        <p:nvSpPr>
          <p:cNvPr id="12318" name="Rectangle 30"/>
          <p:cNvSpPr>
            <a:spLocks noChangeArrowheads="1"/>
          </p:cNvSpPr>
          <p:nvPr/>
        </p:nvSpPr>
        <p:spPr bwMode="auto">
          <a:xfrm>
            <a:off x="5553075" y="3810000"/>
            <a:ext cx="41275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u="sng">
                <a:latin typeface="Book Antiqua" pitchFamily="18" charset="0"/>
              </a:rPr>
              <a:t>0.5</a:t>
            </a:r>
          </a:p>
        </p:txBody>
      </p:sp>
      <p:sp>
        <p:nvSpPr>
          <p:cNvPr id="12319" name="Rectangle 31"/>
          <p:cNvSpPr>
            <a:spLocks noChangeArrowheads="1"/>
          </p:cNvSpPr>
          <p:nvPr/>
        </p:nvSpPr>
        <p:spPr bwMode="auto">
          <a:xfrm>
            <a:off x="2803525" y="2476500"/>
            <a:ext cx="5207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2320" name="Rectangle 32"/>
          <p:cNvSpPr>
            <a:spLocks noChangeArrowheads="1"/>
          </p:cNvSpPr>
          <p:nvPr/>
        </p:nvSpPr>
        <p:spPr bwMode="auto">
          <a:xfrm>
            <a:off x="3973513" y="2476500"/>
            <a:ext cx="868362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2325" name="Rectangle 37"/>
          <p:cNvSpPr>
            <a:spLocks noChangeArrowheads="1"/>
          </p:cNvSpPr>
          <p:nvPr/>
        </p:nvSpPr>
        <p:spPr bwMode="auto">
          <a:xfrm>
            <a:off x="5565775" y="4217988"/>
            <a:ext cx="60325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>
                <a:latin typeface="Book Antiqua" pitchFamily="18" charset="0"/>
              </a:rPr>
              <a:t>1.8</a:t>
            </a:r>
          </a:p>
        </p:txBody>
      </p:sp>
      <p:sp>
        <p:nvSpPr>
          <p:cNvPr id="12326" name="Rectangle 38"/>
          <p:cNvSpPr>
            <a:spLocks noChangeArrowheads="1"/>
          </p:cNvSpPr>
          <p:nvPr/>
        </p:nvSpPr>
        <p:spPr bwMode="auto">
          <a:xfrm>
            <a:off x="2803525" y="2921000"/>
            <a:ext cx="5207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2327" name="Rectangle 39"/>
          <p:cNvSpPr>
            <a:spLocks noChangeArrowheads="1"/>
          </p:cNvSpPr>
          <p:nvPr/>
        </p:nvSpPr>
        <p:spPr bwMode="auto">
          <a:xfrm>
            <a:off x="3973513" y="2921000"/>
            <a:ext cx="868362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2328" name="Rectangle 40"/>
          <p:cNvSpPr>
            <a:spLocks noChangeArrowheads="1"/>
          </p:cNvSpPr>
          <p:nvPr/>
        </p:nvSpPr>
        <p:spPr bwMode="auto">
          <a:xfrm>
            <a:off x="2803525" y="3365500"/>
            <a:ext cx="5207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2329" name="Rectangle 41"/>
          <p:cNvSpPr>
            <a:spLocks noChangeArrowheads="1"/>
          </p:cNvSpPr>
          <p:nvPr/>
        </p:nvSpPr>
        <p:spPr bwMode="auto">
          <a:xfrm>
            <a:off x="3973513" y="3365500"/>
            <a:ext cx="868362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2330" name="Rectangle 42"/>
          <p:cNvSpPr>
            <a:spLocks noChangeArrowheads="1"/>
          </p:cNvSpPr>
          <p:nvPr/>
        </p:nvSpPr>
        <p:spPr bwMode="auto">
          <a:xfrm>
            <a:off x="2803525" y="3810000"/>
            <a:ext cx="5207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2331" name="Rectangle 43"/>
          <p:cNvSpPr>
            <a:spLocks noChangeArrowheads="1"/>
          </p:cNvSpPr>
          <p:nvPr/>
        </p:nvSpPr>
        <p:spPr bwMode="auto">
          <a:xfrm>
            <a:off x="3973513" y="3810000"/>
            <a:ext cx="868362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2334" name="Rectangle 46"/>
          <p:cNvSpPr>
            <a:spLocks noChangeArrowheads="1"/>
          </p:cNvSpPr>
          <p:nvPr/>
        </p:nvSpPr>
        <p:spPr bwMode="auto">
          <a:xfrm>
            <a:off x="3873500" y="4268788"/>
            <a:ext cx="1651000" cy="358775"/>
          </a:xfrm>
          <a:prstGeom prst="rect">
            <a:avLst/>
          </a:prstGeom>
          <a:solidFill>
            <a:schemeClr val="tx1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35858" name="Rectangle 2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>
                <a:latin typeface="Book Antiqua" pitchFamily="18" charset="0"/>
              </a:rPr>
              <a:t>Hypergeometric Probability Distribution</a:t>
            </a:r>
          </a:p>
        </p:txBody>
      </p:sp>
      <p:sp>
        <p:nvSpPr>
          <p:cNvPr id="35859" name="Rectangle 71"/>
          <p:cNvSpPr>
            <a:spLocks noChangeArrowheads="1"/>
          </p:cNvSpPr>
          <p:nvPr/>
        </p:nvSpPr>
        <p:spPr bwMode="auto">
          <a:xfrm>
            <a:off x="673100" y="1104900"/>
            <a:ext cx="5064125" cy="52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b="1">
                <a:latin typeface="Book Antiqua" pitchFamily="18" charset="0"/>
              </a:rPr>
              <a:t>Example:</a:t>
            </a:r>
            <a:r>
              <a:rPr lang="en-US">
                <a:latin typeface="Book Antiqua" pitchFamily="18" charset="0"/>
              </a:rPr>
              <a:t>  Neveready’s Batteries</a:t>
            </a:r>
          </a:p>
        </p:txBody>
      </p:sp>
      <p:graphicFrame>
        <p:nvGraphicFramePr>
          <p:cNvPr id="122903" name="Object 13"/>
          <p:cNvGraphicFramePr>
            <a:graphicFrameLocks noChangeAspect="1"/>
          </p:cNvGraphicFramePr>
          <p:nvPr/>
        </p:nvGraphicFramePr>
        <p:xfrm>
          <a:off x="3451225" y="4772025"/>
          <a:ext cx="2486025" cy="1827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64" name="Equation" r:id="rId4" imgW="1244600" imgH="914400" progId="Equation.DSMT4">
                  <p:embed/>
                </p:oleObj>
              </mc:Choice>
              <mc:Fallback>
                <p:oleObj name="Equation" r:id="rId4" imgW="1244600" imgH="91440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51225" y="4772025"/>
                        <a:ext cx="2486025" cy="1827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3705" name="Rectangle 217"/>
          <p:cNvSpPr>
            <a:spLocks noChangeArrowheads="1"/>
          </p:cNvSpPr>
          <p:nvPr/>
        </p:nvSpPr>
        <p:spPr bwMode="auto">
          <a:xfrm>
            <a:off x="3930650" y="2443163"/>
            <a:ext cx="992188" cy="463550"/>
          </a:xfrm>
          <a:prstGeom prst="rect">
            <a:avLst/>
          </a:prstGeom>
          <a:solidFill>
            <a:schemeClr val="tx1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" name="Rectangle 217"/>
          <p:cNvSpPr>
            <a:spLocks noChangeArrowheads="1"/>
          </p:cNvSpPr>
          <p:nvPr/>
        </p:nvSpPr>
        <p:spPr bwMode="auto">
          <a:xfrm>
            <a:off x="3916363" y="3314700"/>
            <a:ext cx="992187" cy="992188"/>
          </a:xfrm>
          <a:prstGeom prst="rect">
            <a:avLst/>
          </a:prstGeom>
          <a:solidFill>
            <a:schemeClr val="tx1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06" grpId="0"/>
      <p:bldP spid="12315" grpId="0"/>
      <p:bldP spid="12316" grpId="0"/>
      <p:bldP spid="12317" grpId="0"/>
      <p:bldP spid="12318" grpId="0"/>
      <p:bldP spid="12319" grpId="0" animBg="1"/>
      <p:bldP spid="12319" grpId="1" animBg="1"/>
      <p:bldP spid="12320" grpId="0" animBg="1"/>
      <p:bldP spid="12320" grpId="1" animBg="1"/>
      <p:bldP spid="12325" grpId="0"/>
      <p:bldP spid="12326" grpId="0" animBg="1"/>
      <p:bldP spid="12326" grpId="1" animBg="1"/>
      <p:bldP spid="12327" grpId="0" animBg="1"/>
      <p:bldP spid="12327" grpId="1" animBg="1"/>
      <p:bldP spid="12328" grpId="0" animBg="1"/>
      <p:bldP spid="12328" grpId="1" animBg="1"/>
      <p:bldP spid="12329" grpId="0" animBg="1"/>
      <p:bldP spid="12329" grpId="1" animBg="1"/>
      <p:bldP spid="12330" grpId="0" animBg="1"/>
      <p:bldP spid="12330" grpId="1" animBg="1"/>
      <p:bldP spid="12331" grpId="0" animBg="1"/>
      <p:bldP spid="12331" grpId="1" animBg="1"/>
      <p:bldP spid="12334" grpId="0" animBg="1"/>
      <p:bldP spid="63705" grpId="0" animBg="1"/>
      <p:bldP spid="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1341438" y="1679575"/>
            <a:ext cx="6546850" cy="2763838"/>
          </a:xfrm>
          <a:prstGeom prst="rect">
            <a:avLst/>
          </a:prstGeom>
          <a:noFill/>
          <a:ln w="635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3316" name="Line 4"/>
          <p:cNvSpPr>
            <a:spLocks noChangeShapeType="1"/>
          </p:cNvSpPr>
          <p:nvPr/>
        </p:nvSpPr>
        <p:spPr bwMode="auto">
          <a:xfrm>
            <a:off x="1619250" y="2222500"/>
            <a:ext cx="5981700" cy="0"/>
          </a:xfrm>
          <a:prstGeom prst="line">
            <a:avLst/>
          </a:prstGeom>
          <a:noFill/>
          <a:ln w="12700">
            <a:noFill/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36868" name="Rectangle 13"/>
          <p:cNvSpPr>
            <a:spLocks noChangeArrowheads="1"/>
          </p:cNvSpPr>
          <p:nvPr/>
        </p:nvSpPr>
        <p:spPr bwMode="auto">
          <a:xfrm>
            <a:off x="1504950" y="1931988"/>
            <a:ext cx="533400" cy="219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>
              <a:lnSpc>
                <a:spcPct val="120000"/>
              </a:lnSpc>
            </a:pPr>
            <a:r>
              <a:rPr lang="en-US" sz="2200">
                <a:latin typeface="Book Antiqua" pitchFamily="18" charset="0"/>
              </a:rPr>
              <a:t>0</a:t>
            </a:r>
          </a:p>
          <a:p>
            <a:pPr algn="ctr" eaLnBrk="0" hangingPunct="0">
              <a:lnSpc>
                <a:spcPct val="120000"/>
              </a:lnSpc>
            </a:pPr>
            <a:r>
              <a:rPr lang="en-US" sz="2200">
                <a:latin typeface="Book Antiqua" pitchFamily="18" charset="0"/>
              </a:rPr>
              <a:t>1</a:t>
            </a:r>
          </a:p>
          <a:p>
            <a:pPr algn="ctr" eaLnBrk="0" hangingPunct="0">
              <a:lnSpc>
                <a:spcPct val="120000"/>
              </a:lnSpc>
            </a:pPr>
            <a:r>
              <a:rPr lang="en-US" sz="2200">
                <a:latin typeface="Book Antiqua" pitchFamily="18" charset="0"/>
              </a:rPr>
              <a:t>2</a:t>
            </a:r>
          </a:p>
          <a:p>
            <a:pPr algn="ctr" eaLnBrk="0" hangingPunct="0">
              <a:lnSpc>
                <a:spcPct val="120000"/>
              </a:lnSpc>
            </a:pPr>
            <a:r>
              <a:rPr lang="en-US" sz="2200">
                <a:latin typeface="Book Antiqua" pitchFamily="18" charset="0"/>
              </a:rPr>
              <a:t>3</a:t>
            </a:r>
          </a:p>
        </p:txBody>
      </p:sp>
      <p:sp>
        <p:nvSpPr>
          <p:cNvPr id="36869" name="Rectangle 16"/>
          <p:cNvSpPr>
            <a:spLocks noChangeArrowheads="1"/>
          </p:cNvSpPr>
          <p:nvPr/>
        </p:nvSpPr>
        <p:spPr bwMode="auto">
          <a:xfrm>
            <a:off x="5181600" y="1946275"/>
            <a:ext cx="685800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>
              <a:lnSpc>
                <a:spcPct val="120000"/>
              </a:lnSpc>
            </a:pPr>
            <a:r>
              <a:rPr lang="en-US" sz="2200">
                <a:latin typeface="Book Antiqua" pitchFamily="18" charset="0"/>
              </a:rPr>
              <a:t>.0333</a:t>
            </a:r>
          </a:p>
          <a:p>
            <a:pPr algn="ctr" eaLnBrk="0" hangingPunct="0">
              <a:lnSpc>
                <a:spcPct val="120000"/>
              </a:lnSpc>
            </a:pPr>
            <a:r>
              <a:rPr lang="en-US" sz="2200">
                <a:latin typeface="Book Antiqua" pitchFamily="18" charset="0"/>
              </a:rPr>
              <a:t>.3000</a:t>
            </a:r>
          </a:p>
          <a:p>
            <a:pPr algn="ctr" eaLnBrk="0" hangingPunct="0">
              <a:lnSpc>
                <a:spcPct val="120000"/>
              </a:lnSpc>
            </a:pPr>
            <a:r>
              <a:rPr lang="en-US" sz="2200">
                <a:latin typeface="Book Antiqua" pitchFamily="18" charset="0"/>
              </a:rPr>
              <a:t>.5000</a:t>
            </a:r>
          </a:p>
          <a:p>
            <a:pPr algn="ctr" eaLnBrk="0" hangingPunct="0">
              <a:lnSpc>
                <a:spcPct val="120000"/>
              </a:lnSpc>
            </a:pPr>
            <a:r>
              <a:rPr lang="en-US" sz="2200">
                <a:latin typeface="Book Antiqua" pitchFamily="18" charset="0"/>
              </a:rPr>
              <a:t>.1667</a:t>
            </a:r>
          </a:p>
        </p:txBody>
      </p:sp>
      <p:sp>
        <p:nvSpPr>
          <p:cNvPr id="36870" name="Rectangle 18"/>
          <p:cNvSpPr>
            <a:spLocks noChangeArrowheads="1"/>
          </p:cNvSpPr>
          <p:nvPr/>
        </p:nvSpPr>
        <p:spPr bwMode="auto">
          <a:xfrm>
            <a:off x="2495550" y="1689100"/>
            <a:ext cx="80010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i="1">
                <a:latin typeface="Book Antiqua" pitchFamily="18" charset="0"/>
              </a:rPr>
              <a:t>x – </a:t>
            </a:r>
            <a:r>
              <a:rPr lang="en-US" i="1">
                <a:latin typeface="Symbol" pitchFamily="18" charset="2"/>
              </a:rPr>
              <a:t></a:t>
            </a:r>
          </a:p>
        </p:txBody>
      </p:sp>
      <p:sp>
        <p:nvSpPr>
          <p:cNvPr id="36871" name="Rectangle 19"/>
          <p:cNvSpPr>
            <a:spLocks noChangeArrowheads="1"/>
          </p:cNvSpPr>
          <p:nvPr/>
        </p:nvSpPr>
        <p:spPr bwMode="auto">
          <a:xfrm>
            <a:off x="3810000" y="1670050"/>
            <a:ext cx="10668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>
                <a:latin typeface="Book Antiqua" pitchFamily="18" charset="0"/>
              </a:rPr>
              <a:t>(</a:t>
            </a:r>
            <a:r>
              <a:rPr lang="en-US" i="1">
                <a:latin typeface="Book Antiqua" pitchFamily="18" charset="0"/>
              </a:rPr>
              <a:t>x – </a:t>
            </a:r>
            <a:r>
              <a:rPr lang="en-US" i="1">
                <a:latin typeface="Symbol" pitchFamily="18" charset="2"/>
              </a:rPr>
              <a:t></a:t>
            </a:r>
            <a:r>
              <a:rPr lang="en-US">
                <a:latin typeface="Book Antiqua" pitchFamily="18" charset="0"/>
              </a:rPr>
              <a:t>)</a:t>
            </a:r>
            <a:r>
              <a:rPr lang="en-US" baseline="30000">
                <a:latin typeface="Book Antiqua" pitchFamily="18" charset="0"/>
              </a:rPr>
              <a:t>2</a:t>
            </a:r>
          </a:p>
        </p:txBody>
      </p:sp>
      <p:sp>
        <p:nvSpPr>
          <p:cNvPr id="36872" name="Rectangle 20"/>
          <p:cNvSpPr>
            <a:spLocks noChangeArrowheads="1"/>
          </p:cNvSpPr>
          <p:nvPr/>
        </p:nvSpPr>
        <p:spPr bwMode="auto">
          <a:xfrm>
            <a:off x="5238750" y="1670050"/>
            <a:ext cx="6858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i="1">
                <a:latin typeface="Book Antiqua" pitchFamily="18" charset="0"/>
              </a:rPr>
              <a:t>f</a:t>
            </a:r>
            <a:r>
              <a:rPr lang="en-US">
                <a:latin typeface="Book Antiqua" pitchFamily="18" charset="0"/>
              </a:rPr>
              <a:t>(</a:t>
            </a:r>
            <a:r>
              <a:rPr lang="en-US" i="1">
                <a:latin typeface="Book Antiqua" pitchFamily="18" charset="0"/>
              </a:rPr>
              <a:t>x</a:t>
            </a:r>
            <a:r>
              <a:rPr lang="en-US">
                <a:latin typeface="Book Antiqua" pitchFamily="18" charset="0"/>
              </a:rPr>
              <a:t>)</a:t>
            </a:r>
          </a:p>
        </p:txBody>
      </p:sp>
      <p:sp>
        <p:nvSpPr>
          <p:cNvPr id="36873" name="Rectangle 21"/>
          <p:cNvSpPr>
            <a:spLocks noChangeArrowheads="1"/>
          </p:cNvSpPr>
          <p:nvPr/>
        </p:nvSpPr>
        <p:spPr bwMode="auto">
          <a:xfrm>
            <a:off x="6191250" y="1670050"/>
            <a:ext cx="14859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>
                <a:latin typeface="Book Antiqua" pitchFamily="18" charset="0"/>
              </a:rPr>
              <a:t>(</a:t>
            </a:r>
            <a:r>
              <a:rPr lang="en-US" i="1">
                <a:latin typeface="Book Antiqua" pitchFamily="18" charset="0"/>
              </a:rPr>
              <a:t>x</a:t>
            </a:r>
            <a:r>
              <a:rPr lang="en-US">
                <a:latin typeface="Book Antiqua" pitchFamily="18" charset="0"/>
              </a:rPr>
              <a:t> – </a:t>
            </a:r>
            <a:r>
              <a:rPr lang="en-US" i="1">
                <a:latin typeface="Symbol" pitchFamily="18" charset="2"/>
              </a:rPr>
              <a:t></a:t>
            </a:r>
            <a:r>
              <a:rPr lang="en-US">
                <a:latin typeface="Book Antiqua" pitchFamily="18" charset="0"/>
              </a:rPr>
              <a:t>)</a:t>
            </a:r>
            <a:r>
              <a:rPr lang="en-US" baseline="30000">
                <a:latin typeface="Book Antiqua" pitchFamily="18" charset="0"/>
              </a:rPr>
              <a:t>2</a:t>
            </a:r>
            <a:r>
              <a:rPr lang="en-US" i="1">
                <a:latin typeface="Book Antiqua" pitchFamily="18" charset="0"/>
              </a:rPr>
              <a:t>f</a:t>
            </a:r>
            <a:r>
              <a:rPr lang="en-US">
                <a:latin typeface="Book Antiqua" pitchFamily="18" charset="0"/>
              </a:rPr>
              <a:t>(</a:t>
            </a:r>
            <a:r>
              <a:rPr lang="en-US" i="1">
                <a:latin typeface="Book Antiqua" pitchFamily="18" charset="0"/>
              </a:rPr>
              <a:t>x</a:t>
            </a:r>
            <a:r>
              <a:rPr lang="en-US">
                <a:latin typeface="Book Antiqua" pitchFamily="18" charset="0"/>
              </a:rPr>
              <a:t>)</a:t>
            </a:r>
          </a:p>
        </p:txBody>
      </p:sp>
      <p:sp>
        <p:nvSpPr>
          <p:cNvPr id="13334" name="Rectangle 22"/>
          <p:cNvSpPr>
            <a:spLocks noChangeArrowheads="1"/>
          </p:cNvSpPr>
          <p:nvPr/>
        </p:nvSpPr>
        <p:spPr bwMode="auto">
          <a:xfrm>
            <a:off x="4294188" y="3846513"/>
            <a:ext cx="3563937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r>
              <a:rPr lang="en-US">
                <a:latin typeface="Book Antiqua" pitchFamily="18" charset="0"/>
              </a:rPr>
              <a:t>Variance  = </a:t>
            </a:r>
            <a:r>
              <a:rPr lang="en-US" i="1">
                <a:latin typeface="Symbol" pitchFamily="18" charset="2"/>
              </a:rPr>
              <a:t>s </a:t>
            </a:r>
            <a:r>
              <a:rPr lang="en-US" baseline="30000">
                <a:latin typeface="Book Antiqua" pitchFamily="18" charset="0"/>
              </a:rPr>
              <a:t>2</a:t>
            </a:r>
            <a:r>
              <a:rPr lang="en-US">
                <a:latin typeface="Book Antiqua" pitchFamily="18" charset="0"/>
              </a:rPr>
              <a:t> = </a:t>
            </a:r>
            <a:endParaRPr lang="en-US" baseline="30000">
              <a:latin typeface="Symbol" pitchFamily="18" charset="2"/>
            </a:endParaRPr>
          </a:p>
        </p:txBody>
      </p:sp>
      <p:sp>
        <p:nvSpPr>
          <p:cNvPr id="36875" name="Rectangle 23"/>
          <p:cNvSpPr>
            <a:spLocks noChangeArrowheads="1"/>
          </p:cNvSpPr>
          <p:nvPr/>
        </p:nvSpPr>
        <p:spPr bwMode="auto">
          <a:xfrm>
            <a:off x="1504950" y="1670050"/>
            <a:ext cx="533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i="1">
                <a:latin typeface="Book Antiqua" pitchFamily="18" charset="0"/>
              </a:rPr>
              <a:t>x</a:t>
            </a:r>
          </a:p>
        </p:txBody>
      </p:sp>
      <p:sp>
        <p:nvSpPr>
          <p:cNvPr id="13337" name="Rectangle 25"/>
          <p:cNvSpPr>
            <a:spLocks noChangeArrowheads="1"/>
          </p:cNvSpPr>
          <p:nvPr/>
        </p:nvSpPr>
        <p:spPr bwMode="auto">
          <a:xfrm>
            <a:off x="1085850" y="4832350"/>
            <a:ext cx="7283450" cy="118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>
                <a:latin typeface="Book Antiqua" pitchFamily="18" charset="0"/>
              </a:rPr>
              <a:t>Standard deviation</a:t>
            </a:r>
          </a:p>
          <a:p>
            <a:pPr algn="ctr" eaLnBrk="0" hangingPunct="0"/>
            <a:r>
              <a:rPr lang="en-US" i="1">
                <a:latin typeface="Symbol" pitchFamily="18" charset="2"/>
              </a:rPr>
              <a:t>s</a:t>
            </a:r>
            <a:r>
              <a:rPr lang="en-US">
                <a:latin typeface="Book Antiqua" pitchFamily="18" charset="0"/>
              </a:rPr>
              <a:t> = 0.748</a:t>
            </a:r>
          </a:p>
        </p:txBody>
      </p:sp>
      <p:sp>
        <p:nvSpPr>
          <p:cNvPr id="13338" name="Line 26"/>
          <p:cNvSpPr>
            <a:spLocks noChangeShapeType="1"/>
          </p:cNvSpPr>
          <p:nvPr/>
        </p:nvSpPr>
        <p:spPr bwMode="auto">
          <a:xfrm flipV="1">
            <a:off x="6292850" y="4241800"/>
            <a:ext cx="666750" cy="0"/>
          </a:xfrm>
          <a:prstGeom prst="line">
            <a:avLst/>
          </a:prstGeom>
          <a:noFill/>
          <a:ln w="12700">
            <a:noFill/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3347" name="AutoShape 35"/>
          <p:cNvSpPr>
            <a:spLocks noChangeArrowheads="1"/>
          </p:cNvSpPr>
          <p:nvPr/>
        </p:nvSpPr>
        <p:spPr bwMode="auto">
          <a:xfrm>
            <a:off x="5149850" y="1073150"/>
            <a:ext cx="1327150" cy="484188"/>
          </a:xfrm>
          <a:prstGeom prst="wedgeRoundRectCallout">
            <a:avLst>
              <a:gd name="adj1" fmla="val -6940"/>
              <a:gd name="adj2" fmla="val 715245"/>
              <a:gd name="adj3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 anchorCtr="1"/>
          <a:lstStyle/>
          <a:p>
            <a:pPr algn="ctr" eaLnBrk="0" hangingPunct="0"/>
            <a:r>
              <a:rPr lang="en-US" i="1">
                <a:latin typeface="Symbol" pitchFamily="18" charset="2"/>
              </a:rPr>
              <a:t>m</a:t>
            </a:r>
            <a:r>
              <a:rPr lang="en-US">
                <a:latin typeface="Book Antiqua" pitchFamily="18" charset="0"/>
              </a:rPr>
              <a:t> = 1.8</a:t>
            </a:r>
          </a:p>
        </p:txBody>
      </p:sp>
      <p:sp>
        <p:nvSpPr>
          <p:cNvPr id="13349" name="Rectangle 37"/>
          <p:cNvSpPr>
            <a:spLocks noChangeArrowheads="1"/>
          </p:cNvSpPr>
          <p:nvPr/>
        </p:nvSpPr>
        <p:spPr bwMode="auto">
          <a:xfrm>
            <a:off x="2495550" y="2159000"/>
            <a:ext cx="47625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200">
                <a:latin typeface="Book Antiqua" pitchFamily="18" charset="0"/>
              </a:rPr>
              <a:t>-1.8</a:t>
            </a:r>
          </a:p>
        </p:txBody>
      </p:sp>
      <p:sp>
        <p:nvSpPr>
          <p:cNvPr id="13350" name="Rectangle 38"/>
          <p:cNvSpPr>
            <a:spLocks noChangeArrowheads="1"/>
          </p:cNvSpPr>
          <p:nvPr/>
        </p:nvSpPr>
        <p:spPr bwMode="auto">
          <a:xfrm>
            <a:off x="2495550" y="2628900"/>
            <a:ext cx="47625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200">
                <a:latin typeface="Book Antiqua" pitchFamily="18" charset="0"/>
              </a:rPr>
              <a:t>-0.8</a:t>
            </a:r>
          </a:p>
        </p:txBody>
      </p:sp>
      <p:sp>
        <p:nvSpPr>
          <p:cNvPr id="13351" name="Rectangle 39"/>
          <p:cNvSpPr>
            <a:spLocks noChangeArrowheads="1"/>
          </p:cNvSpPr>
          <p:nvPr/>
        </p:nvSpPr>
        <p:spPr bwMode="auto">
          <a:xfrm>
            <a:off x="2584450" y="3022600"/>
            <a:ext cx="47625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200">
                <a:latin typeface="Book Antiqua" pitchFamily="18" charset="0"/>
              </a:rPr>
              <a:t>0.2</a:t>
            </a:r>
          </a:p>
        </p:txBody>
      </p:sp>
      <p:sp>
        <p:nvSpPr>
          <p:cNvPr id="13352" name="Rectangle 40"/>
          <p:cNvSpPr>
            <a:spLocks noChangeArrowheads="1"/>
          </p:cNvSpPr>
          <p:nvPr/>
        </p:nvSpPr>
        <p:spPr bwMode="auto">
          <a:xfrm>
            <a:off x="2584450" y="3441700"/>
            <a:ext cx="41275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200">
                <a:latin typeface="Book Antiqua" pitchFamily="18" charset="0"/>
              </a:rPr>
              <a:t>1.2</a:t>
            </a:r>
          </a:p>
        </p:txBody>
      </p:sp>
      <p:sp>
        <p:nvSpPr>
          <p:cNvPr id="13354" name="Rectangle 42"/>
          <p:cNvSpPr>
            <a:spLocks noChangeArrowheads="1"/>
          </p:cNvSpPr>
          <p:nvPr/>
        </p:nvSpPr>
        <p:spPr bwMode="auto">
          <a:xfrm>
            <a:off x="1485900" y="2222500"/>
            <a:ext cx="5207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3355" name="Rectangle 43"/>
          <p:cNvSpPr>
            <a:spLocks noChangeArrowheads="1"/>
          </p:cNvSpPr>
          <p:nvPr/>
        </p:nvSpPr>
        <p:spPr bwMode="auto">
          <a:xfrm>
            <a:off x="5759450" y="1117600"/>
            <a:ext cx="6858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3356" name="Rectangle 44"/>
          <p:cNvSpPr>
            <a:spLocks noChangeArrowheads="1"/>
          </p:cNvSpPr>
          <p:nvPr/>
        </p:nvSpPr>
        <p:spPr bwMode="auto">
          <a:xfrm>
            <a:off x="1485900" y="2641600"/>
            <a:ext cx="5207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3357" name="Rectangle 45"/>
          <p:cNvSpPr>
            <a:spLocks noChangeArrowheads="1"/>
          </p:cNvSpPr>
          <p:nvPr/>
        </p:nvSpPr>
        <p:spPr bwMode="auto">
          <a:xfrm>
            <a:off x="1485900" y="3060700"/>
            <a:ext cx="5207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3358" name="Rectangle 46"/>
          <p:cNvSpPr>
            <a:spLocks noChangeArrowheads="1"/>
          </p:cNvSpPr>
          <p:nvPr/>
        </p:nvSpPr>
        <p:spPr bwMode="auto">
          <a:xfrm>
            <a:off x="1485900" y="3479800"/>
            <a:ext cx="5207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3361" name="Rectangle 49"/>
          <p:cNvSpPr>
            <a:spLocks noChangeArrowheads="1"/>
          </p:cNvSpPr>
          <p:nvPr/>
        </p:nvSpPr>
        <p:spPr bwMode="auto">
          <a:xfrm>
            <a:off x="4032250" y="2159000"/>
            <a:ext cx="47625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200">
                <a:latin typeface="Book Antiqua" pitchFamily="18" charset="0"/>
              </a:rPr>
              <a:t>3.24</a:t>
            </a:r>
          </a:p>
        </p:txBody>
      </p:sp>
      <p:sp>
        <p:nvSpPr>
          <p:cNvPr id="13362" name="Rectangle 50"/>
          <p:cNvSpPr>
            <a:spLocks noChangeArrowheads="1"/>
          </p:cNvSpPr>
          <p:nvPr/>
        </p:nvSpPr>
        <p:spPr bwMode="auto">
          <a:xfrm>
            <a:off x="4032250" y="2628900"/>
            <a:ext cx="47625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200">
                <a:latin typeface="Book Antiqua" pitchFamily="18" charset="0"/>
              </a:rPr>
              <a:t>0.64</a:t>
            </a:r>
          </a:p>
        </p:txBody>
      </p:sp>
      <p:sp>
        <p:nvSpPr>
          <p:cNvPr id="13363" name="Rectangle 51"/>
          <p:cNvSpPr>
            <a:spLocks noChangeArrowheads="1"/>
          </p:cNvSpPr>
          <p:nvPr/>
        </p:nvSpPr>
        <p:spPr bwMode="auto">
          <a:xfrm>
            <a:off x="4032250" y="3022600"/>
            <a:ext cx="47625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200">
                <a:latin typeface="Book Antiqua" pitchFamily="18" charset="0"/>
              </a:rPr>
              <a:t>0.04</a:t>
            </a:r>
          </a:p>
        </p:txBody>
      </p:sp>
      <p:sp>
        <p:nvSpPr>
          <p:cNvPr id="13364" name="Rectangle 52"/>
          <p:cNvSpPr>
            <a:spLocks noChangeArrowheads="1"/>
          </p:cNvSpPr>
          <p:nvPr/>
        </p:nvSpPr>
        <p:spPr bwMode="auto">
          <a:xfrm>
            <a:off x="4032250" y="3441700"/>
            <a:ext cx="41275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200">
                <a:latin typeface="Book Antiqua" pitchFamily="18" charset="0"/>
              </a:rPr>
              <a:t>1.44</a:t>
            </a:r>
          </a:p>
        </p:txBody>
      </p:sp>
      <p:sp>
        <p:nvSpPr>
          <p:cNvPr id="13381" name="Rectangle 69"/>
          <p:cNvSpPr>
            <a:spLocks noChangeArrowheads="1"/>
          </p:cNvSpPr>
          <p:nvPr/>
        </p:nvSpPr>
        <p:spPr bwMode="auto">
          <a:xfrm>
            <a:off x="6559550" y="2209800"/>
            <a:ext cx="47625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>
                <a:latin typeface="Book Antiqua" pitchFamily="18" charset="0"/>
              </a:rPr>
              <a:t>0.108</a:t>
            </a:r>
          </a:p>
        </p:txBody>
      </p:sp>
      <p:sp>
        <p:nvSpPr>
          <p:cNvPr id="13382" name="Rectangle 70"/>
          <p:cNvSpPr>
            <a:spLocks noChangeArrowheads="1"/>
          </p:cNvSpPr>
          <p:nvPr/>
        </p:nvSpPr>
        <p:spPr bwMode="auto">
          <a:xfrm>
            <a:off x="6572250" y="2641600"/>
            <a:ext cx="47625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>
                <a:latin typeface="Book Antiqua" pitchFamily="18" charset="0"/>
              </a:rPr>
              <a:t>0.192</a:t>
            </a:r>
          </a:p>
        </p:txBody>
      </p:sp>
      <p:sp>
        <p:nvSpPr>
          <p:cNvPr id="13383" name="Rectangle 71"/>
          <p:cNvSpPr>
            <a:spLocks noChangeArrowheads="1"/>
          </p:cNvSpPr>
          <p:nvPr/>
        </p:nvSpPr>
        <p:spPr bwMode="auto">
          <a:xfrm>
            <a:off x="6559550" y="3048000"/>
            <a:ext cx="47625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>
                <a:latin typeface="Book Antiqua" pitchFamily="18" charset="0"/>
              </a:rPr>
              <a:t>0.020</a:t>
            </a:r>
          </a:p>
        </p:txBody>
      </p:sp>
      <p:sp>
        <p:nvSpPr>
          <p:cNvPr id="13384" name="Rectangle 72"/>
          <p:cNvSpPr>
            <a:spLocks noChangeArrowheads="1"/>
          </p:cNvSpPr>
          <p:nvPr/>
        </p:nvSpPr>
        <p:spPr bwMode="auto">
          <a:xfrm>
            <a:off x="6572250" y="3479800"/>
            <a:ext cx="41275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u="sng">
                <a:latin typeface="Book Antiqua" pitchFamily="18" charset="0"/>
              </a:rPr>
              <a:t>0.240</a:t>
            </a:r>
          </a:p>
        </p:txBody>
      </p:sp>
      <p:sp>
        <p:nvSpPr>
          <p:cNvPr id="13385" name="Rectangle 73"/>
          <p:cNvSpPr>
            <a:spLocks noChangeArrowheads="1"/>
          </p:cNvSpPr>
          <p:nvPr/>
        </p:nvSpPr>
        <p:spPr bwMode="auto">
          <a:xfrm>
            <a:off x="4051300" y="2247900"/>
            <a:ext cx="6731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3386" name="Rectangle 74"/>
          <p:cNvSpPr>
            <a:spLocks noChangeArrowheads="1"/>
          </p:cNvSpPr>
          <p:nvPr/>
        </p:nvSpPr>
        <p:spPr bwMode="auto">
          <a:xfrm>
            <a:off x="5181600" y="2247900"/>
            <a:ext cx="731838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3387" name="Rectangle 75"/>
          <p:cNvSpPr>
            <a:spLocks noChangeArrowheads="1"/>
          </p:cNvSpPr>
          <p:nvPr/>
        </p:nvSpPr>
        <p:spPr bwMode="auto">
          <a:xfrm>
            <a:off x="6580188" y="3863975"/>
            <a:ext cx="1096962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>
                <a:latin typeface="Book Antiqua" pitchFamily="18" charset="0"/>
              </a:rPr>
              <a:t>0.560</a:t>
            </a:r>
          </a:p>
        </p:txBody>
      </p:sp>
      <p:sp>
        <p:nvSpPr>
          <p:cNvPr id="13388" name="Rectangle 76"/>
          <p:cNvSpPr>
            <a:spLocks noChangeArrowheads="1"/>
          </p:cNvSpPr>
          <p:nvPr/>
        </p:nvSpPr>
        <p:spPr bwMode="auto">
          <a:xfrm>
            <a:off x="4051300" y="2641600"/>
            <a:ext cx="6731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3389" name="Rectangle 77"/>
          <p:cNvSpPr>
            <a:spLocks noChangeArrowheads="1"/>
          </p:cNvSpPr>
          <p:nvPr/>
        </p:nvSpPr>
        <p:spPr bwMode="auto">
          <a:xfrm>
            <a:off x="5181600" y="2641600"/>
            <a:ext cx="731838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3390" name="Rectangle 78"/>
          <p:cNvSpPr>
            <a:spLocks noChangeArrowheads="1"/>
          </p:cNvSpPr>
          <p:nvPr/>
        </p:nvSpPr>
        <p:spPr bwMode="auto">
          <a:xfrm>
            <a:off x="4051300" y="3035300"/>
            <a:ext cx="6731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3391" name="Rectangle 79"/>
          <p:cNvSpPr>
            <a:spLocks noChangeArrowheads="1"/>
          </p:cNvSpPr>
          <p:nvPr/>
        </p:nvSpPr>
        <p:spPr bwMode="auto">
          <a:xfrm>
            <a:off x="5181600" y="3035300"/>
            <a:ext cx="731838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3392" name="Rectangle 80"/>
          <p:cNvSpPr>
            <a:spLocks noChangeArrowheads="1"/>
          </p:cNvSpPr>
          <p:nvPr/>
        </p:nvSpPr>
        <p:spPr bwMode="auto">
          <a:xfrm>
            <a:off x="4037013" y="3429000"/>
            <a:ext cx="6985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3393" name="Rectangle 81"/>
          <p:cNvSpPr>
            <a:spLocks noChangeArrowheads="1"/>
          </p:cNvSpPr>
          <p:nvPr/>
        </p:nvSpPr>
        <p:spPr bwMode="auto">
          <a:xfrm>
            <a:off x="5181600" y="3429000"/>
            <a:ext cx="731838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" name="Rectangle 74"/>
          <p:cNvSpPr>
            <a:spLocks noChangeArrowheads="1"/>
          </p:cNvSpPr>
          <p:nvPr/>
        </p:nvSpPr>
        <p:spPr bwMode="auto">
          <a:xfrm>
            <a:off x="2476500" y="2257425"/>
            <a:ext cx="6858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3" name="Rectangle 77"/>
          <p:cNvSpPr>
            <a:spLocks noChangeArrowheads="1"/>
          </p:cNvSpPr>
          <p:nvPr/>
        </p:nvSpPr>
        <p:spPr bwMode="auto">
          <a:xfrm>
            <a:off x="2476500" y="2651125"/>
            <a:ext cx="6858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4" name="Rectangle 79"/>
          <p:cNvSpPr>
            <a:spLocks noChangeArrowheads="1"/>
          </p:cNvSpPr>
          <p:nvPr/>
        </p:nvSpPr>
        <p:spPr bwMode="auto">
          <a:xfrm>
            <a:off x="2476500" y="3044825"/>
            <a:ext cx="6858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5" name="Rectangle 81"/>
          <p:cNvSpPr>
            <a:spLocks noChangeArrowheads="1"/>
          </p:cNvSpPr>
          <p:nvPr/>
        </p:nvSpPr>
        <p:spPr bwMode="auto">
          <a:xfrm>
            <a:off x="2476500" y="3438525"/>
            <a:ext cx="685800" cy="393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36909" name="Rectangle 2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>
                <a:latin typeface="Book Antiqua" pitchFamily="18" charset="0"/>
              </a:rPr>
              <a:t>Hypergeometric Probability Distribution</a:t>
            </a:r>
          </a:p>
        </p:txBody>
      </p:sp>
      <p:sp>
        <p:nvSpPr>
          <p:cNvPr id="36910" name="Rectangle 71"/>
          <p:cNvSpPr>
            <a:spLocks noChangeArrowheads="1"/>
          </p:cNvSpPr>
          <p:nvPr/>
        </p:nvSpPr>
        <p:spPr bwMode="auto">
          <a:xfrm>
            <a:off x="673100" y="1104900"/>
            <a:ext cx="5064125" cy="52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b="1">
                <a:latin typeface="Book Antiqua" pitchFamily="18" charset="0"/>
              </a:rPr>
              <a:t>Example:</a:t>
            </a:r>
            <a:r>
              <a:rPr lang="en-US">
                <a:latin typeface="Book Antiqua" pitchFamily="18" charset="0"/>
              </a:rPr>
              <a:t>  Neveready’s Batteries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 nodeType="clickPar">
                      <p:stCondLst>
                        <p:cond delay="indefinite"/>
                      </p:stCondLst>
                      <p:childTnLst>
                        <p:par>
                          <p:cTn id="1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 nodeType="clickPar">
                      <p:stCondLst>
                        <p:cond delay="indefinite"/>
                      </p:stCondLst>
                      <p:childTnLst>
                        <p:par>
                          <p:cTn id="1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 nodeType="clickPar">
                      <p:stCondLst>
                        <p:cond delay="indefinite"/>
                      </p:stCondLst>
                      <p:childTnLst>
                        <p:par>
                          <p:cTn id="1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 nodeType="clickPar">
                      <p:stCondLst>
                        <p:cond delay="indefinite"/>
                      </p:stCondLst>
                      <p:childTnLst>
                        <p:par>
                          <p:cTn id="1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34" grpId="0"/>
      <p:bldP spid="13337" grpId="0"/>
      <p:bldP spid="13347" grpId="0"/>
      <p:bldP spid="13350" grpId="0"/>
      <p:bldP spid="13351" grpId="0"/>
      <p:bldP spid="13352" grpId="0"/>
      <p:bldP spid="13354" grpId="0" animBg="1"/>
      <p:bldP spid="13354" grpId="1" animBg="1"/>
      <p:bldP spid="13355" grpId="0" animBg="1"/>
      <p:bldP spid="13355" grpId="1" animBg="1"/>
      <p:bldP spid="13356" grpId="0" animBg="1"/>
      <p:bldP spid="13356" grpId="1" animBg="1"/>
      <p:bldP spid="13357" grpId="0" animBg="1"/>
      <p:bldP spid="13357" grpId="1" animBg="1"/>
      <p:bldP spid="13358" grpId="0" animBg="1"/>
      <p:bldP spid="13358" grpId="1" animBg="1"/>
      <p:bldP spid="13361" grpId="0"/>
      <p:bldP spid="13362" grpId="0"/>
      <p:bldP spid="13363" grpId="0"/>
      <p:bldP spid="13364" grpId="0"/>
      <p:bldP spid="13381" grpId="0"/>
      <p:bldP spid="13382" grpId="0"/>
      <p:bldP spid="13383" grpId="0"/>
      <p:bldP spid="13384" grpId="0"/>
      <p:bldP spid="13385" grpId="0" animBg="1"/>
      <p:bldP spid="13385" grpId="1" animBg="1"/>
      <p:bldP spid="13386" grpId="0" animBg="1"/>
      <p:bldP spid="13386" grpId="1" animBg="1"/>
      <p:bldP spid="13387" grpId="0"/>
      <p:bldP spid="13388" grpId="0" animBg="1"/>
      <p:bldP spid="13388" grpId="1" animBg="1"/>
      <p:bldP spid="13389" grpId="0" animBg="1"/>
      <p:bldP spid="13389" grpId="1" animBg="1"/>
      <p:bldP spid="13390" grpId="0" animBg="1"/>
      <p:bldP spid="13390" grpId="1" animBg="1"/>
      <p:bldP spid="13391" grpId="0" animBg="1"/>
      <p:bldP spid="13391" grpId="1" animBg="1"/>
      <p:bldP spid="13392" grpId="0" animBg="1"/>
      <p:bldP spid="13392" grpId="1" animBg="1"/>
      <p:bldP spid="13393" grpId="0" animBg="1"/>
      <p:bldP spid="13393" grpId="1" animBg="1"/>
      <p:bldP spid="2" grpId="0" animBg="1"/>
      <p:bldP spid="2" grpId="1" animBg="1"/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>
                <a:latin typeface="Book Antiqua" pitchFamily="18" charset="0"/>
              </a:rPr>
              <a:t>Hypergeometric Probability Distribution</a:t>
            </a:r>
          </a:p>
        </p:txBody>
      </p:sp>
      <p:sp>
        <p:nvSpPr>
          <p:cNvPr id="37891" name="Rectangle 69"/>
          <p:cNvSpPr>
            <a:spLocks noChangeArrowheads="1"/>
          </p:cNvSpPr>
          <p:nvPr/>
        </p:nvSpPr>
        <p:spPr bwMode="auto">
          <a:xfrm>
            <a:off x="1044575" y="2105025"/>
            <a:ext cx="6210300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rgbClr val="66FFFF"/>
              </a:buClr>
              <a:buSzPct val="125000"/>
            </a:pPr>
            <a:r>
              <a:rPr lang="en-US">
                <a:latin typeface="Book Antiqua" pitchFamily="18" charset="0"/>
              </a:rPr>
              <a:t>Mean</a:t>
            </a:r>
          </a:p>
        </p:txBody>
      </p:sp>
      <p:sp>
        <p:nvSpPr>
          <p:cNvPr id="37892" name="Rectangle 71"/>
          <p:cNvSpPr>
            <a:spLocks noChangeArrowheads="1"/>
          </p:cNvSpPr>
          <p:nvPr/>
        </p:nvSpPr>
        <p:spPr bwMode="auto">
          <a:xfrm>
            <a:off x="673100" y="1104900"/>
            <a:ext cx="5064125" cy="52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b="1">
                <a:latin typeface="Book Antiqua" pitchFamily="18" charset="0"/>
              </a:rPr>
              <a:t>Example:</a:t>
            </a:r>
            <a:r>
              <a:rPr lang="en-US">
                <a:latin typeface="Book Antiqua" pitchFamily="18" charset="0"/>
              </a:rPr>
              <a:t>  Neveready’s Batteries</a:t>
            </a:r>
          </a:p>
        </p:txBody>
      </p:sp>
      <p:graphicFrame>
        <p:nvGraphicFramePr>
          <p:cNvPr id="37893" name="Object 72"/>
          <p:cNvGraphicFramePr>
            <a:graphicFrameLocks noChangeAspect="1"/>
          </p:cNvGraphicFramePr>
          <p:nvPr/>
        </p:nvGraphicFramePr>
        <p:xfrm>
          <a:off x="3060700" y="2433638"/>
          <a:ext cx="3336925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03" name="Equation" r:id="rId4" imgW="1574800" imgH="431800" progId="Equation.DSMT4">
                  <p:embed/>
                </p:oleObj>
              </mc:Choice>
              <mc:Fallback>
                <p:oleObj name="Equation" r:id="rId4" imgW="1574800" imgH="431800" progId="Equation.DSMT4">
                  <p:embed/>
                  <p:pic>
                    <p:nvPicPr>
                      <p:cNvPr id="0" name="Object 7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60700" y="2433638"/>
                        <a:ext cx="3336925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94" name="Object 73"/>
          <p:cNvGraphicFramePr>
            <a:graphicFrameLocks noChangeAspect="1"/>
          </p:cNvGraphicFramePr>
          <p:nvPr/>
        </p:nvGraphicFramePr>
        <p:xfrm>
          <a:off x="288925" y="4719638"/>
          <a:ext cx="8042275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04" name="Equation" r:id="rId6" imgW="3797300" imgH="431800" progId="Equation.DSMT4">
                  <p:embed/>
                </p:oleObj>
              </mc:Choice>
              <mc:Fallback>
                <p:oleObj name="Equation" r:id="rId6" imgW="3797300" imgH="431800" progId="Equation.DSMT4">
                  <p:embed/>
                  <p:pic>
                    <p:nvPicPr>
                      <p:cNvPr id="0" name="Object 7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8925" y="4719638"/>
                        <a:ext cx="8042275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3702" name="Rectangle 214"/>
          <p:cNvSpPr>
            <a:spLocks noChangeArrowheads="1"/>
          </p:cNvSpPr>
          <p:nvPr/>
        </p:nvSpPr>
        <p:spPr bwMode="auto">
          <a:xfrm>
            <a:off x="26988" y="4733925"/>
            <a:ext cx="4014787" cy="1209675"/>
          </a:xfrm>
          <a:prstGeom prst="rect">
            <a:avLst/>
          </a:prstGeom>
          <a:solidFill>
            <a:schemeClr val="tx1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63703" name="Rectangle 215"/>
          <p:cNvSpPr>
            <a:spLocks noChangeArrowheads="1"/>
          </p:cNvSpPr>
          <p:nvPr/>
        </p:nvSpPr>
        <p:spPr bwMode="auto">
          <a:xfrm>
            <a:off x="7467600" y="4545013"/>
            <a:ext cx="1200150" cy="1816100"/>
          </a:xfrm>
          <a:prstGeom prst="rect">
            <a:avLst/>
          </a:prstGeom>
          <a:solidFill>
            <a:schemeClr val="tx1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63704" name="Rectangle 216"/>
          <p:cNvSpPr>
            <a:spLocks noChangeArrowheads="1"/>
          </p:cNvSpPr>
          <p:nvPr/>
        </p:nvSpPr>
        <p:spPr bwMode="auto">
          <a:xfrm>
            <a:off x="4518025" y="2211388"/>
            <a:ext cx="1320800" cy="1816100"/>
          </a:xfrm>
          <a:prstGeom prst="rect">
            <a:avLst/>
          </a:prstGeom>
          <a:solidFill>
            <a:schemeClr val="tx1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63705" name="Rectangle 217"/>
          <p:cNvSpPr>
            <a:spLocks noChangeArrowheads="1"/>
          </p:cNvSpPr>
          <p:nvPr/>
        </p:nvSpPr>
        <p:spPr bwMode="auto">
          <a:xfrm>
            <a:off x="5668963" y="2178050"/>
            <a:ext cx="1058862" cy="1816100"/>
          </a:xfrm>
          <a:prstGeom prst="rect">
            <a:avLst/>
          </a:prstGeom>
          <a:solidFill>
            <a:schemeClr val="tx1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37899" name="Rectangle 70"/>
          <p:cNvSpPr>
            <a:spLocks noChangeArrowheads="1"/>
          </p:cNvSpPr>
          <p:nvPr/>
        </p:nvSpPr>
        <p:spPr bwMode="auto">
          <a:xfrm>
            <a:off x="1044575" y="4225925"/>
            <a:ext cx="2957513" cy="50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rgbClr val="66FFFF"/>
              </a:buClr>
              <a:buSzPct val="125000"/>
            </a:pPr>
            <a:r>
              <a:rPr lang="en-US">
                <a:latin typeface="Book Antiqua" pitchFamily="18" charset="0"/>
              </a:rPr>
              <a:t>Variance	</a:t>
            </a:r>
          </a:p>
        </p:txBody>
      </p:sp>
      <p:sp>
        <p:nvSpPr>
          <p:cNvPr id="12" name="Rectangle 214"/>
          <p:cNvSpPr>
            <a:spLocks noChangeArrowheads="1"/>
          </p:cNvSpPr>
          <p:nvPr/>
        </p:nvSpPr>
        <p:spPr bwMode="auto">
          <a:xfrm>
            <a:off x="4117975" y="4714875"/>
            <a:ext cx="3273425" cy="1209675"/>
          </a:xfrm>
          <a:prstGeom prst="rect">
            <a:avLst/>
          </a:prstGeom>
          <a:solidFill>
            <a:schemeClr val="tx1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702" grpId="0" animBg="1"/>
      <p:bldP spid="63703" grpId="0" animBg="1"/>
      <p:bldP spid="63704" grpId="0" animBg="1"/>
      <p:bldP spid="63705" grpId="0" animBg="1"/>
      <p:bldP spid="1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2788"/>
            <a:ext cx="3382962" cy="368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5" name="Oval 58"/>
          <p:cNvSpPr>
            <a:spLocks noChangeArrowheads="1"/>
          </p:cNvSpPr>
          <p:nvPr/>
        </p:nvSpPr>
        <p:spPr bwMode="auto">
          <a:xfrm>
            <a:off x="5211763" y="3092450"/>
            <a:ext cx="508000" cy="422275"/>
          </a:xfrm>
          <a:prstGeom prst="ellipse">
            <a:avLst/>
          </a:prstGeom>
          <a:noFill/>
          <a:ln w="571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hangingPunct="0"/>
            <a:endParaRPr lang="en-US" sz="2800" b="1">
              <a:latin typeface="Arial Unicode MS" pitchFamily="34" charset="-128"/>
            </a:endParaRPr>
          </a:p>
        </p:txBody>
      </p:sp>
      <p:sp>
        <p:nvSpPr>
          <p:cNvPr id="38916" name="Oval 59"/>
          <p:cNvSpPr>
            <a:spLocks noChangeArrowheads="1"/>
          </p:cNvSpPr>
          <p:nvPr/>
        </p:nvSpPr>
        <p:spPr bwMode="auto">
          <a:xfrm>
            <a:off x="3041650" y="3011488"/>
            <a:ext cx="2162175" cy="538162"/>
          </a:xfrm>
          <a:prstGeom prst="ellipse">
            <a:avLst/>
          </a:prstGeom>
          <a:noFill/>
          <a:ln w="57150" algn="ctr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hangingPunct="0"/>
            <a:endParaRPr lang="en-US" sz="2000" b="1">
              <a:latin typeface="Times New Roman" pitchFamily="18" charset="0"/>
            </a:endParaRPr>
          </a:p>
        </p:txBody>
      </p:sp>
      <p:sp>
        <p:nvSpPr>
          <p:cNvPr id="38917" name="Rectangle 300"/>
          <p:cNvSpPr>
            <a:spLocks noChangeArrowheads="1"/>
          </p:cNvSpPr>
          <p:nvPr/>
        </p:nvSpPr>
        <p:spPr bwMode="auto">
          <a:xfrm>
            <a:off x="6375400" y="3829050"/>
            <a:ext cx="4699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/>
          <a:lstStyle/>
          <a:p>
            <a:pPr eaLnBrk="0" hangingPunct="0"/>
            <a:r>
              <a:rPr lang="en-US" sz="2800" b="1">
                <a:solidFill>
                  <a:srgbClr val="FF0000"/>
                </a:solidFill>
                <a:latin typeface="Arial Unicode MS" pitchFamily="34" charset="-128"/>
              </a:rPr>
              <a:t>P(PB) = </a:t>
            </a:r>
          </a:p>
        </p:txBody>
      </p:sp>
      <p:sp>
        <p:nvSpPr>
          <p:cNvPr id="38918" name="Rectangle 300"/>
          <p:cNvSpPr>
            <a:spLocks noChangeArrowheads="1"/>
          </p:cNvSpPr>
          <p:nvPr/>
        </p:nvSpPr>
        <p:spPr bwMode="auto">
          <a:xfrm>
            <a:off x="1012825" y="3806825"/>
            <a:ext cx="469900" cy="52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/>
          <a:lstStyle/>
          <a:p>
            <a:pPr eaLnBrk="0" hangingPunct="0"/>
            <a:r>
              <a:rPr lang="en-US" sz="2800" b="1">
                <a:latin typeface="Arial Unicode MS" pitchFamily="34" charset="-128"/>
              </a:rPr>
              <a:t>P(1</a:t>
            </a:r>
            <a:r>
              <a:rPr lang="en-US" sz="2800" b="1" baseline="30000">
                <a:latin typeface="Arial Unicode MS" pitchFamily="34" charset="-128"/>
              </a:rPr>
              <a:t>st</a:t>
            </a:r>
            <a:r>
              <a:rPr lang="en-US" sz="2800" b="1">
                <a:latin typeface="Arial Unicode MS" pitchFamily="34" charset="-128"/>
              </a:rPr>
              <a:t> 5) = ?</a:t>
            </a:r>
          </a:p>
        </p:txBody>
      </p:sp>
      <p:pic>
        <p:nvPicPr>
          <p:cNvPr id="104495" name="Picture 4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50" y="2032000"/>
            <a:ext cx="8737600" cy="359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20" name="Rectangle 3"/>
          <p:cNvSpPr>
            <a:spLocks noChangeArrowheads="1"/>
          </p:cNvSpPr>
          <p:nvPr/>
        </p:nvSpPr>
        <p:spPr bwMode="auto">
          <a:xfrm>
            <a:off x="700088" y="1104900"/>
            <a:ext cx="5562600" cy="54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b="1">
                <a:latin typeface="Book Antiqua" pitchFamily="18" charset="0"/>
              </a:rPr>
              <a:t>Example:  </a:t>
            </a:r>
            <a:r>
              <a:rPr lang="en-US">
                <a:latin typeface="Book Antiqua" pitchFamily="18" charset="0"/>
              </a:rPr>
              <a:t>Powerball</a:t>
            </a:r>
          </a:p>
        </p:txBody>
      </p:sp>
      <p:sp>
        <p:nvSpPr>
          <p:cNvPr id="104453" name="Rectangle 291"/>
          <p:cNvSpPr>
            <a:spLocks noChangeArrowheads="1"/>
          </p:cNvSpPr>
          <p:nvPr/>
        </p:nvSpPr>
        <p:spPr bwMode="auto">
          <a:xfrm>
            <a:off x="576263" y="5603875"/>
            <a:ext cx="7883525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>
                <a:latin typeface="Book Antiqua" pitchFamily="18" charset="0"/>
              </a:rPr>
              <a:t>You will “win” $20,000,000 if the winning numbers are </a:t>
            </a:r>
          </a:p>
        </p:txBody>
      </p:sp>
      <p:sp>
        <p:nvSpPr>
          <p:cNvPr id="104469" name="Rectangle 21"/>
          <p:cNvSpPr>
            <a:spLocks noChangeArrowheads="1"/>
          </p:cNvSpPr>
          <p:nvPr/>
        </p:nvSpPr>
        <p:spPr bwMode="auto">
          <a:xfrm>
            <a:off x="1228725" y="1498600"/>
            <a:ext cx="7151688" cy="454025"/>
          </a:xfrm>
          <a:prstGeom prst="rect">
            <a:avLst/>
          </a:prstGeom>
          <a:solidFill>
            <a:srgbClr val="FFFF00"/>
          </a:solidFill>
          <a:ln w="57150" cmpd="thinThick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2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 Antiqua" pitchFamily="18" charset="0"/>
                <a:cs typeface="+mn-cs"/>
                <a:hlinkClick r:id="rId5"/>
              </a:rPr>
              <a:t>www.musl.com/asx/createasx.asp?video=pb091010-high.asf</a:t>
            </a:r>
            <a:r>
              <a:rPr lang="en-US" sz="2000" b="1">
                <a:solidFill>
                  <a:srgbClr val="FFFF00"/>
                </a:solidFill>
                <a:latin typeface="Book Antiqua" pitchFamily="18" charset="0"/>
                <a:cs typeface="+mn-cs"/>
              </a:rPr>
              <a:t> </a:t>
            </a:r>
          </a:p>
        </p:txBody>
      </p:sp>
      <p:sp>
        <p:nvSpPr>
          <p:cNvPr id="91436" name="Rectangle 300"/>
          <p:cNvSpPr>
            <a:spLocks noChangeArrowheads="1"/>
          </p:cNvSpPr>
          <p:nvPr/>
        </p:nvSpPr>
        <p:spPr bwMode="auto">
          <a:xfrm>
            <a:off x="223838" y="2636838"/>
            <a:ext cx="4699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/>
          <a:lstStyle/>
          <a:p>
            <a:pPr eaLnBrk="0" hangingPunct="0"/>
            <a:r>
              <a:rPr lang="en-US" sz="2800" b="1">
                <a:latin typeface="Arial Unicode MS" pitchFamily="34" charset="-128"/>
              </a:rPr>
              <a:t>N = 59</a:t>
            </a:r>
          </a:p>
        </p:txBody>
      </p:sp>
      <p:sp>
        <p:nvSpPr>
          <p:cNvPr id="38924" name="Rectangle 2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>
                <a:latin typeface="Book Antiqua" pitchFamily="18" charset="0"/>
              </a:rPr>
              <a:t>Hypergeometric Probability Distribution</a:t>
            </a:r>
          </a:p>
        </p:txBody>
      </p:sp>
      <p:sp>
        <p:nvSpPr>
          <p:cNvPr id="2" name="Rectangle 300"/>
          <p:cNvSpPr>
            <a:spLocks noChangeArrowheads="1"/>
          </p:cNvSpPr>
          <p:nvPr/>
        </p:nvSpPr>
        <p:spPr bwMode="auto">
          <a:xfrm>
            <a:off x="1036638" y="2022475"/>
            <a:ext cx="4699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r>
              <a:rPr lang="en-US" sz="2800" b="1">
                <a:latin typeface="Arial Unicode MS" pitchFamily="34" charset="-128"/>
              </a:rPr>
              <a:t>x</a:t>
            </a:r>
          </a:p>
        </p:txBody>
      </p:sp>
      <p:sp>
        <p:nvSpPr>
          <p:cNvPr id="3" name="Rectangle 300"/>
          <p:cNvSpPr>
            <a:spLocks noChangeArrowheads="1"/>
          </p:cNvSpPr>
          <p:nvPr/>
        </p:nvSpPr>
        <p:spPr bwMode="auto">
          <a:xfrm>
            <a:off x="1581150" y="2030413"/>
            <a:ext cx="4699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r>
              <a:rPr lang="en-US" sz="2800" b="1">
                <a:latin typeface="Arial Unicode MS" pitchFamily="34" charset="-128"/>
              </a:rPr>
              <a:t>x</a:t>
            </a:r>
          </a:p>
        </p:txBody>
      </p:sp>
      <p:sp>
        <p:nvSpPr>
          <p:cNvPr id="4" name="Rectangle 300"/>
          <p:cNvSpPr>
            <a:spLocks noChangeArrowheads="1"/>
          </p:cNvSpPr>
          <p:nvPr/>
        </p:nvSpPr>
        <p:spPr bwMode="auto">
          <a:xfrm>
            <a:off x="2146300" y="2624138"/>
            <a:ext cx="4699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r>
              <a:rPr lang="en-US" sz="2800" b="1">
                <a:latin typeface="Arial Unicode MS" pitchFamily="34" charset="-128"/>
              </a:rPr>
              <a:t>x</a:t>
            </a:r>
          </a:p>
        </p:txBody>
      </p:sp>
      <p:sp>
        <p:nvSpPr>
          <p:cNvPr id="5" name="Rectangle 300"/>
          <p:cNvSpPr>
            <a:spLocks noChangeArrowheads="1"/>
          </p:cNvSpPr>
          <p:nvPr/>
        </p:nvSpPr>
        <p:spPr bwMode="auto">
          <a:xfrm>
            <a:off x="1227138" y="2805113"/>
            <a:ext cx="4699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r>
              <a:rPr lang="en-US" sz="2800" b="1">
                <a:latin typeface="Arial Unicode MS" pitchFamily="34" charset="-128"/>
              </a:rPr>
              <a:t>x</a:t>
            </a:r>
          </a:p>
        </p:txBody>
      </p:sp>
      <p:sp>
        <p:nvSpPr>
          <p:cNvPr id="6" name="Rectangle 300"/>
          <p:cNvSpPr>
            <a:spLocks noChangeArrowheads="1"/>
          </p:cNvSpPr>
          <p:nvPr/>
        </p:nvSpPr>
        <p:spPr bwMode="auto">
          <a:xfrm>
            <a:off x="1593850" y="3400425"/>
            <a:ext cx="4699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r>
              <a:rPr lang="en-US" sz="2800" b="1">
                <a:latin typeface="Arial Unicode MS" pitchFamily="34" charset="-128"/>
              </a:rPr>
              <a:t>x</a:t>
            </a:r>
          </a:p>
        </p:txBody>
      </p:sp>
      <p:sp>
        <p:nvSpPr>
          <p:cNvPr id="7" name="Rectangle 300"/>
          <p:cNvSpPr>
            <a:spLocks noChangeArrowheads="1"/>
          </p:cNvSpPr>
          <p:nvPr/>
        </p:nvSpPr>
        <p:spPr bwMode="auto">
          <a:xfrm>
            <a:off x="1252538" y="4960938"/>
            <a:ext cx="4699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r>
              <a:rPr lang="en-US" sz="2800" b="1">
                <a:solidFill>
                  <a:srgbClr val="FF0000"/>
                </a:solidFill>
                <a:latin typeface="Arial Unicode MS" pitchFamily="34" charset="-128"/>
              </a:rPr>
              <a:t>x</a:t>
            </a:r>
          </a:p>
        </p:txBody>
      </p:sp>
      <p:sp>
        <p:nvSpPr>
          <p:cNvPr id="8" name="Rectangle 300"/>
          <p:cNvSpPr>
            <a:spLocks noChangeArrowheads="1"/>
          </p:cNvSpPr>
          <p:nvPr/>
        </p:nvSpPr>
        <p:spPr bwMode="auto">
          <a:xfrm>
            <a:off x="42863" y="4527550"/>
            <a:ext cx="4699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/>
          <a:lstStyle/>
          <a:p>
            <a:pPr eaLnBrk="0" hangingPunct="0"/>
            <a:r>
              <a:rPr lang="en-US" sz="2800" b="1">
                <a:solidFill>
                  <a:srgbClr val="FF0000"/>
                </a:solidFill>
                <a:latin typeface="Arial Unicode MS" pitchFamily="34" charset="-128"/>
              </a:rPr>
              <a:t>1/39</a:t>
            </a:r>
          </a:p>
        </p:txBody>
      </p:sp>
      <p:grpSp>
        <p:nvGrpSpPr>
          <p:cNvPr id="9" name="Group 12"/>
          <p:cNvGrpSpPr>
            <a:grpSpLocks/>
          </p:cNvGrpSpPr>
          <p:nvPr/>
        </p:nvGrpSpPr>
        <p:grpSpPr bwMode="auto">
          <a:xfrm>
            <a:off x="1633538" y="6045200"/>
            <a:ext cx="814387" cy="812800"/>
            <a:chOff x="1773" y="3808"/>
            <a:chExt cx="513" cy="512"/>
          </a:xfrm>
        </p:grpSpPr>
        <p:sp>
          <p:nvSpPr>
            <p:cNvPr id="38949" name="Oval 13"/>
            <p:cNvSpPr>
              <a:spLocks noChangeArrowheads="1"/>
            </p:cNvSpPr>
            <p:nvPr/>
          </p:nvSpPr>
          <p:spPr bwMode="auto">
            <a:xfrm>
              <a:off x="1773" y="3808"/>
              <a:ext cx="513" cy="512"/>
            </a:xfrm>
            <a:prstGeom prst="ellipse">
              <a:avLst/>
            </a:prstGeom>
            <a:solidFill>
              <a:srgbClr val="FF0000">
                <a:alpha val="4392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38950" name="Rectangle 300"/>
            <p:cNvSpPr>
              <a:spLocks noChangeArrowheads="1"/>
            </p:cNvSpPr>
            <p:nvPr/>
          </p:nvSpPr>
          <p:spPr bwMode="auto">
            <a:xfrm>
              <a:off x="1903" y="3931"/>
              <a:ext cx="296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eaLnBrk="0" hangingPunct="0"/>
              <a:r>
                <a:rPr lang="en-US"/>
                <a:t>1</a:t>
              </a:r>
            </a:p>
          </p:txBody>
        </p:sp>
      </p:grpSp>
      <p:grpSp>
        <p:nvGrpSpPr>
          <p:cNvPr id="10" name="Group 15"/>
          <p:cNvGrpSpPr>
            <a:grpSpLocks/>
          </p:cNvGrpSpPr>
          <p:nvPr/>
        </p:nvGrpSpPr>
        <p:grpSpPr bwMode="auto">
          <a:xfrm>
            <a:off x="2657475" y="6040438"/>
            <a:ext cx="814388" cy="812800"/>
            <a:chOff x="1773" y="3808"/>
            <a:chExt cx="513" cy="512"/>
          </a:xfrm>
        </p:grpSpPr>
        <p:sp>
          <p:nvSpPr>
            <p:cNvPr id="38947" name="Oval 16"/>
            <p:cNvSpPr>
              <a:spLocks noChangeArrowheads="1"/>
            </p:cNvSpPr>
            <p:nvPr/>
          </p:nvSpPr>
          <p:spPr bwMode="auto">
            <a:xfrm>
              <a:off x="1773" y="3808"/>
              <a:ext cx="513" cy="512"/>
            </a:xfrm>
            <a:prstGeom prst="ellipse">
              <a:avLst/>
            </a:prstGeom>
            <a:solidFill>
              <a:srgbClr val="FF0000">
                <a:alpha val="4392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38948" name="Rectangle 300"/>
            <p:cNvSpPr>
              <a:spLocks noChangeArrowheads="1"/>
            </p:cNvSpPr>
            <p:nvPr/>
          </p:nvSpPr>
          <p:spPr bwMode="auto">
            <a:xfrm>
              <a:off x="1903" y="3931"/>
              <a:ext cx="296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eaLnBrk="0" hangingPunct="0"/>
              <a:r>
                <a:rPr lang="en-US"/>
                <a:t>4</a:t>
              </a:r>
            </a:p>
          </p:txBody>
        </p:sp>
      </p:grpSp>
      <p:grpSp>
        <p:nvGrpSpPr>
          <p:cNvPr id="11" name="Group 18"/>
          <p:cNvGrpSpPr>
            <a:grpSpLocks/>
          </p:cNvGrpSpPr>
          <p:nvPr/>
        </p:nvGrpSpPr>
        <p:grpSpPr bwMode="auto">
          <a:xfrm>
            <a:off x="3700463" y="6045200"/>
            <a:ext cx="814387" cy="812800"/>
            <a:chOff x="1773" y="3808"/>
            <a:chExt cx="513" cy="512"/>
          </a:xfrm>
        </p:grpSpPr>
        <p:sp>
          <p:nvSpPr>
            <p:cNvPr id="38945" name="Oval 19"/>
            <p:cNvSpPr>
              <a:spLocks noChangeArrowheads="1"/>
            </p:cNvSpPr>
            <p:nvPr/>
          </p:nvSpPr>
          <p:spPr bwMode="auto">
            <a:xfrm>
              <a:off x="1773" y="3808"/>
              <a:ext cx="513" cy="512"/>
            </a:xfrm>
            <a:prstGeom prst="ellipse">
              <a:avLst/>
            </a:prstGeom>
            <a:solidFill>
              <a:srgbClr val="FF0000">
                <a:alpha val="4392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38946" name="Rectangle 300"/>
            <p:cNvSpPr>
              <a:spLocks noChangeArrowheads="1"/>
            </p:cNvSpPr>
            <p:nvPr/>
          </p:nvSpPr>
          <p:spPr bwMode="auto">
            <a:xfrm>
              <a:off x="1903" y="3931"/>
              <a:ext cx="296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eaLnBrk="0" hangingPunct="0"/>
              <a:r>
                <a:rPr lang="en-US"/>
                <a:t>28</a:t>
              </a:r>
            </a:p>
          </p:txBody>
        </p:sp>
      </p:grpSp>
      <p:grpSp>
        <p:nvGrpSpPr>
          <p:cNvPr id="12" name="Group 25"/>
          <p:cNvGrpSpPr>
            <a:grpSpLocks/>
          </p:cNvGrpSpPr>
          <p:nvPr/>
        </p:nvGrpSpPr>
        <p:grpSpPr bwMode="auto">
          <a:xfrm>
            <a:off x="4706938" y="6045200"/>
            <a:ext cx="814387" cy="812800"/>
            <a:chOff x="1773" y="3808"/>
            <a:chExt cx="513" cy="512"/>
          </a:xfrm>
        </p:grpSpPr>
        <p:sp>
          <p:nvSpPr>
            <p:cNvPr id="38943" name="Oval 26"/>
            <p:cNvSpPr>
              <a:spLocks noChangeArrowheads="1"/>
            </p:cNvSpPr>
            <p:nvPr/>
          </p:nvSpPr>
          <p:spPr bwMode="auto">
            <a:xfrm>
              <a:off x="1773" y="3808"/>
              <a:ext cx="513" cy="512"/>
            </a:xfrm>
            <a:prstGeom prst="ellipse">
              <a:avLst/>
            </a:prstGeom>
            <a:solidFill>
              <a:srgbClr val="FF0000">
                <a:alpha val="4392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38944" name="Rectangle 300"/>
            <p:cNvSpPr>
              <a:spLocks noChangeArrowheads="1"/>
            </p:cNvSpPr>
            <p:nvPr/>
          </p:nvSpPr>
          <p:spPr bwMode="auto">
            <a:xfrm>
              <a:off x="1903" y="3931"/>
              <a:ext cx="296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eaLnBrk="0" hangingPunct="0"/>
              <a:r>
                <a:rPr lang="en-US"/>
                <a:t>30</a:t>
              </a:r>
            </a:p>
          </p:txBody>
        </p:sp>
      </p:grpSp>
      <p:grpSp>
        <p:nvGrpSpPr>
          <p:cNvPr id="13" name="Group 28"/>
          <p:cNvGrpSpPr>
            <a:grpSpLocks/>
          </p:cNvGrpSpPr>
          <p:nvPr/>
        </p:nvGrpSpPr>
        <p:grpSpPr bwMode="auto">
          <a:xfrm>
            <a:off x="5730875" y="6040438"/>
            <a:ext cx="814388" cy="812800"/>
            <a:chOff x="1773" y="3808"/>
            <a:chExt cx="513" cy="512"/>
          </a:xfrm>
        </p:grpSpPr>
        <p:sp>
          <p:nvSpPr>
            <p:cNvPr id="38941" name="Oval 29"/>
            <p:cNvSpPr>
              <a:spLocks noChangeArrowheads="1"/>
            </p:cNvSpPr>
            <p:nvPr/>
          </p:nvSpPr>
          <p:spPr bwMode="auto">
            <a:xfrm>
              <a:off x="1773" y="3808"/>
              <a:ext cx="513" cy="512"/>
            </a:xfrm>
            <a:prstGeom prst="ellipse">
              <a:avLst/>
            </a:prstGeom>
            <a:solidFill>
              <a:srgbClr val="FF0000">
                <a:alpha val="4392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38942" name="Rectangle 300"/>
            <p:cNvSpPr>
              <a:spLocks noChangeArrowheads="1"/>
            </p:cNvSpPr>
            <p:nvPr/>
          </p:nvSpPr>
          <p:spPr bwMode="auto">
            <a:xfrm>
              <a:off x="1903" y="3931"/>
              <a:ext cx="296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eaLnBrk="0" hangingPunct="0"/>
              <a:r>
                <a:rPr lang="en-US"/>
                <a:t>53</a:t>
              </a:r>
            </a:p>
          </p:txBody>
        </p:sp>
      </p:grpSp>
      <p:grpSp>
        <p:nvGrpSpPr>
          <p:cNvPr id="14" name="Group 31"/>
          <p:cNvGrpSpPr>
            <a:grpSpLocks/>
          </p:cNvGrpSpPr>
          <p:nvPr/>
        </p:nvGrpSpPr>
        <p:grpSpPr bwMode="auto">
          <a:xfrm>
            <a:off x="7472363" y="6045200"/>
            <a:ext cx="814387" cy="812800"/>
            <a:chOff x="1773" y="3808"/>
            <a:chExt cx="513" cy="512"/>
          </a:xfrm>
        </p:grpSpPr>
        <p:sp>
          <p:nvSpPr>
            <p:cNvPr id="38939" name="Oval 32"/>
            <p:cNvSpPr>
              <a:spLocks noChangeArrowheads="1"/>
            </p:cNvSpPr>
            <p:nvPr/>
          </p:nvSpPr>
          <p:spPr bwMode="auto">
            <a:xfrm>
              <a:off x="1773" y="3808"/>
              <a:ext cx="513" cy="512"/>
            </a:xfrm>
            <a:prstGeom prst="ellipse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38940" name="Rectangle 300"/>
            <p:cNvSpPr>
              <a:spLocks noChangeArrowheads="1"/>
            </p:cNvSpPr>
            <p:nvPr/>
          </p:nvSpPr>
          <p:spPr bwMode="auto">
            <a:xfrm>
              <a:off x="1903" y="3931"/>
              <a:ext cx="296" cy="312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eaLnBrk="0" hangingPunct="0"/>
              <a:r>
                <a:rPr lang="en-US">
                  <a:solidFill>
                    <a:srgbClr val="FF0000"/>
                  </a:solidFill>
                </a:rPr>
                <a:t>37</a:t>
              </a:r>
            </a:p>
          </p:txBody>
        </p:sp>
      </p:grpSp>
      <p:sp>
        <p:nvSpPr>
          <p:cNvPr id="16" name="Rectangle 300"/>
          <p:cNvSpPr>
            <a:spLocks noChangeArrowheads="1"/>
          </p:cNvSpPr>
          <p:nvPr/>
        </p:nvSpPr>
        <p:spPr bwMode="auto">
          <a:xfrm>
            <a:off x="6669088" y="6161088"/>
            <a:ext cx="4699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r>
              <a:rPr lang="en-US" sz="1800">
                <a:solidFill>
                  <a:srgbClr val="FF0000"/>
                </a:solidFill>
              </a:rPr>
              <a:t>and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7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2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7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2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5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1.32948E-6 L 0.82969 -0.10312 " pathEditMode="relative" rAng="0" ptsTypes="AA">
                                      <p:cBhvr>
                                        <p:cTn id="9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476" y="-5156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4.39306E-6 L 0.15087 0.24878 " pathEditMode="relative" rAng="0" ptsTypes="AA">
                                      <p:cBhvr>
                                        <p:cTn id="92" dur="2000" fill="hold"/>
                                        <p:tgtEl>
                                          <p:spTgt spid="914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535" y="124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453" grpId="0"/>
      <p:bldP spid="104469" grpId="0" animBg="1"/>
      <p:bldP spid="91436" grpId="0"/>
      <p:bldP spid="2" grpId="0"/>
      <p:bldP spid="2" grpId="1"/>
      <p:bldP spid="3" grpId="0"/>
      <p:bldP spid="3" grpId="1"/>
      <p:bldP spid="4" grpId="0"/>
      <p:bldP spid="4" grpId="1"/>
      <p:bldP spid="5" grpId="0"/>
      <p:bldP spid="5" grpId="1"/>
      <p:bldP spid="6" grpId="0"/>
      <p:bldP spid="6" grpId="1"/>
      <p:bldP spid="7" grpId="0"/>
      <p:bldP spid="7" grpId="1"/>
      <p:bldP spid="8" grpId="0"/>
      <p:bldP spid="1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6538" name="Object 212"/>
          <p:cNvGraphicFramePr>
            <a:graphicFrameLocks noChangeAspect="1"/>
          </p:cNvGraphicFramePr>
          <p:nvPr/>
        </p:nvGraphicFramePr>
        <p:xfrm>
          <a:off x="1830388" y="4311650"/>
          <a:ext cx="5257800" cy="159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69" name="Equation" r:id="rId4" imgW="2755900" imgH="838200" progId="Equation.DSMT4">
                  <p:embed/>
                </p:oleObj>
              </mc:Choice>
              <mc:Fallback>
                <p:oleObj name="Equation" r:id="rId4" imgW="2755900" imgH="838200" progId="Equation.DSMT4">
                  <p:embed/>
                  <p:pic>
                    <p:nvPicPr>
                      <p:cNvPr id="0" name="Object 2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0388" y="4311650"/>
                        <a:ext cx="5257800" cy="1597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3702" name="Rectangle 214"/>
          <p:cNvSpPr>
            <a:spLocks noChangeArrowheads="1"/>
          </p:cNvSpPr>
          <p:nvPr/>
        </p:nvSpPr>
        <p:spPr bwMode="auto">
          <a:xfrm>
            <a:off x="4003675" y="4262438"/>
            <a:ext cx="3603625" cy="1816100"/>
          </a:xfrm>
          <a:prstGeom prst="rect">
            <a:avLst/>
          </a:prstGeom>
          <a:solidFill>
            <a:schemeClr val="tx1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63703" name="Rectangle 215"/>
          <p:cNvSpPr>
            <a:spLocks noChangeArrowheads="1"/>
          </p:cNvSpPr>
          <p:nvPr/>
        </p:nvSpPr>
        <p:spPr bwMode="auto">
          <a:xfrm>
            <a:off x="5634038" y="4262438"/>
            <a:ext cx="2911475" cy="1816100"/>
          </a:xfrm>
          <a:prstGeom prst="rect">
            <a:avLst/>
          </a:prstGeom>
          <a:solidFill>
            <a:schemeClr val="tx1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39941" name="Rectangle 3"/>
          <p:cNvSpPr>
            <a:spLocks noChangeArrowheads="1"/>
          </p:cNvSpPr>
          <p:nvPr/>
        </p:nvSpPr>
        <p:spPr bwMode="auto">
          <a:xfrm>
            <a:off x="700088" y="1104900"/>
            <a:ext cx="8202612" cy="54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b="1">
                <a:latin typeface="Book Antiqua" pitchFamily="18" charset="0"/>
              </a:rPr>
              <a:t>Example:  </a:t>
            </a:r>
            <a:r>
              <a:rPr lang="en-US">
                <a:latin typeface="Book Antiqua" pitchFamily="18" charset="0"/>
              </a:rPr>
              <a:t>Powerball </a:t>
            </a:r>
          </a:p>
        </p:txBody>
      </p:sp>
      <p:sp>
        <p:nvSpPr>
          <p:cNvPr id="146848" name="Rectangle 416"/>
          <p:cNvSpPr>
            <a:spLocks noChangeArrowheads="1"/>
          </p:cNvSpPr>
          <p:nvPr/>
        </p:nvSpPr>
        <p:spPr bwMode="auto">
          <a:xfrm>
            <a:off x="2466975" y="5927725"/>
            <a:ext cx="3960813" cy="690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r>
              <a:rPr lang="en-US" sz="2000">
                <a:latin typeface="Book Antiqua" pitchFamily="18" charset="0"/>
              </a:rPr>
              <a:t>P(get 1</a:t>
            </a:r>
            <a:r>
              <a:rPr lang="en-US" sz="2000" baseline="30000">
                <a:latin typeface="Book Antiqua" pitchFamily="18" charset="0"/>
              </a:rPr>
              <a:t>st</a:t>
            </a:r>
            <a:r>
              <a:rPr lang="en-US" sz="2000">
                <a:latin typeface="Book Antiqua" pitchFamily="18" charset="0"/>
              </a:rPr>
              <a:t> 5) = .0000001997</a:t>
            </a:r>
          </a:p>
        </p:txBody>
      </p:sp>
      <p:sp>
        <p:nvSpPr>
          <p:cNvPr id="63694" name="Rectangle 206"/>
          <p:cNvSpPr>
            <a:spLocks noChangeArrowheads="1"/>
          </p:cNvSpPr>
          <p:nvPr/>
        </p:nvSpPr>
        <p:spPr bwMode="auto">
          <a:xfrm>
            <a:off x="1049338" y="3563938"/>
            <a:ext cx="6858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000">
                <a:latin typeface="Book Antiqua" pitchFamily="18" charset="0"/>
              </a:rPr>
              <a:t> </a:t>
            </a:r>
            <a:r>
              <a:rPr lang="en-US" sz="2000" i="1">
                <a:solidFill>
                  <a:srgbClr val="FF0000"/>
                </a:solidFill>
                <a:latin typeface="Book Antiqua" pitchFamily="18" charset="0"/>
              </a:rPr>
              <a:t>x</a:t>
            </a:r>
            <a:r>
              <a:rPr lang="en-US" sz="2000">
                <a:solidFill>
                  <a:srgbClr val="FF0000"/>
                </a:solidFill>
                <a:latin typeface="Book Antiqua" pitchFamily="18" charset="0"/>
              </a:rPr>
              <a:t> = 5 = number of ping pong balls need to win</a:t>
            </a:r>
          </a:p>
        </p:txBody>
      </p:sp>
      <p:sp>
        <p:nvSpPr>
          <p:cNvPr id="63707" name="Rectangle 219"/>
          <p:cNvSpPr>
            <a:spLocks noChangeArrowheads="1"/>
          </p:cNvSpPr>
          <p:nvPr/>
        </p:nvSpPr>
        <p:spPr bwMode="auto">
          <a:xfrm>
            <a:off x="1127125" y="3324225"/>
            <a:ext cx="6005513" cy="38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000" i="1">
                <a:latin typeface="Book Antiqua" pitchFamily="18" charset="0"/>
              </a:rPr>
              <a:t>n</a:t>
            </a:r>
            <a:r>
              <a:rPr lang="en-US" sz="2000">
                <a:latin typeface="Book Antiqua" pitchFamily="18" charset="0"/>
              </a:rPr>
              <a:t> = 5 = number of ping pong balls selected</a:t>
            </a:r>
          </a:p>
        </p:txBody>
      </p:sp>
      <p:sp>
        <p:nvSpPr>
          <p:cNvPr id="63708" name="Rectangle 220"/>
          <p:cNvSpPr>
            <a:spLocks noChangeArrowheads="1"/>
          </p:cNvSpPr>
          <p:nvPr/>
        </p:nvSpPr>
        <p:spPr bwMode="auto">
          <a:xfrm>
            <a:off x="1106488" y="2439988"/>
            <a:ext cx="6858000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000" i="1">
                <a:latin typeface="Book Antiqua" pitchFamily="18" charset="0"/>
              </a:rPr>
              <a:t>N</a:t>
            </a:r>
            <a:r>
              <a:rPr lang="en-US" sz="2000">
                <a:latin typeface="Book Antiqua" pitchFamily="18" charset="0"/>
              </a:rPr>
              <a:t> = 59 = number of ping pong balls in jar</a:t>
            </a:r>
          </a:p>
        </p:txBody>
      </p:sp>
      <p:sp>
        <p:nvSpPr>
          <p:cNvPr id="63709" name="Rectangle 221"/>
          <p:cNvSpPr>
            <a:spLocks noChangeArrowheads="1"/>
          </p:cNvSpPr>
          <p:nvPr/>
        </p:nvSpPr>
        <p:spPr bwMode="auto">
          <a:xfrm>
            <a:off x="1147763" y="2706688"/>
            <a:ext cx="6858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sz="2000" i="1">
                <a:latin typeface="Book Antiqua" pitchFamily="18" charset="0"/>
              </a:rPr>
              <a:t>r</a:t>
            </a:r>
            <a:r>
              <a:rPr lang="en-US" sz="2000">
                <a:latin typeface="Book Antiqua" pitchFamily="18" charset="0"/>
              </a:rPr>
              <a:t> = 5 = how many ping pong balls are needed to win</a:t>
            </a:r>
          </a:p>
        </p:txBody>
      </p:sp>
      <p:grpSp>
        <p:nvGrpSpPr>
          <p:cNvPr id="39947" name="Group 23"/>
          <p:cNvGrpSpPr>
            <a:grpSpLocks/>
          </p:cNvGrpSpPr>
          <p:nvPr/>
        </p:nvGrpSpPr>
        <p:grpSpPr bwMode="auto">
          <a:xfrm>
            <a:off x="977900" y="1531938"/>
            <a:ext cx="814388" cy="812800"/>
            <a:chOff x="1773" y="3808"/>
            <a:chExt cx="513" cy="512"/>
          </a:xfrm>
        </p:grpSpPr>
        <p:sp>
          <p:nvSpPr>
            <p:cNvPr id="39966" name="Oval 24"/>
            <p:cNvSpPr>
              <a:spLocks noChangeArrowheads="1"/>
            </p:cNvSpPr>
            <p:nvPr/>
          </p:nvSpPr>
          <p:spPr bwMode="auto">
            <a:xfrm>
              <a:off x="1773" y="3808"/>
              <a:ext cx="513" cy="512"/>
            </a:xfrm>
            <a:prstGeom prst="ellipse">
              <a:avLst/>
            </a:prstGeom>
            <a:solidFill>
              <a:srgbClr val="FF0000">
                <a:alpha val="4392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39967" name="Rectangle 300"/>
            <p:cNvSpPr>
              <a:spLocks noChangeArrowheads="1"/>
            </p:cNvSpPr>
            <p:nvPr/>
          </p:nvSpPr>
          <p:spPr bwMode="auto">
            <a:xfrm>
              <a:off x="1903" y="3931"/>
              <a:ext cx="296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eaLnBrk="0" hangingPunct="0"/>
              <a:r>
                <a:rPr lang="en-US"/>
                <a:t>1</a:t>
              </a:r>
            </a:p>
          </p:txBody>
        </p:sp>
      </p:grpSp>
      <p:grpSp>
        <p:nvGrpSpPr>
          <p:cNvPr id="39948" name="Group 26"/>
          <p:cNvGrpSpPr>
            <a:grpSpLocks/>
          </p:cNvGrpSpPr>
          <p:nvPr/>
        </p:nvGrpSpPr>
        <p:grpSpPr bwMode="auto">
          <a:xfrm>
            <a:off x="2001838" y="1527175"/>
            <a:ext cx="814387" cy="812800"/>
            <a:chOff x="1773" y="3808"/>
            <a:chExt cx="513" cy="512"/>
          </a:xfrm>
        </p:grpSpPr>
        <p:sp>
          <p:nvSpPr>
            <p:cNvPr id="39964" name="Oval 27"/>
            <p:cNvSpPr>
              <a:spLocks noChangeArrowheads="1"/>
            </p:cNvSpPr>
            <p:nvPr/>
          </p:nvSpPr>
          <p:spPr bwMode="auto">
            <a:xfrm>
              <a:off x="1773" y="3808"/>
              <a:ext cx="513" cy="512"/>
            </a:xfrm>
            <a:prstGeom prst="ellipse">
              <a:avLst/>
            </a:prstGeom>
            <a:solidFill>
              <a:srgbClr val="FF0000">
                <a:alpha val="4392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39965" name="Rectangle 300"/>
            <p:cNvSpPr>
              <a:spLocks noChangeArrowheads="1"/>
            </p:cNvSpPr>
            <p:nvPr/>
          </p:nvSpPr>
          <p:spPr bwMode="auto">
            <a:xfrm>
              <a:off x="1903" y="3931"/>
              <a:ext cx="296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eaLnBrk="0" hangingPunct="0"/>
              <a:r>
                <a:rPr lang="en-US"/>
                <a:t>4</a:t>
              </a:r>
            </a:p>
          </p:txBody>
        </p:sp>
      </p:grpSp>
      <p:grpSp>
        <p:nvGrpSpPr>
          <p:cNvPr id="39949" name="Group 29"/>
          <p:cNvGrpSpPr>
            <a:grpSpLocks/>
          </p:cNvGrpSpPr>
          <p:nvPr/>
        </p:nvGrpSpPr>
        <p:grpSpPr bwMode="auto">
          <a:xfrm>
            <a:off x="3044825" y="1531938"/>
            <a:ext cx="814388" cy="812800"/>
            <a:chOff x="1773" y="3808"/>
            <a:chExt cx="513" cy="512"/>
          </a:xfrm>
        </p:grpSpPr>
        <p:sp>
          <p:nvSpPr>
            <p:cNvPr id="39962" name="Oval 30"/>
            <p:cNvSpPr>
              <a:spLocks noChangeArrowheads="1"/>
            </p:cNvSpPr>
            <p:nvPr/>
          </p:nvSpPr>
          <p:spPr bwMode="auto">
            <a:xfrm>
              <a:off x="1773" y="3808"/>
              <a:ext cx="513" cy="512"/>
            </a:xfrm>
            <a:prstGeom prst="ellipse">
              <a:avLst/>
            </a:prstGeom>
            <a:solidFill>
              <a:srgbClr val="FF0000">
                <a:alpha val="4392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39963" name="Rectangle 300"/>
            <p:cNvSpPr>
              <a:spLocks noChangeArrowheads="1"/>
            </p:cNvSpPr>
            <p:nvPr/>
          </p:nvSpPr>
          <p:spPr bwMode="auto">
            <a:xfrm>
              <a:off x="1903" y="3931"/>
              <a:ext cx="296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eaLnBrk="0" hangingPunct="0"/>
              <a:r>
                <a:rPr lang="en-US"/>
                <a:t>28</a:t>
              </a:r>
            </a:p>
          </p:txBody>
        </p:sp>
      </p:grpSp>
      <p:grpSp>
        <p:nvGrpSpPr>
          <p:cNvPr id="39950" name="Group 32"/>
          <p:cNvGrpSpPr>
            <a:grpSpLocks/>
          </p:cNvGrpSpPr>
          <p:nvPr/>
        </p:nvGrpSpPr>
        <p:grpSpPr bwMode="auto">
          <a:xfrm>
            <a:off x="4051300" y="1531938"/>
            <a:ext cx="814388" cy="812800"/>
            <a:chOff x="1773" y="3808"/>
            <a:chExt cx="513" cy="512"/>
          </a:xfrm>
        </p:grpSpPr>
        <p:sp>
          <p:nvSpPr>
            <p:cNvPr id="39960" name="Oval 33"/>
            <p:cNvSpPr>
              <a:spLocks noChangeArrowheads="1"/>
            </p:cNvSpPr>
            <p:nvPr/>
          </p:nvSpPr>
          <p:spPr bwMode="auto">
            <a:xfrm>
              <a:off x="1773" y="3808"/>
              <a:ext cx="513" cy="512"/>
            </a:xfrm>
            <a:prstGeom prst="ellipse">
              <a:avLst/>
            </a:prstGeom>
            <a:solidFill>
              <a:srgbClr val="FF0000">
                <a:alpha val="4392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39961" name="Rectangle 300"/>
            <p:cNvSpPr>
              <a:spLocks noChangeArrowheads="1"/>
            </p:cNvSpPr>
            <p:nvPr/>
          </p:nvSpPr>
          <p:spPr bwMode="auto">
            <a:xfrm>
              <a:off x="1903" y="3931"/>
              <a:ext cx="296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eaLnBrk="0" hangingPunct="0"/>
              <a:r>
                <a:rPr lang="en-US"/>
                <a:t>30</a:t>
              </a:r>
            </a:p>
          </p:txBody>
        </p:sp>
      </p:grpSp>
      <p:grpSp>
        <p:nvGrpSpPr>
          <p:cNvPr id="39951" name="Group 35"/>
          <p:cNvGrpSpPr>
            <a:grpSpLocks/>
          </p:cNvGrpSpPr>
          <p:nvPr/>
        </p:nvGrpSpPr>
        <p:grpSpPr bwMode="auto">
          <a:xfrm>
            <a:off x="5075238" y="1527175"/>
            <a:ext cx="814387" cy="812800"/>
            <a:chOff x="1773" y="3808"/>
            <a:chExt cx="513" cy="512"/>
          </a:xfrm>
        </p:grpSpPr>
        <p:sp>
          <p:nvSpPr>
            <p:cNvPr id="39958" name="Oval 36"/>
            <p:cNvSpPr>
              <a:spLocks noChangeArrowheads="1"/>
            </p:cNvSpPr>
            <p:nvPr/>
          </p:nvSpPr>
          <p:spPr bwMode="auto">
            <a:xfrm>
              <a:off x="1773" y="3808"/>
              <a:ext cx="513" cy="512"/>
            </a:xfrm>
            <a:prstGeom prst="ellipse">
              <a:avLst/>
            </a:prstGeom>
            <a:solidFill>
              <a:srgbClr val="FF0000">
                <a:alpha val="4392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39959" name="Rectangle 300"/>
            <p:cNvSpPr>
              <a:spLocks noChangeArrowheads="1"/>
            </p:cNvSpPr>
            <p:nvPr/>
          </p:nvSpPr>
          <p:spPr bwMode="auto">
            <a:xfrm>
              <a:off x="1903" y="3931"/>
              <a:ext cx="296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eaLnBrk="0" hangingPunct="0"/>
              <a:r>
                <a:rPr lang="en-US"/>
                <a:t>53</a:t>
              </a:r>
            </a:p>
          </p:txBody>
        </p:sp>
      </p:grpSp>
      <p:grpSp>
        <p:nvGrpSpPr>
          <p:cNvPr id="7" name="Group 38"/>
          <p:cNvGrpSpPr>
            <a:grpSpLocks/>
          </p:cNvGrpSpPr>
          <p:nvPr/>
        </p:nvGrpSpPr>
        <p:grpSpPr bwMode="auto">
          <a:xfrm>
            <a:off x="6816725" y="1531938"/>
            <a:ext cx="814388" cy="812800"/>
            <a:chOff x="1773" y="3808"/>
            <a:chExt cx="513" cy="512"/>
          </a:xfrm>
        </p:grpSpPr>
        <p:sp>
          <p:nvSpPr>
            <p:cNvPr id="39956" name="Oval 39"/>
            <p:cNvSpPr>
              <a:spLocks noChangeArrowheads="1"/>
            </p:cNvSpPr>
            <p:nvPr/>
          </p:nvSpPr>
          <p:spPr bwMode="auto">
            <a:xfrm>
              <a:off x="1773" y="3808"/>
              <a:ext cx="513" cy="512"/>
            </a:xfrm>
            <a:prstGeom prst="ellipse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39957" name="Rectangle 300"/>
            <p:cNvSpPr>
              <a:spLocks noChangeArrowheads="1"/>
            </p:cNvSpPr>
            <p:nvPr/>
          </p:nvSpPr>
          <p:spPr bwMode="auto">
            <a:xfrm>
              <a:off x="1903" y="3931"/>
              <a:ext cx="296" cy="312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eaLnBrk="0" hangingPunct="0"/>
              <a:r>
                <a:rPr lang="en-US">
                  <a:solidFill>
                    <a:srgbClr val="FF0000"/>
                  </a:solidFill>
                </a:rPr>
                <a:t>37</a:t>
              </a:r>
            </a:p>
          </p:txBody>
        </p:sp>
      </p:grpSp>
      <p:sp>
        <p:nvSpPr>
          <p:cNvPr id="91436" name="Rectangle 300"/>
          <p:cNvSpPr>
            <a:spLocks noChangeArrowheads="1"/>
          </p:cNvSpPr>
          <p:nvPr/>
        </p:nvSpPr>
        <p:spPr bwMode="auto">
          <a:xfrm>
            <a:off x="6013450" y="1647825"/>
            <a:ext cx="4699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r>
              <a:rPr lang="en-US" sz="1800">
                <a:solidFill>
                  <a:srgbClr val="FF0000"/>
                </a:solidFill>
              </a:rPr>
              <a:t>and</a:t>
            </a:r>
          </a:p>
        </p:txBody>
      </p:sp>
      <p:sp>
        <p:nvSpPr>
          <p:cNvPr id="39954" name="Rectangle 2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>
                <a:latin typeface="Book Antiqua" pitchFamily="18" charset="0"/>
              </a:rPr>
              <a:t>Hypergeometric Probability Distribution</a:t>
            </a:r>
          </a:p>
        </p:txBody>
      </p:sp>
      <p:sp>
        <p:nvSpPr>
          <p:cNvPr id="9" name="Rectangle 216"/>
          <p:cNvSpPr>
            <a:spLocks noChangeArrowheads="1"/>
          </p:cNvSpPr>
          <p:nvPr/>
        </p:nvSpPr>
        <p:spPr bwMode="auto">
          <a:xfrm>
            <a:off x="3733800" y="5975350"/>
            <a:ext cx="2339975" cy="669925"/>
          </a:xfrm>
          <a:prstGeom prst="rect">
            <a:avLst/>
          </a:prstGeom>
          <a:solidFill>
            <a:schemeClr val="tx1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702" grpId="0" animBg="1"/>
      <p:bldP spid="63703" grpId="0" animBg="1"/>
      <p:bldP spid="146848" grpId="0" autoUpdateAnimBg="0"/>
      <p:bldP spid="63694" grpId="0" autoUpdateAnimBg="0"/>
      <p:bldP spid="63707" grpId="0" autoUpdateAnimBg="0"/>
      <p:bldP spid="63708" grpId="0" autoUpdateAnimBg="0"/>
      <p:bldP spid="63709" grpId="0" autoUpdateAnimBg="0"/>
      <p:bldP spid="91436" grpId="0"/>
      <p:bldP spid="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3"/>
          <p:cNvSpPr>
            <a:spLocks noChangeArrowheads="1"/>
          </p:cNvSpPr>
          <p:nvPr/>
        </p:nvSpPr>
        <p:spPr bwMode="auto">
          <a:xfrm>
            <a:off x="700088" y="1104900"/>
            <a:ext cx="5562600" cy="54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b="1">
                <a:latin typeface="Book Antiqua" pitchFamily="18" charset="0"/>
              </a:rPr>
              <a:t>Example:  </a:t>
            </a:r>
            <a:r>
              <a:rPr lang="en-US">
                <a:latin typeface="Book Antiqua" pitchFamily="18" charset="0"/>
              </a:rPr>
              <a:t>Powerball</a:t>
            </a:r>
          </a:p>
        </p:txBody>
      </p:sp>
      <p:sp>
        <p:nvSpPr>
          <p:cNvPr id="146848" name="Rectangle 416"/>
          <p:cNvSpPr>
            <a:spLocks noChangeArrowheads="1"/>
          </p:cNvSpPr>
          <p:nvPr/>
        </p:nvSpPr>
        <p:spPr bwMode="auto">
          <a:xfrm>
            <a:off x="635000" y="3213100"/>
            <a:ext cx="8153400" cy="690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r>
              <a:rPr lang="en-US" sz="2200">
                <a:latin typeface="Book Antiqua" pitchFamily="18" charset="0"/>
              </a:rPr>
              <a:t>P(1</a:t>
            </a:r>
            <a:r>
              <a:rPr lang="en-US" sz="2200" baseline="30000">
                <a:latin typeface="Book Antiqua" pitchFamily="18" charset="0"/>
              </a:rPr>
              <a:t>st</a:t>
            </a:r>
            <a:r>
              <a:rPr lang="en-US" sz="2200">
                <a:latin typeface="Book Antiqua" pitchFamily="18" charset="0"/>
              </a:rPr>
              <a:t> 5 </a:t>
            </a:r>
            <a:r>
              <a:rPr lang="en-US" sz="2200">
                <a:latin typeface="Times New Roman" pitchFamily="18" charset="0"/>
                <a:cs typeface="Times New Roman" pitchFamily="18" charset="0"/>
              </a:rPr>
              <a:t>∩ PB</a:t>
            </a:r>
            <a:r>
              <a:rPr lang="en-US" sz="2200">
                <a:latin typeface="Book Antiqua" pitchFamily="18" charset="0"/>
              </a:rPr>
              <a:t>) = P(1</a:t>
            </a:r>
            <a:r>
              <a:rPr lang="en-US" sz="2200" baseline="30000">
                <a:latin typeface="Book Antiqua" pitchFamily="18" charset="0"/>
              </a:rPr>
              <a:t>st</a:t>
            </a:r>
            <a:r>
              <a:rPr lang="en-US" sz="2200">
                <a:latin typeface="Book Antiqua" pitchFamily="18" charset="0"/>
              </a:rPr>
              <a:t> 5) P(PB) = (.0000001997)(1/39) = .00000000512 </a:t>
            </a:r>
            <a:endParaRPr lang="en-US">
              <a:latin typeface="Book Antiqua" pitchFamily="18" charset="0"/>
            </a:endParaRPr>
          </a:p>
        </p:txBody>
      </p:sp>
      <p:grpSp>
        <p:nvGrpSpPr>
          <p:cNvPr id="40964" name="Group 13"/>
          <p:cNvGrpSpPr>
            <a:grpSpLocks/>
          </p:cNvGrpSpPr>
          <p:nvPr/>
        </p:nvGrpSpPr>
        <p:grpSpPr bwMode="auto">
          <a:xfrm>
            <a:off x="977900" y="1531938"/>
            <a:ext cx="814388" cy="812800"/>
            <a:chOff x="1773" y="3808"/>
            <a:chExt cx="513" cy="512"/>
          </a:xfrm>
        </p:grpSpPr>
        <p:sp>
          <p:nvSpPr>
            <p:cNvPr id="40986" name="Oval 14"/>
            <p:cNvSpPr>
              <a:spLocks noChangeArrowheads="1"/>
            </p:cNvSpPr>
            <p:nvPr/>
          </p:nvSpPr>
          <p:spPr bwMode="auto">
            <a:xfrm>
              <a:off x="1773" y="3808"/>
              <a:ext cx="513" cy="512"/>
            </a:xfrm>
            <a:prstGeom prst="ellipse">
              <a:avLst/>
            </a:prstGeom>
            <a:solidFill>
              <a:srgbClr val="FF0000">
                <a:alpha val="4392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40987" name="Rectangle 300"/>
            <p:cNvSpPr>
              <a:spLocks noChangeArrowheads="1"/>
            </p:cNvSpPr>
            <p:nvPr/>
          </p:nvSpPr>
          <p:spPr bwMode="auto">
            <a:xfrm>
              <a:off x="1903" y="3931"/>
              <a:ext cx="296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eaLnBrk="0" hangingPunct="0"/>
              <a:r>
                <a:rPr lang="en-US"/>
                <a:t>1</a:t>
              </a:r>
            </a:p>
          </p:txBody>
        </p:sp>
      </p:grpSp>
      <p:grpSp>
        <p:nvGrpSpPr>
          <p:cNvPr id="40965" name="Group 16"/>
          <p:cNvGrpSpPr>
            <a:grpSpLocks/>
          </p:cNvGrpSpPr>
          <p:nvPr/>
        </p:nvGrpSpPr>
        <p:grpSpPr bwMode="auto">
          <a:xfrm>
            <a:off x="2001838" y="1527175"/>
            <a:ext cx="814387" cy="812800"/>
            <a:chOff x="1773" y="3808"/>
            <a:chExt cx="513" cy="512"/>
          </a:xfrm>
        </p:grpSpPr>
        <p:sp>
          <p:nvSpPr>
            <p:cNvPr id="40984" name="Oval 17"/>
            <p:cNvSpPr>
              <a:spLocks noChangeArrowheads="1"/>
            </p:cNvSpPr>
            <p:nvPr/>
          </p:nvSpPr>
          <p:spPr bwMode="auto">
            <a:xfrm>
              <a:off x="1773" y="3808"/>
              <a:ext cx="513" cy="512"/>
            </a:xfrm>
            <a:prstGeom prst="ellipse">
              <a:avLst/>
            </a:prstGeom>
            <a:solidFill>
              <a:srgbClr val="FF0000">
                <a:alpha val="4392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40985" name="Rectangle 300"/>
            <p:cNvSpPr>
              <a:spLocks noChangeArrowheads="1"/>
            </p:cNvSpPr>
            <p:nvPr/>
          </p:nvSpPr>
          <p:spPr bwMode="auto">
            <a:xfrm>
              <a:off x="1903" y="3931"/>
              <a:ext cx="296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eaLnBrk="0" hangingPunct="0"/>
              <a:r>
                <a:rPr lang="en-US"/>
                <a:t>4</a:t>
              </a:r>
            </a:p>
          </p:txBody>
        </p:sp>
      </p:grpSp>
      <p:grpSp>
        <p:nvGrpSpPr>
          <p:cNvPr id="40966" name="Group 19"/>
          <p:cNvGrpSpPr>
            <a:grpSpLocks/>
          </p:cNvGrpSpPr>
          <p:nvPr/>
        </p:nvGrpSpPr>
        <p:grpSpPr bwMode="auto">
          <a:xfrm>
            <a:off x="3044825" y="1531938"/>
            <a:ext cx="814388" cy="812800"/>
            <a:chOff x="1773" y="3808"/>
            <a:chExt cx="513" cy="512"/>
          </a:xfrm>
        </p:grpSpPr>
        <p:sp>
          <p:nvSpPr>
            <p:cNvPr id="40982" name="Oval 20"/>
            <p:cNvSpPr>
              <a:spLocks noChangeArrowheads="1"/>
            </p:cNvSpPr>
            <p:nvPr/>
          </p:nvSpPr>
          <p:spPr bwMode="auto">
            <a:xfrm>
              <a:off x="1773" y="3808"/>
              <a:ext cx="513" cy="512"/>
            </a:xfrm>
            <a:prstGeom prst="ellipse">
              <a:avLst/>
            </a:prstGeom>
            <a:solidFill>
              <a:srgbClr val="FF0000">
                <a:alpha val="4392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40983" name="Rectangle 300"/>
            <p:cNvSpPr>
              <a:spLocks noChangeArrowheads="1"/>
            </p:cNvSpPr>
            <p:nvPr/>
          </p:nvSpPr>
          <p:spPr bwMode="auto">
            <a:xfrm>
              <a:off x="1903" y="3931"/>
              <a:ext cx="296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eaLnBrk="0" hangingPunct="0"/>
              <a:r>
                <a:rPr lang="en-US"/>
                <a:t>28</a:t>
              </a:r>
            </a:p>
          </p:txBody>
        </p:sp>
      </p:grpSp>
      <p:grpSp>
        <p:nvGrpSpPr>
          <p:cNvPr id="40967" name="Group 22"/>
          <p:cNvGrpSpPr>
            <a:grpSpLocks/>
          </p:cNvGrpSpPr>
          <p:nvPr/>
        </p:nvGrpSpPr>
        <p:grpSpPr bwMode="auto">
          <a:xfrm>
            <a:off x="4051300" y="1531938"/>
            <a:ext cx="814388" cy="812800"/>
            <a:chOff x="1773" y="3808"/>
            <a:chExt cx="513" cy="512"/>
          </a:xfrm>
        </p:grpSpPr>
        <p:sp>
          <p:nvSpPr>
            <p:cNvPr id="40980" name="Oval 23"/>
            <p:cNvSpPr>
              <a:spLocks noChangeArrowheads="1"/>
            </p:cNvSpPr>
            <p:nvPr/>
          </p:nvSpPr>
          <p:spPr bwMode="auto">
            <a:xfrm>
              <a:off x="1773" y="3808"/>
              <a:ext cx="513" cy="512"/>
            </a:xfrm>
            <a:prstGeom prst="ellipse">
              <a:avLst/>
            </a:prstGeom>
            <a:solidFill>
              <a:srgbClr val="FF0000">
                <a:alpha val="4392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40981" name="Rectangle 300"/>
            <p:cNvSpPr>
              <a:spLocks noChangeArrowheads="1"/>
            </p:cNvSpPr>
            <p:nvPr/>
          </p:nvSpPr>
          <p:spPr bwMode="auto">
            <a:xfrm>
              <a:off x="1903" y="3931"/>
              <a:ext cx="296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eaLnBrk="0" hangingPunct="0"/>
              <a:r>
                <a:rPr lang="en-US"/>
                <a:t>30</a:t>
              </a:r>
            </a:p>
          </p:txBody>
        </p:sp>
      </p:grpSp>
      <p:grpSp>
        <p:nvGrpSpPr>
          <p:cNvPr id="40968" name="Group 25"/>
          <p:cNvGrpSpPr>
            <a:grpSpLocks/>
          </p:cNvGrpSpPr>
          <p:nvPr/>
        </p:nvGrpSpPr>
        <p:grpSpPr bwMode="auto">
          <a:xfrm>
            <a:off x="5075238" y="1527175"/>
            <a:ext cx="814387" cy="812800"/>
            <a:chOff x="1773" y="3808"/>
            <a:chExt cx="513" cy="512"/>
          </a:xfrm>
        </p:grpSpPr>
        <p:sp>
          <p:nvSpPr>
            <p:cNvPr id="40978" name="Oval 26"/>
            <p:cNvSpPr>
              <a:spLocks noChangeArrowheads="1"/>
            </p:cNvSpPr>
            <p:nvPr/>
          </p:nvSpPr>
          <p:spPr bwMode="auto">
            <a:xfrm>
              <a:off x="1773" y="3808"/>
              <a:ext cx="513" cy="512"/>
            </a:xfrm>
            <a:prstGeom prst="ellipse">
              <a:avLst/>
            </a:prstGeom>
            <a:solidFill>
              <a:srgbClr val="FF0000">
                <a:alpha val="4392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40979" name="Rectangle 300"/>
            <p:cNvSpPr>
              <a:spLocks noChangeArrowheads="1"/>
            </p:cNvSpPr>
            <p:nvPr/>
          </p:nvSpPr>
          <p:spPr bwMode="auto">
            <a:xfrm>
              <a:off x="1903" y="3931"/>
              <a:ext cx="296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eaLnBrk="0" hangingPunct="0"/>
              <a:r>
                <a:rPr lang="en-US"/>
                <a:t>53</a:t>
              </a:r>
            </a:p>
          </p:txBody>
        </p:sp>
      </p:grpSp>
      <p:grpSp>
        <p:nvGrpSpPr>
          <p:cNvPr id="40969" name="Group 28"/>
          <p:cNvGrpSpPr>
            <a:grpSpLocks/>
          </p:cNvGrpSpPr>
          <p:nvPr/>
        </p:nvGrpSpPr>
        <p:grpSpPr bwMode="auto">
          <a:xfrm>
            <a:off x="6816725" y="1531938"/>
            <a:ext cx="814388" cy="812800"/>
            <a:chOff x="1773" y="3808"/>
            <a:chExt cx="513" cy="512"/>
          </a:xfrm>
        </p:grpSpPr>
        <p:sp>
          <p:nvSpPr>
            <p:cNvPr id="40976" name="Oval 29"/>
            <p:cNvSpPr>
              <a:spLocks noChangeArrowheads="1"/>
            </p:cNvSpPr>
            <p:nvPr/>
          </p:nvSpPr>
          <p:spPr bwMode="auto">
            <a:xfrm>
              <a:off x="1773" y="3808"/>
              <a:ext cx="513" cy="512"/>
            </a:xfrm>
            <a:prstGeom prst="ellipse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40977" name="Rectangle 300"/>
            <p:cNvSpPr>
              <a:spLocks noChangeArrowheads="1"/>
            </p:cNvSpPr>
            <p:nvPr/>
          </p:nvSpPr>
          <p:spPr bwMode="auto">
            <a:xfrm>
              <a:off x="1903" y="3931"/>
              <a:ext cx="296" cy="312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eaLnBrk="0" hangingPunct="0"/>
              <a:r>
                <a:rPr lang="en-US"/>
                <a:t>37</a:t>
              </a:r>
            </a:p>
          </p:txBody>
        </p:sp>
      </p:grpSp>
      <p:sp>
        <p:nvSpPr>
          <p:cNvPr id="40970" name="Rectangle 300"/>
          <p:cNvSpPr>
            <a:spLocks noChangeArrowheads="1"/>
          </p:cNvSpPr>
          <p:nvPr/>
        </p:nvSpPr>
        <p:spPr bwMode="auto">
          <a:xfrm>
            <a:off x="6013450" y="1647825"/>
            <a:ext cx="4699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r>
              <a:rPr lang="en-US" sz="1800">
                <a:solidFill>
                  <a:srgbClr val="FF0000"/>
                </a:solidFill>
              </a:rPr>
              <a:t>and</a:t>
            </a:r>
          </a:p>
        </p:txBody>
      </p:sp>
      <p:sp>
        <p:nvSpPr>
          <p:cNvPr id="40971" name="Rectangle 2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>
                <a:latin typeface="Book Antiqua" pitchFamily="18" charset="0"/>
              </a:rPr>
              <a:t>Hypergeometric Probability Distribution</a:t>
            </a:r>
          </a:p>
        </p:txBody>
      </p:sp>
      <p:sp>
        <p:nvSpPr>
          <p:cNvPr id="8" name="Rectangle 300"/>
          <p:cNvSpPr>
            <a:spLocks noChangeArrowheads="1"/>
          </p:cNvSpPr>
          <p:nvPr/>
        </p:nvSpPr>
        <p:spPr bwMode="auto">
          <a:xfrm>
            <a:off x="6775450" y="1154113"/>
            <a:ext cx="1876425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/>
          <a:lstStyle/>
          <a:p>
            <a:pPr eaLnBrk="0" hangingPunct="0"/>
            <a:r>
              <a:rPr lang="en-US" sz="1800">
                <a:solidFill>
                  <a:srgbClr val="FF0000"/>
                </a:solidFill>
              </a:rPr>
              <a:t>P(PB) =1/39 </a:t>
            </a:r>
          </a:p>
        </p:txBody>
      </p:sp>
      <p:sp>
        <p:nvSpPr>
          <p:cNvPr id="63704" name="Rectangle 216"/>
          <p:cNvSpPr>
            <a:spLocks noChangeArrowheads="1"/>
          </p:cNvSpPr>
          <p:nvPr/>
        </p:nvSpPr>
        <p:spPr bwMode="auto">
          <a:xfrm>
            <a:off x="2324100" y="3213100"/>
            <a:ext cx="2516188" cy="669925"/>
          </a:xfrm>
          <a:prstGeom prst="rect">
            <a:avLst/>
          </a:prstGeom>
          <a:solidFill>
            <a:schemeClr val="tx1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9" name="Rectangle 216"/>
          <p:cNvSpPr>
            <a:spLocks noChangeArrowheads="1"/>
          </p:cNvSpPr>
          <p:nvPr/>
        </p:nvSpPr>
        <p:spPr bwMode="auto">
          <a:xfrm>
            <a:off x="4254500" y="3271838"/>
            <a:ext cx="2674938" cy="669925"/>
          </a:xfrm>
          <a:prstGeom prst="rect">
            <a:avLst/>
          </a:prstGeom>
          <a:solidFill>
            <a:schemeClr val="tx1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0" name="Rectangle 216"/>
          <p:cNvSpPr>
            <a:spLocks noChangeArrowheads="1"/>
          </p:cNvSpPr>
          <p:nvPr/>
        </p:nvSpPr>
        <p:spPr bwMode="auto">
          <a:xfrm>
            <a:off x="6991350" y="3233738"/>
            <a:ext cx="1992313" cy="669925"/>
          </a:xfrm>
          <a:prstGeom prst="rect">
            <a:avLst/>
          </a:prstGeom>
          <a:solidFill>
            <a:schemeClr val="tx1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848" grpId="0" autoUpdateAnimBg="0"/>
      <p:bldP spid="8" grpId="0"/>
      <p:bldP spid="63704" grpId="0" animBg="1"/>
      <p:bldP spid="9" grpId="0" animBg="1"/>
      <p:bldP spid="1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416"/>
          <p:cNvSpPr>
            <a:spLocks noChangeArrowheads="1"/>
          </p:cNvSpPr>
          <p:nvPr/>
        </p:nvSpPr>
        <p:spPr bwMode="auto">
          <a:xfrm>
            <a:off x="847725" y="1812925"/>
            <a:ext cx="6238875" cy="690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r>
              <a:rPr lang="en-US" sz="2200">
                <a:latin typeface="Book Antiqua" pitchFamily="18" charset="0"/>
              </a:rPr>
              <a:t>What are your expected winnings if you get the first 5 and</a:t>
            </a:r>
            <a:br>
              <a:rPr lang="en-US" sz="2200">
                <a:latin typeface="Book Antiqua" pitchFamily="18" charset="0"/>
              </a:rPr>
            </a:br>
            <a:r>
              <a:rPr lang="en-US" sz="2200">
                <a:latin typeface="Book Antiqua" pitchFamily="18" charset="0"/>
              </a:rPr>
              <a:t>the Powerball correct?</a:t>
            </a:r>
            <a:endParaRPr lang="en-US">
              <a:latin typeface="Book Antiqua" pitchFamily="18" charset="0"/>
            </a:endParaRPr>
          </a:p>
        </p:txBody>
      </p:sp>
      <p:sp>
        <p:nvSpPr>
          <p:cNvPr id="2" name="Rectangle 416"/>
          <p:cNvSpPr>
            <a:spLocks noChangeArrowheads="1"/>
          </p:cNvSpPr>
          <p:nvPr/>
        </p:nvSpPr>
        <p:spPr bwMode="auto">
          <a:xfrm>
            <a:off x="714375" y="3451225"/>
            <a:ext cx="2930525" cy="690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r>
              <a:rPr lang="en-US" sz="2000">
                <a:latin typeface="Book Antiqua" pitchFamily="18" charset="0"/>
              </a:rPr>
              <a:t>P(win) = .00000000512 </a:t>
            </a:r>
          </a:p>
        </p:txBody>
      </p:sp>
      <p:grpSp>
        <p:nvGrpSpPr>
          <p:cNvPr id="3" name="Group 24"/>
          <p:cNvGrpSpPr>
            <a:grpSpLocks/>
          </p:cNvGrpSpPr>
          <p:nvPr/>
        </p:nvGrpSpPr>
        <p:grpSpPr bwMode="auto">
          <a:xfrm>
            <a:off x="3276600" y="2605088"/>
            <a:ext cx="2655888" cy="630237"/>
            <a:chOff x="2055" y="1368"/>
            <a:chExt cx="1673" cy="397"/>
          </a:xfrm>
        </p:grpSpPr>
        <p:sp>
          <p:nvSpPr>
            <p:cNvPr id="11268" name="Rectangle 4"/>
            <p:cNvSpPr>
              <a:spLocks noChangeArrowheads="1"/>
            </p:cNvSpPr>
            <p:nvPr/>
          </p:nvSpPr>
          <p:spPr bwMode="auto">
            <a:xfrm>
              <a:off x="2055" y="1370"/>
              <a:ext cx="1673" cy="39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42001" name="Rectangle 10"/>
            <p:cNvSpPr>
              <a:spLocks noChangeArrowheads="1"/>
            </p:cNvSpPr>
            <p:nvPr/>
          </p:nvSpPr>
          <p:spPr bwMode="auto">
            <a:xfrm>
              <a:off x="2064" y="1368"/>
              <a:ext cx="1656" cy="3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en-US" sz="2000" i="1">
                  <a:latin typeface="Book Antiqua" pitchFamily="18" charset="0"/>
                </a:rPr>
                <a:t>E</a:t>
              </a:r>
              <a:r>
                <a:rPr lang="en-US" sz="2000">
                  <a:latin typeface="Book Antiqua" pitchFamily="18" charset="0"/>
                </a:rPr>
                <a:t>(</a:t>
              </a:r>
              <a:r>
                <a:rPr lang="en-US" sz="2000" i="1">
                  <a:latin typeface="Book Antiqua" pitchFamily="18" charset="0"/>
                </a:rPr>
                <a:t>x</a:t>
              </a:r>
              <a:r>
                <a:rPr lang="en-US" sz="2000">
                  <a:latin typeface="Book Antiqua" pitchFamily="18" charset="0"/>
                </a:rPr>
                <a:t>) = </a:t>
              </a:r>
              <a:r>
                <a:rPr lang="en-US" sz="2000">
                  <a:latin typeface="Symbol" pitchFamily="18" charset="2"/>
                </a:rPr>
                <a:t></a:t>
              </a:r>
              <a:r>
                <a:rPr lang="en-US" sz="2000" i="1">
                  <a:solidFill>
                    <a:srgbClr val="FF0000"/>
                  </a:solidFill>
                  <a:latin typeface="Book Antiqua" pitchFamily="18" charset="0"/>
                </a:rPr>
                <a:t>xf</a:t>
              </a:r>
              <a:r>
                <a:rPr lang="en-US" sz="2000">
                  <a:solidFill>
                    <a:srgbClr val="FF0000"/>
                  </a:solidFill>
                  <a:latin typeface="Book Antiqua" pitchFamily="18" charset="0"/>
                </a:rPr>
                <a:t>(</a:t>
              </a:r>
              <a:r>
                <a:rPr lang="en-US" sz="2000" i="1">
                  <a:solidFill>
                    <a:srgbClr val="FF0000"/>
                  </a:solidFill>
                  <a:latin typeface="Book Antiqua" pitchFamily="18" charset="0"/>
                </a:rPr>
                <a:t>x</a:t>
              </a:r>
              <a:r>
                <a:rPr lang="en-US" sz="2000">
                  <a:solidFill>
                    <a:srgbClr val="FF0000"/>
                  </a:solidFill>
                  <a:latin typeface="Book Antiqua" pitchFamily="18" charset="0"/>
                </a:rPr>
                <a:t>)</a:t>
              </a:r>
            </a:p>
          </p:txBody>
        </p:sp>
      </p:grpSp>
      <p:sp>
        <p:nvSpPr>
          <p:cNvPr id="4" name="Rectangle 416"/>
          <p:cNvSpPr>
            <a:spLocks noChangeArrowheads="1"/>
          </p:cNvSpPr>
          <p:nvPr/>
        </p:nvSpPr>
        <p:spPr bwMode="auto">
          <a:xfrm>
            <a:off x="719138" y="4189413"/>
            <a:ext cx="3221037" cy="69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r>
              <a:rPr lang="en-US" sz="2000">
                <a:latin typeface="Book Antiqua" pitchFamily="18" charset="0"/>
              </a:rPr>
              <a:t>P(lose</a:t>
            </a:r>
            <a:r>
              <a:rPr lang="en-US" sz="2000" i="1">
                <a:latin typeface="Book Antiqua" pitchFamily="18" charset="0"/>
              </a:rPr>
              <a:t>)</a:t>
            </a:r>
            <a:r>
              <a:rPr lang="en-US" sz="2000">
                <a:latin typeface="Book Antiqua" pitchFamily="18" charset="0"/>
              </a:rPr>
              <a:t> = .99999999488</a:t>
            </a:r>
          </a:p>
        </p:txBody>
      </p:sp>
      <p:sp>
        <p:nvSpPr>
          <p:cNvPr id="5" name="Rectangle 416"/>
          <p:cNvSpPr>
            <a:spLocks noChangeArrowheads="1"/>
          </p:cNvSpPr>
          <p:nvPr/>
        </p:nvSpPr>
        <p:spPr bwMode="auto">
          <a:xfrm>
            <a:off x="4703763" y="3403600"/>
            <a:ext cx="3716337" cy="690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r>
              <a:rPr lang="en-US" sz="2000" i="1">
                <a:latin typeface="Book Antiqua" pitchFamily="18" charset="0"/>
              </a:rPr>
              <a:t>f </a:t>
            </a:r>
            <a:r>
              <a:rPr lang="en-US" sz="2000">
                <a:latin typeface="Book Antiqua" pitchFamily="18" charset="0"/>
              </a:rPr>
              <a:t>(</a:t>
            </a:r>
            <a:r>
              <a:rPr lang="en-US" sz="2000">
                <a:solidFill>
                  <a:srgbClr val="FF0000"/>
                </a:solidFill>
                <a:latin typeface="Book Antiqua" pitchFamily="18" charset="0"/>
              </a:rPr>
              <a:t>$19,999,999</a:t>
            </a:r>
            <a:r>
              <a:rPr lang="en-US" sz="2000">
                <a:latin typeface="Book Antiqua" pitchFamily="18" charset="0"/>
              </a:rPr>
              <a:t>) = </a:t>
            </a:r>
            <a:r>
              <a:rPr lang="en-US" sz="2000">
                <a:solidFill>
                  <a:srgbClr val="FF0000"/>
                </a:solidFill>
                <a:latin typeface="Book Antiqua" pitchFamily="18" charset="0"/>
              </a:rPr>
              <a:t>.00000000512</a:t>
            </a:r>
            <a:r>
              <a:rPr lang="en-US" sz="2000">
                <a:latin typeface="Book Antiqua" pitchFamily="18" charset="0"/>
              </a:rPr>
              <a:t> </a:t>
            </a:r>
          </a:p>
        </p:txBody>
      </p:sp>
      <p:sp>
        <p:nvSpPr>
          <p:cNvPr id="6" name="Rectangle 416"/>
          <p:cNvSpPr>
            <a:spLocks noChangeArrowheads="1"/>
          </p:cNvSpPr>
          <p:nvPr/>
        </p:nvSpPr>
        <p:spPr bwMode="auto">
          <a:xfrm>
            <a:off x="5703888" y="4184650"/>
            <a:ext cx="2540000" cy="690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r>
              <a:rPr lang="en-US" sz="2000" i="1">
                <a:latin typeface="Book Antiqua" pitchFamily="18" charset="0"/>
              </a:rPr>
              <a:t>f</a:t>
            </a:r>
            <a:r>
              <a:rPr lang="en-US" sz="2000">
                <a:latin typeface="Book Antiqua" pitchFamily="18" charset="0"/>
              </a:rPr>
              <a:t>(</a:t>
            </a:r>
            <a:r>
              <a:rPr lang="en-US" sz="2000">
                <a:solidFill>
                  <a:srgbClr val="FF0000"/>
                </a:solidFill>
                <a:latin typeface="Book Antiqua" pitchFamily="18" charset="0"/>
              </a:rPr>
              <a:t>-$1</a:t>
            </a:r>
            <a:r>
              <a:rPr lang="en-US" sz="2000">
                <a:latin typeface="Book Antiqua" pitchFamily="18" charset="0"/>
              </a:rPr>
              <a:t>) = </a:t>
            </a:r>
            <a:r>
              <a:rPr lang="en-US" sz="2000">
                <a:solidFill>
                  <a:srgbClr val="FF0000"/>
                </a:solidFill>
                <a:latin typeface="Book Antiqua" pitchFamily="18" charset="0"/>
              </a:rPr>
              <a:t>.99999999488</a:t>
            </a:r>
          </a:p>
        </p:txBody>
      </p:sp>
      <p:sp>
        <p:nvSpPr>
          <p:cNvPr id="7" name="Rectangle 416"/>
          <p:cNvSpPr>
            <a:spLocks noChangeArrowheads="1"/>
          </p:cNvSpPr>
          <p:nvPr/>
        </p:nvSpPr>
        <p:spPr bwMode="auto">
          <a:xfrm>
            <a:off x="227013" y="5237163"/>
            <a:ext cx="8594725" cy="69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sz="2000">
                <a:latin typeface="Symbol" pitchFamily="18" charset="2"/>
              </a:rPr>
              <a:t>S</a:t>
            </a:r>
            <a:r>
              <a:rPr lang="en-US" sz="2000" i="1">
                <a:latin typeface="Book Antiqua" pitchFamily="18" charset="0"/>
              </a:rPr>
              <a:t>xf </a:t>
            </a:r>
            <a:r>
              <a:rPr lang="en-US" sz="2000">
                <a:latin typeface="Book Antiqua" pitchFamily="18" charset="0"/>
              </a:rPr>
              <a:t>(</a:t>
            </a:r>
            <a:r>
              <a:rPr lang="en-US" sz="2000" i="1">
                <a:latin typeface="Book Antiqua" pitchFamily="18" charset="0"/>
              </a:rPr>
              <a:t>x</a:t>
            </a:r>
            <a:r>
              <a:rPr lang="en-US" sz="2000">
                <a:latin typeface="Book Antiqua" pitchFamily="18" charset="0"/>
              </a:rPr>
              <a:t>)</a:t>
            </a:r>
            <a:r>
              <a:rPr lang="en-US" sz="2000" i="1">
                <a:latin typeface="Book Antiqua" pitchFamily="18" charset="0"/>
              </a:rPr>
              <a:t> = </a:t>
            </a:r>
            <a:r>
              <a:rPr lang="en-US" sz="2000">
                <a:latin typeface="Book Antiqua" pitchFamily="18" charset="0"/>
              </a:rPr>
              <a:t>(</a:t>
            </a:r>
            <a:r>
              <a:rPr lang="en-US" sz="2000">
                <a:solidFill>
                  <a:srgbClr val="FF0000"/>
                </a:solidFill>
                <a:latin typeface="Book Antiqua" pitchFamily="18" charset="0"/>
              </a:rPr>
              <a:t>-$1</a:t>
            </a:r>
            <a:r>
              <a:rPr lang="en-US" sz="2000">
                <a:latin typeface="Book Antiqua" pitchFamily="18" charset="0"/>
              </a:rPr>
              <a:t>)(</a:t>
            </a:r>
            <a:r>
              <a:rPr lang="en-US" sz="2000">
                <a:solidFill>
                  <a:srgbClr val="FF0000"/>
                </a:solidFill>
                <a:latin typeface="Book Antiqua" pitchFamily="18" charset="0"/>
              </a:rPr>
              <a:t>.99999999488</a:t>
            </a:r>
            <a:r>
              <a:rPr lang="en-US" sz="2000">
                <a:latin typeface="Book Antiqua" pitchFamily="18" charset="0"/>
              </a:rPr>
              <a:t>) + (</a:t>
            </a:r>
            <a:r>
              <a:rPr lang="en-US" sz="2000">
                <a:solidFill>
                  <a:srgbClr val="FF0000"/>
                </a:solidFill>
                <a:latin typeface="Book Antiqua" pitchFamily="18" charset="0"/>
              </a:rPr>
              <a:t>$19,999,999</a:t>
            </a:r>
            <a:r>
              <a:rPr lang="en-US" sz="2000">
                <a:latin typeface="Book Antiqua" pitchFamily="18" charset="0"/>
              </a:rPr>
              <a:t>)(</a:t>
            </a:r>
            <a:r>
              <a:rPr lang="en-US" sz="2000">
                <a:solidFill>
                  <a:srgbClr val="FF0000"/>
                </a:solidFill>
                <a:latin typeface="Book Antiqua" pitchFamily="18" charset="0"/>
              </a:rPr>
              <a:t>.00000000512</a:t>
            </a:r>
            <a:r>
              <a:rPr lang="en-US" sz="2000">
                <a:latin typeface="Book Antiqua" pitchFamily="18" charset="0"/>
              </a:rPr>
              <a:t>) = -$0.90</a:t>
            </a:r>
          </a:p>
        </p:txBody>
      </p:sp>
      <p:sp>
        <p:nvSpPr>
          <p:cNvPr id="41993" name="Rectangle 3"/>
          <p:cNvSpPr>
            <a:spLocks noChangeArrowheads="1"/>
          </p:cNvSpPr>
          <p:nvPr/>
        </p:nvSpPr>
        <p:spPr bwMode="auto">
          <a:xfrm>
            <a:off x="700088" y="1104900"/>
            <a:ext cx="8031162" cy="54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b="1">
                <a:latin typeface="Book Antiqua" pitchFamily="18" charset="0"/>
              </a:rPr>
              <a:t>Example:  </a:t>
            </a:r>
            <a:r>
              <a:rPr lang="en-US">
                <a:latin typeface="Book Antiqua" pitchFamily="18" charset="0"/>
              </a:rPr>
              <a:t>Powerball with current Jackpot at $20,000,000</a:t>
            </a:r>
          </a:p>
        </p:txBody>
      </p:sp>
      <p:sp>
        <p:nvSpPr>
          <p:cNvPr id="41994" name="Rectangle 2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>
                <a:latin typeface="Book Antiqua" pitchFamily="18" charset="0"/>
              </a:rPr>
              <a:t>Hypergeometric Probability Distribution</a:t>
            </a:r>
          </a:p>
        </p:txBody>
      </p:sp>
      <p:sp>
        <p:nvSpPr>
          <p:cNvPr id="8" name="Rectangle 416"/>
          <p:cNvSpPr>
            <a:spLocks noChangeArrowheads="1"/>
          </p:cNvSpPr>
          <p:nvPr/>
        </p:nvSpPr>
        <p:spPr bwMode="auto">
          <a:xfrm>
            <a:off x="265113" y="5875338"/>
            <a:ext cx="8594725" cy="69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sz="2000">
                <a:latin typeface="Symbol" pitchFamily="18" charset="2"/>
              </a:rPr>
              <a:t>S</a:t>
            </a:r>
            <a:r>
              <a:rPr lang="en-US" sz="2000" i="1">
                <a:latin typeface="Book Antiqua" pitchFamily="18" charset="0"/>
              </a:rPr>
              <a:t>xf </a:t>
            </a:r>
            <a:r>
              <a:rPr lang="en-US" sz="2000">
                <a:latin typeface="Book Antiqua" pitchFamily="18" charset="0"/>
              </a:rPr>
              <a:t>(</a:t>
            </a:r>
            <a:r>
              <a:rPr lang="en-US" sz="2000" i="1">
                <a:latin typeface="Book Antiqua" pitchFamily="18" charset="0"/>
              </a:rPr>
              <a:t>x</a:t>
            </a:r>
            <a:r>
              <a:rPr lang="en-US" sz="2000">
                <a:latin typeface="Book Antiqua" pitchFamily="18" charset="0"/>
              </a:rPr>
              <a:t>)</a:t>
            </a:r>
            <a:r>
              <a:rPr lang="en-US" sz="2000" i="1">
                <a:latin typeface="Book Antiqua" pitchFamily="18" charset="0"/>
              </a:rPr>
              <a:t> = </a:t>
            </a:r>
            <a:r>
              <a:rPr lang="en-US" sz="2000">
                <a:latin typeface="Book Antiqua" pitchFamily="18" charset="0"/>
              </a:rPr>
              <a:t>(</a:t>
            </a:r>
            <a:r>
              <a:rPr lang="en-US" sz="2000">
                <a:solidFill>
                  <a:srgbClr val="FF0000"/>
                </a:solidFill>
                <a:latin typeface="Book Antiqua" pitchFamily="18" charset="0"/>
              </a:rPr>
              <a:t>-$1</a:t>
            </a:r>
            <a:r>
              <a:rPr lang="en-US" sz="2000">
                <a:latin typeface="Book Antiqua" pitchFamily="18" charset="0"/>
              </a:rPr>
              <a:t>)(</a:t>
            </a:r>
            <a:r>
              <a:rPr lang="en-US" sz="2000">
                <a:solidFill>
                  <a:srgbClr val="FF0000"/>
                </a:solidFill>
                <a:latin typeface="Book Antiqua" pitchFamily="18" charset="0"/>
              </a:rPr>
              <a:t>.99999999488</a:t>
            </a:r>
            <a:r>
              <a:rPr lang="en-US" sz="2000">
                <a:latin typeface="Book Antiqua" pitchFamily="18" charset="0"/>
              </a:rPr>
              <a:t>) + (</a:t>
            </a:r>
            <a:r>
              <a:rPr lang="en-US" sz="2000">
                <a:solidFill>
                  <a:srgbClr val="FF0000"/>
                </a:solidFill>
                <a:latin typeface="Book Antiqua" pitchFamily="18" charset="0"/>
              </a:rPr>
              <a:t>$29,999,999</a:t>
            </a:r>
            <a:r>
              <a:rPr lang="en-US" sz="2000">
                <a:latin typeface="Book Antiqua" pitchFamily="18" charset="0"/>
              </a:rPr>
              <a:t>)(</a:t>
            </a:r>
            <a:r>
              <a:rPr lang="en-US" sz="2000">
                <a:solidFill>
                  <a:srgbClr val="FF0000"/>
                </a:solidFill>
                <a:latin typeface="Book Antiqua" pitchFamily="18" charset="0"/>
              </a:rPr>
              <a:t>.00000000512</a:t>
            </a:r>
            <a:r>
              <a:rPr lang="en-US" sz="2000">
                <a:latin typeface="Book Antiqua" pitchFamily="18" charset="0"/>
              </a:rPr>
              <a:t>) = -$0.85</a:t>
            </a:r>
          </a:p>
        </p:txBody>
      </p:sp>
      <p:sp>
        <p:nvSpPr>
          <p:cNvPr id="63704" name="Rectangle 216"/>
          <p:cNvSpPr>
            <a:spLocks noChangeArrowheads="1"/>
          </p:cNvSpPr>
          <p:nvPr/>
        </p:nvSpPr>
        <p:spPr bwMode="auto">
          <a:xfrm>
            <a:off x="1809750" y="5154613"/>
            <a:ext cx="2760663" cy="669925"/>
          </a:xfrm>
          <a:prstGeom prst="rect">
            <a:avLst/>
          </a:prstGeom>
          <a:solidFill>
            <a:schemeClr val="tx1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00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9" name="Rectangle 216"/>
          <p:cNvSpPr>
            <a:spLocks noChangeArrowheads="1"/>
          </p:cNvSpPr>
          <p:nvPr/>
        </p:nvSpPr>
        <p:spPr bwMode="auto">
          <a:xfrm>
            <a:off x="3979863" y="5157788"/>
            <a:ext cx="3589337" cy="669925"/>
          </a:xfrm>
          <a:prstGeom prst="rect">
            <a:avLst/>
          </a:prstGeom>
          <a:solidFill>
            <a:schemeClr val="tx1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00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0" name="Rectangle 216"/>
          <p:cNvSpPr>
            <a:spLocks noChangeArrowheads="1"/>
          </p:cNvSpPr>
          <p:nvPr/>
        </p:nvSpPr>
        <p:spPr bwMode="auto">
          <a:xfrm>
            <a:off x="7558088" y="5237163"/>
            <a:ext cx="1166812" cy="669925"/>
          </a:xfrm>
          <a:prstGeom prst="rect">
            <a:avLst/>
          </a:prstGeom>
          <a:solidFill>
            <a:schemeClr val="tx1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00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1" name="Rectangle 300"/>
          <p:cNvSpPr>
            <a:spLocks noChangeArrowheads="1"/>
          </p:cNvSpPr>
          <p:nvPr/>
        </p:nvSpPr>
        <p:spPr bwMode="auto">
          <a:xfrm>
            <a:off x="6731000" y="1084263"/>
            <a:ext cx="1878013" cy="4953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/>
          <a:lstStyle/>
          <a:p>
            <a:pPr eaLnBrk="0" hangingPunct="0"/>
            <a:r>
              <a:rPr lang="en-US" b="1">
                <a:solidFill>
                  <a:srgbClr val="FF0000"/>
                </a:solidFill>
                <a:latin typeface="Arial Unicode MS" pitchFamily="34" charset="-128"/>
              </a:rPr>
              <a:t> $30,000,000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4" grpId="0" autoUpdateAnimBg="0"/>
      <p:bldP spid="5" grpId="0" autoUpdateAnimBg="0"/>
      <p:bldP spid="6" grpId="0" autoUpdateAnimBg="0"/>
      <p:bldP spid="7" grpId="0" autoUpdateAnimBg="0"/>
      <p:bldP spid="8" grpId="0" autoUpdateAnimBg="0"/>
      <p:bldP spid="63704" grpId="0" animBg="1"/>
      <p:bldP spid="9" grpId="0" animBg="1"/>
      <p:bldP spid="10" grpId="0" animBg="1"/>
      <p:bldP spid="11" grpId="0" animBg="1"/>
    </p:bldLst>
  </p:timing>
</p:sld>
</file>

<file path=ppt/theme/theme1.xml><?xml version="1.0" encoding="utf-8"?>
<a:theme xmlns:a="http://schemas.openxmlformats.org/drawingml/2006/main" name="SBE9ch01">
  <a:themeElements>
    <a:clrScheme name="">
      <a:dk1>
        <a:srgbClr val="3C0023"/>
      </a:dk1>
      <a:lt1>
        <a:srgbClr val="FFFFFF"/>
      </a:lt1>
      <a:dk2>
        <a:srgbClr val="300153"/>
      </a:dk2>
      <a:lt2>
        <a:srgbClr val="F6BF69"/>
      </a:lt2>
      <a:accent1>
        <a:srgbClr val="618FFD"/>
      </a:accent1>
      <a:accent2>
        <a:srgbClr val="B760F9"/>
      </a:accent2>
      <a:accent3>
        <a:srgbClr val="ADAAB3"/>
      </a:accent3>
      <a:accent4>
        <a:srgbClr val="DADADA"/>
      </a:accent4>
      <a:accent5>
        <a:srgbClr val="B7C6FE"/>
      </a:accent5>
      <a:accent6>
        <a:srgbClr val="A656E2"/>
      </a:accent6>
      <a:hlink>
        <a:srgbClr val="919191"/>
      </a:hlink>
      <a:folHlink>
        <a:srgbClr val="B50069"/>
      </a:folHlink>
    </a:clrScheme>
    <a:fontScheme name="SBE9ch01">
      <a:majorFont>
        <a:latin typeface="Book Antiqua"/>
        <a:ea typeface=""/>
        <a:cs typeface=""/>
      </a:majorFont>
      <a:minorFont>
        <a:latin typeface="Book Antiqu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1"/>
        </a:soli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457200" marR="0" indent="-45720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2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MS Reference Serif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1"/>
        </a:soli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457200" marR="0" indent="-45720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2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MS Reference Serif" pitchFamily="18" charset="0"/>
          </a:defRPr>
        </a:defPPr>
      </a:lstStyle>
    </a:lnDef>
  </a:objectDefaults>
  <a:extraClrSchemeLst>
    <a:extraClrScheme>
      <a:clrScheme name="SBE9ch0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BE9ch01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BE9ch01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BE9ch01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BE9ch01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BE9ch01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BE9ch01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C:\Slides\SBE9ppt\SBE9ch01.PPT</Template>
  <TotalTime>9283</TotalTime>
  <Pages>24</Pages>
  <Words>2017</Words>
  <Application>Microsoft Office PowerPoint</Application>
  <PresentationFormat>On-screen Show (4:3)</PresentationFormat>
  <Paragraphs>561</Paragraphs>
  <Slides>28</Slides>
  <Notes>28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8" baseType="lpstr">
      <vt:lpstr>Arial</vt:lpstr>
      <vt:lpstr>Monotype Sorts</vt:lpstr>
      <vt:lpstr>Book Antiqua</vt:lpstr>
      <vt:lpstr>Times New Roman</vt:lpstr>
      <vt:lpstr>MS Reference Serif</vt:lpstr>
      <vt:lpstr>Arial Unicode MS</vt:lpstr>
      <vt:lpstr>Symbol</vt:lpstr>
      <vt:lpstr>Antique Olive Compact</vt:lpstr>
      <vt:lpstr>SBE9ch01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Poisson Probability Distribution</vt:lpstr>
      <vt:lpstr>PowerPoint Presentation</vt:lpstr>
      <vt:lpstr>PowerPoint Presentation</vt:lpstr>
      <vt:lpstr>Binomial Probability Distribution</vt:lpstr>
      <vt:lpstr>PowerPoint Presentation</vt:lpstr>
      <vt:lpstr>PowerPoint Presentation</vt:lpstr>
      <vt:lpstr>PowerPoint Presentation</vt:lpstr>
      <vt:lpstr>PowerPoint Presentation</vt:lpstr>
      <vt:lpstr>Binomial Probability Distribution</vt:lpstr>
      <vt:lpstr>PowerPoint Presentation</vt:lpstr>
      <vt:lpstr>PowerPoint Presentation</vt:lpstr>
      <vt:lpstr>Hypergeometric Probability Distribution</vt:lpstr>
      <vt:lpstr>Hypergeometric Probability Distribution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STATISTICS FOR BUSINESS AND ECONOMICS</dc:title>
  <dc:creator>faculty</dc:creator>
  <cp:lastModifiedBy>hal</cp:lastModifiedBy>
  <cp:revision>286</cp:revision>
  <cp:lastPrinted>1601-01-01T00:00:00Z</cp:lastPrinted>
  <dcterms:created xsi:type="dcterms:W3CDTF">1996-08-26T12:57:48Z</dcterms:created>
  <dcterms:modified xsi:type="dcterms:W3CDTF">2013-08-26T06:01:05Z</dcterms:modified>
</cp:coreProperties>
</file>