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6" r:id="rId1"/>
  </p:sldMasterIdLst>
  <p:notesMasterIdLst>
    <p:notesMasterId r:id="rId40"/>
  </p:notesMasterIdLst>
  <p:handoutMasterIdLst>
    <p:handoutMasterId r:id="rId41"/>
  </p:handoutMasterIdLst>
  <p:sldIdLst>
    <p:sldId id="379" r:id="rId2"/>
    <p:sldId id="262" r:id="rId3"/>
    <p:sldId id="349" r:id="rId4"/>
    <p:sldId id="352" r:id="rId5"/>
    <p:sldId id="353" r:id="rId6"/>
    <p:sldId id="391" r:id="rId7"/>
    <p:sldId id="266" r:id="rId8"/>
    <p:sldId id="354" r:id="rId9"/>
    <p:sldId id="356" r:id="rId10"/>
    <p:sldId id="357" r:id="rId11"/>
    <p:sldId id="360" r:id="rId12"/>
    <p:sldId id="380" r:id="rId13"/>
    <p:sldId id="381" r:id="rId14"/>
    <p:sldId id="382" r:id="rId15"/>
    <p:sldId id="383" r:id="rId16"/>
    <p:sldId id="384" r:id="rId17"/>
    <p:sldId id="385" r:id="rId18"/>
    <p:sldId id="392" r:id="rId19"/>
    <p:sldId id="362" r:id="rId20"/>
    <p:sldId id="366" r:id="rId21"/>
    <p:sldId id="367" r:id="rId22"/>
    <p:sldId id="361" r:id="rId23"/>
    <p:sldId id="365" r:id="rId24"/>
    <p:sldId id="333" r:id="rId25"/>
    <p:sldId id="334" r:id="rId26"/>
    <p:sldId id="372" r:id="rId27"/>
    <p:sldId id="335" r:id="rId28"/>
    <p:sldId id="390" r:id="rId29"/>
    <p:sldId id="337" r:id="rId30"/>
    <p:sldId id="368" r:id="rId31"/>
    <p:sldId id="373" r:id="rId32"/>
    <p:sldId id="288" r:id="rId33"/>
    <p:sldId id="289" r:id="rId34"/>
    <p:sldId id="320" r:id="rId35"/>
    <p:sldId id="341" r:id="rId36"/>
    <p:sldId id="292" r:id="rId37"/>
    <p:sldId id="386" r:id="rId38"/>
    <p:sldId id="388" r:id="rId39"/>
  </p:sldIdLst>
  <p:sldSz cx="9144000" cy="6858000" type="screen4x3"/>
  <p:notesSz cx="6856413" cy="9083675"/>
  <p:embeddedFontLst>
    <p:embeddedFont>
      <p:font typeface="Book Antiqua" panose="02040602050305030304" pitchFamily="18" charset="0"/>
      <p:regular r:id="rId42"/>
      <p:bold r:id="rId43"/>
      <p:italic r:id="rId44"/>
      <p:boldItalic r:id="rId45"/>
    </p:embeddedFont>
    <p:embeddedFont>
      <p:font typeface="Monotype Sorts" panose="05000000000000000000" charset="2"/>
      <p:regular r:id="rId46"/>
    </p:embeddedFont>
    <p:embeddedFont>
      <p:font typeface="MS Reference Serif" panose="020B0604020202020204" charset="0"/>
      <p:regular r:id="rId47"/>
      <p:italic r:id="rId48"/>
      <p:boldItalic r:id="rId49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5pPr>
    <a:lvl6pPr marL="22860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6pPr>
    <a:lvl7pPr marL="27432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7pPr>
    <a:lvl8pPr marL="32004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8pPr>
    <a:lvl9pPr marL="3657600" algn="l" defTabSz="914400" rtl="0" eaLnBrk="1" latinLnBrk="0" hangingPunct="1">
      <a:defRPr sz="2200" b="1" kern="1200">
        <a:solidFill>
          <a:schemeClr val="tx1"/>
        </a:solidFill>
        <a:latin typeface="MS Reference Serif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0000CC"/>
    <a:srgbClr val="000000"/>
    <a:srgbClr val="FFCCCC"/>
    <a:srgbClr val="DDDDDD"/>
    <a:srgbClr val="C0C0C0"/>
    <a:srgbClr val="FF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6" autoAdjust="0"/>
    <p:restoredTop sz="72114" autoAdjust="0"/>
  </p:normalViewPr>
  <p:slideViewPr>
    <p:cSldViewPr snapToGrid="0">
      <p:cViewPr>
        <p:scale>
          <a:sx n="70" d="100"/>
          <a:sy n="70" d="100"/>
        </p:scale>
        <p:origin x="-2730" y="-384"/>
      </p:cViewPr>
      <p:guideLst>
        <p:guide orient="horz" pos="1382"/>
        <p:guide pos="5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.xml"/><Relationship Id="rId13" Type="http://schemas.openxmlformats.org/officeDocument/2006/relationships/slide" Target="slides/slide21.xml"/><Relationship Id="rId18" Type="http://schemas.openxmlformats.org/officeDocument/2006/relationships/slide" Target="slides/slide26.xml"/><Relationship Id="rId26" Type="http://schemas.openxmlformats.org/officeDocument/2006/relationships/slide" Target="slides/slide34.xml"/><Relationship Id="rId3" Type="http://schemas.openxmlformats.org/officeDocument/2006/relationships/slide" Target="slides/slide11.xml"/><Relationship Id="rId21" Type="http://schemas.openxmlformats.org/officeDocument/2006/relationships/slide" Target="slides/slide29.xml"/><Relationship Id="rId7" Type="http://schemas.openxmlformats.org/officeDocument/2006/relationships/slide" Target="slides/slide15.xml"/><Relationship Id="rId12" Type="http://schemas.openxmlformats.org/officeDocument/2006/relationships/slide" Target="slides/slide20.xml"/><Relationship Id="rId17" Type="http://schemas.openxmlformats.org/officeDocument/2006/relationships/slide" Target="slides/slide25.xml"/><Relationship Id="rId25" Type="http://schemas.openxmlformats.org/officeDocument/2006/relationships/slide" Target="slides/slide33.xml"/><Relationship Id="rId2" Type="http://schemas.openxmlformats.org/officeDocument/2006/relationships/slide" Target="slides/slide2.xml"/><Relationship Id="rId16" Type="http://schemas.openxmlformats.org/officeDocument/2006/relationships/slide" Target="slides/slide24.xml"/><Relationship Id="rId20" Type="http://schemas.openxmlformats.org/officeDocument/2006/relationships/slide" Target="slides/slide28.xml"/><Relationship Id="rId29" Type="http://schemas.openxmlformats.org/officeDocument/2006/relationships/slide" Target="slides/slide37.xml"/><Relationship Id="rId1" Type="http://schemas.openxmlformats.org/officeDocument/2006/relationships/slide" Target="slides/slide1.xml"/><Relationship Id="rId6" Type="http://schemas.openxmlformats.org/officeDocument/2006/relationships/slide" Target="slides/slide14.xml"/><Relationship Id="rId11" Type="http://schemas.openxmlformats.org/officeDocument/2006/relationships/slide" Target="slides/slide19.xml"/><Relationship Id="rId24" Type="http://schemas.openxmlformats.org/officeDocument/2006/relationships/slide" Target="slides/slide32.xml"/><Relationship Id="rId5" Type="http://schemas.openxmlformats.org/officeDocument/2006/relationships/slide" Target="slides/slide13.xml"/><Relationship Id="rId15" Type="http://schemas.openxmlformats.org/officeDocument/2006/relationships/slide" Target="slides/slide23.xml"/><Relationship Id="rId23" Type="http://schemas.openxmlformats.org/officeDocument/2006/relationships/slide" Target="slides/slide31.xml"/><Relationship Id="rId28" Type="http://schemas.openxmlformats.org/officeDocument/2006/relationships/slide" Target="slides/slide36.xml"/><Relationship Id="rId10" Type="http://schemas.openxmlformats.org/officeDocument/2006/relationships/slide" Target="slides/slide18.xml"/><Relationship Id="rId19" Type="http://schemas.openxmlformats.org/officeDocument/2006/relationships/slide" Target="slides/slide27.xml"/><Relationship Id="rId4" Type="http://schemas.openxmlformats.org/officeDocument/2006/relationships/slide" Target="slides/slide12.xml"/><Relationship Id="rId9" Type="http://schemas.openxmlformats.org/officeDocument/2006/relationships/slide" Target="slides/slide17.xml"/><Relationship Id="rId14" Type="http://schemas.openxmlformats.org/officeDocument/2006/relationships/slide" Target="slides/slide22.xml"/><Relationship Id="rId22" Type="http://schemas.openxmlformats.org/officeDocument/2006/relationships/slide" Target="slides/slide30.xml"/><Relationship Id="rId27" Type="http://schemas.openxmlformats.org/officeDocument/2006/relationships/slide" Target="slides/slide35.xml"/><Relationship Id="rId30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5.wmf"/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4.wmf"/><Relationship Id="rId4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6380163" y="8693150"/>
            <a:ext cx="406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35" tIns="44277" rIns="90135" bIns="44277" anchor="ctr">
            <a:spAutoFit/>
          </a:bodyPr>
          <a:lstStyle/>
          <a:p>
            <a:pPr algn="r" defTabSz="911225" eaLnBrk="0" hangingPunct="0"/>
            <a:fld id="{9408C7A7-1317-4C28-AA49-7E447279FD7D}" type="slidenum">
              <a:rPr lang="en-US" sz="1400" b="0">
                <a:latin typeface="Book Antiqua" pitchFamily="18" charset="0"/>
              </a:rPr>
              <a:pPr algn="r" defTabSz="911225" eaLnBrk="0" hangingPunct="0"/>
              <a:t>‹#›</a:t>
            </a:fld>
            <a:endParaRPr lang="en-US" sz="1400" b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81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4825"/>
            <a:ext cx="5027613" cy="408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135" tIns="44277" rIns="90135" bIns="442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5529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87388"/>
            <a:ext cx="4525963" cy="33940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380163" y="8693150"/>
            <a:ext cx="406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35" tIns="44277" rIns="90135" bIns="44277" anchor="ctr">
            <a:spAutoFit/>
          </a:bodyPr>
          <a:lstStyle/>
          <a:p>
            <a:pPr algn="r" defTabSz="911225" eaLnBrk="0" hangingPunct="0"/>
            <a:fld id="{D3403EEF-1C32-4DFB-AE05-5B9D8C9DB542}" type="slidenum">
              <a:rPr lang="en-US" sz="1400" b="0">
                <a:latin typeface="Book Antiqua" pitchFamily="18" charset="0"/>
              </a:rPr>
              <a:pPr algn="r" defTabSz="911225" eaLnBrk="0" hangingPunct="0"/>
              <a:t>‹#›</a:t>
            </a:fld>
            <a:endParaRPr lang="en-US" sz="1400" b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808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 Product Rule:</a:t>
            </a:r>
          </a:p>
          <a:p>
            <a:endParaRPr lang="en-US" smtClean="0"/>
          </a:p>
          <a:p>
            <a:r>
              <a:rPr lang="en-US" smtClean="0">
                <a:solidFill>
                  <a:srgbClr val="000000"/>
                </a:solidFill>
              </a:rPr>
              <a:t>(</a:t>
            </a:r>
            <a:r>
              <a:rPr lang="en-US" i="1" smtClean="0">
                <a:solidFill>
                  <a:srgbClr val="000000"/>
                </a:solidFill>
              </a:rPr>
              <a:t>n</a:t>
            </a:r>
            <a:r>
              <a:rPr lang="en-US" baseline="-25000" smtClean="0">
                <a:solidFill>
                  <a:srgbClr val="000000"/>
                </a:solidFill>
              </a:rPr>
              <a:t>1</a:t>
            </a:r>
            <a:r>
              <a:rPr lang="en-US" smtClean="0">
                <a:solidFill>
                  <a:srgbClr val="000000"/>
                </a:solidFill>
              </a:rPr>
              <a:t>)(</a:t>
            </a:r>
            <a:r>
              <a:rPr lang="en-US" i="1" smtClean="0">
                <a:solidFill>
                  <a:srgbClr val="000000"/>
                </a:solidFill>
              </a:rPr>
              <a:t>n</a:t>
            </a:r>
            <a:r>
              <a:rPr lang="en-US" baseline="-25000" smtClean="0">
                <a:solidFill>
                  <a:srgbClr val="000000"/>
                </a:solidFill>
              </a:rPr>
              <a:t>2</a:t>
            </a:r>
            <a:r>
              <a:rPr lang="en-US" smtClean="0">
                <a:solidFill>
                  <a:srgbClr val="000000"/>
                </a:solidFill>
              </a:rPr>
              <a:t>) = (4)(2) = 8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Probability is a measure of the likeliness of an outcome or event.</a:t>
            </a:r>
          </a:p>
          <a:p>
            <a:pPr>
              <a:defRPr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Snowing in August in Salt Lake City is NOT likely to occur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Snowing in December is very likely</a:t>
            </a:r>
          </a:p>
          <a:p>
            <a:pPr>
              <a:defRPr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Relative frequencies can be thought of as probabilities</a:t>
            </a:r>
          </a:p>
          <a:p>
            <a:pPr marL="400050" indent="-400050">
              <a:buFontTx/>
              <a:buChar char="•"/>
              <a:defRPr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Two concepts that need to placed in your memory now are</a:t>
            </a:r>
          </a:p>
          <a:p>
            <a:pPr>
              <a:defRPr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union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of events is computed by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adding</a:t>
            </a:r>
            <a:b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their probabilities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they are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mutually exclusive</a:t>
            </a:r>
          </a:p>
          <a:p>
            <a:pPr>
              <a:defRPr/>
            </a:pPr>
            <a:endParaRPr lang="en-US" sz="2400" u="sng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intersection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of events is computed by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multiplying</a:t>
            </a:r>
            <a:b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their probabilities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they are </a:t>
            </a: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</a:rPr>
              <a:t>independent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Classical Method -- Assigning probabilities based on the assumption</a:t>
            </a:r>
          </a:p>
          <a:p>
            <a:r>
              <a:rPr lang="en-US" smtClean="0">
                <a:solidFill>
                  <a:srgbClr val="000000"/>
                </a:solidFill>
              </a:rPr>
              <a:t> of </a:t>
            </a:r>
            <a:r>
              <a:rPr lang="en-US" u="sng" smtClean="0">
                <a:solidFill>
                  <a:srgbClr val="000000"/>
                </a:solidFill>
              </a:rPr>
              <a:t>equally likely outcomes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Relative Frequency Method -- Assigning probabilities based on </a:t>
            </a:r>
            <a:r>
              <a:rPr lang="en-US" u="sng" smtClean="0">
                <a:solidFill>
                  <a:srgbClr val="000000"/>
                </a:solidFill>
              </a:rPr>
              <a:t>experimentation</a:t>
            </a:r>
          </a:p>
          <a:p>
            <a:r>
              <a:rPr lang="en-US" u="sng" smtClean="0">
                <a:solidFill>
                  <a:srgbClr val="000000"/>
                </a:solidFill>
              </a:rPr>
              <a:t> or historical data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Method -- Assigning probabilities based on </a:t>
            </a:r>
            <a:r>
              <a:rPr lang="en-US" u="sng" smtClean="0">
                <a:solidFill>
                  <a:srgbClr val="000000"/>
                </a:solidFill>
              </a:rPr>
              <a:t>judgment</a:t>
            </a:r>
          </a:p>
          <a:p>
            <a:endParaRPr lang="en-US" u="sng" smtClean="0">
              <a:solidFill>
                <a:srgbClr val="000000"/>
              </a:solidFill>
            </a:endParaRP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smtClean="0">
                <a:solidFill>
                  <a:srgbClr val="000000"/>
                </a:solidFill>
              </a:rPr>
              <a:t>When economic conditions and a company’s</a:t>
            </a:r>
          </a:p>
          <a:p>
            <a:r>
              <a:rPr lang="en-US" smtClean="0">
                <a:solidFill>
                  <a:srgbClr val="000000"/>
                </a:solidFill>
              </a:rPr>
              <a:t>      circumstances change rapidly it might be</a:t>
            </a:r>
          </a:p>
          <a:p>
            <a:r>
              <a:rPr lang="en-US" smtClean="0">
                <a:solidFill>
                  <a:srgbClr val="000000"/>
                </a:solidFill>
              </a:rPr>
              <a:t>      inappropriate to assign probabilities based solely on</a:t>
            </a:r>
          </a:p>
          <a:p>
            <a:r>
              <a:rPr lang="en-US" smtClean="0">
                <a:solidFill>
                  <a:srgbClr val="000000"/>
                </a:solidFill>
              </a:rPr>
              <a:t>      historical data.</a:t>
            </a:r>
          </a:p>
          <a:p>
            <a:endParaRPr lang="en-US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mtClean="0">
                <a:solidFill>
                  <a:srgbClr val="000000"/>
                </a:solidFill>
              </a:rPr>
              <a:t>We can use any available data as well as our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mtClean="0">
                <a:solidFill>
                  <a:srgbClr val="000000"/>
                </a:solidFill>
              </a:rPr>
              <a:t>      experience and intuition, but ultimately a probability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mtClean="0">
                <a:solidFill>
                  <a:srgbClr val="000000"/>
                </a:solidFill>
              </a:rPr>
              <a:t>      value should express our </a:t>
            </a:r>
            <a:r>
              <a:rPr lang="en-US" u="sng" smtClean="0">
                <a:solidFill>
                  <a:srgbClr val="000000"/>
                </a:solidFill>
              </a:rPr>
              <a:t>degree of belief</a:t>
            </a:r>
            <a:r>
              <a:rPr lang="en-US" smtClean="0">
                <a:solidFill>
                  <a:srgbClr val="000000"/>
                </a:solidFill>
              </a:rPr>
              <a:t> that the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mtClean="0">
                <a:solidFill>
                  <a:srgbClr val="000000"/>
                </a:solidFill>
              </a:rPr>
              <a:t>      experimental outcome will occur.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endParaRPr lang="en-US" smtClean="0">
              <a:solidFill>
                <a:srgbClr val="000000"/>
              </a:solidFill>
            </a:endParaRP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smtClean="0">
                <a:solidFill>
                  <a:srgbClr val="000000"/>
                </a:solidFill>
              </a:rPr>
              <a:t>The best probability estimates often are obtained by</a:t>
            </a:r>
          </a:p>
          <a:p>
            <a:r>
              <a:rPr lang="en-US" smtClean="0">
                <a:solidFill>
                  <a:srgbClr val="000000"/>
                </a:solidFill>
              </a:rPr>
              <a:t>      combining the estimates from the classical or relative</a:t>
            </a:r>
          </a:p>
          <a:p>
            <a:r>
              <a:rPr lang="en-US" smtClean="0">
                <a:solidFill>
                  <a:srgbClr val="000000"/>
                </a:solidFill>
              </a:rPr>
              <a:t>      frequency approach with the subjective estimate.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 </a:t>
            </a: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</a:t>
            </a: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</a:t>
            </a: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</a:t>
            </a: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</a:t>
            </a: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Subjective probabilities</a:t>
            </a: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 &amp; B are not M.E.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 &amp; B are not M.E.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52062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86311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610783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48721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5428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02349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709045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5910323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806830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8788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16443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77919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28663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2034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196612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96"/>
                  </a:cxn>
                  <a:cxn ang="0">
                    <a:pos x="85" y="816"/>
                  </a:cxn>
                  <a:cxn ang="0">
                    <a:pos x="0" y="912"/>
                  </a:cxn>
                  <a:cxn ang="0">
                    <a:pos x="0" y="0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196613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0" y="93"/>
                  </a:cxn>
                  <a:cxn ang="0">
                    <a:pos x="0" y="813"/>
                  </a:cxn>
                  <a:cxn ang="0">
                    <a:pos x="86" y="909"/>
                  </a:cxn>
                  <a:cxn ang="0">
                    <a:pos x="86" y="0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196614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84" y="3"/>
                  </a:cxn>
                  <a:cxn ang="0">
                    <a:pos x="5093" y="102"/>
                  </a:cxn>
                  <a:cxn ang="0">
                    <a:pos x="88" y="102"/>
                  </a:cxn>
                  <a:cxn ang="0">
                    <a:pos x="0" y="0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196616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8" y="107"/>
                  </a:cxn>
                  <a:cxn ang="0">
                    <a:pos x="78" y="3166"/>
                  </a:cxn>
                  <a:cxn ang="0">
                    <a:pos x="0" y="3273"/>
                  </a:cxn>
                  <a:cxn ang="0">
                    <a:pos x="0" y="0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196617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109"/>
                  </a:cxn>
                  <a:cxn ang="0">
                    <a:pos x="0" y="3233"/>
                  </a:cxn>
                  <a:cxn ang="0">
                    <a:pos x="83" y="3324"/>
                  </a:cxn>
                  <a:cxn ang="0">
                    <a:pos x="83" y="0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196618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184" y="87"/>
                  </a:cxn>
                  <a:cxn ang="0">
                    <a:pos x="5095" y="0"/>
                  </a:cxn>
                  <a:cxn ang="0">
                    <a:pos x="89" y="0"/>
                  </a:cxn>
                  <a:cxn ang="0">
                    <a:pos x="0" y="87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196619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b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/>
        <a:buChar char="n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2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2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31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4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4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alsnarr.com/ppt/data_simpson.xlsx" TargetMode="External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45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4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2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16392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16393" name="Rectangle 2"/>
          <p:cNvSpPr>
            <a:spLocks noChangeArrowheads="1"/>
          </p:cNvSpPr>
          <p:nvPr/>
        </p:nvSpPr>
        <p:spPr bwMode="auto">
          <a:xfrm>
            <a:off x="695325" y="28575"/>
            <a:ext cx="7772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The number of experiment outcomes</a:t>
            </a:r>
          </a:p>
        </p:txBody>
      </p:sp>
      <p:sp>
        <p:nvSpPr>
          <p:cNvPr id="137228" name="Line 12"/>
          <p:cNvSpPr>
            <a:spLocks noChangeShapeType="1"/>
          </p:cNvSpPr>
          <p:nvPr/>
        </p:nvSpPr>
        <p:spPr bwMode="auto">
          <a:xfrm>
            <a:off x="2667000" y="5276850"/>
            <a:ext cx="31623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29" name="Line 13"/>
          <p:cNvSpPr>
            <a:spLocks noChangeShapeType="1"/>
          </p:cNvSpPr>
          <p:nvPr/>
        </p:nvSpPr>
        <p:spPr bwMode="auto">
          <a:xfrm>
            <a:off x="2647950" y="5276850"/>
            <a:ext cx="3086100" cy="3429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 flipV="1">
            <a:off x="2647950" y="5257800"/>
            <a:ext cx="3143250" cy="3619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1" name="Line 15"/>
          <p:cNvSpPr>
            <a:spLocks noChangeShapeType="1"/>
          </p:cNvSpPr>
          <p:nvPr/>
        </p:nvSpPr>
        <p:spPr bwMode="auto">
          <a:xfrm>
            <a:off x="2647950" y="5619750"/>
            <a:ext cx="3067050" cy="190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 flipV="1">
            <a:off x="2609850" y="5257800"/>
            <a:ext cx="3219450" cy="685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 flipV="1">
            <a:off x="2609850" y="5657850"/>
            <a:ext cx="3105150" cy="2857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 flipV="1">
            <a:off x="2628900" y="5238750"/>
            <a:ext cx="3162300" cy="11049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 flipV="1">
            <a:off x="2628900" y="5638800"/>
            <a:ext cx="3086100" cy="7048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236538" y="1662113"/>
            <a:ext cx="7272337" cy="4699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554288" y="2387600"/>
            <a:ext cx="0" cy="3835400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560388" y="3008313"/>
            <a:ext cx="1984375" cy="1360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560388" y="4454525"/>
            <a:ext cx="1984375" cy="127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565150" y="3889375"/>
            <a:ext cx="1985963" cy="517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574675" y="4435475"/>
            <a:ext cx="1979613" cy="403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2632075" y="5573713"/>
            <a:ext cx="1982788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V="1">
            <a:off x="2579688" y="4629150"/>
            <a:ext cx="2044700" cy="215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V="1">
            <a:off x="2608263" y="3675063"/>
            <a:ext cx="2001837" cy="193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V="1">
            <a:off x="2617788" y="2746375"/>
            <a:ext cx="2001837" cy="231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2613025" y="3016250"/>
            <a:ext cx="2011363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2493963" y="3835400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2627313" y="3921125"/>
            <a:ext cx="1982787" cy="188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2622550" y="4859338"/>
            <a:ext cx="1992313" cy="2508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2608263" y="5768975"/>
            <a:ext cx="2011362" cy="296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4646613" y="2376488"/>
            <a:ext cx="0" cy="3865562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4" name="Oval 24"/>
          <p:cNvSpPr>
            <a:spLocks noChangeArrowheads="1"/>
          </p:cNvSpPr>
          <p:nvPr/>
        </p:nvSpPr>
        <p:spPr bwMode="auto">
          <a:xfrm>
            <a:off x="2497138" y="2935288"/>
            <a:ext cx="11747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282700" y="382905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+5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3543300" y="532130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3587750" y="2498725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1193800" y="3295650"/>
            <a:ext cx="588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+10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3536950" y="439420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3546475" y="342265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1225550" y="5070475"/>
            <a:ext cx="519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-20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3590925" y="5899150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3606800" y="4938713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3603625" y="3971925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3625850" y="3035300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1441450" y="4572000"/>
            <a:ext cx="307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17439" name="Rectangle 72"/>
          <p:cNvSpPr>
            <a:spLocks noChangeArrowheads="1"/>
          </p:cNvSpPr>
          <p:nvPr/>
        </p:nvSpPr>
        <p:spPr bwMode="auto">
          <a:xfrm>
            <a:off x="520700" y="1612900"/>
            <a:ext cx="20193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Markley Oil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(Stage 1)</a:t>
            </a:r>
          </a:p>
        </p:txBody>
      </p:sp>
      <p:sp>
        <p:nvSpPr>
          <p:cNvPr id="17440" name="Rectangle 73"/>
          <p:cNvSpPr>
            <a:spLocks noChangeArrowheads="1"/>
          </p:cNvSpPr>
          <p:nvPr/>
        </p:nvSpPr>
        <p:spPr bwMode="auto">
          <a:xfrm>
            <a:off x="2444750" y="1593850"/>
            <a:ext cx="2286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Collins Mining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(Stage 2)</a:t>
            </a:r>
          </a:p>
        </p:txBody>
      </p:sp>
      <p:sp>
        <p:nvSpPr>
          <p:cNvPr id="17441" name="Rectangle 74"/>
          <p:cNvSpPr>
            <a:spLocks noChangeArrowheads="1"/>
          </p:cNvSpPr>
          <p:nvPr/>
        </p:nvSpPr>
        <p:spPr bwMode="auto">
          <a:xfrm>
            <a:off x="4902200" y="1612900"/>
            <a:ext cx="23495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Experimental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Outcomes</a:t>
            </a:r>
          </a:p>
        </p:txBody>
      </p:sp>
      <p:sp>
        <p:nvSpPr>
          <p:cNvPr id="10327" name="Oval 87"/>
          <p:cNvSpPr>
            <a:spLocks noChangeArrowheads="1"/>
          </p:cNvSpPr>
          <p:nvPr/>
        </p:nvSpPr>
        <p:spPr bwMode="auto">
          <a:xfrm>
            <a:off x="2493963" y="4773613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329" name="Oval 89"/>
          <p:cNvSpPr>
            <a:spLocks noChangeArrowheads="1"/>
          </p:cNvSpPr>
          <p:nvPr/>
        </p:nvSpPr>
        <p:spPr bwMode="auto">
          <a:xfrm>
            <a:off x="2493963" y="5673725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44" name="Rectangle 99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10340" name="Oval 100"/>
          <p:cNvSpPr>
            <a:spLocks noChangeArrowheads="1"/>
          </p:cNvSpPr>
          <p:nvPr/>
        </p:nvSpPr>
        <p:spPr bwMode="auto">
          <a:xfrm>
            <a:off x="449263" y="4340225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352" name="Rectangle 112"/>
          <p:cNvSpPr>
            <a:spLocks noChangeArrowheads="1"/>
          </p:cNvSpPr>
          <p:nvPr/>
        </p:nvSpPr>
        <p:spPr bwMode="auto">
          <a:xfrm>
            <a:off x="4781550" y="2501900"/>
            <a:ext cx="2743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(10 + 8)1000 = $18,000</a:t>
            </a:r>
          </a:p>
        </p:txBody>
      </p:sp>
      <p:sp>
        <p:nvSpPr>
          <p:cNvPr id="10353" name="Rectangle 113"/>
          <p:cNvSpPr>
            <a:spLocks noChangeArrowheads="1"/>
          </p:cNvSpPr>
          <p:nvPr/>
        </p:nvSpPr>
        <p:spPr bwMode="auto">
          <a:xfrm>
            <a:off x="4781550" y="2959100"/>
            <a:ext cx="2724150" cy="438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(10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+mn-cs"/>
              </a:rPr>
              <a:t>– 2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)1000 =</a:t>
            </a:r>
            <a:r>
              <a:rPr lang="en-US" sz="20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$8,000</a:t>
            </a:r>
          </a:p>
        </p:txBody>
      </p:sp>
      <p:sp>
        <p:nvSpPr>
          <p:cNvPr id="10354" name="Rectangle 114"/>
          <p:cNvSpPr>
            <a:spLocks noChangeArrowheads="1"/>
          </p:cNvSpPr>
          <p:nvPr/>
        </p:nvSpPr>
        <p:spPr bwMode="auto">
          <a:xfrm>
            <a:off x="4781550" y="3416300"/>
            <a:ext cx="27051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(5 + 8)1000 =</a:t>
            </a:r>
            <a:r>
              <a:rPr lang="en-US" sz="20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$13,000</a:t>
            </a:r>
          </a:p>
        </p:txBody>
      </p:sp>
      <p:sp>
        <p:nvSpPr>
          <p:cNvPr id="10355" name="Rectangle 115"/>
          <p:cNvSpPr>
            <a:spLocks noChangeArrowheads="1"/>
          </p:cNvSpPr>
          <p:nvPr/>
        </p:nvSpPr>
        <p:spPr bwMode="auto">
          <a:xfrm>
            <a:off x="4781550" y="3892550"/>
            <a:ext cx="26860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(5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+mn-cs"/>
              </a:rPr>
              <a:t> – 2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)1000 =</a:t>
            </a:r>
            <a:r>
              <a:rPr lang="en-US" sz="20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$3,000</a:t>
            </a:r>
          </a:p>
        </p:txBody>
      </p:sp>
      <p:sp>
        <p:nvSpPr>
          <p:cNvPr id="10356" name="Rectangle 116"/>
          <p:cNvSpPr>
            <a:spLocks noChangeArrowheads="1"/>
          </p:cNvSpPr>
          <p:nvPr/>
        </p:nvSpPr>
        <p:spPr bwMode="auto">
          <a:xfrm>
            <a:off x="4787900" y="4387850"/>
            <a:ext cx="26670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(0 + 8)1000 =</a:t>
            </a:r>
            <a:r>
              <a:rPr lang="en-US" sz="20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$8,000</a:t>
            </a:r>
          </a:p>
        </p:txBody>
      </p:sp>
      <p:sp>
        <p:nvSpPr>
          <p:cNvPr id="10357" name="Rectangle 117"/>
          <p:cNvSpPr>
            <a:spLocks noChangeArrowheads="1"/>
          </p:cNvSpPr>
          <p:nvPr/>
        </p:nvSpPr>
        <p:spPr bwMode="auto">
          <a:xfrm>
            <a:off x="4781550" y="4864100"/>
            <a:ext cx="2755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(0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 – 2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)1000 =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–$2,000</a:t>
            </a:r>
          </a:p>
        </p:txBody>
      </p:sp>
      <p:sp>
        <p:nvSpPr>
          <p:cNvPr id="10358" name="Rectangle 118"/>
          <p:cNvSpPr>
            <a:spLocks noChangeArrowheads="1"/>
          </p:cNvSpPr>
          <p:nvPr/>
        </p:nvSpPr>
        <p:spPr bwMode="auto">
          <a:xfrm>
            <a:off x="4781550" y="5321300"/>
            <a:ext cx="26479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-20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 + 8)1000 =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–$12,000</a:t>
            </a:r>
          </a:p>
        </p:txBody>
      </p:sp>
      <p:sp>
        <p:nvSpPr>
          <p:cNvPr id="10359" name="Rectangle 119"/>
          <p:cNvSpPr>
            <a:spLocks noChangeArrowheads="1"/>
          </p:cNvSpPr>
          <p:nvPr/>
        </p:nvSpPr>
        <p:spPr bwMode="auto">
          <a:xfrm>
            <a:off x="4781550" y="5835650"/>
            <a:ext cx="264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-20 – 2</a:t>
            </a:r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)1000 =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–$22,000</a:t>
            </a:r>
          </a:p>
        </p:txBody>
      </p:sp>
      <p:sp>
        <p:nvSpPr>
          <p:cNvPr id="10361" name="AutoShape 121"/>
          <p:cNvSpPr>
            <a:spLocks/>
          </p:cNvSpPr>
          <p:nvPr/>
        </p:nvSpPr>
        <p:spPr bwMode="auto">
          <a:xfrm>
            <a:off x="7721600" y="2616200"/>
            <a:ext cx="317500" cy="3568700"/>
          </a:xfrm>
          <a:prstGeom prst="rightBrace">
            <a:avLst>
              <a:gd name="adj1" fmla="val 93667"/>
              <a:gd name="adj2" fmla="val 50000"/>
            </a:avLst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362" name="Rectangle 122"/>
          <p:cNvSpPr>
            <a:spLocks noChangeArrowheads="1"/>
          </p:cNvSpPr>
          <p:nvPr/>
        </p:nvSpPr>
        <p:spPr bwMode="auto">
          <a:xfrm>
            <a:off x="8070850" y="4152900"/>
            <a:ext cx="3175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8</a:t>
            </a:r>
          </a:p>
        </p:txBody>
      </p:sp>
      <p:sp>
        <p:nvSpPr>
          <p:cNvPr id="17456" name="Rectangle 2"/>
          <p:cNvSpPr>
            <a:spLocks noChangeArrowheads="1"/>
          </p:cNvSpPr>
          <p:nvPr/>
        </p:nvSpPr>
        <p:spPr bwMode="auto">
          <a:xfrm>
            <a:off x="695325" y="28575"/>
            <a:ext cx="7772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The number of experiment outcomes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10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6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1" dur="500"/>
                                        <p:tgtEl>
                                          <p:spTgt spid="1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500"/>
                                        <p:tgtEl>
                                          <p:spTgt spid="10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1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4" dur="500"/>
                                        <p:tgtEl>
                                          <p:spTgt spid="1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9" dur="500"/>
                                        <p:tgtEl>
                                          <p:spTgt spid="1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4" dur="500"/>
                                        <p:tgtEl>
                                          <p:spTgt spid="1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3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2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7" dur="500"/>
                                        <p:tgtEl>
                                          <p:spTgt spid="1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2" dur="500"/>
                                        <p:tgtEl>
                                          <p:spTgt spid="1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7" dur="500"/>
                                        <p:tgtEl>
                                          <p:spTgt spid="10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6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5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0" dur="500"/>
                                        <p:tgtEl>
                                          <p:spTgt spid="1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5" dur="500"/>
                                        <p:tgtEl>
                                          <p:spTgt spid="1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6" grpId="0" animBg="1"/>
      <p:bldP spid="10264" grpId="0" animBg="1"/>
      <p:bldP spid="10265" grpId="0" autoUpdateAnimBg="0"/>
      <p:bldP spid="10266" grpId="0" autoUpdateAnimBg="0"/>
      <p:bldP spid="10267" grpId="0" autoUpdateAnimBg="0"/>
      <p:bldP spid="10268" grpId="0" autoUpdateAnimBg="0"/>
      <p:bldP spid="10269" grpId="0" autoUpdateAnimBg="0"/>
      <p:bldP spid="10270" grpId="0" autoUpdateAnimBg="0"/>
      <p:bldP spid="10271" grpId="0" autoUpdateAnimBg="0"/>
      <p:bldP spid="10272" grpId="0" autoUpdateAnimBg="0"/>
      <p:bldP spid="10273" grpId="0" autoUpdateAnimBg="0"/>
      <p:bldP spid="10274" grpId="0" autoUpdateAnimBg="0"/>
      <p:bldP spid="10275" grpId="0" autoUpdateAnimBg="0"/>
      <p:bldP spid="10276" grpId="0" autoUpdateAnimBg="0"/>
      <p:bldP spid="10327" grpId="0" animBg="1"/>
      <p:bldP spid="10329" grpId="0" animBg="1"/>
      <p:bldP spid="10340" grpId="0" animBg="1"/>
      <p:bldP spid="10352" grpId="0" autoUpdateAnimBg="0"/>
      <p:bldP spid="10353" grpId="0" autoUpdateAnimBg="0"/>
      <p:bldP spid="10354" grpId="0" autoUpdateAnimBg="0"/>
      <p:bldP spid="10355" grpId="0" autoUpdateAnimBg="0"/>
      <p:bldP spid="10356" grpId="0" autoUpdateAnimBg="0"/>
      <p:bldP spid="10357" grpId="0" autoUpdateAnimBg="0"/>
      <p:bldP spid="10358" grpId="0" autoUpdateAnimBg="0"/>
      <p:bldP spid="10359" grpId="0" autoUpdateAnimBg="0"/>
      <p:bldP spid="10361" grpId="0" animBg="1"/>
      <p:bldP spid="103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164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176338" y="4860925"/>
          <a:ext cx="65547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Equation" r:id="rId4" imgW="2819400" imgH="393700" progId="Equation.DSMT4">
                  <p:embed/>
                </p:oleObj>
              </mc:Choice>
              <mc:Fallback>
                <p:oleObj name="Equation" r:id="rId4" imgW="2819400" imgH="393700" progId="Equation.DSMT4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4860925"/>
                        <a:ext cx="65547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lotteries</a:t>
            </a:r>
          </a:p>
        </p:txBody>
      </p:sp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446088" y="1819275"/>
            <a:ext cx="839311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are 6 jars each filled with 50 ping pong balls numbered 1 to 50. How many distinct winning tickets could win this lottery if you have to pick the order in which they come out of the jars?</a:t>
            </a:r>
          </a:p>
        </p:txBody>
      </p:sp>
      <p:sp>
        <p:nvSpPr>
          <p:cNvPr id="220173" name="Rectangle 13"/>
          <p:cNvSpPr>
            <a:spLocks noChangeArrowheads="1"/>
          </p:cNvSpPr>
          <p:nvPr/>
        </p:nvSpPr>
        <p:spPr bwMode="auto">
          <a:xfrm>
            <a:off x="471488" y="40163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matters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replacement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the total number of experimental outcomes equals</a:t>
            </a:r>
          </a:p>
        </p:txBody>
      </p:sp>
      <p:sp>
        <p:nvSpPr>
          <p:cNvPr id="220176" name="Rectangle 16"/>
          <p:cNvSpPr>
            <a:spLocks noChangeArrowheads="1"/>
          </p:cNvSpPr>
          <p:nvPr/>
        </p:nvSpPr>
        <p:spPr bwMode="auto">
          <a:xfrm>
            <a:off x="5067300" y="4953000"/>
            <a:ext cx="39116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695325" y="28575"/>
            <a:ext cx="7772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The number of experiment outcomes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73" grpId="0"/>
      <p:bldP spid="2201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0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87338" y="4818063"/>
          <a:ext cx="8637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4" imgW="3721100" imgH="393700" progId="Equation.DSMT4">
                  <p:embed/>
                </p:oleObj>
              </mc:Choice>
              <mc:Fallback>
                <p:oleObj name="Equation" r:id="rId4" imgW="3721100" imgH="393700" progId="Equation.DSMT4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4818063"/>
                        <a:ext cx="86375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lotteries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446088" y="1819275"/>
            <a:ext cx="839311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is one jar filled with 50 ping pong balls numbered 1 to 50. How many distinct winning tickets could win this lottery if the order of the balls does not have to be picked?</a:t>
            </a:r>
          </a:p>
        </p:txBody>
      </p:sp>
      <p:sp>
        <p:nvSpPr>
          <p:cNvPr id="226310" name="Rectangle 6"/>
          <p:cNvSpPr>
            <a:spLocks noChangeArrowheads="1"/>
          </p:cNvSpPr>
          <p:nvPr/>
        </p:nvSpPr>
        <p:spPr bwMode="auto">
          <a:xfrm>
            <a:off x="814388" y="36861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does not matter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no replacement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the total number of experimental outcomes equals</a:t>
            </a:r>
          </a:p>
        </p:txBody>
      </p:sp>
      <p:sp>
        <p:nvSpPr>
          <p:cNvPr id="226312" name="Rectangle 8"/>
          <p:cNvSpPr>
            <a:spLocks noChangeArrowheads="1"/>
          </p:cNvSpPr>
          <p:nvPr/>
        </p:nvSpPr>
        <p:spPr bwMode="auto">
          <a:xfrm>
            <a:off x="4267200" y="4800600"/>
            <a:ext cx="2667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6318" name="Rectangle 14"/>
          <p:cNvSpPr>
            <a:spLocks noChangeArrowheads="1"/>
          </p:cNvSpPr>
          <p:nvPr/>
        </p:nvSpPr>
        <p:spPr bwMode="auto">
          <a:xfrm>
            <a:off x="6985000" y="4876800"/>
            <a:ext cx="19685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3375025" y="5934075"/>
          <a:ext cx="22717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6" imgW="1040948" imgH="418918" progId="Equation.DSMT4">
                  <p:embed/>
                </p:oleObj>
              </mc:Choice>
              <mc:Fallback>
                <p:oleObj name="Equation" r:id="rId6" imgW="1040948" imgH="418918" progId="Equation.DSMT4">
                  <p:embed/>
                  <p:pic>
                    <p:nvPicPr>
                      <p:cNvPr id="0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5025" y="5934075"/>
                        <a:ext cx="22717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Rectangle 2"/>
          <p:cNvSpPr>
            <a:spLocks noChangeArrowheads="1"/>
          </p:cNvSpPr>
          <p:nvPr/>
        </p:nvSpPr>
        <p:spPr bwMode="auto">
          <a:xfrm>
            <a:off x="695325" y="28575"/>
            <a:ext cx="7772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The number of experiment outcomes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0" grpId="0"/>
      <p:bldP spid="226312" grpId="0" animBg="1"/>
      <p:bldP spid="2263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lotteries</a:t>
            </a: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471488" y="36988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matters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no replacement</a:t>
            </a:r>
            <a:r>
              <a:rPr lang="en-US" b="0" i="1">
                <a:solidFill>
                  <a:srgbClr val="009900"/>
                </a:solidFill>
                <a:latin typeface="MS Reference Serif" pitchFamily="18" charset="0"/>
                <a:cs typeface="+mn-cs"/>
              </a:rPr>
              <a:t> 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the total number of experimental outcomes equals</a:t>
            </a:r>
          </a:p>
        </p:txBody>
      </p:sp>
      <p:graphicFrame>
        <p:nvGraphicFramePr>
          <p:cNvPr id="228368" name="Object 16"/>
          <p:cNvGraphicFramePr>
            <a:graphicFrameLocks noGrp="1" noChangeAspect="1"/>
          </p:cNvGraphicFramePr>
          <p:nvPr>
            <p:ph sz="half" idx="1"/>
          </p:nvPr>
        </p:nvGraphicFramePr>
        <p:xfrm>
          <a:off x="1331913" y="4691063"/>
          <a:ext cx="65484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Equation" r:id="rId4" imgW="2819400" imgH="393700" progId="Equation.DSMT4">
                  <p:embed/>
                </p:oleObj>
              </mc:Choice>
              <mc:Fallback>
                <p:oleObj name="Equation" r:id="rId4" imgW="2819400" imgH="393700" progId="Equation.DSMT4">
                  <p:embed/>
                  <p:pic>
                    <p:nvPicPr>
                      <p:cNvPr id="0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691063"/>
                        <a:ext cx="65484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69" name="Rectangle 17"/>
          <p:cNvSpPr>
            <a:spLocks noChangeArrowheads="1"/>
          </p:cNvSpPr>
          <p:nvPr/>
        </p:nvSpPr>
        <p:spPr bwMode="auto">
          <a:xfrm>
            <a:off x="5600700" y="4673600"/>
            <a:ext cx="2667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86" name="Rectangle 19"/>
          <p:cNvSpPr>
            <a:spLocks noChangeArrowheads="1"/>
          </p:cNvSpPr>
          <p:nvPr/>
        </p:nvSpPr>
        <p:spPr bwMode="auto">
          <a:xfrm>
            <a:off x="446088" y="1819275"/>
            <a:ext cx="839311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is one jar filled with 50 ping pong balls numbered 1 to 50. Six balls are selected one at a time. How many distinct winning tickets could win this lottery if the order of the balls must be chosen too?  </a:t>
            </a: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3368675" y="5943600"/>
          <a:ext cx="21891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Equation" r:id="rId6" imgW="1002865" imgH="418918" progId="Equation.DSMT4">
                  <p:embed/>
                </p:oleObj>
              </mc:Choice>
              <mc:Fallback>
                <p:oleObj name="Equation" r:id="rId6" imgW="1002865" imgH="418918" progId="Equation.DSMT4">
                  <p:embed/>
                  <p:pic>
                    <p:nvPicPr>
                      <p:cNvPr id="0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675" y="5943600"/>
                        <a:ext cx="21891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2"/>
          <p:cNvSpPr>
            <a:spLocks noChangeArrowheads="1"/>
          </p:cNvSpPr>
          <p:nvPr/>
        </p:nvSpPr>
        <p:spPr bwMode="auto">
          <a:xfrm>
            <a:off x="695325" y="28575"/>
            <a:ext cx="7772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The number of experiment outcomes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/>
      <p:bldP spid="2283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2395538" y="2473325"/>
            <a:ext cx="0" cy="2270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>
            <a:off x="5341938" y="2473325"/>
            <a:ext cx="0" cy="2016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988"/>
            <a:ext cx="7772400" cy="814387"/>
          </a:xfrm>
        </p:spPr>
        <p:txBody>
          <a:bodyPr/>
          <a:lstStyle/>
          <a:p>
            <a:r>
              <a:rPr lang="en-US" smtClean="0"/>
              <a:t>Probability</a:t>
            </a:r>
          </a:p>
        </p:txBody>
      </p:sp>
      <p:sp>
        <p:nvSpPr>
          <p:cNvPr id="106499" name="Line 3"/>
          <p:cNvSpPr>
            <a:spLocks noChangeShapeType="1"/>
          </p:cNvSpPr>
          <p:nvPr/>
        </p:nvSpPr>
        <p:spPr bwMode="auto">
          <a:xfrm>
            <a:off x="2395538" y="2681288"/>
            <a:ext cx="59055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2214563" y="2025650"/>
            <a:ext cx="438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8101013" y="2032000"/>
            <a:ext cx="33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5091113" y="2025650"/>
            <a:ext cx="450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.5</a:t>
            </a:r>
          </a:p>
        </p:txBody>
      </p:sp>
      <p:sp>
        <p:nvSpPr>
          <p:cNvPr id="21513" name="Text Box 13"/>
          <p:cNvSpPr txBox="1">
            <a:spLocks noChangeArrowheads="1"/>
          </p:cNvSpPr>
          <p:nvPr/>
        </p:nvSpPr>
        <p:spPr bwMode="auto">
          <a:xfrm>
            <a:off x="2816225" y="1374775"/>
            <a:ext cx="508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Increasing Likelihood of Occurrence</a:t>
            </a:r>
          </a:p>
        </p:txBody>
      </p:sp>
      <p:sp>
        <p:nvSpPr>
          <p:cNvPr id="21514" name="Text Box 14"/>
          <p:cNvSpPr txBox="1">
            <a:spLocks noChangeArrowheads="1"/>
          </p:cNvSpPr>
          <p:nvPr/>
        </p:nvSpPr>
        <p:spPr bwMode="auto">
          <a:xfrm>
            <a:off x="503238" y="2362200"/>
            <a:ext cx="1782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Probability: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 flipH="1" flipV="1">
            <a:off x="2660650" y="2724150"/>
            <a:ext cx="0" cy="354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6519" name="Line 23"/>
          <p:cNvSpPr>
            <a:spLocks noChangeShapeType="1"/>
          </p:cNvSpPr>
          <p:nvPr/>
        </p:nvSpPr>
        <p:spPr bwMode="auto">
          <a:xfrm flipH="1" flipV="1">
            <a:off x="5340350" y="2724150"/>
            <a:ext cx="0" cy="354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6524" name="Line 28"/>
          <p:cNvSpPr>
            <a:spLocks noChangeShapeType="1"/>
          </p:cNvSpPr>
          <p:nvPr/>
        </p:nvSpPr>
        <p:spPr bwMode="auto">
          <a:xfrm flipV="1">
            <a:off x="2727325" y="2730500"/>
            <a:ext cx="0" cy="3683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6526" name="Line 30"/>
          <p:cNvSpPr>
            <a:spLocks noChangeShapeType="1"/>
          </p:cNvSpPr>
          <p:nvPr/>
        </p:nvSpPr>
        <p:spPr bwMode="auto">
          <a:xfrm flipV="1">
            <a:off x="7850188" y="2717800"/>
            <a:ext cx="0" cy="3683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98780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P(A </a:t>
            </a:r>
            <a:r>
              <a:rPr lang="en-US" sz="2400" b="0">
                <a:solidFill>
                  <a:srgbClr val="000000"/>
                </a:solidFill>
                <a:latin typeface="Arial" pitchFamily="34" charset="0"/>
              </a:rPr>
              <a:t>U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 B) = P(A) + P(B)        if      A &amp; B are ME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8285163" y="2481263"/>
            <a:ext cx="0" cy="2016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 flipH="1" flipV="1">
            <a:off x="8259763" y="2684463"/>
            <a:ext cx="0" cy="3540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4084638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P(A ∩ B) = P(A) P(B)           if    A &amp; B are Indep.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06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3800" y="1600200"/>
            <a:ext cx="7143750" cy="11430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/>
              <a:buNone/>
            </a:pPr>
            <a:r>
              <a:rPr lang="en-US" smtClean="0"/>
              <a:t>     If an experiment has </a:t>
            </a:r>
            <a:r>
              <a:rPr lang="en-US" i="1" smtClean="0"/>
              <a:t>n</a:t>
            </a:r>
            <a:r>
              <a:rPr lang="en-US" smtClean="0"/>
              <a:t> possible outcomes, the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r>
              <a:rPr lang="en-US" smtClean="0"/>
              <a:t>classical method would assign a probability of 1/</a:t>
            </a:r>
            <a:r>
              <a:rPr lang="en-US" i="1" smtClean="0"/>
              <a:t>n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r>
              <a:rPr lang="en-US" smtClean="0"/>
              <a:t>to each outcome.</a:t>
            </a:r>
          </a:p>
        </p:txBody>
      </p:sp>
      <p:sp>
        <p:nvSpPr>
          <p:cNvPr id="14580" name="Rectangle 244"/>
          <p:cNvSpPr>
            <a:spLocks noChangeArrowheads="1"/>
          </p:cNvSpPr>
          <p:nvPr/>
        </p:nvSpPr>
        <p:spPr bwMode="auto">
          <a:xfrm>
            <a:off x="1200150" y="3117850"/>
            <a:ext cx="4038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Experiment:  Rolling a die</a:t>
            </a:r>
            <a:endParaRPr lang="en-US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4581" name="Rectangle 245"/>
          <p:cNvSpPr>
            <a:spLocks noChangeArrowheads="1"/>
          </p:cNvSpPr>
          <p:nvPr/>
        </p:nvSpPr>
        <p:spPr bwMode="auto">
          <a:xfrm>
            <a:off x="1200150" y="3911600"/>
            <a:ext cx="48196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Sample Space: 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S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= {1, 2, 3, 4, 5, 6}</a:t>
            </a:r>
          </a:p>
        </p:txBody>
      </p:sp>
      <p:sp>
        <p:nvSpPr>
          <p:cNvPr id="14582" name="Rectangle 246"/>
          <p:cNvSpPr>
            <a:spLocks noChangeArrowheads="1"/>
          </p:cNvSpPr>
          <p:nvPr/>
        </p:nvSpPr>
        <p:spPr bwMode="auto">
          <a:xfrm>
            <a:off x="1200150" y="4787900"/>
            <a:ext cx="5505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Probabilities:  Each sample point has a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		 1/6 chance of occurring</a:t>
            </a:r>
          </a:p>
        </p:txBody>
      </p:sp>
      <p:sp>
        <p:nvSpPr>
          <p:cNvPr id="22534" name="Rectangle 252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Rolling a Die</a:t>
            </a:r>
          </a:p>
        </p:txBody>
      </p:sp>
      <p:sp>
        <p:nvSpPr>
          <p:cNvPr id="22535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988"/>
            <a:ext cx="7772400" cy="814387"/>
          </a:xfrm>
        </p:spPr>
        <p:txBody>
          <a:bodyPr/>
          <a:lstStyle/>
          <a:p>
            <a:r>
              <a:rPr lang="en-US" smtClean="0"/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0" grpId="0"/>
      <p:bldP spid="14581" grpId="0"/>
      <p:bldP spid="145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76338" y="4670425"/>
          <a:ext cx="65547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4" imgW="2819400" imgH="393700" progId="Equation.DSMT4">
                  <p:embed/>
                </p:oleObj>
              </mc:Choice>
              <mc:Fallback>
                <p:oleObj name="Equation" r:id="rId4" imgW="2819400" imgH="393700" progId="Equation.DSMT4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4670425"/>
                        <a:ext cx="65547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lottery 1</a:t>
            </a:r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471488" y="38258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matters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replacement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the total number of experimental outcomes equals</a:t>
            </a:r>
          </a:p>
        </p:txBody>
      </p:sp>
      <p:graphicFrame>
        <p:nvGraphicFramePr>
          <p:cNvPr id="230407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493838" y="5781675"/>
          <a:ext cx="61515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6" imgW="2819400" imgH="419100" progId="Equation.DSMT4">
                  <p:embed/>
                </p:oleObj>
              </mc:Choice>
              <mc:Fallback>
                <p:oleObj name="Equation" r:id="rId6" imgW="2819400" imgH="419100" progId="Equation.DSMT4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5781675"/>
                        <a:ext cx="61515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0409" name="Rectangle 9"/>
          <p:cNvSpPr>
            <a:spLocks noChangeArrowheads="1"/>
          </p:cNvSpPr>
          <p:nvPr/>
        </p:nvSpPr>
        <p:spPr bwMode="auto">
          <a:xfrm>
            <a:off x="5080000" y="5816600"/>
            <a:ext cx="39116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559" name="Rectangle 10"/>
          <p:cNvSpPr>
            <a:spLocks noChangeArrowheads="1"/>
          </p:cNvSpPr>
          <p:nvPr/>
        </p:nvSpPr>
        <p:spPr bwMode="auto">
          <a:xfrm>
            <a:off x="446088" y="1685925"/>
            <a:ext cx="839311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are 6 jars each filled with 50 ping pong balls numbered 1 to 50. What is the probability of winning this lottery if you have to pick the order in which they come out of the jars?</a:t>
            </a:r>
          </a:p>
        </p:txBody>
      </p:sp>
      <p:sp>
        <p:nvSpPr>
          <p:cNvPr id="23560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988"/>
            <a:ext cx="7772400" cy="814387"/>
          </a:xfrm>
        </p:spPr>
        <p:txBody>
          <a:bodyPr/>
          <a:lstStyle/>
          <a:p>
            <a:r>
              <a:rPr lang="en-US" smtClean="0"/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287338" y="4398963"/>
          <a:ext cx="8637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Equation" r:id="rId4" imgW="3721100" imgH="393700" progId="Equation.DSMT4">
                  <p:embed/>
                </p:oleObj>
              </mc:Choice>
              <mc:Fallback>
                <p:oleObj name="Equation" r:id="rId4" imgW="3721100" imgH="393700" progId="Equation.DSMT4">
                  <p:embed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4398963"/>
                        <a:ext cx="86375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471488" y="34448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does not matter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no replacement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the total number of experimental outcomes equals</a:t>
            </a:r>
          </a:p>
        </p:txBody>
      </p:sp>
      <p:graphicFrame>
        <p:nvGraphicFramePr>
          <p:cNvPr id="234502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978025" y="5400675"/>
          <a:ext cx="5181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6" imgW="2374900" imgH="419100" progId="Equation.DSMT4">
                  <p:embed/>
                </p:oleObj>
              </mc:Choice>
              <mc:Fallback>
                <p:oleObj name="Equation" r:id="rId6" imgW="2374900" imgH="419100" progId="Equation.DSMT4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5400675"/>
                        <a:ext cx="5181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5130800" y="5435600"/>
            <a:ext cx="39116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4509" name="Rectangle 13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lottery 2</a:t>
            </a:r>
          </a:p>
        </p:txBody>
      </p:sp>
      <p:sp>
        <p:nvSpPr>
          <p:cNvPr id="24583" name="Rectangle 5"/>
          <p:cNvSpPr>
            <a:spLocks noChangeArrowheads="1"/>
          </p:cNvSpPr>
          <p:nvPr/>
        </p:nvSpPr>
        <p:spPr bwMode="auto">
          <a:xfrm>
            <a:off x="427038" y="1685925"/>
            <a:ext cx="8393112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is one jar filled with 50 ping pong balls numbered 1 to 50. What is the probability of winning this lottery if the order of the balls does not have to be picked? </a:t>
            </a:r>
          </a:p>
        </p:txBody>
      </p:sp>
      <p:sp>
        <p:nvSpPr>
          <p:cNvPr id="24584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988"/>
            <a:ext cx="7772400" cy="814387"/>
          </a:xfrm>
        </p:spPr>
        <p:txBody>
          <a:bodyPr/>
          <a:lstStyle/>
          <a:p>
            <a:r>
              <a:rPr lang="en-US" smtClean="0"/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471488" y="3406775"/>
            <a:ext cx="7669212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Since </a:t>
            </a:r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order matters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 and there is </a:t>
            </a:r>
            <a:r>
              <a:rPr lang="en-US" b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no replacement</a:t>
            </a:r>
            <a:r>
              <a:rPr lang="en-US" b="0" i="1">
                <a:solidFill>
                  <a:srgbClr val="009900"/>
                </a:solidFill>
                <a:latin typeface="MS Reference Serif" pitchFamily="18" charset="0"/>
                <a:cs typeface="+mn-cs"/>
              </a:rPr>
              <a:t> </a:t>
            </a:r>
            <a:r>
              <a:rPr lang="en-US" b="0" i="1">
                <a:solidFill>
                  <a:srgbClr val="000000"/>
                </a:solidFill>
                <a:latin typeface="MS Reference Serif" pitchFamily="18" charset="0"/>
                <a:cs typeface="+mn-cs"/>
              </a:rPr>
              <a:t>the total number of experimental outcomes equals</a:t>
            </a:r>
          </a:p>
        </p:txBody>
      </p:sp>
      <p:graphicFrame>
        <p:nvGraphicFramePr>
          <p:cNvPr id="23654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95475" y="5848350"/>
          <a:ext cx="534828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Equation" r:id="rId4" imgW="2870200" imgH="419100" progId="Equation.DSMT4">
                  <p:embed/>
                </p:oleObj>
              </mc:Choice>
              <mc:Fallback>
                <p:oleObj name="Equation" r:id="rId4" imgW="2870200" imgH="419100" progId="Equation.DSMT4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5848350"/>
                        <a:ext cx="5348288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4178300" y="4762500"/>
            <a:ext cx="2044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4902200" y="5778500"/>
            <a:ext cx="39116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6261100" y="4737100"/>
            <a:ext cx="2044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25607" name="Object 9"/>
          <p:cNvGraphicFramePr>
            <a:graphicFrameLocks noGrp="1" noChangeAspect="1"/>
          </p:cNvGraphicFramePr>
          <p:nvPr>
            <p:ph sz="half" idx="1"/>
          </p:nvPr>
        </p:nvGraphicFramePr>
        <p:xfrm>
          <a:off x="1331913" y="4398963"/>
          <a:ext cx="65484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Equation" r:id="rId6" imgW="2819400" imgH="393700" progId="Equation.DSMT4">
                  <p:embed/>
                </p:oleObj>
              </mc:Choice>
              <mc:Fallback>
                <p:oleObj name="Equation" r:id="rId6" imgW="2819400" imgH="393700" progId="Equation.DSMT4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398963"/>
                        <a:ext cx="65484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8" name="Rectangle 14"/>
          <p:cNvSpPr>
            <a:spLocks noChangeArrowheads="1"/>
          </p:cNvSpPr>
          <p:nvPr/>
        </p:nvSpPr>
        <p:spPr bwMode="auto">
          <a:xfrm>
            <a:off x="406400" y="1117600"/>
            <a:ext cx="63754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State lottery 3</a:t>
            </a:r>
          </a:p>
        </p:txBody>
      </p:sp>
      <p:sp>
        <p:nvSpPr>
          <p:cNvPr id="25609" name="Rectangle 19"/>
          <p:cNvSpPr>
            <a:spLocks noChangeArrowheads="1"/>
          </p:cNvSpPr>
          <p:nvPr/>
        </p:nvSpPr>
        <p:spPr bwMode="auto">
          <a:xfrm>
            <a:off x="446088" y="1685925"/>
            <a:ext cx="839311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eaLnBrk="0" hangingPunct="0"/>
            <a:r>
              <a:rPr lang="en-US" b="0">
                <a:solidFill>
                  <a:srgbClr val="000000"/>
                </a:solidFill>
              </a:rPr>
              <a:t>Politicians propose a new lottery. In this lottery there is one jar filled with 50 ping pong balls numbered 1 to 50. Six balls are selected one at a time. What is the probability of winning this lottery if the order of the balls must be chosen too?  </a:t>
            </a:r>
          </a:p>
        </p:txBody>
      </p:sp>
      <p:sp>
        <p:nvSpPr>
          <p:cNvPr id="25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988"/>
            <a:ext cx="7772400" cy="814387"/>
          </a:xfrm>
        </p:spPr>
        <p:txBody>
          <a:bodyPr/>
          <a:lstStyle/>
          <a:p>
            <a:r>
              <a:rPr lang="en-US" smtClean="0"/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 (</a:t>
            </a:r>
            <a:r>
              <a:rPr lang="en-US" b="0" i="1">
                <a:solidFill>
                  <a:srgbClr val="000000"/>
                </a:solidFill>
              </a:rPr>
              <a:t>The World Almanac 2004</a:t>
            </a:r>
            <a:r>
              <a:rPr lang="en-US" b="0">
                <a:solidFill>
                  <a:srgbClr val="000000"/>
                </a:solidFill>
              </a:rPr>
              <a:t>) is given below:</a:t>
            </a:r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130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242693" name="Group 5"/>
          <p:cNvGraphicFramePr>
            <a:graphicFrameLocks noGrp="1"/>
          </p:cNvGraphicFramePr>
          <p:nvPr/>
        </p:nvGraphicFramePr>
        <p:xfrm>
          <a:off x="1430338" y="2176463"/>
          <a:ext cx="6329362" cy="4267200"/>
        </p:xfrm>
        <a:graphic>
          <a:graphicData uri="http://schemas.openxmlformats.org/drawingml/2006/table">
            <a:tbl>
              <a:tblPr/>
              <a:tblGrid>
                <a:gridCol w="620712"/>
                <a:gridCol w="620713"/>
                <a:gridCol w="2032000"/>
                <a:gridCol w="3055937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(millions)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80.5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39.9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45.2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37.7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24.3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281.6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69" name="Rectangle 50"/>
          <p:cNvSpPr>
            <a:spLocks noChangeArrowheads="1"/>
          </p:cNvSpPr>
          <p:nvPr/>
        </p:nvSpPr>
        <p:spPr bwMode="auto">
          <a:xfrm>
            <a:off x="0" y="5557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1943100" algn="ctr"/>
                <a:tab pos="3543300" algn="l"/>
                <a:tab pos="4229100" algn="ctr"/>
              </a:tabLst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242739" name="Text Box 51"/>
          <p:cNvSpPr txBox="1">
            <a:spLocks noChangeArrowheads="1"/>
          </p:cNvSpPr>
          <p:nvPr/>
        </p:nvSpPr>
        <p:spPr bwMode="auto">
          <a:xfrm>
            <a:off x="5257800" y="2241550"/>
            <a:ext cx="2139950" cy="749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10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Probability</a:t>
            </a:r>
            <a:endParaRPr lang="en-US" sz="60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600">
              <a:solidFill>
                <a:srgbClr val="000000"/>
              </a:solidFill>
            </a:endParaRPr>
          </a:p>
        </p:txBody>
      </p:sp>
      <p:sp>
        <p:nvSpPr>
          <p:cNvPr id="226318" name="Rectangle 14"/>
          <p:cNvSpPr>
            <a:spLocks noChangeArrowheads="1"/>
          </p:cNvSpPr>
          <p:nvPr/>
        </p:nvSpPr>
        <p:spPr bwMode="auto">
          <a:xfrm>
            <a:off x="4457700" y="2286000"/>
            <a:ext cx="3683000" cy="4305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4851400" y="31242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4851400" y="352425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4851400" y="394335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4851400" y="43815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851400" y="48387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4851400" y="52197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851400" y="56769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4832350" y="6096000"/>
            <a:ext cx="3035300" cy="266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6680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39" grpId="0" animBg="1"/>
      <p:bldP spid="226318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27656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151562" name="AutoShape 10"/>
          <p:cNvSpPr>
            <a:spLocks noChangeArrowheads="1"/>
          </p:cNvSpPr>
          <p:nvPr/>
        </p:nvSpPr>
        <p:spPr bwMode="auto">
          <a:xfrm>
            <a:off x="3354388" y="3397250"/>
            <a:ext cx="2687637" cy="982663"/>
          </a:xfrm>
          <a:prstGeom prst="wedgeRoundRectCallout">
            <a:avLst>
              <a:gd name="adj1" fmla="val -55139"/>
              <a:gd name="adj2" fmla="val 121889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Markley discovers 3 oil reserves under the ocean using its 3 R&amp;D vessels.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73350" y="4973638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27659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2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28680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28681" name="AutoShape 10"/>
          <p:cNvSpPr>
            <a:spLocks noChangeArrowheads="1"/>
          </p:cNvSpPr>
          <p:nvPr/>
        </p:nvSpPr>
        <p:spPr bwMode="auto">
          <a:xfrm>
            <a:off x="3354388" y="3397250"/>
            <a:ext cx="2687637" cy="982663"/>
          </a:xfrm>
          <a:prstGeom prst="wedgeRoundRectCallout">
            <a:avLst>
              <a:gd name="adj1" fmla="val -57148"/>
              <a:gd name="adj2" fmla="val 159694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Markley discovers 2 oil reserves under the ocean using its 3 R&amp;D vessels.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55888" y="4973638"/>
            <a:ext cx="587375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28683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29704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29705" name="AutoShape 10"/>
          <p:cNvSpPr>
            <a:spLocks noChangeArrowheads="1"/>
          </p:cNvSpPr>
          <p:nvPr/>
        </p:nvSpPr>
        <p:spPr bwMode="auto">
          <a:xfrm>
            <a:off x="3354388" y="3397250"/>
            <a:ext cx="2687637" cy="982663"/>
          </a:xfrm>
          <a:prstGeom prst="wedgeRoundRectCallout">
            <a:avLst>
              <a:gd name="adj1" fmla="val -56556"/>
              <a:gd name="adj2" fmla="val 194588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Markley discovers 1 oil reserves under the ocean using its 3 R&amp;D vessels.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55888" y="4973638"/>
            <a:ext cx="587375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.40</a:t>
            </a: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29707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30728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30729" name="AutoShape 10"/>
          <p:cNvSpPr>
            <a:spLocks noChangeArrowheads="1"/>
          </p:cNvSpPr>
          <p:nvPr/>
        </p:nvSpPr>
        <p:spPr bwMode="auto">
          <a:xfrm>
            <a:off x="3354388" y="3397250"/>
            <a:ext cx="2687637" cy="982663"/>
          </a:xfrm>
          <a:prstGeom prst="wedgeRoundRectCallout">
            <a:avLst>
              <a:gd name="adj1" fmla="val -57264"/>
              <a:gd name="adj2" fmla="val 233199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Markley discovers 0 oil reserves under the ocean using its 3 R&amp;D vessels.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55888" y="4973638"/>
            <a:ext cx="587375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.40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</p:txBody>
      </p:sp>
      <p:sp>
        <p:nvSpPr>
          <p:cNvPr id="30731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31752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55888" y="4973638"/>
            <a:ext cx="587375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.40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</p:txBody>
      </p:sp>
      <p:sp>
        <p:nvSpPr>
          <p:cNvPr id="3" name="Rectangle 119"/>
          <p:cNvSpPr>
            <a:spLocks noChangeArrowheads="1"/>
          </p:cNvSpPr>
          <p:nvPr/>
        </p:nvSpPr>
        <p:spPr bwMode="auto">
          <a:xfrm>
            <a:off x="6500813" y="5024438"/>
            <a:ext cx="587375" cy="8048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.80</a:t>
            </a:r>
          </a:p>
          <a:p>
            <a:pPr algn="ctr" eaLnBrk="0" hangingPunct="0">
              <a:defRPr/>
            </a:pPr>
            <a:endParaRPr lang="en-US" sz="2400" b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31755" name="AutoShape 13"/>
          <p:cNvSpPr>
            <a:spLocks noChangeArrowheads="1"/>
          </p:cNvSpPr>
          <p:nvPr/>
        </p:nvSpPr>
        <p:spPr bwMode="auto">
          <a:xfrm>
            <a:off x="3733800" y="3732213"/>
            <a:ext cx="2498725" cy="647700"/>
          </a:xfrm>
          <a:prstGeom prst="wedgeRoundRectCallout">
            <a:avLst>
              <a:gd name="adj1" fmla="val 37611"/>
              <a:gd name="adj2" fmla="val 155639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The FED keeps interest rates set a 0.25%</a:t>
            </a:r>
          </a:p>
        </p:txBody>
      </p:sp>
      <p:sp>
        <p:nvSpPr>
          <p:cNvPr id="31756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6163" y="1625600"/>
            <a:ext cx="7569200" cy="15732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	Bradley has invested in two stocks, Markley Oil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and Collins Mining.  Bradley has determined that the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possible outcomes of these investments three months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smtClean="0"/>
              <a:t>from now are as follows.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667000" y="3587750"/>
            <a:ext cx="3752850" cy="1009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Investment Gain or Loss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 in 3 Months (in $000)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1576388" y="4597400"/>
            <a:ext cx="19812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Markley Oil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357813" y="4578350"/>
            <a:ext cx="22288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Collins Mining</a:t>
            </a:r>
          </a:p>
        </p:txBody>
      </p:sp>
      <p:sp>
        <p:nvSpPr>
          <p:cNvPr id="7287" name="Rectangle 119"/>
          <p:cNvSpPr>
            <a:spLocks noChangeArrowheads="1"/>
          </p:cNvSpPr>
          <p:nvPr/>
        </p:nvSpPr>
        <p:spPr bwMode="auto">
          <a:xfrm>
            <a:off x="1962150" y="4978400"/>
            <a:ext cx="55245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  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20</a:t>
            </a:r>
          </a:p>
        </p:txBody>
      </p:sp>
      <p:sp>
        <p:nvSpPr>
          <p:cNvPr id="7288" name="Rectangle 120"/>
          <p:cNvSpPr>
            <a:spLocks noChangeArrowheads="1"/>
          </p:cNvSpPr>
          <p:nvPr/>
        </p:nvSpPr>
        <p:spPr bwMode="auto">
          <a:xfrm>
            <a:off x="5672138" y="4940300"/>
            <a:ext cx="514350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 8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+mn-cs"/>
              </a:rPr>
              <a:t>-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2</a:t>
            </a:r>
          </a:p>
        </p:txBody>
      </p:sp>
      <p:sp>
        <p:nvSpPr>
          <p:cNvPr id="32776" name="Rectangle 128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32777" name="AutoShape 10"/>
          <p:cNvSpPr>
            <a:spLocks noChangeArrowheads="1"/>
          </p:cNvSpPr>
          <p:nvPr/>
        </p:nvSpPr>
        <p:spPr bwMode="auto">
          <a:xfrm>
            <a:off x="3733800" y="3732213"/>
            <a:ext cx="2498725" cy="647700"/>
          </a:xfrm>
          <a:prstGeom prst="wedgeRoundRectCallout">
            <a:avLst>
              <a:gd name="adj1" fmla="val 30750"/>
              <a:gd name="adj2" fmla="val 220343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The FED raises interest rates to 2.50%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19"/>
          <p:cNvSpPr>
            <a:spLocks noChangeArrowheads="1"/>
          </p:cNvSpPr>
          <p:nvPr/>
        </p:nvSpPr>
        <p:spPr bwMode="auto">
          <a:xfrm>
            <a:off x="2655888" y="4973638"/>
            <a:ext cx="587375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.10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.40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.25</a:t>
            </a:r>
          </a:p>
        </p:txBody>
      </p:sp>
      <p:sp>
        <p:nvSpPr>
          <p:cNvPr id="3" name="Rectangle 119"/>
          <p:cNvSpPr>
            <a:spLocks noChangeArrowheads="1"/>
          </p:cNvSpPr>
          <p:nvPr/>
        </p:nvSpPr>
        <p:spPr bwMode="auto">
          <a:xfrm>
            <a:off x="6500813" y="5024438"/>
            <a:ext cx="587375" cy="8048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.80</a:t>
            </a:r>
          </a:p>
          <a:p>
            <a:pPr algn="ctr" eaLnBrk="0" hangingPunct="0">
              <a:defRPr/>
            </a:pPr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.20</a:t>
            </a:r>
          </a:p>
        </p:txBody>
      </p:sp>
      <p:sp>
        <p:nvSpPr>
          <p:cNvPr id="32780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236538" y="1662113"/>
            <a:ext cx="7272337" cy="4699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554288" y="2387600"/>
            <a:ext cx="0" cy="3835400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560388" y="3008313"/>
            <a:ext cx="1984375" cy="1360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560388" y="4454525"/>
            <a:ext cx="1984375" cy="127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565150" y="3889375"/>
            <a:ext cx="1985963" cy="517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574675" y="4435475"/>
            <a:ext cx="1979613" cy="403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2632075" y="5573713"/>
            <a:ext cx="1982788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V="1">
            <a:off x="2579688" y="4629150"/>
            <a:ext cx="2044700" cy="215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V="1">
            <a:off x="2608263" y="3675063"/>
            <a:ext cx="2001837" cy="193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V="1">
            <a:off x="2617788" y="2746375"/>
            <a:ext cx="2001837" cy="231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2613025" y="3016250"/>
            <a:ext cx="2011363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2493963" y="3835400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2627313" y="3921125"/>
            <a:ext cx="1982787" cy="188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2622550" y="4859338"/>
            <a:ext cx="1992313" cy="2508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2608263" y="5768975"/>
            <a:ext cx="2011362" cy="296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4887913" y="2376488"/>
            <a:ext cx="0" cy="3865562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264" name="Oval 24"/>
          <p:cNvSpPr>
            <a:spLocks noChangeArrowheads="1"/>
          </p:cNvSpPr>
          <p:nvPr/>
        </p:nvSpPr>
        <p:spPr bwMode="auto">
          <a:xfrm>
            <a:off x="2497138" y="2935288"/>
            <a:ext cx="11747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3811" name="Rectangle 25"/>
          <p:cNvSpPr>
            <a:spLocks noChangeArrowheads="1"/>
          </p:cNvSpPr>
          <p:nvPr/>
        </p:nvSpPr>
        <p:spPr bwMode="auto">
          <a:xfrm>
            <a:off x="1282700" y="382905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+5</a:t>
            </a:r>
          </a:p>
        </p:txBody>
      </p:sp>
      <p:sp>
        <p:nvSpPr>
          <p:cNvPr id="33812" name="Rectangle 26"/>
          <p:cNvSpPr>
            <a:spLocks noChangeArrowheads="1"/>
          </p:cNvSpPr>
          <p:nvPr/>
        </p:nvSpPr>
        <p:spPr bwMode="auto">
          <a:xfrm>
            <a:off x="3543300" y="532130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33813" name="Rectangle 27"/>
          <p:cNvSpPr>
            <a:spLocks noChangeArrowheads="1"/>
          </p:cNvSpPr>
          <p:nvPr/>
        </p:nvSpPr>
        <p:spPr bwMode="auto">
          <a:xfrm>
            <a:off x="3587750" y="2498725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33814" name="Rectangle 28"/>
          <p:cNvSpPr>
            <a:spLocks noChangeArrowheads="1"/>
          </p:cNvSpPr>
          <p:nvPr/>
        </p:nvSpPr>
        <p:spPr bwMode="auto">
          <a:xfrm>
            <a:off x="1193800" y="3295650"/>
            <a:ext cx="588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+10</a:t>
            </a:r>
          </a:p>
        </p:txBody>
      </p:sp>
      <p:sp>
        <p:nvSpPr>
          <p:cNvPr id="33815" name="Rectangle 29"/>
          <p:cNvSpPr>
            <a:spLocks noChangeArrowheads="1"/>
          </p:cNvSpPr>
          <p:nvPr/>
        </p:nvSpPr>
        <p:spPr bwMode="auto">
          <a:xfrm>
            <a:off x="3536950" y="439420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33816" name="Rectangle 30"/>
          <p:cNvSpPr>
            <a:spLocks noChangeArrowheads="1"/>
          </p:cNvSpPr>
          <p:nvPr/>
        </p:nvSpPr>
        <p:spPr bwMode="auto">
          <a:xfrm>
            <a:off x="3546475" y="3422650"/>
            <a:ext cx="461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+8</a:t>
            </a:r>
          </a:p>
        </p:txBody>
      </p:sp>
      <p:sp>
        <p:nvSpPr>
          <p:cNvPr id="33817" name="Rectangle 31"/>
          <p:cNvSpPr>
            <a:spLocks noChangeArrowheads="1"/>
          </p:cNvSpPr>
          <p:nvPr/>
        </p:nvSpPr>
        <p:spPr bwMode="auto">
          <a:xfrm>
            <a:off x="1225550" y="5070475"/>
            <a:ext cx="519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-20</a:t>
            </a:r>
          </a:p>
        </p:txBody>
      </p:sp>
      <p:sp>
        <p:nvSpPr>
          <p:cNvPr id="33818" name="Rectangle 32"/>
          <p:cNvSpPr>
            <a:spLocks noChangeArrowheads="1"/>
          </p:cNvSpPr>
          <p:nvPr/>
        </p:nvSpPr>
        <p:spPr bwMode="auto">
          <a:xfrm>
            <a:off x="3590925" y="5899150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33819" name="Rectangle 33"/>
          <p:cNvSpPr>
            <a:spLocks noChangeArrowheads="1"/>
          </p:cNvSpPr>
          <p:nvPr/>
        </p:nvSpPr>
        <p:spPr bwMode="auto">
          <a:xfrm>
            <a:off x="3606800" y="4938713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33820" name="Rectangle 34"/>
          <p:cNvSpPr>
            <a:spLocks noChangeArrowheads="1"/>
          </p:cNvSpPr>
          <p:nvPr/>
        </p:nvSpPr>
        <p:spPr bwMode="auto">
          <a:xfrm>
            <a:off x="3603625" y="3971925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33821" name="Rectangle 35"/>
          <p:cNvSpPr>
            <a:spLocks noChangeArrowheads="1"/>
          </p:cNvSpPr>
          <p:nvPr/>
        </p:nvSpPr>
        <p:spPr bwMode="auto">
          <a:xfrm>
            <a:off x="3625850" y="3035300"/>
            <a:ext cx="3921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Book Antiqua" pitchFamily="18" charset="0"/>
              </a:rPr>
              <a:t>-2</a:t>
            </a:r>
          </a:p>
        </p:txBody>
      </p:sp>
      <p:sp>
        <p:nvSpPr>
          <p:cNvPr id="33822" name="Rectangle 36"/>
          <p:cNvSpPr>
            <a:spLocks noChangeArrowheads="1"/>
          </p:cNvSpPr>
          <p:nvPr/>
        </p:nvSpPr>
        <p:spPr bwMode="auto">
          <a:xfrm>
            <a:off x="1441450" y="4572000"/>
            <a:ext cx="307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0</a:t>
            </a:r>
          </a:p>
        </p:txBody>
      </p:sp>
      <p:sp>
        <p:nvSpPr>
          <p:cNvPr id="33823" name="Rectangle 72"/>
          <p:cNvSpPr>
            <a:spLocks noChangeArrowheads="1"/>
          </p:cNvSpPr>
          <p:nvPr/>
        </p:nvSpPr>
        <p:spPr bwMode="auto">
          <a:xfrm>
            <a:off x="520700" y="1612900"/>
            <a:ext cx="20193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Markley Oil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(Stage 1)</a:t>
            </a:r>
          </a:p>
        </p:txBody>
      </p:sp>
      <p:sp>
        <p:nvSpPr>
          <p:cNvPr id="33824" name="Rectangle 73"/>
          <p:cNvSpPr>
            <a:spLocks noChangeArrowheads="1"/>
          </p:cNvSpPr>
          <p:nvPr/>
        </p:nvSpPr>
        <p:spPr bwMode="auto">
          <a:xfrm>
            <a:off x="2444750" y="1593850"/>
            <a:ext cx="2286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Collins Mining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(Stage 2)</a:t>
            </a:r>
          </a:p>
        </p:txBody>
      </p:sp>
      <p:sp>
        <p:nvSpPr>
          <p:cNvPr id="33825" name="Rectangle 74"/>
          <p:cNvSpPr>
            <a:spLocks noChangeArrowheads="1"/>
          </p:cNvSpPr>
          <p:nvPr/>
        </p:nvSpPr>
        <p:spPr bwMode="auto">
          <a:xfrm>
            <a:off x="4445000" y="1612900"/>
            <a:ext cx="23495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Experimental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Outcomes</a:t>
            </a:r>
          </a:p>
        </p:txBody>
      </p:sp>
      <p:sp>
        <p:nvSpPr>
          <p:cNvPr id="10327" name="Oval 87"/>
          <p:cNvSpPr>
            <a:spLocks noChangeArrowheads="1"/>
          </p:cNvSpPr>
          <p:nvPr/>
        </p:nvSpPr>
        <p:spPr bwMode="auto">
          <a:xfrm>
            <a:off x="2493963" y="4773613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329" name="Oval 89"/>
          <p:cNvSpPr>
            <a:spLocks noChangeArrowheads="1"/>
          </p:cNvSpPr>
          <p:nvPr/>
        </p:nvSpPr>
        <p:spPr bwMode="auto">
          <a:xfrm>
            <a:off x="2493963" y="5673725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3828" name="Rectangle 99"/>
          <p:cNvSpPr>
            <a:spLocks noChangeArrowheads="1"/>
          </p:cNvSpPr>
          <p:nvPr/>
        </p:nvSpPr>
        <p:spPr bwMode="auto">
          <a:xfrm>
            <a:off x="712788" y="1130300"/>
            <a:ext cx="536098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Bradley Investments</a:t>
            </a:r>
          </a:p>
        </p:txBody>
      </p:sp>
      <p:sp>
        <p:nvSpPr>
          <p:cNvPr id="10340" name="Oval 100"/>
          <p:cNvSpPr>
            <a:spLocks noChangeArrowheads="1"/>
          </p:cNvSpPr>
          <p:nvPr/>
        </p:nvSpPr>
        <p:spPr bwMode="auto">
          <a:xfrm>
            <a:off x="449263" y="4340225"/>
            <a:ext cx="123825" cy="12065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3830" name="Rectangle 112"/>
          <p:cNvSpPr>
            <a:spLocks noChangeArrowheads="1"/>
          </p:cNvSpPr>
          <p:nvPr/>
        </p:nvSpPr>
        <p:spPr bwMode="auto">
          <a:xfrm>
            <a:off x="5022850" y="2501900"/>
            <a:ext cx="2743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000000"/>
                </a:solidFill>
                <a:latin typeface="Times New Roman" pitchFamily="18" charset="0"/>
              </a:rPr>
              <a:t>$18,000</a:t>
            </a:r>
          </a:p>
        </p:txBody>
      </p:sp>
      <p:sp>
        <p:nvSpPr>
          <p:cNvPr id="10353" name="Rectangle 113"/>
          <p:cNvSpPr>
            <a:spLocks noChangeArrowheads="1"/>
          </p:cNvSpPr>
          <p:nvPr/>
        </p:nvSpPr>
        <p:spPr bwMode="auto">
          <a:xfrm>
            <a:off x="5022850" y="2959100"/>
            <a:ext cx="2724150" cy="438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$8,000</a:t>
            </a:r>
          </a:p>
        </p:txBody>
      </p:sp>
      <p:sp>
        <p:nvSpPr>
          <p:cNvPr id="10354" name="Rectangle 114"/>
          <p:cNvSpPr>
            <a:spLocks noChangeArrowheads="1"/>
          </p:cNvSpPr>
          <p:nvPr/>
        </p:nvSpPr>
        <p:spPr bwMode="auto">
          <a:xfrm>
            <a:off x="5022850" y="3416300"/>
            <a:ext cx="27051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$13,000</a:t>
            </a:r>
          </a:p>
        </p:txBody>
      </p:sp>
      <p:sp>
        <p:nvSpPr>
          <p:cNvPr id="10355" name="Rectangle 115"/>
          <p:cNvSpPr>
            <a:spLocks noChangeArrowheads="1"/>
          </p:cNvSpPr>
          <p:nvPr/>
        </p:nvSpPr>
        <p:spPr bwMode="auto">
          <a:xfrm>
            <a:off x="5022850" y="3892550"/>
            <a:ext cx="26860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$3,000</a:t>
            </a:r>
          </a:p>
        </p:txBody>
      </p:sp>
      <p:sp>
        <p:nvSpPr>
          <p:cNvPr id="10356" name="Rectangle 116"/>
          <p:cNvSpPr>
            <a:spLocks noChangeArrowheads="1"/>
          </p:cNvSpPr>
          <p:nvPr/>
        </p:nvSpPr>
        <p:spPr bwMode="auto">
          <a:xfrm>
            <a:off x="5029200" y="4387850"/>
            <a:ext cx="2667000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$8,000</a:t>
            </a:r>
          </a:p>
        </p:txBody>
      </p:sp>
      <p:sp>
        <p:nvSpPr>
          <p:cNvPr id="33835" name="Rectangle 117"/>
          <p:cNvSpPr>
            <a:spLocks noChangeArrowheads="1"/>
          </p:cNvSpPr>
          <p:nvPr/>
        </p:nvSpPr>
        <p:spPr bwMode="auto">
          <a:xfrm>
            <a:off x="5022850" y="4864100"/>
            <a:ext cx="2755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–$2,000</a:t>
            </a:r>
          </a:p>
        </p:txBody>
      </p:sp>
      <p:sp>
        <p:nvSpPr>
          <p:cNvPr id="33836" name="Rectangle 118"/>
          <p:cNvSpPr>
            <a:spLocks noChangeArrowheads="1"/>
          </p:cNvSpPr>
          <p:nvPr/>
        </p:nvSpPr>
        <p:spPr bwMode="auto">
          <a:xfrm>
            <a:off x="5022850" y="5321300"/>
            <a:ext cx="26479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–$12,000</a:t>
            </a:r>
          </a:p>
        </p:txBody>
      </p:sp>
      <p:sp>
        <p:nvSpPr>
          <p:cNvPr id="33837" name="Rectangle 119"/>
          <p:cNvSpPr>
            <a:spLocks noChangeArrowheads="1"/>
          </p:cNvSpPr>
          <p:nvPr/>
        </p:nvSpPr>
        <p:spPr bwMode="auto">
          <a:xfrm>
            <a:off x="5022850" y="5835650"/>
            <a:ext cx="264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 sz="2000" b="0">
                <a:solidFill>
                  <a:srgbClr val="FF0000"/>
                </a:solidFill>
                <a:latin typeface="Times New Roman" pitchFamily="18" charset="0"/>
              </a:rPr>
              <a:t>–$22,000</a:t>
            </a:r>
          </a:p>
        </p:txBody>
      </p:sp>
      <p:sp>
        <p:nvSpPr>
          <p:cNvPr id="33838" name="Rectangle 39"/>
          <p:cNvSpPr>
            <a:spLocks noChangeArrowheads="1"/>
          </p:cNvSpPr>
          <p:nvPr/>
        </p:nvSpPr>
        <p:spPr bwMode="auto">
          <a:xfrm>
            <a:off x="7021513" y="1917700"/>
            <a:ext cx="1866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  <p:sp>
        <p:nvSpPr>
          <p:cNvPr id="51" name="Rectangle 42"/>
          <p:cNvSpPr>
            <a:spLocks noChangeArrowheads="1"/>
          </p:cNvSpPr>
          <p:nvPr/>
        </p:nvSpPr>
        <p:spPr bwMode="auto">
          <a:xfrm>
            <a:off x="7264400" y="2603500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(.10)(.80) =</a:t>
            </a:r>
          </a:p>
        </p:txBody>
      </p:sp>
      <p:sp>
        <p:nvSpPr>
          <p:cNvPr id="52" name="Rectangle 42"/>
          <p:cNvSpPr>
            <a:spLocks noChangeArrowheads="1"/>
          </p:cNvSpPr>
          <p:nvPr/>
        </p:nvSpPr>
        <p:spPr bwMode="auto">
          <a:xfrm>
            <a:off x="8255000" y="2598738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.08</a:t>
            </a:r>
          </a:p>
        </p:txBody>
      </p:sp>
      <p:sp>
        <p:nvSpPr>
          <p:cNvPr id="53" name="Rectangle 42"/>
          <p:cNvSpPr>
            <a:spLocks noChangeArrowheads="1"/>
          </p:cNvSpPr>
          <p:nvPr/>
        </p:nvSpPr>
        <p:spPr bwMode="auto">
          <a:xfrm>
            <a:off x="7259638" y="3070225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(.10)(.20) =</a:t>
            </a:r>
          </a:p>
        </p:txBody>
      </p:sp>
      <p:sp>
        <p:nvSpPr>
          <p:cNvPr id="54" name="Rectangle 42"/>
          <p:cNvSpPr>
            <a:spLocks noChangeArrowheads="1"/>
          </p:cNvSpPr>
          <p:nvPr/>
        </p:nvSpPr>
        <p:spPr bwMode="auto">
          <a:xfrm>
            <a:off x="8250238" y="3065463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.02</a:t>
            </a:r>
          </a:p>
        </p:txBody>
      </p:sp>
      <p:sp>
        <p:nvSpPr>
          <p:cNvPr id="55" name="Rectangle 42"/>
          <p:cNvSpPr>
            <a:spLocks noChangeArrowheads="1"/>
          </p:cNvSpPr>
          <p:nvPr/>
        </p:nvSpPr>
        <p:spPr bwMode="auto">
          <a:xfrm>
            <a:off x="7254875" y="3552825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(.25)(.80) =</a:t>
            </a:r>
          </a:p>
        </p:txBody>
      </p:sp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8245475" y="3548063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.20</a:t>
            </a:r>
          </a:p>
        </p:txBody>
      </p:sp>
      <p:sp>
        <p:nvSpPr>
          <p:cNvPr id="57" name="Rectangle 42"/>
          <p:cNvSpPr>
            <a:spLocks noChangeArrowheads="1"/>
          </p:cNvSpPr>
          <p:nvPr/>
        </p:nvSpPr>
        <p:spPr bwMode="auto">
          <a:xfrm>
            <a:off x="7250113" y="4019550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(.25)(.20) =</a:t>
            </a: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8240713" y="4014788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.05</a:t>
            </a:r>
          </a:p>
        </p:txBody>
      </p:sp>
      <p:sp>
        <p:nvSpPr>
          <p:cNvPr id="59" name="Rectangle 42"/>
          <p:cNvSpPr>
            <a:spLocks noChangeArrowheads="1"/>
          </p:cNvSpPr>
          <p:nvPr/>
        </p:nvSpPr>
        <p:spPr bwMode="auto">
          <a:xfrm>
            <a:off x="7250113" y="4543425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(.40)(.80) =</a:t>
            </a:r>
          </a:p>
        </p:txBody>
      </p:sp>
      <p:sp>
        <p:nvSpPr>
          <p:cNvPr id="60" name="Rectangle 42"/>
          <p:cNvSpPr>
            <a:spLocks noChangeArrowheads="1"/>
          </p:cNvSpPr>
          <p:nvPr/>
        </p:nvSpPr>
        <p:spPr bwMode="auto">
          <a:xfrm>
            <a:off x="8240713" y="4538663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.32</a:t>
            </a:r>
          </a:p>
        </p:txBody>
      </p:sp>
      <p:sp>
        <p:nvSpPr>
          <p:cNvPr id="61" name="Rectangle 42"/>
          <p:cNvSpPr>
            <a:spLocks noChangeArrowheads="1"/>
          </p:cNvSpPr>
          <p:nvPr/>
        </p:nvSpPr>
        <p:spPr bwMode="auto">
          <a:xfrm>
            <a:off x="7245350" y="5010150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(.40)(.20) =</a:t>
            </a:r>
          </a:p>
        </p:txBody>
      </p:sp>
      <p:sp>
        <p:nvSpPr>
          <p:cNvPr id="62" name="Rectangle 42"/>
          <p:cNvSpPr>
            <a:spLocks noChangeArrowheads="1"/>
          </p:cNvSpPr>
          <p:nvPr/>
        </p:nvSpPr>
        <p:spPr bwMode="auto">
          <a:xfrm>
            <a:off x="8235950" y="5005388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.08</a:t>
            </a:r>
          </a:p>
        </p:txBody>
      </p:sp>
      <p:sp>
        <p:nvSpPr>
          <p:cNvPr id="63" name="Rectangle 42"/>
          <p:cNvSpPr>
            <a:spLocks noChangeArrowheads="1"/>
          </p:cNvSpPr>
          <p:nvPr/>
        </p:nvSpPr>
        <p:spPr bwMode="auto">
          <a:xfrm>
            <a:off x="7231063" y="5468938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(.25)(.80) =</a:t>
            </a:r>
          </a:p>
        </p:txBody>
      </p:sp>
      <p:sp>
        <p:nvSpPr>
          <p:cNvPr id="64" name="Rectangle 42"/>
          <p:cNvSpPr>
            <a:spLocks noChangeArrowheads="1"/>
          </p:cNvSpPr>
          <p:nvPr/>
        </p:nvSpPr>
        <p:spPr bwMode="auto">
          <a:xfrm>
            <a:off x="8221663" y="5464175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.20</a:t>
            </a:r>
          </a:p>
        </p:txBody>
      </p:sp>
      <p:sp>
        <p:nvSpPr>
          <p:cNvPr id="65" name="Rectangle 42"/>
          <p:cNvSpPr>
            <a:spLocks noChangeArrowheads="1"/>
          </p:cNvSpPr>
          <p:nvPr/>
        </p:nvSpPr>
        <p:spPr bwMode="auto">
          <a:xfrm>
            <a:off x="7226300" y="5911850"/>
            <a:ext cx="70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(.25)(.20) =</a:t>
            </a:r>
          </a:p>
        </p:txBody>
      </p:sp>
      <p:sp>
        <p:nvSpPr>
          <p:cNvPr id="66" name="Rectangle 42"/>
          <p:cNvSpPr>
            <a:spLocks noChangeArrowheads="1"/>
          </p:cNvSpPr>
          <p:nvPr/>
        </p:nvSpPr>
        <p:spPr bwMode="auto">
          <a:xfrm>
            <a:off x="8216900" y="5907088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.05</a:t>
            </a:r>
          </a:p>
        </p:txBody>
      </p:sp>
      <p:sp>
        <p:nvSpPr>
          <p:cNvPr id="67" name="Rectangle 42"/>
          <p:cNvSpPr>
            <a:spLocks noChangeArrowheads="1"/>
          </p:cNvSpPr>
          <p:nvPr/>
        </p:nvSpPr>
        <p:spPr bwMode="auto">
          <a:xfrm>
            <a:off x="7478713" y="6303963"/>
            <a:ext cx="704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1.00</a:t>
            </a:r>
          </a:p>
        </p:txBody>
      </p:sp>
      <p:sp>
        <p:nvSpPr>
          <p:cNvPr id="68" name="Line 28"/>
          <p:cNvSpPr>
            <a:spLocks noChangeShapeType="1"/>
          </p:cNvSpPr>
          <p:nvPr/>
        </p:nvSpPr>
        <p:spPr bwMode="auto">
          <a:xfrm flipH="1">
            <a:off x="7416800" y="6308725"/>
            <a:ext cx="758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3857" name="Rectangle 2"/>
          <p:cNvSpPr txBox="1">
            <a:spLocks noChangeArrowheads="1"/>
          </p:cNvSpPr>
          <p:nvPr/>
        </p:nvSpPr>
        <p:spPr bwMode="auto">
          <a:xfrm>
            <a:off x="704850" y="1666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Probability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8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8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9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9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9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9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9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979 0 " pathEditMode="relative" ptsTypes="AA">
                                      <p:cBhvr>
                                        <p:cTn id="10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utoUpdateAnimBg="0"/>
      <p:bldP spid="51" grpId="1"/>
      <p:bldP spid="52" grpId="0" autoUpdateAnimBg="0"/>
      <p:bldP spid="52" grpId="1"/>
      <p:bldP spid="53" grpId="0" autoUpdateAnimBg="0"/>
      <p:bldP spid="54" grpId="0" autoUpdateAnimBg="0"/>
      <p:bldP spid="54" grpId="1"/>
      <p:bldP spid="55" grpId="0" autoUpdateAnimBg="0"/>
      <p:bldP spid="56" grpId="0" autoUpdateAnimBg="0"/>
      <p:bldP spid="56" grpId="1"/>
      <p:bldP spid="57" grpId="0" autoUpdateAnimBg="0"/>
      <p:bldP spid="58" grpId="0" autoUpdateAnimBg="0"/>
      <p:bldP spid="58" grpId="1"/>
      <p:bldP spid="59" grpId="0" autoUpdateAnimBg="0"/>
      <p:bldP spid="60" grpId="0" autoUpdateAnimBg="0"/>
      <p:bldP spid="60" grpId="1"/>
      <p:bldP spid="61" grpId="0" autoUpdateAnimBg="0"/>
      <p:bldP spid="62" grpId="0" autoUpdateAnimBg="0"/>
      <p:bldP spid="62" grpId="1"/>
      <p:bldP spid="63" grpId="0" autoUpdateAnimBg="0"/>
      <p:bldP spid="64" grpId="0" autoUpdateAnimBg="0"/>
      <p:bldP spid="64" grpId="1"/>
      <p:bldP spid="65" grpId="0" autoUpdateAnimBg="0"/>
      <p:bldP spid="66" grpId="0" autoUpdateAnimBg="0"/>
      <p:bldP spid="66" grpId="1"/>
      <p:bldP spid="6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2" name="Rectangle 58"/>
          <p:cNvSpPr>
            <a:spLocks noChangeArrowheads="1"/>
          </p:cNvSpPr>
          <p:nvPr/>
        </p:nvSpPr>
        <p:spPr bwMode="auto">
          <a:xfrm>
            <a:off x="266700" y="2876550"/>
            <a:ext cx="2381250" cy="17907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266700" y="4667250"/>
            <a:ext cx="2381250" cy="762000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</a:t>
            </a:r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2997200" y="1397000"/>
            <a:ext cx="5588000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MS Reference Serif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MS Reference Serif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endParaRPr lang="en-US" sz="10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be the event “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55 years of age or older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.”</a:t>
            </a:r>
            <a:r>
              <a:rPr lang="en-US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Compute the probability of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 baseline="3000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  <a:r>
              <a:rPr lang="en-US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endParaRPr lang="en-US" sz="60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60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85800" y="127000"/>
            <a:ext cx="7772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Complement of an Event</a:t>
            </a:r>
          </a:p>
        </p:txBody>
      </p:sp>
      <p:graphicFrame>
        <p:nvGraphicFramePr>
          <p:cNvPr id="246791" name="Object 7"/>
          <p:cNvGraphicFramePr>
            <a:graphicFrameLocks noChangeAspect="1"/>
          </p:cNvGraphicFramePr>
          <p:nvPr/>
        </p:nvGraphicFramePr>
        <p:xfrm>
          <a:off x="3795713" y="3479800"/>
          <a:ext cx="3606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9" name="Equation" r:id="rId4" imgW="1574800" imgH="203200" progId="Equation.DSMT4">
                  <p:embed/>
                </p:oleObj>
              </mc:Choice>
              <mc:Fallback>
                <p:oleObj name="Equation" r:id="rId4" imgW="1574800" imgH="203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713" y="3479800"/>
                        <a:ext cx="3606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2" name="Object 8"/>
          <p:cNvGraphicFramePr>
            <a:graphicFrameLocks noChangeAspect="1"/>
          </p:cNvGraphicFramePr>
          <p:nvPr/>
        </p:nvGraphicFramePr>
        <p:xfrm>
          <a:off x="2857500" y="4594225"/>
          <a:ext cx="5715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0" name="Equation" r:id="rId6" imgW="2857500" imgH="228600" progId="Equation.DSMT4">
                  <p:embed/>
                </p:oleObj>
              </mc:Choice>
              <mc:Fallback>
                <p:oleObj name="Equation" r:id="rId6" imgW="285750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4594225"/>
                        <a:ext cx="5715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3" name="Object 9"/>
          <p:cNvGraphicFramePr>
            <a:graphicFrameLocks noChangeAspect="1"/>
          </p:cNvGraphicFramePr>
          <p:nvPr/>
        </p:nvGraphicFramePr>
        <p:xfrm>
          <a:off x="3467100" y="5716588"/>
          <a:ext cx="4133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1" name="Equation" r:id="rId8" imgW="2070100" imgH="228600" progId="Equation.DSMT4">
                  <p:embed/>
                </p:oleObj>
              </mc:Choice>
              <mc:Fallback>
                <p:oleObj name="Equation" r:id="rId8" imgW="20701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100" y="5716588"/>
                        <a:ext cx="41338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94" name="Rectangle 10"/>
          <p:cNvSpPr>
            <a:spLocks noChangeArrowheads="1"/>
          </p:cNvSpPr>
          <p:nvPr/>
        </p:nvSpPr>
        <p:spPr bwMode="auto">
          <a:xfrm>
            <a:off x="4883150" y="3302000"/>
            <a:ext cx="186055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795" name="Rectangle 11"/>
          <p:cNvSpPr>
            <a:spLocks noChangeArrowheads="1"/>
          </p:cNvSpPr>
          <p:nvPr/>
        </p:nvSpPr>
        <p:spPr bwMode="auto">
          <a:xfrm>
            <a:off x="6502400" y="3289300"/>
            <a:ext cx="9271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796" name="Rectangle 12"/>
          <p:cNvSpPr>
            <a:spLocks noChangeArrowheads="1"/>
          </p:cNvSpPr>
          <p:nvPr/>
        </p:nvSpPr>
        <p:spPr bwMode="auto">
          <a:xfrm>
            <a:off x="3917950" y="4521200"/>
            <a:ext cx="394335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800" name="Rectangle 16"/>
          <p:cNvSpPr>
            <a:spLocks noChangeArrowheads="1"/>
          </p:cNvSpPr>
          <p:nvPr/>
        </p:nvSpPr>
        <p:spPr bwMode="auto">
          <a:xfrm>
            <a:off x="7747000" y="4432300"/>
            <a:ext cx="7620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801" name="Rectangle 17"/>
          <p:cNvSpPr>
            <a:spLocks noChangeArrowheads="1"/>
          </p:cNvSpPr>
          <p:nvPr/>
        </p:nvSpPr>
        <p:spPr bwMode="auto">
          <a:xfrm>
            <a:off x="5600700" y="5664200"/>
            <a:ext cx="10922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802" name="Rectangle 18"/>
          <p:cNvSpPr>
            <a:spLocks noChangeArrowheads="1"/>
          </p:cNvSpPr>
          <p:nvPr/>
        </p:nvSpPr>
        <p:spPr bwMode="auto">
          <a:xfrm>
            <a:off x="6769100" y="5524500"/>
            <a:ext cx="7620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1321" name="Group 57"/>
          <p:cNvGraphicFramePr>
            <a:graphicFrameLocks noGrp="1"/>
          </p:cNvGraphicFramePr>
          <p:nvPr/>
        </p:nvGraphicFramePr>
        <p:xfrm>
          <a:off x="230188" y="2138363"/>
          <a:ext cx="2474912" cy="3657600"/>
        </p:xfrm>
        <a:graphic>
          <a:graphicData uri="http://schemas.openxmlformats.org/drawingml/2006/table">
            <a:tbl>
              <a:tblPr/>
              <a:tblGrid>
                <a:gridCol w="531812"/>
                <a:gridCol w="609600"/>
                <a:gridCol w="1333500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46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46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46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46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46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2" grpId="0" animBg="1"/>
      <p:bldP spid="11318" grpId="0" animBg="1"/>
      <p:bldP spid="246794" grpId="0" animBg="1"/>
      <p:bldP spid="246795" grpId="0" animBg="1"/>
      <p:bldP spid="246796" grpId="0" animBg="1"/>
      <p:bldP spid="246800" grpId="0" animBg="1"/>
      <p:bldP spid="246801" grpId="0" animBg="1"/>
      <p:bldP spid="24680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978" name="Object 2"/>
          <p:cNvGraphicFramePr>
            <a:graphicFrameLocks noChangeAspect="1"/>
          </p:cNvGraphicFramePr>
          <p:nvPr/>
        </p:nvGraphicFramePr>
        <p:xfrm>
          <a:off x="4364038" y="5327650"/>
          <a:ext cx="20066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0" name="Equation" r:id="rId4" imgW="1016000" imgH="203200" progId="Equation.DSMT4">
                  <p:embed/>
                </p:oleObj>
              </mc:Choice>
              <mc:Fallback>
                <p:oleObj name="Equation" r:id="rId4" imgW="1016000" imgH="203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038" y="5327650"/>
                        <a:ext cx="200660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</a:t>
            </a:r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2882900" y="1587500"/>
            <a:ext cx="6000750" cy="141922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MS Reference Serif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MS Reference Serif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endParaRPr lang="en-US" sz="1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be the event: “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55 years of age or older.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 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 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be the event: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“64 years of age or younger.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C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ompute the probability of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 </a:t>
            </a:r>
            <a:r>
              <a:rPr lang="en-US" b="0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and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254982" name="Object 6"/>
          <p:cNvGraphicFramePr>
            <a:graphicFrameLocks noChangeAspect="1"/>
          </p:cNvGraphicFramePr>
          <p:nvPr/>
        </p:nvGraphicFramePr>
        <p:xfrm>
          <a:off x="2641600" y="4410075"/>
          <a:ext cx="637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1" name="Equation" r:id="rId6" imgW="3187700" imgH="203200" progId="Equation.DSMT4">
                  <p:embed/>
                </p:oleObj>
              </mc:Choice>
              <mc:Fallback>
                <p:oleObj name="Equation" r:id="rId6" imgW="3187700" imgH="20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4410075"/>
                        <a:ext cx="6375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88" name="Rectangle 12"/>
          <p:cNvSpPr>
            <a:spLocks noChangeArrowheads="1"/>
          </p:cNvSpPr>
          <p:nvPr/>
        </p:nvSpPr>
        <p:spPr bwMode="auto">
          <a:xfrm>
            <a:off x="3575050" y="4184650"/>
            <a:ext cx="478155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4990" name="Rectangle 14"/>
          <p:cNvSpPr>
            <a:spLocks noChangeArrowheads="1"/>
          </p:cNvSpPr>
          <p:nvPr/>
        </p:nvSpPr>
        <p:spPr bwMode="auto">
          <a:xfrm>
            <a:off x="5537200" y="5314950"/>
            <a:ext cx="12573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3316" name="Object 16"/>
          <p:cNvGraphicFramePr>
            <a:graphicFrameLocks noChangeAspect="1"/>
          </p:cNvGraphicFramePr>
          <p:nvPr/>
        </p:nvGraphicFramePr>
        <p:xfrm>
          <a:off x="3910013" y="3389313"/>
          <a:ext cx="35687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2" name="Equation" r:id="rId8" imgW="1574800" imgH="203200" progId="Equation.DSMT4">
                  <p:embed/>
                </p:oleObj>
              </mc:Choice>
              <mc:Fallback>
                <p:oleObj name="Equation" r:id="rId8" imgW="1574800" imgH="203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0013" y="3389313"/>
                        <a:ext cx="35687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93" name="Rectangle 17"/>
          <p:cNvSpPr>
            <a:spLocks noChangeArrowheads="1"/>
          </p:cNvSpPr>
          <p:nvPr/>
        </p:nvSpPr>
        <p:spPr bwMode="auto">
          <a:xfrm>
            <a:off x="8210550" y="4254500"/>
            <a:ext cx="7620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5850" name="Rectangle 23"/>
          <p:cNvSpPr>
            <a:spLocks noChangeArrowheads="1"/>
          </p:cNvSpPr>
          <p:nvPr/>
        </p:nvSpPr>
        <p:spPr bwMode="auto">
          <a:xfrm>
            <a:off x="685800" y="127000"/>
            <a:ext cx="7772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Intersection of Two Events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266700" y="2857500"/>
            <a:ext cx="2381250" cy="21717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266700" y="4705350"/>
            <a:ext cx="2381250" cy="704850"/>
          </a:xfrm>
          <a:prstGeom prst="rect">
            <a:avLst/>
          </a:prstGeom>
          <a:solidFill>
            <a:srgbClr val="0000CC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3332" name="Group 20"/>
          <p:cNvGraphicFramePr>
            <a:graphicFrameLocks noGrp="1"/>
          </p:cNvGraphicFramePr>
          <p:nvPr/>
        </p:nvGraphicFramePr>
        <p:xfrm>
          <a:off x="230188" y="2138363"/>
          <a:ext cx="2474912" cy="3657600"/>
        </p:xfrm>
        <a:graphic>
          <a:graphicData uri="http://schemas.openxmlformats.org/drawingml/2006/table">
            <a:tbl>
              <a:tblPr/>
              <a:tblGrid>
                <a:gridCol w="531812"/>
                <a:gridCol w="609600"/>
                <a:gridCol w="1333500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54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54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54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8" grpId="0" animBg="1"/>
      <p:bldP spid="254990" grpId="0" animBg="1"/>
      <p:bldP spid="254993" grpId="0" animBg="1"/>
      <p:bldP spid="13330" grpId="0" animBg="1"/>
      <p:bldP spid="13331" grpId="0" animBg="1"/>
      <p:bldP spid="13331" grpId="1" animBg="1"/>
      <p:bldP spid="13331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6" name="Object 2"/>
          <p:cNvGraphicFramePr>
            <a:graphicFrameLocks noChangeAspect="1"/>
          </p:cNvGraphicFramePr>
          <p:nvPr/>
        </p:nvGraphicFramePr>
        <p:xfrm>
          <a:off x="4494213" y="5740400"/>
          <a:ext cx="160655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5" name="Equation" r:id="rId4" imgW="812447" imgH="203112" progId="Equation.DSMT4">
                  <p:embed/>
                </p:oleObj>
              </mc:Choice>
              <mc:Fallback>
                <p:oleObj name="Equation" r:id="rId4" imgW="812447" imgH="203112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4213" y="5740400"/>
                        <a:ext cx="160655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</a:t>
            </a:r>
            <a:endParaRPr lang="en-US" sz="2400" b="0">
              <a:solidFill>
                <a:srgbClr val="000000"/>
              </a:solidFill>
            </a:endParaRPr>
          </a:p>
        </p:txBody>
      </p:sp>
      <p:graphicFrame>
        <p:nvGraphicFramePr>
          <p:cNvPr id="257030" name="Object 6"/>
          <p:cNvGraphicFramePr>
            <a:graphicFrameLocks noChangeAspect="1"/>
          </p:cNvGraphicFramePr>
          <p:nvPr/>
        </p:nvGraphicFramePr>
        <p:xfrm>
          <a:off x="3829050" y="4543425"/>
          <a:ext cx="3200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6" name="Equation" r:id="rId6" imgW="1600200" imgH="203200" progId="Equation.DSMT4">
                  <p:embed/>
                </p:oleObj>
              </mc:Choice>
              <mc:Fallback>
                <p:oleObj name="Equation" r:id="rId6" imgW="1600200" imgH="20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4543425"/>
                        <a:ext cx="3200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33" name="Rectangle 9"/>
          <p:cNvSpPr>
            <a:spLocks noChangeArrowheads="1"/>
          </p:cNvSpPr>
          <p:nvPr/>
        </p:nvSpPr>
        <p:spPr bwMode="auto">
          <a:xfrm>
            <a:off x="4781550" y="4432300"/>
            <a:ext cx="13716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5364" name="Object 16"/>
          <p:cNvGraphicFramePr>
            <a:graphicFrameLocks noChangeAspect="1"/>
          </p:cNvGraphicFramePr>
          <p:nvPr/>
        </p:nvGraphicFramePr>
        <p:xfrm>
          <a:off x="3509963" y="3332163"/>
          <a:ext cx="35687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7" name="Equation" r:id="rId8" imgW="1574800" imgH="203200" progId="Equation.DSMT4">
                  <p:embed/>
                </p:oleObj>
              </mc:Choice>
              <mc:Fallback>
                <p:oleObj name="Equation" r:id="rId8" imgW="1574800" imgH="203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3332163"/>
                        <a:ext cx="35687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1" name="Rectangle 23"/>
          <p:cNvSpPr>
            <a:spLocks noChangeArrowheads="1"/>
          </p:cNvSpPr>
          <p:nvPr/>
        </p:nvSpPr>
        <p:spPr bwMode="auto">
          <a:xfrm>
            <a:off x="685800" y="127000"/>
            <a:ext cx="7772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Intersection of Mutually Exclusive Events</a:t>
            </a:r>
          </a:p>
        </p:txBody>
      </p:sp>
      <p:sp>
        <p:nvSpPr>
          <p:cNvPr id="257050" name="Text Box 26"/>
          <p:cNvSpPr txBox="1">
            <a:spLocks noChangeArrowheads="1"/>
          </p:cNvSpPr>
          <p:nvPr/>
        </p:nvSpPr>
        <p:spPr bwMode="auto">
          <a:xfrm>
            <a:off x="3263900" y="1587500"/>
            <a:ext cx="5772150" cy="141922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MS Reference Serif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MS Reference Serif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endParaRPr lang="en-US" sz="1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be the event: “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55 years of age or older.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 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 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be the event: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“24 years of age or younger.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 C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ompute the probability of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 </a:t>
            </a:r>
            <a:r>
              <a:rPr lang="en-US" b="0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and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36873" name="TextBox 11"/>
          <p:cNvSpPr txBox="1">
            <a:spLocks noChangeArrowheads="1"/>
          </p:cNvSpPr>
          <p:nvPr/>
        </p:nvSpPr>
        <p:spPr bwMode="auto">
          <a:xfrm>
            <a:off x="6419850" y="4495800"/>
            <a:ext cx="723900" cy="4270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0.36</a:t>
            </a:r>
          </a:p>
        </p:txBody>
      </p:sp>
      <p:sp>
        <p:nvSpPr>
          <p:cNvPr id="257035" name="Rectangle 11"/>
          <p:cNvSpPr>
            <a:spLocks noChangeArrowheads="1"/>
          </p:cNvSpPr>
          <p:nvPr/>
        </p:nvSpPr>
        <p:spPr bwMode="auto">
          <a:xfrm>
            <a:off x="6165850" y="4432300"/>
            <a:ext cx="14224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266700" y="2857500"/>
            <a:ext cx="2381250" cy="70485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266700" y="4705350"/>
            <a:ext cx="2381250" cy="704850"/>
          </a:xfrm>
          <a:prstGeom prst="rect">
            <a:avLst/>
          </a:prstGeom>
          <a:solidFill>
            <a:srgbClr val="0000CC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5376" name="Group 16"/>
          <p:cNvGraphicFramePr>
            <a:graphicFrameLocks noGrp="1"/>
          </p:cNvGraphicFramePr>
          <p:nvPr/>
        </p:nvGraphicFramePr>
        <p:xfrm>
          <a:off x="230188" y="2138363"/>
          <a:ext cx="2474912" cy="3657600"/>
        </p:xfrm>
        <a:graphic>
          <a:graphicData uri="http://schemas.openxmlformats.org/drawingml/2006/table">
            <a:tbl>
              <a:tblPr/>
              <a:tblGrid>
                <a:gridCol w="531812"/>
                <a:gridCol w="609600"/>
                <a:gridCol w="1333500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5613400" y="5632450"/>
            <a:ext cx="7747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57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57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3" grpId="0" animBg="1"/>
      <p:bldP spid="257035" grpId="0" animBg="1"/>
      <p:bldP spid="15374" grpId="0" animBg="1"/>
      <p:bldP spid="15375" grpId="0" animBg="1"/>
      <p:bldP spid="15375" grpId="1" animBg="1"/>
      <p:bldP spid="15375" grpId="2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810" name="Object 74"/>
          <p:cNvGraphicFramePr>
            <a:graphicFrameLocks noChangeAspect="1"/>
          </p:cNvGraphicFramePr>
          <p:nvPr/>
        </p:nvGraphicFramePr>
        <p:xfrm>
          <a:off x="3514725" y="4946650"/>
          <a:ext cx="4314825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1" name="Equation" r:id="rId4" imgW="2184400" imgH="622300" progId="Equation.DSMT4">
                  <p:embed/>
                </p:oleObj>
              </mc:Choice>
              <mc:Fallback>
                <p:oleObj name="Equation" r:id="rId4" imgW="2184400" imgH="622300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725" y="4946650"/>
                        <a:ext cx="4314825" cy="123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</a:t>
            </a:r>
            <a:endParaRPr lang="en-US" sz="2400" b="0">
              <a:solidFill>
                <a:srgbClr val="000000"/>
              </a:solidFill>
            </a:endParaRPr>
          </a:p>
        </p:txBody>
      </p:sp>
      <p:graphicFrame>
        <p:nvGraphicFramePr>
          <p:cNvPr id="17411" name="Object 54"/>
          <p:cNvGraphicFramePr>
            <a:graphicFrameLocks noChangeAspect="1"/>
          </p:cNvGraphicFramePr>
          <p:nvPr/>
        </p:nvGraphicFramePr>
        <p:xfrm>
          <a:off x="4940300" y="3578225"/>
          <a:ext cx="1549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2" name="Equation" r:id="rId6" imgW="774364" imgH="203112" progId="Equation.DSMT4">
                  <p:embed/>
                </p:oleObj>
              </mc:Choice>
              <mc:Fallback>
                <p:oleObj name="Equation" r:id="rId6" imgW="774364" imgH="203112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3578225"/>
                        <a:ext cx="1549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89" name="Object 53"/>
          <p:cNvGraphicFramePr>
            <a:graphicFrameLocks noChangeAspect="1"/>
          </p:cNvGraphicFramePr>
          <p:nvPr/>
        </p:nvGraphicFramePr>
        <p:xfrm>
          <a:off x="3790950" y="4230688"/>
          <a:ext cx="40052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3" name="Equation" r:id="rId8" imgW="2005729" imgH="203112" progId="Equation.DSMT4">
                  <p:embed/>
                </p:oleObj>
              </mc:Choice>
              <mc:Fallback>
                <p:oleObj name="Equation" r:id="rId8" imgW="2005729" imgH="203112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0" y="4230688"/>
                        <a:ext cx="40052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805" name="Rectangle 69"/>
          <p:cNvSpPr>
            <a:spLocks noChangeArrowheads="1"/>
          </p:cNvSpPr>
          <p:nvPr/>
        </p:nvSpPr>
        <p:spPr bwMode="auto">
          <a:xfrm>
            <a:off x="4540250" y="5416550"/>
            <a:ext cx="264795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7895" name="Rectangle 70"/>
          <p:cNvSpPr>
            <a:spLocks noChangeArrowheads="1"/>
          </p:cNvSpPr>
          <p:nvPr/>
        </p:nvSpPr>
        <p:spPr bwMode="auto">
          <a:xfrm>
            <a:off x="685800" y="127000"/>
            <a:ext cx="7772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Union of Two Events</a:t>
            </a:r>
          </a:p>
        </p:txBody>
      </p:sp>
      <p:graphicFrame>
        <p:nvGraphicFramePr>
          <p:cNvPr id="17413" name="Object 71"/>
          <p:cNvGraphicFramePr>
            <a:graphicFrameLocks noChangeAspect="1"/>
          </p:cNvGraphicFramePr>
          <p:nvPr/>
        </p:nvGraphicFramePr>
        <p:xfrm>
          <a:off x="4921250" y="3103563"/>
          <a:ext cx="156051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4" name="Equation" r:id="rId10" imgW="761669" imgH="203112" progId="Equation.DSMT4">
                  <p:embed/>
                </p:oleObj>
              </mc:Choice>
              <mc:Fallback>
                <p:oleObj name="Equation" r:id="rId10" imgW="761669" imgH="203112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0" y="3103563"/>
                        <a:ext cx="1560513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813" name="Rectangle 77"/>
          <p:cNvSpPr>
            <a:spLocks noChangeArrowheads="1"/>
          </p:cNvSpPr>
          <p:nvPr/>
        </p:nvSpPr>
        <p:spPr bwMode="auto">
          <a:xfrm>
            <a:off x="4673600" y="5930900"/>
            <a:ext cx="7620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4814" name="Rectangle 78"/>
          <p:cNvSpPr>
            <a:spLocks noChangeArrowheads="1"/>
          </p:cNvSpPr>
          <p:nvPr/>
        </p:nvSpPr>
        <p:spPr bwMode="auto">
          <a:xfrm>
            <a:off x="6426200" y="4108450"/>
            <a:ext cx="12954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2882900" y="1587500"/>
            <a:ext cx="600075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MS Reference Serif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MS Reference Serif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endParaRPr lang="en-US" sz="1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be the event: “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55 years of age or older.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 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 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be the event: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“64 years of age or younger.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C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ompute the probability of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 </a:t>
            </a:r>
            <a:r>
              <a:rPr lang="en-US" b="0" i="1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or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66700" y="2857500"/>
            <a:ext cx="2381250" cy="21717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66700" y="4705350"/>
            <a:ext cx="2381250" cy="704850"/>
          </a:xfrm>
          <a:prstGeom prst="rect">
            <a:avLst/>
          </a:prstGeom>
          <a:solidFill>
            <a:srgbClr val="0000CC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7426" name="Group 18"/>
          <p:cNvGraphicFramePr>
            <a:graphicFrameLocks noGrp="1"/>
          </p:cNvGraphicFramePr>
          <p:nvPr/>
        </p:nvGraphicFramePr>
        <p:xfrm>
          <a:off x="230188" y="2138363"/>
          <a:ext cx="2474912" cy="3657600"/>
        </p:xfrm>
        <a:graphic>
          <a:graphicData uri="http://schemas.openxmlformats.org/drawingml/2006/table">
            <a:tbl>
              <a:tblPr/>
              <a:tblGrid>
                <a:gridCol w="531812"/>
                <a:gridCol w="609600"/>
                <a:gridCol w="1333500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44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44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44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805" grpId="0" animBg="1"/>
      <p:bldP spid="244813" grpId="0" animBg="1"/>
      <p:bldP spid="244814" grpId="0" animBg="1"/>
      <p:bldP spid="17424" grpId="0" animBg="1"/>
      <p:bldP spid="17425" grpId="0" animBg="1"/>
      <p:bldP spid="17425" grpId="1" animBg="1"/>
      <p:bldP spid="17425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0" name="Object 2"/>
          <p:cNvGraphicFramePr>
            <a:graphicFrameLocks noChangeAspect="1"/>
          </p:cNvGraphicFramePr>
          <p:nvPr/>
        </p:nvGraphicFramePr>
        <p:xfrm>
          <a:off x="3522663" y="4684713"/>
          <a:ext cx="4340225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2" name="Equation" r:id="rId4" imgW="2197100" imgH="635000" progId="Equation.DSMT4">
                  <p:embed/>
                </p:oleObj>
              </mc:Choice>
              <mc:Fallback>
                <p:oleObj name="Equation" r:id="rId4" imgW="2197100" imgH="635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2663" y="4684713"/>
                        <a:ext cx="4340225" cy="1255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12788" y="1130300"/>
            <a:ext cx="81676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</a:rPr>
              <a:t>Example:</a:t>
            </a:r>
            <a:r>
              <a:rPr lang="en-US" sz="2400" b="0">
                <a:solidFill>
                  <a:srgbClr val="000000"/>
                </a:solidFill>
              </a:rPr>
              <a:t>  </a:t>
            </a:r>
            <a:r>
              <a:rPr lang="en-US" b="0">
                <a:solidFill>
                  <a:srgbClr val="000000"/>
                </a:solidFill>
              </a:rPr>
              <a:t>US population by age</a:t>
            </a:r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252941" name="Rectangle 13"/>
          <p:cNvSpPr>
            <a:spLocks noChangeArrowheads="1"/>
          </p:cNvSpPr>
          <p:nvPr/>
        </p:nvSpPr>
        <p:spPr bwMode="auto">
          <a:xfrm>
            <a:off x="4679950" y="5562600"/>
            <a:ext cx="21590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2942" name="Rectangle 14"/>
          <p:cNvSpPr>
            <a:spLocks noChangeArrowheads="1"/>
          </p:cNvSpPr>
          <p:nvPr/>
        </p:nvSpPr>
        <p:spPr bwMode="auto">
          <a:xfrm>
            <a:off x="4692650" y="4540250"/>
            <a:ext cx="327660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2949" name="Rectangle 21"/>
          <p:cNvSpPr>
            <a:spLocks noChangeArrowheads="1"/>
          </p:cNvSpPr>
          <p:nvPr/>
        </p:nvSpPr>
        <p:spPr bwMode="auto">
          <a:xfrm>
            <a:off x="4654550" y="5111750"/>
            <a:ext cx="2190750" cy="584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8919" name="Rectangle 25"/>
          <p:cNvSpPr>
            <a:spLocks noChangeArrowheads="1"/>
          </p:cNvSpPr>
          <p:nvPr/>
        </p:nvSpPr>
        <p:spPr bwMode="auto">
          <a:xfrm>
            <a:off x="685800" y="127000"/>
            <a:ext cx="7772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Union of Mutually Exclusive Events</a:t>
            </a:r>
          </a:p>
        </p:txBody>
      </p:sp>
      <p:sp>
        <p:nvSpPr>
          <p:cNvPr id="252954" name="Text Box 26"/>
          <p:cNvSpPr txBox="1">
            <a:spLocks noChangeArrowheads="1"/>
          </p:cNvSpPr>
          <p:nvPr/>
        </p:nvSpPr>
        <p:spPr bwMode="auto">
          <a:xfrm>
            <a:off x="2940050" y="1587500"/>
            <a:ext cx="5848350" cy="141922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MS Reference Serif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MS Reference Serif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MS Reference Serif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MS Reference Serif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endParaRPr lang="en-US" sz="1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be the event “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55 years of age or older.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 Let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 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be the event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“24 years of age or younger.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”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 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Compute the probability of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 </a:t>
            </a:r>
            <a:r>
              <a:rPr lang="en-US" b="0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or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 i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b="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  <a:r>
              <a:rPr lang="en-US" b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sz="6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19459" name="Object 28"/>
          <p:cNvGraphicFramePr>
            <a:graphicFrameLocks noChangeAspect="1"/>
          </p:cNvGraphicFramePr>
          <p:nvPr/>
        </p:nvGraphicFramePr>
        <p:xfrm>
          <a:off x="3975100" y="3883025"/>
          <a:ext cx="3200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3" name="Equation" r:id="rId6" imgW="1600200" imgH="203200" progId="Equation.DSMT4">
                  <p:embed/>
                </p:oleObj>
              </mc:Choice>
              <mc:Fallback>
                <p:oleObj name="Equation" r:id="rId6" imgW="1600200" imgH="2032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3883025"/>
                        <a:ext cx="3200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29"/>
          <p:cNvGraphicFramePr>
            <a:graphicFrameLocks noChangeAspect="1"/>
          </p:cNvGraphicFramePr>
          <p:nvPr/>
        </p:nvGraphicFramePr>
        <p:xfrm>
          <a:off x="3757613" y="3141663"/>
          <a:ext cx="35687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4" name="Equation" r:id="rId8" imgW="1574800" imgH="203200" progId="Equation.DSMT4">
                  <p:embed/>
                </p:oleObj>
              </mc:Choice>
              <mc:Fallback>
                <p:oleObj name="Equation" r:id="rId8" imgW="1574800" imgH="2032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3141663"/>
                        <a:ext cx="35687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266700" y="2857500"/>
            <a:ext cx="2381250" cy="74295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266700" y="4705350"/>
            <a:ext cx="2381250" cy="704850"/>
          </a:xfrm>
          <a:prstGeom prst="rect">
            <a:avLst/>
          </a:prstGeom>
          <a:solidFill>
            <a:srgbClr val="0000CC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9472" name="Group 16"/>
          <p:cNvGraphicFramePr>
            <a:graphicFrameLocks noGrp="1"/>
          </p:cNvGraphicFramePr>
          <p:nvPr/>
        </p:nvGraphicFramePr>
        <p:xfrm>
          <a:off x="230188" y="2138363"/>
          <a:ext cx="2474912" cy="3657600"/>
        </p:xfrm>
        <a:graphic>
          <a:graphicData uri="http://schemas.openxmlformats.org/drawingml/2006/table">
            <a:tbl>
              <a:tblPr/>
              <a:tblGrid>
                <a:gridCol w="531812"/>
                <a:gridCol w="609600"/>
                <a:gridCol w="1333500"/>
              </a:tblGrid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Relative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52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529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52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41" grpId="0" animBg="1"/>
      <p:bldP spid="252942" grpId="0" animBg="1"/>
      <p:bldP spid="252949" grpId="0" animBg="1"/>
      <p:bldP spid="19470" grpId="0" animBg="1"/>
      <p:bldP spid="19471" grpId="0" animBg="1"/>
      <p:bldP spid="19471" grpId="1" animBg="1"/>
      <p:bldP spid="19471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ChangeArrowheads="1"/>
          </p:cNvSpPr>
          <p:nvPr/>
        </p:nvSpPr>
        <p:spPr bwMode="auto">
          <a:xfrm>
            <a:off x="952500" y="1611313"/>
            <a:ext cx="7600950" cy="1009650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The conditional probability of </a:t>
            </a:r>
            <a:r>
              <a:rPr lang="en-US" sz="2400" b="0" i="1" u="sng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 given </a:t>
            </a:r>
            <a:r>
              <a:rPr lang="en-US" sz="2400" b="0" i="1" u="sng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is denoted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by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|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).</a:t>
            </a:r>
          </a:p>
        </p:txBody>
      </p:sp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677863" y="163513"/>
            <a:ext cx="7772400" cy="579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Conditional Probability</a:t>
            </a:r>
          </a:p>
        </p:txBody>
      </p:sp>
      <p:graphicFrame>
        <p:nvGraphicFramePr>
          <p:cNvPr id="39940" name="Object 11"/>
          <p:cNvGraphicFramePr>
            <a:graphicFrameLocks noChangeAspect="1"/>
          </p:cNvGraphicFramePr>
          <p:nvPr/>
        </p:nvGraphicFramePr>
        <p:xfrm>
          <a:off x="2971800" y="3384550"/>
          <a:ext cx="2946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4" imgW="2946400" imgH="927100" progId="Equation.DSMT4">
                  <p:embed/>
                </p:oleObj>
              </mc:Choice>
              <mc:Fallback>
                <p:oleObj name="Equation" r:id="rId4" imgW="2946400" imgH="9271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384550"/>
                        <a:ext cx="29464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Line 8"/>
          <p:cNvSpPr>
            <a:spLocks noChangeShapeType="1"/>
          </p:cNvSpPr>
          <p:nvPr/>
        </p:nvSpPr>
        <p:spPr bwMode="auto">
          <a:xfrm flipH="1" flipV="1">
            <a:off x="3943350" y="4070350"/>
            <a:ext cx="304800" cy="16573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V="1">
            <a:off x="4248150" y="4298950"/>
            <a:ext cx="973138" cy="14287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73" name="Object 137"/>
          <p:cNvGraphicFramePr>
            <a:graphicFrameLocks noChangeAspect="1"/>
          </p:cNvGraphicFramePr>
          <p:nvPr/>
        </p:nvGraphicFramePr>
        <p:xfrm>
          <a:off x="538163" y="5065713"/>
          <a:ext cx="285591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1" name="Equation" r:id="rId4" imgW="1384300" imgH="393700" progId="Equation.DSMT4">
                  <p:embed/>
                </p:oleObj>
              </mc:Choice>
              <mc:Fallback>
                <p:oleObj name="Equation" r:id="rId4" imgW="1384300" imgH="393700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5065713"/>
                        <a:ext cx="285591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Rectangle 49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Conditional Probability</a:t>
            </a:r>
          </a:p>
        </p:txBody>
      </p:sp>
      <p:sp>
        <p:nvSpPr>
          <p:cNvPr id="167989" name="Rectangle 53"/>
          <p:cNvSpPr>
            <a:spLocks noChangeArrowheads="1"/>
          </p:cNvSpPr>
          <p:nvPr/>
        </p:nvSpPr>
        <p:spPr bwMode="auto">
          <a:xfrm>
            <a:off x="712788" y="939800"/>
            <a:ext cx="7685087" cy="55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 Consider the hiring of black and white workers at BigMart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40965" name="Rectangle 54"/>
          <p:cNvSpPr>
            <a:spLocks noChangeArrowheads="1"/>
          </p:cNvSpPr>
          <p:nvPr/>
        </p:nvSpPr>
        <p:spPr bwMode="auto">
          <a:xfrm>
            <a:off x="0" y="2028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24625" name="Group 49"/>
          <p:cNvGraphicFramePr>
            <a:graphicFrameLocks noGrp="1"/>
          </p:cNvGraphicFramePr>
          <p:nvPr/>
        </p:nvGraphicFramePr>
        <p:xfrm>
          <a:off x="746125" y="1965325"/>
          <a:ext cx="7639050" cy="2925952"/>
        </p:xfrm>
        <a:graphic>
          <a:graphicData uri="http://schemas.openxmlformats.org/drawingml/2006/table">
            <a:tbl>
              <a:tblPr/>
              <a:tblGrid>
                <a:gridCol w="2317750"/>
                <a:gridCol w="1865313"/>
                <a:gridCol w="1860550"/>
                <a:gridCol w="1595437"/>
              </a:tblGrid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White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(W)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Black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8063" name="Object 127"/>
          <p:cNvGraphicFramePr>
            <a:graphicFrameLocks noChangeAspect="1"/>
          </p:cNvGraphicFramePr>
          <p:nvPr/>
        </p:nvGraphicFramePr>
        <p:xfrm>
          <a:off x="1909763" y="6076950"/>
          <a:ext cx="504666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2" name="Equation" r:id="rId6" imgW="2679700" imgH="419100" progId="Equation.DSMT4">
                  <p:embed/>
                </p:oleObj>
              </mc:Choice>
              <mc:Fallback>
                <p:oleObj name="Equation" r:id="rId6" imgW="2679700" imgH="419100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6076950"/>
                        <a:ext cx="5046662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076" name="Object 140"/>
          <p:cNvGraphicFramePr>
            <a:graphicFrameLocks noChangeAspect="1"/>
          </p:cNvGraphicFramePr>
          <p:nvPr/>
        </p:nvGraphicFramePr>
        <p:xfrm>
          <a:off x="5443538" y="5068888"/>
          <a:ext cx="343376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3" name="Equation" r:id="rId8" imgW="1663700" imgH="393700" progId="Equation.DSMT4">
                  <p:embed/>
                </p:oleObj>
              </mc:Choice>
              <mc:Fallback>
                <p:oleObj name="Equation" r:id="rId8" imgW="1663700" imgH="393700" progId="Equation.DSMT4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538" y="5068888"/>
                        <a:ext cx="343376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072" name="Rectangle 136"/>
          <p:cNvSpPr>
            <a:spLocks noChangeArrowheads="1"/>
          </p:cNvSpPr>
          <p:nvPr/>
        </p:nvSpPr>
        <p:spPr bwMode="auto">
          <a:xfrm>
            <a:off x="3368675" y="5862638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4" name="Rectangle 138"/>
          <p:cNvSpPr>
            <a:spLocks noChangeArrowheads="1"/>
          </p:cNvSpPr>
          <p:nvPr/>
        </p:nvSpPr>
        <p:spPr bwMode="auto">
          <a:xfrm>
            <a:off x="1376363" y="4940300"/>
            <a:ext cx="762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5" name="Rectangle 139"/>
          <p:cNvSpPr>
            <a:spLocks noChangeArrowheads="1"/>
          </p:cNvSpPr>
          <p:nvPr/>
        </p:nvSpPr>
        <p:spPr bwMode="auto">
          <a:xfrm>
            <a:off x="2227263" y="4940300"/>
            <a:ext cx="1409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7" name="Rectangle 141"/>
          <p:cNvSpPr>
            <a:spLocks noChangeArrowheads="1"/>
          </p:cNvSpPr>
          <p:nvPr/>
        </p:nvSpPr>
        <p:spPr bwMode="auto">
          <a:xfrm>
            <a:off x="6870700" y="5041900"/>
            <a:ext cx="762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8" name="Rectangle 142"/>
          <p:cNvSpPr>
            <a:spLocks noChangeArrowheads="1"/>
          </p:cNvSpPr>
          <p:nvPr/>
        </p:nvSpPr>
        <p:spPr bwMode="auto">
          <a:xfrm>
            <a:off x="7708900" y="4965700"/>
            <a:ext cx="1409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6" name="Rectangle 130"/>
          <p:cNvSpPr>
            <a:spLocks noChangeArrowheads="1"/>
          </p:cNvSpPr>
          <p:nvPr/>
        </p:nvSpPr>
        <p:spPr bwMode="auto">
          <a:xfrm>
            <a:off x="3644900" y="44958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7" name="Rectangle 131"/>
          <p:cNvSpPr>
            <a:spLocks noChangeArrowheads="1"/>
          </p:cNvSpPr>
          <p:nvPr/>
        </p:nvSpPr>
        <p:spPr bwMode="auto">
          <a:xfrm>
            <a:off x="5461000" y="44704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8" name="Rectangle 132"/>
          <p:cNvSpPr>
            <a:spLocks noChangeArrowheads="1"/>
          </p:cNvSpPr>
          <p:nvPr/>
        </p:nvSpPr>
        <p:spPr bwMode="auto">
          <a:xfrm>
            <a:off x="7213600" y="29845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9" name="Rectangle 133"/>
          <p:cNvSpPr>
            <a:spLocks noChangeArrowheads="1"/>
          </p:cNvSpPr>
          <p:nvPr/>
        </p:nvSpPr>
        <p:spPr bwMode="auto">
          <a:xfrm>
            <a:off x="7213600" y="38100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0" name="Rectangle 134"/>
          <p:cNvSpPr>
            <a:spLocks noChangeArrowheads="1"/>
          </p:cNvSpPr>
          <p:nvPr/>
        </p:nvSpPr>
        <p:spPr bwMode="auto">
          <a:xfrm>
            <a:off x="7162800" y="44704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136"/>
          <p:cNvSpPr>
            <a:spLocks noChangeArrowheads="1"/>
          </p:cNvSpPr>
          <p:nvPr/>
        </p:nvSpPr>
        <p:spPr bwMode="auto">
          <a:xfrm>
            <a:off x="4752975" y="5886450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136"/>
          <p:cNvSpPr>
            <a:spLocks noChangeArrowheads="1"/>
          </p:cNvSpPr>
          <p:nvPr/>
        </p:nvSpPr>
        <p:spPr bwMode="auto">
          <a:xfrm>
            <a:off x="5872163" y="5862638"/>
            <a:ext cx="1535112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8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8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8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8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68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68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68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68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68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68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072" grpId="0" animBg="1"/>
      <p:bldP spid="168074" grpId="0" animBg="1"/>
      <p:bldP spid="168075" grpId="0" animBg="1"/>
      <p:bldP spid="168077" grpId="0" animBg="1"/>
      <p:bldP spid="168078" grpId="0" animBg="1"/>
      <p:bldP spid="168066" grpId="0" animBg="1"/>
      <p:bldP spid="168067" grpId="0" animBg="1"/>
      <p:bldP spid="168068" grpId="0" animBg="1"/>
      <p:bldP spid="168069" grpId="0" animBg="1"/>
      <p:bldP spid="168070" grpId="0" animBg="1"/>
      <p:bldP spid="2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127"/>
          <p:cNvGraphicFramePr>
            <a:graphicFrameLocks noChangeAspect="1"/>
          </p:cNvGraphicFramePr>
          <p:nvPr/>
        </p:nvGraphicFramePr>
        <p:xfrm>
          <a:off x="1916113" y="6081713"/>
          <a:ext cx="3014662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5" name="Equation" r:id="rId4" imgW="1600200" imgH="393700" progId="Equation.DSMT4">
                  <p:embed/>
                </p:oleObj>
              </mc:Choice>
              <mc:Fallback>
                <p:oleObj name="Equation" r:id="rId4" imgW="1600200" imgH="393700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6081713"/>
                        <a:ext cx="3014662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137"/>
          <p:cNvGraphicFramePr>
            <a:graphicFrameLocks noChangeAspect="1"/>
          </p:cNvGraphicFramePr>
          <p:nvPr/>
        </p:nvGraphicFramePr>
        <p:xfrm>
          <a:off x="538163" y="5065713"/>
          <a:ext cx="285591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6" name="Equation" r:id="rId6" imgW="1384300" imgH="393700" progId="Equation.DSMT4">
                  <p:embed/>
                </p:oleObj>
              </mc:Choice>
              <mc:Fallback>
                <p:oleObj name="Equation" r:id="rId6" imgW="1384300" imgH="393700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5065713"/>
                        <a:ext cx="285591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Rectangle 49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Conditional Probability</a:t>
            </a:r>
          </a:p>
        </p:txBody>
      </p:sp>
      <p:sp>
        <p:nvSpPr>
          <p:cNvPr id="167989" name="Rectangle 53"/>
          <p:cNvSpPr>
            <a:spLocks noChangeArrowheads="1"/>
          </p:cNvSpPr>
          <p:nvPr/>
        </p:nvSpPr>
        <p:spPr bwMode="auto">
          <a:xfrm>
            <a:off x="712788" y="939800"/>
            <a:ext cx="7685087" cy="55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 Consider the hiring of black and white workers at BigMart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41990" name="Rectangle 54"/>
          <p:cNvSpPr>
            <a:spLocks noChangeArrowheads="1"/>
          </p:cNvSpPr>
          <p:nvPr/>
        </p:nvSpPr>
        <p:spPr bwMode="auto">
          <a:xfrm>
            <a:off x="0" y="2028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139270" name="Group 6"/>
          <p:cNvGraphicFramePr>
            <a:graphicFrameLocks noGrp="1"/>
          </p:cNvGraphicFramePr>
          <p:nvPr/>
        </p:nvGraphicFramePr>
        <p:xfrm>
          <a:off x="746125" y="1965325"/>
          <a:ext cx="7639050" cy="2925952"/>
        </p:xfrm>
        <a:graphic>
          <a:graphicData uri="http://schemas.openxmlformats.org/drawingml/2006/table">
            <a:tbl>
              <a:tblPr/>
              <a:tblGrid>
                <a:gridCol w="2317750"/>
                <a:gridCol w="1865313"/>
                <a:gridCol w="1860550"/>
                <a:gridCol w="1595437"/>
              </a:tblGrid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White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(W)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Black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2016" name="Object 140"/>
          <p:cNvGraphicFramePr>
            <a:graphicFrameLocks noChangeAspect="1"/>
          </p:cNvGraphicFramePr>
          <p:nvPr/>
        </p:nvGraphicFramePr>
        <p:xfrm>
          <a:off x="5443538" y="5068888"/>
          <a:ext cx="343376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7" name="Equation" r:id="rId8" imgW="1663700" imgH="393700" progId="Equation.DSMT4">
                  <p:embed/>
                </p:oleObj>
              </mc:Choice>
              <mc:Fallback>
                <p:oleObj name="Equation" r:id="rId8" imgW="1663700" imgH="393700" progId="Equation.DSMT4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538" y="5068888"/>
                        <a:ext cx="343376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072" name="Rectangle 136"/>
          <p:cNvSpPr>
            <a:spLocks noChangeArrowheads="1"/>
          </p:cNvSpPr>
          <p:nvPr/>
        </p:nvSpPr>
        <p:spPr bwMode="auto">
          <a:xfrm>
            <a:off x="3348038" y="5862638"/>
            <a:ext cx="1535112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136"/>
          <p:cNvSpPr>
            <a:spLocks noChangeArrowheads="1"/>
          </p:cNvSpPr>
          <p:nvPr/>
        </p:nvSpPr>
        <p:spPr bwMode="auto">
          <a:xfrm>
            <a:off x="3871913" y="5867400"/>
            <a:ext cx="1535112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8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072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064" name="Object 8"/>
          <p:cNvGraphicFramePr>
            <a:graphicFrameLocks noChangeAspect="1"/>
          </p:cNvGraphicFramePr>
          <p:nvPr/>
        </p:nvGraphicFramePr>
        <p:xfrm>
          <a:off x="3289300" y="3668713"/>
          <a:ext cx="269240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7" name="Equation" r:id="rId4" imgW="2946400" imgH="927100" progId="Equation.DSMT4">
                  <p:embed/>
                </p:oleObj>
              </mc:Choice>
              <mc:Fallback>
                <p:oleObj name="Equation" r:id="rId4" imgW="2946400" imgH="9271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3668713"/>
                        <a:ext cx="2692400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7" name="Object 11"/>
          <p:cNvGraphicFramePr>
            <a:graphicFrameLocks noChangeAspect="1"/>
          </p:cNvGraphicFramePr>
          <p:nvPr/>
        </p:nvGraphicFramePr>
        <p:xfrm>
          <a:off x="2657475" y="3668713"/>
          <a:ext cx="398145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Equation" r:id="rId6" imgW="4356100" imgH="927100" progId="Equation.DSMT4">
                  <p:embed/>
                </p:oleObj>
              </mc:Choice>
              <mc:Fallback>
                <p:oleObj name="Equation" r:id="rId6" imgW="4356100" imgH="9271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3668713"/>
                        <a:ext cx="3981450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8" name="Object 12"/>
          <p:cNvGraphicFramePr>
            <a:graphicFrameLocks noChangeAspect="1"/>
          </p:cNvGraphicFramePr>
          <p:nvPr/>
        </p:nvGraphicFramePr>
        <p:xfrm>
          <a:off x="2655888" y="3887788"/>
          <a:ext cx="32734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9" name="Equation" r:id="rId8" imgW="3581400" imgH="419100" progId="Equation.DSMT4">
                  <p:embed/>
                </p:oleObj>
              </mc:Choice>
              <mc:Fallback>
                <p:oleObj name="Equation" r:id="rId8" imgW="3581400" imgH="4191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88" y="3887788"/>
                        <a:ext cx="3273425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9" name="Object 13"/>
          <p:cNvGraphicFramePr>
            <a:graphicFrameLocks noChangeAspect="1"/>
          </p:cNvGraphicFramePr>
          <p:nvPr/>
        </p:nvGraphicFramePr>
        <p:xfrm>
          <a:off x="3113088" y="3887788"/>
          <a:ext cx="32734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0" name="Equation" r:id="rId10" imgW="3581400" imgH="419100" progId="Equation.DSMT4">
                  <p:embed/>
                </p:oleObj>
              </mc:Choice>
              <mc:Fallback>
                <p:oleObj name="Equation" r:id="rId10" imgW="3581400" imgH="4191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8" y="3887788"/>
                        <a:ext cx="3273425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677863" y="163513"/>
            <a:ext cx="77724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Multiplication Law For Dependent Events</a:t>
            </a:r>
          </a:p>
        </p:txBody>
      </p:sp>
      <p:sp>
        <p:nvSpPr>
          <p:cNvPr id="43015" name="Rectangle 3"/>
          <p:cNvSpPr>
            <a:spLocks noChangeArrowheads="1"/>
          </p:cNvSpPr>
          <p:nvPr/>
        </p:nvSpPr>
        <p:spPr bwMode="auto">
          <a:xfrm>
            <a:off x="952500" y="1238250"/>
            <a:ext cx="7715250" cy="10096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The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multiplication law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provides a way to compute the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probability of the intersection of two events.</a:t>
            </a:r>
          </a:p>
        </p:txBody>
      </p:sp>
      <p:sp>
        <p:nvSpPr>
          <p:cNvPr id="43016" name="Rectangle 9"/>
          <p:cNvSpPr>
            <a:spLocks noChangeArrowheads="1"/>
          </p:cNvSpPr>
          <p:nvPr/>
        </p:nvSpPr>
        <p:spPr bwMode="auto">
          <a:xfrm>
            <a:off x="990600" y="2222500"/>
            <a:ext cx="7715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It is derived by manipulating the conditional probability:</a:t>
            </a:r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5276850" y="3771900"/>
            <a:ext cx="1123950" cy="5905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4591050" y="3771900"/>
            <a:ext cx="704850" cy="5905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73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73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 animBg="1"/>
      <p:bldP spid="23564" grpId="1" animBg="1"/>
      <p:bldP spid="2356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4"/>
          <p:cNvSpPr>
            <a:spLocks noChangeArrowheads="1"/>
          </p:cNvSpPr>
          <p:nvPr/>
        </p:nvSpPr>
        <p:spPr bwMode="auto">
          <a:xfrm>
            <a:off x="0" y="2028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139270" name="Group 6"/>
          <p:cNvGraphicFramePr>
            <a:graphicFrameLocks noGrp="1"/>
          </p:cNvGraphicFramePr>
          <p:nvPr/>
        </p:nvGraphicFramePr>
        <p:xfrm>
          <a:off x="746125" y="1965325"/>
          <a:ext cx="7639050" cy="2925952"/>
        </p:xfrm>
        <a:graphic>
          <a:graphicData uri="http://schemas.openxmlformats.org/drawingml/2006/table">
            <a:tbl>
              <a:tblPr/>
              <a:tblGrid>
                <a:gridCol w="2317750"/>
                <a:gridCol w="1865313"/>
                <a:gridCol w="1860550"/>
                <a:gridCol w="1595437"/>
              </a:tblGrid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White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(W)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Black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140" name="Rectangle 60"/>
          <p:cNvSpPr>
            <a:spLocks noChangeArrowheads="1"/>
          </p:cNvSpPr>
          <p:nvPr/>
        </p:nvSpPr>
        <p:spPr bwMode="auto">
          <a:xfrm>
            <a:off x="712788" y="1130300"/>
            <a:ext cx="7685087" cy="55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b="0">
                <a:solidFill>
                  <a:srgbClr val="000000"/>
                </a:solidFill>
                <a:latin typeface="MS Reference Serif" pitchFamily="18" charset="0"/>
                <a:cs typeface="+mn-cs"/>
              </a:rPr>
              <a:t>Consider the hiring of black and white workers at BigMart</a:t>
            </a:r>
            <a:r>
              <a:rPr lang="en-US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rPr>
              <a:t> 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</a:p>
        </p:txBody>
      </p:sp>
      <p:graphicFrame>
        <p:nvGraphicFramePr>
          <p:cNvPr id="174141" name="Object 61"/>
          <p:cNvGraphicFramePr>
            <a:graphicFrameLocks noChangeAspect="1"/>
          </p:cNvGraphicFramePr>
          <p:nvPr/>
        </p:nvGraphicFramePr>
        <p:xfrm>
          <a:off x="1481138" y="5835650"/>
          <a:ext cx="631666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7" name="Equation" r:id="rId4" imgW="3136900" imgH="393700" progId="Equation.DSMT4">
                  <p:embed/>
                </p:oleObj>
              </mc:Choice>
              <mc:Fallback>
                <p:oleObj name="Equation" r:id="rId4" imgW="3136900" imgH="393700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5835650"/>
                        <a:ext cx="6316662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5" name="Object 65"/>
          <p:cNvGraphicFramePr>
            <a:graphicFrameLocks noChangeAspect="1"/>
          </p:cNvGraphicFramePr>
          <p:nvPr/>
        </p:nvGraphicFramePr>
        <p:xfrm>
          <a:off x="3378200" y="5121275"/>
          <a:ext cx="25892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Equation" r:id="rId6" imgW="1256755" imgH="203112" progId="Equation.DSMT4">
                  <p:embed/>
                </p:oleObj>
              </mc:Choice>
              <mc:Fallback>
                <p:oleObj name="Equation" r:id="rId6" imgW="1256755" imgH="203112" progId="Equation.DSMT4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5121275"/>
                        <a:ext cx="258921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0" name="Rectangle 70"/>
          <p:cNvSpPr>
            <a:spLocks noChangeArrowheads="1"/>
          </p:cNvSpPr>
          <p:nvPr/>
        </p:nvSpPr>
        <p:spPr bwMode="auto">
          <a:xfrm>
            <a:off x="2801938" y="5715000"/>
            <a:ext cx="254635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151" name="Rectangle 71"/>
          <p:cNvSpPr>
            <a:spLocks noChangeArrowheads="1"/>
          </p:cNvSpPr>
          <p:nvPr/>
        </p:nvSpPr>
        <p:spPr bwMode="auto">
          <a:xfrm>
            <a:off x="5192713" y="5705475"/>
            <a:ext cx="887412" cy="8953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152" name="Rectangle 72"/>
          <p:cNvSpPr>
            <a:spLocks noChangeArrowheads="1"/>
          </p:cNvSpPr>
          <p:nvPr/>
        </p:nvSpPr>
        <p:spPr bwMode="auto">
          <a:xfrm>
            <a:off x="6115050" y="5734050"/>
            <a:ext cx="723900" cy="8953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6169" name="Oval 41"/>
          <p:cNvSpPr>
            <a:spLocks noChangeArrowheads="1"/>
          </p:cNvSpPr>
          <p:nvPr/>
        </p:nvSpPr>
        <p:spPr bwMode="auto">
          <a:xfrm>
            <a:off x="3448050" y="2895600"/>
            <a:ext cx="1123950" cy="5905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6170" name="Oval 42"/>
          <p:cNvSpPr>
            <a:spLocks noChangeArrowheads="1"/>
          </p:cNvSpPr>
          <p:nvPr/>
        </p:nvSpPr>
        <p:spPr bwMode="auto">
          <a:xfrm>
            <a:off x="7029450" y="4362450"/>
            <a:ext cx="1123950" cy="5905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72"/>
          <p:cNvSpPr>
            <a:spLocks noChangeArrowheads="1"/>
          </p:cNvSpPr>
          <p:nvPr/>
        </p:nvSpPr>
        <p:spPr bwMode="auto">
          <a:xfrm>
            <a:off x="6667500" y="5543550"/>
            <a:ext cx="1257300" cy="89535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6172" name="Oval 44"/>
          <p:cNvSpPr>
            <a:spLocks noChangeArrowheads="1"/>
          </p:cNvSpPr>
          <p:nvPr/>
        </p:nvSpPr>
        <p:spPr bwMode="auto">
          <a:xfrm>
            <a:off x="3429000" y="4362450"/>
            <a:ext cx="1123950" cy="5905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6173" name="Line 45"/>
          <p:cNvSpPr>
            <a:spLocks noChangeShapeType="1"/>
          </p:cNvSpPr>
          <p:nvPr/>
        </p:nvSpPr>
        <p:spPr bwMode="auto">
          <a:xfrm>
            <a:off x="5486400" y="5924550"/>
            <a:ext cx="4191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6175" name="Line 47"/>
          <p:cNvSpPr>
            <a:spLocks noChangeShapeType="1"/>
          </p:cNvSpPr>
          <p:nvPr/>
        </p:nvSpPr>
        <p:spPr bwMode="auto">
          <a:xfrm>
            <a:off x="6134100" y="6381750"/>
            <a:ext cx="4191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4072" name="Rectangle 2"/>
          <p:cNvSpPr>
            <a:spLocks noChangeArrowheads="1"/>
          </p:cNvSpPr>
          <p:nvPr/>
        </p:nvSpPr>
        <p:spPr bwMode="auto">
          <a:xfrm>
            <a:off x="677863" y="163513"/>
            <a:ext cx="77724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Multiplication Law For Dependent Events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74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74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74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0" grpId="0" animBg="1"/>
      <p:bldP spid="174151" grpId="0" animBg="1"/>
      <p:bldP spid="174152" grpId="0" animBg="1"/>
      <p:bldP spid="176169" grpId="0" animBg="1"/>
      <p:bldP spid="176169" grpId="1" animBg="1"/>
      <p:bldP spid="176169" grpId="2" animBg="1"/>
      <p:bldP spid="176169" grpId="3" animBg="1"/>
      <p:bldP spid="176170" grpId="0" animBg="1"/>
      <p:bldP spid="176170" grpId="1" animBg="1"/>
      <p:bldP spid="176170" grpId="2" animBg="1"/>
      <p:bldP spid="176170" grpId="3" animBg="1"/>
      <p:bldP spid="2" grpId="0" animBg="1"/>
      <p:bldP spid="176172" grpId="0" animBg="1"/>
      <p:bldP spid="17617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5800" y="95250"/>
            <a:ext cx="77724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Independent Events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952500" y="1238250"/>
            <a:ext cx="7258050" cy="13525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If the probability of event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is not changed by the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existence of event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, we would say that events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</a:p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and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are </a:t>
            </a:r>
            <a:r>
              <a:rPr lang="en-US" sz="2400" b="0" u="sng">
                <a:solidFill>
                  <a:srgbClr val="000000"/>
                </a:solidFill>
                <a:latin typeface="Book Antiqua" pitchFamily="18" charset="0"/>
              </a:rPr>
              <a:t>independent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952500" y="2724150"/>
            <a:ext cx="7258050" cy="1619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Two events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and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are independent if:</a:t>
            </a:r>
          </a:p>
          <a:p>
            <a:pPr eaLnBrk="0" hangingPunct="0"/>
            <a:endParaRPr lang="en-US" sz="24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sz="20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1573213" y="3325813"/>
            <a:ext cx="2544762" cy="742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|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77161" name="Rectangle 9"/>
          <p:cNvSpPr>
            <a:spLocks noChangeArrowheads="1"/>
          </p:cNvSpPr>
          <p:nvPr/>
        </p:nvSpPr>
        <p:spPr bwMode="auto">
          <a:xfrm>
            <a:off x="5040313" y="3325813"/>
            <a:ext cx="2544762" cy="742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|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A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 = 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(</a:t>
            </a:r>
            <a:r>
              <a:rPr lang="en-US" sz="2400" b="0" i="1">
                <a:solidFill>
                  <a:srgbClr val="000000"/>
                </a:solidFill>
                <a:latin typeface="Book Antiqua" pitchFamily="18" charset="0"/>
              </a:rPr>
              <a:t>B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77162" name="Text Box 10"/>
          <p:cNvSpPr txBox="1">
            <a:spLocks noChangeArrowheads="1"/>
          </p:cNvSpPr>
          <p:nvPr/>
        </p:nvSpPr>
        <p:spPr bwMode="auto">
          <a:xfrm>
            <a:off x="4318000" y="3500438"/>
            <a:ext cx="471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or</a:t>
            </a:r>
          </a:p>
        </p:txBody>
      </p:sp>
      <p:graphicFrame>
        <p:nvGraphicFramePr>
          <p:cNvPr id="177165" name="Object 13"/>
          <p:cNvGraphicFramePr>
            <a:graphicFrameLocks noChangeAspect="1"/>
          </p:cNvGraphicFramePr>
          <p:nvPr/>
        </p:nvGraphicFramePr>
        <p:xfrm>
          <a:off x="2974975" y="5183188"/>
          <a:ext cx="2889250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4" imgW="3162300" imgH="419100" progId="Equation.DSMT4">
                  <p:embed/>
                </p:oleObj>
              </mc:Choice>
              <mc:Fallback>
                <p:oleObj name="Equation" r:id="rId4" imgW="3162300" imgH="4191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5183188"/>
                        <a:ext cx="2889250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6" name="Rectangle 14"/>
          <p:cNvSpPr>
            <a:spLocks noChangeArrowheads="1"/>
          </p:cNvSpPr>
          <p:nvPr/>
        </p:nvSpPr>
        <p:spPr bwMode="auto">
          <a:xfrm>
            <a:off x="977900" y="4337050"/>
            <a:ext cx="56070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This changes the multiplication law:</a:t>
            </a:r>
          </a:p>
        </p:txBody>
      </p:sp>
      <p:graphicFrame>
        <p:nvGraphicFramePr>
          <p:cNvPr id="177163" name="Object 11"/>
          <p:cNvGraphicFramePr>
            <a:graphicFrameLocks noChangeAspect="1"/>
          </p:cNvGraphicFramePr>
          <p:nvPr/>
        </p:nvGraphicFramePr>
        <p:xfrm>
          <a:off x="2973388" y="5183188"/>
          <a:ext cx="32734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Equation" r:id="rId6" imgW="3581400" imgH="419100" progId="Equation.DSMT4">
                  <p:embed/>
                </p:oleObj>
              </mc:Choice>
              <mc:Fallback>
                <p:oleObj name="Equation" r:id="rId6" imgW="3581400" imgH="4191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3388" y="5183188"/>
                        <a:ext cx="3273425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1" grpId="0" animBg="1" autoUpdateAnimBg="0"/>
      <p:bldP spid="177162" grpId="0" autoUpdateAnimBg="0"/>
      <p:bldP spid="1771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89" name="Rectangle 53"/>
          <p:cNvSpPr>
            <a:spLocks noChangeArrowheads="1"/>
          </p:cNvSpPr>
          <p:nvPr/>
        </p:nvSpPr>
        <p:spPr bwMode="auto">
          <a:xfrm>
            <a:off x="712788" y="939800"/>
            <a:ext cx="7685087" cy="55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 Consider the promotion status of economists at some economic research think tank: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46083" name="Rectangle 54"/>
          <p:cNvSpPr>
            <a:spLocks noChangeArrowheads="1"/>
          </p:cNvSpPr>
          <p:nvPr/>
        </p:nvSpPr>
        <p:spPr bwMode="auto">
          <a:xfrm>
            <a:off x="0" y="2028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168062" name="Group 126"/>
          <p:cNvGraphicFramePr>
            <a:graphicFrameLocks noGrp="1"/>
          </p:cNvGraphicFramePr>
          <p:nvPr/>
        </p:nvGraphicFramePr>
        <p:xfrm>
          <a:off x="746125" y="1965325"/>
          <a:ext cx="7639050" cy="2925952"/>
        </p:xfrm>
        <a:graphic>
          <a:graphicData uri="http://schemas.openxmlformats.org/drawingml/2006/table">
            <a:tbl>
              <a:tblPr/>
              <a:tblGrid>
                <a:gridCol w="2317750"/>
                <a:gridCol w="1865313"/>
                <a:gridCol w="1860550"/>
                <a:gridCol w="1595437"/>
              </a:tblGrid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Men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(M)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Women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(W)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Promoted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(P)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Not Promoted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(N)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720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8063" name="Object 127"/>
          <p:cNvGraphicFramePr>
            <a:graphicFrameLocks noChangeAspect="1"/>
          </p:cNvGraphicFramePr>
          <p:nvPr/>
        </p:nvGraphicFramePr>
        <p:xfrm>
          <a:off x="5065713" y="5151438"/>
          <a:ext cx="327501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6" name="Equation" r:id="rId4" imgW="1586811" imgH="393529" progId="Equation.DSMT4">
                  <p:embed/>
                </p:oleObj>
              </mc:Choice>
              <mc:Fallback>
                <p:oleObj name="Equation" r:id="rId4" imgW="1586811" imgH="393529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5713" y="5151438"/>
                        <a:ext cx="327501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066" name="Rectangle 130"/>
          <p:cNvSpPr>
            <a:spLocks noChangeArrowheads="1"/>
          </p:cNvSpPr>
          <p:nvPr/>
        </p:nvSpPr>
        <p:spPr bwMode="auto">
          <a:xfrm>
            <a:off x="3644900" y="44958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7" name="Rectangle 131"/>
          <p:cNvSpPr>
            <a:spLocks noChangeArrowheads="1"/>
          </p:cNvSpPr>
          <p:nvPr/>
        </p:nvSpPr>
        <p:spPr bwMode="auto">
          <a:xfrm>
            <a:off x="5461000" y="44704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8" name="Rectangle 132"/>
          <p:cNvSpPr>
            <a:spLocks noChangeArrowheads="1"/>
          </p:cNvSpPr>
          <p:nvPr/>
        </p:nvSpPr>
        <p:spPr bwMode="auto">
          <a:xfrm>
            <a:off x="7213600" y="29845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69" name="Rectangle 133"/>
          <p:cNvSpPr>
            <a:spLocks noChangeArrowheads="1"/>
          </p:cNvSpPr>
          <p:nvPr/>
        </p:nvSpPr>
        <p:spPr bwMode="auto">
          <a:xfrm>
            <a:off x="7213600" y="38100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0" name="Rectangle 134"/>
          <p:cNvSpPr>
            <a:spLocks noChangeArrowheads="1"/>
          </p:cNvSpPr>
          <p:nvPr/>
        </p:nvSpPr>
        <p:spPr bwMode="auto">
          <a:xfrm>
            <a:off x="7162800" y="4470400"/>
            <a:ext cx="762000" cy="355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1" name="Rectangle 135"/>
          <p:cNvSpPr>
            <a:spLocks noChangeArrowheads="1"/>
          </p:cNvSpPr>
          <p:nvPr/>
        </p:nvSpPr>
        <p:spPr bwMode="auto">
          <a:xfrm>
            <a:off x="6553200" y="5041900"/>
            <a:ext cx="762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2" name="Rectangle 136"/>
          <p:cNvSpPr>
            <a:spLocks noChangeArrowheads="1"/>
          </p:cNvSpPr>
          <p:nvPr/>
        </p:nvSpPr>
        <p:spPr bwMode="auto">
          <a:xfrm>
            <a:off x="7188200" y="5041900"/>
            <a:ext cx="1409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68073" name="Object 137"/>
          <p:cNvGraphicFramePr>
            <a:graphicFrameLocks noChangeAspect="1"/>
          </p:cNvGraphicFramePr>
          <p:nvPr/>
        </p:nvGraphicFramePr>
        <p:xfrm>
          <a:off x="588963" y="5205413"/>
          <a:ext cx="275113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7" name="Equation" r:id="rId6" imgW="1333500" imgH="393700" progId="Equation.DSMT4">
                  <p:embed/>
                </p:oleObj>
              </mc:Choice>
              <mc:Fallback>
                <p:oleObj name="Equation" r:id="rId6" imgW="1333500" imgH="393700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5205413"/>
                        <a:ext cx="2751137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074" name="Rectangle 138"/>
          <p:cNvSpPr>
            <a:spLocks noChangeArrowheads="1"/>
          </p:cNvSpPr>
          <p:nvPr/>
        </p:nvSpPr>
        <p:spPr bwMode="auto">
          <a:xfrm>
            <a:off x="1333500" y="5045075"/>
            <a:ext cx="7620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8075" name="Rectangle 139"/>
          <p:cNvSpPr>
            <a:spLocks noChangeArrowheads="1"/>
          </p:cNvSpPr>
          <p:nvPr/>
        </p:nvSpPr>
        <p:spPr bwMode="auto">
          <a:xfrm>
            <a:off x="2159000" y="5032375"/>
            <a:ext cx="1409700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6120" name="Rectangle 2"/>
          <p:cNvSpPr>
            <a:spLocks noChangeArrowheads="1"/>
          </p:cNvSpPr>
          <p:nvPr/>
        </p:nvSpPr>
        <p:spPr bwMode="auto">
          <a:xfrm>
            <a:off x="685800" y="95250"/>
            <a:ext cx="77724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Independent Events</a:t>
            </a:r>
          </a:p>
        </p:txBody>
      </p:sp>
      <p:sp>
        <p:nvSpPr>
          <p:cNvPr id="179264" name="Rectangle 64"/>
          <p:cNvSpPr>
            <a:spLocks noChangeArrowheads="1"/>
          </p:cNvSpPr>
          <p:nvPr/>
        </p:nvSpPr>
        <p:spPr bwMode="auto">
          <a:xfrm>
            <a:off x="1365250" y="6135688"/>
            <a:ext cx="67246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 i="1">
                <a:solidFill>
                  <a:srgbClr val="000000"/>
                </a:solidFill>
                <a:latin typeface="Times New Roman" pitchFamily="18" charset="0"/>
              </a:rPr>
              <a:t>“Getting the promotion” and “being male” </a:t>
            </a:r>
          </a:p>
          <a:p>
            <a:pPr algn="ctr" eaLnBrk="0" hangingPunct="0"/>
            <a:r>
              <a:rPr lang="en-US" sz="2400" b="0" i="1">
                <a:solidFill>
                  <a:srgbClr val="000000"/>
                </a:solidFill>
                <a:latin typeface="Times New Roman" pitchFamily="18" charset="0"/>
              </a:rPr>
              <a:t>are independent events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8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8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8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8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68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68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68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68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68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066" grpId="0" animBg="1"/>
      <p:bldP spid="168067" grpId="0" animBg="1"/>
      <p:bldP spid="168068" grpId="0" animBg="1"/>
      <p:bldP spid="168069" grpId="0" animBg="1"/>
      <p:bldP spid="168070" grpId="0" animBg="1"/>
      <p:bldP spid="168071" grpId="0" animBg="1"/>
      <p:bldP spid="168072" grpId="0" animBg="1"/>
      <p:bldP spid="168074" grpId="0" animBg="1"/>
      <p:bldP spid="168075" grpId="0" animBg="1"/>
      <p:bldP spid="1792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137"/>
          <p:cNvGraphicFramePr>
            <a:graphicFrameLocks noChangeAspect="1"/>
          </p:cNvGraphicFramePr>
          <p:nvPr/>
        </p:nvGraphicFramePr>
        <p:xfrm>
          <a:off x="550863" y="5118100"/>
          <a:ext cx="28289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5" name="Equation" r:id="rId4" imgW="1371600" imgH="393700" progId="Equation.DSMT4">
                  <p:embed/>
                </p:oleObj>
              </mc:Choice>
              <mc:Fallback>
                <p:oleObj name="Equation" r:id="rId4" imgW="1371600" imgH="393700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5118100"/>
                        <a:ext cx="282892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89" name="Rectangle 53"/>
          <p:cNvSpPr>
            <a:spLocks noChangeArrowheads="1"/>
          </p:cNvSpPr>
          <p:nvPr/>
        </p:nvSpPr>
        <p:spPr bwMode="auto">
          <a:xfrm>
            <a:off x="712788" y="939800"/>
            <a:ext cx="7685087" cy="55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+mn-cs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 Consider the hiring of black and white workers at BigMart</a:t>
            </a:r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47108" name="Rectangle 54"/>
          <p:cNvSpPr>
            <a:spLocks noChangeArrowheads="1"/>
          </p:cNvSpPr>
          <p:nvPr/>
        </p:nvSpPr>
        <p:spPr bwMode="auto">
          <a:xfrm>
            <a:off x="0" y="2028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685800" algn="l"/>
              </a:tabLst>
            </a:pPr>
            <a:endParaRPr lang="en-US" sz="2400" b="0">
              <a:latin typeface="Times New Roman" pitchFamily="18" charset="0"/>
            </a:endParaRPr>
          </a:p>
        </p:txBody>
      </p:sp>
      <p:graphicFrame>
        <p:nvGraphicFramePr>
          <p:cNvPr id="141318" name="Group 6"/>
          <p:cNvGraphicFramePr>
            <a:graphicFrameLocks noGrp="1"/>
          </p:cNvGraphicFramePr>
          <p:nvPr/>
        </p:nvGraphicFramePr>
        <p:xfrm>
          <a:off x="746125" y="1965325"/>
          <a:ext cx="7639050" cy="2925952"/>
        </p:xfrm>
        <a:graphic>
          <a:graphicData uri="http://schemas.openxmlformats.org/drawingml/2006/table">
            <a:tbl>
              <a:tblPr/>
              <a:tblGrid>
                <a:gridCol w="2317750"/>
                <a:gridCol w="1865313"/>
                <a:gridCol w="1860550"/>
                <a:gridCol w="1595437"/>
              </a:tblGrid>
              <a:tr h="822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White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(W)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Black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Hired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8063" name="Object 127"/>
          <p:cNvGraphicFramePr>
            <a:graphicFrameLocks noChangeAspect="1"/>
          </p:cNvGraphicFramePr>
          <p:nvPr/>
        </p:nvGraphicFramePr>
        <p:xfrm>
          <a:off x="4578350" y="5178425"/>
          <a:ext cx="299085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6" name="Equation" r:id="rId6" imgW="1586811" imgH="393529" progId="Equation.DSMT4">
                  <p:embed/>
                </p:oleObj>
              </mc:Choice>
              <mc:Fallback>
                <p:oleObj name="Equation" r:id="rId6" imgW="1586811" imgH="393529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8350" y="5178425"/>
                        <a:ext cx="2990850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072" name="Rectangle 136"/>
          <p:cNvSpPr>
            <a:spLocks noChangeArrowheads="1"/>
          </p:cNvSpPr>
          <p:nvPr/>
        </p:nvSpPr>
        <p:spPr bwMode="auto">
          <a:xfrm>
            <a:off x="1603375" y="5041900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136"/>
          <p:cNvSpPr>
            <a:spLocks noChangeArrowheads="1"/>
          </p:cNvSpPr>
          <p:nvPr/>
        </p:nvSpPr>
        <p:spPr bwMode="auto">
          <a:xfrm>
            <a:off x="2251075" y="5013325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37" name="Rectangle 2"/>
          <p:cNvSpPr>
            <a:spLocks noChangeArrowheads="1"/>
          </p:cNvSpPr>
          <p:nvPr/>
        </p:nvSpPr>
        <p:spPr bwMode="auto">
          <a:xfrm>
            <a:off x="685800" y="95250"/>
            <a:ext cx="77724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Independent Events</a:t>
            </a:r>
          </a:p>
        </p:txBody>
      </p:sp>
      <p:sp>
        <p:nvSpPr>
          <p:cNvPr id="179264" name="Rectangle 64"/>
          <p:cNvSpPr>
            <a:spLocks noChangeArrowheads="1"/>
          </p:cNvSpPr>
          <p:nvPr/>
        </p:nvSpPr>
        <p:spPr bwMode="auto">
          <a:xfrm>
            <a:off x="327546" y="5971912"/>
            <a:ext cx="8338782" cy="8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 i="1" dirty="0">
                <a:solidFill>
                  <a:srgbClr val="000000"/>
                </a:solidFill>
                <a:latin typeface="Times New Roman" pitchFamily="18" charset="0"/>
              </a:rPr>
              <a:t>“Getting hired” and “being </a:t>
            </a:r>
            <a:r>
              <a:rPr lang="en-US" sz="2400" b="0" i="1" dirty="0" smtClean="0">
                <a:solidFill>
                  <a:srgbClr val="000000"/>
                </a:solidFill>
                <a:latin typeface="Times New Roman" pitchFamily="18" charset="0"/>
              </a:rPr>
              <a:t>black” are </a:t>
            </a:r>
            <a:r>
              <a:rPr lang="en-US" sz="2400" b="0" i="1" dirty="0">
                <a:solidFill>
                  <a:srgbClr val="000000"/>
                </a:solidFill>
                <a:latin typeface="Times New Roman" pitchFamily="18" charset="0"/>
              </a:rPr>
              <a:t>not independent </a:t>
            </a:r>
            <a:r>
              <a:rPr lang="en-US" sz="2400" b="0" i="1" dirty="0" smtClean="0">
                <a:solidFill>
                  <a:srgbClr val="000000"/>
                </a:solidFill>
                <a:latin typeface="Times New Roman" pitchFamily="18" charset="0"/>
              </a:rPr>
              <a:t>events</a:t>
            </a:r>
          </a:p>
          <a:p>
            <a:pPr algn="ctr" eaLnBrk="0" hangingPunct="0"/>
            <a:endParaRPr lang="en-US" sz="500" b="0" i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en-US" sz="20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data_simpson.xls</a:t>
            </a:r>
            <a:r>
              <a:rPr lang="en-US" sz="2400" b="0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24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Rectangle 136"/>
          <p:cNvSpPr>
            <a:spLocks noChangeArrowheads="1"/>
          </p:cNvSpPr>
          <p:nvPr/>
        </p:nvSpPr>
        <p:spPr bwMode="auto">
          <a:xfrm>
            <a:off x="5965825" y="5073650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136"/>
          <p:cNvSpPr>
            <a:spLocks noChangeArrowheads="1"/>
          </p:cNvSpPr>
          <p:nvPr/>
        </p:nvSpPr>
        <p:spPr bwMode="auto">
          <a:xfrm>
            <a:off x="6508750" y="5045075"/>
            <a:ext cx="1535113" cy="952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8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072" grpId="0" animBg="1"/>
      <p:bldP spid="2" grpId="0" animBg="1"/>
      <p:bldP spid="179264" grpId="0"/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90563" y="153988"/>
            <a:ext cx="7772400" cy="604837"/>
          </a:xfrm>
        </p:spPr>
        <p:txBody>
          <a:bodyPr/>
          <a:lstStyle/>
          <a:p>
            <a:r>
              <a:rPr lang="en-US" smtClean="0"/>
              <a:t>Bayes’ Theorem</a:t>
            </a:r>
          </a:p>
        </p:txBody>
      </p:sp>
      <p:sp>
        <p:nvSpPr>
          <p:cNvPr id="48131" name="Rectangle 18"/>
          <p:cNvSpPr>
            <a:spLocks noChangeArrowheads="1"/>
          </p:cNvSpPr>
          <p:nvPr/>
        </p:nvSpPr>
        <p:spPr bwMode="auto">
          <a:xfrm>
            <a:off x="704850" y="1066800"/>
            <a:ext cx="76771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Tells us about how the probability of something changes</a:t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when we learn information.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704850" y="1981200"/>
            <a:ext cx="76771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For example, we know from a drug lab’s claim:</a:t>
            </a: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1792288" y="2743200"/>
            <a:ext cx="658971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P(testing positive | employee is a druggie)</a:t>
            </a:r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700088" y="3600450"/>
            <a:ext cx="76771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Since we fire druggies, we want to know:</a:t>
            </a: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auto">
          <a:xfrm>
            <a:off x="1787525" y="4362450"/>
            <a:ext cx="65897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  <a:defRPr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P(employee is a druggie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|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testing positive)</a:t>
            </a:r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695325" y="5324475"/>
            <a:ext cx="76771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To compute the latter we need additional information (e.g.,</a:t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the false positive rate, prevalence of drug use among our </a:t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employees)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3" grpId="0"/>
      <p:bldP spid="36884" grpId="0"/>
      <p:bldP spid="2" grpId="0"/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6125" y="1839913"/>
            <a:ext cx="7648575" cy="45862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z="2200" smtClean="0"/>
              <a:t>We want to ensure that our employees are not taking drugs because this is a safety risk. </a:t>
            </a:r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z="2200" smtClean="0"/>
              <a:t>We contract with a laboratory that claims their drug test is 94% accurate but there is a 5% chance of a false positive.</a:t>
            </a:r>
            <a:r>
              <a:rPr lang="en-US" smtClean="0"/>
              <a:t> </a:t>
            </a:r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mtClean="0"/>
              <a:t>Suppose we have 10,000 employees and that 1% of them are druggies. If an employee is found to be a druggie, we fire them for safety reasons.</a:t>
            </a:r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endParaRPr lang="en-US" smtClean="0"/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mtClean="0"/>
              <a:t>	P = test is </a:t>
            </a:r>
            <a:r>
              <a:rPr lang="en-US" b="1" smtClean="0"/>
              <a:t>P</a:t>
            </a:r>
            <a:r>
              <a:rPr lang="en-US" smtClean="0"/>
              <a:t>ositive</a:t>
            </a:r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mtClean="0"/>
              <a:t>	N = test is </a:t>
            </a:r>
            <a:r>
              <a:rPr lang="en-US" b="1" smtClean="0"/>
              <a:t>N</a:t>
            </a:r>
            <a:r>
              <a:rPr lang="en-US" smtClean="0"/>
              <a:t>egative</a:t>
            </a:r>
            <a:endParaRPr lang="en-US" baseline="30000" smtClean="0"/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mtClean="0"/>
              <a:t>	D = employee is a </a:t>
            </a:r>
            <a:r>
              <a:rPr lang="en-US" b="1" smtClean="0"/>
              <a:t>D</a:t>
            </a:r>
            <a:r>
              <a:rPr lang="en-US" smtClean="0"/>
              <a:t>ruggie</a:t>
            </a:r>
          </a:p>
          <a:p>
            <a:pPr marL="457200" indent="-457200">
              <a:lnSpc>
                <a:spcPct val="90000"/>
              </a:lnSpc>
              <a:buFont typeface="Monotype Sorts"/>
              <a:buNone/>
            </a:pPr>
            <a:r>
              <a:rPr lang="en-US" smtClean="0"/>
              <a:t>	D</a:t>
            </a:r>
            <a:r>
              <a:rPr lang="en-US" baseline="30000" smtClean="0"/>
              <a:t>c</a:t>
            </a:r>
            <a:r>
              <a:rPr lang="en-US" smtClean="0"/>
              <a:t> = employee is </a:t>
            </a:r>
            <a:r>
              <a:rPr lang="en-US" b="1" smtClean="0"/>
              <a:t>NOT</a:t>
            </a:r>
            <a:r>
              <a:rPr lang="en-US" smtClean="0"/>
              <a:t> a </a:t>
            </a:r>
            <a:r>
              <a:rPr lang="en-US" b="1" smtClean="0"/>
              <a:t>D</a:t>
            </a:r>
            <a:r>
              <a:rPr lang="en-US" smtClean="0"/>
              <a:t>ruggie</a:t>
            </a:r>
            <a:endParaRPr lang="en-US" sz="2200" smtClean="0"/>
          </a:p>
        </p:txBody>
      </p:sp>
      <p:sp>
        <p:nvSpPr>
          <p:cNvPr id="49155" name="Rectangle 140"/>
          <p:cNvSpPr>
            <a:spLocks noChangeArrowheads="1"/>
          </p:cNvSpPr>
          <p:nvPr/>
        </p:nvSpPr>
        <p:spPr bwMode="auto">
          <a:xfrm>
            <a:off x="690563" y="153988"/>
            <a:ext cx="7772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Bayes’ Theorem</a:t>
            </a:r>
          </a:p>
        </p:txBody>
      </p:sp>
      <p:sp>
        <p:nvSpPr>
          <p:cNvPr id="49156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936625" y="1582738"/>
            <a:ext cx="6992938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From the drug lab we know:</a:t>
            </a:r>
          </a:p>
        </p:txBody>
      </p:sp>
      <p:sp>
        <p:nvSpPr>
          <p:cNvPr id="134268" name="Rectangle 124"/>
          <p:cNvSpPr>
            <a:spLocks noChangeArrowheads="1"/>
          </p:cNvSpPr>
          <p:nvPr/>
        </p:nvSpPr>
        <p:spPr bwMode="auto">
          <a:xfrm>
            <a:off x="1746250" y="1831975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(P | D)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0.94</a:t>
            </a:r>
          </a:p>
        </p:txBody>
      </p:sp>
      <p:sp>
        <p:nvSpPr>
          <p:cNvPr id="50180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  <p:sp>
        <p:nvSpPr>
          <p:cNvPr id="50181" name="Rectangle 140"/>
          <p:cNvSpPr>
            <a:spLocks noChangeArrowheads="1"/>
          </p:cNvSpPr>
          <p:nvPr/>
        </p:nvSpPr>
        <p:spPr bwMode="auto">
          <a:xfrm>
            <a:off x="690563" y="153988"/>
            <a:ext cx="7772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Bayes’ Theorem</a:t>
            </a:r>
          </a:p>
        </p:txBody>
      </p:sp>
      <p:sp>
        <p:nvSpPr>
          <p:cNvPr id="2" name="Rectangle 124"/>
          <p:cNvSpPr>
            <a:spLocks noChangeArrowheads="1"/>
          </p:cNvSpPr>
          <p:nvPr/>
        </p:nvSpPr>
        <p:spPr bwMode="auto">
          <a:xfrm>
            <a:off x="3956050" y="1827213"/>
            <a:ext cx="3078163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(accuracy of the test)</a:t>
            </a:r>
          </a:p>
        </p:txBody>
      </p:sp>
      <p:sp>
        <p:nvSpPr>
          <p:cNvPr id="3" name="Rectangle 124"/>
          <p:cNvSpPr>
            <a:spLocks noChangeArrowheads="1"/>
          </p:cNvSpPr>
          <p:nvPr/>
        </p:nvSpPr>
        <p:spPr bwMode="auto">
          <a:xfrm>
            <a:off x="1755775" y="2341563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(N | D)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0.06</a:t>
            </a:r>
          </a:p>
        </p:txBody>
      </p:sp>
      <p:sp>
        <p:nvSpPr>
          <p:cNvPr id="4" name="Rectangle 124"/>
          <p:cNvSpPr>
            <a:spLocks noChangeArrowheads="1"/>
          </p:cNvSpPr>
          <p:nvPr/>
        </p:nvSpPr>
        <p:spPr bwMode="auto">
          <a:xfrm>
            <a:off x="1755775" y="3041650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(P | D</a:t>
            </a:r>
            <a:r>
              <a:rPr lang="en-US" sz="2400" b="0" baseline="3000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0.05</a:t>
            </a:r>
          </a:p>
        </p:txBody>
      </p:sp>
      <p:sp>
        <p:nvSpPr>
          <p:cNvPr id="5" name="Rectangle 124"/>
          <p:cNvSpPr>
            <a:spLocks noChangeArrowheads="1"/>
          </p:cNvSpPr>
          <p:nvPr/>
        </p:nvSpPr>
        <p:spPr bwMode="auto">
          <a:xfrm>
            <a:off x="3965575" y="3036888"/>
            <a:ext cx="3078163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(false positive rate)</a:t>
            </a:r>
          </a:p>
        </p:txBody>
      </p:sp>
      <p:sp>
        <p:nvSpPr>
          <p:cNvPr id="6" name="Rectangle 124"/>
          <p:cNvSpPr>
            <a:spLocks noChangeArrowheads="1"/>
          </p:cNvSpPr>
          <p:nvPr/>
        </p:nvSpPr>
        <p:spPr bwMode="auto">
          <a:xfrm>
            <a:off x="1765300" y="3565525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(N | D</a:t>
            </a:r>
            <a:r>
              <a:rPr lang="en-US" sz="2400" b="0" baseline="3000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0.95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31863" y="4606925"/>
            <a:ext cx="6992937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We believe:</a:t>
            </a:r>
          </a:p>
        </p:txBody>
      </p:sp>
      <p:sp>
        <p:nvSpPr>
          <p:cNvPr id="8" name="Rectangle 124"/>
          <p:cNvSpPr>
            <a:spLocks noChangeArrowheads="1"/>
          </p:cNvSpPr>
          <p:nvPr/>
        </p:nvSpPr>
        <p:spPr bwMode="auto">
          <a:xfrm>
            <a:off x="1755775" y="4856163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(D)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0.01</a:t>
            </a:r>
          </a:p>
        </p:txBody>
      </p:sp>
      <p:sp>
        <p:nvSpPr>
          <p:cNvPr id="9" name="Rectangle 124"/>
          <p:cNvSpPr>
            <a:spLocks noChangeArrowheads="1"/>
          </p:cNvSpPr>
          <p:nvPr/>
        </p:nvSpPr>
        <p:spPr bwMode="auto">
          <a:xfrm>
            <a:off x="3965575" y="4851400"/>
            <a:ext cx="3078163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(prevalence)</a:t>
            </a:r>
          </a:p>
        </p:txBody>
      </p:sp>
      <p:sp>
        <p:nvSpPr>
          <p:cNvPr id="10" name="Rectangle 124"/>
          <p:cNvSpPr>
            <a:spLocks noChangeArrowheads="1"/>
          </p:cNvSpPr>
          <p:nvPr/>
        </p:nvSpPr>
        <p:spPr bwMode="auto">
          <a:xfrm>
            <a:off x="1765300" y="5365750"/>
            <a:ext cx="2038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(D</a:t>
            </a:r>
            <a:r>
              <a:rPr lang="en-US" sz="2400" b="0" baseline="30000">
                <a:solidFill>
                  <a:srgbClr val="000000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)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= 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0.99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Line 3"/>
          <p:cNvSpPr>
            <a:spLocks noChangeShapeType="1"/>
          </p:cNvSpPr>
          <p:nvPr/>
        </p:nvSpPr>
        <p:spPr bwMode="auto">
          <a:xfrm flipV="1">
            <a:off x="395288" y="3443288"/>
            <a:ext cx="1987550" cy="9032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48" name="Line 4"/>
          <p:cNvSpPr>
            <a:spLocks noChangeShapeType="1"/>
          </p:cNvSpPr>
          <p:nvPr/>
        </p:nvSpPr>
        <p:spPr bwMode="auto">
          <a:xfrm>
            <a:off x="395288" y="4441825"/>
            <a:ext cx="1963737" cy="6302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49" name="Line 5"/>
          <p:cNvSpPr>
            <a:spLocks noChangeShapeType="1"/>
          </p:cNvSpPr>
          <p:nvPr/>
        </p:nvSpPr>
        <p:spPr bwMode="auto">
          <a:xfrm flipV="1">
            <a:off x="2414588" y="4781550"/>
            <a:ext cx="2074862" cy="279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50" name="Line 6"/>
          <p:cNvSpPr>
            <a:spLocks noChangeShapeType="1"/>
          </p:cNvSpPr>
          <p:nvPr/>
        </p:nvSpPr>
        <p:spPr bwMode="auto">
          <a:xfrm flipV="1">
            <a:off x="2452688" y="3146425"/>
            <a:ext cx="2036762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51" name="Line 7"/>
          <p:cNvSpPr>
            <a:spLocks noChangeShapeType="1"/>
          </p:cNvSpPr>
          <p:nvPr/>
        </p:nvSpPr>
        <p:spPr bwMode="auto">
          <a:xfrm>
            <a:off x="2414588" y="3508375"/>
            <a:ext cx="2074862" cy="258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52" name="Line 8"/>
          <p:cNvSpPr>
            <a:spLocks noChangeShapeType="1"/>
          </p:cNvSpPr>
          <p:nvPr/>
        </p:nvSpPr>
        <p:spPr bwMode="auto">
          <a:xfrm>
            <a:off x="2452688" y="5099050"/>
            <a:ext cx="2047875" cy="292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54" name="Rectangle 10"/>
          <p:cNvSpPr>
            <a:spLocks noChangeArrowheads="1"/>
          </p:cNvSpPr>
          <p:nvPr/>
        </p:nvSpPr>
        <p:spPr bwMode="auto">
          <a:xfrm>
            <a:off x="2628900" y="3671888"/>
            <a:ext cx="166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(N|D) = .06</a:t>
            </a:r>
          </a:p>
        </p:txBody>
      </p:sp>
      <p:sp>
        <p:nvSpPr>
          <p:cNvPr id="185355" name="Rectangle 11"/>
          <p:cNvSpPr>
            <a:spLocks noChangeArrowheads="1"/>
          </p:cNvSpPr>
          <p:nvPr/>
        </p:nvSpPr>
        <p:spPr bwMode="auto">
          <a:xfrm>
            <a:off x="647700" y="3392488"/>
            <a:ext cx="12985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(D) = .01</a:t>
            </a:r>
          </a:p>
        </p:txBody>
      </p:sp>
      <p:sp>
        <p:nvSpPr>
          <p:cNvPr id="185356" name="Rectangle 12"/>
          <p:cNvSpPr>
            <a:spLocks noChangeArrowheads="1"/>
          </p:cNvSpPr>
          <p:nvPr/>
        </p:nvSpPr>
        <p:spPr bwMode="auto">
          <a:xfrm>
            <a:off x="571500" y="4805363"/>
            <a:ext cx="13652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(D</a:t>
            </a:r>
            <a:r>
              <a:rPr lang="en-US" sz="2000" b="0" i="1" baseline="30000">
                <a:solidFill>
                  <a:srgbClr val="000000"/>
                </a:solidFill>
                <a:latin typeface="Book Antiqua" pitchFamily="18" charset="0"/>
              </a:rPr>
              <a:t>c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) = .99</a:t>
            </a:r>
          </a:p>
        </p:txBody>
      </p:sp>
      <p:sp>
        <p:nvSpPr>
          <p:cNvPr id="185357" name="Rectangle 13"/>
          <p:cNvSpPr>
            <a:spLocks noChangeArrowheads="1"/>
          </p:cNvSpPr>
          <p:nvPr/>
        </p:nvSpPr>
        <p:spPr bwMode="auto">
          <a:xfrm>
            <a:off x="2705100" y="4473575"/>
            <a:ext cx="16732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(P|D</a:t>
            </a:r>
            <a:r>
              <a:rPr lang="en-US" sz="2000" b="0" i="1" baseline="30000">
                <a:solidFill>
                  <a:srgbClr val="000000"/>
                </a:solidFill>
                <a:latin typeface="Book Antiqua" pitchFamily="18" charset="0"/>
              </a:rPr>
              <a:t>c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) = .05</a:t>
            </a:r>
          </a:p>
        </p:txBody>
      </p:sp>
      <p:sp>
        <p:nvSpPr>
          <p:cNvPr id="185358" name="Rectangle 14"/>
          <p:cNvSpPr>
            <a:spLocks noChangeArrowheads="1"/>
          </p:cNvSpPr>
          <p:nvPr/>
        </p:nvSpPr>
        <p:spPr bwMode="auto">
          <a:xfrm>
            <a:off x="2628900" y="5291138"/>
            <a:ext cx="17303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(N|D</a:t>
            </a:r>
            <a:r>
              <a:rPr lang="en-US" sz="2000" b="0" i="1" baseline="30000">
                <a:solidFill>
                  <a:srgbClr val="000000"/>
                </a:solidFill>
                <a:latin typeface="Book Antiqua" pitchFamily="18" charset="0"/>
              </a:rPr>
              <a:t>c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) = .95</a:t>
            </a:r>
          </a:p>
        </p:txBody>
      </p:sp>
      <p:sp>
        <p:nvSpPr>
          <p:cNvPr id="185359" name="Rectangle 15"/>
          <p:cNvSpPr>
            <a:spLocks noChangeArrowheads="1"/>
          </p:cNvSpPr>
          <p:nvPr/>
        </p:nvSpPr>
        <p:spPr bwMode="auto">
          <a:xfrm>
            <a:off x="2705100" y="2849563"/>
            <a:ext cx="16065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(P|D) = .94</a:t>
            </a:r>
          </a:p>
        </p:txBody>
      </p:sp>
      <p:sp>
        <p:nvSpPr>
          <p:cNvPr id="185360" name="Rectangle 16"/>
          <p:cNvSpPr>
            <a:spLocks noChangeArrowheads="1"/>
          </p:cNvSpPr>
          <p:nvPr/>
        </p:nvSpPr>
        <p:spPr bwMode="auto">
          <a:xfrm>
            <a:off x="4660900" y="2887663"/>
            <a:ext cx="2092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(P </a:t>
            </a:r>
            <a:r>
              <a:rPr lang="en-US" sz="2000" b="0">
                <a:solidFill>
                  <a:srgbClr val="000000"/>
                </a:solidFill>
                <a:latin typeface="Symbol" pitchFamily="18" charset="2"/>
              </a:rPr>
              <a:t> 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D)  = .0094</a:t>
            </a:r>
          </a:p>
        </p:txBody>
      </p:sp>
      <p:sp>
        <p:nvSpPr>
          <p:cNvPr id="185361" name="Rectangle 17"/>
          <p:cNvSpPr>
            <a:spLocks noChangeArrowheads="1"/>
          </p:cNvSpPr>
          <p:nvPr/>
        </p:nvSpPr>
        <p:spPr bwMode="auto">
          <a:xfrm>
            <a:off x="4652963" y="4521200"/>
            <a:ext cx="21653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(P </a:t>
            </a:r>
            <a:r>
              <a:rPr lang="en-US" sz="2000" b="0">
                <a:solidFill>
                  <a:srgbClr val="000000"/>
                </a:solidFill>
                <a:latin typeface="Symbol" pitchFamily="18" charset="2"/>
              </a:rPr>
              <a:t>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D</a:t>
            </a:r>
            <a:r>
              <a:rPr lang="en-US" sz="2000" b="0" baseline="30000">
                <a:solidFill>
                  <a:srgbClr val="000000"/>
                </a:solidFill>
                <a:latin typeface="Book Antiqua" pitchFamily="18" charset="0"/>
              </a:rPr>
              <a:t>c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)  = .0495</a:t>
            </a:r>
          </a:p>
        </p:txBody>
      </p:sp>
      <p:sp>
        <p:nvSpPr>
          <p:cNvPr id="185362" name="Rectangle 18"/>
          <p:cNvSpPr>
            <a:spLocks noChangeArrowheads="1"/>
          </p:cNvSpPr>
          <p:nvPr/>
        </p:nvSpPr>
        <p:spPr bwMode="auto">
          <a:xfrm>
            <a:off x="4660900" y="5200650"/>
            <a:ext cx="21526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(N </a:t>
            </a:r>
            <a:r>
              <a:rPr lang="en-US" sz="2000" b="0">
                <a:solidFill>
                  <a:srgbClr val="000000"/>
                </a:solidFill>
                <a:latin typeface="Symbol" pitchFamily="18" charset="2"/>
              </a:rPr>
              <a:t>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D</a:t>
            </a:r>
            <a:r>
              <a:rPr lang="en-US" sz="2000" b="0" i="1" baseline="40000">
                <a:solidFill>
                  <a:srgbClr val="000000"/>
                </a:solidFill>
                <a:latin typeface="Book Antiqua" pitchFamily="18" charset="0"/>
              </a:rPr>
              <a:t>c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) = .9405</a:t>
            </a:r>
          </a:p>
        </p:txBody>
      </p:sp>
      <p:sp>
        <p:nvSpPr>
          <p:cNvPr id="185363" name="Rectangle 19"/>
          <p:cNvSpPr>
            <a:spLocks noChangeArrowheads="1"/>
          </p:cNvSpPr>
          <p:nvPr/>
        </p:nvSpPr>
        <p:spPr bwMode="auto">
          <a:xfrm>
            <a:off x="4660900" y="3587750"/>
            <a:ext cx="2085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0000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(N </a:t>
            </a:r>
            <a:r>
              <a:rPr lang="en-US" sz="2000" b="0">
                <a:solidFill>
                  <a:srgbClr val="000000"/>
                </a:solidFill>
                <a:latin typeface="Symbol" pitchFamily="18" charset="2"/>
              </a:rPr>
              <a:t></a:t>
            </a:r>
            <a:r>
              <a:rPr lang="en-US" sz="2000" b="0">
                <a:solidFill>
                  <a:srgbClr val="000000"/>
                </a:solidFill>
                <a:latin typeface="Book Antiqua" pitchFamily="18" charset="0"/>
              </a:rPr>
              <a:t> D) = .0006</a:t>
            </a:r>
          </a:p>
        </p:txBody>
      </p:sp>
      <p:sp>
        <p:nvSpPr>
          <p:cNvPr id="185486" name="Line 142"/>
          <p:cNvSpPr>
            <a:spLocks noChangeShapeType="1"/>
          </p:cNvSpPr>
          <p:nvPr/>
        </p:nvSpPr>
        <p:spPr bwMode="auto">
          <a:xfrm>
            <a:off x="369888" y="2216150"/>
            <a:ext cx="0" cy="363537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487" name="Line 143"/>
          <p:cNvSpPr>
            <a:spLocks noChangeShapeType="1"/>
          </p:cNvSpPr>
          <p:nvPr/>
        </p:nvSpPr>
        <p:spPr bwMode="auto">
          <a:xfrm>
            <a:off x="2389188" y="2244725"/>
            <a:ext cx="0" cy="3606800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488" name="Line 144"/>
          <p:cNvSpPr>
            <a:spLocks noChangeShapeType="1"/>
          </p:cNvSpPr>
          <p:nvPr/>
        </p:nvSpPr>
        <p:spPr bwMode="auto">
          <a:xfrm flipH="1">
            <a:off x="4484688" y="2224088"/>
            <a:ext cx="9525" cy="3646487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1221" name="Rectangle 145"/>
          <p:cNvSpPr>
            <a:spLocks noChangeArrowheads="1"/>
          </p:cNvSpPr>
          <p:nvPr/>
        </p:nvSpPr>
        <p:spPr bwMode="auto">
          <a:xfrm>
            <a:off x="346075" y="1670050"/>
            <a:ext cx="20193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Prevalence</a:t>
            </a:r>
          </a:p>
        </p:txBody>
      </p:sp>
      <p:sp>
        <p:nvSpPr>
          <p:cNvPr id="51222" name="Rectangle 146"/>
          <p:cNvSpPr>
            <a:spLocks noChangeArrowheads="1"/>
          </p:cNvSpPr>
          <p:nvPr/>
        </p:nvSpPr>
        <p:spPr bwMode="auto">
          <a:xfrm>
            <a:off x="2308225" y="1651000"/>
            <a:ext cx="2286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Drug Lab</a:t>
            </a:r>
          </a:p>
        </p:txBody>
      </p:sp>
      <p:sp>
        <p:nvSpPr>
          <p:cNvPr id="51223" name="Rectangle 147"/>
          <p:cNvSpPr>
            <a:spLocks noChangeArrowheads="1"/>
          </p:cNvSpPr>
          <p:nvPr/>
        </p:nvSpPr>
        <p:spPr bwMode="auto">
          <a:xfrm>
            <a:off x="4613275" y="1670050"/>
            <a:ext cx="23495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Experimental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b="0">
                <a:solidFill>
                  <a:srgbClr val="000000"/>
                </a:solidFill>
                <a:latin typeface="Book Antiqua" pitchFamily="18" charset="0"/>
              </a:rPr>
              <a:t>Outcomes</a:t>
            </a:r>
          </a:p>
        </p:txBody>
      </p:sp>
      <p:sp>
        <p:nvSpPr>
          <p:cNvPr id="185365" name="Oval 21"/>
          <p:cNvSpPr>
            <a:spLocks noChangeArrowheads="1"/>
          </p:cNvSpPr>
          <p:nvPr/>
        </p:nvSpPr>
        <p:spPr bwMode="auto">
          <a:xfrm>
            <a:off x="287338" y="4318000"/>
            <a:ext cx="146050" cy="1492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53" name="Oval 9"/>
          <p:cNvSpPr>
            <a:spLocks noChangeArrowheads="1"/>
          </p:cNvSpPr>
          <p:nvPr/>
        </p:nvSpPr>
        <p:spPr bwMode="auto">
          <a:xfrm>
            <a:off x="2305050" y="3398838"/>
            <a:ext cx="146050" cy="1492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364" name="Oval 20"/>
          <p:cNvSpPr>
            <a:spLocks noChangeArrowheads="1"/>
          </p:cNvSpPr>
          <p:nvPr/>
        </p:nvSpPr>
        <p:spPr bwMode="auto">
          <a:xfrm>
            <a:off x="2303463" y="5000625"/>
            <a:ext cx="146050" cy="1492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501" name="Line 157"/>
          <p:cNvSpPr>
            <a:spLocks noChangeShapeType="1"/>
          </p:cNvSpPr>
          <p:nvPr/>
        </p:nvSpPr>
        <p:spPr bwMode="auto">
          <a:xfrm flipH="1">
            <a:off x="6492875" y="3886200"/>
            <a:ext cx="609600" cy="698500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502" name="Line 158"/>
          <p:cNvSpPr>
            <a:spLocks noChangeShapeType="1"/>
          </p:cNvSpPr>
          <p:nvPr/>
        </p:nvSpPr>
        <p:spPr bwMode="auto">
          <a:xfrm flipH="1" flipV="1">
            <a:off x="6480175" y="3225800"/>
            <a:ext cx="635000" cy="660400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503" name="Rectangle 159"/>
          <p:cNvSpPr>
            <a:spLocks noChangeArrowheads="1"/>
          </p:cNvSpPr>
          <p:nvPr/>
        </p:nvSpPr>
        <p:spPr bwMode="auto">
          <a:xfrm>
            <a:off x="7104063" y="3675063"/>
            <a:ext cx="15097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66FF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66FF"/>
                </a:solidFill>
                <a:latin typeface="Book Antiqua" pitchFamily="18" charset="0"/>
              </a:rPr>
              <a:t>(P) = .0589</a:t>
            </a:r>
          </a:p>
        </p:txBody>
      </p:sp>
      <p:sp>
        <p:nvSpPr>
          <p:cNvPr id="185504" name="Line 160"/>
          <p:cNvSpPr>
            <a:spLocks noChangeShapeType="1"/>
          </p:cNvSpPr>
          <p:nvPr/>
        </p:nvSpPr>
        <p:spPr bwMode="auto">
          <a:xfrm flipH="1">
            <a:off x="6492875" y="4521200"/>
            <a:ext cx="609600" cy="685800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505" name="Line 161"/>
          <p:cNvSpPr>
            <a:spLocks noChangeShapeType="1"/>
          </p:cNvSpPr>
          <p:nvPr/>
        </p:nvSpPr>
        <p:spPr bwMode="auto">
          <a:xfrm flipH="1" flipV="1">
            <a:off x="6480175" y="3924300"/>
            <a:ext cx="635000" cy="596900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5506" name="Rectangle 162"/>
          <p:cNvSpPr>
            <a:spLocks noChangeArrowheads="1"/>
          </p:cNvSpPr>
          <p:nvPr/>
        </p:nvSpPr>
        <p:spPr bwMode="auto">
          <a:xfrm>
            <a:off x="7104063" y="4310063"/>
            <a:ext cx="15668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b="0" i="1">
                <a:solidFill>
                  <a:srgbClr val="0066FF"/>
                </a:solidFill>
                <a:latin typeface="Book Antiqua" pitchFamily="18" charset="0"/>
              </a:rPr>
              <a:t>P</a:t>
            </a:r>
            <a:r>
              <a:rPr lang="en-US" sz="2000" b="0">
                <a:solidFill>
                  <a:srgbClr val="0066FF"/>
                </a:solidFill>
                <a:latin typeface="Book Antiqua" pitchFamily="18" charset="0"/>
              </a:rPr>
              <a:t>(N) = .9411</a:t>
            </a:r>
          </a:p>
        </p:txBody>
      </p:sp>
      <p:sp>
        <p:nvSpPr>
          <p:cNvPr id="51233" name="Rectangle 140"/>
          <p:cNvSpPr>
            <a:spLocks noChangeArrowheads="1"/>
          </p:cNvSpPr>
          <p:nvPr/>
        </p:nvSpPr>
        <p:spPr bwMode="auto">
          <a:xfrm>
            <a:off x="690563" y="153988"/>
            <a:ext cx="7772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Bayes’ Theorem</a:t>
            </a:r>
          </a:p>
        </p:txBody>
      </p:sp>
      <p:sp>
        <p:nvSpPr>
          <p:cNvPr id="51234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8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8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85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18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18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85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85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4" grpId="0" autoUpdateAnimBg="0"/>
      <p:bldP spid="185355" grpId="0" autoUpdateAnimBg="0"/>
      <p:bldP spid="185356" grpId="0" autoUpdateAnimBg="0"/>
      <p:bldP spid="185357" grpId="0" autoUpdateAnimBg="0"/>
      <p:bldP spid="185358" grpId="0" autoUpdateAnimBg="0"/>
      <p:bldP spid="185359" grpId="0" autoUpdateAnimBg="0"/>
      <p:bldP spid="185360" grpId="0"/>
      <p:bldP spid="185361" grpId="0"/>
      <p:bldP spid="185362" grpId="0"/>
      <p:bldP spid="185363" grpId="0"/>
      <p:bldP spid="185365" grpId="0" animBg="1"/>
      <p:bldP spid="185353" grpId="0" animBg="1"/>
      <p:bldP spid="185364" grpId="0" animBg="1"/>
      <p:bldP spid="185503" grpId="0"/>
      <p:bldP spid="185503" grpId="1"/>
      <p:bldP spid="18550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660400" y="2871788"/>
            <a:ext cx="7835900" cy="80486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52388"/>
            <a:ext cx="7772400" cy="814387"/>
          </a:xfrm>
        </p:spPr>
        <p:txBody>
          <a:bodyPr/>
          <a:lstStyle/>
          <a:p>
            <a:r>
              <a:rPr lang="en-US" smtClean="0"/>
              <a:t>Bayes’ Theorem</a:t>
            </a:r>
          </a:p>
        </p:txBody>
      </p:sp>
      <p:graphicFrame>
        <p:nvGraphicFramePr>
          <p:cNvPr id="40974" name="Object 1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922463" y="4057650"/>
          <a:ext cx="5227637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9" name="Equation" r:id="rId4" imgW="6045200" imgH="927100" progId="Equation.DSMT4">
                  <p:embed/>
                </p:oleObj>
              </mc:Choice>
              <mc:Fallback>
                <p:oleObj name="Equation" r:id="rId4" imgW="6045200" imgH="927100" progId="Equation.DSMT4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4057650"/>
                        <a:ext cx="5227637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9"/>
          <p:cNvSpPr>
            <a:spLocks noChangeArrowheads="1"/>
          </p:cNvSpPr>
          <p:nvPr/>
        </p:nvSpPr>
        <p:spPr bwMode="auto">
          <a:xfrm>
            <a:off x="704850" y="1439863"/>
            <a:ext cx="78295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To find the (posterior) probability that an employee is a druggie</a:t>
            </a:r>
            <a:br>
              <a:rPr lang="en-US" sz="24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400" b="0" i="1">
                <a:solidFill>
                  <a:srgbClr val="000000"/>
                </a:solidFill>
                <a:latin typeface="Times New Roman" pitchFamily="18" charset="0"/>
              </a:rPr>
              <a:t>given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 he tested positive, we apply </a:t>
            </a:r>
            <a:r>
              <a:rPr lang="en-US" sz="2400" b="0" u="sng">
                <a:solidFill>
                  <a:srgbClr val="000000"/>
                </a:solidFill>
                <a:latin typeface="Times New Roman" pitchFamily="18" charset="0"/>
              </a:rPr>
              <a:t>Bayes’ theorem</a:t>
            </a:r>
            <a:r>
              <a:rPr lang="en-US" sz="2400" b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8681" name="AutoShape 9"/>
          <p:cNvSpPr>
            <a:spLocks noChangeArrowheads="1"/>
          </p:cNvSpPr>
          <p:nvPr/>
        </p:nvSpPr>
        <p:spPr bwMode="auto">
          <a:xfrm>
            <a:off x="2114550" y="3197225"/>
            <a:ext cx="1508125" cy="438150"/>
          </a:xfrm>
          <a:prstGeom prst="wedgeRoundRectCallout">
            <a:avLst>
              <a:gd name="adj1" fmla="val 44106"/>
              <a:gd name="adj2" fmla="val 226810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>
            <a:off x="5921375" y="6088063"/>
            <a:ext cx="1946275" cy="209550"/>
          </a:xfrm>
          <a:prstGeom prst="wedgeRoundRectCallout">
            <a:avLst>
              <a:gd name="adj1" fmla="val -96736"/>
              <a:gd name="adj2" fmla="val -614394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5681663" y="5868988"/>
            <a:ext cx="2308225" cy="723900"/>
          </a:xfrm>
          <a:prstGeom prst="wedgeRoundRectCallout">
            <a:avLst>
              <a:gd name="adj1" fmla="val -50824"/>
              <a:gd name="adj2" fmla="val -239255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</a:rPr>
              <a:t>The drug lab’s accuracy claim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1338263" y="5738813"/>
            <a:ext cx="3575050" cy="723900"/>
          </a:xfrm>
          <a:prstGeom prst="wedgeRoundRectCallout">
            <a:avLst>
              <a:gd name="adj1" fmla="val 61810"/>
              <a:gd name="adj2" fmla="val -172588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The proportion of our employees that are not druggies.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>
            <a:off x="6532563" y="5610225"/>
            <a:ext cx="2351087" cy="723900"/>
          </a:xfrm>
          <a:prstGeom prst="wedgeRoundRectCallout">
            <a:avLst>
              <a:gd name="adj1" fmla="val -47838"/>
              <a:gd name="adj2" fmla="val -151315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 b="0">
                <a:solidFill>
                  <a:srgbClr val="000000"/>
                </a:solidFill>
              </a:rPr>
              <a:t>The drug lab’s false positive rate.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1554163" y="2773363"/>
            <a:ext cx="2308225" cy="947737"/>
          </a:xfrm>
          <a:prstGeom prst="wedgeRoundRectCallout">
            <a:avLst>
              <a:gd name="adj1" fmla="val 66093"/>
              <a:gd name="adj2" fmla="val 106139"/>
              <a:gd name="adj3" fmla="val 16667"/>
            </a:avLst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0" hangingPunct="0"/>
            <a:r>
              <a:rPr lang="en-US" sz="1800">
                <a:solidFill>
                  <a:srgbClr val="0000FF"/>
                </a:solidFill>
              </a:rPr>
              <a:t>Prevalence of drug use in our company.</a:t>
            </a:r>
          </a:p>
        </p:txBody>
      </p:sp>
      <p:sp>
        <p:nvSpPr>
          <p:cNvPr id="52236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animBg="1"/>
      <p:bldP spid="28681" grpId="1" animBg="1"/>
      <p:bldP spid="28682" grpId="0" animBg="1"/>
      <p:bldP spid="28682" grpId="1" animBg="1"/>
      <p:bldP spid="28683" grpId="0" animBg="1"/>
      <p:bldP spid="28683" grpId="1" animBg="1"/>
      <p:bldP spid="28684" grpId="0" animBg="1"/>
      <p:bldP spid="28684" grpId="1" animBg="1"/>
      <p:bldP spid="28685" grpId="0" animBg="1"/>
      <p:bldP spid="28680" grpId="0" animBg="1"/>
      <p:bldP spid="28680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28663" y="1701800"/>
            <a:ext cx="7170737" cy="12906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200" smtClean="0"/>
              <a:t>Q1	What is the probability a worker is a druggie 	</a:t>
            </a:r>
            <a:r>
              <a:rPr lang="en-US" sz="2200" i="1" smtClean="0"/>
              <a:t>given</a:t>
            </a:r>
            <a:r>
              <a:rPr lang="en-US" sz="2200" smtClean="0"/>
              <a:t> he tested positive for cocaine use?</a:t>
            </a:r>
          </a:p>
        </p:txBody>
      </p:sp>
      <p:graphicFrame>
        <p:nvGraphicFramePr>
          <p:cNvPr id="42117" name="Object 13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647950" y="3492500"/>
          <a:ext cx="2946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7" name="Equation" r:id="rId4" imgW="1473200" imgH="419100" progId="Equation.DSMT4">
                  <p:embed/>
                </p:oleObj>
              </mc:Choice>
              <mc:Fallback>
                <p:oleObj name="Equation" r:id="rId4" imgW="1473200" imgH="419100" progId="Equation.DSMT4">
                  <p:embed/>
                  <p:pic>
                    <p:nvPicPr>
                      <p:cNvPr id="0" name="Object 13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3492500"/>
                        <a:ext cx="29464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11" name="Rectangle 127"/>
          <p:cNvSpPr>
            <a:spLocks noChangeArrowheads="1"/>
          </p:cNvSpPr>
          <p:nvPr/>
        </p:nvSpPr>
        <p:spPr bwMode="auto">
          <a:xfrm>
            <a:off x="2520950" y="6259513"/>
            <a:ext cx="1257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= .1596</a:t>
            </a:r>
          </a:p>
        </p:txBody>
      </p:sp>
      <p:sp>
        <p:nvSpPr>
          <p:cNvPr id="53253" name="Rectangle 140"/>
          <p:cNvSpPr>
            <a:spLocks noChangeArrowheads="1"/>
          </p:cNvSpPr>
          <p:nvPr/>
        </p:nvSpPr>
        <p:spPr bwMode="auto">
          <a:xfrm>
            <a:off x="690563" y="153988"/>
            <a:ext cx="7772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Bayes’ Theorem</a:t>
            </a:r>
          </a:p>
        </p:txBody>
      </p:sp>
      <p:graphicFrame>
        <p:nvGraphicFramePr>
          <p:cNvPr id="40974" name="Object 14"/>
          <p:cNvGraphicFramePr>
            <a:graphicFrameLocks noChangeAspect="1"/>
          </p:cNvGraphicFramePr>
          <p:nvPr/>
        </p:nvGraphicFramePr>
        <p:xfrm>
          <a:off x="1592263" y="2592388"/>
          <a:ext cx="5227637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8" name="Equation" r:id="rId6" imgW="6045200" imgH="927100" progId="Equation.DSMT4">
                  <p:embed/>
                </p:oleObj>
              </mc:Choice>
              <mc:Fallback>
                <p:oleObj name="Equation" r:id="rId6" imgW="6045200" imgH="9271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3" y="2592388"/>
                        <a:ext cx="5227637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  <p:graphicFrame>
        <p:nvGraphicFramePr>
          <p:cNvPr id="2" name="Object 133"/>
          <p:cNvGraphicFramePr>
            <a:graphicFrameLocks noChangeAspect="1"/>
          </p:cNvGraphicFramePr>
          <p:nvPr/>
        </p:nvGraphicFramePr>
        <p:xfrm>
          <a:off x="2651125" y="4452938"/>
          <a:ext cx="1979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9" name="Equation" r:id="rId8" imgW="990170" imgH="393529" progId="Equation.DSMT4">
                  <p:embed/>
                </p:oleObj>
              </mc:Choice>
              <mc:Fallback>
                <p:oleObj name="Equation" r:id="rId8" imgW="990170" imgH="393529" progId="Equation.DSMT4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452938"/>
                        <a:ext cx="197961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33"/>
          <p:cNvGraphicFramePr>
            <a:graphicFrameLocks noChangeAspect="1"/>
          </p:cNvGraphicFramePr>
          <p:nvPr/>
        </p:nvGraphicFramePr>
        <p:xfrm>
          <a:off x="2652713" y="5410200"/>
          <a:ext cx="1041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0" name="Equation" r:id="rId10" imgW="520474" imgH="393529" progId="Equation.DSMT4">
                  <p:embed/>
                </p:oleObj>
              </mc:Choice>
              <mc:Fallback>
                <p:oleObj name="Equation" r:id="rId10" imgW="520474" imgH="393529" progId="Equation.DSMT4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5410200"/>
                        <a:ext cx="10414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5" name="Oval 17"/>
          <p:cNvSpPr>
            <a:spLocks noChangeArrowheads="1"/>
          </p:cNvSpPr>
          <p:nvPr/>
        </p:nvSpPr>
        <p:spPr bwMode="auto">
          <a:xfrm>
            <a:off x="3695700" y="348615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06" name="Oval 18"/>
          <p:cNvSpPr>
            <a:spLocks noChangeArrowheads="1"/>
          </p:cNvSpPr>
          <p:nvPr/>
        </p:nvSpPr>
        <p:spPr bwMode="auto">
          <a:xfrm>
            <a:off x="2971800" y="392430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07" name="Oval 19"/>
          <p:cNvSpPr>
            <a:spLocks noChangeArrowheads="1"/>
          </p:cNvSpPr>
          <p:nvPr/>
        </p:nvSpPr>
        <p:spPr bwMode="auto">
          <a:xfrm>
            <a:off x="4267200" y="348615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08" name="Oval 20"/>
          <p:cNvSpPr>
            <a:spLocks noChangeArrowheads="1"/>
          </p:cNvSpPr>
          <p:nvPr/>
        </p:nvSpPr>
        <p:spPr bwMode="auto">
          <a:xfrm>
            <a:off x="3543300" y="392430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09" name="Oval 21"/>
          <p:cNvSpPr>
            <a:spLocks noChangeArrowheads="1"/>
          </p:cNvSpPr>
          <p:nvPr/>
        </p:nvSpPr>
        <p:spPr bwMode="auto">
          <a:xfrm>
            <a:off x="4400550" y="392430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0" name="Oval 22"/>
          <p:cNvSpPr>
            <a:spLocks noChangeArrowheads="1"/>
          </p:cNvSpPr>
          <p:nvPr/>
        </p:nvSpPr>
        <p:spPr bwMode="auto">
          <a:xfrm>
            <a:off x="4972050" y="3924300"/>
            <a:ext cx="503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1" name="Oval 23"/>
          <p:cNvSpPr>
            <a:spLocks noChangeArrowheads="1"/>
          </p:cNvSpPr>
          <p:nvPr/>
        </p:nvSpPr>
        <p:spPr bwMode="auto">
          <a:xfrm>
            <a:off x="3295650" y="4438650"/>
            <a:ext cx="884238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2" name="Oval 24"/>
          <p:cNvSpPr>
            <a:spLocks noChangeArrowheads="1"/>
          </p:cNvSpPr>
          <p:nvPr/>
        </p:nvSpPr>
        <p:spPr bwMode="auto">
          <a:xfrm>
            <a:off x="2838450" y="4876800"/>
            <a:ext cx="887413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3" name="Oval 25"/>
          <p:cNvSpPr>
            <a:spLocks noChangeArrowheads="1"/>
          </p:cNvSpPr>
          <p:nvPr/>
        </p:nvSpPr>
        <p:spPr bwMode="auto">
          <a:xfrm>
            <a:off x="3771900" y="4876800"/>
            <a:ext cx="887413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5" name="Oval 27"/>
          <p:cNvSpPr>
            <a:spLocks noChangeArrowheads="1"/>
          </p:cNvSpPr>
          <p:nvPr/>
        </p:nvSpPr>
        <p:spPr bwMode="auto">
          <a:xfrm>
            <a:off x="2819400" y="5391150"/>
            <a:ext cx="887413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5916" name="Oval 28"/>
          <p:cNvSpPr>
            <a:spLocks noChangeArrowheads="1"/>
          </p:cNvSpPr>
          <p:nvPr/>
        </p:nvSpPr>
        <p:spPr bwMode="auto">
          <a:xfrm>
            <a:off x="2819400" y="5810250"/>
            <a:ext cx="887413" cy="411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11" grpId="0"/>
      <p:bldP spid="165905" grpId="0" animBg="1"/>
      <p:bldP spid="165905" grpId="1" animBg="1"/>
      <p:bldP spid="165906" grpId="0" animBg="1"/>
      <p:bldP spid="165906" grpId="1" animBg="1"/>
      <p:bldP spid="165907" grpId="0" animBg="1"/>
      <p:bldP spid="165907" grpId="1" animBg="1"/>
      <p:bldP spid="165908" grpId="0" animBg="1"/>
      <p:bldP spid="165908" grpId="1" animBg="1"/>
      <p:bldP spid="165909" grpId="0" animBg="1"/>
      <p:bldP spid="165909" grpId="1" animBg="1"/>
      <p:bldP spid="165910" grpId="0" animBg="1"/>
      <p:bldP spid="165910" grpId="1" animBg="1"/>
      <p:bldP spid="165911" grpId="0" animBg="1"/>
      <p:bldP spid="165911" grpId="1" animBg="1"/>
      <p:bldP spid="165912" grpId="0" animBg="1"/>
      <p:bldP spid="165912" grpId="1" animBg="1"/>
      <p:bldP spid="165913" grpId="0" animBg="1"/>
      <p:bldP spid="165913" grpId="1" animBg="1"/>
      <p:bldP spid="165915" grpId="0" animBg="1"/>
      <p:bldP spid="165915" grpId="1" animBg="1"/>
      <p:bldP spid="165916" grpId="0" animBg="1"/>
      <p:bldP spid="165916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28663" y="1698956"/>
            <a:ext cx="7272337" cy="37592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sz="2200" dirty="0" smtClean="0">
                <a:latin typeface="+mj-lt"/>
              </a:rPr>
              <a:t>Q2	What is the probability a worker isn’t a druggie 	</a:t>
            </a:r>
            <a:r>
              <a:rPr lang="en-US" sz="2200" i="1" dirty="0" smtClean="0">
                <a:latin typeface="+mj-lt"/>
              </a:rPr>
              <a:t>given</a:t>
            </a:r>
            <a:r>
              <a:rPr lang="en-US" sz="2200" dirty="0" smtClean="0">
                <a:latin typeface="+mj-lt"/>
              </a:rPr>
              <a:t> he tested positive for cocaine use?</a:t>
            </a:r>
          </a:p>
          <a:p>
            <a:pPr>
              <a:buFont typeface="Wingdings" pitchFamily="2" charset="2"/>
              <a:buNone/>
              <a:defRPr/>
            </a:pPr>
            <a:endParaRPr lang="en-US" sz="2200" dirty="0" smtClean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2200" dirty="0" smtClean="0">
                <a:latin typeface="+mj-lt"/>
              </a:rPr>
              <a:t>Q3	What is the probability a worker is a druggie 	</a:t>
            </a:r>
            <a:r>
              <a:rPr lang="en-US" sz="2200" i="1" dirty="0" smtClean="0">
                <a:latin typeface="+mj-lt"/>
              </a:rPr>
              <a:t>given</a:t>
            </a:r>
            <a:r>
              <a:rPr lang="en-US" sz="2200" dirty="0" smtClean="0">
                <a:latin typeface="+mj-lt"/>
              </a:rPr>
              <a:t> he did not test positive for cocaine use?</a:t>
            </a:r>
          </a:p>
          <a:p>
            <a:pPr>
              <a:buFont typeface="Wingdings" pitchFamily="2" charset="2"/>
              <a:buNone/>
              <a:defRPr/>
            </a:pPr>
            <a:endParaRPr lang="en-US" sz="2200" dirty="0" smtClean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2000" dirty="0" smtClean="0">
                <a:latin typeface="+mj-lt"/>
              </a:rPr>
              <a:t>Q4</a:t>
            </a:r>
            <a:r>
              <a:rPr lang="en-US" sz="2000" dirty="0">
                <a:latin typeface="+mj-lt"/>
              </a:rPr>
              <a:t>	</a:t>
            </a:r>
            <a:r>
              <a:rPr lang="en-US" sz="2000" dirty="0" smtClean="0">
                <a:latin typeface="+mj-lt"/>
              </a:rPr>
              <a:t>	What </a:t>
            </a:r>
            <a:r>
              <a:rPr lang="en-US" sz="2000" dirty="0">
                <a:latin typeface="+mj-lt"/>
              </a:rPr>
              <a:t>is the probability a worker is NOT a druggie 	</a:t>
            </a:r>
            <a:r>
              <a:rPr lang="en-US" sz="2000" i="1" dirty="0">
                <a:latin typeface="+mj-lt"/>
              </a:rPr>
              <a:t>given</a:t>
            </a:r>
            <a:r>
              <a:rPr lang="en-US" sz="2000" dirty="0">
                <a:latin typeface="+mj-lt"/>
              </a:rPr>
              <a:t> he did not test positive for cocaine use?</a:t>
            </a:r>
          </a:p>
          <a:p>
            <a:pPr>
              <a:buFont typeface="Wingdings" pitchFamily="2" charset="2"/>
              <a:buNone/>
              <a:defRPr/>
            </a:pPr>
            <a:endParaRPr lang="en-US" sz="2200" dirty="0" smtClean="0">
              <a:latin typeface="+mj-lt"/>
            </a:endParaRPr>
          </a:p>
        </p:txBody>
      </p:sp>
      <p:sp>
        <p:nvSpPr>
          <p:cNvPr id="54275" name="Rectangle 140"/>
          <p:cNvSpPr>
            <a:spLocks noChangeArrowheads="1"/>
          </p:cNvSpPr>
          <p:nvPr/>
        </p:nvSpPr>
        <p:spPr bwMode="auto">
          <a:xfrm>
            <a:off x="690563" y="153988"/>
            <a:ext cx="7772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>
                <a:solidFill>
                  <a:srgbClr val="000000"/>
                </a:solidFill>
                <a:latin typeface="Book Antiqua" pitchFamily="18" charset="0"/>
              </a:rPr>
              <a:t>Bayes’ Theorem</a:t>
            </a:r>
          </a:p>
        </p:txBody>
      </p:sp>
      <p:sp>
        <p:nvSpPr>
          <p:cNvPr id="54276" name="Rectangle 141"/>
          <p:cNvSpPr>
            <a:spLocks noChangeArrowheads="1"/>
          </p:cNvSpPr>
          <p:nvPr/>
        </p:nvSpPr>
        <p:spPr bwMode="auto">
          <a:xfrm>
            <a:off x="708025" y="1130300"/>
            <a:ext cx="58483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Example:</a:t>
            </a:r>
            <a:r>
              <a:rPr lang="en-US" sz="2400" b="0">
                <a:solidFill>
                  <a:srgbClr val="000000"/>
                </a:solidFill>
                <a:latin typeface="Book Antiqua" pitchFamily="18" charset="0"/>
              </a:rPr>
              <a:t>  Cocaine drug testing</a:t>
            </a: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715963" y="4000500"/>
            <a:ext cx="78105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endParaRPr lang="en-US" b="0">
              <a:solidFill>
                <a:srgbClr val="0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BS3ch01">
  <a:themeElements>
    <a:clrScheme name="Custom 3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0234AC"/>
      </a:hlink>
      <a:folHlink>
        <a:srgbClr val="FF0000"/>
      </a:folHlink>
    </a:clrScheme>
    <a:fontScheme name="EMBS3ch01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lnDef>
  </a:objectDefaults>
  <a:extraClrSchemeLst>
    <a:extraClrScheme>
      <a:clrScheme name="EMBS3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BS3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MBS3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BS3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BS3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BS3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BS3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6055</TotalTime>
  <Pages>39</Pages>
  <Words>2383</Words>
  <Application>Microsoft Office PowerPoint</Application>
  <PresentationFormat>On-screen Show (4:3)</PresentationFormat>
  <Paragraphs>674</Paragraphs>
  <Slides>38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Book Antiqua</vt:lpstr>
      <vt:lpstr>Wingdings</vt:lpstr>
      <vt:lpstr>Monotype Sorts</vt:lpstr>
      <vt:lpstr>Symbol</vt:lpstr>
      <vt:lpstr>MS Reference Serif</vt:lpstr>
      <vt:lpstr>Times New Roman</vt:lpstr>
      <vt:lpstr>EMBS3ch01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Probability</vt:lpstr>
      <vt:lpstr>Probability</vt:lpstr>
      <vt:lpstr>Probability</vt:lpstr>
      <vt:lpstr>Probability</vt:lpstr>
      <vt:lpstr>Probability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Bayes’ Theorem</vt:lpstr>
      <vt:lpstr>PowerPoint Presentation</vt:lpstr>
      <vt:lpstr>PowerPoint Presentation</vt:lpstr>
      <vt:lpstr>PowerPoint Presentation</vt:lpstr>
      <vt:lpstr>Bayes’ Theorem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 I: TABULAR AND GRAPHICAL METHODS</dc:title>
  <dc:creator>snarr</dc:creator>
  <cp:lastModifiedBy>Anyone</cp:lastModifiedBy>
  <cp:revision>184</cp:revision>
  <cp:lastPrinted>1601-01-01T00:00:00Z</cp:lastPrinted>
  <dcterms:created xsi:type="dcterms:W3CDTF">1996-08-26T10:41:32Z</dcterms:created>
  <dcterms:modified xsi:type="dcterms:W3CDTF">2013-08-26T15:30:24Z</dcterms:modified>
</cp:coreProperties>
</file>