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>
  <p:sldMasterIdLst>
    <p:sldMasterId id="2147483656" r:id="rId1"/>
  </p:sldMasterIdLst>
  <p:notesMasterIdLst>
    <p:notesMasterId r:id="rId49"/>
  </p:notesMasterIdLst>
  <p:handoutMasterIdLst>
    <p:handoutMasterId r:id="rId50"/>
  </p:handoutMasterIdLst>
  <p:sldIdLst>
    <p:sldId id="450" r:id="rId2"/>
    <p:sldId id="551" r:id="rId3"/>
    <p:sldId id="453" r:id="rId4"/>
    <p:sldId id="456" r:id="rId5"/>
    <p:sldId id="519" r:id="rId6"/>
    <p:sldId id="458" r:id="rId7"/>
    <p:sldId id="460" r:id="rId8"/>
    <p:sldId id="467" r:id="rId9"/>
    <p:sldId id="566" r:id="rId10"/>
    <p:sldId id="567" r:id="rId11"/>
    <p:sldId id="561" r:id="rId12"/>
    <p:sldId id="471" r:id="rId13"/>
    <p:sldId id="565" r:id="rId14"/>
    <p:sldId id="531" r:id="rId15"/>
    <p:sldId id="535" r:id="rId16"/>
    <p:sldId id="536" r:id="rId17"/>
    <p:sldId id="537" r:id="rId18"/>
    <p:sldId id="538" r:id="rId19"/>
    <p:sldId id="539" r:id="rId20"/>
    <p:sldId id="552" r:id="rId21"/>
    <p:sldId id="553" r:id="rId22"/>
    <p:sldId id="554" r:id="rId23"/>
    <p:sldId id="476" r:id="rId24"/>
    <p:sldId id="540" r:id="rId25"/>
    <p:sldId id="479" r:id="rId26"/>
    <p:sldId id="562" r:id="rId27"/>
    <p:sldId id="522" r:id="rId28"/>
    <p:sldId id="541" r:id="rId29"/>
    <p:sldId id="484" r:id="rId30"/>
    <p:sldId id="542" r:id="rId31"/>
    <p:sldId id="524" r:id="rId32"/>
    <p:sldId id="555" r:id="rId33"/>
    <p:sldId id="491" r:id="rId34"/>
    <p:sldId id="558" r:id="rId35"/>
    <p:sldId id="544" r:id="rId36"/>
    <p:sldId id="563" r:id="rId37"/>
    <p:sldId id="548" r:id="rId38"/>
    <p:sldId id="500" r:id="rId39"/>
    <p:sldId id="547" r:id="rId40"/>
    <p:sldId id="549" r:id="rId41"/>
    <p:sldId id="550" r:id="rId42"/>
    <p:sldId id="559" r:id="rId43"/>
    <p:sldId id="526" r:id="rId44"/>
    <p:sldId id="560" r:id="rId45"/>
    <p:sldId id="527" r:id="rId46"/>
    <p:sldId id="529" r:id="rId47"/>
    <p:sldId id="564" r:id="rId48"/>
  </p:sldIdLst>
  <p:sldSz cx="9144000" cy="6858000" type="screen4x3"/>
  <p:notesSz cx="6858000" cy="9144000"/>
  <p:embeddedFontLst>
    <p:embeddedFont>
      <p:font typeface="MS Reference Serif" panose="020B0604020202020204" charset="0"/>
      <p:regular r:id="rId51"/>
      <p:italic r:id="rId52"/>
      <p:boldItalic r:id="rId53"/>
    </p:embeddedFont>
    <p:embeddedFont>
      <p:font typeface="Comic Sans MS" panose="030F0702030302020204" pitchFamily="66" charset="0"/>
      <p:regular r:id="rId54"/>
      <p:bold r:id="rId55"/>
    </p:embeddedFont>
    <p:embeddedFont>
      <p:font typeface="Book Antiqua" panose="02040602050305030304" pitchFamily="18" charset="0"/>
      <p:regular r:id="rId56"/>
      <p:bold r:id="rId57"/>
      <p:italic r:id="rId58"/>
      <p:boldItalic r:id="rId59"/>
    </p:embeddedFont>
    <p:embeddedFont>
      <p:font typeface="Monotype Sorts" panose="05000000000000000000" charset="2"/>
      <p:regular r:id="rId60"/>
    </p:embeddedFont>
    <p:embeddedFont>
      <p:font typeface="Aharoni" panose="02010803020104030203" pitchFamily="2" charset="-79"/>
      <p:bold r:id="rId61"/>
    </p:embeddedFont>
  </p:embeddedFontLst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MS Reference Serif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MS Reference Serif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MS Reference Serif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MS Reference Serif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MS Reference Serif"/>
        <a:ea typeface="+mn-ea"/>
        <a:cs typeface="Arial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MS Reference Serif"/>
        <a:ea typeface="+mn-ea"/>
        <a:cs typeface="Arial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MS Reference Serif"/>
        <a:ea typeface="+mn-ea"/>
        <a:cs typeface="Arial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MS Reference Serif"/>
        <a:ea typeface="+mn-ea"/>
        <a:cs typeface="Arial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MS Reference Serif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B2B2B2"/>
    <a:srgbClr val="0066FF"/>
    <a:srgbClr val="FF0000"/>
    <a:srgbClr val="CC66FF"/>
    <a:srgbClr val="009900"/>
    <a:srgbClr val="FFFF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47" autoAdjust="0"/>
    <p:restoredTop sz="69037" autoAdjust="0"/>
  </p:normalViewPr>
  <p:slideViewPr>
    <p:cSldViewPr snapToGrid="0">
      <p:cViewPr>
        <p:scale>
          <a:sx n="79" d="100"/>
          <a:sy n="79" d="100"/>
        </p:scale>
        <p:origin x="-2754" y="-72"/>
      </p:cViewPr>
      <p:guideLst>
        <p:guide orient="horz" pos="409"/>
        <p:guide pos="477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  <p:sld r:id="rId23" collapse="1"/>
      <p:sld r:id="rId24" collapse="1"/>
      <p:sld r:id="rId25" collapse="1"/>
      <p:sld r:id="rId26" collapse="1"/>
      <p:sld r:id="rId27" collapse="1"/>
      <p:sld r:id="rId28" collapse="1"/>
      <p:sld r:id="rId29" collapse="1"/>
      <p:sld r:id="rId30" collapse="1"/>
      <p:sld r:id="rId31" collapse="1"/>
      <p:sld r:id="rId32" collapse="1"/>
      <p:sld r:id="rId33" collapse="1"/>
      <p:sld r:id="rId34" collapse="1"/>
      <p:sld r:id="rId35" collapse="1"/>
      <p:sld r:id="rId36" collapse="1"/>
      <p:sld r:id="rId37" collapse="1"/>
      <p:sld r:id="rId38" collapse="1"/>
      <p:sld r:id="rId39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55" Type="http://schemas.openxmlformats.org/officeDocument/2006/relationships/font" Target="fonts/font5.fntdata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4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57" Type="http://schemas.openxmlformats.org/officeDocument/2006/relationships/font" Target="fonts/font7.fntdata"/><Relationship Id="rId61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2.fntdata"/><Relationship Id="rId60" Type="http://schemas.openxmlformats.org/officeDocument/2006/relationships/font" Target="fonts/font10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6.fntdata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9.fntdata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8.xml"/><Relationship Id="rId13" Type="http://schemas.openxmlformats.org/officeDocument/2006/relationships/slide" Target="slides/slide14.xml"/><Relationship Id="rId18" Type="http://schemas.openxmlformats.org/officeDocument/2006/relationships/slide" Target="slides/slide19.xml"/><Relationship Id="rId26" Type="http://schemas.openxmlformats.org/officeDocument/2006/relationships/slide" Target="slides/slide31.xml"/><Relationship Id="rId39" Type="http://schemas.openxmlformats.org/officeDocument/2006/relationships/slide" Target="slides/slide46.xml"/><Relationship Id="rId3" Type="http://schemas.openxmlformats.org/officeDocument/2006/relationships/slide" Target="slides/slide3.xml"/><Relationship Id="rId21" Type="http://schemas.openxmlformats.org/officeDocument/2006/relationships/slide" Target="slides/slide22.xml"/><Relationship Id="rId34" Type="http://schemas.openxmlformats.org/officeDocument/2006/relationships/slide" Target="slides/slide41.xml"/><Relationship Id="rId7" Type="http://schemas.openxmlformats.org/officeDocument/2006/relationships/slide" Target="slides/slide7.xml"/><Relationship Id="rId12" Type="http://schemas.openxmlformats.org/officeDocument/2006/relationships/slide" Target="slides/slide13.xml"/><Relationship Id="rId17" Type="http://schemas.openxmlformats.org/officeDocument/2006/relationships/slide" Target="slides/slide18.xml"/><Relationship Id="rId25" Type="http://schemas.openxmlformats.org/officeDocument/2006/relationships/slide" Target="slides/slide29.xml"/><Relationship Id="rId33" Type="http://schemas.openxmlformats.org/officeDocument/2006/relationships/slide" Target="slides/slide40.xml"/><Relationship Id="rId38" Type="http://schemas.openxmlformats.org/officeDocument/2006/relationships/slide" Target="slides/slide45.xml"/><Relationship Id="rId2" Type="http://schemas.openxmlformats.org/officeDocument/2006/relationships/slide" Target="slides/slide2.xml"/><Relationship Id="rId16" Type="http://schemas.openxmlformats.org/officeDocument/2006/relationships/slide" Target="slides/slide17.xml"/><Relationship Id="rId20" Type="http://schemas.openxmlformats.org/officeDocument/2006/relationships/slide" Target="slides/slide21.xml"/><Relationship Id="rId29" Type="http://schemas.openxmlformats.org/officeDocument/2006/relationships/slide" Target="slides/slide34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11" Type="http://schemas.openxmlformats.org/officeDocument/2006/relationships/slide" Target="slides/slide12.xml"/><Relationship Id="rId24" Type="http://schemas.openxmlformats.org/officeDocument/2006/relationships/slide" Target="slides/slide27.xml"/><Relationship Id="rId32" Type="http://schemas.openxmlformats.org/officeDocument/2006/relationships/slide" Target="slides/slide39.xml"/><Relationship Id="rId37" Type="http://schemas.openxmlformats.org/officeDocument/2006/relationships/slide" Target="slides/slide44.xml"/><Relationship Id="rId5" Type="http://schemas.openxmlformats.org/officeDocument/2006/relationships/slide" Target="slides/slide5.xml"/><Relationship Id="rId15" Type="http://schemas.openxmlformats.org/officeDocument/2006/relationships/slide" Target="slides/slide16.xml"/><Relationship Id="rId23" Type="http://schemas.openxmlformats.org/officeDocument/2006/relationships/slide" Target="slides/slide25.xml"/><Relationship Id="rId28" Type="http://schemas.openxmlformats.org/officeDocument/2006/relationships/slide" Target="slides/slide33.xml"/><Relationship Id="rId36" Type="http://schemas.openxmlformats.org/officeDocument/2006/relationships/slide" Target="slides/slide43.xml"/><Relationship Id="rId10" Type="http://schemas.openxmlformats.org/officeDocument/2006/relationships/slide" Target="slides/slide10.xml"/><Relationship Id="rId19" Type="http://schemas.openxmlformats.org/officeDocument/2006/relationships/slide" Target="slides/slide20.xml"/><Relationship Id="rId31" Type="http://schemas.openxmlformats.org/officeDocument/2006/relationships/slide" Target="slides/slide38.xml"/><Relationship Id="rId4" Type="http://schemas.openxmlformats.org/officeDocument/2006/relationships/slide" Target="slides/slide4.xml"/><Relationship Id="rId9" Type="http://schemas.openxmlformats.org/officeDocument/2006/relationships/slide" Target="slides/slide9.xml"/><Relationship Id="rId14" Type="http://schemas.openxmlformats.org/officeDocument/2006/relationships/slide" Target="slides/slide15.xml"/><Relationship Id="rId22" Type="http://schemas.openxmlformats.org/officeDocument/2006/relationships/slide" Target="slides/slide23.xml"/><Relationship Id="rId27" Type="http://schemas.openxmlformats.org/officeDocument/2006/relationships/slide" Target="slides/slide32.xml"/><Relationship Id="rId30" Type="http://schemas.openxmlformats.org/officeDocument/2006/relationships/slide" Target="slides/slide37.xml"/><Relationship Id="rId35" Type="http://schemas.openxmlformats.org/officeDocument/2006/relationships/slide" Target="slides/slide4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5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3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4" Type="http://schemas.openxmlformats.org/officeDocument/2006/relationships/image" Target="../media/image25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ChangeArrowheads="1"/>
          </p:cNvSpPr>
          <p:nvPr/>
        </p:nvSpPr>
        <p:spPr bwMode="auto">
          <a:xfrm>
            <a:off x="6381750" y="8750300"/>
            <a:ext cx="406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>
            <a:spAutoFit/>
          </a:bodyPr>
          <a:lstStyle>
            <a:lvl1pPr algn="ctr" eaLnBrk="0" hangingPunct="0">
              <a:defRPr b="1">
                <a:solidFill>
                  <a:schemeClr val="tx1"/>
                </a:solidFill>
                <a:latin typeface="MS Reference Serif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9pPr>
          </a:lstStyle>
          <a:p>
            <a:pPr algn="r">
              <a:defRPr/>
            </a:pPr>
            <a:fld id="{C34F57F5-F632-450E-AD35-88AB9D8CDB02}" type="slidenum">
              <a:rPr lang="en-US" altLang="en-US" sz="1400" b="0" smtClean="0">
                <a:latin typeface="Book Antiqua" pitchFamily="18" charset="0"/>
              </a:rPr>
              <a:pPr algn="r">
                <a:defRPr/>
              </a:pPr>
              <a:t>‹#›</a:t>
            </a:fld>
            <a:endParaRPr lang="en-US" altLang="en-US" sz="1400" b="0" smtClean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3477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notes styles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  <p:sp>
        <p:nvSpPr>
          <p:cNvPr id="64515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2" name="Rectangle 4"/>
          <p:cNvSpPr>
            <a:spLocks noChangeArrowheads="1"/>
          </p:cNvSpPr>
          <p:nvPr/>
        </p:nvSpPr>
        <p:spPr bwMode="auto">
          <a:xfrm>
            <a:off x="6381750" y="8750300"/>
            <a:ext cx="406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>
            <a:spAutoFit/>
          </a:bodyPr>
          <a:lstStyle>
            <a:lvl1pPr algn="ctr" eaLnBrk="0" hangingPunct="0">
              <a:defRPr b="1">
                <a:solidFill>
                  <a:schemeClr val="tx1"/>
                </a:solidFill>
                <a:latin typeface="MS Reference Serif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9pPr>
          </a:lstStyle>
          <a:p>
            <a:pPr algn="r">
              <a:defRPr/>
            </a:pPr>
            <a:fld id="{59F0ABEB-94F3-42CA-81A8-102624F388A9}" type="slidenum">
              <a:rPr lang="en-US" altLang="en-US" sz="1400" b="0" smtClean="0">
                <a:latin typeface="Book Antiqua" pitchFamily="18" charset="0"/>
              </a:rPr>
              <a:pPr algn="r">
                <a:defRPr/>
              </a:pPr>
              <a:t>‹#›</a:t>
            </a:fld>
            <a:endParaRPr lang="en-US" altLang="en-US" sz="1400" b="0" smtClean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7915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NOTE: You won’t know mu, the population mean.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Clr>
                <a:srgbClr val="66FFFF"/>
              </a:buClr>
              <a:buFont typeface="Wingdings" pitchFamily="2" charset="2"/>
              <a:buNone/>
            </a:pPr>
            <a:r>
              <a:rPr lang="en-US" altLang="en-US" smtClean="0">
                <a:solidFill>
                  <a:srgbClr val="000000"/>
                </a:solidFill>
              </a:rPr>
              <a:t>Whenever a data set has extreme values, the median</a:t>
            </a:r>
          </a:p>
          <a:p>
            <a:r>
              <a:rPr lang="en-US" altLang="en-US" smtClean="0">
                <a:solidFill>
                  <a:srgbClr val="000000"/>
                </a:solidFill>
              </a:rPr>
              <a:t>      is the preferred measure of central location.</a:t>
            </a:r>
          </a:p>
          <a:p>
            <a:endParaRPr lang="en-US" altLang="en-US" smtClean="0">
              <a:solidFill>
                <a:srgbClr val="000000"/>
              </a:solidFill>
            </a:endParaRPr>
          </a:p>
          <a:p>
            <a:pPr>
              <a:buClr>
                <a:srgbClr val="66FFFF"/>
              </a:buClr>
              <a:buFont typeface="Wingdings" pitchFamily="2" charset="2"/>
              <a:buNone/>
            </a:pPr>
            <a:r>
              <a:rPr lang="en-US" altLang="en-US" smtClean="0">
                <a:solidFill>
                  <a:srgbClr val="000000"/>
                </a:solidFill>
              </a:rPr>
              <a:t>A few extremely large incomes or property values</a:t>
            </a:r>
          </a:p>
          <a:p>
            <a:r>
              <a:rPr lang="en-US" altLang="en-US" smtClean="0">
                <a:solidFill>
                  <a:srgbClr val="000000"/>
                </a:solidFill>
              </a:rPr>
              <a:t>      can inflate the mean.</a:t>
            </a:r>
          </a:p>
          <a:p>
            <a:endParaRPr lang="en-US" altLang="en-US" smtClean="0">
              <a:solidFill>
                <a:srgbClr val="000000"/>
              </a:solidFill>
            </a:endParaRPr>
          </a:p>
          <a:p>
            <a:pPr>
              <a:buClr>
                <a:srgbClr val="66FFFF"/>
              </a:buClr>
              <a:buFont typeface="Wingdings" pitchFamily="2" charset="2"/>
              <a:buNone/>
            </a:pPr>
            <a:r>
              <a:rPr lang="en-US" altLang="en-US" smtClean="0">
                <a:solidFill>
                  <a:srgbClr val="000000"/>
                </a:solidFill>
              </a:rPr>
              <a:t>The median is the measure of location most often</a:t>
            </a:r>
          </a:p>
          <a:p>
            <a:r>
              <a:rPr lang="en-US" altLang="en-US" smtClean="0">
                <a:solidFill>
                  <a:srgbClr val="000000"/>
                </a:solidFill>
              </a:rPr>
              <a:t>      reported for annual income and property value data.</a:t>
            </a:r>
          </a:p>
          <a:p>
            <a:endParaRPr lang="en-US" altLang="en-US" smtClean="0">
              <a:solidFill>
                <a:srgbClr val="000000"/>
              </a:solidFill>
            </a:endParaRPr>
          </a:p>
          <a:p>
            <a:endParaRPr lang="en-US" altLang="en-US" smtClean="0">
              <a:solidFill>
                <a:srgbClr val="000000"/>
              </a:solidFill>
            </a:endParaRPr>
          </a:p>
          <a:p>
            <a:endParaRPr lang="en-US" altLang="en-US" smtClean="0"/>
          </a:p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 smtClean="0">
                <a:solidFill>
                  <a:srgbClr val="000000"/>
                </a:solidFill>
              </a:rPr>
              <a:t>Quartiles are specific percentiles.</a:t>
            </a:r>
          </a:p>
          <a:p>
            <a:endParaRPr lang="en-US" altLang="en-US" dirty="0" smtClean="0"/>
          </a:p>
          <a:p>
            <a:r>
              <a:rPr lang="en-US" altLang="en-US" dirty="0" smtClean="0">
                <a:solidFill>
                  <a:srgbClr val="000000"/>
                </a:solidFill>
              </a:rPr>
              <a:t>First Quartile = 25th Percentile</a:t>
            </a:r>
          </a:p>
          <a:p>
            <a:endParaRPr lang="en-US" altLang="en-US" dirty="0" smtClean="0"/>
          </a:p>
          <a:p>
            <a:r>
              <a:rPr lang="en-US" altLang="en-US" dirty="0" smtClean="0">
                <a:solidFill>
                  <a:srgbClr val="000000"/>
                </a:solidFill>
              </a:rPr>
              <a:t>Second Quartile = 50th Percentile = Median</a:t>
            </a:r>
          </a:p>
          <a:p>
            <a:endParaRPr lang="en-US" altLang="en-US" dirty="0" smtClean="0">
              <a:solidFill>
                <a:srgbClr val="000000"/>
              </a:solidFill>
            </a:endParaRPr>
          </a:p>
          <a:p>
            <a:r>
              <a:rPr lang="en-US" altLang="en-US" dirty="0" smtClean="0">
                <a:solidFill>
                  <a:srgbClr val="000000"/>
                </a:solidFill>
              </a:rPr>
              <a:t>Third Quartile = 75th Percentile</a:t>
            </a:r>
          </a:p>
          <a:p>
            <a:endParaRPr lang="en-US" altLang="en-US" dirty="0" smtClean="0">
              <a:solidFill>
                <a:srgbClr val="000000"/>
              </a:solidFill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Book Antiqua" pitchFamily="18" charset="0"/>
                <a:ea typeface="+mn-ea"/>
                <a:cs typeface="+mn-cs"/>
              </a:rPr>
              <a:t>If 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Book Antiqua" pitchFamily="18" charset="0"/>
                <a:ea typeface="+mn-ea"/>
                <a:cs typeface="+mn-cs"/>
              </a:rPr>
              <a:t>i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Book Antiqua" pitchFamily="18" charset="0"/>
                <a:ea typeface="+mn-ea"/>
                <a:cs typeface="+mn-cs"/>
              </a:rPr>
              <a:t> is not an integer, round up. The next integer greater than 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Book Antiqua" pitchFamily="18" charset="0"/>
                <a:ea typeface="+mn-ea"/>
                <a:cs typeface="+mn-cs"/>
              </a:rPr>
              <a:t>i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Book Antiqua" pitchFamily="18" charset="0"/>
                <a:ea typeface="+mn-ea"/>
                <a:cs typeface="+mn-cs"/>
              </a:rPr>
              <a:t> denotes the position of the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Book Antiqua" pitchFamily="18" charset="0"/>
                <a:ea typeface="+mn-ea"/>
                <a:cs typeface="+mn-cs"/>
              </a:rPr>
              <a:t>pth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Book Antiqua" pitchFamily="18" charset="0"/>
                <a:ea typeface="+mn-ea"/>
                <a:cs typeface="+mn-cs"/>
              </a:rPr>
              <a:t> percentile.</a:t>
            </a:r>
          </a:p>
          <a:p>
            <a:r>
              <a:rPr lang="en-US" smtClean="0"/>
              <a:t/>
            </a:r>
            <a:br>
              <a:rPr lang="en-US" smtClean="0"/>
            </a:br>
            <a:r>
              <a:rPr lang="en-US" sz="1200" b="0" i="0" kern="1200" smtClean="0">
                <a:solidFill>
                  <a:schemeClr val="tx1"/>
                </a:solidFill>
                <a:effectLst/>
                <a:latin typeface="Book Antiqua" pitchFamily="18" charset="0"/>
                <a:ea typeface="+mn-ea"/>
                <a:cs typeface="+mn-cs"/>
              </a:rPr>
              <a:t>If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Book Antiqua" pitchFamily="18" charset="0"/>
                <a:ea typeface="+mn-ea"/>
                <a:cs typeface="+mn-cs"/>
              </a:rPr>
              <a:t> 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Book Antiqua" pitchFamily="18" charset="0"/>
                <a:ea typeface="+mn-ea"/>
                <a:cs typeface="+mn-cs"/>
              </a:rPr>
              <a:t>i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Book Antiqua" pitchFamily="18" charset="0"/>
                <a:ea typeface="+mn-ea"/>
                <a:cs typeface="+mn-cs"/>
              </a:rPr>
              <a:t> is an integer, the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Book Antiqua" pitchFamily="18" charset="0"/>
                <a:ea typeface="+mn-ea"/>
                <a:cs typeface="+mn-cs"/>
              </a:rPr>
              <a:t>pth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Book Antiqua" pitchFamily="18" charset="0"/>
                <a:ea typeface="+mn-ea"/>
                <a:cs typeface="+mn-cs"/>
              </a:rPr>
              <a:t> percentile is the average of the values in positions 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Book Antiqua" pitchFamily="18" charset="0"/>
                <a:ea typeface="+mn-ea"/>
                <a:cs typeface="+mn-cs"/>
              </a:rPr>
              <a:t>i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Book Antiqua" pitchFamily="18" charset="0"/>
                <a:ea typeface="+mn-ea"/>
                <a:cs typeface="+mn-cs"/>
              </a:rPr>
              <a:t> and 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Book Antiqua" pitchFamily="18" charset="0"/>
                <a:ea typeface="+mn-ea"/>
                <a:cs typeface="+mn-cs"/>
              </a:rPr>
              <a:t>i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Book Antiqua" pitchFamily="18" charset="0"/>
                <a:ea typeface="+mn-ea"/>
                <a:cs typeface="+mn-cs"/>
              </a:rPr>
              <a:t> + 1.</a:t>
            </a:r>
            <a:endParaRPr lang="en-US" alt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solidFill>
                  <a:srgbClr val="000000"/>
                </a:solidFill>
              </a:rPr>
              <a:t>At least 80% of the items take on a value of 95 or less.</a:t>
            </a:r>
          </a:p>
          <a:p>
            <a:endParaRPr lang="en-US" altLang="en-US" smtClean="0">
              <a:solidFill>
                <a:srgbClr val="000000"/>
              </a:solidFill>
            </a:endParaRPr>
          </a:p>
          <a:p>
            <a:r>
              <a:rPr lang="en-US" altLang="en-US" smtClean="0">
                <a:solidFill>
                  <a:srgbClr val="000000"/>
                </a:solidFill>
              </a:rPr>
              <a:t>40/50 = .8 or 80%</a:t>
            </a:r>
          </a:p>
          <a:p>
            <a:endParaRPr lang="en-US" altLang="en-US" smtClean="0">
              <a:solidFill>
                <a:srgbClr val="000000"/>
              </a:solidFill>
            </a:endParaRPr>
          </a:p>
          <a:p>
            <a:endParaRPr lang="en-US" altLang="en-US" smtClean="0">
              <a:solidFill>
                <a:srgbClr val="000000"/>
              </a:solidFill>
            </a:endParaRPr>
          </a:p>
          <a:p>
            <a:r>
              <a:rPr lang="en-US" altLang="en-US" smtClean="0">
                <a:solidFill>
                  <a:srgbClr val="000000"/>
                </a:solidFill>
              </a:rPr>
              <a:t>At least 20% of the items take on a value of 95 or more</a:t>
            </a:r>
          </a:p>
          <a:p>
            <a:endParaRPr lang="en-US" altLang="en-US" smtClean="0">
              <a:solidFill>
                <a:srgbClr val="000000"/>
              </a:solidFill>
            </a:endParaRPr>
          </a:p>
          <a:p>
            <a:r>
              <a:rPr lang="en-US" altLang="en-US" smtClean="0">
                <a:solidFill>
                  <a:srgbClr val="000000"/>
                </a:solidFill>
              </a:rPr>
              <a:t>10/50 = .2 or 20%</a:t>
            </a:r>
          </a:p>
          <a:p>
            <a:endParaRPr lang="en-US" altLang="en-US" smtClean="0">
              <a:solidFill>
                <a:srgbClr val="000000"/>
              </a:solidFill>
            </a:endParaRPr>
          </a:p>
          <a:p>
            <a:endParaRPr lang="en-US" alt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From the crosstabulation it appears that net sales are larger for promotional customers. </a:t>
            </a:r>
          </a:p>
          <a:p>
            <a:endParaRPr lang="en-US" smtClean="0"/>
          </a:p>
          <a:p>
            <a:r>
              <a:rPr lang="en-US" smtClean="0"/>
              <a:t>Age is not a factor in determining net sales.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>
                <a:solidFill>
                  <a:srgbClr val="000000"/>
                </a:solidFill>
              </a:rPr>
              <a:t>Range</a:t>
            </a:r>
          </a:p>
          <a:p>
            <a:pPr>
              <a:lnSpc>
                <a:spcPct val="90000"/>
              </a:lnSpc>
            </a:pPr>
            <a:r>
              <a:rPr lang="en-US" altLang="en-US" smtClean="0">
                <a:solidFill>
                  <a:srgbClr val="000000"/>
                </a:solidFill>
              </a:rPr>
              <a:t>Interquartile range</a:t>
            </a:r>
          </a:p>
          <a:p>
            <a:pPr>
              <a:lnSpc>
                <a:spcPct val="90000"/>
              </a:lnSpc>
            </a:pPr>
            <a:r>
              <a:rPr lang="en-US" altLang="en-US" smtClean="0">
                <a:solidFill>
                  <a:srgbClr val="000000"/>
                </a:solidFill>
              </a:rPr>
              <a:t>Variance</a:t>
            </a:r>
          </a:p>
          <a:p>
            <a:pPr>
              <a:lnSpc>
                <a:spcPct val="90000"/>
              </a:lnSpc>
            </a:pPr>
            <a:r>
              <a:rPr lang="en-US" altLang="en-US" smtClean="0">
                <a:solidFill>
                  <a:srgbClr val="000000"/>
                </a:solidFill>
              </a:rPr>
              <a:t>Standard Deviation</a:t>
            </a:r>
          </a:p>
          <a:p>
            <a:pPr>
              <a:lnSpc>
                <a:spcPct val="90000"/>
              </a:lnSpc>
            </a:pPr>
            <a:endParaRPr lang="en-US" altLang="en-US" smtClean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en-US" smtClean="0">
                <a:solidFill>
                  <a:srgbClr val="000000"/>
                </a:solidFill>
              </a:rPr>
              <a:t>If the measures are computed for data </a:t>
            </a:r>
          </a:p>
          <a:p>
            <a:pPr>
              <a:lnSpc>
                <a:spcPct val="90000"/>
              </a:lnSpc>
            </a:pPr>
            <a:r>
              <a:rPr lang="en-US" altLang="en-US" smtClean="0">
                <a:solidFill>
                  <a:srgbClr val="000000"/>
                </a:solidFill>
              </a:rPr>
              <a:t>from a sample, they are called </a:t>
            </a:r>
            <a:r>
              <a:rPr lang="en-US" altLang="en-US" u="sng" smtClean="0">
                <a:solidFill>
                  <a:srgbClr val="000000"/>
                </a:solidFill>
              </a:rPr>
              <a:t>sample statistics</a:t>
            </a:r>
            <a:r>
              <a:rPr lang="en-US" altLang="en-US" smtClean="0">
                <a:solidFill>
                  <a:srgbClr val="000000"/>
                </a:solidFill>
              </a:rPr>
              <a:t>.</a:t>
            </a:r>
          </a:p>
          <a:p>
            <a:endParaRPr lang="en-US" altLang="en-US" smtClean="0"/>
          </a:p>
          <a:p>
            <a:pPr>
              <a:lnSpc>
                <a:spcPct val="90000"/>
              </a:lnSpc>
            </a:pPr>
            <a:r>
              <a:rPr lang="en-US" altLang="en-US" smtClean="0">
                <a:solidFill>
                  <a:srgbClr val="000000"/>
                </a:solidFill>
              </a:rPr>
              <a:t>If the measures are computed for data from a </a:t>
            </a:r>
          </a:p>
          <a:p>
            <a:pPr>
              <a:lnSpc>
                <a:spcPct val="90000"/>
              </a:lnSpc>
            </a:pPr>
            <a:r>
              <a:rPr lang="en-US" altLang="en-US" smtClean="0">
                <a:solidFill>
                  <a:srgbClr val="000000"/>
                </a:solidFill>
              </a:rPr>
              <a:t>population, they are called </a:t>
            </a:r>
            <a:r>
              <a:rPr lang="en-US" altLang="en-US" u="sng" smtClean="0">
                <a:solidFill>
                  <a:srgbClr val="000000"/>
                </a:solidFill>
              </a:rPr>
              <a:t>population parameters</a:t>
            </a:r>
            <a:r>
              <a:rPr lang="en-US" altLang="en-US" smtClean="0">
                <a:solidFill>
                  <a:srgbClr val="000000"/>
                </a:solidFill>
              </a:rPr>
              <a:t>.</a:t>
            </a:r>
          </a:p>
          <a:p>
            <a:endParaRPr lang="en-US" altLang="en-US" smtClean="0"/>
          </a:p>
          <a:p>
            <a:pPr>
              <a:lnSpc>
                <a:spcPct val="90000"/>
              </a:lnSpc>
            </a:pPr>
            <a:r>
              <a:rPr lang="en-US" altLang="en-US" smtClean="0">
                <a:solidFill>
                  <a:srgbClr val="000000"/>
                </a:solidFill>
              </a:rPr>
              <a:t>A sample statistic is referred to as the </a:t>
            </a:r>
            <a:r>
              <a:rPr lang="en-US" altLang="en-US" u="sng" smtClean="0">
                <a:solidFill>
                  <a:srgbClr val="000000"/>
                </a:solidFill>
              </a:rPr>
              <a:t>point estimator</a:t>
            </a:r>
          </a:p>
          <a:p>
            <a:pPr>
              <a:lnSpc>
                <a:spcPct val="90000"/>
              </a:lnSpc>
            </a:pPr>
            <a:r>
              <a:rPr lang="en-US" altLang="en-US" smtClean="0">
                <a:solidFill>
                  <a:srgbClr val="000000"/>
                </a:solidFill>
              </a:rPr>
              <a:t>of the corresponding population parameter.</a:t>
            </a:r>
          </a:p>
          <a:p>
            <a:endParaRPr lang="en-US" altLang="en-US" smtClean="0"/>
          </a:p>
          <a:p>
            <a:r>
              <a:rPr lang="en-US" altLang="en-US" smtClean="0"/>
              <a:t>100% of the data are within the range.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50% of the data are within the IQR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0" tIns="44446" rIns="90480" bIns="44446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0" tIns="44446" rIns="90480" bIns="44446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0" tIns="44446" rIns="90480" bIns="44446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0" tIns="44446" rIns="90480" bIns="44446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0" tIns="44446" rIns="90480" bIns="44446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0" tIns="44446" rIns="90480" bIns="44446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0" tIns="44446" rIns="90480" bIns="44446"/>
          <a:lstStyle/>
          <a:p>
            <a:r>
              <a:rPr lang="en-US" altLang="en-US" smtClean="0">
                <a:solidFill>
                  <a:srgbClr val="000000"/>
                </a:solidFill>
              </a:rPr>
              <a:t>If the </a:t>
            </a:r>
            <a:r>
              <a:rPr lang="en-US" altLang="en-US" smtClean="0">
                <a:solidFill>
                  <a:srgbClr val="FF0000"/>
                </a:solidFill>
              </a:rPr>
              <a:t>population mean</a:t>
            </a:r>
            <a:r>
              <a:rPr lang="en-US" altLang="en-US" smtClean="0">
                <a:solidFill>
                  <a:srgbClr val="000000"/>
                </a:solidFill>
              </a:rPr>
              <a:t> is known but the population </a:t>
            </a:r>
          </a:p>
          <a:p>
            <a:r>
              <a:rPr lang="en-US" altLang="en-US" smtClean="0">
                <a:solidFill>
                  <a:srgbClr val="000000"/>
                </a:solidFill>
              </a:rPr>
              <a:t>variance is not, the variance from a sample of size</a:t>
            </a:r>
          </a:p>
          <a:p>
            <a:r>
              <a:rPr lang="en-US" altLang="en-US" i="1" smtClean="0">
                <a:solidFill>
                  <a:srgbClr val="000000"/>
                </a:solidFill>
              </a:rPr>
              <a:t>n </a:t>
            </a:r>
            <a:r>
              <a:rPr lang="en-US" altLang="en-US" smtClean="0">
                <a:solidFill>
                  <a:srgbClr val="000000"/>
                </a:solidFill>
              </a:rPr>
              <a:t>would be 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0" tIns="44446" rIns="90480" bIns="44446"/>
          <a:lstStyle/>
          <a:p>
            <a:r>
              <a:rPr lang="en-US" altLang="en-US" smtClean="0">
                <a:solidFill>
                  <a:srgbClr val="000000"/>
                </a:solidFill>
              </a:rPr>
              <a:t>Since the </a:t>
            </a:r>
            <a:r>
              <a:rPr lang="en-US" altLang="en-US" u="sng" smtClean="0">
                <a:solidFill>
                  <a:srgbClr val="FF0000"/>
                </a:solidFill>
              </a:rPr>
              <a:t>population mean</a:t>
            </a:r>
            <a:r>
              <a:rPr lang="en-US" altLang="en-US" smtClean="0">
                <a:solidFill>
                  <a:srgbClr val="000000"/>
                </a:solidFill>
              </a:rPr>
              <a:t> is unknown in most cases,</a:t>
            </a:r>
          </a:p>
          <a:p>
            <a:r>
              <a:rPr lang="en-US" altLang="en-US" smtClean="0">
                <a:solidFill>
                  <a:srgbClr val="000000"/>
                </a:solidFill>
              </a:rPr>
              <a:t>the </a:t>
            </a:r>
            <a:r>
              <a:rPr lang="en-US" altLang="en-US" u="sng" smtClean="0">
                <a:solidFill>
                  <a:srgbClr val="0066FF"/>
                </a:solidFill>
              </a:rPr>
              <a:t>sample mean</a:t>
            </a:r>
            <a:r>
              <a:rPr lang="en-US" altLang="en-US" smtClean="0">
                <a:solidFill>
                  <a:srgbClr val="000000"/>
                </a:solidFill>
              </a:rPr>
              <a:t> is used instead.</a:t>
            </a:r>
          </a:p>
          <a:p>
            <a:endParaRPr lang="en-US" altLang="en-US" smtClean="0">
              <a:solidFill>
                <a:srgbClr val="000000"/>
              </a:solidFill>
            </a:endParaRPr>
          </a:p>
          <a:p>
            <a:r>
              <a:rPr lang="en-US" altLang="en-US" smtClean="0">
                <a:solidFill>
                  <a:srgbClr val="000000"/>
                </a:solidFill>
              </a:rPr>
              <a:t>Dividing by n makes the estimator of the sample standard deviation biased.</a:t>
            </a:r>
          </a:p>
          <a:p>
            <a:endParaRPr lang="en-US" altLang="en-US" smtClean="0">
              <a:solidFill>
                <a:srgbClr val="000000"/>
              </a:solidFill>
            </a:endParaRPr>
          </a:p>
          <a:p>
            <a:r>
              <a:rPr lang="en-US" altLang="en-US" smtClean="0">
                <a:solidFill>
                  <a:srgbClr val="000000"/>
                </a:solidFill>
              </a:rPr>
              <a:t>Multiplying it by </a:t>
            </a:r>
            <a:r>
              <a:rPr lang="en-US" altLang="en-US" i="1" smtClean="0">
                <a:solidFill>
                  <a:srgbClr val="000000"/>
                </a:solidFill>
              </a:rPr>
              <a:t>n</a:t>
            </a:r>
            <a:r>
              <a:rPr lang="en-US" altLang="en-US" smtClean="0">
                <a:solidFill>
                  <a:srgbClr val="000000"/>
                </a:solidFill>
              </a:rPr>
              <a:t>/(</a:t>
            </a:r>
            <a:r>
              <a:rPr lang="en-US" altLang="en-US" i="1" smtClean="0">
                <a:solidFill>
                  <a:srgbClr val="000000"/>
                </a:solidFill>
              </a:rPr>
              <a:t>n</a:t>
            </a:r>
            <a:r>
              <a:rPr lang="en-US" altLang="en-US" smtClean="0">
                <a:solidFill>
                  <a:srgbClr val="000000"/>
                </a:solidFill>
              </a:rPr>
              <a:t> – 1) eliminates the bias.</a:t>
            </a:r>
          </a:p>
          <a:p>
            <a:endParaRPr lang="en-US" alt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0" tIns="44446" rIns="90480" bIns="44446"/>
          <a:lstStyle/>
          <a:p>
            <a:r>
              <a:rPr lang="en-US" altLang="en-US" smtClean="0">
                <a:solidFill>
                  <a:srgbClr val="000000"/>
                </a:solidFill>
              </a:rPr>
              <a:t>Since the </a:t>
            </a:r>
            <a:r>
              <a:rPr lang="en-US" altLang="en-US" u="sng" smtClean="0">
                <a:solidFill>
                  <a:srgbClr val="FF0000"/>
                </a:solidFill>
              </a:rPr>
              <a:t>population mean</a:t>
            </a:r>
            <a:r>
              <a:rPr lang="en-US" altLang="en-US" smtClean="0">
                <a:solidFill>
                  <a:srgbClr val="000000"/>
                </a:solidFill>
              </a:rPr>
              <a:t> is unknown in most cases,</a:t>
            </a:r>
          </a:p>
          <a:p>
            <a:r>
              <a:rPr lang="en-US" altLang="en-US" smtClean="0">
                <a:solidFill>
                  <a:srgbClr val="000000"/>
                </a:solidFill>
              </a:rPr>
              <a:t>the </a:t>
            </a:r>
            <a:r>
              <a:rPr lang="en-US" altLang="en-US" u="sng" smtClean="0">
                <a:solidFill>
                  <a:srgbClr val="0066FF"/>
                </a:solidFill>
              </a:rPr>
              <a:t>sample mean</a:t>
            </a:r>
            <a:r>
              <a:rPr lang="en-US" altLang="en-US" smtClean="0">
                <a:solidFill>
                  <a:srgbClr val="000000"/>
                </a:solidFill>
              </a:rPr>
              <a:t> is used instead.</a:t>
            </a:r>
          </a:p>
          <a:p>
            <a:endParaRPr lang="en-US" altLang="en-US" smtClean="0">
              <a:solidFill>
                <a:srgbClr val="000000"/>
              </a:solidFill>
            </a:endParaRPr>
          </a:p>
          <a:p>
            <a:r>
              <a:rPr lang="en-US" altLang="en-US" smtClean="0">
                <a:solidFill>
                  <a:srgbClr val="000000"/>
                </a:solidFill>
              </a:rPr>
              <a:t>Dividing by n makes the estimator of the sample standard deviation biased.</a:t>
            </a:r>
          </a:p>
          <a:p>
            <a:endParaRPr lang="en-US" altLang="en-US" smtClean="0">
              <a:solidFill>
                <a:srgbClr val="000000"/>
              </a:solidFill>
            </a:endParaRPr>
          </a:p>
          <a:p>
            <a:r>
              <a:rPr lang="en-US" altLang="en-US" smtClean="0">
                <a:solidFill>
                  <a:srgbClr val="000000"/>
                </a:solidFill>
              </a:rPr>
              <a:t>Multiplying it by </a:t>
            </a:r>
            <a:r>
              <a:rPr lang="en-US" altLang="en-US" i="1" smtClean="0">
                <a:solidFill>
                  <a:srgbClr val="000000"/>
                </a:solidFill>
              </a:rPr>
              <a:t>n</a:t>
            </a:r>
            <a:r>
              <a:rPr lang="en-US" altLang="en-US" smtClean="0">
                <a:solidFill>
                  <a:srgbClr val="000000"/>
                </a:solidFill>
              </a:rPr>
              <a:t>/(</a:t>
            </a:r>
            <a:r>
              <a:rPr lang="en-US" altLang="en-US" i="1" smtClean="0">
                <a:solidFill>
                  <a:srgbClr val="000000"/>
                </a:solidFill>
              </a:rPr>
              <a:t>n</a:t>
            </a:r>
            <a:r>
              <a:rPr lang="en-US" altLang="en-US" smtClean="0">
                <a:solidFill>
                  <a:srgbClr val="000000"/>
                </a:solidFill>
              </a:rPr>
              <a:t> – 1) eliminates the bias.</a:t>
            </a:r>
          </a:p>
          <a:p>
            <a:endParaRPr lang="en-US" alt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solidFill>
                  <a:srgbClr val="000000"/>
                </a:solidFill>
              </a:rPr>
              <a:t>The </a:t>
            </a:r>
            <a:r>
              <a:rPr lang="en-US" altLang="en-US" u="sng" smtClean="0">
                <a:solidFill>
                  <a:srgbClr val="000000"/>
                </a:solidFill>
              </a:rPr>
              <a:t>standard deviation</a:t>
            </a:r>
            <a:r>
              <a:rPr lang="en-US" altLang="en-US" smtClean="0">
                <a:solidFill>
                  <a:srgbClr val="000000"/>
                </a:solidFill>
              </a:rPr>
              <a:t> of a data set is the positive</a:t>
            </a:r>
          </a:p>
          <a:p>
            <a:r>
              <a:rPr lang="en-US" altLang="en-US" smtClean="0">
                <a:solidFill>
                  <a:srgbClr val="000000"/>
                </a:solidFill>
              </a:rPr>
              <a:t> square root of the variance.</a:t>
            </a:r>
          </a:p>
          <a:p>
            <a:endParaRPr lang="en-US" altLang="en-US" smtClean="0"/>
          </a:p>
          <a:p>
            <a:r>
              <a:rPr lang="en-US" altLang="en-US" smtClean="0">
                <a:solidFill>
                  <a:srgbClr val="000000"/>
                </a:solidFill>
              </a:rPr>
              <a:t> It is measured in the </a:t>
            </a:r>
            <a:r>
              <a:rPr lang="en-US" altLang="en-US" u="sng" smtClean="0">
                <a:solidFill>
                  <a:srgbClr val="000000"/>
                </a:solidFill>
              </a:rPr>
              <a:t>same units as the data</a:t>
            </a:r>
            <a:r>
              <a:rPr lang="en-US" altLang="en-US" smtClean="0">
                <a:solidFill>
                  <a:srgbClr val="000000"/>
                </a:solidFill>
              </a:rPr>
              <a:t>, making</a:t>
            </a:r>
          </a:p>
          <a:p>
            <a:r>
              <a:rPr lang="en-US" altLang="en-US" smtClean="0">
                <a:solidFill>
                  <a:srgbClr val="000000"/>
                </a:solidFill>
              </a:rPr>
              <a:t> it more easily interpreted than the variance.</a:t>
            </a:r>
          </a:p>
          <a:p>
            <a:endParaRPr lang="en-US" altLang="en-US" smtClean="0">
              <a:solidFill>
                <a:srgbClr val="000000"/>
              </a:solidFill>
            </a:endParaRPr>
          </a:p>
          <a:p>
            <a:r>
              <a:rPr lang="en-US" altLang="en-US" smtClean="0">
                <a:solidFill>
                  <a:srgbClr val="000000"/>
                </a:solidFill>
              </a:rPr>
              <a:t>The </a:t>
            </a:r>
            <a:r>
              <a:rPr lang="en-US" altLang="en-US" u="sng" smtClean="0">
                <a:solidFill>
                  <a:srgbClr val="000000"/>
                </a:solidFill>
              </a:rPr>
              <a:t>coefficient of variation</a:t>
            </a:r>
            <a:r>
              <a:rPr lang="en-US" altLang="en-US" smtClean="0">
                <a:solidFill>
                  <a:srgbClr val="000000"/>
                </a:solidFill>
              </a:rPr>
              <a:t> indicates how large the</a:t>
            </a:r>
          </a:p>
          <a:p>
            <a:r>
              <a:rPr lang="en-US" altLang="en-US" smtClean="0">
                <a:solidFill>
                  <a:srgbClr val="000000"/>
                </a:solidFill>
              </a:rPr>
              <a:t> standard deviation is in relation to the mean.</a:t>
            </a:r>
          </a:p>
          <a:p>
            <a:endParaRPr lang="en-US" altLang="en-US" smtClean="0">
              <a:solidFill>
                <a:srgbClr val="000000"/>
              </a:solidFill>
            </a:endParaRPr>
          </a:p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From the crosstabulation it appears that net sales are larger for promotional customers. </a:t>
            </a:r>
          </a:p>
          <a:p>
            <a:endParaRPr lang="en-US" smtClean="0"/>
          </a:p>
          <a:p>
            <a:r>
              <a:rPr lang="en-US" smtClean="0"/>
              <a:t>Age is not a factor in determining net sales.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Clr>
                <a:srgbClr val="66FFFF"/>
              </a:buClr>
              <a:buFont typeface="Wingdings" pitchFamily="2" charset="2"/>
              <a:buNone/>
            </a:pPr>
            <a:r>
              <a:rPr lang="en-US" altLang="en-US" smtClean="0">
                <a:solidFill>
                  <a:srgbClr val="000000"/>
                </a:solidFill>
              </a:rPr>
              <a:t>An observation’s z-score is a measure of the relative</a:t>
            </a:r>
          </a:p>
          <a:p>
            <a:pPr>
              <a:buClr>
                <a:srgbClr val="66FFFF"/>
              </a:buClr>
              <a:buFont typeface="Wingdings" pitchFamily="2" charset="2"/>
              <a:buNone/>
            </a:pPr>
            <a:r>
              <a:rPr lang="en-US" altLang="en-US" smtClean="0">
                <a:solidFill>
                  <a:srgbClr val="000000"/>
                </a:solidFill>
              </a:rPr>
              <a:t>      location of the observation in a data set.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r>
              <a:rPr lang="en-US" altLang="en-US" smtClean="0"/>
              <a:t>THE MOST IMPORTANT TOPIC IN CHAPTERS 1-8!!!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Clr>
                <a:srgbClr val="66FFFF"/>
              </a:buClr>
              <a:buFont typeface="Wingdings" pitchFamily="2" charset="2"/>
              <a:buNone/>
            </a:pPr>
            <a:r>
              <a:rPr lang="en-US" altLang="en-US" smtClean="0">
                <a:solidFill>
                  <a:srgbClr val="000000"/>
                </a:solidFill>
              </a:rPr>
              <a:t>An </a:t>
            </a:r>
            <a:r>
              <a:rPr lang="en-US" altLang="en-US" u="sng" smtClean="0">
                <a:solidFill>
                  <a:srgbClr val="000000"/>
                </a:solidFill>
              </a:rPr>
              <a:t>outlier</a:t>
            </a:r>
            <a:r>
              <a:rPr lang="en-US" altLang="en-US" smtClean="0">
                <a:solidFill>
                  <a:srgbClr val="000000"/>
                </a:solidFill>
              </a:rPr>
              <a:t> is an unusually small or unusually large</a:t>
            </a:r>
          </a:p>
          <a:p>
            <a:r>
              <a:rPr lang="en-US" altLang="en-US" smtClean="0">
                <a:solidFill>
                  <a:srgbClr val="000000"/>
                </a:solidFill>
              </a:rPr>
              <a:t>      value in a data set.</a:t>
            </a:r>
          </a:p>
          <a:p>
            <a:endParaRPr lang="en-US" altLang="en-US" smtClean="0">
              <a:solidFill>
                <a:srgbClr val="000000"/>
              </a:solidFill>
            </a:endParaRPr>
          </a:p>
          <a:p>
            <a:pPr>
              <a:buClr>
                <a:srgbClr val="66FFFF"/>
              </a:buClr>
              <a:buFont typeface="Wingdings" pitchFamily="2" charset="2"/>
              <a:buNone/>
            </a:pPr>
            <a:r>
              <a:rPr lang="en-US" altLang="en-US" smtClean="0">
                <a:solidFill>
                  <a:srgbClr val="000000"/>
                </a:solidFill>
              </a:rPr>
              <a:t>A data value with a z-score less than -3 or greater</a:t>
            </a:r>
          </a:p>
          <a:p>
            <a:r>
              <a:rPr lang="en-US" altLang="en-US" smtClean="0">
                <a:solidFill>
                  <a:srgbClr val="000000"/>
                </a:solidFill>
              </a:rPr>
              <a:t>      than +3 might be considered an outlier.</a:t>
            </a:r>
          </a:p>
          <a:p>
            <a:endParaRPr lang="en-US" altLang="en-US" smtClean="0">
              <a:solidFill>
                <a:srgbClr val="000000"/>
              </a:solidFill>
            </a:endParaRPr>
          </a:p>
          <a:p>
            <a:pPr>
              <a:spcBef>
                <a:spcPct val="20000"/>
              </a:spcBef>
              <a:buClr>
                <a:srgbClr val="66FFFF"/>
              </a:buClr>
              <a:buFont typeface="Wingdings" pitchFamily="2" charset="2"/>
              <a:buNone/>
            </a:pPr>
            <a:r>
              <a:rPr lang="en-US" altLang="en-US" sz="2400" smtClean="0">
                <a:solidFill>
                  <a:srgbClr val="000000"/>
                </a:solidFill>
              </a:rPr>
              <a:t>It might be: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125000"/>
            </a:pPr>
            <a:r>
              <a:rPr lang="en-US" altLang="en-US" sz="2400" smtClean="0">
                <a:solidFill>
                  <a:srgbClr val="000000"/>
                </a:solidFill>
              </a:rPr>
              <a:t>an incorrectly recorded data value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125000"/>
            </a:pPr>
            <a:endParaRPr lang="en-US" altLang="en-US" sz="2400" smtClean="0">
              <a:solidFill>
                <a:srgbClr val="000000"/>
              </a:solidFill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125000"/>
            </a:pPr>
            <a:r>
              <a:rPr lang="en-US" altLang="en-US" sz="2400" smtClean="0">
                <a:solidFill>
                  <a:srgbClr val="000000"/>
                </a:solidFill>
              </a:rPr>
              <a:t>a data value that was incorrectly included in the data set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125000"/>
            </a:pPr>
            <a:endParaRPr lang="en-US" altLang="en-US" sz="2400" smtClean="0">
              <a:solidFill>
                <a:srgbClr val="000000"/>
              </a:solidFill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125000"/>
            </a:pPr>
            <a:r>
              <a:rPr lang="en-US" altLang="en-US" sz="2400" smtClean="0">
                <a:solidFill>
                  <a:srgbClr val="000000"/>
                </a:solidFill>
              </a:rPr>
              <a:t>a correctly recorded data value that belongs in the data set</a:t>
            </a:r>
          </a:p>
          <a:p>
            <a:endParaRPr lang="en-US" altLang="en-US" smtClean="0">
              <a:solidFill>
                <a:srgbClr val="000000"/>
              </a:solidFill>
            </a:endParaRPr>
          </a:p>
          <a:p>
            <a:endParaRPr lang="en-US" alt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From the crosstabulation it appears that net sales are larger for promotional customers. </a:t>
            </a:r>
          </a:p>
          <a:p>
            <a:endParaRPr lang="en-US" smtClean="0"/>
          </a:p>
          <a:p>
            <a:r>
              <a:rPr lang="en-US" smtClean="0"/>
              <a:t>Age is not a factor in determining net sales.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Covariance</a:t>
            </a:r>
          </a:p>
          <a:p>
            <a:r>
              <a:rPr lang="en-US" altLang="en-US" smtClean="0">
                <a:solidFill>
                  <a:srgbClr val="000000"/>
                </a:solidFill>
                <a:latin typeface="Times New Roman" pitchFamily="18" charset="0"/>
              </a:rPr>
              <a:t>Correlation Coefficient</a:t>
            </a:r>
          </a:p>
          <a:p>
            <a:endParaRPr lang="en-US" altLang="en-US" smtClean="0"/>
          </a:p>
          <a:p>
            <a:pPr>
              <a:lnSpc>
                <a:spcPct val="90000"/>
              </a:lnSpc>
            </a:pPr>
            <a:r>
              <a:rPr lang="en-US" altLang="en-US" smtClean="0">
                <a:solidFill>
                  <a:srgbClr val="000000"/>
                </a:solidFill>
                <a:latin typeface="Times New Roman" pitchFamily="18" charset="0"/>
              </a:rPr>
              <a:t>If the measures are computed for data </a:t>
            </a:r>
          </a:p>
          <a:p>
            <a:pPr>
              <a:lnSpc>
                <a:spcPct val="90000"/>
              </a:lnSpc>
            </a:pPr>
            <a:r>
              <a:rPr lang="en-US" altLang="en-US" smtClean="0">
                <a:solidFill>
                  <a:srgbClr val="000000"/>
                </a:solidFill>
                <a:latin typeface="Times New Roman" pitchFamily="18" charset="0"/>
              </a:rPr>
              <a:t>from a sample, they are called </a:t>
            </a:r>
            <a:r>
              <a:rPr lang="en-US" altLang="en-US" u="sng" smtClean="0">
                <a:solidFill>
                  <a:srgbClr val="000000"/>
                </a:solidFill>
                <a:latin typeface="Times New Roman" pitchFamily="18" charset="0"/>
              </a:rPr>
              <a:t>sample statistics</a:t>
            </a:r>
            <a:r>
              <a:rPr lang="en-US" altLang="en-US" smtClean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  <a:p>
            <a:endParaRPr lang="en-US" altLang="en-US" smtClean="0"/>
          </a:p>
          <a:p>
            <a:pPr>
              <a:lnSpc>
                <a:spcPct val="90000"/>
              </a:lnSpc>
            </a:pPr>
            <a:r>
              <a:rPr lang="en-US" altLang="en-US" smtClean="0">
                <a:solidFill>
                  <a:srgbClr val="000000"/>
                </a:solidFill>
                <a:latin typeface="Times New Roman" pitchFamily="18" charset="0"/>
              </a:rPr>
              <a:t>If the measures are computed for data from a </a:t>
            </a:r>
          </a:p>
          <a:p>
            <a:pPr>
              <a:lnSpc>
                <a:spcPct val="90000"/>
              </a:lnSpc>
            </a:pPr>
            <a:r>
              <a:rPr lang="en-US" altLang="en-US" smtClean="0">
                <a:solidFill>
                  <a:srgbClr val="000000"/>
                </a:solidFill>
                <a:latin typeface="Times New Roman" pitchFamily="18" charset="0"/>
              </a:rPr>
              <a:t>population, they are called </a:t>
            </a:r>
            <a:r>
              <a:rPr lang="en-US" altLang="en-US" u="sng" smtClean="0">
                <a:solidFill>
                  <a:srgbClr val="000000"/>
                </a:solidFill>
                <a:latin typeface="Times New Roman" pitchFamily="18" charset="0"/>
              </a:rPr>
              <a:t>population parameters</a:t>
            </a:r>
            <a:r>
              <a:rPr lang="en-US" altLang="en-US" smtClean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en-US" altLang="en-US" smtClean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en-US" smtClean="0">
                <a:solidFill>
                  <a:srgbClr val="000000"/>
                </a:solidFill>
                <a:latin typeface="Times New Roman" pitchFamily="18" charset="0"/>
              </a:rPr>
              <a:t>A sample statistic is referred to as the </a:t>
            </a:r>
            <a:r>
              <a:rPr lang="en-US" altLang="en-US" u="sng" smtClean="0">
                <a:solidFill>
                  <a:srgbClr val="000000"/>
                </a:solidFill>
                <a:latin typeface="Times New Roman" pitchFamily="18" charset="0"/>
              </a:rPr>
              <a:t>point estimator</a:t>
            </a:r>
          </a:p>
          <a:p>
            <a:pPr>
              <a:lnSpc>
                <a:spcPct val="90000"/>
              </a:lnSpc>
            </a:pPr>
            <a:r>
              <a:rPr lang="en-US" altLang="en-US" smtClean="0">
                <a:solidFill>
                  <a:srgbClr val="000000"/>
                </a:solidFill>
                <a:latin typeface="Times New Roman" pitchFamily="18" charset="0"/>
              </a:rPr>
              <a:t>of the corresponding population parameter.</a:t>
            </a:r>
          </a:p>
          <a:p>
            <a:pPr>
              <a:lnSpc>
                <a:spcPct val="90000"/>
              </a:lnSpc>
            </a:pPr>
            <a:endParaRPr lang="en-US" altLang="en-US" smtClean="0">
              <a:solidFill>
                <a:srgbClr val="000000"/>
              </a:solidFill>
              <a:latin typeface="Times New Roman" pitchFamily="18" charset="0"/>
            </a:endParaRPr>
          </a:p>
          <a:p>
            <a:endParaRPr lang="en-US" altLang="en-US" smtClean="0"/>
          </a:p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solidFill>
                  <a:srgbClr val="000000"/>
                </a:solidFill>
              </a:rPr>
              <a:t>Correlation is a measure of linear association not</a:t>
            </a:r>
          </a:p>
          <a:p>
            <a:r>
              <a:rPr lang="en-US" altLang="en-US" smtClean="0">
                <a:solidFill>
                  <a:srgbClr val="000000"/>
                </a:solidFill>
              </a:rPr>
              <a:t> necessarily causation. </a:t>
            </a:r>
          </a:p>
          <a:p>
            <a:endParaRPr lang="en-US" altLang="en-US" smtClean="0">
              <a:solidFill>
                <a:srgbClr val="000000"/>
              </a:solidFill>
            </a:endParaRPr>
          </a:p>
          <a:p>
            <a:r>
              <a:rPr lang="en-US" altLang="en-US" smtClean="0">
                <a:solidFill>
                  <a:srgbClr val="000000"/>
                </a:solidFill>
              </a:rPr>
              <a:t>High correlation between two variables does not mean </a:t>
            </a:r>
          </a:p>
          <a:p>
            <a:r>
              <a:rPr lang="en-US" altLang="en-US" smtClean="0">
                <a:solidFill>
                  <a:srgbClr val="000000"/>
                </a:solidFill>
              </a:rPr>
              <a:t>that one variable is the cause of the other.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solidFill>
                <a:srgbClr val="000000"/>
              </a:solidFill>
            </a:endParaRPr>
          </a:p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From the crosstabulation it appears that net sales are larger for promotional customers. </a:t>
            </a:r>
          </a:p>
          <a:p>
            <a:endParaRPr lang="en-US" smtClean="0"/>
          </a:p>
          <a:p>
            <a:r>
              <a:rPr lang="en-US" smtClean="0"/>
              <a:t>Age is not a factor in determining net sales.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683095"/>
      </p:ext>
    </p:extLst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148880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309834"/>
      </p:ext>
    </p:extLst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7388" y="1104900"/>
            <a:ext cx="3810000" cy="46434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104900"/>
            <a:ext cx="3810000" cy="46434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187851"/>
      </p:ext>
    </p:extLst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387352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902362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5263499"/>
      </p:ext>
    </p:extLst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03709011"/>
      </p:ext>
    </p:extLst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144620"/>
      </p:ext>
    </p:extLst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571933"/>
      </p:ext>
    </p:extLst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6688" y="52388"/>
            <a:ext cx="1943100" cy="56959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2388"/>
            <a:ext cx="5678488" cy="56959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90044"/>
      </p:ext>
    </p:extLst>
  </p:cSld>
  <p:clrMapOvr>
    <a:masterClrMapping/>
  </p:clrMapOvr>
  <p:transition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388"/>
            <a:ext cx="7772400" cy="8143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7388" y="1104900"/>
            <a:ext cx="3810000" cy="46434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9788" y="1104900"/>
            <a:ext cx="3810000" cy="224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9788" y="3502025"/>
            <a:ext cx="3810000" cy="2246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572343"/>
      </p:ext>
    </p:extLst>
  </p:cSld>
  <p:clrMapOvr>
    <a:masterClrMapping/>
  </p:clrMapOvr>
  <p:transition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388"/>
            <a:ext cx="7772400" cy="8143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7388" y="1104900"/>
            <a:ext cx="7772400" cy="4643438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61825631"/>
      </p:ext>
    </p:extLst>
  </p:cSld>
  <p:clrMapOvr>
    <a:masterClrMapping/>
  </p:clrMapOvr>
  <p:transition>
    <p:zo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388"/>
            <a:ext cx="7772400" cy="8143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7388" y="1104900"/>
            <a:ext cx="7772400" cy="224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7388" y="3502025"/>
            <a:ext cx="7772400" cy="2246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235312"/>
      </p:ext>
    </p:extLst>
  </p:cSld>
  <p:clrMapOvr>
    <a:masterClrMapping/>
  </p:clrMapOvr>
  <p:transition>
    <p:zo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52388"/>
            <a:ext cx="7773988" cy="5695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35663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457200" y="304800"/>
            <a:ext cx="8231188" cy="6183313"/>
            <a:chOff x="372" y="186"/>
            <a:chExt cx="5185" cy="3895"/>
          </a:xfrm>
        </p:grpSpPr>
        <p:grpSp>
          <p:nvGrpSpPr>
            <p:cNvPr id="1029" name="Group 3"/>
            <p:cNvGrpSpPr>
              <a:grpSpLocks/>
            </p:cNvGrpSpPr>
            <p:nvPr/>
          </p:nvGrpSpPr>
          <p:grpSpPr bwMode="auto">
            <a:xfrm>
              <a:off x="372" y="186"/>
              <a:ext cx="5185" cy="919"/>
              <a:chOff x="372" y="186"/>
              <a:chExt cx="5185" cy="919"/>
            </a:xfrm>
          </p:grpSpPr>
          <p:sp>
            <p:nvSpPr>
              <p:cNvPr id="304132" name="Freeform 4"/>
              <p:cNvSpPr>
                <a:spLocks/>
              </p:cNvSpPr>
              <p:nvPr/>
            </p:nvSpPr>
            <p:spPr bwMode="auto">
              <a:xfrm>
                <a:off x="372" y="192"/>
                <a:ext cx="86" cy="9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5" y="96"/>
                  </a:cxn>
                  <a:cxn ang="0">
                    <a:pos x="85" y="816"/>
                  </a:cxn>
                  <a:cxn ang="0">
                    <a:pos x="0" y="912"/>
                  </a:cxn>
                  <a:cxn ang="0">
                    <a:pos x="0" y="0"/>
                  </a:cxn>
                </a:cxnLst>
                <a:rect l="0" t="0" r="r" b="b"/>
                <a:pathLst>
                  <a:path w="86" h="913">
                    <a:moveTo>
                      <a:pt x="0" y="0"/>
                    </a:moveTo>
                    <a:lnTo>
                      <a:pt x="85" y="96"/>
                    </a:lnTo>
                    <a:lnTo>
                      <a:pt x="85" y="816"/>
                    </a:lnTo>
                    <a:lnTo>
                      <a:pt x="0" y="912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 sz="2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304133" name="Freeform 5"/>
              <p:cNvSpPr>
                <a:spLocks/>
              </p:cNvSpPr>
              <p:nvPr/>
            </p:nvSpPr>
            <p:spPr bwMode="auto">
              <a:xfrm>
                <a:off x="5470" y="186"/>
                <a:ext cx="87" cy="910"/>
              </a:xfrm>
              <a:custGeom>
                <a:avLst/>
                <a:gdLst/>
                <a:ahLst/>
                <a:cxnLst>
                  <a:cxn ang="0">
                    <a:pos x="86" y="0"/>
                  </a:cxn>
                  <a:cxn ang="0">
                    <a:pos x="0" y="93"/>
                  </a:cxn>
                  <a:cxn ang="0">
                    <a:pos x="0" y="813"/>
                  </a:cxn>
                  <a:cxn ang="0">
                    <a:pos x="86" y="909"/>
                  </a:cxn>
                  <a:cxn ang="0">
                    <a:pos x="86" y="0"/>
                  </a:cxn>
                </a:cxnLst>
                <a:rect l="0" t="0" r="r" b="b"/>
                <a:pathLst>
                  <a:path w="87" h="910">
                    <a:moveTo>
                      <a:pt x="86" y="0"/>
                    </a:moveTo>
                    <a:lnTo>
                      <a:pt x="0" y="93"/>
                    </a:lnTo>
                    <a:lnTo>
                      <a:pt x="0" y="813"/>
                    </a:lnTo>
                    <a:lnTo>
                      <a:pt x="86" y="909"/>
                    </a:lnTo>
                    <a:lnTo>
                      <a:pt x="86" y="0"/>
                    </a:lnTo>
                  </a:path>
                </a:pathLst>
              </a:custGeom>
              <a:no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 sz="2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304134" name="Freeform 6"/>
              <p:cNvSpPr>
                <a:spLocks/>
              </p:cNvSpPr>
              <p:nvPr/>
            </p:nvSpPr>
            <p:spPr bwMode="auto">
              <a:xfrm>
                <a:off x="372" y="189"/>
                <a:ext cx="5185" cy="10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184" y="3"/>
                  </a:cxn>
                  <a:cxn ang="0">
                    <a:pos x="5093" y="102"/>
                  </a:cxn>
                  <a:cxn ang="0">
                    <a:pos x="88" y="102"/>
                  </a:cxn>
                  <a:cxn ang="0">
                    <a:pos x="0" y="0"/>
                  </a:cxn>
                </a:cxnLst>
                <a:rect l="0" t="0" r="r" b="b"/>
                <a:pathLst>
                  <a:path w="5185" h="103">
                    <a:moveTo>
                      <a:pt x="0" y="0"/>
                    </a:moveTo>
                    <a:lnTo>
                      <a:pt x="5184" y="3"/>
                    </a:lnTo>
                    <a:lnTo>
                      <a:pt x="5093" y="102"/>
                    </a:lnTo>
                    <a:lnTo>
                      <a:pt x="88" y="102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 sz="2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</p:grpSp>
        <p:grpSp>
          <p:nvGrpSpPr>
            <p:cNvPr id="1030" name="Group 7"/>
            <p:cNvGrpSpPr>
              <a:grpSpLocks/>
            </p:cNvGrpSpPr>
            <p:nvPr/>
          </p:nvGrpSpPr>
          <p:grpSpPr bwMode="auto">
            <a:xfrm>
              <a:off x="372" y="291"/>
              <a:ext cx="5185" cy="3790"/>
              <a:chOff x="372" y="291"/>
              <a:chExt cx="5185" cy="3790"/>
            </a:xfrm>
          </p:grpSpPr>
          <p:sp>
            <p:nvSpPr>
              <p:cNvPr id="304136" name="Freeform 8"/>
              <p:cNvSpPr>
                <a:spLocks/>
              </p:cNvSpPr>
              <p:nvPr/>
            </p:nvSpPr>
            <p:spPr bwMode="auto">
              <a:xfrm>
                <a:off x="372" y="807"/>
                <a:ext cx="79" cy="327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78" y="107"/>
                  </a:cxn>
                  <a:cxn ang="0">
                    <a:pos x="78" y="3166"/>
                  </a:cxn>
                  <a:cxn ang="0">
                    <a:pos x="0" y="3273"/>
                  </a:cxn>
                  <a:cxn ang="0">
                    <a:pos x="0" y="0"/>
                  </a:cxn>
                </a:cxnLst>
                <a:rect l="0" t="0" r="r" b="b"/>
                <a:pathLst>
                  <a:path w="79" h="3274">
                    <a:moveTo>
                      <a:pt x="0" y="0"/>
                    </a:moveTo>
                    <a:lnTo>
                      <a:pt x="78" y="107"/>
                    </a:lnTo>
                    <a:lnTo>
                      <a:pt x="78" y="3166"/>
                    </a:lnTo>
                    <a:lnTo>
                      <a:pt x="0" y="3273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 sz="2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304137" name="Freeform 9"/>
              <p:cNvSpPr>
                <a:spLocks/>
              </p:cNvSpPr>
              <p:nvPr/>
            </p:nvSpPr>
            <p:spPr bwMode="auto">
              <a:xfrm>
                <a:off x="5470" y="747"/>
                <a:ext cx="84" cy="3325"/>
              </a:xfrm>
              <a:custGeom>
                <a:avLst/>
                <a:gdLst/>
                <a:ahLst/>
                <a:cxnLst>
                  <a:cxn ang="0">
                    <a:pos x="83" y="0"/>
                  </a:cxn>
                  <a:cxn ang="0">
                    <a:pos x="3" y="109"/>
                  </a:cxn>
                  <a:cxn ang="0">
                    <a:pos x="0" y="3233"/>
                  </a:cxn>
                  <a:cxn ang="0">
                    <a:pos x="83" y="3324"/>
                  </a:cxn>
                  <a:cxn ang="0">
                    <a:pos x="83" y="0"/>
                  </a:cxn>
                </a:cxnLst>
                <a:rect l="0" t="0" r="r" b="b"/>
                <a:pathLst>
                  <a:path w="84" h="3325">
                    <a:moveTo>
                      <a:pt x="83" y="0"/>
                    </a:moveTo>
                    <a:lnTo>
                      <a:pt x="3" y="109"/>
                    </a:lnTo>
                    <a:lnTo>
                      <a:pt x="0" y="3233"/>
                    </a:lnTo>
                    <a:lnTo>
                      <a:pt x="83" y="3324"/>
                    </a:lnTo>
                    <a:lnTo>
                      <a:pt x="83" y="0"/>
                    </a:lnTo>
                  </a:path>
                </a:pathLst>
              </a:custGeom>
              <a:no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 sz="2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304138" name="Freeform 10"/>
              <p:cNvSpPr>
                <a:spLocks/>
              </p:cNvSpPr>
              <p:nvPr/>
            </p:nvSpPr>
            <p:spPr bwMode="auto">
              <a:xfrm>
                <a:off x="372" y="3984"/>
                <a:ext cx="5185" cy="88"/>
              </a:xfrm>
              <a:custGeom>
                <a:avLst/>
                <a:gdLst/>
                <a:ahLst/>
                <a:cxnLst>
                  <a:cxn ang="0">
                    <a:pos x="0" y="87"/>
                  </a:cxn>
                  <a:cxn ang="0">
                    <a:pos x="5184" y="87"/>
                  </a:cxn>
                  <a:cxn ang="0">
                    <a:pos x="5095" y="0"/>
                  </a:cxn>
                  <a:cxn ang="0">
                    <a:pos x="89" y="0"/>
                  </a:cxn>
                  <a:cxn ang="0">
                    <a:pos x="0" y="87"/>
                  </a:cxn>
                </a:cxnLst>
                <a:rect l="0" t="0" r="r" b="b"/>
                <a:pathLst>
                  <a:path w="5185" h="88">
                    <a:moveTo>
                      <a:pt x="0" y="87"/>
                    </a:moveTo>
                    <a:lnTo>
                      <a:pt x="5184" y="87"/>
                    </a:lnTo>
                    <a:lnTo>
                      <a:pt x="5095" y="0"/>
                    </a:lnTo>
                    <a:lnTo>
                      <a:pt x="89" y="0"/>
                    </a:lnTo>
                    <a:lnTo>
                      <a:pt x="0" y="87"/>
                    </a:lnTo>
                  </a:path>
                </a:pathLst>
              </a:custGeom>
              <a:no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eaLnBrk="0" hangingPunct="0">
                  <a:defRPr/>
                </a:pPr>
                <a:endParaRPr lang="en-US" sz="2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  <p:sp>
            <p:nvSpPr>
              <p:cNvPr id="304139" name="Rectangle 11"/>
              <p:cNvSpPr>
                <a:spLocks noChangeArrowheads="1"/>
              </p:cNvSpPr>
              <p:nvPr/>
            </p:nvSpPr>
            <p:spPr bwMode="auto">
              <a:xfrm>
                <a:off x="457" y="291"/>
                <a:ext cx="5013" cy="369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2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S Reference Serif" pitchFamily="18" charset="0"/>
                  <a:cs typeface="+mn-cs"/>
                </a:endParaRPr>
              </a:p>
            </p:txBody>
          </p:sp>
        </p:grpSp>
      </p:grpSp>
      <p:sp>
        <p:nvSpPr>
          <p:cNvPr id="1027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7388" y="1104900"/>
            <a:ext cx="7772400" cy="464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  <p:sldLayoutId id="2147483787" r:id="rId14"/>
    <p:sldLayoutId id="2147483773" r:id="rId15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Font typeface="Monotype Sorts"/>
        <a:buChar char="n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Char char="•"/>
        <a:defRPr sz="2400">
          <a:solidFill>
            <a:srgbClr val="0000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Char char="•"/>
        <a:defRPr sz="2400">
          <a:solidFill>
            <a:srgbClr val="000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alsnarr.com/ppt/data_pelican.xlsx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5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6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7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8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9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10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6.wmf"/><Relationship Id="rId5" Type="http://schemas.openxmlformats.org/officeDocument/2006/relationships/image" Target="../media/image3.wmf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12.bin"/><Relationship Id="rId9" Type="http://schemas.openxmlformats.org/officeDocument/2006/relationships/image" Target="../media/image4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16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11.wmf"/><Relationship Id="rId5" Type="http://schemas.openxmlformats.org/officeDocument/2006/relationships/image" Target="../media/image8.wmf"/><Relationship Id="rId10" Type="http://schemas.openxmlformats.org/officeDocument/2006/relationships/oleObject" Target="../embeddings/oleObject21.bin"/><Relationship Id="rId4" Type="http://schemas.openxmlformats.org/officeDocument/2006/relationships/oleObject" Target="../embeddings/oleObject18.bin"/><Relationship Id="rId9" Type="http://schemas.openxmlformats.org/officeDocument/2006/relationships/image" Target="../media/image10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22.bin"/><Relationship Id="rId9" Type="http://schemas.openxmlformats.org/officeDocument/2006/relationships/image" Target="../media/image14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alsnarr.com/ppt/data_pelican.xlsx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25.bin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27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26.bin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28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alsnarr.com/ppt/data_pelican.xlsx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29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31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34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33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36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35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38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37.bin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3" Type="http://schemas.openxmlformats.org/officeDocument/2006/relationships/notesSlide" Target="../notesSlides/notesSlide39.xml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40.bin"/><Relationship Id="rId11" Type="http://schemas.openxmlformats.org/officeDocument/2006/relationships/image" Target="../media/image25.wmf"/><Relationship Id="rId5" Type="http://schemas.openxmlformats.org/officeDocument/2006/relationships/image" Target="../media/image22.wmf"/><Relationship Id="rId10" Type="http://schemas.openxmlformats.org/officeDocument/2006/relationships/oleObject" Target="../embeddings/oleObject42.bin"/><Relationship Id="rId4" Type="http://schemas.openxmlformats.org/officeDocument/2006/relationships/oleObject" Target="../embeddings/oleObject39.bin"/><Relationship Id="rId9" Type="http://schemas.openxmlformats.org/officeDocument/2006/relationships/image" Target="../media/image24.wm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43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alsnarr.com/ppt/data_pelican.xlsx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70" name="Oval 18"/>
          <p:cNvSpPr>
            <a:spLocks noChangeArrowheads="1"/>
          </p:cNvSpPr>
          <p:nvPr/>
        </p:nvSpPr>
        <p:spPr bwMode="auto">
          <a:xfrm>
            <a:off x="4052888" y="1817688"/>
            <a:ext cx="847725" cy="700087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58772" name="Line 20"/>
          <p:cNvSpPr>
            <a:spLocks noChangeShapeType="1"/>
          </p:cNvSpPr>
          <p:nvPr/>
        </p:nvSpPr>
        <p:spPr bwMode="auto">
          <a:xfrm flipV="1">
            <a:off x="4924425" y="1878013"/>
            <a:ext cx="723900" cy="28575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58765" name="Line 13"/>
          <p:cNvSpPr>
            <a:spLocks noChangeShapeType="1"/>
          </p:cNvSpPr>
          <p:nvPr/>
        </p:nvSpPr>
        <p:spPr bwMode="auto">
          <a:xfrm>
            <a:off x="4697413" y="3059113"/>
            <a:ext cx="590550" cy="6477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58766" name="Oval 14"/>
          <p:cNvSpPr>
            <a:spLocks noChangeArrowheads="1"/>
          </p:cNvSpPr>
          <p:nvPr/>
        </p:nvSpPr>
        <p:spPr bwMode="auto">
          <a:xfrm>
            <a:off x="4935538" y="3416300"/>
            <a:ext cx="2657475" cy="131445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altLang="en-US" sz="2000">
                <a:solidFill>
                  <a:srgbClr val="000000"/>
                </a:solidFill>
                <a:latin typeface="Times New Roman" pitchFamily="18" charset="0"/>
              </a:rPr>
              <a:t>Number of</a:t>
            </a:r>
          </a:p>
          <a:p>
            <a:pPr algn="ctr" eaLnBrk="0" hangingPunct="0"/>
            <a:r>
              <a:rPr lang="en-US" altLang="en-US" sz="2000">
                <a:solidFill>
                  <a:srgbClr val="000000"/>
                </a:solidFill>
                <a:latin typeface="Times New Roman" pitchFamily="18" charset="0"/>
              </a:rPr>
              <a:t>observations in</a:t>
            </a:r>
          </a:p>
          <a:p>
            <a:pPr algn="ctr" eaLnBrk="0" hangingPunct="0"/>
            <a:r>
              <a:rPr lang="en-US" altLang="en-US" sz="2000">
                <a:solidFill>
                  <a:srgbClr val="000000"/>
                </a:solidFill>
                <a:latin typeface="Times New Roman" pitchFamily="18" charset="0"/>
              </a:rPr>
              <a:t>the population</a:t>
            </a:r>
          </a:p>
        </p:txBody>
      </p:sp>
      <p:sp>
        <p:nvSpPr>
          <p:cNvPr id="458767" name="Oval 15"/>
          <p:cNvSpPr>
            <a:spLocks noChangeArrowheads="1"/>
          </p:cNvSpPr>
          <p:nvPr/>
        </p:nvSpPr>
        <p:spPr bwMode="auto">
          <a:xfrm>
            <a:off x="4087813" y="2468563"/>
            <a:ext cx="781050" cy="59055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58764" name="Rectangle 12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aphicFrame>
        <p:nvGraphicFramePr>
          <p:cNvPr id="16392" name="Object 11"/>
          <p:cNvGraphicFramePr>
            <a:graphicFrameLocks noChangeAspect="1"/>
          </p:cNvGraphicFramePr>
          <p:nvPr/>
        </p:nvGraphicFramePr>
        <p:xfrm>
          <a:off x="3543300" y="1938338"/>
          <a:ext cx="132715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4" name="Equation" r:id="rId4" imgW="622030" imgH="431613" progId="Equation.DSMT4">
                  <p:embed/>
                </p:oleObj>
              </mc:Choice>
              <mc:Fallback>
                <p:oleObj name="Equation" r:id="rId4" imgW="622030" imgH="431613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3300" y="1938338"/>
                        <a:ext cx="132715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3" name="Rectangle 23"/>
          <p:cNvSpPr>
            <a:spLocks noGrp="1" noChangeArrowheads="1"/>
          </p:cNvSpPr>
          <p:nvPr>
            <p:ph type="body" sz="half" idx="1"/>
          </p:nvPr>
        </p:nvSpPr>
        <p:spPr>
          <a:xfrm>
            <a:off x="687388" y="846138"/>
            <a:ext cx="7278687" cy="1073150"/>
          </a:xfrm>
        </p:spPr>
        <p:txBody>
          <a:bodyPr/>
          <a:lstStyle/>
          <a:p>
            <a:pPr>
              <a:buFont typeface="Monotype Sorts"/>
              <a:buNone/>
            </a:pPr>
            <a:r>
              <a:rPr lang="en-US" altLang="en-US" smtClean="0">
                <a:latin typeface="Book Antiqua" pitchFamily="18" charset="0"/>
              </a:rPr>
              <a:t>The </a:t>
            </a:r>
            <a:r>
              <a:rPr lang="en-US" altLang="en-US" b="1" u="sng" smtClean="0">
                <a:latin typeface="Book Antiqua" pitchFamily="18" charset="0"/>
              </a:rPr>
              <a:t>population mean</a:t>
            </a:r>
            <a:r>
              <a:rPr lang="en-US" altLang="en-US" smtClean="0">
                <a:latin typeface="Book Antiqua" pitchFamily="18" charset="0"/>
              </a:rPr>
              <a:t> of a data set is the average of all the data values.</a:t>
            </a:r>
          </a:p>
        </p:txBody>
      </p:sp>
      <p:sp>
        <p:nvSpPr>
          <p:cNvPr id="458771" name="Oval 19"/>
          <p:cNvSpPr>
            <a:spLocks noChangeArrowheads="1"/>
          </p:cNvSpPr>
          <p:nvPr/>
        </p:nvSpPr>
        <p:spPr bwMode="auto">
          <a:xfrm>
            <a:off x="5600700" y="1314450"/>
            <a:ext cx="2684463" cy="105727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altLang="en-US" sz="2000">
                <a:solidFill>
                  <a:srgbClr val="000000"/>
                </a:solidFill>
                <a:latin typeface="Times New Roman" pitchFamily="18" charset="0"/>
              </a:rPr>
              <a:t>Sum of the values</a:t>
            </a:r>
          </a:p>
          <a:p>
            <a:pPr algn="ctr" eaLnBrk="0" hangingPunct="0"/>
            <a:r>
              <a:rPr lang="en-US" altLang="en-US" sz="2000">
                <a:solidFill>
                  <a:srgbClr val="000000"/>
                </a:solidFill>
                <a:latin typeface="Times New Roman" pitchFamily="18" charset="0"/>
              </a:rPr>
              <a:t>of the </a:t>
            </a:r>
            <a:r>
              <a:rPr lang="en-US" altLang="en-US" sz="2000" i="1">
                <a:solidFill>
                  <a:srgbClr val="000000"/>
                </a:solidFill>
                <a:latin typeface="Times New Roman" pitchFamily="18" charset="0"/>
              </a:rPr>
              <a:t>N</a:t>
            </a:r>
            <a:r>
              <a:rPr lang="en-US" altLang="en-US" sz="2000">
                <a:solidFill>
                  <a:srgbClr val="000000"/>
                </a:solidFill>
                <a:latin typeface="Times New Roman" pitchFamily="18" charset="0"/>
              </a:rPr>
              <a:t> observations</a:t>
            </a:r>
          </a:p>
        </p:txBody>
      </p:sp>
      <p:sp>
        <p:nvSpPr>
          <p:cNvPr id="163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4288"/>
            <a:ext cx="7772400" cy="852487"/>
          </a:xfrm>
        </p:spPr>
        <p:txBody>
          <a:bodyPr/>
          <a:lstStyle/>
          <a:p>
            <a:r>
              <a:rPr lang="en-US" altLang="en-US" smtClean="0"/>
              <a:t>Measures of Location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8770" grpId="0" animBg="1"/>
      <p:bldP spid="458766" grpId="0" animBg="1"/>
      <p:bldP spid="458766" grpId="1" animBg="1"/>
      <p:bldP spid="458767" grpId="0" animBg="1"/>
      <p:bldP spid="458767" grpId="1" animBg="1"/>
      <p:bldP spid="45877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64" name="Rectangle 12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aphicFrame>
        <p:nvGraphicFramePr>
          <p:cNvPr id="17411" name="Object 11"/>
          <p:cNvGraphicFramePr>
            <a:graphicFrameLocks noChangeAspect="1"/>
          </p:cNvGraphicFramePr>
          <p:nvPr/>
        </p:nvGraphicFramePr>
        <p:xfrm>
          <a:off x="3543300" y="1938338"/>
          <a:ext cx="132715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8" name="Equation" r:id="rId4" imgW="622030" imgH="431613" progId="Equation.DSMT4">
                  <p:embed/>
                </p:oleObj>
              </mc:Choice>
              <mc:Fallback>
                <p:oleObj name="Equation" r:id="rId4" imgW="622030" imgH="431613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3300" y="1938338"/>
                        <a:ext cx="132715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2" name="Rectangle 23"/>
          <p:cNvSpPr>
            <a:spLocks noGrp="1" noChangeArrowheads="1"/>
          </p:cNvSpPr>
          <p:nvPr>
            <p:ph type="body" sz="half" idx="1"/>
          </p:nvPr>
        </p:nvSpPr>
        <p:spPr>
          <a:xfrm>
            <a:off x="687388" y="846138"/>
            <a:ext cx="7278687" cy="1073150"/>
          </a:xfrm>
        </p:spPr>
        <p:txBody>
          <a:bodyPr/>
          <a:lstStyle/>
          <a:p>
            <a:pPr>
              <a:buFont typeface="Monotype Sorts"/>
              <a:buNone/>
            </a:pPr>
            <a:r>
              <a:rPr lang="en-US" altLang="en-US" smtClean="0">
                <a:latin typeface="Book Antiqua" pitchFamily="18" charset="0"/>
              </a:rPr>
              <a:t>The </a:t>
            </a:r>
            <a:r>
              <a:rPr lang="en-US" altLang="en-US" b="1" u="sng" smtClean="0">
                <a:latin typeface="Book Antiqua" pitchFamily="18" charset="0"/>
              </a:rPr>
              <a:t>population mean</a:t>
            </a:r>
            <a:r>
              <a:rPr lang="en-US" altLang="en-US" smtClean="0">
                <a:latin typeface="Book Antiqua" pitchFamily="18" charset="0"/>
              </a:rPr>
              <a:t> of a data set is the average of all the data values.</a:t>
            </a:r>
          </a:p>
        </p:txBody>
      </p:sp>
      <p:sp>
        <p:nvSpPr>
          <p:cNvPr id="12" name="Oval 2"/>
          <p:cNvSpPr>
            <a:spLocks noChangeArrowheads="1"/>
          </p:cNvSpPr>
          <p:nvPr/>
        </p:nvSpPr>
        <p:spPr bwMode="auto">
          <a:xfrm>
            <a:off x="4171950" y="4578350"/>
            <a:ext cx="614363" cy="569913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3" name="Oval 3"/>
          <p:cNvSpPr>
            <a:spLocks noChangeArrowheads="1"/>
          </p:cNvSpPr>
          <p:nvPr/>
        </p:nvSpPr>
        <p:spPr bwMode="auto">
          <a:xfrm>
            <a:off x="5586413" y="3371850"/>
            <a:ext cx="3311525" cy="104457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altLang="en-US" sz="2000">
                <a:solidFill>
                  <a:srgbClr val="000000"/>
                </a:solidFill>
                <a:latin typeface="Times New Roman" pitchFamily="18" charset="0"/>
              </a:rPr>
              <a:t>Sum of the values</a:t>
            </a:r>
          </a:p>
          <a:p>
            <a:pPr algn="ctr" eaLnBrk="0" hangingPunct="0"/>
            <a:r>
              <a:rPr lang="en-US" altLang="en-US" sz="2000">
                <a:solidFill>
                  <a:srgbClr val="000000"/>
                </a:solidFill>
                <a:latin typeface="Times New Roman" pitchFamily="18" charset="0"/>
              </a:rPr>
              <a:t>of the </a:t>
            </a:r>
            <a:r>
              <a:rPr lang="en-US" altLang="en-US" sz="2000" i="1">
                <a:solidFill>
                  <a:srgbClr val="000000"/>
                </a:solidFill>
                <a:latin typeface="Times New Roman" pitchFamily="18" charset="0"/>
              </a:rPr>
              <a:t>n</a:t>
            </a:r>
            <a:r>
              <a:rPr lang="en-US" altLang="en-US" sz="2000">
                <a:solidFill>
                  <a:srgbClr val="000000"/>
                </a:solidFill>
                <a:latin typeface="Times New Roman" pitchFamily="18" charset="0"/>
              </a:rPr>
              <a:t> observations</a:t>
            </a:r>
          </a:p>
        </p:txBody>
      </p:sp>
      <p:sp>
        <p:nvSpPr>
          <p:cNvPr id="14" name="Line 4"/>
          <p:cNvSpPr>
            <a:spLocks noChangeShapeType="1"/>
          </p:cNvSpPr>
          <p:nvPr/>
        </p:nvSpPr>
        <p:spPr bwMode="auto">
          <a:xfrm flipV="1">
            <a:off x="4852988" y="3910013"/>
            <a:ext cx="723900" cy="28575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5" name="Oval 7"/>
          <p:cNvSpPr>
            <a:spLocks noChangeArrowheads="1"/>
          </p:cNvSpPr>
          <p:nvPr/>
        </p:nvSpPr>
        <p:spPr bwMode="auto">
          <a:xfrm>
            <a:off x="4044950" y="3924300"/>
            <a:ext cx="809625" cy="735013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7417" name="Rectangle 11"/>
          <p:cNvSpPr>
            <a:spLocks noChangeArrowheads="1"/>
          </p:cNvSpPr>
          <p:nvPr/>
        </p:nvSpPr>
        <p:spPr bwMode="auto">
          <a:xfrm>
            <a:off x="687388" y="3125788"/>
            <a:ext cx="77724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The </a:t>
            </a:r>
            <a:r>
              <a:rPr lang="en-US" altLang="en-US" sz="2400" u="sng">
                <a:solidFill>
                  <a:srgbClr val="000000"/>
                </a:solidFill>
                <a:latin typeface="Book Antiqua" pitchFamily="18" charset="0"/>
              </a:rPr>
              <a:t>sample mean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    is the point estimator of the population mean </a:t>
            </a:r>
            <a:r>
              <a:rPr lang="en-US" altLang="en-US" sz="2400" b="0" i="1">
                <a:solidFill>
                  <a:srgbClr val="000000"/>
                </a:solidFill>
                <a:latin typeface="Symbol" pitchFamily="18" charset="2"/>
              </a:rPr>
              <a:t>m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.</a:t>
            </a:r>
          </a:p>
        </p:txBody>
      </p:sp>
      <p:graphicFrame>
        <p:nvGraphicFramePr>
          <p:cNvPr id="17418" name="Object 13"/>
          <p:cNvGraphicFramePr>
            <a:graphicFrameLocks noChangeAspect="1"/>
          </p:cNvGraphicFramePr>
          <p:nvPr/>
        </p:nvGraphicFramePr>
        <p:xfrm>
          <a:off x="3556000" y="4060825"/>
          <a:ext cx="1300163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9" name="Equation" r:id="rId6" imgW="609336" imgH="431613" progId="Equation.DSMT4">
                  <p:embed/>
                </p:oleObj>
              </mc:Choice>
              <mc:Fallback>
                <p:oleObj name="Equation" r:id="rId6" imgW="609336" imgH="431613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6000" y="4060825"/>
                        <a:ext cx="1300163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Line 15"/>
          <p:cNvSpPr>
            <a:spLocks noChangeShapeType="1"/>
          </p:cNvSpPr>
          <p:nvPr/>
        </p:nvSpPr>
        <p:spPr bwMode="auto">
          <a:xfrm>
            <a:off x="4697413" y="5091113"/>
            <a:ext cx="590550" cy="6477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1" name="Oval 16"/>
          <p:cNvSpPr>
            <a:spLocks noChangeArrowheads="1"/>
          </p:cNvSpPr>
          <p:nvPr/>
        </p:nvSpPr>
        <p:spPr bwMode="auto">
          <a:xfrm>
            <a:off x="5021263" y="5448300"/>
            <a:ext cx="3124200" cy="131445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altLang="en-US" sz="2000">
                <a:solidFill>
                  <a:srgbClr val="000000"/>
                </a:solidFill>
                <a:latin typeface="Times New Roman" pitchFamily="18" charset="0"/>
              </a:rPr>
              <a:t>Number of</a:t>
            </a:r>
          </a:p>
          <a:p>
            <a:pPr algn="ctr" eaLnBrk="0" hangingPunct="0">
              <a:lnSpc>
                <a:spcPct val="90000"/>
              </a:lnSpc>
            </a:pPr>
            <a:r>
              <a:rPr lang="en-US" altLang="en-US" sz="2000">
                <a:solidFill>
                  <a:srgbClr val="000000"/>
                </a:solidFill>
                <a:latin typeface="Times New Roman" pitchFamily="18" charset="0"/>
              </a:rPr>
              <a:t>observations</a:t>
            </a:r>
          </a:p>
          <a:p>
            <a:pPr algn="ctr" eaLnBrk="0" hangingPunct="0">
              <a:lnSpc>
                <a:spcPct val="90000"/>
              </a:lnSpc>
            </a:pPr>
            <a:r>
              <a:rPr lang="en-US" altLang="en-US" sz="2000">
                <a:solidFill>
                  <a:srgbClr val="000000"/>
                </a:solidFill>
                <a:latin typeface="Times New Roman" pitchFamily="18" charset="0"/>
              </a:rPr>
              <a:t>in the sample</a:t>
            </a:r>
          </a:p>
        </p:txBody>
      </p:sp>
      <p:sp>
        <p:nvSpPr>
          <p:cNvPr id="1742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4288"/>
            <a:ext cx="7772400" cy="852487"/>
          </a:xfrm>
        </p:spPr>
        <p:txBody>
          <a:bodyPr/>
          <a:lstStyle/>
          <a:p>
            <a:r>
              <a:rPr lang="en-US" altLang="en-US" smtClean="0"/>
              <a:t>Measures of Location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 autoUpdateAnimBg="0"/>
      <p:bldP spid="15" grpId="0" animBg="1"/>
      <p:bldP spid="21" grpId="0" animBg="1" autoUpdateAnimBg="0"/>
      <p:bldP spid="21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86"/>
          <p:cNvSpPr>
            <a:spLocks noChangeArrowheads="1"/>
          </p:cNvSpPr>
          <p:nvPr/>
        </p:nvSpPr>
        <p:spPr bwMode="auto">
          <a:xfrm>
            <a:off x="669925" y="820738"/>
            <a:ext cx="7772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eaLnBrk="0" hangingPunct="0"/>
            <a:r>
              <a:rPr lang="en-US" altLang="en-US" sz="2400">
                <a:solidFill>
                  <a:srgbClr val="000000"/>
                </a:solidFill>
                <a:latin typeface="Times New Roman" pitchFamily="18" charset="0"/>
              </a:rPr>
              <a:t>Example:</a:t>
            </a:r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  Recall the Hudson Auto Repair example</a:t>
            </a:r>
          </a:p>
        </p:txBody>
      </p:sp>
      <p:sp>
        <p:nvSpPr>
          <p:cNvPr id="18435" name="Rectangle 287"/>
          <p:cNvSpPr>
            <a:spLocks noChangeArrowheads="1"/>
          </p:cNvSpPr>
          <p:nvPr/>
        </p:nvSpPr>
        <p:spPr bwMode="auto">
          <a:xfrm>
            <a:off x="306388" y="1512888"/>
            <a:ext cx="8569325" cy="115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FFFF00"/>
              </a:buClr>
              <a:buSzPct val="80000"/>
              <a:buFont typeface="Monotype Sorts"/>
              <a:buNone/>
            </a:pPr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	The manager of Hudson Auto would like to have better understanding of the cost of parts used in the engine tune-ups performed in the shop.  She examines 50 customer invoices for tune-ups.  The costs of parts, rounded to the nearest dollar, are listed below.</a:t>
            </a:r>
          </a:p>
        </p:txBody>
      </p:sp>
      <p:graphicFrame>
        <p:nvGraphicFramePr>
          <p:cNvPr id="465184" name="Group 288"/>
          <p:cNvGraphicFramePr>
            <a:graphicFrameLocks noGrp="1"/>
          </p:cNvGraphicFramePr>
          <p:nvPr/>
        </p:nvGraphicFramePr>
        <p:xfrm>
          <a:off x="687388" y="3230563"/>
          <a:ext cx="7772400" cy="2370139"/>
        </p:xfrm>
        <a:graphic>
          <a:graphicData uri="http://schemas.openxmlformats.org/drawingml/2006/table">
            <a:tbl>
              <a:tblPr/>
              <a:tblGrid>
                <a:gridCol w="777875"/>
                <a:gridCol w="776287"/>
                <a:gridCol w="777875"/>
                <a:gridCol w="777875"/>
                <a:gridCol w="777875"/>
                <a:gridCol w="774700"/>
                <a:gridCol w="777875"/>
                <a:gridCol w="777875"/>
                <a:gridCol w="776288"/>
                <a:gridCol w="777875"/>
              </a:tblGrid>
              <a:tr h="47466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66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76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466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466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561" name="Line 57"/>
          <p:cNvSpPr>
            <a:spLocks noChangeShapeType="1"/>
          </p:cNvSpPr>
          <p:nvPr/>
        </p:nvSpPr>
        <p:spPr bwMode="auto">
          <a:xfrm>
            <a:off x="1528763" y="3413125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62" name="Line 58"/>
          <p:cNvSpPr>
            <a:spLocks noChangeShapeType="1"/>
          </p:cNvSpPr>
          <p:nvPr/>
        </p:nvSpPr>
        <p:spPr bwMode="auto">
          <a:xfrm rot="-5400000">
            <a:off x="1525588" y="3409950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63" name="Line 59"/>
          <p:cNvSpPr>
            <a:spLocks noChangeShapeType="1"/>
          </p:cNvSpPr>
          <p:nvPr/>
        </p:nvSpPr>
        <p:spPr bwMode="auto">
          <a:xfrm>
            <a:off x="1525588" y="3841750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64" name="Line 60"/>
          <p:cNvSpPr>
            <a:spLocks noChangeShapeType="1"/>
          </p:cNvSpPr>
          <p:nvPr/>
        </p:nvSpPr>
        <p:spPr bwMode="auto">
          <a:xfrm rot="-5400000">
            <a:off x="1522413" y="3838575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65" name="Line 61"/>
          <p:cNvSpPr>
            <a:spLocks noChangeShapeType="1"/>
          </p:cNvSpPr>
          <p:nvPr/>
        </p:nvSpPr>
        <p:spPr bwMode="auto">
          <a:xfrm>
            <a:off x="1533525" y="4325938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66" name="Line 62"/>
          <p:cNvSpPr>
            <a:spLocks noChangeShapeType="1"/>
          </p:cNvSpPr>
          <p:nvPr/>
        </p:nvSpPr>
        <p:spPr bwMode="auto">
          <a:xfrm rot="-5400000">
            <a:off x="1530350" y="4322763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67" name="Line 63"/>
          <p:cNvSpPr>
            <a:spLocks noChangeShapeType="1"/>
          </p:cNvSpPr>
          <p:nvPr/>
        </p:nvSpPr>
        <p:spPr bwMode="auto">
          <a:xfrm>
            <a:off x="1541463" y="4799013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68" name="Line 64"/>
          <p:cNvSpPr>
            <a:spLocks noChangeShapeType="1"/>
          </p:cNvSpPr>
          <p:nvPr/>
        </p:nvSpPr>
        <p:spPr bwMode="auto">
          <a:xfrm rot="-5400000">
            <a:off x="1538288" y="4795838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69" name="Line 65"/>
          <p:cNvSpPr>
            <a:spLocks noChangeShapeType="1"/>
          </p:cNvSpPr>
          <p:nvPr/>
        </p:nvSpPr>
        <p:spPr bwMode="auto">
          <a:xfrm>
            <a:off x="1538288" y="5289550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70" name="Line 66"/>
          <p:cNvSpPr>
            <a:spLocks noChangeShapeType="1"/>
          </p:cNvSpPr>
          <p:nvPr/>
        </p:nvSpPr>
        <p:spPr bwMode="auto">
          <a:xfrm rot="-5400000">
            <a:off x="1535113" y="5286375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71" name="Line 67"/>
          <p:cNvSpPr>
            <a:spLocks noChangeShapeType="1"/>
          </p:cNvSpPr>
          <p:nvPr/>
        </p:nvSpPr>
        <p:spPr bwMode="auto">
          <a:xfrm>
            <a:off x="2247900" y="3421063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72" name="Line 68"/>
          <p:cNvSpPr>
            <a:spLocks noChangeShapeType="1"/>
          </p:cNvSpPr>
          <p:nvPr/>
        </p:nvSpPr>
        <p:spPr bwMode="auto">
          <a:xfrm rot="-5400000">
            <a:off x="2244725" y="3417888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73" name="Line 69"/>
          <p:cNvSpPr>
            <a:spLocks noChangeShapeType="1"/>
          </p:cNvSpPr>
          <p:nvPr/>
        </p:nvSpPr>
        <p:spPr bwMode="auto">
          <a:xfrm>
            <a:off x="2244725" y="3849688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74" name="Line 70"/>
          <p:cNvSpPr>
            <a:spLocks noChangeShapeType="1"/>
          </p:cNvSpPr>
          <p:nvPr/>
        </p:nvSpPr>
        <p:spPr bwMode="auto">
          <a:xfrm rot="-5400000">
            <a:off x="2241550" y="3846513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75" name="Line 71"/>
          <p:cNvSpPr>
            <a:spLocks noChangeShapeType="1"/>
          </p:cNvSpPr>
          <p:nvPr/>
        </p:nvSpPr>
        <p:spPr bwMode="auto">
          <a:xfrm>
            <a:off x="2252663" y="4333875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76" name="Line 72"/>
          <p:cNvSpPr>
            <a:spLocks noChangeShapeType="1"/>
          </p:cNvSpPr>
          <p:nvPr/>
        </p:nvSpPr>
        <p:spPr bwMode="auto">
          <a:xfrm rot="-5400000">
            <a:off x="2249488" y="4330700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77" name="Line 73"/>
          <p:cNvSpPr>
            <a:spLocks noChangeShapeType="1"/>
          </p:cNvSpPr>
          <p:nvPr/>
        </p:nvSpPr>
        <p:spPr bwMode="auto">
          <a:xfrm>
            <a:off x="2260600" y="4806950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78" name="Line 74"/>
          <p:cNvSpPr>
            <a:spLocks noChangeShapeType="1"/>
          </p:cNvSpPr>
          <p:nvPr/>
        </p:nvSpPr>
        <p:spPr bwMode="auto">
          <a:xfrm rot="-5400000">
            <a:off x="2257425" y="4803775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79" name="Line 75"/>
          <p:cNvSpPr>
            <a:spLocks noChangeShapeType="1"/>
          </p:cNvSpPr>
          <p:nvPr/>
        </p:nvSpPr>
        <p:spPr bwMode="auto">
          <a:xfrm>
            <a:off x="2257425" y="5297488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80" name="Line 76"/>
          <p:cNvSpPr>
            <a:spLocks noChangeShapeType="1"/>
          </p:cNvSpPr>
          <p:nvPr/>
        </p:nvSpPr>
        <p:spPr bwMode="auto">
          <a:xfrm rot="-5400000">
            <a:off x="2254250" y="5294313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81" name="Line 77"/>
          <p:cNvSpPr>
            <a:spLocks noChangeShapeType="1"/>
          </p:cNvSpPr>
          <p:nvPr/>
        </p:nvSpPr>
        <p:spPr bwMode="auto">
          <a:xfrm>
            <a:off x="3033713" y="3406775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82" name="Line 78"/>
          <p:cNvSpPr>
            <a:spLocks noChangeShapeType="1"/>
          </p:cNvSpPr>
          <p:nvPr/>
        </p:nvSpPr>
        <p:spPr bwMode="auto">
          <a:xfrm rot="-5400000">
            <a:off x="3030538" y="3403600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83" name="Line 79"/>
          <p:cNvSpPr>
            <a:spLocks noChangeShapeType="1"/>
          </p:cNvSpPr>
          <p:nvPr/>
        </p:nvSpPr>
        <p:spPr bwMode="auto">
          <a:xfrm>
            <a:off x="3030538" y="3835400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84" name="Line 80"/>
          <p:cNvSpPr>
            <a:spLocks noChangeShapeType="1"/>
          </p:cNvSpPr>
          <p:nvPr/>
        </p:nvSpPr>
        <p:spPr bwMode="auto">
          <a:xfrm rot="-5400000">
            <a:off x="3027363" y="3832225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85" name="Line 81"/>
          <p:cNvSpPr>
            <a:spLocks noChangeShapeType="1"/>
          </p:cNvSpPr>
          <p:nvPr/>
        </p:nvSpPr>
        <p:spPr bwMode="auto">
          <a:xfrm>
            <a:off x="3038475" y="4319588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86" name="Line 82"/>
          <p:cNvSpPr>
            <a:spLocks noChangeShapeType="1"/>
          </p:cNvSpPr>
          <p:nvPr/>
        </p:nvSpPr>
        <p:spPr bwMode="auto">
          <a:xfrm rot="-5400000">
            <a:off x="3035300" y="4316413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87" name="Line 83"/>
          <p:cNvSpPr>
            <a:spLocks noChangeShapeType="1"/>
          </p:cNvSpPr>
          <p:nvPr/>
        </p:nvSpPr>
        <p:spPr bwMode="auto">
          <a:xfrm>
            <a:off x="3046413" y="4792663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88" name="Line 84"/>
          <p:cNvSpPr>
            <a:spLocks noChangeShapeType="1"/>
          </p:cNvSpPr>
          <p:nvPr/>
        </p:nvSpPr>
        <p:spPr bwMode="auto">
          <a:xfrm rot="-5400000">
            <a:off x="3043238" y="4789488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89" name="Line 85"/>
          <p:cNvSpPr>
            <a:spLocks noChangeShapeType="1"/>
          </p:cNvSpPr>
          <p:nvPr/>
        </p:nvSpPr>
        <p:spPr bwMode="auto">
          <a:xfrm>
            <a:off x="3043238" y="5283200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90" name="Line 86"/>
          <p:cNvSpPr>
            <a:spLocks noChangeShapeType="1"/>
          </p:cNvSpPr>
          <p:nvPr/>
        </p:nvSpPr>
        <p:spPr bwMode="auto">
          <a:xfrm rot="-5400000">
            <a:off x="3040063" y="5265738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91" name="Line 87"/>
          <p:cNvSpPr>
            <a:spLocks noChangeShapeType="1"/>
          </p:cNvSpPr>
          <p:nvPr/>
        </p:nvSpPr>
        <p:spPr bwMode="auto">
          <a:xfrm>
            <a:off x="3841750" y="3403600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92" name="Line 88"/>
          <p:cNvSpPr>
            <a:spLocks noChangeShapeType="1"/>
          </p:cNvSpPr>
          <p:nvPr/>
        </p:nvSpPr>
        <p:spPr bwMode="auto">
          <a:xfrm rot="-5400000">
            <a:off x="3838575" y="3400425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93" name="Line 89"/>
          <p:cNvSpPr>
            <a:spLocks noChangeShapeType="1"/>
          </p:cNvSpPr>
          <p:nvPr/>
        </p:nvSpPr>
        <p:spPr bwMode="auto">
          <a:xfrm>
            <a:off x="3838575" y="3832225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94" name="Line 90"/>
          <p:cNvSpPr>
            <a:spLocks noChangeShapeType="1"/>
          </p:cNvSpPr>
          <p:nvPr/>
        </p:nvSpPr>
        <p:spPr bwMode="auto">
          <a:xfrm rot="-5400000">
            <a:off x="3835400" y="3829050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95" name="Line 91"/>
          <p:cNvSpPr>
            <a:spLocks noChangeShapeType="1"/>
          </p:cNvSpPr>
          <p:nvPr/>
        </p:nvSpPr>
        <p:spPr bwMode="auto">
          <a:xfrm>
            <a:off x="3846513" y="4316413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96" name="Line 92"/>
          <p:cNvSpPr>
            <a:spLocks noChangeShapeType="1"/>
          </p:cNvSpPr>
          <p:nvPr/>
        </p:nvSpPr>
        <p:spPr bwMode="auto">
          <a:xfrm rot="-5400000">
            <a:off x="3843338" y="4313238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97" name="Line 93"/>
          <p:cNvSpPr>
            <a:spLocks noChangeShapeType="1"/>
          </p:cNvSpPr>
          <p:nvPr/>
        </p:nvSpPr>
        <p:spPr bwMode="auto">
          <a:xfrm>
            <a:off x="3854450" y="4789488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98" name="Line 94"/>
          <p:cNvSpPr>
            <a:spLocks noChangeShapeType="1"/>
          </p:cNvSpPr>
          <p:nvPr/>
        </p:nvSpPr>
        <p:spPr bwMode="auto">
          <a:xfrm rot="-5400000">
            <a:off x="3851275" y="4786313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99" name="Line 95"/>
          <p:cNvSpPr>
            <a:spLocks noChangeShapeType="1"/>
          </p:cNvSpPr>
          <p:nvPr/>
        </p:nvSpPr>
        <p:spPr bwMode="auto">
          <a:xfrm>
            <a:off x="3851275" y="5280025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00" name="Line 96"/>
          <p:cNvSpPr>
            <a:spLocks noChangeShapeType="1"/>
          </p:cNvSpPr>
          <p:nvPr/>
        </p:nvSpPr>
        <p:spPr bwMode="auto">
          <a:xfrm rot="-5400000">
            <a:off x="3848100" y="5276850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01" name="Line 97"/>
          <p:cNvSpPr>
            <a:spLocks noChangeShapeType="1"/>
          </p:cNvSpPr>
          <p:nvPr/>
        </p:nvSpPr>
        <p:spPr bwMode="auto">
          <a:xfrm>
            <a:off x="4594225" y="3400425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02" name="Line 98"/>
          <p:cNvSpPr>
            <a:spLocks noChangeShapeType="1"/>
          </p:cNvSpPr>
          <p:nvPr/>
        </p:nvSpPr>
        <p:spPr bwMode="auto">
          <a:xfrm rot="-5400000">
            <a:off x="4591050" y="3397250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03" name="Line 99"/>
          <p:cNvSpPr>
            <a:spLocks noChangeShapeType="1"/>
          </p:cNvSpPr>
          <p:nvPr/>
        </p:nvSpPr>
        <p:spPr bwMode="auto">
          <a:xfrm>
            <a:off x="4591050" y="3829050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04" name="Line 100"/>
          <p:cNvSpPr>
            <a:spLocks noChangeShapeType="1"/>
          </p:cNvSpPr>
          <p:nvPr/>
        </p:nvSpPr>
        <p:spPr bwMode="auto">
          <a:xfrm rot="-5400000">
            <a:off x="4587875" y="3825875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05" name="Line 101"/>
          <p:cNvSpPr>
            <a:spLocks noChangeShapeType="1"/>
          </p:cNvSpPr>
          <p:nvPr/>
        </p:nvSpPr>
        <p:spPr bwMode="auto">
          <a:xfrm>
            <a:off x="4598988" y="4313238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06" name="Line 102"/>
          <p:cNvSpPr>
            <a:spLocks noChangeShapeType="1"/>
          </p:cNvSpPr>
          <p:nvPr/>
        </p:nvSpPr>
        <p:spPr bwMode="auto">
          <a:xfrm rot="-5400000">
            <a:off x="4595813" y="4310063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07" name="Line 103"/>
          <p:cNvSpPr>
            <a:spLocks noChangeShapeType="1"/>
          </p:cNvSpPr>
          <p:nvPr/>
        </p:nvSpPr>
        <p:spPr bwMode="auto">
          <a:xfrm>
            <a:off x="4606925" y="4786313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08" name="Line 104"/>
          <p:cNvSpPr>
            <a:spLocks noChangeShapeType="1"/>
          </p:cNvSpPr>
          <p:nvPr/>
        </p:nvSpPr>
        <p:spPr bwMode="auto">
          <a:xfrm rot="-5400000">
            <a:off x="4603750" y="4783138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09" name="Line 105"/>
          <p:cNvSpPr>
            <a:spLocks noChangeShapeType="1"/>
          </p:cNvSpPr>
          <p:nvPr/>
        </p:nvSpPr>
        <p:spPr bwMode="auto">
          <a:xfrm>
            <a:off x="4603750" y="5276850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10" name="Line 106"/>
          <p:cNvSpPr>
            <a:spLocks noChangeShapeType="1"/>
          </p:cNvSpPr>
          <p:nvPr/>
        </p:nvSpPr>
        <p:spPr bwMode="auto">
          <a:xfrm rot="-5400000">
            <a:off x="4600575" y="5273675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11" name="Line 107"/>
          <p:cNvSpPr>
            <a:spLocks noChangeShapeType="1"/>
          </p:cNvSpPr>
          <p:nvPr/>
        </p:nvSpPr>
        <p:spPr bwMode="auto">
          <a:xfrm>
            <a:off x="5424488" y="3408363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12" name="Line 108"/>
          <p:cNvSpPr>
            <a:spLocks noChangeShapeType="1"/>
          </p:cNvSpPr>
          <p:nvPr/>
        </p:nvSpPr>
        <p:spPr bwMode="auto">
          <a:xfrm rot="-5400000">
            <a:off x="5421313" y="3405188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13" name="Line 109"/>
          <p:cNvSpPr>
            <a:spLocks noChangeShapeType="1"/>
          </p:cNvSpPr>
          <p:nvPr/>
        </p:nvSpPr>
        <p:spPr bwMode="auto">
          <a:xfrm>
            <a:off x="5421313" y="3836988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14" name="Line 110"/>
          <p:cNvSpPr>
            <a:spLocks noChangeShapeType="1"/>
          </p:cNvSpPr>
          <p:nvPr/>
        </p:nvSpPr>
        <p:spPr bwMode="auto">
          <a:xfrm rot="-5400000">
            <a:off x="5418138" y="3833813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15" name="Line 111"/>
          <p:cNvSpPr>
            <a:spLocks noChangeShapeType="1"/>
          </p:cNvSpPr>
          <p:nvPr/>
        </p:nvSpPr>
        <p:spPr bwMode="auto">
          <a:xfrm>
            <a:off x="5429250" y="4321175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16" name="Line 112"/>
          <p:cNvSpPr>
            <a:spLocks noChangeShapeType="1"/>
          </p:cNvSpPr>
          <p:nvPr/>
        </p:nvSpPr>
        <p:spPr bwMode="auto">
          <a:xfrm rot="-5400000">
            <a:off x="5426075" y="4318000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17" name="Line 113"/>
          <p:cNvSpPr>
            <a:spLocks noChangeShapeType="1"/>
          </p:cNvSpPr>
          <p:nvPr/>
        </p:nvSpPr>
        <p:spPr bwMode="auto">
          <a:xfrm>
            <a:off x="5437188" y="4794250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18" name="Line 114"/>
          <p:cNvSpPr>
            <a:spLocks noChangeShapeType="1"/>
          </p:cNvSpPr>
          <p:nvPr/>
        </p:nvSpPr>
        <p:spPr bwMode="auto">
          <a:xfrm rot="-5400000">
            <a:off x="5434013" y="4791075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19" name="Line 115"/>
          <p:cNvSpPr>
            <a:spLocks noChangeShapeType="1"/>
          </p:cNvSpPr>
          <p:nvPr/>
        </p:nvSpPr>
        <p:spPr bwMode="auto">
          <a:xfrm>
            <a:off x="5434013" y="5284788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20" name="Line 116"/>
          <p:cNvSpPr>
            <a:spLocks noChangeShapeType="1"/>
          </p:cNvSpPr>
          <p:nvPr/>
        </p:nvSpPr>
        <p:spPr bwMode="auto">
          <a:xfrm rot="-5400000">
            <a:off x="5430838" y="5281613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21" name="Line 117"/>
          <p:cNvSpPr>
            <a:spLocks noChangeShapeType="1"/>
          </p:cNvSpPr>
          <p:nvPr/>
        </p:nvSpPr>
        <p:spPr bwMode="auto">
          <a:xfrm>
            <a:off x="6165850" y="3405188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22" name="Line 118"/>
          <p:cNvSpPr>
            <a:spLocks noChangeShapeType="1"/>
          </p:cNvSpPr>
          <p:nvPr/>
        </p:nvSpPr>
        <p:spPr bwMode="auto">
          <a:xfrm rot="-5400000">
            <a:off x="6162675" y="3402013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23" name="Line 119"/>
          <p:cNvSpPr>
            <a:spLocks noChangeShapeType="1"/>
          </p:cNvSpPr>
          <p:nvPr/>
        </p:nvSpPr>
        <p:spPr bwMode="auto">
          <a:xfrm>
            <a:off x="6162675" y="3833813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24" name="Line 120"/>
          <p:cNvSpPr>
            <a:spLocks noChangeShapeType="1"/>
          </p:cNvSpPr>
          <p:nvPr/>
        </p:nvSpPr>
        <p:spPr bwMode="auto">
          <a:xfrm rot="-5400000">
            <a:off x="6159500" y="3830638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25" name="Line 121"/>
          <p:cNvSpPr>
            <a:spLocks noChangeShapeType="1"/>
          </p:cNvSpPr>
          <p:nvPr/>
        </p:nvSpPr>
        <p:spPr bwMode="auto">
          <a:xfrm>
            <a:off x="6170613" y="4318000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26" name="Line 122"/>
          <p:cNvSpPr>
            <a:spLocks noChangeShapeType="1"/>
          </p:cNvSpPr>
          <p:nvPr/>
        </p:nvSpPr>
        <p:spPr bwMode="auto">
          <a:xfrm rot="-5400000">
            <a:off x="6167438" y="4314825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27" name="Line 123"/>
          <p:cNvSpPr>
            <a:spLocks noChangeShapeType="1"/>
          </p:cNvSpPr>
          <p:nvPr/>
        </p:nvSpPr>
        <p:spPr bwMode="auto">
          <a:xfrm>
            <a:off x="6178550" y="4791075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28" name="Line 124"/>
          <p:cNvSpPr>
            <a:spLocks noChangeShapeType="1"/>
          </p:cNvSpPr>
          <p:nvPr/>
        </p:nvSpPr>
        <p:spPr bwMode="auto">
          <a:xfrm rot="-5400000">
            <a:off x="6175375" y="4787900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29" name="Line 125"/>
          <p:cNvSpPr>
            <a:spLocks noChangeShapeType="1"/>
          </p:cNvSpPr>
          <p:nvPr/>
        </p:nvSpPr>
        <p:spPr bwMode="auto">
          <a:xfrm>
            <a:off x="6175375" y="5281613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30" name="Line 126"/>
          <p:cNvSpPr>
            <a:spLocks noChangeShapeType="1"/>
          </p:cNvSpPr>
          <p:nvPr/>
        </p:nvSpPr>
        <p:spPr bwMode="auto">
          <a:xfrm rot="-5400000">
            <a:off x="6172200" y="5278438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31" name="Line 127"/>
          <p:cNvSpPr>
            <a:spLocks noChangeShapeType="1"/>
          </p:cNvSpPr>
          <p:nvPr/>
        </p:nvSpPr>
        <p:spPr bwMode="auto">
          <a:xfrm>
            <a:off x="6918325" y="3402013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32" name="Line 128"/>
          <p:cNvSpPr>
            <a:spLocks noChangeShapeType="1"/>
          </p:cNvSpPr>
          <p:nvPr/>
        </p:nvSpPr>
        <p:spPr bwMode="auto">
          <a:xfrm rot="-5400000">
            <a:off x="6915150" y="3398838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33" name="Line 129"/>
          <p:cNvSpPr>
            <a:spLocks noChangeShapeType="1"/>
          </p:cNvSpPr>
          <p:nvPr/>
        </p:nvSpPr>
        <p:spPr bwMode="auto">
          <a:xfrm>
            <a:off x="6915150" y="3830638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34" name="Line 130"/>
          <p:cNvSpPr>
            <a:spLocks noChangeShapeType="1"/>
          </p:cNvSpPr>
          <p:nvPr/>
        </p:nvSpPr>
        <p:spPr bwMode="auto">
          <a:xfrm rot="-5400000">
            <a:off x="6911975" y="3827463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35" name="Line 131"/>
          <p:cNvSpPr>
            <a:spLocks noChangeShapeType="1"/>
          </p:cNvSpPr>
          <p:nvPr/>
        </p:nvSpPr>
        <p:spPr bwMode="auto">
          <a:xfrm>
            <a:off x="6923088" y="4314825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36" name="Line 132"/>
          <p:cNvSpPr>
            <a:spLocks noChangeShapeType="1"/>
          </p:cNvSpPr>
          <p:nvPr/>
        </p:nvSpPr>
        <p:spPr bwMode="auto">
          <a:xfrm rot="-5400000">
            <a:off x="6919913" y="4311650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37" name="Line 133"/>
          <p:cNvSpPr>
            <a:spLocks noChangeShapeType="1"/>
          </p:cNvSpPr>
          <p:nvPr/>
        </p:nvSpPr>
        <p:spPr bwMode="auto">
          <a:xfrm>
            <a:off x="6931025" y="4787900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38" name="Line 134"/>
          <p:cNvSpPr>
            <a:spLocks noChangeShapeType="1"/>
          </p:cNvSpPr>
          <p:nvPr/>
        </p:nvSpPr>
        <p:spPr bwMode="auto">
          <a:xfrm rot="-5400000">
            <a:off x="6927850" y="4784725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39" name="Line 135"/>
          <p:cNvSpPr>
            <a:spLocks noChangeShapeType="1"/>
          </p:cNvSpPr>
          <p:nvPr/>
        </p:nvSpPr>
        <p:spPr bwMode="auto">
          <a:xfrm>
            <a:off x="6927850" y="5278438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40" name="Line 136"/>
          <p:cNvSpPr>
            <a:spLocks noChangeShapeType="1"/>
          </p:cNvSpPr>
          <p:nvPr/>
        </p:nvSpPr>
        <p:spPr bwMode="auto">
          <a:xfrm rot="-5400000">
            <a:off x="6924675" y="5275263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41" name="Line 137"/>
          <p:cNvSpPr>
            <a:spLocks noChangeShapeType="1"/>
          </p:cNvSpPr>
          <p:nvPr/>
        </p:nvSpPr>
        <p:spPr bwMode="auto">
          <a:xfrm>
            <a:off x="7693025" y="3398838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42" name="Line 138"/>
          <p:cNvSpPr>
            <a:spLocks noChangeShapeType="1"/>
          </p:cNvSpPr>
          <p:nvPr/>
        </p:nvSpPr>
        <p:spPr bwMode="auto">
          <a:xfrm rot="-5400000">
            <a:off x="7689850" y="3395663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43" name="Line 139"/>
          <p:cNvSpPr>
            <a:spLocks noChangeShapeType="1"/>
          </p:cNvSpPr>
          <p:nvPr/>
        </p:nvSpPr>
        <p:spPr bwMode="auto">
          <a:xfrm>
            <a:off x="7689850" y="3827463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44" name="Line 140"/>
          <p:cNvSpPr>
            <a:spLocks noChangeShapeType="1"/>
          </p:cNvSpPr>
          <p:nvPr/>
        </p:nvSpPr>
        <p:spPr bwMode="auto">
          <a:xfrm rot="-5400000">
            <a:off x="7686675" y="3824288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45" name="Line 141"/>
          <p:cNvSpPr>
            <a:spLocks noChangeShapeType="1"/>
          </p:cNvSpPr>
          <p:nvPr/>
        </p:nvSpPr>
        <p:spPr bwMode="auto">
          <a:xfrm>
            <a:off x="7697788" y="4311650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46" name="Line 142"/>
          <p:cNvSpPr>
            <a:spLocks noChangeShapeType="1"/>
          </p:cNvSpPr>
          <p:nvPr/>
        </p:nvSpPr>
        <p:spPr bwMode="auto">
          <a:xfrm rot="-5400000">
            <a:off x="7694613" y="4308475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47" name="Line 143"/>
          <p:cNvSpPr>
            <a:spLocks noChangeShapeType="1"/>
          </p:cNvSpPr>
          <p:nvPr/>
        </p:nvSpPr>
        <p:spPr bwMode="auto">
          <a:xfrm>
            <a:off x="7705725" y="4784725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48" name="Line 144"/>
          <p:cNvSpPr>
            <a:spLocks noChangeShapeType="1"/>
          </p:cNvSpPr>
          <p:nvPr/>
        </p:nvSpPr>
        <p:spPr bwMode="auto">
          <a:xfrm rot="-5400000">
            <a:off x="7702550" y="4781550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49" name="Line 145"/>
          <p:cNvSpPr>
            <a:spLocks noChangeShapeType="1"/>
          </p:cNvSpPr>
          <p:nvPr/>
        </p:nvSpPr>
        <p:spPr bwMode="auto">
          <a:xfrm>
            <a:off x="7702550" y="5275263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50" name="Line 146"/>
          <p:cNvSpPr>
            <a:spLocks noChangeShapeType="1"/>
          </p:cNvSpPr>
          <p:nvPr/>
        </p:nvSpPr>
        <p:spPr bwMode="auto">
          <a:xfrm rot="-5400000">
            <a:off x="7699375" y="5272088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51" name="Line 147"/>
          <p:cNvSpPr>
            <a:spLocks noChangeShapeType="1"/>
          </p:cNvSpPr>
          <p:nvPr/>
        </p:nvSpPr>
        <p:spPr bwMode="auto">
          <a:xfrm>
            <a:off x="738188" y="3840163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52" name="Line 148"/>
          <p:cNvSpPr>
            <a:spLocks noChangeShapeType="1"/>
          </p:cNvSpPr>
          <p:nvPr/>
        </p:nvSpPr>
        <p:spPr bwMode="auto">
          <a:xfrm rot="-5400000">
            <a:off x="735013" y="3836988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53" name="Line 149"/>
          <p:cNvSpPr>
            <a:spLocks noChangeShapeType="1"/>
          </p:cNvSpPr>
          <p:nvPr/>
        </p:nvSpPr>
        <p:spPr bwMode="auto">
          <a:xfrm>
            <a:off x="746125" y="4324350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54" name="Line 150"/>
          <p:cNvSpPr>
            <a:spLocks noChangeShapeType="1"/>
          </p:cNvSpPr>
          <p:nvPr/>
        </p:nvSpPr>
        <p:spPr bwMode="auto">
          <a:xfrm rot="-5400000">
            <a:off x="742950" y="4321175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55" name="Line 151"/>
          <p:cNvSpPr>
            <a:spLocks noChangeShapeType="1"/>
          </p:cNvSpPr>
          <p:nvPr/>
        </p:nvSpPr>
        <p:spPr bwMode="auto">
          <a:xfrm>
            <a:off x="754063" y="4797425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56" name="Line 152"/>
          <p:cNvSpPr>
            <a:spLocks noChangeShapeType="1"/>
          </p:cNvSpPr>
          <p:nvPr/>
        </p:nvSpPr>
        <p:spPr bwMode="auto">
          <a:xfrm rot="-5400000">
            <a:off x="750888" y="4794250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57" name="Line 153"/>
          <p:cNvSpPr>
            <a:spLocks noChangeShapeType="1"/>
          </p:cNvSpPr>
          <p:nvPr/>
        </p:nvSpPr>
        <p:spPr bwMode="auto">
          <a:xfrm>
            <a:off x="750888" y="5287963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58" name="Line 154"/>
          <p:cNvSpPr>
            <a:spLocks noChangeShapeType="1"/>
          </p:cNvSpPr>
          <p:nvPr/>
        </p:nvSpPr>
        <p:spPr bwMode="auto">
          <a:xfrm rot="-5400000">
            <a:off x="747713" y="5284788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59" name="Line 155"/>
          <p:cNvSpPr>
            <a:spLocks noChangeShapeType="1"/>
          </p:cNvSpPr>
          <p:nvPr/>
        </p:nvSpPr>
        <p:spPr bwMode="auto">
          <a:xfrm rot="-5400000">
            <a:off x="3421063" y="6019800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60" name="Line 156"/>
          <p:cNvSpPr>
            <a:spLocks noChangeShapeType="1"/>
          </p:cNvSpPr>
          <p:nvPr/>
        </p:nvSpPr>
        <p:spPr bwMode="auto">
          <a:xfrm rot="-5400000">
            <a:off x="3429000" y="6116638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61" name="Rectangle 157"/>
          <p:cNvSpPr>
            <a:spLocks noChangeArrowheads="1"/>
          </p:cNvSpPr>
          <p:nvPr/>
        </p:nvSpPr>
        <p:spPr bwMode="auto">
          <a:xfrm>
            <a:off x="3597275" y="5773738"/>
            <a:ext cx="839788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7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3949</a:t>
            </a:r>
          </a:p>
        </p:txBody>
      </p:sp>
      <p:sp>
        <p:nvSpPr>
          <p:cNvPr id="21662" name="Line 158"/>
          <p:cNvSpPr>
            <a:spLocks noChangeShapeType="1"/>
          </p:cNvSpPr>
          <p:nvPr/>
        </p:nvSpPr>
        <p:spPr bwMode="auto">
          <a:xfrm rot="-5400000">
            <a:off x="3998119" y="5977732"/>
            <a:ext cx="0" cy="70961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63" name="Rectangle 159"/>
          <p:cNvSpPr>
            <a:spLocks noChangeArrowheads="1"/>
          </p:cNvSpPr>
          <p:nvPr/>
        </p:nvSpPr>
        <p:spPr bwMode="auto">
          <a:xfrm>
            <a:off x="3582988" y="6334125"/>
            <a:ext cx="839787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7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50</a:t>
            </a:r>
          </a:p>
        </p:txBody>
      </p:sp>
      <p:sp>
        <p:nvSpPr>
          <p:cNvPr id="21664" name="Line 160"/>
          <p:cNvSpPr>
            <a:spLocks noChangeShapeType="1"/>
          </p:cNvSpPr>
          <p:nvPr/>
        </p:nvSpPr>
        <p:spPr bwMode="auto">
          <a:xfrm rot="-5400000">
            <a:off x="4564063" y="6161088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65" name="Line 161"/>
          <p:cNvSpPr>
            <a:spLocks noChangeShapeType="1"/>
          </p:cNvSpPr>
          <p:nvPr/>
        </p:nvSpPr>
        <p:spPr bwMode="auto">
          <a:xfrm rot="-5400000">
            <a:off x="4572000" y="6257925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66" name="Rectangle 162"/>
          <p:cNvSpPr>
            <a:spLocks noChangeArrowheads="1"/>
          </p:cNvSpPr>
          <p:nvPr/>
        </p:nvSpPr>
        <p:spPr bwMode="auto">
          <a:xfrm>
            <a:off x="4660900" y="5926138"/>
            <a:ext cx="839788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70000"/>
              </a:lnSpc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78.98</a:t>
            </a:r>
          </a:p>
        </p:txBody>
      </p:sp>
      <p:sp>
        <p:nvSpPr>
          <p:cNvPr id="112" name="Rectangle 2"/>
          <p:cNvSpPr txBox="1">
            <a:spLocks noChangeArrowheads="1"/>
          </p:cNvSpPr>
          <p:nvPr/>
        </p:nvSpPr>
        <p:spPr>
          <a:xfrm>
            <a:off x="685800" y="192088"/>
            <a:ext cx="7772400" cy="85248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US" altLang="en-US" b="0" kern="0" smtClean="0"/>
              <a:t>Measures of Location</a:t>
            </a:r>
            <a:endParaRPr lang="en-US" altLang="en-US" b="0" kern="0" dirty="0" smtClean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1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1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1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1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1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1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1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1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1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1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1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1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1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1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1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1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1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1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1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21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1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21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1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21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21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1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21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21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1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21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21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21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21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21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21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21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21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21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21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0" dur="500"/>
                                        <p:tgtEl>
                                          <p:spTgt spid="21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21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6" dur="500"/>
                                        <p:tgtEl>
                                          <p:spTgt spid="21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21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21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500"/>
                                        <p:tgtEl>
                                          <p:spTgt spid="21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8" dur="500"/>
                                        <p:tgtEl>
                                          <p:spTgt spid="21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21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4" dur="500"/>
                                        <p:tgtEl>
                                          <p:spTgt spid="21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21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0" dur="500"/>
                                        <p:tgtEl>
                                          <p:spTgt spid="21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500"/>
                                        <p:tgtEl>
                                          <p:spTgt spid="21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6" dur="500"/>
                                        <p:tgtEl>
                                          <p:spTgt spid="21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9" dur="500"/>
                                        <p:tgtEl>
                                          <p:spTgt spid="21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2" dur="500"/>
                                        <p:tgtEl>
                                          <p:spTgt spid="21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5" dur="500"/>
                                        <p:tgtEl>
                                          <p:spTgt spid="21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8" dur="500"/>
                                        <p:tgtEl>
                                          <p:spTgt spid="21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1" dur="500"/>
                                        <p:tgtEl>
                                          <p:spTgt spid="21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4" dur="500"/>
                                        <p:tgtEl>
                                          <p:spTgt spid="21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7" dur="500"/>
                                        <p:tgtEl>
                                          <p:spTgt spid="2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0" dur="500"/>
                                        <p:tgtEl>
                                          <p:spTgt spid="2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3" dur="500"/>
                                        <p:tgtEl>
                                          <p:spTgt spid="21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6" dur="500"/>
                                        <p:tgtEl>
                                          <p:spTgt spid="2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9" dur="500"/>
                                        <p:tgtEl>
                                          <p:spTgt spid="21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2" dur="500"/>
                                        <p:tgtEl>
                                          <p:spTgt spid="21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5" dur="500"/>
                                        <p:tgtEl>
                                          <p:spTgt spid="21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8" dur="500"/>
                                        <p:tgtEl>
                                          <p:spTgt spid="21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1" dur="500"/>
                                        <p:tgtEl>
                                          <p:spTgt spid="21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4" dur="500"/>
                                        <p:tgtEl>
                                          <p:spTgt spid="21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7" dur="500"/>
                                        <p:tgtEl>
                                          <p:spTgt spid="21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0" dur="500"/>
                                        <p:tgtEl>
                                          <p:spTgt spid="21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3" dur="500"/>
                                        <p:tgtEl>
                                          <p:spTgt spid="21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6" dur="500"/>
                                        <p:tgtEl>
                                          <p:spTgt spid="21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9" dur="500"/>
                                        <p:tgtEl>
                                          <p:spTgt spid="21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2" dur="500"/>
                                        <p:tgtEl>
                                          <p:spTgt spid="21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5" dur="500"/>
                                        <p:tgtEl>
                                          <p:spTgt spid="21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8" dur="500"/>
                                        <p:tgtEl>
                                          <p:spTgt spid="21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1" dur="500"/>
                                        <p:tgtEl>
                                          <p:spTgt spid="21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4" dur="500"/>
                                        <p:tgtEl>
                                          <p:spTgt spid="21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7" dur="500"/>
                                        <p:tgtEl>
                                          <p:spTgt spid="21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0" dur="500"/>
                                        <p:tgtEl>
                                          <p:spTgt spid="21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3" dur="500"/>
                                        <p:tgtEl>
                                          <p:spTgt spid="21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6" dur="500"/>
                                        <p:tgtEl>
                                          <p:spTgt spid="21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9" dur="500"/>
                                        <p:tgtEl>
                                          <p:spTgt spid="21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2" dur="500"/>
                                        <p:tgtEl>
                                          <p:spTgt spid="21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5" dur="500"/>
                                        <p:tgtEl>
                                          <p:spTgt spid="21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8" dur="500"/>
                                        <p:tgtEl>
                                          <p:spTgt spid="21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1" dur="500"/>
                                        <p:tgtEl>
                                          <p:spTgt spid="21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4" dur="500"/>
                                        <p:tgtEl>
                                          <p:spTgt spid="21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7" dur="500"/>
                                        <p:tgtEl>
                                          <p:spTgt spid="21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0" dur="500"/>
                                        <p:tgtEl>
                                          <p:spTgt spid="21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3" dur="500"/>
                                        <p:tgtEl>
                                          <p:spTgt spid="21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6" dur="500"/>
                                        <p:tgtEl>
                                          <p:spTgt spid="21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9" dur="500"/>
                                        <p:tgtEl>
                                          <p:spTgt spid="21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2" dur="500"/>
                                        <p:tgtEl>
                                          <p:spTgt spid="21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5" dur="500"/>
                                        <p:tgtEl>
                                          <p:spTgt spid="21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8" dur="500"/>
                                        <p:tgtEl>
                                          <p:spTgt spid="21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 nodeType="clickPar">
                      <p:stCondLst>
                        <p:cond delay="indefinite"/>
                      </p:stCondLst>
                      <p:childTnLst>
                        <p:par>
                          <p:cTn id="3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3" dur="500"/>
                                        <p:tgtEl>
                                          <p:spTgt spid="21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6" dur="500"/>
                                        <p:tgtEl>
                                          <p:spTgt spid="21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 nodeType="clickPar">
                      <p:stCondLst>
                        <p:cond delay="indefinite"/>
                      </p:stCondLst>
                      <p:childTnLst>
                        <p:par>
                          <p:cTn id="3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61" grpId="0" animBg="1"/>
      <p:bldP spid="21562" grpId="0" animBg="1"/>
      <p:bldP spid="21563" grpId="0" animBg="1"/>
      <p:bldP spid="21564" grpId="0" animBg="1"/>
      <p:bldP spid="21565" grpId="0" animBg="1"/>
      <p:bldP spid="21566" grpId="0" animBg="1"/>
      <p:bldP spid="21567" grpId="0" animBg="1"/>
      <p:bldP spid="21568" grpId="0" animBg="1"/>
      <p:bldP spid="21569" grpId="0" animBg="1"/>
      <p:bldP spid="21570" grpId="0" animBg="1"/>
      <p:bldP spid="21571" grpId="0" animBg="1"/>
      <p:bldP spid="21572" grpId="0" animBg="1"/>
      <p:bldP spid="21573" grpId="0" animBg="1"/>
      <p:bldP spid="21574" grpId="0" animBg="1"/>
      <p:bldP spid="21575" grpId="0" animBg="1"/>
      <p:bldP spid="21576" grpId="0" animBg="1"/>
      <p:bldP spid="21577" grpId="0" animBg="1"/>
      <p:bldP spid="21578" grpId="0" animBg="1"/>
      <p:bldP spid="21579" grpId="0" animBg="1"/>
      <p:bldP spid="21580" grpId="0" animBg="1"/>
      <p:bldP spid="21581" grpId="0" animBg="1"/>
      <p:bldP spid="21582" grpId="0" animBg="1"/>
      <p:bldP spid="21583" grpId="0" animBg="1"/>
      <p:bldP spid="21584" grpId="0" animBg="1"/>
      <p:bldP spid="21585" grpId="0" animBg="1"/>
      <p:bldP spid="21586" grpId="0" animBg="1"/>
      <p:bldP spid="21587" grpId="0" animBg="1"/>
      <p:bldP spid="21588" grpId="0" animBg="1"/>
      <p:bldP spid="21589" grpId="0" animBg="1"/>
      <p:bldP spid="21590" grpId="0" animBg="1"/>
      <p:bldP spid="21591" grpId="0" animBg="1"/>
      <p:bldP spid="21592" grpId="0" animBg="1"/>
      <p:bldP spid="21593" grpId="0" animBg="1"/>
      <p:bldP spid="21594" grpId="0" animBg="1"/>
      <p:bldP spid="21595" grpId="0" animBg="1"/>
      <p:bldP spid="21596" grpId="0" animBg="1"/>
      <p:bldP spid="21597" grpId="0" animBg="1"/>
      <p:bldP spid="21598" grpId="0" animBg="1"/>
      <p:bldP spid="21599" grpId="0" animBg="1"/>
      <p:bldP spid="21600" grpId="0" animBg="1"/>
      <p:bldP spid="21601" grpId="0" animBg="1"/>
      <p:bldP spid="21602" grpId="0" animBg="1"/>
      <p:bldP spid="21603" grpId="0" animBg="1"/>
      <p:bldP spid="21604" grpId="0" animBg="1"/>
      <p:bldP spid="21605" grpId="0" animBg="1"/>
      <p:bldP spid="21606" grpId="0" animBg="1"/>
      <p:bldP spid="21607" grpId="0" animBg="1"/>
      <p:bldP spid="21608" grpId="0" animBg="1"/>
      <p:bldP spid="21609" grpId="0" animBg="1"/>
      <p:bldP spid="21610" grpId="0" animBg="1"/>
      <p:bldP spid="21611" grpId="0" animBg="1"/>
      <p:bldP spid="21612" grpId="0" animBg="1"/>
      <p:bldP spid="21613" grpId="0" animBg="1"/>
      <p:bldP spid="21614" grpId="0" animBg="1"/>
      <p:bldP spid="21615" grpId="0" animBg="1"/>
      <p:bldP spid="21616" grpId="0" animBg="1"/>
      <p:bldP spid="21617" grpId="0" animBg="1"/>
      <p:bldP spid="21618" grpId="0" animBg="1"/>
      <p:bldP spid="21619" grpId="0" animBg="1"/>
      <p:bldP spid="21620" grpId="0" animBg="1"/>
      <p:bldP spid="21621" grpId="0" animBg="1"/>
      <p:bldP spid="21622" grpId="0" animBg="1"/>
      <p:bldP spid="21623" grpId="0" animBg="1"/>
      <p:bldP spid="21624" grpId="0" animBg="1"/>
      <p:bldP spid="21625" grpId="0" animBg="1"/>
      <p:bldP spid="21626" grpId="0" animBg="1"/>
      <p:bldP spid="21627" grpId="0" animBg="1"/>
      <p:bldP spid="21628" grpId="0" animBg="1"/>
      <p:bldP spid="21629" grpId="0" animBg="1"/>
      <p:bldP spid="21630" grpId="0" animBg="1"/>
      <p:bldP spid="21631" grpId="0" animBg="1"/>
      <p:bldP spid="21632" grpId="0" animBg="1"/>
      <p:bldP spid="21633" grpId="0" animBg="1"/>
      <p:bldP spid="21634" grpId="0" animBg="1"/>
      <p:bldP spid="21635" grpId="0" animBg="1"/>
      <p:bldP spid="21636" grpId="0" animBg="1"/>
      <p:bldP spid="21637" grpId="0" animBg="1"/>
      <p:bldP spid="21638" grpId="0" animBg="1"/>
      <p:bldP spid="21639" grpId="0" animBg="1"/>
      <p:bldP spid="21640" grpId="0" animBg="1"/>
      <p:bldP spid="21641" grpId="0" animBg="1"/>
      <p:bldP spid="21642" grpId="0" animBg="1"/>
      <p:bldP spid="21643" grpId="0" animBg="1"/>
      <p:bldP spid="21644" grpId="0" animBg="1"/>
      <p:bldP spid="21645" grpId="0" animBg="1"/>
      <p:bldP spid="21646" grpId="0" animBg="1"/>
      <p:bldP spid="21647" grpId="0" animBg="1"/>
      <p:bldP spid="21648" grpId="0" animBg="1"/>
      <p:bldP spid="21649" grpId="0" animBg="1"/>
      <p:bldP spid="21650" grpId="0" animBg="1"/>
      <p:bldP spid="21651" grpId="0" animBg="1"/>
      <p:bldP spid="21652" grpId="0" animBg="1"/>
      <p:bldP spid="21653" grpId="0" animBg="1"/>
      <p:bldP spid="21654" grpId="0" animBg="1"/>
      <p:bldP spid="21655" grpId="0" animBg="1"/>
      <p:bldP spid="21656" grpId="0" animBg="1"/>
      <p:bldP spid="21657" grpId="0" animBg="1"/>
      <p:bldP spid="21658" grpId="0" animBg="1"/>
      <p:bldP spid="21659" grpId="0" animBg="1"/>
      <p:bldP spid="21659" grpId="1" animBg="1"/>
      <p:bldP spid="21660" grpId="0" animBg="1"/>
      <p:bldP spid="21660" grpId="1" animBg="1"/>
      <p:bldP spid="21661" grpId="0"/>
      <p:bldP spid="21662" grpId="0" animBg="1"/>
      <p:bldP spid="21663" grpId="0"/>
      <p:bldP spid="21664" grpId="0" animBg="1"/>
      <p:bldP spid="21665" grpId="0" animBg="1"/>
      <p:bldP spid="2166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0" name="Oval 40"/>
          <p:cNvSpPr>
            <a:spLocks noChangeArrowheads="1"/>
          </p:cNvSpPr>
          <p:nvPr/>
        </p:nvSpPr>
        <p:spPr bwMode="auto">
          <a:xfrm>
            <a:off x="2946400" y="3203575"/>
            <a:ext cx="712788" cy="6223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9459" name="Rectangle 18"/>
          <p:cNvSpPr>
            <a:spLocks noChangeArrowheads="1"/>
          </p:cNvSpPr>
          <p:nvPr/>
        </p:nvSpPr>
        <p:spPr bwMode="auto">
          <a:xfrm>
            <a:off x="647700" y="1047750"/>
            <a:ext cx="78105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buClr>
                <a:srgbClr val="66FFFF"/>
              </a:buClr>
              <a:buFont typeface="Wingdings" pitchFamily="2" charset="2"/>
              <a:buNone/>
            </a:pP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For an </a:t>
            </a:r>
            <a:r>
              <a:rPr lang="en-US" altLang="en-US" sz="2400" b="0" u="sng">
                <a:solidFill>
                  <a:srgbClr val="000000"/>
                </a:solidFill>
                <a:latin typeface="Book Antiqua" pitchFamily="18" charset="0"/>
              </a:rPr>
              <a:t>odd number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of observations:</a:t>
            </a:r>
          </a:p>
          <a:p>
            <a:pPr eaLnBrk="0" hangingPunct="0">
              <a:buClr>
                <a:srgbClr val="66FFFF"/>
              </a:buClr>
              <a:buFont typeface="Wingdings" pitchFamily="2" charset="2"/>
              <a:buNone/>
            </a:pP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     </a:t>
            </a:r>
          </a:p>
        </p:txBody>
      </p:sp>
      <p:sp>
        <p:nvSpPr>
          <p:cNvPr id="471060" name="Text Box 20"/>
          <p:cNvSpPr txBox="1">
            <a:spLocks noChangeArrowheads="1"/>
          </p:cNvSpPr>
          <p:nvPr/>
        </p:nvSpPr>
        <p:spPr bwMode="auto">
          <a:xfrm>
            <a:off x="6265863" y="3305175"/>
            <a:ext cx="2705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in ascending order</a:t>
            </a:r>
          </a:p>
        </p:txBody>
      </p:sp>
      <p:sp>
        <p:nvSpPr>
          <p:cNvPr id="471062" name="Rectangle 22"/>
          <p:cNvSpPr>
            <a:spLocks noChangeArrowheads="1"/>
          </p:cNvSpPr>
          <p:nvPr/>
        </p:nvSpPr>
        <p:spPr bwMode="auto">
          <a:xfrm>
            <a:off x="1187450" y="2133600"/>
            <a:ext cx="609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26</a:t>
            </a:r>
          </a:p>
        </p:txBody>
      </p:sp>
      <p:sp>
        <p:nvSpPr>
          <p:cNvPr id="471063" name="Rectangle 23"/>
          <p:cNvSpPr>
            <a:spLocks noChangeArrowheads="1"/>
          </p:cNvSpPr>
          <p:nvPr/>
        </p:nvSpPr>
        <p:spPr bwMode="auto">
          <a:xfrm>
            <a:off x="1797050" y="2133600"/>
            <a:ext cx="609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18</a:t>
            </a:r>
          </a:p>
        </p:txBody>
      </p:sp>
      <p:sp>
        <p:nvSpPr>
          <p:cNvPr id="471064" name="Rectangle 24"/>
          <p:cNvSpPr>
            <a:spLocks noChangeArrowheads="1"/>
          </p:cNvSpPr>
          <p:nvPr/>
        </p:nvSpPr>
        <p:spPr bwMode="auto">
          <a:xfrm>
            <a:off x="2406650" y="2133600"/>
            <a:ext cx="609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27</a:t>
            </a:r>
          </a:p>
        </p:txBody>
      </p:sp>
      <p:sp>
        <p:nvSpPr>
          <p:cNvPr id="471066" name="Rectangle 26"/>
          <p:cNvSpPr>
            <a:spLocks noChangeArrowheads="1"/>
          </p:cNvSpPr>
          <p:nvPr/>
        </p:nvSpPr>
        <p:spPr bwMode="auto">
          <a:xfrm>
            <a:off x="3625850" y="2133600"/>
            <a:ext cx="609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14</a:t>
            </a:r>
          </a:p>
        </p:txBody>
      </p:sp>
      <p:sp>
        <p:nvSpPr>
          <p:cNvPr id="471067" name="Rectangle 27"/>
          <p:cNvSpPr>
            <a:spLocks noChangeArrowheads="1"/>
          </p:cNvSpPr>
          <p:nvPr/>
        </p:nvSpPr>
        <p:spPr bwMode="auto">
          <a:xfrm>
            <a:off x="4235450" y="2133600"/>
            <a:ext cx="609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27</a:t>
            </a:r>
          </a:p>
        </p:txBody>
      </p:sp>
      <p:sp>
        <p:nvSpPr>
          <p:cNvPr id="471068" name="Rectangle 28"/>
          <p:cNvSpPr>
            <a:spLocks noChangeArrowheads="1"/>
          </p:cNvSpPr>
          <p:nvPr/>
        </p:nvSpPr>
        <p:spPr bwMode="auto">
          <a:xfrm>
            <a:off x="4845050" y="2162175"/>
            <a:ext cx="609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19</a:t>
            </a:r>
          </a:p>
        </p:txBody>
      </p:sp>
      <p:sp>
        <p:nvSpPr>
          <p:cNvPr id="19467" name="Text Box 29"/>
          <p:cNvSpPr txBox="1">
            <a:spLocks noChangeArrowheads="1"/>
          </p:cNvSpPr>
          <p:nvPr/>
        </p:nvSpPr>
        <p:spPr bwMode="auto">
          <a:xfrm>
            <a:off x="6324600" y="2195513"/>
            <a:ext cx="2128838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7 observations</a:t>
            </a:r>
          </a:p>
        </p:txBody>
      </p:sp>
      <p:sp>
        <p:nvSpPr>
          <p:cNvPr id="471070" name="Rectangle 30"/>
          <p:cNvSpPr>
            <a:spLocks noChangeArrowheads="1"/>
          </p:cNvSpPr>
          <p:nvPr/>
        </p:nvSpPr>
        <p:spPr bwMode="auto">
          <a:xfrm>
            <a:off x="2381250" y="4867275"/>
            <a:ext cx="50863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the median is the middle value.</a:t>
            </a:r>
          </a:p>
        </p:txBody>
      </p:sp>
      <p:sp>
        <p:nvSpPr>
          <p:cNvPr id="471078" name="Rectangle 38"/>
          <p:cNvSpPr>
            <a:spLocks noChangeArrowheads="1"/>
          </p:cNvSpPr>
          <p:nvPr/>
        </p:nvSpPr>
        <p:spPr bwMode="auto">
          <a:xfrm>
            <a:off x="3671888" y="3330575"/>
            <a:ext cx="1670050" cy="3778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71079" name="Rectangle 39"/>
          <p:cNvSpPr>
            <a:spLocks noChangeArrowheads="1"/>
          </p:cNvSpPr>
          <p:nvPr/>
        </p:nvSpPr>
        <p:spPr bwMode="auto">
          <a:xfrm>
            <a:off x="1262063" y="3344863"/>
            <a:ext cx="1670050" cy="3778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71065" name="Rectangle 25"/>
          <p:cNvSpPr>
            <a:spLocks noChangeArrowheads="1"/>
          </p:cNvSpPr>
          <p:nvPr/>
        </p:nvSpPr>
        <p:spPr bwMode="auto">
          <a:xfrm>
            <a:off x="3016250" y="2133600"/>
            <a:ext cx="609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12</a:t>
            </a: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685800" y="192088"/>
            <a:ext cx="7772400" cy="85248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US" altLang="en-US" b="0" kern="0" smtClean="0"/>
              <a:t>Measures of Location</a:t>
            </a:r>
            <a:endParaRPr lang="en-US" altLang="en-US" b="0" kern="0" dirty="0" smtClean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71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52601E-6 L -0.19843 0.17018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4710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31" y="8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52601E-6 L -0.19826 0.1681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4710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13" y="83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52601E-6 L 0.06493 0.17018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4710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8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62428E-6 L -0.19982 0.16393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4710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0" y="8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52601E-6 L 0.27153 0.1681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4710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76" y="83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52601E-6 L -0.00156 0.16602 " pathEditMode="relative" rAng="0" ptsTypes="AA">
                                      <p:cBhvr>
                                        <p:cTn id="25" dur="500" fill="hold"/>
                                        <p:tgtEl>
                                          <p:spTgt spid="4710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8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52601E-6 L 0.2651 0.16578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4710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47" y="82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71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71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80" grpId="0" animBg="1"/>
      <p:bldP spid="471060" grpId="0" autoUpdateAnimBg="0"/>
      <p:bldP spid="471062" grpId="0"/>
      <p:bldP spid="471063" grpId="0"/>
      <p:bldP spid="471064" grpId="0"/>
      <p:bldP spid="471066" grpId="0"/>
      <p:bldP spid="471067" grpId="0"/>
      <p:bldP spid="471068" grpId="0"/>
      <p:bldP spid="471070" grpId="0" autoUpdateAnimBg="0"/>
      <p:bldP spid="471078" grpId="0" animBg="1"/>
      <p:bldP spid="471079" grpId="0" animBg="1"/>
      <p:bldP spid="47106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466" name="Rectangle 18"/>
          <p:cNvSpPr>
            <a:spLocks noChangeArrowheads="1"/>
          </p:cNvSpPr>
          <p:nvPr/>
        </p:nvSpPr>
        <p:spPr bwMode="auto">
          <a:xfrm>
            <a:off x="2824163" y="3340100"/>
            <a:ext cx="1146175" cy="392113"/>
          </a:xfrm>
          <a:prstGeom prst="rect">
            <a:avLst/>
          </a:prstGeom>
          <a:solidFill>
            <a:srgbClr val="FFFF00"/>
          </a:solidFill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16484" name="Text Box 36"/>
          <p:cNvSpPr txBox="1">
            <a:spLocks noChangeArrowheads="1"/>
          </p:cNvSpPr>
          <p:nvPr/>
        </p:nvSpPr>
        <p:spPr bwMode="auto">
          <a:xfrm>
            <a:off x="6327775" y="3305175"/>
            <a:ext cx="2787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in ascending order</a:t>
            </a:r>
          </a:p>
        </p:txBody>
      </p:sp>
      <p:sp>
        <p:nvSpPr>
          <p:cNvPr id="616485" name="Rectangle 37"/>
          <p:cNvSpPr>
            <a:spLocks noChangeArrowheads="1"/>
          </p:cNvSpPr>
          <p:nvPr/>
        </p:nvSpPr>
        <p:spPr bwMode="auto">
          <a:xfrm>
            <a:off x="1098550" y="4233863"/>
            <a:ext cx="729615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the median is the average of the middle two values.</a:t>
            </a:r>
          </a:p>
        </p:txBody>
      </p:sp>
      <p:sp>
        <p:nvSpPr>
          <p:cNvPr id="616486" name="Rectangle 38"/>
          <p:cNvSpPr>
            <a:spLocks noChangeArrowheads="1"/>
          </p:cNvSpPr>
          <p:nvPr/>
        </p:nvSpPr>
        <p:spPr bwMode="auto">
          <a:xfrm>
            <a:off x="2419350" y="4900613"/>
            <a:ext cx="43053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Median = (19 + 26)/2 =   22.5</a:t>
            </a:r>
          </a:p>
        </p:txBody>
      </p:sp>
      <p:sp>
        <p:nvSpPr>
          <p:cNvPr id="616488" name="Rectangle 40"/>
          <p:cNvSpPr>
            <a:spLocks noChangeArrowheads="1"/>
          </p:cNvSpPr>
          <p:nvPr/>
        </p:nvSpPr>
        <p:spPr bwMode="auto">
          <a:xfrm>
            <a:off x="3443288" y="3330575"/>
            <a:ext cx="2293937" cy="39211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16489" name="Rectangle 41"/>
          <p:cNvSpPr>
            <a:spLocks noChangeArrowheads="1"/>
          </p:cNvSpPr>
          <p:nvPr/>
        </p:nvSpPr>
        <p:spPr bwMode="auto">
          <a:xfrm>
            <a:off x="1047750" y="3330575"/>
            <a:ext cx="2381250" cy="39211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0488" name="Rectangle 3"/>
          <p:cNvSpPr>
            <a:spLocks noChangeArrowheads="1"/>
          </p:cNvSpPr>
          <p:nvPr/>
        </p:nvSpPr>
        <p:spPr bwMode="auto">
          <a:xfrm>
            <a:off x="647700" y="1047750"/>
            <a:ext cx="78105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buClr>
                <a:srgbClr val="66FFFF"/>
              </a:buClr>
              <a:buFont typeface="Wingdings" pitchFamily="2" charset="2"/>
              <a:buNone/>
            </a:pP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For an </a:t>
            </a:r>
            <a:r>
              <a:rPr lang="en-US" altLang="en-US" sz="2400" b="0" u="sng">
                <a:solidFill>
                  <a:srgbClr val="000000"/>
                </a:solidFill>
                <a:latin typeface="Book Antiqua" pitchFamily="18" charset="0"/>
              </a:rPr>
              <a:t>even number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of observations:</a:t>
            </a:r>
          </a:p>
          <a:p>
            <a:pPr eaLnBrk="0" hangingPunct="0">
              <a:buClr>
                <a:srgbClr val="66FFFF"/>
              </a:buClr>
              <a:buFont typeface="Wingdings" pitchFamily="2" charset="2"/>
              <a:buNone/>
            </a:pP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     </a:t>
            </a:r>
          </a:p>
        </p:txBody>
      </p:sp>
      <p:sp>
        <p:nvSpPr>
          <p:cNvPr id="616453" name="Rectangle 5"/>
          <p:cNvSpPr>
            <a:spLocks noChangeArrowheads="1"/>
          </p:cNvSpPr>
          <p:nvPr/>
        </p:nvSpPr>
        <p:spPr bwMode="auto">
          <a:xfrm>
            <a:off x="958850" y="2133600"/>
            <a:ext cx="609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26</a:t>
            </a:r>
          </a:p>
        </p:txBody>
      </p:sp>
      <p:sp>
        <p:nvSpPr>
          <p:cNvPr id="616454" name="Rectangle 6"/>
          <p:cNvSpPr>
            <a:spLocks noChangeArrowheads="1"/>
          </p:cNvSpPr>
          <p:nvPr/>
        </p:nvSpPr>
        <p:spPr bwMode="auto">
          <a:xfrm>
            <a:off x="1568450" y="2133600"/>
            <a:ext cx="609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18</a:t>
            </a:r>
          </a:p>
        </p:txBody>
      </p:sp>
      <p:sp>
        <p:nvSpPr>
          <p:cNvPr id="616455" name="Rectangle 7"/>
          <p:cNvSpPr>
            <a:spLocks noChangeArrowheads="1"/>
          </p:cNvSpPr>
          <p:nvPr/>
        </p:nvSpPr>
        <p:spPr bwMode="auto">
          <a:xfrm>
            <a:off x="2178050" y="2133600"/>
            <a:ext cx="609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27</a:t>
            </a:r>
          </a:p>
        </p:txBody>
      </p:sp>
      <p:sp>
        <p:nvSpPr>
          <p:cNvPr id="616456" name="Rectangle 8"/>
          <p:cNvSpPr>
            <a:spLocks noChangeArrowheads="1"/>
          </p:cNvSpPr>
          <p:nvPr/>
        </p:nvSpPr>
        <p:spPr bwMode="auto">
          <a:xfrm>
            <a:off x="3397250" y="2133600"/>
            <a:ext cx="609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14</a:t>
            </a:r>
          </a:p>
        </p:txBody>
      </p:sp>
      <p:sp>
        <p:nvSpPr>
          <p:cNvPr id="616457" name="Rectangle 9"/>
          <p:cNvSpPr>
            <a:spLocks noChangeArrowheads="1"/>
          </p:cNvSpPr>
          <p:nvPr/>
        </p:nvSpPr>
        <p:spPr bwMode="auto">
          <a:xfrm>
            <a:off x="4006850" y="2133600"/>
            <a:ext cx="609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27</a:t>
            </a:r>
          </a:p>
        </p:txBody>
      </p:sp>
      <p:sp>
        <p:nvSpPr>
          <p:cNvPr id="616458" name="Rectangle 10"/>
          <p:cNvSpPr>
            <a:spLocks noChangeArrowheads="1"/>
          </p:cNvSpPr>
          <p:nvPr/>
        </p:nvSpPr>
        <p:spPr bwMode="auto">
          <a:xfrm>
            <a:off x="4616450" y="2162175"/>
            <a:ext cx="609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19</a:t>
            </a:r>
          </a:p>
        </p:txBody>
      </p:sp>
      <p:sp>
        <p:nvSpPr>
          <p:cNvPr id="20495" name="Text Box 11"/>
          <p:cNvSpPr txBox="1">
            <a:spLocks noChangeArrowheads="1"/>
          </p:cNvSpPr>
          <p:nvPr/>
        </p:nvSpPr>
        <p:spPr bwMode="auto">
          <a:xfrm>
            <a:off x="6367463" y="2195513"/>
            <a:ext cx="2128837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8 observations</a:t>
            </a:r>
          </a:p>
        </p:txBody>
      </p:sp>
      <p:sp>
        <p:nvSpPr>
          <p:cNvPr id="616464" name="Rectangle 16"/>
          <p:cNvSpPr>
            <a:spLocks noChangeArrowheads="1"/>
          </p:cNvSpPr>
          <p:nvPr/>
        </p:nvSpPr>
        <p:spPr bwMode="auto">
          <a:xfrm>
            <a:off x="2787650" y="2133600"/>
            <a:ext cx="609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12</a:t>
            </a:r>
          </a:p>
        </p:txBody>
      </p:sp>
      <p:sp>
        <p:nvSpPr>
          <p:cNvPr id="616465" name="Rectangle 17"/>
          <p:cNvSpPr>
            <a:spLocks noChangeArrowheads="1"/>
          </p:cNvSpPr>
          <p:nvPr/>
        </p:nvSpPr>
        <p:spPr bwMode="auto">
          <a:xfrm>
            <a:off x="5216525" y="2128838"/>
            <a:ext cx="609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30</a:t>
            </a:r>
          </a:p>
        </p:txBody>
      </p:sp>
      <p:sp>
        <p:nvSpPr>
          <p:cNvPr id="24596" name="Rectangle 20"/>
          <p:cNvSpPr>
            <a:spLocks noChangeArrowheads="1"/>
          </p:cNvSpPr>
          <p:nvPr/>
        </p:nvSpPr>
        <p:spPr bwMode="auto">
          <a:xfrm>
            <a:off x="5413375" y="4833938"/>
            <a:ext cx="1901825" cy="116046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685800" y="192088"/>
            <a:ext cx="7772400" cy="85248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US" altLang="en-US" b="0" kern="0" dirty="0" smtClean="0"/>
              <a:t>Measures of Location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616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52601E-6 L -0.19843 0.17018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6164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31" y="8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52601E-6 L -0.19826 0.1681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6164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13" y="83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52601E-6 L 0.06493 0.17018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6164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8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62428E-6 L -0.19982 0.16393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6164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0" y="8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52601E-6 L 0.27153 0.1681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6164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76" y="83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52601E-6 L -0.00156 0.16602 " pathEditMode="relative" rAng="0" ptsTypes="AA">
                                      <p:cBhvr>
                                        <p:cTn id="25" dur="500" fill="hold"/>
                                        <p:tgtEl>
                                          <p:spTgt spid="6164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8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52601E-6 L 0.2651 0.16578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6164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47" y="82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52601E-6 L -0.00156 0.16602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6164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8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16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616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466" grpId="0" animBg="1"/>
      <p:bldP spid="616484" grpId="0" autoUpdateAnimBg="0"/>
      <p:bldP spid="616485" grpId="0" autoUpdateAnimBg="0"/>
      <p:bldP spid="616486" grpId="0" autoUpdateAnimBg="0"/>
      <p:bldP spid="616488" grpId="0" animBg="1"/>
      <p:bldP spid="616489" grpId="0" animBg="1"/>
      <p:bldP spid="616453" grpId="0"/>
      <p:bldP spid="616454" grpId="0"/>
      <p:bldP spid="616455" grpId="0"/>
      <p:bldP spid="616456" grpId="0"/>
      <p:bldP spid="616457" grpId="0"/>
      <p:bldP spid="616458" grpId="0"/>
      <p:bldP spid="616464" grpId="0"/>
      <p:bldP spid="616465" grpId="0"/>
      <p:bldP spid="2459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268" name="Rectangle 132"/>
          <p:cNvSpPr>
            <a:spLocks noChangeArrowheads="1"/>
          </p:cNvSpPr>
          <p:nvPr/>
        </p:nvSpPr>
        <p:spPr bwMode="auto">
          <a:xfrm>
            <a:off x="3916363" y="4381500"/>
            <a:ext cx="1304925" cy="379413"/>
          </a:xfrm>
          <a:prstGeom prst="rect">
            <a:avLst/>
          </a:prstGeom>
          <a:solidFill>
            <a:srgbClr val="FFFF00"/>
          </a:solidFill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75142" name="Rectangle 6"/>
          <p:cNvSpPr>
            <a:spLocks noChangeArrowheads="1"/>
          </p:cNvSpPr>
          <p:nvPr/>
        </p:nvSpPr>
        <p:spPr bwMode="auto">
          <a:xfrm>
            <a:off x="1771650" y="2039938"/>
            <a:ext cx="56769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Averaging the 25th and 26th data values:</a:t>
            </a:r>
          </a:p>
        </p:txBody>
      </p:sp>
      <p:sp>
        <p:nvSpPr>
          <p:cNvPr id="475143" name="Rectangle 7"/>
          <p:cNvSpPr>
            <a:spLocks noChangeArrowheads="1"/>
          </p:cNvSpPr>
          <p:nvPr/>
        </p:nvSpPr>
        <p:spPr bwMode="auto">
          <a:xfrm>
            <a:off x="2495550" y="2625725"/>
            <a:ext cx="44196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        = (75 + 76)/2 =    75.5</a:t>
            </a:r>
          </a:p>
        </p:txBody>
      </p:sp>
      <p:sp>
        <p:nvSpPr>
          <p:cNvPr id="21509" name="AutoShape 8"/>
          <p:cNvSpPr>
            <a:spLocks noChangeArrowheads="1"/>
          </p:cNvSpPr>
          <p:nvPr/>
        </p:nvSpPr>
        <p:spPr bwMode="auto">
          <a:xfrm>
            <a:off x="2587625" y="6122988"/>
            <a:ext cx="4273550" cy="46355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200" b="0">
                <a:solidFill>
                  <a:srgbClr val="000000"/>
                </a:solidFill>
                <a:latin typeface="Book Antiqua" pitchFamily="18" charset="0"/>
              </a:rPr>
              <a:t>Note: Data is in ascending order.</a:t>
            </a:r>
          </a:p>
        </p:txBody>
      </p:sp>
      <p:graphicFrame>
        <p:nvGraphicFramePr>
          <p:cNvPr id="475205" name="Group 69"/>
          <p:cNvGraphicFramePr>
            <a:graphicFrameLocks noGrp="1"/>
          </p:cNvGraphicFramePr>
          <p:nvPr>
            <p:ph idx="1"/>
          </p:nvPr>
        </p:nvGraphicFramePr>
        <p:xfrm>
          <a:off x="687388" y="3411538"/>
          <a:ext cx="7772400" cy="2336801"/>
        </p:xfrm>
        <a:graphic>
          <a:graphicData uri="http://schemas.openxmlformats.org/drawingml/2006/table">
            <a:tbl>
              <a:tblPr/>
              <a:tblGrid>
                <a:gridCol w="776287"/>
                <a:gridCol w="779463"/>
                <a:gridCol w="776287"/>
                <a:gridCol w="776288"/>
                <a:gridCol w="779462"/>
                <a:gridCol w="776288"/>
                <a:gridCol w="776287"/>
                <a:gridCol w="776288"/>
                <a:gridCol w="779462"/>
                <a:gridCol w="776288"/>
              </a:tblGrid>
              <a:tr h="46672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66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76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561" name="Rectangle 124"/>
          <p:cNvSpPr>
            <a:spLocks noChangeArrowheads="1"/>
          </p:cNvSpPr>
          <p:nvPr/>
        </p:nvSpPr>
        <p:spPr bwMode="auto">
          <a:xfrm>
            <a:off x="669925" y="920750"/>
            <a:ext cx="7772400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eaLnBrk="0" hangingPunct="0"/>
            <a:r>
              <a:rPr lang="en-US" altLang="en-US" sz="2400">
                <a:solidFill>
                  <a:srgbClr val="000000"/>
                </a:solidFill>
                <a:latin typeface="Times New Roman" pitchFamily="18" charset="0"/>
              </a:rPr>
              <a:t>Example:</a:t>
            </a:r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 Hudson Auto Repair</a:t>
            </a:r>
          </a:p>
        </p:txBody>
      </p:sp>
      <p:sp>
        <p:nvSpPr>
          <p:cNvPr id="475269" name="Line 133"/>
          <p:cNvSpPr>
            <a:spLocks noChangeShapeType="1"/>
          </p:cNvSpPr>
          <p:nvPr/>
        </p:nvSpPr>
        <p:spPr bwMode="auto">
          <a:xfrm>
            <a:off x="855663" y="4760913"/>
            <a:ext cx="3687762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75270" name="Line 134"/>
          <p:cNvSpPr>
            <a:spLocks noChangeShapeType="1"/>
          </p:cNvSpPr>
          <p:nvPr/>
        </p:nvSpPr>
        <p:spPr bwMode="auto">
          <a:xfrm>
            <a:off x="4537075" y="4384675"/>
            <a:ext cx="3687763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75271" name="Line 135"/>
          <p:cNvSpPr>
            <a:spLocks noChangeShapeType="1"/>
          </p:cNvSpPr>
          <p:nvPr/>
        </p:nvSpPr>
        <p:spPr bwMode="auto">
          <a:xfrm>
            <a:off x="4543425" y="4370388"/>
            <a:ext cx="0" cy="4016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156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4288"/>
            <a:ext cx="7772400" cy="852487"/>
          </a:xfrm>
        </p:spPr>
        <p:txBody>
          <a:bodyPr/>
          <a:lstStyle/>
          <a:p>
            <a:r>
              <a:rPr lang="en-US" altLang="en-US" smtClean="0"/>
              <a:t>Measures of Location</a:t>
            </a:r>
          </a:p>
        </p:txBody>
      </p:sp>
      <p:sp>
        <p:nvSpPr>
          <p:cNvPr id="21566" name="Rectangle 2"/>
          <p:cNvSpPr>
            <a:spLocks noChangeArrowheads="1"/>
          </p:cNvSpPr>
          <p:nvPr/>
        </p:nvSpPr>
        <p:spPr bwMode="auto">
          <a:xfrm>
            <a:off x="2371725" y="2613025"/>
            <a:ext cx="12350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Median</a:t>
            </a:r>
            <a:endParaRPr lang="en-US" sz="240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5268" grpId="0" animBg="1"/>
      <p:bldP spid="475142" grpId="0" autoUpdateAnimBg="0"/>
      <p:bldP spid="475143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44" name="Rectangle 12"/>
          <p:cNvSpPr>
            <a:spLocks noChangeArrowheads="1"/>
          </p:cNvSpPr>
          <p:nvPr/>
        </p:nvSpPr>
        <p:spPr bwMode="auto">
          <a:xfrm>
            <a:off x="2292350" y="3454400"/>
            <a:ext cx="2886075" cy="37941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79246" name="Rectangle 14"/>
          <p:cNvSpPr>
            <a:spLocks noChangeArrowheads="1"/>
          </p:cNvSpPr>
          <p:nvPr/>
        </p:nvSpPr>
        <p:spPr bwMode="auto">
          <a:xfrm>
            <a:off x="2481263" y="2074863"/>
            <a:ext cx="44196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= 62</a:t>
            </a:r>
          </a:p>
        </p:txBody>
      </p:sp>
      <p:sp>
        <p:nvSpPr>
          <p:cNvPr id="22532" name="AutoShape 15"/>
          <p:cNvSpPr>
            <a:spLocks noChangeArrowheads="1"/>
          </p:cNvSpPr>
          <p:nvPr/>
        </p:nvSpPr>
        <p:spPr bwMode="auto">
          <a:xfrm>
            <a:off x="2587625" y="6122988"/>
            <a:ext cx="4273550" cy="46355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200" b="0">
                <a:solidFill>
                  <a:srgbClr val="000000"/>
                </a:solidFill>
                <a:latin typeface="Book Antiqua" pitchFamily="18" charset="0"/>
              </a:rPr>
              <a:t>Note: Data is in ascending order.</a:t>
            </a:r>
          </a:p>
        </p:txBody>
      </p:sp>
      <p:graphicFrame>
        <p:nvGraphicFramePr>
          <p:cNvPr id="479306" name="Group 74"/>
          <p:cNvGraphicFramePr>
            <a:graphicFrameLocks noGrp="1"/>
          </p:cNvGraphicFramePr>
          <p:nvPr/>
        </p:nvGraphicFramePr>
        <p:xfrm>
          <a:off x="687388" y="3411538"/>
          <a:ext cx="7772400" cy="2327276"/>
        </p:xfrm>
        <a:graphic>
          <a:graphicData uri="http://schemas.openxmlformats.org/drawingml/2006/table">
            <a:tbl>
              <a:tblPr/>
              <a:tblGrid>
                <a:gridCol w="776287"/>
                <a:gridCol w="779463"/>
                <a:gridCol w="776287"/>
                <a:gridCol w="776288"/>
                <a:gridCol w="790575"/>
                <a:gridCol w="765175"/>
                <a:gridCol w="776287"/>
                <a:gridCol w="776288"/>
                <a:gridCol w="779462"/>
                <a:gridCol w="776288"/>
              </a:tblGrid>
              <a:tr h="46672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66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76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79307" name="Rectangle 75"/>
          <p:cNvSpPr>
            <a:spLocks noChangeArrowheads="1"/>
          </p:cNvSpPr>
          <p:nvPr/>
        </p:nvSpPr>
        <p:spPr bwMode="auto">
          <a:xfrm>
            <a:off x="7783513" y="3448050"/>
            <a:ext cx="636587" cy="37941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79308" name="Rectangle 76"/>
          <p:cNvSpPr>
            <a:spLocks noChangeArrowheads="1"/>
          </p:cNvSpPr>
          <p:nvPr/>
        </p:nvSpPr>
        <p:spPr bwMode="auto">
          <a:xfrm>
            <a:off x="847725" y="3925888"/>
            <a:ext cx="1290638" cy="379412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79309" name="Rectangle 77"/>
          <p:cNvSpPr>
            <a:spLocks noChangeArrowheads="1"/>
          </p:cNvSpPr>
          <p:nvPr/>
        </p:nvSpPr>
        <p:spPr bwMode="auto">
          <a:xfrm>
            <a:off x="2292350" y="3917950"/>
            <a:ext cx="2132013" cy="37941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79310" name="Rectangle 78"/>
          <p:cNvSpPr>
            <a:spLocks noChangeArrowheads="1"/>
          </p:cNvSpPr>
          <p:nvPr/>
        </p:nvSpPr>
        <p:spPr bwMode="auto">
          <a:xfrm>
            <a:off x="4643438" y="3917950"/>
            <a:ext cx="1290637" cy="37941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79311" name="Rectangle 79"/>
          <p:cNvSpPr>
            <a:spLocks noChangeArrowheads="1"/>
          </p:cNvSpPr>
          <p:nvPr/>
        </p:nvSpPr>
        <p:spPr bwMode="auto">
          <a:xfrm>
            <a:off x="6267450" y="3913188"/>
            <a:ext cx="1290638" cy="379412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79312" name="Rectangle 80"/>
          <p:cNvSpPr>
            <a:spLocks noChangeArrowheads="1"/>
          </p:cNvSpPr>
          <p:nvPr/>
        </p:nvSpPr>
        <p:spPr bwMode="auto">
          <a:xfrm>
            <a:off x="860425" y="4370388"/>
            <a:ext cx="1290638" cy="379412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79313" name="Rectangle 81"/>
          <p:cNvSpPr>
            <a:spLocks noChangeArrowheads="1"/>
          </p:cNvSpPr>
          <p:nvPr/>
        </p:nvSpPr>
        <p:spPr bwMode="auto">
          <a:xfrm>
            <a:off x="2300288" y="4360863"/>
            <a:ext cx="2132012" cy="379412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79314" name="Rectangle 82"/>
          <p:cNvSpPr>
            <a:spLocks noChangeArrowheads="1"/>
          </p:cNvSpPr>
          <p:nvPr/>
        </p:nvSpPr>
        <p:spPr bwMode="auto">
          <a:xfrm>
            <a:off x="7064375" y="4384675"/>
            <a:ext cx="1347788" cy="37941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79315" name="Rectangle 83"/>
          <p:cNvSpPr>
            <a:spLocks noChangeArrowheads="1"/>
          </p:cNvSpPr>
          <p:nvPr/>
        </p:nvSpPr>
        <p:spPr bwMode="auto">
          <a:xfrm>
            <a:off x="839788" y="4848225"/>
            <a:ext cx="506412" cy="37941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79316" name="Rectangle 84"/>
          <p:cNvSpPr>
            <a:spLocks noChangeArrowheads="1"/>
          </p:cNvSpPr>
          <p:nvPr/>
        </p:nvSpPr>
        <p:spPr bwMode="auto">
          <a:xfrm>
            <a:off x="1563688" y="4841875"/>
            <a:ext cx="1290637" cy="37941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79317" name="Rectangle 85"/>
          <p:cNvSpPr>
            <a:spLocks noChangeArrowheads="1"/>
          </p:cNvSpPr>
          <p:nvPr/>
        </p:nvSpPr>
        <p:spPr bwMode="auto">
          <a:xfrm>
            <a:off x="812800" y="5311775"/>
            <a:ext cx="2132013" cy="37941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79318" name="Rectangle 86"/>
          <p:cNvSpPr>
            <a:spLocks noChangeArrowheads="1"/>
          </p:cNvSpPr>
          <p:nvPr/>
        </p:nvSpPr>
        <p:spPr bwMode="auto">
          <a:xfrm>
            <a:off x="6229350" y="5292725"/>
            <a:ext cx="1347788" cy="37941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2596" name="Rectangle 87"/>
          <p:cNvSpPr>
            <a:spLocks noChangeArrowheads="1"/>
          </p:cNvSpPr>
          <p:nvPr/>
        </p:nvSpPr>
        <p:spPr bwMode="auto">
          <a:xfrm>
            <a:off x="669925" y="920750"/>
            <a:ext cx="7772400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eaLnBrk="0" hangingPunct="0"/>
            <a:r>
              <a:rPr lang="en-US" altLang="en-US" sz="2400">
                <a:solidFill>
                  <a:srgbClr val="000000"/>
                </a:solidFill>
                <a:latin typeface="Times New Roman" pitchFamily="18" charset="0"/>
              </a:rPr>
              <a:t>Example:</a:t>
            </a:r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 Hudson Auto Repair</a:t>
            </a:r>
          </a:p>
        </p:txBody>
      </p:sp>
      <p:sp>
        <p:nvSpPr>
          <p:cNvPr id="2259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4288"/>
            <a:ext cx="7772400" cy="852487"/>
          </a:xfrm>
        </p:spPr>
        <p:txBody>
          <a:bodyPr/>
          <a:lstStyle/>
          <a:p>
            <a:r>
              <a:rPr lang="en-US" altLang="en-US" smtClean="0"/>
              <a:t>Measures of Location</a:t>
            </a:r>
          </a:p>
        </p:txBody>
      </p:sp>
      <p:sp>
        <p:nvSpPr>
          <p:cNvPr id="22598" name="Rectangle 21"/>
          <p:cNvSpPr>
            <a:spLocks noChangeArrowheads="1"/>
          </p:cNvSpPr>
          <p:nvPr/>
        </p:nvSpPr>
        <p:spPr bwMode="auto">
          <a:xfrm>
            <a:off x="3384550" y="2032000"/>
            <a:ext cx="9794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Mode</a:t>
            </a:r>
            <a:endParaRPr lang="en-US" sz="240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9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79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79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79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79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79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79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79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79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79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79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79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79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9244" grpId="0" animBg="1"/>
      <p:bldP spid="479246" grpId="0"/>
      <p:bldP spid="479307" grpId="0" animBg="1"/>
      <p:bldP spid="479307" grpId="1" animBg="1"/>
      <p:bldP spid="479308" grpId="0" animBg="1"/>
      <p:bldP spid="479308" grpId="1" animBg="1"/>
      <p:bldP spid="479309" grpId="0" animBg="1"/>
      <p:bldP spid="479309" grpId="1" animBg="1"/>
      <p:bldP spid="479310" grpId="0" animBg="1"/>
      <p:bldP spid="479310" grpId="1" animBg="1"/>
      <p:bldP spid="479311" grpId="0" animBg="1"/>
      <p:bldP spid="479311" grpId="1" animBg="1"/>
      <p:bldP spid="479312" grpId="0" animBg="1"/>
      <p:bldP spid="479312" grpId="1" animBg="1"/>
      <p:bldP spid="479313" grpId="0" animBg="1"/>
      <p:bldP spid="479313" grpId="1" animBg="1"/>
      <p:bldP spid="479314" grpId="0" animBg="1"/>
      <p:bldP spid="479314" grpId="1" animBg="1"/>
      <p:bldP spid="479315" grpId="0" animBg="1"/>
      <p:bldP spid="479315" grpId="1" animBg="1"/>
      <p:bldP spid="479316" grpId="0" animBg="1"/>
      <p:bldP spid="479316" grpId="1" animBg="1"/>
      <p:bldP spid="479317" grpId="0" animBg="1"/>
      <p:bldP spid="479317" grpId="1" animBg="1"/>
      <p:bldP spid="479318" grpId="0" animBg="1"/>
      <p:bldP spid="47931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6"/>
          <p:cNvSpPr>
            <a:spLocks noChangeArrowheads="1"/>
          </p:cNvSpPr>
          <p:nvPr/>
        </p:nvSpPr>
        <p:spPr bwMode="auto">
          <a:xfrm>
            <a:off x="2286000" y="1612900"/>
            <a:ext cx="45529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First quartile = </a:t>
            </a:r>
            <a:r>
              <a:rPr lang="en-US" altLang="en-US" sz="2400">
                <a:solidFill>
                  <a:srgbClr val="FF0000"/>
                </a:solidFill>
                <a:latin typeface="Book Antiqua" pitchFamily="18" charset="0"/>
              </a:rPr>
              <a:t>25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th percentile</a:t>
            </a:r>
          </a:p>
        </p:txBody>
      </p:sp>
      <p:sp>
        <p:nvSpPr>
          <p:cNvPr id="493575" name="Rectangle 7"/>
          <p:cNvSpPr>
            <a:spLocks noChangeArrowheads="1"/>
          </p:cNvSpPr>
          <p:nvPr/>
        </p:nvSpPr>
        <p:spPr bwMode="auto">
          <a:xfrm>
            <a:off x="6357938" y="2251075"/>
            <a:ext cx="747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= 13</a:t>
            </a:r>
            <a:r>
              <a:rPr lang="en-US" altLang="en-US" sz="2400" b="0" i="1" baseline="30000">
                <a:solidFill>
                  <a:srgbClr val="000000"/>
                </a:solidFill>
                <a:latin typeface="Book Antiqua" pitchFamily="18" charset="0"/>
              </a:rPr>
              <a:t>th</a:t>
            </a:r>
          </a:p>
        </p:txBody>
      </p:sp>
      <p:sp>
        <p:nvSpPr>
          <p:cNvPr id="493576" name="Rectangle 8"/>
          <p:cNvSpPr>
            <a:spLocks noChangeArrowheads="1"/>
          </p:cNvSpPr>
          <p:nvPr/>
        </p:nvSpPr>
        <p:spPr bwMode="auto">
          <a:xfrm>
            <a:off x="3048000" y="3008313"/>
            <a:ext cx="318135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First quartile =   69</a:t>
            </a:r>
          </a:p>
        </p:txBody>
      </p:sp>
      <p:graphicFrame>
        <p:nvGraphicFramePr>
          <p:cNvPr id="493581" name="Group 13"/>
          <p:cNvGraphicFramePr>
            <a:graphicFrameLocks noGrp="1"/>
          </p:cNvGraphicFramePr>
          <p:nvPr>
            <p:ph idx="1"/>
          </p:nvPr>
        </p:nvGraphicFramePr>
        <p:xfrm>
          <a:off x="687388" y="3770313"/>
          <a:ext cx="7772400" cy="2349501"/>
        </p:xfrm>
        <a:graphic>
          <a:graphicData uri="http://schemas.openxmlformats.org/drawingml/2006/table">
            <a:tbl>
              <a:tblPr/>
              <a:tblGrid>
                <a:gridCol w="776287"/>
                <a:gridCol w="779463"/>
                <a:gridCol w="776287"/>
                <a:gridCol w="776288"/>
                <a:gridCol w="790575"/>
                <a:gridCol w="765175"/>
                <a:gridCol w="776287"/>
                <a:gridCol w="776288"/>
                <a:gridCol w="779462"/>
                <a:gridCol w="776288"/>
              </a:tblGrid>
              <a:tr h="471488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66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37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76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93638" name="Rectangle 70"/>
          <p:cNvSpPr>
            <a:spLocks noChangeArrowheads="1"/>
          </p:cNvSpPr>
          <p:nvPr/>
        </p:nvSpPr>
        <p:spPr bwMode="auto">
          <a:xfrm>
            <a:off x="2362200" y="4300538"/>
            <a:ext cx="477838" cy="379412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5657" name="Rectangle 71"/>
          <p:cNvSpPr>
            <a:spLocks noChangeArrowheads="1"/>
          </p:cNvSpPr>
          <p:nvPr/>
        </p:nvSpPr>
        <p:spPr bwMode="auto">
          <a:xfrm>
            <a:off x="669925" y="920750"/>
            <a:ext cx="7772400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eaLnBrk="0" hangingPunct="0"/>
            <a:r>
              <a:rPr lang="en-US" altLang="en-US" sz="2400">
                <a:solidFill>
                  <a:srgbClr val="000000"/>
                </a:solidFill>
                <a:latin typeface="Times New Roman" pitchFamily="18" charset="0"/>
              </a:rPr>
              <a:t>Example:</a:t>
            </a:r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 Hudson Auto Repair</a:t>
            </a:r>
          </a:p>
        </p:txBody>
      </p:sp>
      <p:sp>
        <p:nvSpPr>
          <p:cNvPr id="493640" name="Rectangle 72"/>
          <p:cNvSpPr>
            <a:spLocks noChangeArrowheads="1"/>
          </p:cNvSpPr>
          <p:nvPr/>
        </p:nvSpPr>
        <p:spPr bwMode="auto">
          <a:xfrm>
            <a:off x="1862138" y="2216150"/>
            <a:ext cx="206057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altLang="en-US" sz="2400" b="0" i="1">
                <a:solidFill>
                  <a:srgbClr val="000000"/>
                </a:solidFill>
                <a:latin typeface="Book Antiqua" pitchFamily="18" charset="0"/>
              </a:rPr>
              <a:t>i</a:t>
            </a:r>
            <a:r>
              <a:rPr lang="en-US" altLang="en-US" sz="2400" b="0" i="1" baseline="30000">
                <a:solidFill>
                  <a:srgbClr val="000000"/>
                </a:solidFill>
                <a:latin typeface="Book Antiqua" pitchFamily="18" charset="0"/>
              </a:rPr>
              <a:t>th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= (</a:t>
            </a:r>
            <a:r>
              <a:rPr lang="en-US" altLang="en-US" sz="2400" i="1">
                <a:solidFill>
                  <a:srgbClr val="FF0000"/>
                </a:solidFill>
                <a:latin typeface="Book Antiqua" pitchFamily="18" charset="0"/>
              </a:rPr>
              <a:t>p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/100)</a:t>
            </a:r>
            <a:r>
              <a:rPr lang="en-US" altLang="en-US" sz="2400" b="0" i="1">
                <a:solidFill>
                  <a:srgbClr val="000000"/>
                </a:solidFill>
                <a:latin typeface="Book Antiqua" pitchFamily="18" charset="0"/>
              </a:rPr>
              <a:t>n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=</a:t>
            </a:r>
          </a:p>
        </p:txBody>
      </p:sp>
      <p:sp>
        <p:nvSpPr>
          <p:cNvPr id="493641" name="Rectangle 73"/>
          <p:cNvSpPr>
            <a:spLocks noChangeArrowheads="1"/>
          </p:cNvSpPr>
          <p:nvPr/>
        </p:nvSpPr>
        <p:spPr bwMode="auto">
          <a:xfrm>
            <a:off x="3765550" y="2216150"/>
            <a:ext cx="1795463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(</a:t>
            </a:r>
            <a:r>
              <a:rPr lang="en-US" altLang="en-US" sz="2400">
                <a:solidFill>
                  <a:srgbClr val="FF0000"/>
                </a:solidFill>
                <a:latin typeface="Book Antiqua" pitchFamily="18" charset="0"/>
              </a:rPr>
              <a:t>25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/100)50</a:t>
            </a:r>
          </a:p>
        </p:txBody>
      </p:sp>
      <p:sp>
        <p:nvSpPr>
          <p:cNvPr id="493642" name="Rectangle 74"/>
          <p:cNvSpPr>
            <a:spLocks noChangeArrowheads="1"/>
          </p:cNvSpPr>
          <p:nvPr/>
        </p:nvSpPr>
        <p:spPr bwMode="auto">
          <a:xfrm>
            <a:off x="5384800" y="2216150"/>
            <a:ext cx="1001713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= 12.5</a:t>
            </a:r>
          </a:p>
        </p:txBody>
      </p:sp>
      <p:sp>
        <p:nvSpPr>
          <p:cNvPr id="25661" name="AutoShape 75"/>
          <p:cNvSpPr>
            <a:spLocks noChangeArrowheads="1"/>
          </p:cNvSpPr>
          <p:nvPr/>
        </p:nvSpPr>
        <p:spPr bwMode="auto">
          <a:xfrm>
            <a:off x="2587625" y="6122988"/>
            <a:ext cx="4273550" cy="46355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200" b="0">
                <a:solidFill>
                  <a:srgbClr val="000000"/>
                </a:solidFill>
                <a:latin typeface="Book Antiqua" pitchFamily="18" charset="0"/>
              </a:rPr>
              <a:t>Note: Data is in ascending order.</a:t>
            </a:r>
          </a:p>
        </p:txBody>
      </p:sp>
      <p:sp>
        <p:nvSpPr>
          <p:cNvPr id="256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4288"/>
            <a:ext cx="7772400" cy="852487"/>
          </a:xfrm>
        </p:spPr>
        <p:txBody>
          <a:bodyPr/>
          <a:lstStyle/>
          <a:p>
            <a:r>
              <a:rPr lang="en-US" altLang="en-US" smtClean="0"/>
              <a:t>Measures of Location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3575" grpId="0" autoUpdateAnimBg="0"/>
      <p:bldP spid="493576" grpId="0" autoUpdateAnimBg="0"/>
      <p:bldP spid="493638" grpId="0" animBg="1"/>
      <p:bldP spid="493640" grpId="0" autoUpdateAnimBg="0"/>
      <p:bldP spid="493641" grpId="0" autoUpdateAnimBg="0"/>
      <p:bldP spid="493642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83" name="Rectangle 7"/>
          <p:cNvSpPr>
            <a:spLocks noChangeArrowheads="1"/>
          </p:cNvSpPr>
          <p:nvPr/>
        </p:nvSpPr>
        <p:spPr bwMode="auto">
          <a:xfrm>
            <a:off x="2457450" y="1620838"/>
            <a:ext cx="206057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altLang="en-US" sz="2400" b="0" i="1">
                <a:solidFill>
                  <a:srgbClr val="000000"/>
                </a:solidFill>
                <a:latin typeface="Book Antiqua" pitchFamily="18" charset="0"/>
              </a:rPr>
              <a:t>i</a:t>
            </a:r>
            <a:r>
              <a:rPr lang="en-US" altLang="en-US" sz="2400" b="0" i="1" baseline="30000">
                <a:solidFill>
                  <a:srgbClr val="000000"/>
                </a:solidFill>
                <a:latin typeface="Book Antiqua" pitchFamily="18" charset="0"/>
              </a:rPr>
              <a:t>th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= (</a:t>
            </a:r>
            <a:r>
              <a:rPr lang="en-US" altLang="en-US" sz="2400" i="1">
                <a:solidFill>
                  <a:srgbClr val="FF0000"/>
                </a:solidFill>
                <a:latin typeface="Book Antiqua" pitchFamily="18" charset="0"/>
              </a:rPr>
              <a:t>p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/100)</a:t>
            </a:r>
            <a:r>
              <a:rPr lang="en-US" altLang="en-US" sz="2400" b="0" i="1">
                <a:solidFill>
                  <a:srgbClr val="000000"/>
                </a:solidFill>
                <a:latin typeface="Book Antiqua" pitchFamily="18" charset="0"/>
              </a:rPr>
              <a:t>n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=</a:t>
            </a:r>
          </a:p>
        </p:txBody>
      </p:sp>
      <p:sp>
        <p:nvSpPr>
          <p:cNvPr id="485384" name="Rectangle 8"/>
          <p:cNvSpPr>
            <a:spLocks noChangeArrowheads="1"/>
          </p:cNvSpPr>
          <p:nvPr/>
        </p:nvSpPr>
        <p:spPr bwMode="auto">
          <a:xfrm>
            <a:off x="1619250" y="2192338"/>
            <a:ext cx="5695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Average the 40</a:t>
            </a:r>
            <a:r>
              <a:rPr lang="en-US" altLang="en-US" sz="2400" b="0" baseline="30000">
                <a:solidFill>
                  <a:srgbClr val="000000"/>
                </a:solidFill>
                <a:latin typeface="Book Antiqua" pitchFamily="18" charset="0"/>
              </a:rPr>
              <a:t>th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and 41</a:t>
            </a:r>
            <a:r>
              <a:rPr lang="en-US" altLang="en-US" sz="2400" b="0" baseline="30000">
                <a:solidFill>
                  <a:srgbClr val="000000"/>
                </a:solidFill>
                <a:latin typeface="Book Antiqua" pitchFamily="18" charset="0"/>
              </a:rPr>
              <a:t>st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data values</a:t>
            </a:r>
          </a:p>
        </p:txBody>
      </p:sp>
      <p:sp>
        <p:nvSpPr>
          <p:cNvPr id="23556" name="Rectangle 9"/>
          <p:cNvSpPr>
            <a:spLocks noChangeArrowheads="1"/>
          </p:cNvSpPr>
          <p:nvPr/>
        </p:nvSpPr>
        <p:spPr bwMode="auto">
          <a:xfrm>
            <a:off x="2224088" y="2725738"/>
            <a:ext cx="250983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altLang="en-US" sz="2400">
                <a:solidFill>
                  <a:srgbClr val="FF0000"/>
                </a:solidFill>
                <a:latin typeface="Book Antiqua" pitchFamily="18" charset="0"/>
              </a:rPr>
              <a:t>80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th Percentile = </a:t>
            </a:r>
          </a:p>
        </p:txBody>
      </p:sp>
      <p:graphicFrame>
        <p:nvGraphicFramePr>
          <p:cNvPr id="485391" name="Group 15"/>
          <p:cNvGraphicFramePr>
            <a:graphicFrameLocks noGrp="1"/>
          </p:cNvGraphicFramePr>
          <p:nvPr/>
        </p:nvGraphicFramePr>
        <p:xfrm>
          <a:off x="687388" y="3411538"/>
          <a:ext cx="7772400" cy="2327276"/>
        </p:xfrm>
        <a:graphic>
          <a:graphicData uri="http://schemas.openxmlformats.org/drawingml/2006/table">
            <a:tbl>
              <a:tblPr/>
              <a:tblGrid>
                <a:gridCol w="776287"/>
                <a:gridCol w="779463"/>
                <a:gridCol w="776287"/>
                <a:gridCol w="776288"/>
                <a:gridCol w="790575"/>
                <a:gridCol w="765175"/>
                <a:gridCol w="776287"/>
                <a:gridCol w="776288"/>
                <a:gridCol w="779462"/>
                <a:gridCol w="776288"/>
              </a:tblGrid>
              <a:tr h="46672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66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76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85457" name="Rectangle 81"/>
          <p:cNvSpPr>
            <a:spLocks noChangeArrowheads="1"/>
          </p:cNvSpPr>
          <p:nvPr/>
        </p:nvSpPr>
        <p:spPr bwMode="auto">
          <a:xfrm>
            <a:off x="7824788" y="4843463"/>
            <a:ext cx="477837" cy="379412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3609" name="AutoShape 82"/>
          <p:cNvSpPr>
            <a:spLocks noChangeArrowheads="1"/>
          </p:cNvSpPr>
          <p:nvPr/>
        </p:nvSpPr>
        <p:spPr bwMode="auto">
          <a:xfrm>
            <a:off x="2587625" y="6108700"/>
            <a:ext cx="4273550" cy="46355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200" b="0">
                <a:solidFill>
                  <a:srgbClr val="000000"/>
                </a:solidFill>
                <a:latin typeface="Book Antiqua" pitchFamily="18" charset="0"/>
              </a:rPr>
              <a:t>Note: Data is in ascending order.</a:t>
            </a:r>
          </a:p>
        </p:txBody>
      </p:sp>
      <p:sp>
        <p:nvSpPr>
          <p:cNvPr id="485459" name="Rectangle 83"/>
          <p:cNvSpPr>
            <a:spLocks noChangeArrowheads="1"/>
          </p:cNvSpPr>
          <p:nvPr/>
        </p:nvSpPr>
        <p:spPr bwMode="auto">
          <a:xfrm>
            <a:off x="820738" y="5314950"/>
            <a:ext cx="477837" cy="37941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3611" name="Rectangle 84"/>
          <p:cNvSpPr>
            <a:spLocks noChangeArrowheads="1"/>
          </p:cNvSpPr>
          <p:nvPr/>
        </p:nvSpPr>
        <p:spPr bwMode="auto">
          <a:xfrm>
            <a:off x="669925" y="920750"/>
            <a:ext cx="7772400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eaLnBrk="0" hangingPunct="0"/>
            <a:r>
              <a:rPr lang="en-US" altLang="en-US" sz="2400">
                <a:solidFill>
                  <a:srgbClr val="000000"/>
                </a:solidFill>
                <a:latin typeface="Times New Roman" pitchFamily="18" charset="0"/>
              </a:rPr>
              <a:t>Example:</a:t>
            </a:r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 Hudson Auto Repair</a:t>
            </a:r>
          </a:p>
        </p:txBody>
      </p:sp>
      <p:sp>
        <p:nvSpPr>
          <p:cNvPr id="485461" name="Rectangle 85"/>
          <p:cNvSpPr>
            <a:spLocks noChangeArrowheads="1"/>
          </p:cNvSpPr>
          <p:nvPr/>
        </p:nvSpPr>
        <p:spPr bwMode="auto">
          <a:xfrm>
            <a:off x="4360863" y="1620838"/>
            <a:ext cx="179546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(</a:t>
            </a:r>
            <a:r>
              <a:rPr lang="en-US" altLang="en-US" sz="2400">
                <a:solidFill>
                  <a:srgbClr val="FF0000"/>
                </a:solidFill>
                <a:latin typeface="Book Antiqua" pitchFamily="18" charset="0"/>
              </a:rPr>
              <a:t>80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/100)50</a:t>
            </a:r>
          </a:p>
        </p:txBody>
      </p:sp>
      <p:sp>
        <p:nvSpPr>
          <p:cNvPr id="485462" name="Rectangle 86"/>
          <p:cNvSpPr>
            <a:spLocks noChangeArrowheads="1"/>
          </p:cNvSpPr>
          <p:nvPr/>
        </p:nvSpPr>
        <p:spPr bwMode="auto">
          <a:xfrm>
            <a:off x="5980113" y="1620838"/>
            <a:ext cx="10017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= 40</a:t>
            </a:r>
            <a:r>
              <a:rPr lang="en-US" altLang="en-US" sz="2400" b="0" i="1" baseline="30000">
                <a:solidFill>
                  <a:srgbClr val="000000"/>
                </a:solidFill>
                <a:latin typeface="Book Antiqua" pitchFamily="18" charset="0"/>
              </a:rPr>
              <a:t>th</a:t>
            </a:r>
          </a:p>
        </p:txBody>
      </p:sp>
      <p:sp>
        <p:nvSpPr>
          <p:cNvPr id="485463" name="Rectangle 87"/>
          <p:cNvSpPr>
            <a:spLocks noChangeArrowheads="1"/>
          </p:cNvSpPr>
          <p:nvPr/>
        </p:nvSpPr>
        <p:spPr bwMode="auto">
          <a:xfrm>
            <a:off x="4459288" y="2725738"/>
            <a:ext cx="303212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(93 + 97)/2</a:t>
            </a:r>
          </a:p>
        </p:txBody>
      </p:sp>
      <p:sp>
        <p:nvSpPr>
          <p:cNvPr id="485465" name="Rectangle 89"/>
          <p:cNvSpPr>
            <a:spLocks noChangeArrowheads="1"/>
          </p:cNvSpPr>
          <p:nvPr/>
        </p:nvSpPr>
        <p:spPr bwMode="auto">
          <a:xfrm>
            <a:off x="6108700" y="2717800"/>
            <a:ext cx="709613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= 95</a:t>
            </a:r>
          </a:p>
        </p:txBody>
      </p:sp>
      <p:sp>
        <p:nvSpPr>
          <p:cNvPr id="2361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4288"/>
            <a:ext cx="7772400" cy="852487"/>
          </a:xfrm>
        </p:spPr>
        <p:txBody>
          <a:bodyPr/>
          <a:lstStyle/>
          <a:p>
            <a:r>
              <a:rPr lang="en-US" altLang="en-US" smtClean="0"/>
              <a:t>Measures of Location</a:t>
            </a:r>
          </a:p>
        </p:txBody>
      </p:sp>
    </p:spTree>
    <p:extLst>
      <p:ext uri="{BB962C8B-B14F-4D97-AF65-F5344CB8AC3E}">
        <p14:creationId xmlns:p14="http://schemas.microsoft.com/office/powerpoint/2010/main" val="111958565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5383" grpId="0" autoUpdateAnimBg="0"/>
      <p:bldP spid="485384" grpId="0" autoUpdateAnimBg="0"/>
      <p:bldP spid="485457" grpId="0" animBg="1"/>
      <p:bldP spid="485459" grpId="0" animBg="1"/>
      <p:bldP spid="485461" grpId="0" autoUpdateAnimBg="0"/>
      <p:bldP spid="485462" grpId="0" autoUpdateAnimBg="0"/>
      <p:bldP spid="485463" grpId="0" autoUpdateAnimBg="0"/>
      <p:bldP spid="485465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33" name="Freeform 9"/>
          <p:cNvSpPr>
            <a:spLocks/>
          </p:cNvSpPr>
          <p:nvPr/>
        </p:nvSpPr>
        <p:spPr bwMode="auto">
          <a:xfrm>
            <a:off x="7772400" y="3073400"/>
            <a:ext cx="933450" cy="25209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88" y="0"/>
              </a:cxn>
              <a:cxn ang="0">
                <a:pos x="588" y="1956"/>
              </a:cxn>
              <a:cxn ang="0">
                <a:pos x="420" y="1956"/>
              </a:cxn>
            </a:cxnLst>
            <a:rect l="0" t="0" r="r" b="b"/>
            <a:pathLst>
              <a:path w="588" h="1956">
                <a:moveTo>
                  <a:pt x="0" y="0"/>
                </a:moveTo>
                <a:lnTo>
                  <a:pt x="588" y="0"/>
                </a:lnTo>
                <a:lnTo>
                  <a:pt x="588" y="1956"/>
                </a:lnTo>
                <a:lnTo>
                  <a:pt x="420" y="1956"/>
                </a:lnTo>
              </a:path>
            </a:pathLst>
          </a:custGeom>
          <a:noFill/>
          <a:ln w="635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aphicFrame>
        <p:nvGraphicFramePr>
          <p:cNvPr id="487440" name="Group 16"/>
          <p:cNvGraphicFramePr>
            <a:graphicFrameLocks noGrp="1"/>
          </p:cNvGraphicFramePr>
          <p:nvPr/>
        </p:nvGraphicFramePr>
        <p:xfrm>
          <a:off x="839788" y="3721100"/>
          <a:ext cx="7772400" cy="2327276"/>
        </p:xfrm>
        <a:graphic>
          <a:graphicData uri="http://schemas.openxmlformats.org/drawingml/2006/table">
            <a:tbl>
              <a:tblPr/>
              <a:tblGrid>
                <a:gridCol w="776287"/>
                <a:gridCol w="779463"/>
                <a:gridCol w="776287"/>
                <a:gridCol w="776288"/>
                <a:gridCol w="790575"/>
                <a:gridCol w="765175"/>
                <a:gridCol w="776287"/>
                <a:gridCol w="776288"/>
                <a:gridCol w="779462"/>
                <a:gridCol w="776288"/>
              </a:tblGrid>
              <a:tr h="46672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66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76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87497" name="Rectangle 73"/>
          <p:cNvSpPr>
            <a:spLocks noChangeArrowheads="1"/>
          </p:cNvSpPr>
          <p:nvPr/>
        </p:nvSpPr>
        <p:spPr bwMode="auto">
          <a:xfrm>
            <a:off x="885825" y="3713163"/>
            <a:ext cx="7648575" cy="1871662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87498" name="Rectangle 74"/>
          <p:cNvSpPr>
            <a:spLocks noChangeArrowheads="1"/>
          </p:cNvSpPr>
          <p:nvPr/>
        </p:nvSpPr>
        <p:spPr bwMode="auto">
          <a:xfrm>
            <a:off x="881063" y="5632450"/>
            <a:ext cx="7648575" cy="3905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4632" name="Rectangle 75"/>
          <p:cNvSpPr>
            <a:spLocks noChangeArrowheads="1"/>
          </p:cNvSpPr>
          <p:nvPr/>
        </p:nvSpPr>
        <p:spPr bwMode="auto">
          <a:xfrm>
            <a:off x="669925" y="920750"/>
            <a:ext cx="7772400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eaLnBrk="0" hangingPunct="0"/>
            <a:r>
              <a:rPr lang="en-US" altLang="en-US" sz="2400">
                <a:solidFill>
                  <a:srgbClr val="000000"/>
                </a:solidFill>
                <a:latin typeface="Times New Roman" pitchFamily="18" charset="0"/>
              </a:rPr>
              <a:t>Example:</a:t>
            </a:r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 Hudson Auto Repair:</a:t>
            </a:r>
          </a:p>
        </p:txBody>
      </p:sp>
      <p:sp>
        <p:nvSpPr>
          <p:cNvPr id="24633" name="Rectangle 77"/>
          <p:cNvSpPr>
            <a:spLocks noChangeArrowheads="1"/>
          </p:cNvSpPr>
          <p:nvPr/>
        </p:nvSpPr>
        <p:spPr bwMode="auto">
          <a:xfrm>
            <a:off x="3163888" y="2070100"/>
            <a:ext cx="281622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2400">
                <a:solidFill>
                  <a:srgbClr val="FF0000"/>
                </a:solidFill>
                <a:latin typeface="Book Antiqua" pitchFamily="18" charset="0"/>
              </a:rPr>
              <a:t>80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th Percentile </a:t>
            </a:r>
          </a:p>
        </p:txBody>
      </p:sp>
      <p:sp>
        <p:nvSpPr>
          <p:cNvPr id="24634" name="Rectangle 78"/>
          <p:cNvSpPr>
            <a:spLocks noChangeArrowheads="1"/>
          </p:cNvSpPr>
          <p:nvPr/>
        </p:nvSpPr>
        <p:spPr bwMode="auto">
          <a:xfrm>
            <a:off x="153988" y="5572125"/>
            <a:ext cx="70961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altLang="en-US" sz="2400">
                <a:solidFill>
                  <a:srgbClr val="FF0000"/>
                </a:solidFill>
                <a:latin typeface="Comic Sans MS" pitchFamily="66" charset="0"/>
              </a:rPr>
              <a:t> 95</a:t>
            </a:r>
          </a:p>
        </p:txBody>
      </p:sp>
      <p:sp>
        <p:nvSpPr>
          <p:cNvPr id="24635" name="AutoShape 79"/>
          <p:cNvSpPr>
            <a:spLocks noChangeArrowheads="1"/>
          </p:cNvSpPr>
          <p:nvPr/>
        </p:nvSpPr>
        <p:spPr bwMode="auto">
          <a:xfrm>
            <a:off x="2587625" y="6122988"/>
            <a:ext cx="4273550" cy="46355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200" b="0">
                <a:solidFill>
                  <a:srgbClr val="000000"/>
                </a:solidFill>
                <a:latin typeface="Book Antiqua" pitchFamily="18" charset="0"/>
              </a:rPr>
              <a:t>Note: Data is in ascending order.</a:t>
            </a: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685800" y="192088"/>
            <a:ext cx="7772400" cy="85248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US" altLang="en-US" b="0" kern="0" dirty="0" smtClean="0"/>
              <a:t>Measures of Location</a:t>
            </a:r>
          </a:p>
        </p:txBody>
      </p:sp>
    </p:spTree>
    <p:extLst>
      <p:ext uri="{BB962C8B-B14F-4D97-AF65-F5344CB8AC3E}">
        <p14:creationId xmlns:p14="http://schemas.microsoft.com/office/powerpoint/2010/main" val="1248179703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4874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7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7497" grpId="0" animBg="1"/>
      <p:bldP spid="487497" grpId="1" animBg="1"/>
      <p:bldP spid="48749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0359185"/>
              </p:ext>
            </p:extLst>
          </p:nvPr>
        </p:nvGraphicFramePr>
        <p:xfrm>
          <a:off x="409575" y="5746750"/>
          <a:ext cx="8369300" cy="958850"/>
        </p:xfrm>
        <a:graphic>
          <a:graphicData uri="http://schemas.openxmlformats.org/drawingml/2006/table">
            <a:tbl>
              <a:tblPr/>
              <a:tblGrid>
                <a:gridCol w="8369300"/>
              </a:tblGrid>
              <a:tr h="95885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hlinkClick r:id="rId3"/>
                        </a:rPr>
                        <a:t>data_pelican.xls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625" marR="47625" marT="47581" marB="47581" anchor="ctr">
                    <a:lnL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1311275" y="13223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2200" b="0"/>
              <a:t/>
            </a:r>
            <a:br>
              <a:rPr lang="en-US" sz="2200" b="0"/>
            </a:br>
            <a:endParaRPr lang="en-US" sz="2200" b="0"/>
          </a:p>
        </p:txBody>
      </p:sp>
      <p:sp>
        <p:nvSpPr>
          <p:cNvPr id="15" name="Rectangle 14"/>
          <p:cNvSpPr/>
          <p:nvPr/>
        </p:nvSpPr>
        <p:spPr>
          <a:xfrm>
            <a:off x="555625" y="303213"/>
            <a:ext cx="7945438" cy="50784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sz="2000">
                <a:solidFill>
                  <a:srgbClr val="0B52FC"/>
                </a:solidFill>
                <a:latin typeface="Aharoni" pitchFamily="2" charset="-79"/>
                <a:cs typeface="Aharoni" pitchFamily="2" charset="-79"/>
              </a:rPr>
              <a:t>Pelican Stores -- continued </a:t>
            </a:r>
          </a:p>
          <a:p>
            <a:pPr>
              <a:buFont typeface="Arial" pitchFamily="34" charset="0"/>
              <a:buNone/>
            </a:pPr>
            <a:r>
              <a:rPr lang="en-US" sz="1600">
                <a:solidFill>
                  <a:srgbClr val="000000"/>
                </a:solidFill>
                <a:latin typeface="Times New Roman" pitchFamily="18" charset="0"/>
              </a:rPr>
              <a:t>Pelican Stores is chain of women’s apparel stores. It recently ran a promotion in which discount coupons were set to customers of other National Clothing stores. Data collected for a sample of 100 in-store credit card transactions at Pelican Stores during one day while the promotion was running are shown in Table 2.18. Customers who made a purchase using a discount coupon are referred to as</a:t>
            </a:r>
            <a:r>
              <a:rPr lang="en-US" sz="1600" i="1">
                <a:solidFill>
                  <a:srgbClr val="000000"/>
                </a:solidFill>
                <a:latin typeface="Times New Roman" pitchFamily="18" charset="0"/>
              </a:rPr>
              <a:t> promotional customers</a:t>
            </a:r>
            <a:r>
              <a:rPr lang="en-US" sz="1600">
                <a:solidFill>
                  <a:srgbClr val="000000"/>
                </a:solidFill>
                <a:latin typeface="Times New Roman" pitchFamily="18" charset="0"/>
              </a:rPr>
              <a:t> and customers who made a purchase but did not use a discount coupon are referred to as </a:t>
            </a:r>
            <a:r>
              <a:rPr lang="en-US" sz="1600" i="1">
                <a:solidFill>
                  <a:srgbClr val="000000"/>
                </a:solidFill>
                <a:latin typeface="Times New Roman" pitchFamily="18" charset="0"/>
              </a:rPr>
              <a:t>regular customers</a:t>
            </a:r>
            <a:r>
              <a:rPr lang="en-US" sz="1600">
                <a:solidFill>
                  <a:srgbClr val="000000"/>
                </a:solidFill>
                <a:latin typeface="Times New Roman" pitchFamily="18" charset="0"/>
              </a:rPr>
              <a:t>. Because the promotional coupons were not set to regular Pelican Stores  customers, management considers the sales made to people presenting the promotional coupons as sales it would not otherwise make. </a:t>
            </a:r>
          </a:p>
          <a:p>
            <a:pPr>
              <a:buFont typeface="Arial" pitchFamily="34" charset="0"/>
              <a:buNone/>
            </a:pPr>
            <a:endParaRPr lang="en-US" sz="160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buFont typeface="Arial" pitchFamily="34" charset="0"/>
              <a:buNone/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Pelican’s management would like to use this sample data to learn about its customer base and to evaluate the promotion involving discounts.</a:t>
            </a:r>
          </a:p>
          <a:p>
            <a:pPr>
              <a:buFont typeface="Arial" pitchFamily="34" charset="0"/>
              <a:buNone/>
            </a:pPr>
            <a:endParaRPr lang="en-US" sz="1600">
              <a:solidFill>
                <a:srgbClr val="000000"/>
              </a:solidFill>
              <a:latin typeface="Arial" pitchFamily="34" charset="0"/>
            </a:endParaRPr>
          </a:p>
          <a:p>
            <a:pPr>
              <a:buFont typeface="Arial" pitchFamily="34" charset="0"/>
              <a:buNone/>
            </a:pPr>
            <a:r>
              <a:rPr lang="en-US" sz="1600">
                <a:solidFill>
                  <a:srgbClr val="C00000"/>
                </a:solidFill>
                <a:latin typeface="Arial" pitchFamily="34" charset="0"/>
              </a:rPr>
              <a:t>Managerial Report</a:t>
            </a:r>
            <a:endParaRPr lang="en-US" sz="1600">
              <a:solidFill>
                <a:srgbClr val="A6A6A6"/>
              </a:solidFill>
              <a:latin typeface="Arial" pitchFamily="34" charset="0"/>
            </a:endParaRPr>
          </a:p>
          <a:p>
            <a:pPr>
              <a:buFont typeface="Times New Roman" pitchFamily="18" charset="0"/>
              <a:buAutoNum type="arabicPeriod"/>
            </a:pPr>
            <a:r>
              <a:rPr lang="en-US" sz="1600">
                <a:solidFill>
                  <a:srgbClr val="A6A6A6"/>
                </a:solidFill>
                <a:latin typeface="Arial" pitchFamily="34" charset="0"/>
              </a:rPr>
              <a:t>Using graphs and tables, summarize the qualitative variables.</a:t>
            </a:r>
          </a:p>
          <a:p>
            <a:pPr>
              <a:buFont typeface="Times New Roman" pitchFamily="18" charset="0"/>
              <a:buAutoNum type="arabicPeriod"/>
            </a:pPr>
            <a:r>
              <a:rPr lang="en-US" sz="1600">
                <a:solidFill>
                  <a:srgbClr val="A6A6A6"/>
                </a:solidFill>
                <a:latin typeface="Arial" pitchFamily="34" charset="0"/>
              </a:rPr>
              <a:t>Using graphs and tables, summarize the quantitative variables.</a:t>
            </a:r>
          </a:p>
          <a:p>
            <a:pPr>
              <a:buFont typeface="Times New Roman" pitchFamily="18" charset="0"/>
              <a:buAutoNum type="arabicPeriod"/>
            </a:pPr>
            <a:r>
              <a:rPr lang="en-US" sz="1600">
                <a:solidFill>
                  <a:srgbClr val="A6A6A6"/>
                </a:solidFill>
                <a:latin typeface="Arial" pitchFamily="34" charset="0"/>
              </a:rPr>
              <a:t>Using pivot tables and scatter plots, summarize the variables.</a:t>
            </a:r>
          </a:p>
          <a:p>
            <a:pPr>
              <a:buFont typeface="Times New Roman" pitchFamily="18" charset="0"/>
              <a:buAutoNum type="arabicPeriod"/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Compute the mean, mode, median, and the 25</a:t>
            </a:r>
            <a:r>
              <a:rPr lang="en-US" sz="1600" baseline="30000">
                <a:solidFill>
                  <a:srgbClr val="000000"/>
                </a:solidFill>
                <a:latin typeface="Arial" pitchFamily="34" charset="0"/>
              </a:rPr>
              <a:t>th</a:t>
            </a: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and 75</a:t>
            </a:r>
            <a:r>
              <a:rPr lang="en-US" sz="1600" baseline="30000">
                <a:solidFill>
                  <a:srgbClr val="000000"/>
                </a:solidFill>
                <a:latin typeface="Arial" pitchFamily="34" charset="0"/>
              </a:rPr>
              <a:t>th</a:t>
            </a: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percentiles.</a:t>
            </a:r>
          </a:p>
          <a:p>
            <a:pPr>
              <a:buFont typeface="Times New Roman" pitchFamily="18" charset="0"/>
              <a:buAutoNum type="arabicPeriod"/>
            </a:pPr>
            <a:endParaRPr lang="en-US" sz="1600">
              <a:solidFill>
                <a:srgbClr val="00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5"/>
          <p:cNvSpPr>
            <a:spLocks noChangeArrowheads="1"/>
          </p:cNvSpPr>
          <p:nvPr/>
        </p:nvSpPr>
        <p:spPr bwMode="auto">
          <a:xfrm>
            <a:off x="1981200" y="1738313"/>
            <a:ext cx="53340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Range = maximum – minimum</a:t>
            </a:r>
          </a:p>
        </p:txBody>
      </p:sp>
      <p:sp>
        <p:nvSpPr>
          <p:cNvPr id="501766" name="Rectangle 6"/>
          <p:cNvSpPr>
            <a:spLocks noChangeArrowheads="1"/>
          </p:cNvSpPr>
          <p:nvPr/>
        </p:nvSpPr>
        <p:spPr bwMode="auto">
          <a:xfrm>
            <a:off x="2838450" y="2481263"/>
            <a:ext cx="34861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Range = 109 – 52 =   57</a:t>
            </a:r>
          </a:p>
        </p:txBody>
      </p:sp>
      <p:sp>
        <p:nvSpPr>
          <p:cNvPr id="501769" name="Rectangle 9"/>
          <p:cNvSpPr>
            <a:spLocks noChangeArrowheads="1"/>
          </p:cNvSpPr>
          <p:nvPr/>
        </p:nvSpPr>
        <p:spPr bwMode="auto">
          <a:xfrm>
            <a:off x="673100" y="3454400"/>
            <a:ext cx="806450" cy="37465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457200" indent="-457200" algn="ctr" eaLnBrk="0" hangingPunct="0">
              <a:defRPr/>
            </a:pPr>
            <a:endParaRPr 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501770" name="Rectangle 10"/>
          <p:cNvSpPr>
            <a:spLocks noChangeArrowheads="1"/>
          </p:cNvSpPr>
          <p:nvPr/>
        </p:nvSpPr>
        <p:spPr bwMode="auto">
          <a:xfrm>
            <a:off x="7639050" y="5334000"/>
            <a:ext cx="793750" cy="37465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7654" name="AutoShape 12"/>
          <p:cNvSpPr>
            <a:spLocks noChangeArrowheads="1"/>
          </p:cNvSpPr>
          <p:nvPr/>
        </p:nvSpPr>
        <p:spPr bwMode="auto">
          <a:xfrm>
            <a:off x="2587625" y="6122988"/>
            <a:ext cx="4273550" cy="46355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200" b="0">
                <a:solidFill>
                  <a:srgbClr val="000000"/>
                </a:solidFill>
                <a:latin typeface="Book Antiqua" pitchFamily="18" charset="0"/>
              </a:rPr>
              <a:t>Note: Data is in ascending order.</a:t>
            </a:r>
          </a:p>
        </p:txBody>
      </p:sp>
      <p:graphicFrame>
        <p:nvGraphicFramePr>
          <p:cNvPr id="501773" name="Group 13"/>
          <p:cNvGraphicFramePr>
            <a:graphicFrameLocks noGrp="1"/>
          </p:cNvGraphicFramePr>
          <p:nvPr/>
        </p:nvGraphicFramePr>
        <p:xfrm>
          <a:off x="687388" y="3411538"/>
          <a:ext cx="7772400" cy="2327276"/>
        </p:xfrm>
        <a:graphic>
          <a:graphicData uri="http://schemas.openxmlformats.org/drawingml/2006/table">
            <a:tbl>
              <a:tblPr/>
              <a:tblGrid>
                <a:gridCol w="776287"/>
                <a:gridCol w="779463"/>
                <a:gridCol w="776287"/>
                <a:gridCol w="776288"/>
                <a:gridCol w="790575"/>
                <a:gridCol w="765175"/>
                <a:gridCol w="776287"/>
                <a:gridCol w="776288"/>
                <a:gridCol w="779462"/>
                <a:gridCol w="776288"/>
              </a:tblGrid>
              <a:tr h="46672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66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76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7706" name="Rectangle 68"/>
          <p:cNvSpPr>
            <a:spLocks noChangeArrowheads="1"/>
          </p:cNvSpPr>
          <p:nvPr/>
        </p:nvSpPr>
        <p:spPr bwMode="auto">
          <a:xfrm>
            <a:off x="669925" y="920750"/>
            <a:ext cx="7772400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eaLnBrk="0" hangingPunct="0"/>
            <a:r>
              <a:rPr lang="en-US" altLang="en-US" sz="2400">
                <a:solidFill>
                  <a:srgbClr val="000000"/>
                </a:solidFill>
                <a:latin typeface="Times New Roman" pitchFamily="18" charset="0"/>
              </a:rPr>
              <a:t>Example:</a:t>
            </a:r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 Hudson Auto Repair</a:t>
            </a:r>
          </a:p>
        </p:txBody>
      </p:sp>
      <p:sp>
        <p:nvSpPr>
          <p:cNvPr id="277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4288"/>
            <a:ext cx="7772400" cy="852487"/>
          </a:xfrm>
        </p:spPr>
        <p:txBody>
          <a:bodyPr/>
          <a:lstStyle/>
          <a:p>
            <a:r>
              <a:rPr lang="en-US" altLang="en-US" smtClean="0"/>
              <a:t>Measures of Variability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66" grpId="0" autoUpdateAnimBg="0"/>
      <p:bldP spid="501769" grpId="0" animBg="1"/>
      <p:bldP spid="50177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12"/>
          <p:cNvSpPr>
            <a:spLocks noChangeArrowheads="1"/>
          </p:cNvSpPr>
          <p:nvPr/>
        </p:nvSpPr>
        <p:spPr bwMode="auto">
          <a:xfrm>
            <a:off x="2587625" y="6122988"/>
            <a:ext cx="4273550" cy="46355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200" b="0">
                <a:solidFill>
                  <a:srgbClr val="000000"/>
                </a:solidFill>
                <a:latin typeface="Book Antiqua" pitchFamily="18" charset="0"/>
              </a:rPr>
              <a:t>Note: Data is in ascending order.</a:t>
            </a:r>
          </a:p>
        </p:txBody>
      </p:sp>
      <p:graphicFrame>
        <p:nvGraphicFramePr>
          <p:cNvPr id="501773" name="Group 13"/>
          <p:cNvGraphicFramePr>
            <a:graphicFrameLocks noGrp="1"/>
          </p:cNvGraphicFramePr>
          <p:nvPr/>
        </p:nvGraphicFramePr>
        <p:xfrm>
          <a:off x="687388" y="3411538"/>
          <a:ext cx="7772400" cy="2327276"/>
        </p:xfrm>
        <a:graphic>
          <a:graphicData uri="http://schemas.openxmlformats.org/drawingml/2006/table">
            <a:tbl>
              <a:tblPr/>
              <a:tblGrid>
                <a:gridCol w="776287"/>
                <a:gridCol w="779463"/>
                <a:gridCol w="776287"/>
                <a:gridCol w="776288"/>
                <a:gridCol w="790575"/>
                <a:gridCol w="765175"/>
                <a:gridCol w="776287"/>
                <a:gridCol w="776288"/>
                <a:gridCol w="779462"/>
                <a:gridCol w="776288"/>
              </a:tblGrid>
              <a:tr h="46672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52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66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76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109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726" name="Rectangle 68"/>
          <p:cNvSpPr>
            <a:spLocks noChangeArrowheads="1"/>
          </p:cNvSpPr>
          <p:nvPr/>
        </p:nvSpPr>
        <p:spPr bwMode="auto">
          <a:xfrm>
            <a:off x="669925" y="920750"/>
            <a:ext cx="7772400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eaLnBrk="0" hangingPunct="0"/>
            <a:r>
              <a:rPr lang="en-US" altLang="en-US" sz="2400">
                <a:solidFill>
                  <a:srgbClr val="000000"/>
                </a:solidFill>
                <a:latin typeface="Times New Roman" pitchFamily="18" charset="0"/>
              </a:rPr>
              <a:t>Example:</a:t>
            </a:r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 Hudson Auto Repair</a:t>
            </a:r>
          </a:p>
        </p:txBody>
      </p:sp>
      <p:sp>
        <p:nvSpPr>
          <p:cNvPr id="287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4288"/>
            <a:ext cx="7772400" cy="852487"/>
          </a:xfrm>
        </p:spPr>
        <p:txBody>
          <a:bodyPr/>
          <a:lstStyle/>
          <a:p>
            <a:r>
              <a:rPr lang="en-US" altLang="en-US" smtClean="0"/>
              <a:t>Measures of Variability</a:t>
            </a: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2876550" y="1795463"/>
            <a:ext cx="33909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3rd Quartile (</a:t>
            </a:r>
            <a:r>
              <a:rPr lang="en-US" altLang="en-US" sz="2400" b="0" i="1">
                <a:solidFill>
                  <a:srgbClr val="000000"/>
                </a:solidFill>
                <a:latin typeface="Book Antiqua" pitchFamily="18" charset="0"/>
              </a:rPr>
              <a:t>Q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3) = 89</a:t>
            </a: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2876550" y="2195513"/>
            <a:ext cx="33909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1st Quartile (</a:t>
            </a:r>
            <a:r>
              <a:rPr lang="en-US" altLang="en-US" sz="2400" b="0" i="1">
                <a:solidFill>
                  <a:srgbClr val="000000"/>
                </a:solidFill>
                <a:latin typeface="Book Antiqua" pitchFamily="18" charset="0"/>
              </a:rPr>
              <a:t>Q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1) = 69</a:t>
            </a: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4441825" y="2695575"/>
            <a:ext cx="3022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= </a:t>
            </a:r>
            <a:r>
              <a:rPr lang="en-US" altLang="en-US" sz="2400" b="0" i="1">
                <a:solidFill>
                  <a:srgbClr val="000000"/>
                </a:solidFill>
                <a:latin typeface="Book Antiqua" pitchFamily="18" charset="0"/>
              </a:rPr>
              <a:t>Q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3 – </a:t>
            </a:r>
            <a:r>
              <a:rPr lang="en-US" altLang="en-US" sz="2400" b="0" i="1">
                <a:solidFill>
                  <a:srgbClr val="000000"/>
                </a:solidFill>
                <a:latin typeface="Book Antiqua" pitchFamily="18" charset="0"/>
              </a:rPr>
              <a:t>Q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1 </a:t>
            </a:r>
          </a:p>
        </p:txBody>
      </p:sp>
      <p:sp>
        <p:nvSpPr>
          <p:cNvPr id="13" name="Rectangle 72"/>
          <p:cNvSpPr>
            <a:spLocks noChangeArrowheads="1"/>
          </p:cNvSpPr>
          <p:nvPr/>
        </p:nvSpPr>
        <p:spPr bwMode="auto">
          <a:xfrm>
            <a:off x="6281738" y="4872038"/>
            <a:ext cx="477837" cy="379412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4" name="Rectangle 73"/>
          <p:cNvSpPr>
            <a:spLocks noChangeArrowheads="1"/>
          </p:cNvSpPr>
          <p:nvPr/>
        </p:nvSpPr>
        <p:spPr bwMode="auto">
          <a:xfrm>
            <a:off x="2392363" y="3943350"/>
            <a:ext cx="477837" cy="37941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5" name="Rectangle 74"/>
          <p:cNvSpPr>
            <a:spLocks noChangeArrowheads="1"/>
          </p:cNvSpPr>
          <p:nvPr/>
        </p:nvSpPr>
        <p:spPr bwMode="auto">
          <a:xfrm>
            <a:off x="5859463" y="2705100"/>
            <a:ext cx="2608262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= 89 – 69</a:t>
            </a:r>
          </a:p>
        </p:txBody>
      </p:sp>
      <p:sp>
        <p:nvSpPr>
          <p:cNvPr id="16" name="Rectangle 75"/>
          <p:cNvSpPr>
            <a:spLocks noChangeArrowheads="1"/>
          </p:cNvSpPr>
          <p:nvPr/>
        </p:nvSpPr>
        <p:spPr bwMode="auto">
          <a:xfrm>
            <a:off x="7143750" y="2700338"/>
            <a:ext cx="14763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= 20</a:t>
            </a:r>
          </a:p>
        </p:txBody>
      </p:sp>
      <p:sp>
        <p:nvSpPr>
          <p:cNvPr id="28735" name="Rectangle 12"/>
          <p:cNvSpPr>
            <a:spLocks noChangeArrowheads="1"/>
          </p:cNvSpPr>
          <p:nvPr/>
        </p:nvSpPr>
        <p:spPr bwMode="auto">
          <a:xfrm>
            <a:off x="1685925" y="2695575"/>
            <a:ext cx="28860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Interquartile Range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  <p:bldP spid="11" grpId="0" autoUpdateAnimBg="0"/>
      <p:bldP spid="12" grpId="0" autoUpdateAnimBg="0"/>
      <p:bldP spid="13" grpId="0" animBg="1"/>
      <p:bldP spid="14" grpId="0" animBg="1"/>
      <p:bldP spid="15" grpId="0" autoUpdateAnimBg="0"/>
      <p:bldP spid="16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75" name="Oval 23"/>
          <p:cNvSpPr>
            <a:spLocks noChangeArrowheads="1"/>
          </p:cNvSpPr>
          <p:nvPr/>
        </p:nvSpPr>
        <p:spPr bwMode="auto">
          <a:xfrm>
            <a:off x="3243263" y="3016250"/>
            <a:ext cx="3124200" cy="1314450"/>
          </a:xfrm>
          <a:prstGeom prst="ellipse">
            <a:avLst/>
          </a:prstGeom>
          <a:solidFill>
            <a:srgbClr val="FFFF00"/>
          </a:solidFill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The population</a:t>
            </a:r>
          </a:p>
          <a:p>
            <a:pPr algn="ctr" eaLnBrk="0" hangingPunct="0"/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mean</a:t>
            </a:r>
          </a:p>
        </p:txBody>
      </p:sp>
      <p:sp>
        <p:nvSpPr>
          <p:cNvPr id="29699" name="Rectangle 5"/>
          <p:cNvSpPr>
            <a:spLocks noChangeArrowheads="1"/>
          </p:cNvSpPr>
          <p:nvPr/>
        </p:nvSpPr>
        <p:spPr bwMode="auto">
          <a:xfrm>
            <a:off x="879475" y="954088"/>
            <a:ext cx="7321550" cy="4540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 The population variance is the </a:t>
            </a:r>
            <a:r>
              <a:rPr lang="en-US" altLang="en-US" sz="2400" b="0" i="1">
                <a:solidFill>
                  <a:srgbClr val="000000"/>
                </a:solidFill>
                <a:latin typeface="Book Antiqua" pitchFamily="18" charset="0"/>
              </a:rPr>
              <a:t>average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en-US" altLang="en-US" sz="2400" b="0" u="sng">
                <a:solidFill>
                  <a:srgbClr val="000000"/>
                </a:solidFill>
                <a:latin typeface="Book Antiqua" pitchFamily="18" charset="0"/>
              </a:rPr>
              <a:t>variation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</a:t>
            </a:r>
          </a:p>
        </p:txBody>
      </p:sp>
      <p:sp>
        <p:nvSpPr>
          <p:cNvPr id="509976" name="Oval 24"/>
          <p:cNvSpPr>
            <a:spLocks noChangeArrowheads="1"/>
          </p:cNvSpPr>
          <p:nvPr/>
        </p:nvSpPr>
        <p:spPr bwMode="auto">
          <a:xfrm>
            <a:off x="5000625" y="1673225"/>
            <a:ext cx="358775" cy="415925"/>
          </a:xfrm>
          <a:prstGeom prst="ellipse">
            <a:avLst/>
          </a:prstGeom>
          <a:solidFill>
            <a:srgbClr val="FFFF00"/>
          </a:solidFill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aphicFrame>
        <p:nvGraphicFramePr>
          <p:cNvPr id="29701" name="Object 15"/>
          <p:cNvGraphicFramePr>
            <a:graphicFrameLocks noChangeAspect="1"/>
          </p:cNvGraphicFramePr>
          <p:nvPr/>
        </p:nvGraphicFramePr>
        <p:xfrm>
          <a:off x="3355975" y="1630363"/>
          <a:ext cx="2232025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2" name="Equation" r:id="rId4" imgW="1091726" imgH="431613" progId="Equation.DSMT4">
                  <p:embed/>
                </p:oleObj>
              </mc:Choice>
              <mc:Fallback>
                <p:oleObj name="Equation" r:id="rId4" imgW="1091726" imgH="431613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5975" y="1630363"/>
                        <a:ext cx="2232025" cy="873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9974" name="Line 22"/>
          <p:cNvSpPr>
            <a:spLocks noChangeShapeType="1"/>
          </p:cNvSpPr>
          <p:nvPr/>
        </p:nvSpPr>
        <p:spPr bwMode="auto">
          <a:xfrm flipH="1">
            <a:off x="4786313" y="2078038"/>
            <a:ext cx="334962" cy="92233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85800" y="192088"/>
            <a:ext cx="7772400" cy="85248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US" altLang="en-US" b="0" kern="0" dirty="0" smtClean="0"/>
              <a:t>Measures of Variability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9975" grpId="0" animBg="1"/>
      <p:bldP spid="509976" grpId="0" animBg="1"/>
      <p:bldP spid="50997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Oval 23"/>
          <p:cNvSpPr>
            <a:spLocks noChangeArrowheads="1"/>
          </p:cNvSpPr>
          <p:nvPr/>
        </p:nvSpPr>
        <p:spPr bwMode="auto">
          <a:xfrm>
            <a:off x="3243263" y="3016250"/>
            <a:ext cx="3124200" cy="1314450"/>
          </a:xfrm>
          <a:prstGeom prst="ellipse">
            <a:avLst/>
          </a:prstGeom>
          <a:solidFill>
            <a:srgbClr val="FFFF00"/>
          </a:solidFill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altLang="en-US" sz="2200" b="0" i="1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altLang="en-US" sz="2200" b="0" baseline="30000">
                <a:solidFill>
                  <a:srgbClr val="000000"/>
                </a:solidFill>
                <a:latin typeface="Times New Roman" pitchFamily="18" charset="0"/>
              </a:rPr>
              <a:t> th</a:t>
            </a:r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 deviation </a:t>
            </a:r>
          </a:p>
          <a:p>
            <a:pPr algn="ctr" eaLnBrk="0" hangingPunct="0"/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from the population</a:t>
            </a:r>
          </a:p>
          <a:p>
            <a:pPr algn="ctr" eaLnBrk="0" hangingPunct="0"/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mean</a:t>
            </a:r>
          </a:p>
        </p:txBody>
      </p:sp>
      <p:sp>
        <p:nvSpPr>
          <p:cNvPr id="509976" name="Oval 24"/>
          <p:cNvSpPr>
            <a:spLocks noChangeArrowheads="1"/>
          </p:cNvSpPr>
          <p:nvPr/>
        </p:nvSpPr>
        <p:spPr bwMode="auto">
          <a:xfrm>
            <a:off x="4448175" y="1673225"/>
            <a:ext cx="911225" cy="415925"/>
          </a:xfrm>
          <a:prstGeom prst="ellipse">
            <a:avLst/>
          </a:prstGeom>
          <a:solidFill>
            <a:srgbClr val="FFFF00"/>
          </a:solidFill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aphicFrame>
        <p:nvGraphicFramePr>
          <p:cNvPr id="30724" name="Object 15"/>
          <p:cNvGraphicFramePr>
            <a:graphicFrameLocks noChangeAspect="1"/>
          </p:cNvGraphicFramePr>
          <p:nvPr/>
        </p:nvGraphicFramePr>
        <p:xfrm>
          <a:off x="3355975" y="1630363"/>
          <a:ext cx="2232025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6" name="Equation" r:id="rId4" imgW="1091726" imgH="431613" progId="Equation.DSMT4">
                  <p:embed/>
                </p:oleObj>
              </mc:Choice>
              <mc:Fallback>
                <p:oleObj name="Equation" r:id="rId4" imgW="1091726" imgH="431613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5975" y="1630363"/>
                        <a:ext cx="2232025" cy="873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5" name="Line 22"/>
          <p:cNvSpPr>
            <a:spLocks noChangeShapeType="1"/>
          </p:cNvSpPr>
          <p:nvPr/>
        </p:nvSpPr>
        <p:spPr bwMode="auto">
          <a:xfrm flipH="1">
            <a:off x="4786313" y="2120900"/>
            <a:ext cx="87312" cy="87947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6" name="Rectangle 5"/>
          <p:cNvSpPr>
            <a:spLocks noChangeArrowheads="1"/>
          </p:cNvSpPr>
          <p:nvPr/>
        </p:nvSpPr>
        <p:spPr bwMode="auto">
          <a:xfrm>
            <a:off x="879475" y="954088"/>
            <a:ext cx="7321550" cy="4540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 The population variance is the </a:t>
            </a:r>
            <a:r>
              <a:rPr lang="en-US" altLang="en-US" sz="2400" b="0" i="1">
                <a:solidFill>
                  <a:srgbClr val="000000"/>
                </a:solidFill>
                <a:latin typeface="Book Antiqua" pitchFamily="18" charset="0"/>
              </a:rPr>
              <a:t>average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en-US" altLang="en-US" sz="2400" b="0" u="sng">
                <a:solidFill>
                  <a:srgbClr val="000000"/>
                </a:solidFill>
                <a:latin typeface="Book Antiqua" pitchFamily="18" charset="0"/>
              </a:rPr>
              <a:t>variation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85800" y="192088"/>
            <a:ext cx="7772400" cy="85248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US" altLang="en-US" b="0" kern="0" dirty="0" smtClean="0"/>
              <a:t>Measures of Variability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Oval 23"/>
          <p:cNvSpPr>
            <a:spLocks noChangeArrowheads="1"/>
          </p:cNvSpPr>
          <p:nvPr/>
        </p:nvSpPr>
        <p:spPr bwMode="auto">
          <a:xfrm>
            <a:off x="3243263" y="3016250"/>
            <a:ext cx="3124200" cy="1314450"/>
          </a:xfrm>
          <a:prstGeom prst="ellipse">
            <a:avLst/>
          </a:prstGeom>
          <a:solidFill>
            <a:srgbClr val="FFFF00"/>
          </a:solidFill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altLang="en-US" sz="2000" b="0" i="1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altLang="en-US" sz="2000" b="0" baseline="30000">
                <a:solidFill>
                  <a:srgbClr val="000000"/>
                </a:solidFill>
                <a:latin typeface="Times New Roman" pitchFamily="18" charset="0"/>
              </a:rPr>
              <a:t> th</a:t>
            </a:r>
            <a:r>
              <a:rPr lang="en-US" altLang="en-US" sz="2000" b="0">
                <a:solidFill>
                  <a:srgbClr val="000000"/>
                </a:solidFill>
                <a:latin typeface="Times New Roman" pitchFamily="18" charset="0"/>
              </a:rPr>
              <a:t> squared </a:t>
            </a:r>
          </a:p>
          <a:p>
            <a:pPr algn="ctr" eaLnBrk="0" hangingPunct="0"/>
            <a:r>
              <a:rPr lang="en-US" altLang="en-US" sz="2000" b="0">
                <a:solidFill>
                  <a:srgbClr val="000000"/>
                </a:solidFill>
                <a:latin typeface="Times New Roman" pitchFamily="18" charset="0"/>
              </a:rPr>
              <a:t>deviation from the</a:t>
            </a:r>
          </a:p>
          <a:p>
            <a:pPr algn="ctr" eaLnBrk="0" hangingPunct="0"/>
            <a:r>
              <a:rPr lang="en-US" altLang="en-US" sz="2000" b="0">
                <a:solidFill>
                  <a:srgbClr val="000000"/>
                </a:solidFill>
                <a:latin typeface="Times New Roman" pitchFamily="18" charset="0"/>
              </a:rPr>
              <a:t>population mean</a:t>
            </a:r>
          </a:p>
        </p:txBody>
      </p:sp>
      <p:sp>
        <p:nvSpPr>
          <p:cNvPr id="509976" name="Oval 24"/>
          <p:cNvSpPr>
            <a:spLocks noChangeArrowheads="1"/>
          </p:cNvSpPr>
          <p:nvPr/>
        </p:nvSpPr>
        <p:spPr bwMode="auto">
          <a:xfrm>
            <a:off x="4275138" y="1584325"/>
            <a:ext cx="1346200" cy="533400"/>
          </a:xfrm>
          <a:prstGeom prst="ellipse">
            <a:avLst/>
          </a:prstGeom>
          <a:solidFill>
            <a:srgbClr val="FFFF00"/>
          </a:solidFill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aphicFrame>
        <p:nvGraphicFramePr>
          <p:cNvPr id="31748" name="Object 15"/>
          <p:cNvGraphicFramePr>
            <a:graphicFrameLocks noChangeAspect="1"/>
          </p:cNvGraphicFramePr>
          <p:nvPr/>
        </p:nvGraphicFramePr>
        <p:xfrm>
          <a:off x="3355975" y="1630363"/>
          <a:ext cx="2232025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0" name="Equation" r:id="rId4" imgW="1091726" imgH="431613" progId="Equation.DSMT4">
                  <p:embed/>
                </p:oleObj>
              </mc:Choice>
              <mc:Fallback>
                <p:oleObj name="Equation" r:id="rId4" imgW="1091726" imgH="431613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5975" y="1630363"/>
                        <a:ext cx="2232025" cy="873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9" name="Line 22"/>
          <p:cNvSpPr>
            <a:spLocks noChangeShapeType="1"/>
          </p:cNvSpPr>
          <p:nvPr/>
        </p:nvSpPr>
        <p:spPr bwMode="auto">
          <a:xfrm flipH="1">
            <a:off x="4786313" y="2092325"/>
            <a:ext cx="73025" cy="90805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0" name="Rectangle 5"/>
          <p:cNvSpPr>
            <a:spLocks noChangeArrowheads="1"/>
          </p:cNvSpPr>
          <p:nvPr/>
        </p:nvSpPr>
        <p:spPr bwMode="auto">
          <a:xfrm>
            <a:off x="879475" y="954088"/>
            <a:ext cx="7321550" cy="4540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 The population variance is the </a:t>
            </a:r>
            <a:r>
              <a:rPr lang="en-US" altLang="en-US" sz="2400" b="0" i="1">
                <a:solidFill>
                  <a:srgbClr val="000000"/>
                </a:solidFill>
                <a:latin typeface="Book Antiqua" pitchFamily="18" charset="0"/>
              </a:rPr>
              <a:t>average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en-US" altLang="en-US" sz="2400" b="0" u="sng">
                <a:solidFill>
                  <a:srgbClr val="000000"/>
                </a:solidFill>
                <a:latin typeface="Book Antiqua" pitchFamily="18" charset="0"/>
              </a:rPr>
              <a:t>variation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85800" y="192088"/>
            <a:ext cx="7772400" cy="85248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US" altLang="en-US" b="0" kern="0" dirty="0" smtClean="0"/>
              <a:t>Measures of Variability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Oval 23"/>
          <p:cNvSpPr>
            <a:spLocks noChangeArrowheads="1"/>
          </p:cNvSpPr>
          <p:nvPr/>
        </p:nvSpPr>
        <p:spPr bwMode="auto">
          <a:xfrm>
            <a:off x="3243263" y="3016250"/>
            <a:ext cx="3124200" cy="1314450"/>
          </a:xfrm>
          <a:prstGeom prst="ellipse">
            <a:avLst/>
          </a:prstGeom>
          <a:solidFill>
            <a:srgbClr val="FFFF00"/>
          </a:solidFill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altLang="en-US" sz="2000" b="0">
                <a:solidFill>
                  <a:srgbClr val="000000"/>
                </a:solidFill>
                <a:latin typeface="Times New Roman" pitchFamily="18" charset="0"/>
              </a:rPr>
              <a:t>Sum of squared</a:t>
            </a:r>
          </a:p>
          <a:p>
            <a:pPr algn="ctr" eaLnBrk="0" hangingPunct="0"/>
            <a:r>
              <a:rPr lang="en-US" altLang="en-US" sz="2000" b="0">
                <a:solidFill>
                  <a:srgbClr val="000000"/>
                </a:solidFill>
                <a:latin typeface="Times New Roman" pitchFamily="18" charset="0"/>
              </a:rPr>
              <a:t>deviations from </a:t>
            </a:r>
          </a:p>
          <a:p>
            <a:pPr algn="ctr" eaLnBrk="0" hangingPunct="0"/>
            <a:r>
              <a:rPr lang="en-US" altLang="en-US" sz="2000" b="0">
                <a:solidFill>
                  <a:srgbClr val="000000"/>
                </a:solidFill>
                <a:latin typeface="Times New Roman" pitchFamily="18" charset="0"/>
              </a:rPr>
              <a:t>the population mean</a:t>
            </a:r>
          </a:p>
        </p:txBody>
      </p:sp>
      <p:sp>
        <p:nvSpPr>
          <p:cNvPr id="509976" name="Oval 24"/>
          <p:cNvSpPr>
            <a:spLocks noChangeArrowheads="1"/>
          </p:cNvSpPr>
          <p:nvPr/>
        </p:nvSpPr>
        <p:spPr bwMode="auto">
          <a:xfrm>
            <a:off x="3838575" y="1539875"/>
            <a:ext cx="1811338" cy="635000"/>
          </a:xfrm>
          <a:prstGeom prst="ellipse">
            <a:avLst/>
          </a:prstGeom>
          <a:solidFill>
            <a:srgbClr val="FFFF00"/>
          </a:solidFill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aphicFrame>
        <p:nvGraphicFramePr>
          <p:cNvPr id="32772" name="Object 15"/>
          <p:cNvGraphicFramePr>
            <a:graphicFrameLocks noChangeAspect="1"/>
          </p:cNvGraphicFramePr>
          <p:nvPr/>
        </p:nvGraphicFramePr>
        <p:xfrm>
          <a:off x="3355975" y="1630363"/>
          <a:ext cx="2232025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4" name="Equation" r:id="rId4" imgW="1091726" imgH="431613" progId="Equation.DSMT4">
                  <p:embed/>
                </p:oleObj>
              </mc:Choice>
              <mc:Fallback>
                <p:oleObj name="Equation" r:id="rId4" imgW="1091726" imgH="431613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5975" y="1630363"/>
                        <a:ext cx="2232025" cy="873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3" name="Line 22"/>
          <p:cNvSpPr>
            <a:spLocks noChangeShapeType="1"/>
          </p:cNvSpPr>
          <p:nvPr/>
        </p:nvSpPr>
        <p:spPr bwMode="auto">
          <a:xfrm>
            <a:off x="4757738" y="2222500"/>
            <a:ext cx="28575" cy="77787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4" name="Rectangle 5"/>
          <p:cNvSpPr>
            <a:spLocks noChangeArrowheads="1"/>
          </p:cNvSpPr>
          <p:nvPr/>
        </p:nvSpPr>
        <p:spPr bwMode="auto">
          <a:xfrm>
            <a:off x="879475" y="954088"/>
            <a:ext cx="7321550" cy="4540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 The population variance is the </a:t>
            </a:r>
            <a:r>
              <a:rPr lang="en-US" altLang="en-US" sz="2400" b="0" i="1">
                <a:solidFill>
                  <a:srgbClr val="000000"/>
                </a:solidFill>
                <a:latin typeface="Book Antiqua" pitchFamily="18" charset="0"/>
              </a:rPr>
              <a:t>average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en-US" altLang="en-US" sz="2400" b="0" u="sng">
                <a:solidFill>
                  <a:srgbClr val="000000"/>
                </a:solidFill>
                <a:latin typeface="Book Antiqua" pitchFamily="18" charset="0"/>
              </a:rPr>
              <a:t>variation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85800" y="192088"/>
            <a:ext cx="7772400" cy="85248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US" altLang="en-US" b="0" kern="0" dirty="0" smtClean="0"/>
              <a:t>Measures of Variability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76" name="Oval 24"/>
          <p:cNvSpPr>
            <a:spLocks noChangeArrowheads="1"/>
          </p:cNvSpPr>
          <p:nvPr/>
        </p:nvSpPr>
        <p:spPr bwMode="auto">
          <a:xfrm>
            <a:off x="3838575" y="1539875"/>
            <a:ext cx="1811338" cy="635000"/>
          </a:xfrm>
          <a:prstGeom prst="ellipse">
            <a:avLst/>
          </a:prstGeom>
          <a:solidFill>
            <a:srgbClr val="FFFF00"/>
          </a:solidFill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aphicFrame>
        <p:nvGraphicFramePr>
          <p:cNvPr id="33795" name="Object 15"/>
          <p:cNvGraphicFramePr>
            <a:graphicFrameLocks noChangeAspect="1"/>
          </p:cNvGraphicFramePr>
          <p:nvPr/>
        </p:nvGraphicFramePr>
        <p:xfrm>
          <a:off x="3355975" y="1630363"/>
          <a:ext cx="2232025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8" name="Equation" r:id="rId4" imgW="1091726" imgH="431613" progId="Equation.DSMT4">
                  <p:embed/>
                </p:oleObj>
              </mc:Choice>
              <mc:Fallback>
                <p:oleObj name="Equation" r:id="rId4" imgW="1091726" imgH="431613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5975" y="1630363"/>
                        <a:ext cx="2232025" cy="873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6" name="Oval 23"/>
          <p:cNvSpPr>
            <a:spLocks noChangeArrowheads="1"/>
          </p:cNvSpPr>
          <p:nvPr/>
        </p:nvSpPr>
        <p:spPr bwMode="auto">
          <a:xfrm>
            <a:off x="3243263" y="3016250"/>
            <a:ext cx="3124200" cy="1314450"/>
          </a:xfrm>
          <a:prstGeom prst="ellipse">
            <a:avLst/>
          </a:prstGeom>
          <a:solidFill>
            <a:srgbClr val="FFFF00"/>
          </a:solidFill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altLang="en-US" sz="2400">
                <a:solidFill>
                  <a:srgbClr val="000000"/>
                </a:solidFill>
                <a:latin typeface="Times New Roman" pitchFamily="18" charset="0"/>
              </a:rPr>
              <a:t>Total variation of </a:t>
            </a:r>
            <a:r>
              <a:rPr lang="en-US" altLang="en-US" sz="2400" i="1">
                <a:solidFill>
                  <a:srgbClr val="000000"/>
                </a:solidFill>
                <a:latin typeface="Times New Roman" pitchFamily="18" charset="0"/>
              </a:rPr>
              <a:t>x</a:t>
            </a:r>
          </a:p>
        </p:txBody>
      </p:sp>
      <p:sp>
        <p:nvSpPr>
          <p:cNvPr id="33797" name="Line 22"/>
          <p:cNvSpPr>
            <a:spLocks noChangeShapeType="1"/>
          </p:cNvSpPr>
          <p:nvPr/>
        </p:nvSpPr>
        <p:spPr bwMode="auto">
          <a:xfrm>
            <a:off x="4757738" y="2222500"/>
            <a:ext cx="28575" cy="77787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8" name="Rectangle 5"/>
          <p:cNvSpPr>
            <a:spLocks noChangeArrowheads="1"/>
          </p:cNvSpPr>
          <p:nvPr/>
        </p:nvSpPr>
        <p:spPr bwMode="auto">
          <a:xfrm>
            <a:off x="879475" y="954088"/>
            <a:ext cx="7321550" cy="4540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 The population variance is the </a:t>
            </a:r>
            <a:r>
              <a:rPr lang="en-US" altLang="en-US" sz="2400" b="0" i="1">
                <a:solidFill>
                  <a:srgbClr val="000000"/>
                </a:solidFill>
                <a:latin typeface="Book Antiqua" pitchFamily="18" charset="0"/>
              </a:rPr>
              <a:t>average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en-US" altLang="en-US" sz="2400" b="0" u="sng">
                <a:solidFill>
                  <a:srgbClr val="000000"/>
                </a:solidFill>
                <a:latin typeface="Book Antiqua" pitchFamily="18" charset="0"/>
              </a:rPr>
              <a:t>variation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85800" y="192088"/>
            <a:ext cx="7772400" cy="85248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US" altLang="en-US" b="0" kern="0" dirty="0" smtClean="0"/>
              <a:t>Measures of Variability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76" name="Oval 24"/>
          <p:cNvSpPr>
            <a:spLocks noChangeArrowheads="1"/>
          </p:cNvSpPr>
          <p:nvPr/>
        </p:nvSpPr>
        <p:spPr bwMode="auto">
          <a:xfrm>
            <a:off x="4621213" y="2116138"/>
            <a:ext cx="346075" cy="415925"/>
          </a:xfrm>
          <a:prstGeom prst="ellipse">
            <a:avLst/>
          </a:prstGeom>
          <a:solidFill>
            <a:srgbClr val="FFFF00"/>
          </a:solidFill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aphicFrame>
        <p:nvGraphicFramePr>
          <p:cNvPr id="34819" name="Object 15"/>
          <p:cNvGraphicFramePr>
            <a:graphicFrameLocks noChangeAspect="1"/>
          </p:cNvGraphicFramePr>
          <p:nvPr/>
        </p:nvGraphicFramePr>
        <p:xfrm>
          <a:off x="3355975" y="1630363"/>
          <a:ext cx="2232025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2" name="Equation" r:id="rId4" imgW="1091726" imgH="431613" progId="Equation.DSMT4">
                  <p:embed/>
                </p:oleObj>
              </mc:Choice>
              <mc:Fallback>
                <p:oleObj name="Equation" r:id="rId4" imgW="1091726" imgH="431613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5975" y="1630363"/>
                        <a:ext cx="2232025" cy="873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0" name="Oval 23"/>
          <p:cNvSpPr>
            <a:spLocks noChangeArrowheads="1"/>
          </p:cNvSpPr>
          <p:nvPr/>
        </p:nvSpPr>
        <p:spPr bwMode="auto">
          <a:xfrm>
            <a:off x="3243263" y="3016250"/>
            <a:ext cx="3124200" cy="1314450"/>
          </a:xfrm>
          <a:prstGeom prst="ellipse">
            <a:avLst/>
          </a:prstGeom>
          <a:solidFill>
            <a:srgbClr val="FFFF00"/>
          </a:solidFill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altLang="en-US" sz="2000" b="0">
                <a:solidFill>
                  <a:srgbClr val="000000"/>
                </a:solidFill>
                <a:latin typeface="Times New Roman" pitchFamily="18" charset="0"/>
              </a:rPr>
              <a:t>Number of</a:t>
            </a:r>
          </a:p>
          <a:p>
            <a:pPr algn="ctr" eaLnBrk="0" hangingPunct="0"/>
            <a:r>
              <a:rPr lang="en-US" altLang="en-US" sz="2000" b="0">
                <a:solidFill>
                  <a:srgbClr val="000000"/>
                </a:solidFill>
                <a:latin typeface="Times New Roman" pitchFamily="18" charset="0"/>
              </a:rPr>
              <a:t>observations in</a:t>
            </a:r>
          </a:p>
          <a:p>
            <a:pPr algn="ctr" eaLnBrk="0" hangingPunct="0"/>
            <a:r>
              <a:rPr lang="en-US" altLang="en-US" sz="2000" b="0">
                <a:solidFill>
                  <a:srgbClr val="000000"/>
                </a:solidFill>
                <a:latin typeface="Times New Roman" pitchFamily="18" charset="0"/>
              </a:rPr>
              <a:t>the population</a:t>
            </a:r>
            <a:endParaRPr lang="en-US" altLang="en-US" sz="2000" b="0" i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821" name="Line 22"/>
          <p:cNvSpPr>
            <a:spLocks noChangeShapeType="1"/>
          </p:cNvSpPr>
          <p:nvPr/>
        </p:nvSpPr>
        <p:spPr bwMode="auto">
          <a:xfrm>
            <a:off x="4772025" y="2513013"/>
            <a:ext cx="14288" cy="48736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2" name="Rectangle 5"/>
          <p:cNvSpPr>
            <a:spLocks noChangeArrowheads="1"/>
          </p:cNvSpPr>
          <p:nvPr/>
        </p:nvSpPr>
        <p:spPr bwMode="auto">
          <a:xfrm>
            <a:off x="879475" y="954088"/>
            <a:ext cx="7321550" cy="4540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 The population variance is the </a:t>
            </a:r>
            <a:r>
              <a:rPr lang="en-US" altLang="en-US" sz="2400" b="0" i="1">
                <a:solidFill>
                  <a:srgbClr val="000000"/>
                </a:solidFill>
                <a:latin typeface="Book Antiqua" pitchFamily="18" charset="0"/>
              </a:rPr>
              <a:t>average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en-US" altLang="en-US" sz="2400" b="0" u="sng">
                <a:solidFill>
                  <a:srgbClr val="000000"/>
                </a:solidFill>
                <a:latin typeface="Book Antiqua" pitchFamily="18" charset="0"/>
              </a:rPr>
              <a:t>variation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85800" y="192088"/>
            <a:ext cx="7772400" cy="85248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US" altLang="en-US" b="0" kern="0" dirty="0" smtClean="0"/>
              <a:t>Measures of Variability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15"/>
          <p:cNvGraphicFramePr>
            <a:graphicFrameLocks noChangeAspect="1"/>
          </p:cNvGraphicFramePr>
          <p:nvPr/>
        </p:nvGraphicFramePr>
        <p:xfrm>
          <a:off x="3355975" y="1630363"/>
          <a:ext cx="2232025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6" name="Equation" r:id="rId4" imgW="1091726" imgH="431613" progId="Equation.DSMT4">
                  <p:embed/>
                </p:oleObj>
              </mc:Choice>
              <mc:Fallback>
                <p:oleObj name="Equation" r:id="rId4" imgW="1091726" imgH="431613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5975" y="1630363"/>
                        <a:ext cx="2232025" cy="873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3" name="Rectangle 5"/>
          <p:cNvSpPr>
            <a:spLocks noChangeArrowheads="1"/>
          </p:cNvSpPr>
          <p:nvPr/>
        </p:nvSpPr>
        <p:spPr bwMode="auto">
          <a:xfrm>
            <a:off x="879475" y="954088"/>
            <a:ext cx="7321550" cy="4540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 The population variance is the </a:t>
            </a:r>
            <a:r>
              <a:rPr lang="en-US" altLang="en-US" sz="2400" b="0" i="1">
                <a:solidFill>
                  <a:srgbClr val="000000"/>
                </a:solidFill>
                <a:latin typeface="Book Antiqua" pitchFamily="18" charset="0"/>
              </a:rPr>
              <a:t>average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en-US" altLang="en-US" sz="2400" b="0" u="sng">
                <a:solidFill>
                  <a:srgbClr val="000000"/>
                </a:solidFill>
                <a:latin typeface="Book Antiqua" pitchFamily="18" charset="0"/>
              </a:rPr>
              <a:t>variation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85800" y="192088"/>
            <a:ext cx="7772400" cy="85248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US" altLang="en-US" b="0" kern="0" dirty="0" smtClean="0"/>
              <a:t>Measures of Variability</a:t>
            </a:r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1033463" y="2947988"/>
            <a:ext cx="7532687" cy="10477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The sample variance is an unbiased estimator of </a:t>
            </a:r>
            <a:r>
              <a:rPr lang="en-US" altLang="en-US" sz="2400" b="0" i="1">
                <a:solidFill>
                  <a:srgbClr val="000000"/>
                </a:solidFill>
                <a:latin typeface="Symbol" pitchFamily="18" charset="2"/>
              </a:rPr>
              <a:t>s </a:t>
            </a:r>
            <a:r>
              <a:rPr lang="en-US" altLang="en-US" sz="2400" b="0" baseline="30000">
                <a:solidFill>
                  <a:srgbClr val="000000"/>
                </a:solidFill>
                <a:latin typeface="Symbol" pitchFamily="18" charset="2"/>
              </a:rPr>
              <a:t>2</a:t>
            </a:r>
            <a:endParaRPr lang="en-US" altLang="en-US" sz="2400" b="0" baseline="30000">
              <a:solidFill>
                <a:srgbClr val="000000"/>
              </a:solidFill>
              <a:latin typeface="Book Antiqua" pitchFamily="18" charset="0"/>
            </a:endParaRPr>
          </a:p>
          <a:p>
            <a:pPr eaLnBrk="0" hangingPunct="0"/>
            <a:endParaRPr lang="en-US" altLang="en-US" sz="2400" b="0">
              <a:solidFill>
                <a:srgbClr val="000000"/>
              </a:solidFill>
              <a:latin typeface="Book Antiqua" pitchFamily="18" charset="0"/>
            </a:endParaRPr>
          </a:p>
        </p:txBody>
      </p:sp>
      <p:sp>
        <p:nvSpPr>
          <p:cNvPr id="10" name="Line 2"/>
          <p:cNvSpPr>
            <a:spLocks noChangeShapeType="1"/>
          </p:cNvSpPr>
          <p:nvPr/>
        </p:nvSpPr>
        <p:spPr bwMode="auto">
          <a:xfrm>
            <a:off x="5037138" y="4773613"/>
            <a:ext cx="736600" cy="44291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1" name="Oval 3"/>
          <p:cNvSpPr>
            <a:spLocks noChangeArrowheads="1"/>
          </p:cNvSpPr>
          <p:nvPr/>
        </p:nvSpPr>
        <p:spPr bwMode="auto">
          <a:xfrm>
            <a:off x="5592763" y="4926013"/>
            <a:ext cx="2443162" cy="131445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Number of</a:t>
            </a:r>
          </a:p>
          <a:p>
            <a:pPr algn="ctr" eaLnBrk="0" hangingPunct="0"/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observations in</a:t>
            </a:r>
          </a:p>
          <a:p>
            <a:pPr algn="ctr" eaLnBrk="0" hangingPunct="0"/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the sample</a:t>
            </a:r>
          </a:p>
        </p:txBody>
      </p:sp>
      <p:sp>
        <p:nvSpPr>
          <p:cNvPr id="12" name="Oval 4"/>
          <p:cNvSpPr>
            <a:spLocks noChangeArrowheads="1"/>
          </p:cNvSpPr>
          <p:nvPr/>
        </p:nvSpPr>
        <p:spPr bwMode="auto">
          <a:xfrm>
            <a:off x="4505325" y="4425950"/>
            <a:ext cx="592138" cy="41592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aphicFrame>
        <p:nvGraphicFramePr>
          <p:cNvPr id="35849" name="Object 15"/>
          <p:cNvGraphicFramePr>
            <a:graphicFrameLocks noChangeAspect="1"/>
          </p:cNvGraphicFramePr>
          <p:nvPr/>
        </p:nvGraphicFramePr>
        <p:xfrm>
          <a:off x="3417888" y="3913188"/>
          <a:ext cx="2154237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7" name="Equation" r:id="rId6" imgW="1054100" imgH="431800" progId="Equation.DSMT4">
                  <p:embed/>
                </p:oleObj>
              </mc:Choice>
              <mc:Fallback>
                <p:oleObj name="Equation" r:id="rId6" imgW="1054100" imgH="4318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7888" y="3913188"/>
                        <a:ext cx="2154237" cy="873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6" name="Object 15"/>
          <p:cNvGraphicFramePr>
            <a:graphicFrameLocks noChangeAspect="1"/>
          </p:cNvGraphicFramePr>
          <p:nvPr/>
        </p:nvGraphicFramePr>
        <p:xfrm>
          <a:off x="3355975" y="1630363"/>
          <a:ext cx="2232025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07" name="Equation" r:id="rId4" imgW="1091726" imgH="431613" progId="Equation.DSMT4">
                  <p:embed/>
                </p:oleObj>
              </mc:Choice>
              <mc:Fallback>
                <p:oleObj name="Equation" r:id="rId4" imgW="1091726" imgH="431613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5975" y="1630363"/>
                        <a:ext cx="2232025" cy="873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7" name="Rectangle 5"/>
          <p:cNvSpPr>
            <a:spLocks noChangeArrowheads="1"/>
          </p:cNvSpPr>
          <p:nvPr/>
        </p:nvSpPr>
        <p:spPr bwMode="auto">
          <a:xfrm>
            <a:off x="879475" y="954088"/>
            <a:ext cx="7321550" cy="4540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 The population variance is the </a:t>
            </a:r>
            <a:r>
              <a:rPr lang="en-US" altLang="en-US" sz="2400" b="0" i="1">
                <a:solidFill>
                  <a:srgbClr val="000000"/>
                </a:solidFill>
                <a:latin typeface="Book Antiqua" pitchFamily="18" charset="0"/>
              </a:rPr>
              <a:t>average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en-US" altLang="en-US" sz="2400" b="0" u="sng">
                <a:solidFill>
                  <a:srgbClr val="000000"/>
                </a:solidFill>
                <a:latin typeface="Book Antiqua" pitchFamily="18" charset="0"/>
              </a:rPr>
              <a:t>variation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85800" y="192088"/>
            <a:ext cx="7772400" cy="85248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US" altLang="en-US" b="0" kern="0" dirty="0" smtClean="0"/>
              <a:t>Measures of Variability</a:t>
            </a:r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1033463" y="2947988"/>
            <a:ext cx="7532687" cy="10477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The sample variance is an unbiased estimator of </a:t>
            </a:r>
            <a:r>
              <a:rPr lang="en-US" altLang="en-US" sz="2400" b="0" i="1">
                <a:solidFill>
                  <a:srgbClr val="000000"/>
                </a:solidFill>
                <a:latin typeface="Symbol" pitchFamily="18" charset="2"/>
              </a:rPr>
              <a:t>s </a:t>
            </a:r>
            <a:r>
              <a:rPr lang="en-US" altLang="en-US" sz="2400" b="0" baseline="30000">
                <a:solidFill>
                  <a:srgbClr val="000000"/>
                </a:solidFill>
                <a:latin typeface="Symbol" pitchFamily="18" charset="2"/>
              </a:rPr>
              <a:t>2</a:t>
            </a:r>
            <a:endParaRPr lang="en-US" altLang="en-US" sz="2400" b="0" baseline="30000">
              <a:solidFill>
                <a:srgbClr val="000000"/>
              </a:solidFill>
              <a:latin typeface="Book Antiqua" pitchFamily="18" charset="0"/>
            </a:endParaRPr>
          </a:p>
          <a:p>
            <a:pPr eaLnBrk="0" hangingPunct="0"/>
            <a:endParaRPr lang="en-US" altLang="en-US" sz="2400" b="0">
              <a:solidFill>
                <a:srgbClr val="000000"/>
              </a:solidFill>
              <a:latin typeface="Book Antiqua" pitchFamily="18" charset="0"/>
            </a:endParaRPr>
          </a:p>
        </p:txBody>
      </p:sp>
      <p:graphicFrame>
        <p:nvGraphicFramePr>
          <p:cNvPr id="14" name="Object 11"/>
          <p:cNvGraphicFramePr>
            <a:graphicFrameLocks noChangeAspect="1"/>
          </p:cNvGraphicFramePr>
          <p:nvPr/>
        </p:nvGraphicFramePr>
        <p:xfrm>
          <a:off x="3416300" y="3916363"/>
          <a:ext cx="2154238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08" name="Equation" r:id="rId6" imgW="1054100" imgH="431800" progId="Equation.DSMT4">
                  <p:embed/>
                </p:oleObj>
              </mc:Choice>
              <mc:Fallback>
                <p:oleObj name="Equation" r:id="rId6" imgW="1054100" imgH="4318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6300" y="3916363"/>
                        <a:ext cx="2154238" cy="873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5"/>
          <p:cNvGraphicFramePr>
            <a:graphicFrameLocks noChangeAspect="1"/>
          </p:cNvGraphicFramePr>
          <p:nvPr/>
        </p:nvGraphicFramePr>
        <p:xfrm>
          <a:off x="3409950" y="3916363"/>
          <a:ext cx="2154238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09" name="Equation" r:id="rId8" imgW="1054100" imgH="431800" progId="Equation.DSMT4">
                  <p:embed/>
                </p:oleObj>
              </mc:Choice>
              <mc:Fallback>
                <p:oleObj name="Equation" r:id="rId8" imgW="1054100" imgH="4318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9950" y="3916363"/>
                        <a:ext cx="2154238" cy="873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8"/>
          <p:cNvGraphicFramePr>
            <a:graphicFrameLocks noChangeAspect="1"/>
          </p:cNvGraphicFramePr>
          <p:nvPr/>
        </p:nvGraphicFramePr>
        <p:xfrm>
          <a:off x="5649913" y="3995738"/>
          <a:ext cx="684212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10" name="Equation" r:id="rId10" imgW="330057" imgH="393529" progId="Equation.DSMT4">
                  <p:embed/>
                </p:oleObj>
              </mc:Choice>
              <mc:Fallback>
                <p:oleObj name="Equation" r:id="rId10" imgW="330057" imgH="393529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9913" y="3995738"/>
                        <a:ext cx="684212" cy="817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Line 9"/>
          <p:cNvSpPr>
            <a:spLocks noChangeShapeType="1"/>
          </p:cNvSpPr>
          <p:nvPr/>
        </p:nvSpPr>
        <p:spPr bwMode="auto">
          <a:xfrm flipV="1">
            <a:off x="4541838" y="4575175"/>
            <a:ext cx="493712" cy="16033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Line 10"/>
          <p:cNvSpPr>
            <a:spLocks noChangeShapeType="1"/>
          </p:cNvSpPr>
          <p:nvPr/>
        </p:nvSpPr>
        <p:spPr bwMode="auto">
          <a:xfrm flipV="1">
            <a:off x="5751513" y="4141788"/>
            <a:ext cx="493712" cy="1603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0" name="Object 15"/>
          <p:cNvGraphicFramePr>
            <a:graphicFrameLocks noChangeAspect="1"/>
          </p:cNvGraphicFramePr>
          <p:nvPr/>
        </p:nvGraphicFramePr>
        <p:xfrm>
          <a:off x="3355975" y="1630363"/>
          <a:ext cx="2232025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5" name="Equation" r:id="rId4" imgW="1091726" imgH="431613" progId="Equation.DSMT4">
                  <p:embed/>
                </p:oleObj>
              </mc:Choice>
              <mc:Fallback>
                <p:oleObj name="Equation" r:id="rId4" imgW="1091726" imgH="431613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5975" y="1630363"/>
                        <a:ext cx="2232025" cy="873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1" name="Rectangle 5"/>
          <p:cNvSpPr>
            <a:spLocks noChangeArrowheads="1"/>
          </p:cNvSpPr>
          <p:nvPr/>
        </p:nvSpPr>
        <p:spPr bwMode="auto">
          <a:xfrm>
            <a:off x="879475" y="954088"/>
            <a:ext cx="7321550" cy="4540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 The population variance is the </a:t>
            </a:r>
            <a:r>
              <a:rPr lang="en-US" altLang="en-US" sz="2400" b="0" i="1">
                <a:solidFill>
                  <a:srgbClr val="000000"/>
                </a:solidFill>
                <a:latin typeface="Book Antiqua" pitchFamily="18" charset="0"/>
              </a:rPr>
              <a:t>average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en-US" altLang="en-US" sz="2400" b="0" u="sng">
                <a:solidFill>
                  <a:srgbClr val="000000"/>
                </a:solidFill>
                <a:latin typeface="Book Antiqua" pitchFamily="18" charset="0"/>
              </a:rPr>
              <a:t>variation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85800" y="192088"/>
            <a:ext cx="7772400" cy="85248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US" altLang="en-US" b="0" kern="0" dirty="0" smtClean="0"/>
              <a:t>Measures of Variability</a:t>
            </a: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1033463" y="2947988"/>
            <a:ext cx="7532687" cy="10477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The sample variance is an unbiased estimator of </a:t>
            </a:r>
            <a:r>
              <a:rPr lang="en-US" altLang="en-US" sz="2400" b="0" i="1">
                <a:solidFill>
                  <a:srgbClr val="000000"/>
                </a:solidFill>
                <a:latin typeface="Symbol" pitchFamily="18" charset="2"/>
              </a:rPr>
              <a:t>s </a:t>
            </a:r>
            <a:r>
              <a:rPr lang="en-US" altLang="en-US" sz="2400" b="0" baseline="30000">
                <a:solidFill>
                  <a:srgbClr val="000000"/>
                </a:solidFill>
                <a:latin typeface="Symbol" pitchFamily="18" charset="2"/>
              </a:rPr>
              <a:t>2</a:t>
            </a:r>
            <a:endParaRPr lang="en-US" altLang="en-US" sz="2400" b="0" baseline="30000">
              <a:solidFill>
                <a:srgbClr val="000000"/>
              </a:solidFill>
              <a:latin typeface="Book Antiqua" pitchFamily="18" charset="0"/>
            </a:endParaRPr>
          </a:p>
          <a:p>
            <a:pPr eaLnBrk="0" hangingPunct="0"/>
            <a:endParaRPr lang="en-US" altLang="en-US" sz="2400" b="0">
              <a:solidFill>
                <a:srgbClr val="000000"/>
              </a:solidFill>
              <a:latin typeface="Book Antiqua" pitchFamily="18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5486400" y="3937000"/>
            <a:ext cx="2816225" cy="1030288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457200" indent="-457200"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1" name="Oval 4"/>
          <p:cNvSpPr>
            <a:spLocks noChangeArrowheads="1"/>
          </p:cNvSpPr>
          <p:nvPr/>
        </p:nvSpPr>
        <p:spPr bwMode="auto">
          <a:xfrm>
            <a:off x="4318000" y="4424363"/>
            <a:ext cx="908050" cy="41592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2" name="Oval 3"/>
          <p:cNvSpPr>
            <a:spLocks noChangeArrowheads="1"/>
          </p:cNvSpPr>
          <p:nvPr/>
        </p:nvSpPr>
        <p:spPr bwMode="auto">
          <a:xfrm>
            <a:off x="5883275" y="4794250"/>
            <a:ext cx="2100263" cy="107315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Degrees </a:t>
            </a:r>
          </a:p>
          <a:p>
            <a:pPr algn="ctr" eaLnBrk="0" hangingPunct="0"/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of freedom</a:t>
            </a:r>
          </a:p>
        </p:txBody>
      </p:sp>
      <p:sp>
        <p:nvSpPr>
          <p:cNvPr id="23" name="Line 2"/>
          <p:cNvSpPr>
            <a:spLocks noChangeShapeType="1"/>
          </p:cNvSpPr>
          <p:nvPr/>
        </p:nvSpPr>
        <p:spPr bwMode="auto">
          <a:xfrm>
            <a:off x="5211763" y="4714875"/>
            <a:ext cx="736600" cy="44291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aphicFrame>
        <p:nvGraphicFramePr>
          <p:cNvPr id="37898" name="Object 15"/>
          <p:cNvGraphicFramePr>
            <a:graphicFrameLocks noChangeAspect="1"/>
          </p:cNvGraphicFramePr>
          <p:nvPr/>
        </p:nvGraphicFramePr>
        <p:xfrm>
          <a:off x="3409950" y="3916363"/>
          <a:ext cx="2154238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6" name="Equation" r:id="rId6" imgW="1054100" imgH="431800" progId="Equation.DSMT4">
                  <p:embed/>
                </p:oleObj>
              </mc:Choice>
              <mc:Fallback>
                <p:oleObj name="Equation" r:id="rId6" imgW="1054100" imgH="4318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9950" y="3916363"/>
                        <a:ext cx="2154238" cy="873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914" name="Object 13"/>
          <p:cNvGraphicFramePr>
            <a:graphicFrameLocks noChangeAspect="1"/>
          </p:cNvGraphicFramePr>
          <p:nvPr/>
        </p:nvGraphicFramePr>
        <p:xfrm>
          <a:off x="2552700" y="2339975"/>
          <a:ext cx="1016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51" name="Equation" r:id="rId4" imgW="508000" imgH="228600" progId="Equation.DSMT4">
                  <p:embed/>
                </p:oleObj>
              </mc:Choice>
              <mc:Fallback>
                <p:oleObj name="Equation" r:id="rId4" imgW="508000" imgH="2286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2700" y="2339975"/>
                        <a:ext cx="10160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5" name="Object 14"/>
          <p:cNvGraphicFramePr>
            <a:graphicFrameLocks noChangeAspect="1"/>
          </p:cNvGraphicFramePr>
          <p:nvPr/>
        </p:nvGraphicFramePr>
        <p:xfrm>
          <a:off x="5526088" y="2266950"/>
          <a:ext cx="1168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52" name="Equation" r:id="rId6" imgW="583947" imgH="228501" progId="Equation.DSMT4">
                  <p:embed/>
                </p:oleObj>
              </mc:Choice>
              <mc:Fallback>
                <p:oleObj name="Equation" r:id="rId6" imgW="583947" imgH="228501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6088" y="2266950"/>
                        <a:ext cx="1168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685800" y="192088"/>
            <a:ext cx="7772400" cy="85248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US" altLang="en-US" b="0" kern="0" dirty="0" smtClean="0"/>
              <a:t>Measures of Variability</a:t>
            </a:r>
          </a:p>
        </p:txBody>
      </p:sp>
      <p:graphicFrame>
        <p:nvGraphicFramePr>
          <p:cNvPr id="10" name="Object 15"/>
          <p:cNvGraphicFramePr>
            <a:graphicFrameLocks noChangeAspect="1"/>
          </p:cNvGraphicFramePr>
          <p:nvPr/>
        </p:nvGraphicFramePr>
        <p:xfrm>
          <a:off x="2287588" y="3933825"/>
          <a:ext cx="1668462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53" name="Equation" r:id="rId8" imgW="787400" imgH="431800" progId="Equation.DSMT4">
                  <p:embed/>
                </p:oleObj>
              </mc:Choice>
              <mc:Fallback>
                <p:oleObj name="Equation" r:id="rId8" imgW="787400" imgH="4318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7588" y="3933825"/>
                        <a:ext cx="1668462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7"/>
          <p:cNvGraphicFramePr>
            <a:graphicFrameLocks noChangeAspect="1"/>
          </p:cNvGraphicFramePr>
          <p:nvPr/>
        </p:nvGraphicFramePr>
        <p:xfrm>
          <a:off x="5443538" y="3921125"/>
          <a:ext cx="16002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54" name="Equation" r:id="rId10" imgW="800100" imgH="457200" progId="Equation.DSMT4">
                  <p:embed/>
                </p:oleObj>
              </mc:Choice>
              <mc:Fallback>
                <p:oleObj name="Equation" r:id="rId10" imgW="800100" imgH="45720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3538" y="3921125"/>
                        <a:ext cx="16002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7710" name="Group 494"/>
          <p:cNvGraphicFramePr>
            <a:graphicFrameLocks noGrp="1"/>
          </p:cNvGraphicFramePr>
          <p:nvPr>
            <p:ph/>
          </p:nvPr>
        </p:nvGraphicFramePr>
        <p:xfrm>
          <a:off x="1457325" y="1320800"/>
          <a:ext cx="6259513" cy="5449888"/>
        </p:xfrm>
        <a:graphic>
          <a:graphicData uri="http://schemas.openxmlformats.org/drawingml/2006/table">
            <a:tbl>
              <a:tblPr/>
              <a:tblGrid>
                <a:gridCol w="2085975"/>
                <a:gridCol w="2087563"/>
                <a:gridCol w="2085975"/>
              </a:tblGrid>
              <a:tr h="5254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Sorted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invoices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Observed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value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Sqrd Dev from the mean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52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727.92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57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483.12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288.32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288.32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288.32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288.32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65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195.44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5488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49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105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677.04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50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109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901.20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Sum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3949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9592.98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9992" name="Group 70"/>
          <p:cNvGrpSpPr>
            <a:grpSpLocks/>
          </p:cNvGrpSpPr>
          <p:nvPr/>
        </p:nvGrpSpPr>
        <p:grpSpPr bwMode="auto">
          <a:xfrm>
            <a:off x="2463800" y="5003800"/>
            <a:ext cx="65088" cy="360363"/>
            <a:chOff x="922" y="2753"/>
            <a:chExt cx="41" cy="227"/>
          </a:xfrm>
        </p:grpSpPr>
        <p:sp>
          <p:nvSpPr>
            <p:cNvPr id="40015" name="Oval 71"/>
            <p:cNvSpPr>
              <a:spLocks noChangeArrowheads="1"/>
            </p:cNvSpPr>
            <p:nvPr/>
          </p:nvSpPr>
          <p:spPr bwMode="auto">
            <a:xfrm>
              <a:off x="922" y="2753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altLang="en-US"/>
            </a:p>
          </p:txBody>
        </p:sp>
        <p:sp>
          <p:nvSpPr>
            <p:cNvPr id="40016" name="Oval 72"/>
            <p:cNvSpPr>
              <a:spLocks noChangeArrowheads="1"/>
            </p:cNvSpPr>
            <p:nvPr/>
          </p:nvSpPr>
          <p:spPr bwMode="auto">
            <a:xfrm>
              <a:off x="928" y="2849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altLang="en-US"/>
            </a:p>
          </p:txBody>
        </p:sp>
        <p:sp>
          <p:nvSpPr>
            <p:cNvPr id="40017" name="Oval 73"/>
            <p:cNvSpPr>
              <a:spLocks noChangeArrowheads="1"/>
            </p:cNvSpPr>
            <p:nvPr/>
          </p:nvSpPr>
          <p:spPr bwMode="auto">
            <a:xfrm>
              <a:off x="925" y="2945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altLang="en-US"/>
            </a:p>
          </p:txBody>
        </p:sp>
      </p:grpSp>
      <p:grpSp>
        <p:nvGrpSpPr>
          <p:cNvPr id="39993" name="Group 74"/>
          <p:cNvGrpSpPr>
            <a:grpSpLocks/>
          </p:cNvGrpSpPr>
          <p:nvPr/>
        </p:nvGrpSpPr>
        <p:grpSpPr bwMode="auto">
          <a:xfrm>
            <a:off x="6629400" y="5024438"/>
            <a:ext cx="65088" cy="360362"/>
            <a:chOff x="922" y="2753"/>
            <a:chExt cx="41" cy="227"/>
          </a:xfrm>
        </p:grpSpPr>
        <p:sp>
          <p:nvSpPr>
            <p:cNvPr id="40012" name="Oval 75"/>
            <p:cNvSpPr>
              <a:spLocks noChangeArrowheads="1"/>
            </p:cNvSpPr>
            <p:nvPr/>
          </p:nvSpPr>
          <p:spPr bwMode="auto">
            <a:xfrm>
              <a:off x="922" y="2753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altLang="en-US"/>
            </a:p>
          </p:txBody>
        </p:sp>
        <p:sp>
          <p:nvSpPr>
            <p:cNvPr id="40013" name="Oval 76"/>
            <p:cNvSpPr>
              <a:spLocks noChangeArrowheads="1"/>
            </p:cNvSpPr>
            <p:nvPr/>
          </p:nvSpPr>
          <p:spPr bwMode="auto">
            <a:xfrm>
              <a:off x="928" y="2849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altLang="en-US"/>
            </a:p>
          </p:txBody>
        </p:sp>
        <p:sp>
          <p:nvSpPr>
            <p:cNvPr id="40014" name="Oval 77"/>
            <p:cNvSpPr>
              <a:spLocks noChangeArrowheads="1"/>
            </p:cNvSpPr>
            <p:nvPr/>
          </p:nvSpPr>
          <p:spPr bwMode="auto">
            <a:xfrm>
              <a:off x="925" y="2945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altLang="en-US"/>
            </a:p>
          </p:txBody>
        </p:sp>
      </p:grpSp>
      <p:grpSp>
        <p:nvGrpSpPr>
          <p:cNvPr id="39994" name="Group 78"/>
          <p:cNvGrpSpPr>
            <a:grpSpLocks/>
          </p:cNvGrpSpPr>
          <p:nvPr/>
        </p:nvGrpSpPr>
        <p:grpSpPr bwMode="auto">
          <a:xfrm>
            <a:off x="4545013" y="5016500"/>
            <a:ext cx="65087" cy="360363"/>
            <a:chOff x="922" y="2753"/>
            <a:chExt cx="41" cy="227"/>
          </a:xfrm>
        </p:grpSpPr>
        <p:sp>
          <p:nvSpPr>
            <p:cNvPr id="40009" name="Oval 79"/>
            <p:cNvSpPr>
              <a:spLocks noChangeArrowheads="1"/>
            </p:cNvSpPr>
            <p:nvPr/>
          </p:nvSpPr>
          <p:spPr bwMode="auto">
            <a:xfrm>
              <a:off x="922" y="2753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altLang="en-US"/>
            </a:p>
          </p:txBody>
        </p:sp>
        <p:sp>
          <p:nvSpPr>
            <p:cNvPr id="40010" name="Oval 80"/>
            <p:cNvSpPr>
              <a:spLocks noChangeArrowheads="1"/>
            </p:cNvSpPr>
            <p:nvPr/>
          </p:nvSpPr>
          <p:spPr bwMode="auto">
            <a:xfrm>
              <a:off x="928" y="2849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altLang="en-US"/>
            </a:p>
          </p:txBody>
        </p:sp>
        <p:sp>
          <p:nvSpPr>
            <p:cNvPr id="40011" name="Oval 81"/>
            <p:cNvSpPr>
              <a:spLocks noChangeArrowheads="1"/>
            </p:cNvSpPr>
            <p:nvPr/>
          </p:nvSpPr>
          <p:spPr bwMode="auto">
            <a:xfrm>
              <a:off x="925" y="2945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altLang="en-US"/>
            </a:p>
          </p:txBody>
        </p:sp>
      </p:grpSp>
      <p:sp>
        <p:nvSpPr>
          <p:cNvPr id="137298" name="Rectangle 82"/>
          <p:cNvSpPr>
            <a:spLocks noChangeArrowheads="1"/>
          </p:cNvSpPr>
          <p:nvPr/>
        </p:nvSpPr>
        <p:spPr bwMode="auto">
          <a:xfrm>
            <a:off x="6110288" y="6043613"/>
            <a:ext cx="1128712" cy="2587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37299" name="Rectangle 83"/>
          <p:cNvSpPr>
            <a:spLocks noChangeArrowheads="1"/>
          </p:cNvSpPr>
          <p:nvPr/>
        </p:nvSpPr>
        <p:spPr bwMode="auto">
          <a:xfrm>
            <a:off x="6103938" y="6416675"/>
            <a:ext cx="1128712" cy="2587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37300" name="Rectangle 84"/>
          <p:cNvSpPr>
            <a:spLocks noChangeArrowheads="1"/>
          </p:cNvSpPr>
          <p:nvPr/>
        </p:nvSpPr>
        <p:spPr bwMode="auto">
          <a:xfrm>
            <a:off x="6129338" y="2166938"/>
            <a:ext cx="1128712" cy="2587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37301" name="Rectangle 85"/>
          <p:cNvSpPr>
            <a:spLocks noChangeArrowheads="1"/>
          </p:cNvSpPr>
          <p:nvPr/>
        </p:nvSpPr>
        <p:spPr bwMode="auto">
          <a:xfrm>
            <a:off x="6122988" y="2541588"/>
            <a:ext cx="1128712" cy="2587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37302" name="Rectangle 86"/>
          <p:cNvSpPr>
            <a:spLocks noChangeArrowheads="1"/>
          </p:cNvSpPr>
          <p:nvPr/>
        </p:nvSpPr>
        <p:spPr bwMode="auto">
          <a:xfrm>
            <a:off x="6116638" y="2928938"/>
            <a:ext cx="1128712" cy="2587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37303" name="Rectangle 87"/>
          <p:cNvSpPr>
            <a:spLocks noChangeArrowheads="1"/>
          </p:cNvSpPr>
          <p:nvPr/>
        </p:nvSpPr>
        <p:spPr bwMode="auto">
          <a:xfrm>
            <a:off x="6126163" y="3316288"/>
            <a:ext cx="1128712" cy="2587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37304" name="Rectangle 88"/>
          <p:cNvSpPr>
            <a:spLocks noChangeArrowheads="1"/>
          </p:cNvSpPr>
          <p:nvPr/>
        </p:nvSpPr>
        <p:spPr bwMode="auto">
          <a:xfrm>
            <a:off x="6119813" y="3703638"/>
            <a:ext cx="1128712" cy="2587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37305" name="Rectangle 89"/>
          <p:cNvSpPr>
            <a:spLocks noChangeArrowheads="1"/>
          </p:cNvSpPr>
          <p:nvPr/>
        </p:nvSpPr>
        <p:spPr bwMode="auto">
          <a:xfrm>
            <a:off x="6129338" y="4135438"/>
            <a:ext cx="1128712" cy="2587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37306" name="Rectangle 90"/>
          <p:cNvSpPr>
            <a:spLocks noChangeArrowheads="1"/>
          </p:cNvSpPr>
          <p:nvPr/>
        </p:nvSpPr>
        <p:spPr bwMode="auto">
          <a:xfrm>
            <a:off x="6122988" y="4508500"/>
            <a:ext cx="1128712" cy="2587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37307" name="Rectangle 91"/>
          <p:cNvSpPr>
            <a:spLocks noChangeArrowheads="1"/>
          </p:cNvSpPr>
          <p:nvPr/>
        </p:nvSpPr>
        <p:spPr bwMode="auto">
          <a:xfrm>
            <a:off x="6116638" y="5627688"/>
            <a:ext cx="1128712" cy="2587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grpSp>
        <p:nvGrpSpPr>
          <p:cNvPr id="40005" name="Group 92"/>
          <p:cNvGrpSpPr>
            <a:grpSpLocks/>
          </p:cNvGrpSpPr>
          <p:nvPr/>
        </p:nvGrpSpPr>
        <p:grpSpPr bwMode="auto">
          <a:xfrm>
            <a:off x="6259513" y="1016000"/>
            <a:ext cx="1057275" cy="366713"/>
            <a:chOff x="4483" y="488"/>
            <a:chExt cx="666" cy="231"/>
          </a:xfrm>
        </p:grpSpPr>
        <p:sp>
          <p:nvSpPr>
            <p:cNvPr id="40007" name="Text Box 93"/>
            <p:cNvSpPr txBox="1">
              <a:spLocks noChangeArrowheads="1"/>
            </p:cNvSpPr>
            <p:nvPr/>
          </p:nvSpPr>
          <p:spPr bwMode="auto">
            <a:xfrm>
              <a:off x="4483" y="488"/>
              <a:ext cx="66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MS Reference Serif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MS Reference Serif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MS Reference Serif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MS Reference Serif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MS Reference Serif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MS Reference Serif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MS Reference Serif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MS Reference Serif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MS Reference Serif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i="1">
                  <a:solidFill>
                    <a:srgbClr val="FF0000"/>
                  </a:solidFill>
                  <a:latin typeface="Times New Roman" pitchFamily="18" charset="0"/>
                </a:rPr>
                <a:t>x</a:t>
              </a:r>
              <a:r>
                <a:rPr lang="en-US" altLang="en-US">
                  <a:solidFill>
                    <a:srgbClr val="FF0000"/>
                  </a:solidFill>
                  <a:latin typeface="Times New Roman" pitchFamily="18" charset="0"/>
                </a:rPr>
                <a:t> = 78.98</a:t>
              </a:r>
            </a:p>
          </p:txBody>
        </p:sp>
        <p:sp>
          <p:nvSpPr>
            <p:cNvPr id="40008" name="Line 94"/>
            <p:cNvSpPr>
              <a:spLocks noChangeShapeType="1"/>
            </p:cNvSpPr>
            <p:nvPr/>
          </p:nvSpPr>
          <p:spPr bwMode="auto">
            <a:xfrm flipV="1">
              <a:off x="4541" y="558"/>
              <a:ext cx="67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" name="Rectangle 2"/>
          <p:cNvSpPr txBox="1">
            <a:spLocks noChangeArrowheads="1"/>
          </p:cNvSpPr>
          <p:nvPr/>
        </p:nvSpPr>
        <p:spPr>
          <a:xfrm>
            <a:off x="685800" y="192088"/>
            <a:ext cx="7772400" cy="85248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US" altLang="en-US" b="0" kern="0" dirty="0" smtClean="0"/>
              <a:t>Measures of Variability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98" grpId="0" animBg="1"/>
      <p:bldP spid="137299" grpId="0" animBg="1"/>
      <p:bldP spid="137300" grpId="0" animBg="1"/>
      <p:bldP spid="137301" grpId="0" animBg="1"/>
      <p:bldP spid="137302" grpId="0" animBg="1"/>
      <p:bldP spid="137303" grpId="0" animBg="1"/>
      <p:bldP spid="137304" grpId="0" animBg="1"/>
      <p:bldP spid="137305" grpId="0" animBg="1"/>
      <p:bldP spid="137306" grpId="0" animBg="1"/>
      <p:bldP spid="13730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5"/>
          <p:cNvSpPr>
            <a:spLocks noChangeArrowheads="1"/>
          </p:cNvSpPr>
          <p:nvPr/>
        </p:nvSpPr>
        <p:spPr bwMode="auto">
          <a:xfrm>
            <a:off x="1054100" y="1757363"/>
            <a:ext cx="3943350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000000"/>
              </a:buClr>
              <a:buSzPct val="125000"/>
            </a:pPr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Variance</a:t>
            </a:r>
          </a:p>
        </p:txBody>
      </p:sp>
      <p:sp>
        <p:nvSpPr>
          <p:cNvPr id="518160" name="Rectangle 16"/>
          <p:cNvSpPr>
            <a:spLocks noChangeArrowheads="1"/>
          </p:cNvSpPr>
          <p:nvPr/>
        </p:nvSpPr>
        <p:spPr bwMode="auto">
          <a:xfrm>
            <a:off x="1054100" y="3557588"/>
            <a:ext cx="432435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000000"/>
              </a:buClr>
              <a:buSzPct val="125000"/>
            </a:pPr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Standard Deviation</a:t>
            </a:r>
          </a:p>
        </p:txBody>
      </p:sp>
      <p:sp>
        <p:nvSpPr>
          <p:cNvPr id="40964" name="Rectangle 20"/>
          <p:cNvSpPr>
            <a:spLocks noChangeArrowheads="1"/>
          </p:cNvSpPr>
          <p:nvPr/>
        </p:nvSpPr>
        <p:spPr bwMode="auto">
          <a:xfrm>
            <a:off x="822325" y="1073150"/>
            <a:ext cx="7772400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eaLnBrk="0" hangingPunct="0"/>
            <a:r>
              <a:rPr lang="en-US" altLang="en-US" sz="2400">
                <a:solidFill>
                  <a:srgbClr val="000000"/>
                </a:solidFill>
                <a:latin typeface="Times New Roman" pitchFamily="18" charset="0"/>
              </a:rPr>
              <a:t>Example:</a:t>
            </a:r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 Hudson Auto Repair</a:t>
            </a:r>
          </a:p>
        </p:txBody>
      </p:sp>
      <p:graphicFrame>
        <p:nvGraphicFramePr>
          <p:cNvPr id="518166" name="Object 22"/>
          <p:cNvGraphicFramePr>
            <a:graphicFrameLocks noGrp="1" noChangeAspect="1"/>
          </p:cNvGraphicFramePr>
          <p:nvPr>
            <p:ph sz="half" idx="1"/>
          </p:nvPr>
        </p:nvGraphicFramePr>
        <p:xfrm>
          <a:off x="2173288" y="4021138"/>
          <a:ext cx="5037137" cy="121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8" name="Equation" r:id="rId4" imgW="367981" imgH="88823" progId="Equation.DSMT4">
                  <p:embed/>
                </p:oleObj>
              </mc:Choice>
              <mc:Fallback>
                <p:oleObj name="Equation" r:id="rId4" imgW="367981" imgH="88823" progId="Equation.DSMT4">
                  <p:embed/>
                  <p:pic>
                    <p:nvPicPr>
                      <p:cNvPr id="0" name="Object 2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3288" y="4021138"/>
                        <a:ext cx="5037137" cy="1216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8173" name="Rectangle 29"/>
          <p:cNvSpPr>
            <a:spLocks noChangeArrowheads="1"/>
          </p:cNvSpPr>
          <p:nvPr/>
        </p:nvSpPr>
        <p:spPr bwMode="auto">
          <a:xfrm>
            <a:off x="5314950" y="4300538"/>
            <a:ext cx="1843088" cy="827087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aphicFrame>
        <p:nvGraphicFramePr>
          <p:cNvPr id="40967" name="Object 32"/>
          <p:cNvGraphicFramePr>
            <a:graphicFrameLocks noGrp="1" noChangeAspect="1"/>
          </p:cNvGraphicFramePr>
          <p:nvPr>
            <p:ph sz="half" idx="2"/>
          </p:nvPr>
        </p:nvGraphicFramePr>
        <p:xfrm>
          <a:off x="2284413" y="2357438"/>
          <a:ext cx="4729162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9" name="Equation" r:id="rId6" imgW="2273300" imgH="431800" progId="Equation.DSMT4">
                  <p:embed/>
                </p:oleObj>
              </mc:Choice>
              <mc:Fallback>
                <p:oleObj name="Equation" r:id="rId6" imgW="2273300" imgH="431800" progId="Equation.DSMT4">
                  <p:embed/>
                  <p:pic>
                    <p:nvPicPr>
                      <p:cNvPr id="0" name="Object 3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4413" y="2357438"/>
                        <a:ext cx="4729162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8171" name="Rectangle 27"/>
          <p:cNvSpPr>
            <a:spLocks noChangeArrowheads="1"/>
          </p:cNvSpPr>
          <p:nvPr/>
        </p:nvSpPr>
        <p:spPr bwMode="auto">
          <a:xfrm>
            <a:off x="4456113" y="2066925"/>
            <a:ext cx="1363662" cy="1524000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518179" name="Rectangle 35"/>
          <p:cNvSpPr>
            <a:spLocks noChangeArrowheads="1"/>
          </p:cNvSpPr>
          <p:nvPr/>
        </p:nvSpPr>
        <p:spPr bwMode="auto">
          <a:xfrm>
            <a:off x="5856288" y="2536825"/>
            <a:ext cx="1843087" cy="827088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aphicFrame>
        <p:nvGraphicFramePr>
          <p:cNvPr id="516111" name="Object 15"/>
          <p:cNvGraphicFramePr>
            <a:graphicFrameLocks noChangeAspect="1"/>
          </p:cNvGraphicFramePr>
          <p:nvPr/>
        </p:nvGraphicFramePr>
        <p:xfrm>
          <a:off x="2154238" y="5545138"/>
          <a:ext cx="495458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0" name="Equation" r:id="rId8" imgW="2336800" imgH="431800" progId="Equation.DSMT4">
                  <p:embed/>
                </p:oleObj>
              </mc:Choice>
              <mc:Fallback>
                <p:oleObj name="Equation" r:id="rId8" imgW="2336800" imgH="4318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4238" y="5545138"/>
                        <a:ext cx="4954587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6"/>
          <p:cNvSpPr>
            <a:spLocks noChangeArrowheads="1"/>
          </p:cNvSpPr>
          <p:nvPr/>
        </p:nvSpPr>
        <p:spPr bwMode="auto">
          <a:xfrm>
            <a:off x="1049338" y="4981575"/>
            <a:ext cx="4324350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000000"/>
              </a:buClr>
              <a:buSzPct val="125000"/>
            </a:pPr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Coefficient of variation</a:t>
            </a:r>
          </a:p>
        </p:txBody>
      </p:sp>
      <p:sp>
        <p:nvSpPr>
          <p:cNvPr id="3" name="Rectangle 29"/>
          <p:cNvSpPr>
            <a:spLocks noChangeArrowheads="1"/>
          </p:cNvSpPr>
          <p:nvPr/>
        </p:nvSpPr>
        <p:spPr bwMode="auto">
          <a:xfrm>
            <a:off x="5810250" y="5567363"/>
            <a:ext cx="1843088" cy="827087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685800" y="192088"/>
            <a:ext cx="7772400" cy="85248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US" altLang="en-US" b="0" kern="0" dirty="0" smtClean="0"/>
              <a:t>Measures of Variability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8160" grpId="0" autoUpdateAnimBg="0"/>
      <p:bldP spid="518173" grpId="0" animBg="1"/>
      <p:bldP spid="518171" grpId="0" animBg="1"/>
      <p:bldP spid="518179" grpId="0" animBg="1"/>
      <p:bldP spid="2" grpId="0" autoUpdateAnimBg="0"/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ChangeArrowheads="1"/>
          </p:cNvSpPr>
          <p:nvPr/>
        </p:nvSpPr>
        <p:spPr bwMode="auto">
          <a:xfrm>
            <a:off x="1311275" y="13223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2200" b="0"/>
              <a:t/>
            </a:r>
            <a:br>
              <a:rPr lang="en-US" sz="2200" b="0"/>
            </a:br>
            <a:endParaRPr lang="en-US" sz="2200" b="0"/>
          </a:p>
        </p:txBody>
      </p:sp>
      <p:sp>
        <p:nvSpPr>
          <p:cNvPr id="15" name="Rectangle 14"/>
          <p:cNvSpPr/>
          <p:nvPr/>
        </p:nvSpPr>
        <p:spPr>
          <a:xfrm>
            <a:off x="555625" y="303213"/>
            <a:ext cx="7945438" cy="53244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sz="2000">
                <a:solidFill>
                  <a:srgbClr val="0B52FC"/>
                </a:solidFill>
                <a:latin typeface="Aharoni" pitchFamily="2" charset="-79"/>
                <a:cs typeface="Aharoni" pitchFamily="2" charset="-79"/>
              </a:rPr>
              <a:t>Pelican Stores -- continued </a:t>
            </a:r>
          </a:p>
          <a:p>
            <a:pPr>
              <a:buFont typeface="Arial" pitchFamily="34" charset="0"/>
              <a:buNone/>
            </a:pPr>
            <a:r>
              <a:rPr lang="en-US" sz="1600">
                <a:solidFill>
                  <a:srgbClr val="000000"/>
                </a:solidFill>
                <a:latin typeface="Times New Roman" pitchFamily="18" charset="0"/>
              </a:rPr>
              <a:t>Pelican Stores is chain of women’s apparel stores. It recently ran a promotion in which discount coupons were set to customers of other National Clothing stores. Data collected for a sample of 100 in-store credit card transactions at Pelican Stores during one day while the promotion was running are shown in Table 2.18. Customers who made a purchase using a discount coupon are referred to as</a:t>
            </a:r>
            <a:r>
              <a:rPr lang="en-US" sz="1600" i="1">
                <a:solidFill>
                  <a:srgbClr val="000000"/>
                </a:solidFill>
                <a:latin typeface="Times New Roman" pitchFamily="18" charset="0"/>
              </a:rPr>
              <a:t> promotional customers</a:t>
            </a:r>
            <a:r>
              <a:rPr lang="en-US" sz="1600">
                <a:solidFill>
                  <a:srgbClr val="000000"/>
                </a:solidFill>
                <a:latin typeface="Times New Roman" pitchFamily="18" charset="0"/>
              </a:rPr>
              <a:t> and customers who made a purchase but did not use a discount coupon are referred to as </a:t>
            </a:r>
            <a:r>
              <a:rPr lang="en-US" sz="1600" i="1">
                <a:solidFill>
                  <a:srgbClr val="000000"/>
                </a:solidFill>
                <a:latin typeface="Times New Roman" pitchFamily="18" charset="0"/>
              </a:rPr>
              <a:t>regular customers</a:t>
            </a:r>
            <a:r>
              <a:rPr lang="en-US" sz="1600">
                <a:solidFill>
                  <a:srgbClr val="000000"/>
                </a:solidFill>
                <a:latin typeface="Times New Roman" pitchFamily="18" charset="0"/>
              </a:rPr>
              <a:t>. Because the promotional coupons were not set to regular Pelican Stores  customers, management considers the sales made to people presenting the promotional coupons as sales it would not otherwise make. </a:t>
            </a:r>
          </a:p>
          <a:p>
            <a:pPr>
              <a:buFont typeface="Arial" pitchFamily="34" charset="0"/>
              <a:buNone/>
            </a:pPr>
            <a:endParaRPr lang="en-US" sz="160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buFont typeface="Arial" pitchFamily="34" charset="0"/>
              <a:buNone/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Pelican’s management would like to use this sample data to learn about its customer base and to evaluate the promotion involving discounts.</a:t>
            </a:r>
          </a:p>
          <a:p>
            <a:pPr>
              <a:buFont typeface="Arial" pitchFamily="34" charset="0"/>
              <a:buNone/>
            </a:pPr>
            <a:endParaRPr lang="en-US" sz="1600">
              <a:solidFill>
                <a:srgbClr val="000000"/>
              </a:solidFill>
              <a:latin typeface="Arial" pitchFamily="34" charset="0"/>
            </a:endParaRPr>
          </a:p>
          <a:p>
            <a:pPr>
              <a:buFont typeface="Arial" pitchFamily="34" charset="0"/>
              <a:buNone/>
            </a:pPr>
            <a:r>
              <a:rPr lang="en-US" sz="1600">
                <a:solidFill>
                  <a:srgbClr val="C00000"/>
                </a:solidFill>
                <a:latin typeface="Arial" pitchFamily="34" charset="0"/>
              </a:rPr>
              <a:t>Managerial Report</a:t>
            </a:r>
            <a:endParaRPr lang="en-US" sz="1600">
              <a:solidFill>
                <a:srgbClr val="A6A6A6"/>
              </a:solidFill>
              <a:latin typeface="Arial" pitchFamily="34" charset="0"/>
            </a:endParaRPr>
          </a:p>
          <a:p>
            <a:pPr>
              <a:buFont typeface="Times New Roman" pitchFamily="18" charset="0"/>
              <a:buAutoNum type="arabicPeriod"/>
            </a:pPr>
            <a:r>
              <a:rPr lang="en-US" sz="1600">
                <a:solidFill>
                  <a:srgbClr val="A6A6A6"/>
                </a:solidFill>
                <a:latin typeface="Arial" pitchFamily="34" charset="0"/>
              </a:rPr>
              <a:t>Using graphs and tables, summarize the qualitative variables.</a:t>
            </a:r>
          </a:p>
          <a:p>
            <a:pPr>
              <a:buFont typeface="Times New Roman" pitchFamily="18" charset="0"/>
              <a:buAutoNum type="arabicPeriod"/>
            </a:pPr>
            <a:r>
              <a:rPr lang="en-US" sz="1600">
                <a:solidFill>
                  <a:srgbClr val="A6A6A6"/>
                </a:solidFill>
                <a:latin typeface="Arial" pitchFamily="34" charset="0"/>
              </a:rPr>
              <a:t>Using graphs and tables, summarize the quantitative variables.</a:t>
            </a:r>
          </a:p>
          <a:p>
            <a:pPr>
              <a:buFont typeface="Times New Roman" pitchFamily="18" charset="0"/>
              <a:buAutoNum type="arabicPeriod"/>
            </a:pPr>
            <a:r>
              <a:rPr lang="en-US" sz="1600">
                <a:solidFill>
                  <a:srgbClr val="A6A6A6"/>
                </a:solidFill>
                <a:latin typeface="Arial" pitchFamily="34" charset="0"/>
              </a:rPr>
              <a:t>Using pivot tables and scatter plots, summarize the variables.</a:t>
            </a:r>
            <a:endParaRPr lang="en-US" sz="1600">
              <a:solidFill>
                <a:srgbClr val="B2B2B2"/>
              </a:solidFill>
              <a:latin typeface="Arial" pitchFamily="34" charset="0"/>
            </a:endParaRPr>
          </a:p>
          <a:p>
            <a:pPr>
              <a:buFont typeface="Times New Roman" pitchFamily="18" charset="0"/>
              <a:buAutoNum type="arabicPeriod"/>
            </a:pPr>
            <a:r>
              <a:rPr lang="en-US" sz="1600">
                <a:solidFill>
                  <a:srgbClr val="B2B2B2"/>
                </a:solidFill>
                <a:latin typeface="Arial" pitchFamily="34" charset="0"/>
              </a:rPr>
              <a:t>Compute the mean, mode, median, and the 25</a:t>
            </a:r>
            <a:r>
              <a:rPr lang="en-US" sz="1600" baseline="30000">
                <a:solidFill>
                  <a:srgbClr val="B2B2B2"/>
                </a:solidFill>
                <a:latin typeface="Arial" pitchFamily="34" charset="0"/>
              </a:rPr>
              <a:t>th</a:t>
            </a:r>
            <a:r>
              <a:rPr lang="en-US" sz="1600">
                <a:solidFill>
                  <a:srgbClr val="B2B2B2"/>
                </a:solidFill>
                <a:latin typeface="Arial" pitchFamily="34" charset="0"/>
              </a:rPr>
              <a:t> and 75</a:t>
            </a:r>
            <a:r>
              <a:rPr lang="en-US" sz="1600" baseline="30000">
                <a:solidFill>
                  <a:srgbClr val="B2B2B2"/>
                </a:solidFill>
                <a:latin typeface="Arial" pitchFamily="34" charset="0"/>
              </a:rPr>
              <a:t>th</a:t>
            </a:r>
            <a:r>
              <a:rPr lang="en-US" sz="1600">
                <a:solidFill>
                  <a:srgbClr val="B2B2B2"/>
                </a:solidFill>
                <a:latin typeface="Arial" pitchFamily="34" charset="0"/>
              </a:rPr>
              <a:t> percentiles.</a:t>
            </a:r>
          </a:p>
          <a:p>
            <a:pPr>
              <a:buFont typeface="Times New Roman" pitchFamily="18" charset="0"/>
              <a:buAutoNum type="arabicPeriod"/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Compute the range, IQR, variance, and standard deviations. </a:t>
            </a:r>
          </a:p>
          <a:p>
            <a:pPr>
              <a:buFont typeface="Times New Roman" pitchFamily="18" charset="0"/>
              <a:buAutoNum type="arabicPeriod"/>
            </a:pPr>
            <a:endParaRPr lang="en-US" sz="1600">
              <a:solidFill>
                <a:srgbClr val="000000"/>
              </a:solidFill>
              <a:latin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2541054"/>
              </p:ext>
            </p:extLst>
          </p:nvPr>
        </p:nvGraphicFramePr>
        <p:xfrm>
          <a:off x="409575" y="5746750"/>
          <a:ext cx="8369300" cy="958850"/>
        </p:xfrm>
        <a:graphic>
          <a:graphicData uri="http://schemas.openxmlformats.org/drawingml/2006/table">
            <a:tbl>
              <a:tblPr/>
              <a:tblGrid>
                <a:gridCol w="8369300"/>
              </a:tblGrid>
              <a:tr h="95885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hlinkClick r:id="rId3"/>
                        </a:rPr>
                        <a:t>data_pelican.xls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625" marR="47625" marT="47581" marB="47581" anchor="ctr">
                    <a:lnL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8742" name="Group 6"/>
          <p:cNvGraphicFramePr>
            <a:graphicFrameLocks noGrp="1"/>
          </p:cNvGraphicFramePr>
          <p:nvPr/>
        </p:nvGraphicFramePr>
        <p:xfrm>
          <a:off x="839788" y="3551238"/>
          <a:ext cx="7772400" cy="2349501"/>
        </p:xfrm>
        <a:graphic>
          <a:graphicData uri="http://schemas.openxmlformats.org/drawingml/2006/table">
            <a:tbl>
              <a:tblPr/>
              <a:tblGrid>
                <a:gridCol w="776287"/>
                <a:gridCol w="779463"/>
                <a:gridCol w="776287"/>
                <a:gridCol w="776288"/>
                <a:gridCol w="790575"/>
                <a:gridCol w="765175"/>
                <a:gridCol w="776287"/>
                <a:gridCol w="776288"/>
                <a:gridCol w="779462"/>
                <a:gridCol w="776288"/>
              </a:tblGrid>
              <a:tr h="471488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66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37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76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061" name="AutoShape 61"/>
          <p:cNvSpPr>
            <a:spLocks noChangeArrowheads="1"/>
          </p:cNvSpPr>
          <p:nvPr/>
        </p:nvSpPr>
        <p:spPr bwMode="auto">
          <a:xfrm>
            <a:off x="2740025" y="6261100"/>
            <a:ext cx="4273550" cy="46355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200" b="0">
                <a:solidFill>
                  <a:srgbClr val="000000"/>
                </a:solidFill>
                <a:latin typeface="Book Antiqua" pitchFamily="18" charset="0"/>
              </a:rPr>
              <a:t>Note: Data is in ascending order.</a:t>
            </a:r>
          </a:p>
        </p:txBody>
      </p:sp>
      <p:sp>
        <p:nvSpPr>
          <p:cNvPr id="43062" name="Rectangle 62"/>
          <p:cNvSpPr>
            <a:spLocks noChangeArrowheads="1"/>
          </p:cNvSpPr>
          <p:nvPr/>
        </p:nvSpPr>
        <p:spPr bwMode="auto">
          <a:xfrm>
            <a:off x="822325" y="1073150"/>
            <a:ext cx="7772400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eaLnBrk="0" hangingPunct="0"/>
            <a:r>
              <a:rPr lang="en-US" altLang="en-US" sz="2400">
                <a:solidFill>
                  <a:srgbClr val="000000"/>
                </a:solidFill>
                <a:latin typeface="Times New Roman" pitchFamily="18" charset="0"/>
              </a:rPr>
              <a:t>Example:</a:t>
            </a:r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 Hudson Auto Repair</a:t>
            </a:r>
          </a:p>
        </p:txBody>
      </p:sp>
      <p:sp>
        <p:nvSpPr>
          <p:cNvPr id="628800" name="Rectangle 64"/>
          <p:cNvSpPr>
            <a:spLocks noChangeArrowheads="1"/>
          </p:cNvSpPr>
          <p:nvPr/>
        </p:nvSpPr>
        <p:spPr bwMode="auto">
          <a:xfrm>
            <a:off x="979488" y="3592513"/>
            <a:ext cx="477837" cy="379412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3064" name="Rectangle 67"/>
          <p:cNvSpPr>
            <a:spLocks noGrp="1" noChangeArrowheads="1"/>
          </p:cNvSpPr>
          <p:nvPr>
            <p:ph type="body" sz="half" idx="1"/>
          </p:nvPr>
        </p:nvSpPr>
        <p:spPr>
          <a:xfrm>
            <a:off x="2978150" y="1881188"/>
            <a:ext cx="4197350" cy="452437"/>
          </a:xfrm>
        </p:spPr>
        <p:txBody>
          <a:bodyPr/>
          <a:lstStyle/>
          <a:p>
            <a:pPr>
              <a:buSzPct val="125000"/>
              <a:buFontTx/>
              <a:buNone/>
            </a:pPr>
            <a:r>
              <a:rPr lang="en-US" altLang="en-US" smtClean="0"/>
              <a:t>z-Score of Smallest Value</a:t>
            </a:r>
          </a:p>
        </p:txBody>
      </p:sp>
      <p:graphicFrame>
        <p:nvGraphicFramePr>
          <p:cNvPr id="43065" name="Object 68"/>
          <p:cNvGraphicFramePr>
            <a:graphicFrameLocks noChangeAspect="1"/>
          </p:cNvGraphicFramePr>
          <p:nvPr/>
        </p:nvGraphicFramePr>
        <p:xfrm>
          <a:off x="2333625" y="2552700"/>
          <a:ext cx="4583113" cy="79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77" name="Equation" r:id="rId4" imgW="4470400" imgH="825500" progId="Equation.DSMT4">
                  <p:embed/>
                </p:oleObj>
              </mc:Choice>
              <mc:Fallback>
                <p:oleObj name="Equation" r:id="rId4" imgW="4470400" imgH="825500" progId="Equation.DSMT4">
                  <p:embed/>
                  <p:pic>
                    <p:nvPicPr>
                      <p:cNvPr id="0" name="Object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3625" y="2552700"/>
                        <a:ext cx="4583113" cy="798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8805" name="Rectangle 69"/>
          <p:cNvSpPr>
            <a:spLocks noChangeArrowheads="1"/>
          </p:cNvSpPr>
          <p:nvPr/>
        </p:nvSpPr>
        <p:spPr bwMode="auto">
          <a:xfrm>
            <a:off x="3840163" y="2560638"/>
            <a:ext cx="1973262" cy="827087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28806" name="Rectangle 70"/>
          <p:cNvSpPr>
            <a:spLocks noChangeArrowheads="1"/>
          </p:cNvSpPr>
          <p:nvPr/>
        </p:nvSpPr>
        <p:spPr bwMode="auto">
          <a:xfrm>
            <a:off x="5794375" y="2570163"/>
            <a:ext cx="1843088" cy="827087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3068" name="Rectangle 2"/>
          <p:cNvSpPr>
            <a:spLocks noGrp="1" noChangeArrowheads="1"/>
          </p:cNvSpPr>
          <p:nvPr>
            <p:ph type="title"/>
          </p:nvPr>
        </p:nvSpPr>
        <p:spPr>
          <a:xfrm>
            <a:off x="695325" y="42863"/>
            <a:ext cx="7772400" cy="814387"/>
          </a:xfrm>
        </p:spPr>
        <p:txBody>
          <a:bodyPr/>
          <a:lstStyle/>
          <a:p>
            <a:r>
              <a:rPr lang="en-US" altLang="en-US" smtClean="0"/>
              <a:t>Measures of Shape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8805" grpId="0" animBg="1"/>
      <p:bldP spid="62880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8532" name="Group 292"/>
          <p:cNvGraphicFramePr>
            <a:graphicFrameLocks noGrp="1"/>
          </p:cNvGraphicFramePr>
          <p:nvPr>
            <p:ph/>
          </p:nvPr>
        </p:nvGraphicFramePr>
        <p:xfrm>
          <a:off x="1457325" y="1263650"/>
          <a:ext cx="6259513" cy="5449888"/>
        </p:xfrm>
        <a:graphic>
          <a:graphicData uri="http://schemas.openxmlformats.org/drawingml/2006/table">
            <a:tbl>
              <a:tblPr/>
              <a:tblGrid>
                <a:gridCol w="2085975"/>
                <a:gridCol w="2087563"/>
                <a:gridCol w="2085975"/>
              </a:tblGrid>
              <a:tr h="6683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Observed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value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Dev from the mean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z-score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52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-26.98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-1.93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57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-21.98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-1.57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62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-16.98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-1.21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62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-16.98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-1.21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62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-16.98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-1.21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62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-16.98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-1.21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65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-13.98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-1.00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5488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105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26.02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1.86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109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30.02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2.15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3949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44088" name="Group 56"/>
          <p:cNvGrpSpPr>
            <a:grpSpLocks/>
          </p:cNvGrpSpPr>
          <p:nvPr/>
        </p:nvGrpSpPr>
        <p:grpSpPr bwMode="auto">
          <a:xfrm>
            <a:off x="2463800" y="4946650"/>
            <a:ext cx="65088" cy="360363"/>
            <a:chOff x="922" y="2753"/>
            <a:chExt cx="41" cy="227"/>
          </a:xfrm>
        </p:grpSpPr>
        <p:sp>
          <p:nvSpPr>
            <p:cNvPr id="44122" name="Oval 57"/>
            <p:cNvSpPr>
              <a:spLocks noChangeArrowheads="1"/>
            </p:cNvSpPr>
            <p:nvPr/>
          </p:nvSpPr>
          <p:spPr bwMode="auto">
            <a:xfrm>
              <a:off x="922" y="2753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altLang="en-US"/>
            </a:p>
          </p:txBody>
        </p:sp>
        <p:sp>
          <p:nvSpPr>
            <p:cNvPr id="44123" name="Oval 58"/>
            <p:cNvSpPr>
              <a:spLocks noChangeArrowheads="1"/>
            </p:cNvSpPr>
            <p:nvPr/>
          </p:nvSpPr>
          <p:spPr bwMode="auto">
            <a:xfrm>
              <a:off x="928" y="2849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altLang="en-US"/>
            </a:p>
          </p:txBody>
        </p:sp>
        <p:sp>
          <p:nvSpPr>
            <p:cNvPr id="44124" name="Oval 59"/>
            <p:cNvSpPr>
              <a:spLocks noChangeArrowheads="1"/>
            </p:cNvSpPr>
            <p:nvPr/>
          </p:nvSpPr>
          <p:spPr bwMode="auto">
            <a:xfrm>
              <a:off x="925" y="2945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altLang="en-US"/>
            </a:p>
          </p:txBody>
        </p:sp>
      </p:grpSp>
      <p:grpSp>
        <p:nvGrpSpPr>
          <p:cNvPr id="44089" name="Group 60"/>
          <p:cNvGrpSpPr>
            <a:grpSpLocks/>
          </p:cNvGrpSpPr>
          <p:nvPr/>
        </p:nvGrpSpPr>
        <p:grpSpPr bwMode="auto">
          <a:xfrm>
            <a:off x="6629400" y="4967288"/>
            <a:ext cx="65088" cy="360362"/>
            <a:chOff x="922" y="2753"/>
            <a:chExt cx="41" cy="227"/>
          </a:xfrm>
        </p:grpSpPr>
        <p:sp>
          <p:nvSpPr>
            <p:cNvPr id="44119" name="Oval 61"/>
            <p:cNvSpPr>
              <a:spLocks noChangeArrowheads="1"/>
            </p:cNvSpPr>
            <p:nvPr/>
          </p:nvSpPr>
          <p:spPr bwMode="auto">
            <a:xfrm>
              <a:off x="922" y="2753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altLang="en-US"/>
            </a:p>
          </p:txBody>
        </p:sp>
        <p:sp>
          <p:nvSpPr>
            <p:cNvPr id="44120" name="Oval 62"/>
            <p:cNvSpPr>
              <a:spLocks noChangeArrowheads="1"/>
            </p:cNvSpPr>
            <p:nvPr/>
          </p:nvSpPr>
          <p:spPr bwMode="auto">
            <a:xfrm>
              <a:off x="928" y="2849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altLang="en-US"/>
            </a:p>
          </p:txBody>
        </p:sp>
        <p:sp>
          <p:nvSpPr>
            <p:cNvPr id="44121" name="Oval 63"/>
            <p:cNvSpPr>
              <a:spLocks noChangeArrowheads="1"/>
            </p:cNvSpPr>
            <p:nvPr/>
          </p:nvSpPr>
          <p:spPr bwMode="auto">
            <a:xfrm>
              <a:off x="925" y="2945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altLang="en-US"/>
            </a:p>
          </p:txBody>
        </p:sp>
      </p:grpSp>
      <p:grpSp>
        <p:nvGrpSpPr>
          <p:cNvPr id="44090" name="Group 64"/>
          <p:cNvGrpSpPr>
            <a:grpSpLocks/>
          </p:cNvGrpSpPr>
          <p:nvPr/>
        </p:nvGrpSpPr>
        <p:grpSpPr bwMode="auto">
          <a:xfrm>
            <a:off x="4545013" y="4959350"/>
            <a:ext cx="65087" cy="360363"/>
            <a:chOff x="922" y="2753"/>
            <a:chExt cx="41" cy="227"/>
          </a:xfrm>
        </p:grpSpPr>
        <p:sp>
          <p:nvSpPr>
            <p:cNvPr id="44116" name="Oval 65"/>
            <p:cNvSpPr>
              <a:spLocks noChangeArrowheads="1"/>
            </p:cNvSpPr>
            <p:nvPr/>
          </p:nvSpPr>
          <p:spPr bwMode="auto">
            <a:xfrm>
              <a:off x="922" y="2753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altLang="en-US"/>
            </a:p>
          </p:txBody>
        </p:sp>
        <p:sp>
          <p:nvSpPr>
            <p:cNvPr id="44117" name="Oval 66"/>
            <p:cNvSpPr>
              <a:spLocks noChangeArrowheads="1"/>
            </p:cNvSpPr>
            <p:nvPr/>
          </p:nvSpPr>
          <p:spPr bwMode="auto">
            <a:xfrm>
              <a:off x="928" y="2849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altLang="en-US"/>
            </a:p>
          </p:txBody>
        </p:sp>
        <p:sp>
          <p:nvSpPr>
            <p:cNvPr id="44118" name="Oval 67"/>
            <p:cNvSpPr>
              <a:spLocks noChangeArrowheads="1"/>
            </p:cNvSpPr>
            <p:nvPr/>
          </p:nvSpPr>
          <p:spPr bwMode="auto">
            <a:xfrm>
              <a:off x="925" y="2945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altLang="en-US"/>
            </a:p>
          </p:txBody>
        </p:sp>
      </p:grpSp>
      <p:sp>
        <p:nvSpPr>
          <p:cNvPr id="138308" name="Rectangle 68"/>
          <p:cNvSpPr>
            <a:spLocks noChangeArrowheads="1"/>
          </p:cNvSpPr>
          <p:nvPr/>
        </p:nvSpPr>
        <p:spPr bwMode="auto">
          <a:xfrm>
            <a:off x="4010025" y="5986463"/>
            <a:ext cx="1128713" cy="2587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38309" name="Rectangle 69"/>
          <p:cNvSpPr>
            <a:spLocks noChangeArrowheads="1"/>
          </p:cNvSpPr>
          <p:nvPr/>
        </p:nvSpPr>
        <p:spPr bwMode="auto">
          <a:xfrm>
            <a:off x="4003675" y="6359525"/>
            <a:ext cx="1128713" cy="2587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38311" name="Rectangle 71"/>
          <p:cNvSpPr>
            <a:spLocks noChangeArrowheads="1"/>
          </p:cNvSpPr>
          <p:nvPr/>
        </p:nvSpPr>
        <p:spPr bwMode="auto">
          <a:xfrm>
            <a:off x="4022725" y="2484438"/>
            <a:ext cx="1128713" cy="2587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38312" name="Rectangle 72"/>
          <p:cNvSpPr>
            <a:spLocks noChangeArrowheads="1"/>
          </p:cNvSpPr>
          <p:nvPr/>
        </p:nvSpPr>
        <p:spPr bwMode="auto">
          <a:xfrm>
            <a:off x="4016375" y="2871788"/>
            <a:ext cx="1128713" cy="2587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38313" name="Rectangle 73"/>
          <p:cNvSpPr>
            <a:spLocks noChangeArrowheads="1"/>
          </p:cNvSpPr>
          <p:nvPr/>
        </p:nvSpPr>
        <p:spPr bwMode="auto">
          <a:xfrm>
            <a:off x="4025900" y="3259138"/>
            <a:ext cx="1128713" cy="2587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38314" name="Rectangle 74"/>
          <p:cNvSpPr>
            <a:spLocks noChangeArrowheads="1"/>
          </p:cNvSpPr>
          <p:nvPr/>
        </p:nvSpPr>
        <p:spPr bwMode="auto">
          <a:xfrm>
            <a:off x="4019550" y="3646488"/>
            <a:ext cx="1128713" cy="2587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38315" name="Rectangle 75"/>
          <p:cNvSpPr>
            <a:spLocks noChangeArrowheads="1"/>
          </p:cNvSpPr>
          <p:nvPr/>
        </p:nvSpPr>
        <p:spPr bwMode="auto">
          <a:xfrm>
            <a:off x="4029075" y="4078288"/>
            <a:ext cx="1128713" cy="2587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38316" name="Rectangle 76"/>
          <p:cNvSpPr>
            <a:spLocks noChangeArrowheads="1"/>
          </p:cNvSpPr>
          <p:nvPr/>
        </p:nvSpPr>
        <p:spPr bwMode="auto">
          <a:xfrm>
            <a:off x="4022725" y="4451350"/>
            <a:ext cx="1128713" cy="2587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38317" name="Rectangle 77"/>
          <p:cNvSpPr>
            <a:spLocks noChangeArrowheads="1"/>
          </p:cNvSpPr>
          <p:nvPr/>
        </p:nvSpPr>
        <p:spPr bwMode="auto">
          <a:xfrm>
            <a:off x="4016375" y="5570538"/>
            <a:ext cx="1128713" cy="2587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38332" name="Rectangle 92"/>
          <p:cNvSpPr>
            <a:spLocks noChangeArrowheads="1"/>
          </p:cNvSpPr>
          <p:nvPr/>
        </p:nvSpPr>
        <p:spPr bwMode="auto">
          <a:xfrm>
            <a:off x="6105525" y="5981700"/>
            <a:ext cx="1128713" cy="2587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38333" name="Rectangle 93"/>
          <p:cNvSpPr>
            <a:spLocks noChangeArrowheads="1"/>
          </p:cNvSpPr>
          <p:nvPr/>
        </p:nvSpPr>
        <p:spPr bwMode="auto">
          <a:xfrm>
            <a:off x="6099175" y="6354763"/>
            <a:ext cx="1128713" cy="2587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38335" name="Rectangle 95"/>
          <p:cNvSpPr>
            <a:spLocks noChangeArrowheads="1"/>
          </p:cNvSpPr>
          <p:nvPr/>
        </p:nvSpPr>
        <p:spPr bwMode="auto">
          <a:xfrm>
            <a:off x="6118225" y="2492375"/>
            <a:ext cx="1128713" cy="2587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38336" name="Rectangle 96"/>
          <p:cNvSpPr>
            <a:spLocks noChangeArrowheads="1"/>
          </p:cNvSpPr>
          <p:nvPr/>
        </p:nvSpPr>
        <p:spPr bwMode="auto">
          <a:xfrm>
            <a:off x="6111875" y="2892425"/>
            <a:ext cx="1128713" cy="2587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38337" name="Rectangle 97"/>
          <p:cNvSpPr>
            <a:spLocks noChangeArrowheads="1"/>
          </p:cNvSpPr>
          <p:nvPr/>
        </p:nvSpPr>
        <p:spPr bwMode="auto">
          <a:xfrm>
            <a:off x="6121400" y="3267075"/>
            <a:ext cx="1128713" cy="2587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38338" name="Rectangle 98"/>
          <p:cNvSpPr>
            <a:spLocks noChangeArrowheads="1"/>
          </p:cNvSpPr>
          <p:nvPr/>
        </p:nvSpPr>
        <p:spPr bwMode="auto">
          <a:xfrm>
            <a:off x="6115050" y="3654425"/>
            <a:ext cx="1128713" cy="2587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38339" name="Rectangle 99"/>
          <p:cNvSpPr>
            <a:spLocks noChangeArrowheads="1"/>
          </p:cNvSpPr>
          <p:nvPr/>
        </p:nvSpPr>
        <p:spPr bwMode="auto">
          <a:xfrm>
            <a:off x="6124575" y="4073525"/>
            <a:ext cx="1128713" cy="2587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38340" name="Rectangle 100"/>
          <p:cNvSpPr>
            <a:spLocks noChangeArrowheads="1"/>
          </p:cNvSpPr>
          <p:nvPr/>
        </p:nvSpPr>
        <p:spPr bwMode="auto">
          <a:xfrm>
            <a:off x="6118225" y="4471988"/>
            <a:ext cx="1128713" cy="2587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38341" name="Rectangle 101"/>
          <p:cNvSpPr>
            <a:spLocks noChangeArrowheads="1"/>
          </p:cNvSpPr>
          <p:nvPr/>
        </p:nvSpPr>
        <p:spPr bwMode="auto">
          <a:xfrm>
            <a:off x="6111875" y="5565775"/>
            <a:ext cx="1128713" cy="2587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54349" name="Rectangle 6"/>
          <p:cNvSpPr>
            <a:spLocks noChangeArrowheads="1"/>
          </p:cNvSpPr>
          <p:nvPr/>
        </p:nvSpPr>
        <p:spPr bwMode="auto">
          <a:xfrm>
            <a:off x="690563" y="88900"/>
            <a:ext cx="777240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algn="ctr" eaLnBrk="0" hangingPunct="0">
              <a:defRPr b="1">
                <a:solidFill>
                  <a:schemeClr val="tx1"/>
                </a:solidFill>
                <a:latin typeface="MS Reference Serif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9pPr>
          </a:lstStyle>
          <a:p>
            <a:pPr>
              <a:defRPr/>
            </a:pPr>
            <a:r>
              <a:rPr lang="en-US" altLang="en-US" sz="2800" b="0" dirty="0" smtClean="0">
                <a:solidFill>
                  <a:srgbClr val="000000"/>
                </a:solidFill>
                <a:latin typeface="+mj-lt"/>
              </a:rPr>
              <a:t>Measures of Shape</a:t>
            </a:r>
          </a:p>
        </p:txBody>
      </p:sp>
      <p:grpSp>
        <p:nvGrpSpPr>
          <p:cNvPr id="44110" name="Group 108"/>
          <p:cNvGrpSpPr>
            <a:grpSpLocks/>
          </p:cNvGrpSpPr>
          <p:nvPr/>
        </p:nvGrpSpPr>
        <p:grpSpPr bwMode="auto">
          <a:xfrm>
            <a:off x="4081463" y="957263"/>
            <a:ext cx="1057275" cy="366712"/>
            <a:chOff x="4483" y="488"/>
            <a:chExt cx="666" cy="231"/>
          </a:xfrm>
        </p:grpSpPr>
        <p:sp>
          <p:nvSpPr>
            <p:cNvPr id="44114" name="Text Box 109"/>
            <p:cNvSpPr txBox="1">
              <a:spLocks noChangeArrowheads="1"/>
            </p:cNvSpPr>
            <p:nvPr/>
          </p:nvSpPr>
          <p:spPr bwMode="auto">
            <a:xfrm>
              <a:off x="4483" y="488"/>
              <a:ext cx="66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MS Reference Serif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MS Reference Serif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MS Reference Serif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MS Reference Serif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MS Reference Serif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MS Reference Serif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MS Reference Serif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MS Reference Serif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MS Reference Serif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i="1">
                  <a:solidFill>
                    <a:srgbClr val="FF0000"/>
                  </a:solidFill>
                  <a:latin typeface="Times New Roman" pitchFamily="18" charset="0"/>
                </a:rPr>
                <a:t>x</a:t>
              </a:r>
              <a:r>
                <a:rPr lang="en-US" altLang="en-US">
                  <a:solidFill>
                    <a:srgbClr val="FF0000"/>
                  </a:solidFill>
                  <a:latin typeface="Times New Roman" pitchFamily="18" charset="0"/>
                </a:rPr>
                <a:t> = 78.98</a:t>
              </a:r>
            </a:p>
          </p:txBody>
        </p:sp>
        <p:sp>
          <p:nvSpPr>
            <p:cNvPr id="44115" name="Line 110"/>
            <p:cNvSpPr>
              <a:spLocks noChangeShapeType="1"/>
            </p:cNvSpPr>
            <p:nvPr/>
          </p:nvSpPr>
          <p:spPr bwMode="auto">
            <a:xfrm flipV="1">
              <a:off x="4541" y="558"/>
              <a:ext cx="67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111" name="Text Box 112"/>
          <p:cNvSpPr txBox="1">
            <a:spLocks noChangeArrowheads="1"/>
          </p:cNvSpPr>
          <p:nvPr/>
        </p:nvSpPr>
        <p:spPr bwMode="auto">
          <a:xfrm>
            <a:off x="6045200" y="958850"/>
            <a:ext cx="11461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i="1">
                <a:solidFill>
                  <a:srgbClr val="FF0000"/>
                </a:solidFill>
                <a:latin typeface="Times New Roman" pitchFamily="18" charset="0"/>
              </a:rPr>
              <a:t>s</a:t>
            </a:r>
            <a:r>
              <a:rPr lang="en-US" altLang="en-US">
                <a:solidFill>
                  <a:srgbClr val="FF0000"/>
                </a:solidFill>
                <a:latin typeface="Times New Roman" pitchFamily="18" charset="0"/>
              </a:rPr>
              <a:t> = 13.992</a:t>
            </a:r>
          </a:p>
        </p:txBody>
      </p:sp>
      <p:sp>
        <p:nvSpPr>
          <p:cNvPr id="505928" name="Rectangle 72"/>
          <p:cNvSpPr>
            <a:spLocks noChangeArrowheads="1"/>
          </p:cNvSpPr>
          <p:nvPr/>
        </p:nvSpPr>
        <p:spPr bwMode="auto">
          <a:xfrm>
            <a:off x="5626100" y="6307138"/>
            <a:ext cx="2090738" cy="39370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" name="Rectangle 72"/>
          <p:cNvSpPr>
            <a:spLocks noChangeArrowheads="1"/>
          </p:cNvSpPr>
          <p:nvPr/>
        </p:nvSpPr>
        <p:spPr bwMode="auto">
          <a:xfrm>
            <a:off x="3535363" y="6302375"/>
            <a:ext cx="2090737" cy="39370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308" grpId="0" animBg="1"/>
      <p:bldP spid="138309" grpId="0" animBg="1"/>
      <p:bldP spid="138311" grpId="0" animBg="1"/>
      <p:bldP spid="138312" grpId="0" animBg="1"/>
      <p:bldP spid="138313" grpId="0" animBg="1"/>
      <p:bldP spid="138314" grpId="0" animBg="1"/>
      <p:bldP spid="138315" grpId="0" animBg="1"/>
      <p:bldP spid="138316" grpId="0" animBg="1"/>
      <p:bldP spid="138317" grpId="0" animBg="1"/>
      <p:bldP spid="138332" grpId="0" animBg="1"/>
      <p:bldP spid="138333" grpId="0" animBg="1"/>
      <p:bldP spid="138335" grpId="0" animBg="1"/>
      <p:bldP spid="138336" grpId="0" animBg="1"/>
      <p:bldP spid="138337" grpId="0" animBg="1"/>
      <p:bldP spid="138338" grpId="0" animBg="1"/>
      <p:bldP spid="138339" grpId="0" animBg="1"/>
      <p:bldP spid="138340" grpId="0" animBg="1"/>
      <p:bldP spid="138341" grpId="0" animBg="1"/>
      <p:bldP spid="505928" grpId="0" animBg="1"/>
      <p:bldP spid="2" grpId="0" animBg="1"/>
      <p:bldP spid="2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ChangeArrowheads="1"/>
          </p:cNvSpPr>
          <p:nvPr/>
        </p:nvSpPr>
        <p:spPr bwMode="auto">
          <a:xfrm>
            <a:off x="687388" y="1104900"/>
            <a:ext cx="7772400" cy="85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0" hangingPunct="0"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An important measure of the shape of a distribution is called </a:t>
            </a:r>
            <a:r>
              <a:rPr lang="en-US" altLang="en-US" sz="2400" b="0" u="sng">
                <a:solidFill>
                  <a:srgbClr val="000000"/>
                </a:solidFill>
                <a:latin typeface="Times New Roman" pitchFamily="18" charset="0"/>
              </a:rPr>
              <a:t>skewness</a:t>
            </a:r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528393" name="Rectangle 9"/>
          <p:cNvSpPr>
            <a:spLocks noChangeArrowheads="1"/>
          </p:cNvSpPr>
          <p:nvPr/>
        </p:nvSpPr>
        <p:spPr bwMode="auto">
          <a:xfrm>
            <a:off x="684213" y="4351338"/>
            <a:ext cx="7772400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0" hangingPunct="0">
              <a:spcBef>
                <a:spcPct val="20000"/>
              </a:spcBef>
              <a:buClr>
                <a:srgbClr val="000000"/>
              </a:buClr>
              <a:buFont typeface="Monotype Sorts"/>
              <a:buNone/>
            </a:pPr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It is just the </a:t>
            </a:r>
            <a:r>
              <a:rPr lang="en-US" altLang="en-US" sz="2400" b="0" i="1">
                <a:solidFill>
                  <a:srgbClr val="000000"/>
                </a:solidFill>
                <a:latin typeface="Times New Roman" pitchFamily="18" charset="0"/>
              </a:rPr>
              <a:t>average</a:t>
            </a:r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 of the </a:t>
            </a:r>
            <a:r>
              <a:rPr lang="en-US" altLang="en-US" sz="2400" b="0" i="1">
                <a:solidFill>
                  <a:srgbClr val="000000"/>
                </a:solidFill>
                <a:latin typeface="Times New Roman" pitchFamily="18" charset="0"/>
              </a:rPr>
              <a:t>n </a:t>
            </a:r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cubed z-scores when </a:t>
            </a:r>
            <a:r>
              <a:rPr lang="en-US" altLang="en-US" sz="2400" b="0" i="1">
                <a:solidFill>
                  <a:srgbClr val="000000"/>
                </a:solidFill>
                <a:latin typeface="Times New Roman" pitchFamily="18" charset="0"/>
              </a:rPr>
              <a:t>n </a:t>
            </a:r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is “large”</a:t>
            </a:r>
          </a:p>
        </p:txBody>
      </p:sp>
      <p:graphicFrame>
        <p:nvGraphicFramePr>
          <p:cNvPr id="45060" name="Object 11"/>
          <p:cNvGraphicFramePr>
            <a:graphicFrameLocks noGrp="1" noChangeAspect="1"/>
          </p:cNvGraphicFramePr>
          <p:nvPr>
            <p:ph idx="1"/>
          </p:nvPr>
        </p:nvGraphicFramePr>
        <p:xfrm>
          <a:off x="2944813" y="2274888"/>
          <a:ext cx="2943225" cy="1049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9" name="Equation" r:id="rId4" imgW="1282700" imgH="457200" progId="Equation.DSMT4">
                  <p:embed/>
                </p:oleObj>
              </mc:Choice>
              <mc:Fallback>
                <p:oleObj name="Equation" r:id="rId4" imgW="1282700" imgH="457200" progId="Equation.DSMT4">
                  <p:embed/>
                  <p:pic>
                    <p:nvPicPr>
                      <p:cNvPr id="0" name="Object 1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4813" y="2274888"/>
                        <a:ext cx="2943225" cy="1049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1"/>
          <p:cNvGraphicFramePr>
            <a:graphicFrameLocks noChangeAspect="1"/>
          </p:cNvGraphicFramePr>
          <p:nvPr/>
        </p:nvGraphicFramePr>
        <p:xfrm>
          <a:off x="3409950" y="5208588"/>
          <a:ext cx="1982788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80" name="Equation" r:id="rId6" imgW="863225" imgH="431613" progId="Equation.DSMT4">
                  <p:embed/>
                </p:oleObj>
              </mc:Choice>
              <mc:Fallback>
                <p:oleObj name="Equation" r:id="rId6" imgW="863225" imgH="431613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9950" y="5208588"/>
                        <a:ext cx="1982788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1677" y="42863"/>
            <a:ext cx="7772400" cy="814387"/>
          </a:xfrm>
        </p:spPr>
        <p:txBody>
          <a:bodyPr/>
          <a:lstStyle/>
          <a:p>
            <a:r>
              <a:rPr lang="en-US" altLang="en-US" dirty="0" smtClean="0"/>
              <a:t>Measures of Shape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8393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9588" name="Group 324"/>
          <p:cNvGraphicFramePr>
            <a:graphicFrameLocks noGrp="1"/>
          </p:cNvGraphicFramePr>
          <p:nvPr>
            <p:ph/>
          </p:nvPr>
        </p:nvGraphicFramePr>
        <p:xfrm>
          <a:off x="1457325" y="963613"/>
          <a:ext cx="6259513" cy="5449888"/>
        </p:xfrm>
        <a:graphic>
          <a:graphicData uri="http://schemas.openxmlformats.org/drawingml/2006/table">
            <a:tbl>
              <a:tblPr/>
              <a:tblGrid>
                <a:gridCol w="2085975"/>
                <a:gridCol w="2087563"/>
                <a:gridCol w="2085975"/>
              </a:tblGrid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Observed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value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z-score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cubed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z-score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52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-1.93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-7.17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57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-1.57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-3.88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62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-1.21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-1.79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62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-1.21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-1.79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62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-1.21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-1.79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62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-1.21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-1.79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65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-1.00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-1.00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5488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105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1.86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6.43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109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2.15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9.88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3949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22.567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46136" name="Group 56"/>
          <p:cNvGrpSpPr>
            <a:grpSpLocks/>
          </p:cNvGrpSpPr>
          <p:nvPr/>
        </p:nvGrpSpPr>
        <p:grpSpPr bwMode="auto">
          <a:xfrm>
            <a:off x="2463800" y="4646613"/>
            <a:ext cx="65088" cy="360362"/>
            <a:chOff x="922" y="2753"/>
            <a:chExt cx="41" cy="227"/>
          </a:xfrm>
        </p:grpSpPr>
        <p:sp>
          <p:nvSpPr>
            <p:cNvPr id="46156" name="Oval 57"/>
            <p:cNvSpPr>
              <a:spLocks noChangeArrowheads="1"/>
            </p:cNvSpPr>
            <p:nvPr/>
          </p:nvSpPr>
          <p:spPr bwMode="auto">
            <a:xfrm>
              <a:off x="922" y="2753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altLang="en-US"/>
            </a:p>
          </p:txBody>
        </p:sp>
        <p:sp>
          <p:nvSpPr>
            <p:cNvPr id="46157" name="Oval 58"/>
            <p:cNvSpPr>
              <a:spLocks noChangeArrowheads="1"/>
            </p:cNvSpPr>
            <p:nvPr/>
          </p:nvSpPr>
          <p:spPr bwMode="auto">
            <a:xfrm>
              <a:off x="928" y="2849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altLang="en-US"/>
            </a:p>
          </p:txBody>
        </p:sp>
        <p:sp>
          <p:nvSpPr>
            <p:cNvPr id="46158" name="Oval 59"/>
            <p:cNvSpPr>
              <a:spLocks noChangeArrowheads="1"/>
            </p:cNvSpPr>
            <p:nvPr/>
          </p:nvSpPr>
          <p:spPr bwMode="auto">
            <a:xfrm>
              <a:off x="925" y="2945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altLang="en-US"/>
            </a:p>
          </p:txBody>
        </p:sp>
      </p:grpSp>
      <p:grpSp>
        <p:nvGrpSpPr>
          <p:cNvPr id="46137" name="Group 60"/>
          <p:cNvGrpSpPr>
            <a:grpSpLocks/>
          </p:cNvGrpSpPr>
          <p:nvPr/>
        </p:nvGrpSpPr>
        <p:grpSpPr bwMode="auto">
          <a:xfrm>
            <a:off x="6629400" y="4667250"/>
            <a:ext cx="65088" cy="360363"/>
            <a:chOff x="922" y="2753"/>
            <a:chExt cx="41" cy="227"/>
          </a:xfrm>
        </p:grpSpPr>
        <p:sp>
          <p:nvSpPr>
            <p:cNvPr id="46153" name="Oval 61"/>
            <p:cNvSpPr>
              <a:spLocks noChangeArrowheads="1"/>
            </p:cNvSpPr>
            <p:nvPr/>
          </p:nvSpPr>
          <p:spPr bwMode="auto">
            <a:xfrm>
              <a:off x="922" y="2753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altLang="en-US"/>
            </a:p>
          </p:txBody>
        </p:sp>
        <p:sp>
          <p:nvSpPr>
            <p:cNvPr id="46154" name="Oval 62"/>
            <p:cNvSpPr>
              <a:spLocks noChangeArrowheads="1"/>
            </p:cNvSpPr>
            <p:nvPr/>
          </p:nvSpPr>
          <p:spPr bwMode="auto">
            <a:xfrm>
              <a:off x="928" y="2849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altLang="en-US"/>
            </a:p>
          </p:txBody>
        </p:sp>
        <p:sp>
          <p:nvSpPr>
            <p:cNvPr id="46155" name="Oval 63"/>
            <p:cNvSpPr>
              <a:spLocks noChangeArrowheads="1"/>
            </p:cNvSpPr>
            <p:nvPr/>
          </p:nvSpPr>
          <p:spPr bwMode="auto">
            <a:xfrm>
              <a:off x="925" y="2945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altLang="en-US"/>
            </a:p>
          </p:txBody>
        </p:sp>
      </p:grpSp>
      <p:grpSp>
        <p:nvGrpSpPr>
          <p:cNvPr id="46138" name="Group 64"/>
          <p:cNvGrpSpPr>
            <a:grpSpLocks/>
          </p:cNvGrpSpPr>
          <p:nvPr/>
        </p:nvGrpSpPr>
        <p:grpSpPr bwMode="auto">
          <a:xfrm>
            <a:off x="4545013" y="4659313"/>
            <a:ext cx="65087" cy="360362"/>
            <a:chOff x="922" y="2753"/>
            <a:chExt cx="41" cy="227"/>
          </a:xfrm>
        </p:grpSpPr>
        <p:sp>
          <p:nvSpPr>
            <p:cNvPr id="46150" name="Oval 65"/>
            <p:cNvSpPr>
              <a:spLocks noChangeArrowheads="1"/>
            </p:cNvSpPr>
            <p:nvPr/>
          </p:nvSpPr>
          <p:spPr bwMode="auto">
            <a:xfrm>
              <a:off x="922" y="2753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altLang="en-US"/>
            </a:p>
          </p:txBody>
        </p:sp>
        <p:sp>
          <p:nvSpPr>
            <p:cNvPr id="46151" name="Oval 66"/>
            <p:cNvSpPr>
              <a:spLocks noChangeArrowheads="1"/>
            </p:cNvSpPr>
            <p:nvPr/>
          </p:nvSpPr>
          <p:spPr bwMode="auto">
            <a:xfrm>
              <a:off x="928" y="2849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altLang="en-US"/>
            </a:p>
          </p:txBody>
        </p:sp>
        <p:sp>
          <p:nvSpPr>
            <p:cNvPr id="46152" name="Oval 67"/>
            <p:cNvSpPr>
              <a:spLocks noChangeArrowheads="1"/>
            </p:cNvSpPr>
            <p:nvPr/>
          </p:nvSpPr>
          <p:spPr bwMode="auto">
            <a:xfrm>
              <a:off x="925" y="2945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altLang="en-US"/>
            </a:p>
          </p:txBody>
        </p:sp>
      </p:grpSp>
      <p:sp>
        <p:nvSpPr>
          <p:cNvPr id="139342" name="Rectangle 78"/>
          <p:cNvSpPr>
            <a:spLocks noChangeArrowheads="1"/>
          </p:cNvSpPr>
          <p:nvPr/>
        </p:nvSpPr>
        <p:spPr bwMode="auto">
          <a:xfrm>
            <a:off x="6105525" y="5681663"/>
            <a:ext cx="1128713" cy="2587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39343" name="Rectangle 79"/>
          <p:cNvSpPr>
            <a:spLocks noChangeArrowheads="1"/>
          </p:cNvSpPr>
          <p:nvPr/>
        </p:nvSpPr>
        <p:spPr bwMode="auto">
          <a:xfrm>
            <a:off x="6099175" y="6080125"/>
            <a:ext cx="1128713" cy="2587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39344" name="Rectangle 80"/>
          <p:cNvSpPr>
            <a:spLocks noChangeArrowheads="1"/>
          </p:cNvSpPr>
          <p:nvPr/>
        </p:nvSpPr>
        <p:spPr bwMode="auto">
          <a:xfrm>
            <a:off x="6124575" y="1804988"/>
            <a:ext cx="1128713" cy="2587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39345" name="Rectangle 81"/>
          <p:cNvSpPr>
            <a:spLocks noChangeArrowheads="1"/>
          </p:cNvSpPr>
          <p:nvPr/>
        </p:nvSpPr>
        <p:spPr bwMode="auto">
          <a:xfrm>
            <a:off x="6118225" y="2179638"/>
            <a:ext cx="1128713" cy="2587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39346" name="Rectangle 82"/>
          <p:cNvSpPr>
            <a:spLocks noChangeArrowheads="1"/>
          </p:cNvSpPr>
          <p:nvPr/>
        </p:nvSpPr>
        <p:spPr bwMode="auto">
          <a:xfrm>
            <a:off x="6111875" y="2579688"/>
            <a:ext cx="1128713" cy="2587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39347" name="Rectangle 83"/>
          <p:cNvSpPr>
            <a:spLocks noChangeArrowheads="1"/>
          </p:cNvSpPr>
          <p:nvPr/>
        </p:nvSpPr>
        <p:spPr bwMode="auto">
          <a:xfrm>
            <a:off x="6121400" y="2979738"/>
            <a:ext cx="1128713" cy="2587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39348" name="Rectangle 84"/>
          <p:cNvSpPr>
            <a:spLocks noChangeArrowheads="1"/>
          </p:cNvSpPr>
          <p:nvPr/>
        </p:nvSpPr>
        <p:spPr bwMode="auto">
          <a:xfrm>
            <a:off x="6115050" y="3379788"/>
            <a:ext cx="1128713" cy="2587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39349" name="Rectangle 85"/>
          <p:cNvSpPr>
            <a:spLocks noChangeArrowheads="1"/>
          </p:cNvSpPr>
          <p:nvPr/>
        </p:nvSpPr>
        <p:spPr bwMode="auto">
          <a:xfrm>
            <a:off x="6124575" y="3773488"/>
            <a:ext cx="1128713" cy="2587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39350" name="Rectangle 86"/>
          <p:cNvSpPr>
            <a:spLocks noChangeArrowheads="1"/>
          </p:cNvSpPr>
          <p:nvPr/>
        </p:nvSpPr>
        <p:spPr bwMode="auto">
          <a:xfrm>
            <a:off x="6118225" y="4159250"/>
            <a:ext cx="1128713" cy="2587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39351" name="Rectangle 87"/>
          <p:cNvSpPr>
            <a:spLocks noChangeArrowheads="1"/>
          </p:cNvSpPr>
          <p:nvPr/>
        </p:nvSpPr>
        <p:spPr bwMode="auto">
          <a:xfrm>
            <a:off x="6111875" y="5265738"/>
            <a:ext cx="1128713" cy="2587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27" name="Rectangle 6"/>
          <p:cNvSpPr>
            <a:spLocks noChangeArrowheads="1"/>
          </p:cNvSpPr>
          <p:nvPr/>
        </p:nvSpPr>
        <p:spPr bwMode="auto">
          <a:xfrm>
            <a:off x="690563" y="88900"/>
            <a:ext cx="777240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algn="ctr" eaLnBrk="0" hangingPunct="0">
              <a:defRPr b="1">
                <a:solidFill>
                  <a:schemeClr val="tx1"/>
                </a:solidFill>
                <a:latin typeface="MS Reference Serif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9pPr>
          </a:lstStyle>
          <a:p>
            <a:pPr>
              <a:defRPr/>
            </a:pPr>
            <a:r>
              <a:rPr lang="en-US" altLang="en-US" sz="2800" b="0" dirty="0" smtClean="0">
                <a:solidFill>
                  <a:srgbClr val="000000"/>
                </a:solidFill>
                <a:latin typeface="+mj-lt"/>
              </a:rPr>
              <a:t>Measures of Shape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342" grpId="0" animBg="1"/>
      <p:bldP spid="139343" grpId="0" animBg="1"/>
      <p:bldP spid="139344" grpId="0" animBg="1"/>
      <p:bldP spid="139345" grpId="0" animBg="1"/>
      <p:bldP spid="139346" grpId="0" animBg="1"/>
      <p:bldP spid="139347" grpId="0" animBg="1"/>
      <p:bldP spid="139348" grpId="0" animBg="1"/>
      <p:bldP spid="139349" grpId="0" animBg="1"/>
      <p:bldP spid="139350" grpId="0" animBg="1"/>
      <p:bldP spid="13935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834" name="Line 2"/>
          <p:cNvSpPr>
            <a:spLocks noChangeShapeType="1"/>
          </p:cNvSpPr>
          <p:nvPr/>
        </p:nvSpPr>
        <p:spPr bwMode="auto">
          <a:xfrm>
            <a:off x="6054725" y="2282825"/>
            <a:ext cx="0" cy="3848100"/>
          </a:xfrm>
          <a:prstGeom prst="line">
            <a:avLst/>
          </a:prstGeom>
          <a:noFill/>
          <a:ln w="3175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32835" name="Line 3"/>
          <p:cNvSpPr>
            <a:spLocks noChangeShapeType="1"/>
          </p:cNvSpPr>
          <p:nvPr/>
        </p:nvSpPr>
        <p:spPr bwMode="auto">
          <a:xfrm>
            <a:off x="5359400" y="2289175"/>
            <a:ext cx="0" cy="3848100"/>
          </a:xfrm>
          <a:prstGeom prst="line">
            <a:avLst/>
          </a:prstGeom>
          <a:noFill/>
          <a:ln w="3175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32836" name="Line 4"/>
          <p:cNvSpPr>
            <a:spLocks noChangeShapeType="1"/>
          </p:cNvSpPr>
          <p:nvPr/>
        </p:nvSpPr>
        <p:spPr bwMode="auto">
          <a:xfrm>
            <a:off x="4654550" y="2289175"/>
            <a:ext cx="0" cy="3848100"/>
          </a:xfrm>
          <a:prstGeom prst="line">
            <a:avLst/>
          </a:prstGeom>
          <a:noFill/>
          <a:ln w="3175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32837" name="Line 5"/>
          <p:cNvSpPr>
            <a:spLocks noChangeShapeType="1"/>
          </p:cNvSpPr>
          <p:nvPr/>
        </p:nvSpPr>
        <p:spPr bwMode="auto">
          <a:xfrm>
            <a:off x="3956050" y="2289175"/>
            <a:ext cx="0" cy="3848100"/>
          </a:xfrm>
          <a:prstGeom prst="line">
            <a:avLst/>
          </a:prstGeom>
          <a:noFill/>
          <a:ln w="3175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32838" name="Line 6"/>
          <p:cNvSpPr>
            <a:spLocks noChangeShapeType="1"/>
          </p:cNvSpPr>
          <p:nvPr/>
        </p:nvSpPr>
        <p:spPr bwMode="auto">
          <a:xfrm>
            <a:off x="3254375" y="2282825"/>
            <a:ext cx="0" cy="3848100"/>
          </a:xfrm>
          <a:prstGeom prst="line">
            <a:avLst/>
          </a:prstGeom>
          <a:noFill/>
          <a:ln w="3175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32839" name="Line 7"/>
          <p:cNvSpPr>
            <a:spLocks noChangeShapeType="1"/>
          </p:cNvSpPr>
          <p:nvPr/>
        </p:nvSpPr>
        <p:spPr bwMode="auto">
          <a:xfrm>
            <a:off x="2549525" y="2278063"/>
            <a:ext cx="0" cy="3848100"/>
          </a:xfrm>
          <a:prstGeom prst="line">
            <a:avLst/>
          </a:prstGeom>
          <a:noFill/>
          <a:ln w="3175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32840" name="Line 8"/>
          <p:cNvSpPr>
            <a:spLocks noChangeShapeType="1"/>
          </p:cNvSpPr>
          <p:nvPr/>
        </p:nvSpPr>
        <p:spPr bwMode="auto">
          <a:xfrm>
            <a:off x="6753225" y="2292350"/>
            <a:ext cx="0" cy="3848100"/>
          </a:xfrm>
          <a:prstGeom prst="line">
            <a:avLst/>
          </a:prstGeom>
          <a:noFill/>
          <a:ln w="3175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47113" name="Group 9"/>
          <p:cNvGrpSpPr>
            <a:grpSpLocks/>
          </p:cNvGrpSpPr>
          <p:nvPr/>
        </p:nvGrpSpPr>
        <p:grpSpPr bwMode="auto">
          <a:xfrm>
            <a:off x="2052638" y="2268538"/>
            <a:ext cx="4705350" cy="3444875"/>
            <a:chOff x="1305" y="1183"/>
            <a:chExt cx="3242" cy="2170"/>
          </a:xfrm>
        </p:grpSpPr>
        <p:sp>
          <p:nvSpPr>
            <p:cNvPr id="632842" name="Line 10"/>
            <p:cNvSpPr>
              <a:spLocks noChangeShapeType="1"/>
            </p:cNvSpPr>
            <p:nvPr/>
          </p:nvSpPr>
          <p:spPr bwMode="auto">
            <a:xfrm rot="5400000">
              <a:off x="2925" y="1733"/>
              <a:ext cx="0" cy="3240"/>
            </a:xfrm>
            <a:prstGeom prst="line">
              <a:avLst/>
            </a:prstGeom>
            <a:noFill/>
            <a:ln w="317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lang="en-US" sz="2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632843" name="Line 11"/>
            <p:cNvSpPr>
              <a:spLocks noChangeShapeType="1"/>
            </p:cNvSpPr>
            <p:nvPr/>
          </p:nvSpPr>
          <p:spPr bwMode="auto">
            <a:xfrm rot="5400000">
              <a:off x="2926" y="1205"/>
              <a:ext cx="0" cy="3240"/>
            </a:xfrm>
            <a:prstGeom prst="line">
              <a:avLst/>
            </a:prstGeom>
            <a:noFill/>
            <a:ln w="317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lang="en-US" sz="2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632844" name="Line 12"/>
            <p:cNvSpPr>
              <a:spLocks noChangeShapeType="1"/>
            </p:cNvSpPr>
            <p:nvPr/>
          </p:nvSpPr>
          <p:spPr bwMode="auto">
            <a:xfrm rot="5400000">
              <a:off x="2925" y="-437"/>
              <a:ext cx="0" cy="3240"/>
            </a:xfrm>
            <a:prstGeom prst="line">
              <a:avLst/>
            </a:prstGeom>
            <a:noFill/>
            <a:ln w="317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lang="en-US" sz="2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632845" name="Line 13"/>
            <p:cNvSpPr>
              <a:spLocks noChangeShapeType="1"/>
            </p:cNvSpPr>
            <p:nvPr/>
          </p:nvSpPr>
          <p:spPr bwMode="auto">
            <a:xfrm rot="5400000">
              <a:off x="2927" y="381"/>
              <a:ext cx="0" cy="3240"/>
            </a:xfrm>
            <a:prstGeom prst="line">
              <a:avLst/>
            </a:prstGeom>
            <a:noFill/>
            <a:ln w="317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lang="en-US" sz="2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632846" name="Line 14"/>
            <p:cNvSpPr>
              <a:spLocks noChangeShapeType="1"/>
            </p:cNvSpPr>
            <p:nvPr/>
          </p:nvSpPr>
          <p:spPr bwMode="auto">
            <a:xfrm rot="5400000">
              <a:off x="2927" y="657"/>
              <a:ext cx="0" cy="3240"/>
            </a:xfrm>
            <a:prstGeom prst="line">
              <a:avLst/>
            </a:prstGeom>
            <a:noFill/>
            <a:ln w="317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lang="en-US" sz="2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632847" name="Line 15"/>
            <p:cNvSpPr>
              <a:spLocks noChangeShapeType="1"/>
            </p:cNvSpPr>
            <p:nvPr/>
          </p:nvSpPr>
          <p:spPr bwMode="auto">
            <a:xfrm rot="5400000">
              <a:off x="2925" y="-173"/>
              <a:ext cx="0" cy="3240"/>
            </a:xfrm>
            <a:prstGeom prst="line">
              <a:avLst/>
            </a:prstGeom>
            <a:noFill/>
            <a:ln w="317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lang="en-US" sz="2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632848" name="Line 16"/>
            <p:cNvSpPr>
              <a:spLocks noChangeShapeType="1"/>
            </p:cNvSpPr>
            <p:nvPr/>
          </p:nvSpPr>
          <p:spPr bwMode="auto">
            <a:xfrm rot="5400000">
              <a:off x="2925" y="103"/>
              <a:ext cx="0" cy="3240"/>
            </a:xfrm>
            <a:prstGeom prst="line">
              <a:avLst/>
            </a:prstGeom>
            <a:noFill/>
            <a:ln w="317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lang="en-US" sz="2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632849" name="Line 17"/>
            <p:cNvSpPr>
              <a:spLocks noChangeShapeType="1"/>
            </p:cNvSpPr>
            <p:nvPr/>
          </p:nvSpPr>
          <p:spPr bwMode="auto">
            <a:xfrm rot="5400000">
              <a:off x="2927" y="945"/>
              <a:ext cx="0" cy="3240"/>
            </a:xfrm>
            <a:prstGeom prst="line">
              <a:avLst/>
            </a:prstGeom>
            <a:noFill/>
            <a:ln w="317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lang="en-US" sz="2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632850" name="Line 18"/>
            <p:cNvSpPr>
              <a:spLocks noChangeShapeType="1"/>
            </p:cNvSpPr>
            <p:nvPr/>
          </p:nvSpPr>
          <p:spPr bwMode="auto">
            <a:xfrm rot="5400000">
              <a:off x="2926" y="1481"/>
              <a:ext cx="0" cy="3240"/>
            </a:xfrm>
            <a:prstGeom prst="line">
              <a:avLst/>
            </a:prstGeom>
            <a:noFill/>
            <a:ln w="317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lang="en-US" sz="2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grpSp>
        <p:nvGrpSpPr>
          <p:cNvPr id="47114" name="Group 20"/>
          <p:cNvGrpSpPr>
            <a:grpSpLocks/>
          </p:cNvGrpSpPr>
          <p:nvPr/>
        </p:nvGrpSpPr>
        <p:grpSpPr bwMode="auto">
          <a:xfrm>
            <a:off x="1954213" y="2268538"/>
            <a:ext cx="207962" cy="3444875"/>
            <a:chOff x="1063" y="1207"/>
            <a:chExt cx="131" cy="2170"/>
          </a:xfrm>
        </p:grpSpPr>
        <p:sp>
          <p:nvSpPr>
            <p:cNvPr id="632853" name="Line 21"/>
            <p:cNvSpPr>
              <a:spLocks noChangeShapeType="1"/>
            </p:cNvSpPr>
            <p:nvPr/>
          </p:nvSpPr>
          <p:spPr bwMode="auto">
            <a:xfrm>
              <a:off x="1066" y="3377"/>
              <a:ext cx="128" cy="0"/>
            </a:xfrm>
            <a:prstGeom prst="line">
              <a:avLst/>
            </a:prstGeom>
            <a:noFill/>
            <a:ln w="12700">
              <a:solidFill>
                <a:srgbClr val="002C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632854" name="Line 22"/>
            <p:cNvSpPr>
              <a:spLocks noChangeShapeType="1"/>
            </p:cNvSpPr>
            <p:nvPr/>
          </p:nvSpPr>
          <p:spPr bwMode="auto">
            <a:xfrm>
              <a:off x="1066" y="3125"/>
              <a:ext cx="128" cy="0"/>
            </a:xfrm>
            <a:prstGeom prst="line">
              <a:avLst/>
            </a:prstGeom>
            <a:noFill/>
            <a:ln w="12700">
              <a:solidFill>
                <a:srgbClr val="002C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632855" name="Line 23"/>
            <p:cNvSpPr>
              <a:spLocks noChangeShapeType="1"/>
            </p:cNvSpPr>
            <p:nvPr/>
          </p:nvSpPr>
          <p:spPr bwMode="auto">
            <a:xfrm>
              <a:off x="1066" y="2849"/>
              <a:ext cx="128" cy="0"/>
            </a:xfrm>
            <a:prstGeom prst="line">
              <a:avLst/>
            </a:prstGeom>
            <a:noFill/>
            <a:ln w="12700">
              <a:solidFill>
                <a:srgbClr val="002C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632856" name="Line 24"/>
            <p:cNvSpPr>
              <a:spLocks noChangeShapeType="1"/>
            </p:cNvSpPr>
            <p:nvPr/>
          </p:nvSpPr>
          <p:spPr bwMode="auto">
            <a:xfrm>
              <a:off x="1066" y="2585"/>
              <a:ext cx="128" cy="0"/>
            </a:xfrm>
            <a:prstGeom prst="line">
              <a:avLst/>
            </a:prstGeom>
            <a:noFill/>
            <a:ln w="12700">
              <a:solidFill>
                <a:srgbClr val="002C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632857" name="Line 25"/>
            <p:cNvSpPr>
              <a:spLocks noChangeShapeType="1"/>
            </p:cNvSpPr>
            <p:nvPr/>
          </p:nvSpPr>
          <p:spPr bwMode="auto">
            <a:xfrm>
              <a:off x="1066" y="2302"/>
              <a:ext cx="128" cy="0"/>
            </a:xfrm>
            <a:prstGeom prst="line">
              <a:avLst/>
            </a:prstGeom>
            <a:noFill/>
            <a:ln w="12700">
              <a:solidFill>
                <a:srgbClr val="002C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632858" name="Line 26"/>
            <p:cNvSpPr>
              <a:spLocks noChangeShapeType="1"/>
            </p:cNvSpPr>
            <p:nvPr/>
          </p:nvSpPr>
          <p:spPr bwMode="auto">
            <a:xfrm>
              <a:off x="1066" y="2023"/>
              <a:ext cx="128" cy="0"/>
            </a:xfrm>
            <a:prstGeom prst="line">
              <a:avLst/>
            </a:prstGeom>
            <a:noFill/>
            <a:ln w="12700">
              <a:solidFill>
                <a:srgbClr val="002C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632859" name="Line 27"/>
            <p:cNvSpPr>
              <a:spLocks noChangeShapeType="1"/>
            </p:cNvSpPr>
            <p:nvPr/>
          </p:nvSpPr>
          <p:spPr bwMode="auto">
            <a:xfrm>
              <a:off x="1066" y="1747"/>
              <a:ext cx="128" cy="0"/>
            </a:xfrm>
            <a:prstGeom prst="line">
              <a:avLst/>
            </a:prstGeom>
            <a:noFill/>
            <a:ln w="12700">
              <a:solidFill>
                <a:srgbClr val="002C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632860" name="Line 28"/>
            <p:cNvSpPr>
              <a:spLocks noChangeShapeType="1"/>
            </p:cNvSpPr>
            <p:nvPr/>
          </p:nvSpPr>
          <p:spPr bwMode="auto">
            <a:xfrm>
              <a:off x="1063" y="1471"/>
              <a:ext cx="127" cy="0"/>
            </a:xfrm>
            <a:prstGeom prst="line">
              <a:avLst/>
            </a:prstGeom>
            <a:noFill/>
            <a:ln w="12700">
              <a:solidFill>
                <a:srgbClr val="002C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632861" name="Line 29"/>
            <p:cNvSpPr>
              <a:spLocks noChangeShapeType="1"/>
            </p:cNvSpPr>
            <p:nvPr/>
          </p:nvSpPr>
          <p:spPr bwMode="auto">
            <a:xfrm>
              <a:off x="1066" y="1207"/>
              <a:ext cx="128" cy="0"/>
            </a:xfrm>
            <a:prstGeom prst="line">
              <a:avLst/>
            </a:prstGeom>
            <a:noFill/>
            <a:ln w="12700">
              <a:solidFill>
                <a:srgbClr val="002C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grpSp>
        <p:nvGrpSpPr>
          <p:cNvPr id="47115" name="Group 30"/>
          <p:cNvGrpSpPr>
            <a:grpSpLocks/>
          </p:cNvGrpSpPr>
          <p:nvPr/>
        </p:nvGrpSpPr>
        <p:grpSpPr bwMode="auto">
          <a:xfrm>
            <a:off x="1539875" y="2062163"/>
            <a:ext cx="442913" cy="3844925"/>
            <a:chOff x="982" y="1053"/>
            <a:chExt cx="279" cy="2422"/>
          </a:xfrm>
        </p:grpSpPr>
        <p:sp>
          <p:nvSpPr>
            <p:cNvPr id="47144" name="Rectangle 31"/>
            <p:cNvSpPr>
              <a:spLocks noChangeArrowheads="1"/>
            </p:cNvSpPr>
            <p:nvPr/>
          </p:nvSpPr>
          <p:spPr bwMode="auto">
            <a:xfrm>
              <a:off x="1075" y="3246"/>
              <a:ext cx="186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altLang="en-US" b="0">
                  <a:solidFill>
                    <a:srgbClr val="000000"/>
                  </a:solidFill>
                  <a:latin typeface="Book Antiqua" pitchFamily="18" charset="0"/>
                </a:rPr>
                <a:t>2</a:t>
              </a:r>
            </a:p>
          </p:txBody>
        </p:sp>
        <p:sp>
          <p:nvSpPr>
            <p:cNvPr id="47145" name="Rectangle 32"/>
            <p:cNvSpPr>
              <a:spLocks noChangeArrowheads="1"/>
            </p:cNvSpPr>
            <p:nvPr/>
          </p:nvSpPr>
          <p:spPr bwMode="auto">
            <a:xfrm>
              <a:off x="1075" y="2993"/>
              <a:ext cx="186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altLang="en-US" b="0">
                  <a:solidFill>
                    <a:srgbClr val="000000"/>
                  </a:solidFill>
                  <a:latin typeface="Book Antiqua" pitchFamily="18" charset="0"/>
                </a:rPr>
                <a:t>4</a:t>
              </a:r>
            </a:p>
          </p:txBody>
        </p:sp>
        <p:sp>
          <p:nvSpPr>
            <p:cNvPr id="47146" name="Rectangle 33"/>
            <p:cNvSpPr>
              <a:spLocks noChangeArrowheads="1"/>
            </p:cNvSpPr>
            <p:nvPr/>
          </p:nvSpPr>
          <p:spPr bwMode="auto">
            <a:xfrm>
              <a:off x="1075" y="2717"/>
              <a:ext cx="186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altLang="en-US" b="0">
                  <a:solidFill>
                    <a:srgbClr val="000000"/>
                  </a:solidFill>
                  <a:latin typeface="Book Antiqua" pitchFamily="18" charset="0"/>
                </a:rPr>
                <a:t>6</a:t>
              </a:r>
            </a:p>
          </p:txBody>
        </p:sp>
        <p:sp>
          <p:nvSpPr>
            <p:cNvPr id="47147" name="Rectangle 34"/>
            <p:cNvSpPr>
              <a:spLocks noChangeArrowheads="1"/>
            </p:cNvSpPr>
            <p:nvPr/>
          </p:nvSpPr>
          <p:spPr bwMode="auto">
            <a:xfrm>
              <a:off x="1075" y="2442"/>
              <a:ext cx="186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altLang="en-US" b="0">
                  <a:solidFill>
                    <a:srgbClr val="000000"/>
                  </a:solidFill>
                  <a:latin typeface="Book Antiqua" pitchFamily="18" charset="0"/>
                </a:rPr>
                <a:t>8</a:t>
              </a:r>
            </a:p>
          </p:txBody>
        </p:sp>
        <p:sp>
          <p:nvSpPr>
            <p:cNvPr id="47148" name="Rectangle 35"/>
            <p:cNvSpPr>
              <a:spLocks noChangeArrowheads="1"/>
            </p:cNvSpPr>
            <p:nvPr/>
          </p:nvSpPr>
          <p:spPr bwMode="auto">
            <a:xfrm>
              <a:off x="982" y="2166"/>
              <a:ext cx="258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altLang="en-US" b="0">
                  <a:solidFill>
                    <a:srgbClr val="000000"/>
                  </a:solidFill>
                  <a:latin typeface="Book Antiqua" pitchFamily="18" charset="0"/>
                </a:rPr>
                <a:t>10</a:t>
              </a:r>
            </a:p>
          </p:txBody>
        </p:sp>
        <p:sp>
          <p:nvSpPr>
            <p:cNvPr id="47149" name="Rectangle 36"/>
            <p:cNvSpPr>
              <a:spLocks noChangeArrowheads="1"/>
            </p:cNvSpPr>
            <p:nvPr/>
          </p:nvSpPr>
          <p:spPr bwMode="auto">
            <a:xfrm>
              <a:off x="982" y="1880"/>
              <a:ext cx="258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altLang="en-US" b="0">
                  <a:solidFill>
                    <a:srgbClr val="000000"/>
                  </a:solidFill>
                  <a:latin typeface="Book Antiqua" pitchFamily="18" charset="0"/>
                </a:rPr>
                <a:t>12</a:t>
              </a:r>
            </a:p>
          </p:txBody>
        </p:sp>
        <p:sp>
          <p:nvSpPr>
            <p:cNvPr id="47150" name="Rectangle 37"/>
            <p:cNvSpPr>
              <a:spLocks noChangeArrowheads="1"/>
            </p:cNvSpPr>
            <p:nvPr/>
          </p:nvSpPr>
          <p:spPr bwMode="auto">
            <a:xfrm>
              <a:off x="982" y="1604"/>
              <a:ext cx="258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altLang="en-US" b="0">
                  <a:solidFill>
                    <a:srgbClr val="000000"/>
                  </a:solidFill>
                  <a:latin typeface="Book Antiqua" pitchFamily="18" charset="0"/>
                </a:rPr>
                <a:t>14</a:t>
              </a:r>
            </a:p>
          </p:txBody>
        </p:sp>
        <p:sp>
          <p:nvSpPr>
            <p:cNvPr id="47151" name="Rectangle 38"/>
            <p:cNvSpPr>
              <a:spLocks noChangeArrowheads="1"/>
            </p:cNvSpPr>
            <p:nvPr/>
          </p:nvSpPr>
          <p:spPr bwMode="auto">
            <a:xfrm>
              <a:off x="982" y="1329"/>
              <a:ext cx="258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altLang="en-US" b="0">
                  <a:solidFill>
                    <a:srgbClr val="000000"/>
                  </a:solidFill>
                  <a:latin typeface="Book Antiqua" pitchFamily="18" charset="0"/>
                </a:rPr>
                <a:t>16</a:t>
              </a:r>
            </a:p>
          </p:txBody>
        </p:sp>
        <p:sp>
          <p:nvSpPr>
            <p:cNvPr id="47152" name="Rectangle 39"/>
            <p:cNvSpPr>
              <a:spLocks noChangeArrowheads="1"/>
            </p:cNvSpPr>
            <p:nvPr/>
          </p:nvSpPr>
          <p:spPr bwMode="auto">
            <a:xfrm>
              <a:off x="993" y="1053"/>
              <a:ext cx="258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altLang="en-US" b="0">
                  <a:solidFill>
                    <a:srgbClr val="000000"/>
                  </a:solidFill>
                  <a:latin typeface="Book Antiqua" pitchFamily="18" charset="0"/>
                </a:rPr>
                <a:t>18</a:t>
              </a:r>
            </a:p>
          </p:txBody>
        </p:sp>
      </p:grpSp>
      <p:sp>
        <p:nvSpPr>
          <p:cNvPr id="47116" name="Rectangle 40"/>
          <p:cNvSpPr>
            <a:spLocks noChangeArrowheads="1"/>
          </p:cNvSpPr>
          <p:nvPr/>
        </p:nvSpPr>
        <p:spPr bwMode="auto">
          <a:xfrm>
            <a:off x="6862763" y="6132513"/>
            <a:ext cx="1341437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/>
            <a:r>
              <a:rPr lang="en-US" altLang="en-US">
                <a:solidFill>
                  <a:srgbClr val="000000"/>
                </a:solidFill>
                <a:latin typeface="Book Antiqua" pitchFamily="18" charset="0"/>
              </a:rPr>
              <a:t>  Parts</a:t>
            </a:r>
          </a:p>
          <a:p>
            <a:pPr eaLnBrk="0" hangingPunct="0"/>
            <a:r>
              <a:rPr lang="en-US" altLang="en-US">
                <a:solidFill>
                  <a:srgbClr val="000000"/>
                </a:solidFill>
                <a:latin typeface="Book Antiqua" pitchFamily="18" charset="0"/>
              </a:rPr>
              <a:t>Cost ($)</a:t>
            </a:r>
          </a:p>
        </p:txBody>
      </p:sp>
      <p:sp>
        <p:nvSpPr>
          <p:cNvPr id="632873" name="Line 41"/>
          <p:cNvSpPr>
            <a:spLocks noChangeShapeType="1"/>
          </p:cNvSpPr>
          <p:nvPr/>
        </p:nvSpPr>
        <p:spPr bwMode="auto">
          <a:xfrm flipV="1">
            <a:off x="2058988" y="2254250"/>
            <a:ext cx="0" cy="3883025"/>
          </a:xfrm>
          <a:prstGeom prst="line">
            <a:avLst/>
          </a:prstGeom>
          <a:noFill/>
          <a:ln w="12700">
            <a:solidFill>
              <a:srgbClr val="002C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32874" name="Rectangle 42"/>
          <p:cNvSpPr>
            <a:spLocks noChangeArrowheads="1"/>
          </p:cNvSpPr>
          <p:nvPr/>
        </p:nvSpPr>
        <p:spPr bwMode="auto">
          <a:xfrm>
            <a:off x="2554288" y="5718175"/>
            <a:ext cx="701675" cy="407988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32875" name="Rectangle 43"/>
          <p:cNvSpPr>
            <a:spLocks noChangeArrowheads="1"/>
          </p:cNvSpPr>
          <p:nvPr/>
        </p:nvSpPr>
        <p:spPr bwMode="auto">
          <a:xfrm>
            <a:off x="3254375" y="3335338"/>
            <a:ext cx="703263" cy="2795587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32876" name="Rectangle 44"/>
          <p:cNvSpPr>
            <a:spLocks noChangeArrowheads="1"/>
          </p:cNvSpPr>
          <p:nvPr/>
        </p:nvSpPr>
        <p:spPr bwMode="auto">
          <a:xfrm>
            <a:off x="3957638" y="2693988"/>
            <a:ext cx="701675" cy="3433762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32877" name="Rectangle 45"/>
          <p:cNvSpPr>
            <a:spLocks noChangeArrowheads="1"/>
          </p:cNvSpPr>
          <p:nvPr/>
        </p:nvSpPr>
        <p:spPr bwMode="auto">
          <a:xfrm>
            <a:off x="4659313" y="4700588"/>
            <a:ext cx="703262" cy="1425575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32878" name="Rectangle 46"/>
          <p:cNvSpPr>
            <a:spLocks noChangeArrowheads="1"/>
          </p:cNvSpPr>
          <p:nvPr/>
        </p:nvSpPr>
        <p:spPr bwMode="auto">
          <a:xfrm>
            <a:off x="5356225" y="4700588"/>
            <a:ext cx="703263" cy="1425575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7123" name="Rectangle 47"/>
          <p:cNvSpPr>
            <a:spLocks noChangeArrowheads="1"/>
          </p:cNvSpPr>
          <p:nvPr/>
        </p:nvSpPr>
        <p:spPr bwMode="auto">
          <a:xfrm rot="-5400000">
            <a:off x="667544" y="3917157"/>
            <a:ext cx="1273175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altLang="en-US">
                <a:solidFill>
                  <a:srgbClr val="000000"/>
                </a:solidFill>
                <a:latin typeface="Book Antiqua" pitchFamily="18" charset="0"/>
              </a:rPr>
              <a:t>Frequency</a:t>
            </a:r>
          </a:p>
        </p:txBody>
      </p:sp>
      <p:sp>
        <p:nvSpPr>
          <p:cNvPr id="632880" name="Rectangle 48"/>
          <p:cNvSpPr>
            <a:spLocks noChangeArrowheads="1"/>
          </p:cNvSpPr>
          <p:nvPr/>
        </p:nvSpPr>
        <p:spPr bwMode="auto">
          <a:xfrm>
            <a:off x="6059488" y="5111750"/>
            <a:ext cx="693737" cy="1020763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7125" name="Rectangle 49"/>
          <p:cNvSpPr>
            <a:spLocks noChangeArrowheads="1"/>
          </p:cNvSpPr>
          <p:nvPr/>
        </p:nvSpPr>
        <p:spPr bwMode="auto">
          <a:xfrm>
            <a:off x="2360613" y="6189663"/>
            <a:ext cx="4587875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altLang="en-US" b="0">
                <a:solidFill>
                  <a:srgbClr val="000000"/>
                </a:solidFill>
                <a:latin typeface="Book Antiqua" pitchFamily="18" charset="0"/>
              </a:rPr>
              <a:t>50        60         70       </a:t>
            </a:r>
            <a:r>
              <a:rPr lang="en-US" altLang="en-US" sz="1200" b="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en-US" altLang="en-US" sz="800" b="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en-US" altLang="en-US" b="0">
                <a:solidFill>
                  <a:srgbClr val="000000"/>
                </a:solidFill>
                <a:latin typeface="Book Antiqua" pitchFamily="18" charset="0"/>
              </a:rPr>
              <a:t>80        90       100     110</a:t>
            </a:r>
          </a:p>
        </p:txBody>
      </p:sp>
      <p:grpSp>
        <p:nvGrpSpPr>
          <p:cNvPr id="47126" name="Group 50"/>
          <p:cNvGrpSpPr>
            <a:grpSpLocks/>
          </p:cNvGrpSpPr>
          <p:nvPr/>
        </p:nvGrpSpPr>
        <p:grpSpPr bwMode="auto">
          <a:xfrm>
            <a:off x="2047875" y="6022975"/>
            <a:ext cx="4830763" cy="285750"/>
            <a:chOff x="1122" y="3548"/>
            <a:chExt cx="3435" cy="180"/>
          </a:xfrm>
        </p:grpSpPr>
        <p:sp>
          <p:nvSpPr>
            <p:cNvPr id="632883" name="Line 51"/>
            <p:cNvSpPr>
              <a:spLocks noChangeShapeType="1"/>
            </p:cNvSpPr>
            <p:nvPr/>
          </p:nvSpPr>
          <p:spPr bwMode="auto">
            <a:xfrm>
              <a:off x="1273" y="3629"/>
              <a:ext cx="32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632884" name="Line 52"/>
            <p:cNvSpPr>
              <a:spLocks noChangeShapeType="1"/>
            </p:cNvSpPr>
            <p:nvPr/>
          </p:nvSpPr>
          <p:spPr bwMode="auto">
            <a:xfrm flipV="1">
              <a:off x="1178" y="3548"/>
              <a:ext cx="50" cy="8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632885" name="Line 53"/>
            <p:cNvSpPr>
              <a:spLocks noChangeShapeType="1"/>
            </p:cNvSpPr>
            <p:nvPr/>
          </p:nvSpPr>
          <p:spPr bwMode="auto">
            <a:xfrm>
              <a:off x="1228" y="3553"/>
              <a:ext cx="0" cy="1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632886" name="Line 54"/>
            <p:cNvSpPr>
              <a:spLocks noChangeShapeType="1"/>
            </p:cNvSpPr>
            <p:nvPr/>
          </p:nvSpPr>
          <p:spPr bwMode="auto">
            <a:xfrm flipV="1">
              <a:off x="1226" y="3625"/>
              <a:ext cx="51" cy="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632887" name="Line 55"/>
            <p:cNvSpPr>
              <a:spLocks noChangeShapeType="1"/>
            </p:cNvSpPr>
            <p:nvPr/>
          </p:nvSpPr>
          <p:spPr bwMode="auto">
            <a:xfrm>
              <a:off x="1122" y="3636"/>
              <a:ext cx="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lang="en-US" sz="2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47127" name="Rectangle 56"/>
          <p:cNvSpPr>
            <a:spLocks noChangeArrowheads="1"/>
          </p:cNvSpPr>
          <p:nvPr/>
        </p:nvSpPr>
        <p:spPr bwMode="auto">
          <a:xfrm>
            <a:off x="2908300" y="1862138"/>
            <a:ext cx="3505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>
                <a:solidFill>
                  <a:srgbClr val="000000"/>
                </a:solidFill>
                <a:latin typeface="Book Antiqua" pitchFamily="18" charset="0"/>
              </a:rPr>
              <a:t>Tune-up Parts Cost</a:t>
            </a:r>
          </a:p>
        </p:txBody>
      </p:sp>
      <p:sp>
        <p:nvSpPr>
          <p:cNvPr id="632890" name="Line 58"/>
          <p:cNvSpPr>
            <a:spLocks noChangeShapeType="1"/>
          </p:cNvSpPr>
          <p:nvPr/>
        </p:nvSpPr>
        <p:spPr bwMode="auto">
          <a:xfrm>
            <a:off x="1947863" y="6130925"/>
            <a:ext cx="4840287" cy="0"/>
          </a:xfrm>
          <a:prstGeom prst="line">
            <a:avLst/>
          </a:prstGeom>
          <a:noFill/>
          <a:ln w="12700">
            <a:solidFill>
              <a:srgbClr val="002C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32893" name="Line 61"/>
          <p:cNvSpPr>
            <a:spLocks noChangeShapeType="1"/>
          </p:cNvSpPr>
          <p:nvPr/>
        </p:nvSpPr>
        <p:spPr bwMode="auto">
          <a:xfrm>
            <a:off x="4543425" y="2698750"/>
            <a:ext cx="0" cy="390525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7130" name="Object 63"/>
          <p:cNvGraphicFramePr>
            <a:graphicFrameLocks noChangeAspect="1"/>
          </p:cNvGraphicFramePr>
          <p:nvPr/>
        </p:nvGraphicFramePr>
        <p:xfrm>
          <a:off x="1862138" y="909638"/>
          <a:ext cx="5305425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79" name="Equation" r:id="rId4" imgW="2806700" imgH="457200" progId="Equation.DSMT4">
                  <p:embed/>
                </p:oleObj>
              </mc:Choice>
              <mc:Fallback>
                <p:oleObj name="Equation" r:id="rId4" imgW="2806700" imgH="457200" progId="Equation.DSMT4">
                  <p:embed/>
                  <p:pic>
                    <p:nvPicPr>
                      <p:cNvPr id="0" name="Object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2138" y="909638"/>
                        <a:ext cx="5305425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400" name="Rectangle 64"/>
          <p:cNvSpPr>
            <a:spLocks noChangeArrowheads="1"/>
          </p:cNvSpPr>
          <p:nvPr/>
        </p:nvSpPr>
        <p:spPr bwMode="auto">
          <a:xfrm>
            <a:off x="4267200" y="977900"/>
            <a:ext cx="1782763" cy="8096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4401" name="Rectangle 65"/>
          <p:cNvSpPr>
            <a:spLocks noChangeArrowheads="1"/>
          </p:cNvSpPr>
          <p:nvPr/>
        </p:nvSpPr>
        <p:spPr bwMode="auto">
          <a:xfrm>
            <a:off x="6096000" y="1198563"/>
            <a:ext cx="1128713" cy="2587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2" name="Line 61"/>
          <p:cNvSpPr>
            <a:spLocks noChangeShapeType="1"/>
          </p:cNvSpPr>
          <p:nvPr/>
        </p:nvSpPr>
        <p:spPr bwMode="auto">
          <a:xfrm>
            <a:off x="4324350" y="2693988"/>
            <a:ext cx="0" cy="390525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Line 61"/>
          <p:cNvSpPr>
            <a:spLocks noChangeShapeType="1"/>
          </p:cNvSpPr>
          <p:nvPr/>
        </p:nvSpPr>
        <p:spPr bwMode="auto">
          <a:xfrm>
            <a:off x="3433763" y="3230563"/>
            <a:ext cx="0" cy="288925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8501" name="Rectangle 5"/>
          <p:cNvSpPr>
            <a:spLocks noChangeArrowheads="1"/>
          </p:cNvSpPr>
          <p:nvPr/>
        </p:nvSpPr>
        <p:spPr bwMode="auto">
          <a:xfrm>
            <a:off x="4167188" y="6159500"/>
            <a:ext cx="742950" cy="4191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2000" b="0">
                <a:solidFill>
                  <a:srgbClr val="FF0000"/>
                </a:solidFill>
                <a:latin typeface="Times New Roman" pitchFamily="18" charset="0"/>
              </a:rPr>
              <a:t>$78.98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3776663" y="6154738"/>
            <a:ext cx="1062037" cy="4191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2000" b="0">
                <a:solidFill>
                  <a:srgbClr val="FF0000"/>
                </a:solidFill>
                <a:latin typeface="Times New Roman" pitchFamily="18" charset="0"/>
              </a:rPr>
              <a:t>$75.50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076575" y="6161088"/>
            <a:ext cx="700088" cy="4191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2000" b="0">
                <a:solidFill>
                  <a:srgbClr val="FF0000"/>
                </a:solidFill>
                <a:latin typeface="Times New Roman" pitchFamily="18" charset="0"/>
              </a:rPr>
              <a:t>$62</a:t>
            </a:r>
          </a:p>
        </p:txBody>
      </p:sp>
      <p:sp>
        <p:nvSpPr>
          <p:cNvPr id="67" name="Rectangle 6"/>
          <p:cNvSpPr>
            <a:spLocks noChangeArrowheads="1"/>
          </p:cNvSpPr>
          <p:nvPr/>
        </p:nvSpPr>
        <p:spPr bwMode="auto">
          <a:xfrm>
            <a:off x="690563" y="88900"/>
            <a:ext cx="777240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algn="ctr" eaLnBrk="0" hangingPunct="0">
              <a:defRPr b="1">
                <a:solidFill>
                  <a:schemeClr val="tx1"/>
                </a:solidFill>
                <a:latin typeface="MS Reference Serif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9pPr>
          </a:lstStyle>
          <a:p>
            <a:pPr>
              <a:defRPr/>
            </a:pPr>
            <a:r>
              <a:rPr lang="en-US" altLang="en-US" sz="2800" b="0" dirty="0" smtClean="0">
                <a:solidFill>
                  <a:srgbClr val="000000"/>
                </a:solidFill>
                <a:latin typeface="+mj-lt"/>
              </a:rPr>
              <a:t>Measures of Shape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2893" grpId="0" animBg="1"/>
      <p:bldP spid="14400" grpId="0" animBg="1"/>
      <p:bldP spid="14401" grpId="0" animBg="1"/>
      <p:bldP spid="2" grpId="0" animBg="1"/>
      <p:bldP spid="3" grpId="0" animBg="1"/>
      <p:bldP spid="618501" grpId="0" animBg="1" autoUpdateAnimBg="0"/>
      <p:bldP spid="618501" grpId="1" animBg="1"/>
      <p:bldP spid="4" grpId="0" animBg="1" autoUpdateAnimBg="0"/>
      <p:bldP spid="4" grpId="1" animBg="1"/>
      <p:bldP spid="5" grpId="0" animBg="1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1473200"/>
            <a:ext cx="309245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3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2713" y="1473200"/>
            <a:ext cx="3074987" cy="176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Rectangle 5"/>
          <p:cNvSpPr txBox="1">
            <a:spLocks noChangeArrowheads="1"/>
          </p:cNvSpPr>
          <p:nvPr/>
        </p:nvSpPr>
        <p:spPr bwMode="auto">
          <a:xfrm>
            <a:off x="5114925" y="1112838"/>
            <a:ext cx="3484563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Monotype Sorts"/>
              <a:buChar char="n"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•"/>
              <a:defRPr sz="2400">
                <a:solidFill>
                  <a:srgbClr val="000000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•"/>
              <a:defRPr sz="2400">
                <a:solidFill>
                  <a:srgbClr val="000000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Monotype Sorts"/>
              <a:buNone/>
              <a:defRPr/>
            </a:pPr>
            <a:r>
              <a:rPr lang="en-US" altLang="en-US" kern="0" dirty="0" smtClean="0"/>
              <a:t>Moderately Skewed Left</a:t>
            </a:r>
          </a:p>
        </p:txBody>
      </p:sp>
      <p:sp>
        <p:nvSpPr>
          <p:cNvPr id="37" name="Rectangle 3"/>
          <p:cNvSpPr txBox="1">
            <a:spLocks noChangeArrowheads="1"/>
          </p:cNvSpPr>
          <p:nvPr/>
        </p:nvSpPr>
        <p:spPr bwMode="auto">
          <a:xfrm>
            <a:off x="1487488" y="1079500"/>
            <a:ext cx="1687512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Monotype Sorts"/>
              <a:buChar char="n"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•"/>
              <a:defRPr sz="2400">
                <a:solidFill>
                  <a:srgbClr val="000000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•"/>
              <a:defRPr sz="2400">
                <a:solidFill>
                  <a:srgbClr val="000000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Monotype Sorts"/>
              <a:buNone/>
              <a:defRPr/>
            </a:pPr>
            <a:r>
              <a:rPr lang="en-US" altLang="en-US" kern="0" smtClean="0"/>
              <a:t>Symmetric</a:t>
            </a:r>
            <a:endParaRPr lang="en-US" altLang="en-US" kern="0" dirty="0" smtClean="0"/>
          </a:p>
        </p:txBody>
      </p:sp>
      <p:pic>
        <p:nvPicPr>
          <p:cNvPr id="25606" name="Picture 3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038" y="4421188"/>
            <a:ext cx="4178300" cy="196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Rectangle 5"/>
          <p:cNvSpPr txBox="1">
            <a:spLocks noChangeArrowheads="1"/>
          </p:cNvSpPr>
          <p:nvPr/>
        </p:nvSpPr>
        <p:spPr bwMode="auto">
          <a:xfrm>
            <a:off x="3070225" y="4073525"/>
            <a:ext cx="2997200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Monotype Sorts"/>
              <a:buChar char="n"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•"/>
              <a:defRPr sz="2400">
                <a:solidFill>
                  <a:srgbClr val="000000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•"/>
              <a:defRPr sz="2400">
                <a:solidFill>
                  <a:srgbClr val="000000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Monotype Sorts"/>
              <a:buNone/>
              <a:defRPr/>
            </a:pPr>
            <a:r>
              <a:rPr lang="en-US" altLang="en-US" kern="0" dirty="0" smtClean="0"/>
              <a:t>Highly Skewed Right</a:t>
            </a:r>
          </a:p>
        </p:txBody>
      </p:sp>
      <p:sp>
        <p:nvSpPr>
          <p:cNvPr id="48136" name="Text Box 32"/>
          <p:cNvSpPr txBox="1">
            <a:spLocks noChangeArrowheads="1"/>
          </p:cNvSpPr>
          <p:nvPr/>
        </p:nvSpPr>
        <p:spPr bwMode="auto">
          <a:xfrm>
            <a:off x="1336675" y="3132138"/>
            <a:ext cx="21494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en-US" altLang="en-US" sz="2400" b="0" i="1">
                <a:solidFill>
                  <a:srgbClr val="000000"/>
                </a:solidFill>
                <a:latin typeface="Book Antiqua" pitchFamily="18" charset="0"/>
              </a:rPr>
              <a:t>skew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= 0 </a:t>
            </a:r>
          </a:p>
        </p:txBody>
      </p:sp>
      <p:sp>
        <p:nvSpPr>
          <p:cNvPr id="10" name="Text Box 34"/>
          <p:cNvSpPr txBox="1">
            <a:spLocks noChangeArrowheads="1"/>
          </p:cNvSpPr>
          <p:nvPr/>
        </p:nvSpPr>
        <p:spPr bwMode="auto">
          <a:xfrm>
            <a:off x="5759450" y="3155950"/>
            <a:ext cx="21955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 </a:t>
            </a:r>
            <a:r>
              <a:rPr lang="en-US" altLang="en-US" sz="2400" b="0" i="1">
                <a:solidFill>
                  <a:srgbClr val="000000"/>
                </a:solidFill>
                <a:latin typeface="Book Antiqua" pitchFamily="18" charset="0"/>
              </a:rPr>
              <a:t>skew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 =  </a:t>
            </a:r>
            <a:r>
              <a:rPr lang="en-US" altLang="en-US" sz="2400" b="0">
                <a:solidFill>
                  <a:srgbClr val="000000"/>
                </a:solidFill>
                <a:latin typeface="Symbol" pitchFamily="18" charset="2"/>
              </a:rPr>
              <a:t>- 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.31  </a:t>
            </a:r>
          </a:p>
        </p:txBody>
      </p:sp>
      <p:sp>
        <p:nvSpPr>
          <p:cNvPr id="11" name="Text Box 36"/>
          <p:cNvSpPr txBox="1">
            <a:spLocks noChangeArrowheads="1"/>
          </p:cNvSpPr>
          <p:nvPr/>
        </p:nvSpPr>
        <p:spPr bwMode="auto">
          <a:xfrm>
            <a:off x="3406775" y="6286500"/>
            <a:ext cx="2028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 </a:t>
            </a:r>
            <a:r>
              <a:rPr lang="en-US" altLang="en-US" sz="2400" b="0" i="1">
                <a:solidFill>
                  <a:srgbClr val="000000"/>
                </a:solidFill>
                <a:latin typeface="Book Antiqua" pitchFamily="18" charset="0"/>
              </a:rPr>
              <a:t>skew</a:t>
            </a: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=  1.25  </a:t>
            </a: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690563" y="88900"/>
            <a:ext cx="777240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algn="ctr" eaLnBrk="0" hangingPunct="0">
              <a:defRPr b="1">
                <a:solidFill>
                  <a:schemeClr val="tx1"/>
                </a:solidFill>
                <a:latin typeface="MS Reference Serif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9pPr>
          </a:lstStyle>
          <a:p>
            <a:pPr>
              <a:defRPr/>
            </a:pPr>
            <a:r>
              <a:rPr lang="en-US" altLang="en-US" sz="2800" b="0" dirty="0" smtClean="0">
                <a:solidFill>
                  <a:srgbClr val="000000"/>
                </a:solidFill>
                <a:latin typeface="+mj-lt"/>
              </a:rPr>
              <a:t>Measures of Shape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9" grpId="0"/>
      <p:bldP spid="10" grpId="0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381000" y="1004888"/>
            <a:ext cx="8242300" cy="148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 eaLnBrk="0" hangingPunct="0">
              <a:defRPr b="1">
                <a:solidFill>
                  <a:schemeClr val="tx1"/>
                </a:solidFill>
                <a:latin typeface="MS Reference Serif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9pPr>
          </a:lstStyle>
          <a:p>
            <a:pPr algn="l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defRPr/>
            </a:pPr>
            <a:r>
              <a:rPr lang="en-US" sz="2200" dirty="0" err="1" smtClean="0">
                <a:solidFill>
                  <a:srgbClr val="FF0000"/>
                </a:solidFill>
                <a:latin typeface="+mj-lt"/>
              </a:rPr>
              <a:t>Chebyshev's</a:t>
            </a:r>
            <a:r>
              <a:rPr lang="en-US" sz="2200" dirty="0" smtClean="0">
                <a:solidFill>
                  <a:srgbClr val="FF0000"/>
                </a:solidFill>
                <a:latin typeface="+mj-lt"/>
              </a:rPr>
              <a:t> Theorem</a:t>
            </a:r>
            <a:r>
              <a:rPr lang="en-US" sz="2200" b="0" dirty="0" smtClean="0">
                <a:solidFill>
                  <a:srgbClr val="FF0000"/>
                </a:solidFill>
                <a:latin typeface="Times New Roman" pitchFamily="18" charset="0"/>
              </a:rPr>
              <a:t>:</a:t>
            </a:r>
            <a:r>
              <a:rPr lang="en-US" altLang="en-US" sz="2200" b="0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</a:p>
          <a:p>
            <a:pPr marL="520700" indent="-520700" algn="l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defRPr/>
            </a:pPr>
            <a:r>
              <a:rPr lang="en-US" altLang="en-US" sz="2200" b="0" dirty="0" smtClean="0">
                <a:solidFill>
                  <a:srgbClr val="000000"/>
                </a:solidFill>
                <a:latin typeface="Times New Roman" pitchFamily="18" charset="0"/>
              </a:rPr>
              <a:t>	</a:t>
            </a:r>
          </a:p>
          <a:p>
            <a:pPr marL="520700" indent="-520700" algn="l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defRPr/>
            </a:pPr>
            <a:r>
              <a:rPr lang="en-US" altLang="en-US" sz="2200" b="0" dirty="0" smtClean="0">
                <a:solidFill>
                  <a:srgbClr val="000000"/>
                </a:solidFill>
                <a:latin typeface="Times New Roman" pitchFamily="18" charset="0"/>
              </a:rPr>
              <a:t>	At least (1 - 1/</a:t>
            </a:r>
            <a:r>
              <a:rPr lang="en-US" altLang="en-US" sz="2200" i="1" dirty="0" smtClean="0">
                <a:solidFill>
                  <a:srgbClr val="FF0000"/>
                </a:solidFill>
                <a:latin typeface="Times New Roman" pitchFamily="18" charset="0"/>
              </a:rPr>
              <a:t>z</a:t>
            </a:r>
            <a:r>
              <a:rPr lang="en-US" altLang="en-US" sz="2200" b="0" baseline="30000" dirty="0" smtClean="0">
                <a:solidFill>
                  <a:srgbClr val="000000"/>
                </a:solidFill>
                <a:latin typeface="Times New Roman" pitchFamily="18" charset="0"/>
              </a:rPr>
              <a:t>2</a:t>
            </a:r>
            <a:r>
              <a:rPr lang="en-US" altLang="en-US" sz="2200" b="0" dirty="0" smtClean="0">
                <a:solidFill>
                  <a:srgbClr val="000000"/>
                </a:solidFill>
                <a:latin typeface="Times New Roman" pitchFamily="18" charset="0"/>
              </a:rPr>
              <a:t>) of the data values are within </a:t>
            </a:r>
            <a:r>
              <a:rPr lang="en-US" altLang="en-US" sz="2200" i="1" dirty="0" smtClean="0">
                <a:solidFill>
                  <a:srgbClr val="FF0000"/>
                </a:solidFill>
                <a:latin typeface="Times New Roman" pitchFamily="18" charset="0"/>
              </a:rPr>
              <a:t>z</a:t>
            </a:r>
            <a:r>
              <a:rPr lang="en-US" altLang="en-US" sz="2200" b="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br>
              <a:rPr lang="en-US" altLang="en-US" sz="2200" b="0" dirty="0" smtClean="0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 altLang="en-US" sz="2200" b="0" dirty="0" smtClean="0">
                <a:solidFill>
                  <a:srgbClr val="000000"/>
                </a:solidFill>
                <a:latin typeface="Times New Roman" pitchFamily="18" charset="0"/>
              </a:rPr>
              <a:t>standard deviations of the mean.</a:t>
            </a:r>
          </a:p>
        </p:txBody>
      </p:sp>
      <p:sp>
        <p:nvSpPr>
          <p:cNvPr id="542726" name="Rectangle 6"/>
          <p:cNvSpPr>
            <a:spLocks noChangeArrowheads="1"/>
          </p:cNvSpPr>
          <p:nvPr/>
        </p:nvSpPr>
        <p:spPr bwMode="auto">
          <a:xfrm>
            <a:off x="906463" y="4000500"/>
            <a:ext cx="7334250" cy="95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At least </a:t>
            </a:r>
            <a:r>
              <a:rPr lang="en-US" altLang="en-US" sz="2200">
                <a:solidFill>
                  <a:srgbClr val="FF0000"/>
                </a:solidFill>
                <a:latin typeface="Times New Roman" pitchFamily="18" charset="0"/>
              </a:rPr>
              <a:t>75%</a:t>
            </a:r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 of the data values are within </a:t>
            </a:r>
            <a:r>
              <a:rPr lang="en-US" altLang="en-US" sz="2200">
                <a:solidFill>
                  <a:srgbClr val="FF0000"/>
                </a:solidFill>
                <a:latin typeface="Times New Roman" pitchFamily="18" charset="0"/>
              </a:rPr>
              <a:t>2</a:t>
            </a:r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 </a:t>
            </a:r>
            <a:b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standard deviations of the mean </a:t>
            </a:r>
          </a:p>
        </p:txBody>
      </p:sp>
      <p:sp>
        <p:nvSpPr>
          <p:cNvPr id="542737" name="Rectangle 17"/>
          <p:cNvSpPr>
            <a:spLocks noChangeArrowheads="1"/>
          </p:cNvSpPr>
          <p:nvPr/>
        </p:nvSpPr>
        <p:spPr bwMode="auto">
          <a:xfrm>
            <a:off x="901700" y="5105400"/>
            <a:ext cx="7334250" cy="75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At least </a:t>
            </a:r>
            <a:r>
              <a:rPr lang="en-US" altLang="en-US" sz="2200">
                <a:solidFill>
                  <a:srgbClr val="FF0000"/>
                </a:solidFill>
                <a:latin typeface="Times New Roman" pitchFamily="18" charset="0"/>
              </a:rPr>
              <a:t>89%</a:t>
            </a:r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 of the data values are within </a:t>
            </a:r>
            <a:r>
              <a:rPr lang="en-US" altLang="en-US" sz="2200">
                <a:solidFill>
                  <a:srgbClr val="FF0000"/>
                </a:solidFill>
                <a:latin typeface="Times New Roman" pitchFamily="18" charset="0"/>
              </a:rPr>
              <a:t>3 </a:t>
            </a:r>
            <a:br>
              <a:rPr lang="en-US" altLang="en-US" sz="2200">
                <a:solidFill>
                  <a:srgbClr val="FF0000"/>
                </a:solidFill>
                <a:latin typeface="Times New Roman" pitchFamily="18" charset="0"/>
              </a:rPr>
            </a:br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standard deviations of the mean </a:t>
            </a:r>
          </a:p>
        </p:txBody>
      </p:sp>
      <p:sp>
        <p:nvSpPr>
          <p:cNvPr id="542738" name="Rectangle 18"/>
          <p:cNvSpPr>
            <a:spLocks noChangeArrowheads="1"/>
          </p:cNvSpPr>
          <p:nvPr/>
        </p:nvSpPr>
        <p:spPr bwMode="auto">
          <a:xfrm>
            <a:off x="868363" y="5962650"/>
            <a:ext cx="7334250" cy="82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At least </a:t>
            </a:r>
            <a:r>
              <a:rPr lang="en-US" altLang="en-US" sz="2200">
                <a:solidFill>
                  <a:srgbClr val="FF0000"/>
                </a:solidFill>
                <a:latin typeface="Times New Roman" pitchFamily="18" charset="0"/>
              </a:rPr>
              <a:t>94%</a:t>
            </a:r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 of the data values are within </a:t>
            </a:r>
            <a:r>
              <a:rPr lang="en-US" altLang="en-US" sz="2200">
                <a:solidFill>
                  <a:srgbClr val="FF0000"/>
                </a:solidFill>
                <a:latin typeface="Times New Roman" pitchFamily="18" charset="0"/>
              </a:rPr>
              <a:t>4</a:t>
            </a:r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 </a:t>
            </a:r>
            <a:b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standard deviations of the mean 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90563" y="88900"/>
            <a:ext cx="777240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algn="ctr" eaLnBrk="0" hangingPunct="0">
              <a:defRPr b="1">
                <a:solidFill>
                  <a:schemeClr val="tx1"/>
                </a:solidFill>
                <a:latin typeface="MS Reference Serif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9pPr>
          </a:lstStyle>
          <a:p>
            <a:pPr>
              <a:defRPr/>
            </a:pPr>
            <a:r>
              <a:rPr lang="en-US" altLang="en-US" sz="2800" b="0" dirty="0" smtClean="0">
                <a:solidFill>
                  <a:srgbClr val="000000"/>
                </a:solidFill>
                <a:latin typeface="+mj-lt"/>
              </a:rPr>
              <a:t>Measures of Shape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906463" y="2921000"/>
            <a:ext cx="7334250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140000"/>
              </a:lnSpc>
            </a:pPr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At least </a:t>
            </a:r>
            <a:r>
              <a:rPr lang="en-US" altLang="en-US" sz="2200">
                <a:solidFill>
                  <a:srgbClr val="FF0000"/>
                </a:solidFill>
                <a:latin typeface="Times New Roman" pitchFamily="18" charset="0"/>
              </a:rPr>
              <a:t>0%</a:t>
            </a:r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 of the data values are within </a:t>
            </a:r>
            <a:r>
              <a:rPr lang="en-US" altLang="en-US" sz="2200">
                <a:solidFill>
                  <a:srgbClr val="FF0000"/>
                </a:solidFill>
                <a:latin typeface="Times New Roman" pitchFamily="18" charset="0"/>
              </a:rPr>
              <a:t>1</a:t>
            </a:r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  <a:p>
            <a:pPr eaLnBrk="0" hangingPunct="0"/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standard deviation of the mean </a:t>
            </a:r>
          </a:p>
        </p:txBody>
      </p:sp>
      <p:sp>
        <p:nvSpPr>
          <p:cNvPr id="10" name="Rectangle 64"/>
          <p:cNvSpPr>
            <a:spLocks noChangeArrowheads="1"/>
          </p:cNvSpPr>
          <p:nvPr/>
        </p:nvSpPr>
        <p:spPr bwMode="auto">
          <a:xfrm>
            <a:off x="1917700" y="3121025"/>
            <a:ext cx="452438" cy="3175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1" name="Rectangle 64"/>
          <p:cNvSpPr>
            <a:spLocks noChangeArrowheads="1"/>
          </p:cNvSpPr>
          <p:nvPr/>
        </p:nvSpPr>
        <p:spPr bwMode="auto">
          <a:xfrm>
            <a:off x="1884363" y="4157663"/>
            <a:ext cx="652462" cy="3175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2" name="Rectangle 64"/>
          <p:cNvSpPr>
            <a:spLocks noChangeArrowheads="1"/>
          </p:cNvSpPr>
          <p:nvPr/>
        </p:nvSpPr>
        <p:spPr bwMode="auto">
          <a:xfrm>
            <a:off x="1889125" y="5154613"/>
            <a:ext cx="652463" cy="3175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3" name="Rectangle 64"/>
          <p:cNvSpPr>
            <a:spLocks noChangeArrowheads="1"/>
          </p:cNvSpPr>
          <p:nvPr/>
        </p:nvSpPr>
        <p:spPr bwMode="auto">
          <a:xfrm>
            <a:off x="1838325" y="6059488"/>
            <a:ext cx="654050" cy="3175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26" grpId="0"/>
      <p:bldP spid="542737" grpId="0"/>
      <p:bldP spid="542738" grpId="0"/>
      <p:bldP spid="9" grpId="0"/>
      <p:bldP spid="10" grpId="0" animBg="1"/>
      <p:bldP spid="11" grpId="0" animBg="1"/>
      <p:bldP spid="12" grpId="0" animBg="1"/>
      <p:bldP spid="1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381000" y="1042988"/>
            <a:ext cx="8242300" cy="148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 eaLnBrk="0" hangingPunct="0">
              <a:defRPr b="1">
                <a:solidFill>
                  <a:schemeClr val="tx1"/>
                </a:solidFill>
                <a:latin typeface="MS Reference Serif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9pPr>
          </a:lstStyle>
          <a:p>
            <a:pPr algn="l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defRPr/>
            </a:pPr>
            <a:r>
              <a:rPr lang="en-US" sz="2200" dirty="0" smtClean="0">
                <a:solidFill>
                  <a:srgbClr val="0066FF"/>
                </a:solidFill>
                <a:latin typeface="+mj-lt"/>
              </a:rPr>
              <a:t>Empirical Rule:</a:t>
            </a:r>
            <a:r>
              <a:rPr lang="en-US" altLang="en-US" sz="2200" b="0" dirty="0" smtClean="0">
                <a:solidFill>
                  <a:srgbClr val="0066FF"/>
                </a:solidFill>
                <a:latin typeface="Times New Roman" pitchFamily="18" charset="0"/>
              </a:rPr>
              <a:t> </a:t>
            </a:r>
          </a:p>
          <a:p>
            <a:pPr marL="520700" indent="-520700" algn="l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defRPr/>
            </a:pPr>
            <a:r>
              <a:rPr lang="en-US" altLang="en-US" sz="2200" b="0" dirty="0" smtClean="0">
                <a:solidFill>
                  <a:srgbClr val="000000"/>
                </a:solidFill>
                <a:latin typeface="Times New Roman" pitchFamily="18" charset="0"/>
              </a:rPr>
              <a:t>	</a:t>
            </a:r>
          </a:p>
          <a:p>
            <a:pPr marL="520700" indent="-520700" algn="l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defRPr/>
            </a:pPr>
            <a:r>
              <a:rPr lang="en-US" altLang="en-US" sz="2200" b="0" dirty="0" smtClean="0">
                <a:solidFill>
                  <a:srgbClr val="000000"/>
                </a:solidFill>
                <a:latin typeface="Times New Roman" pitchFamily="18" charset="0"/>
              </a:rPr>
              <a:t>	</a:t>
            </a:r>
          </a:p>
          <a:p>
            <a:pPr marL="520700" indent="-520700" algn="l">
              <a:lnSpc>
                <a:spcPct val="90000"/>
              </a:lnSpc>
              <a:spcBef>
                <a:spcPct val="20000"/>
              </a:spcBef>
              <a:buClr>
                <a:srgbClr val="66FFFF"/>
              </a:buClr>
              <a:buSzPct val="75000"/>
              <a:defRPr/>
            </a:pPr>
            <a:endParaRPr lang="en-US" altLang="en-US" sz="2200" b="0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0179" name="Rectangle 6"/>
          <p:cNvSpPr>
            <a:spLocks noChangeArrowheads="1"/>
          </p:cNvSpPr>
          <p:nvPr/>
        </p:nvSpPr>
        <p:spPr bwMode="auto">
          <a:xfrm>
            <a:off x="906463" y="4000500"/>
            <a:ext cx="7334250" cy="95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     </a:t>
            </a:r>
            <a:r>
              <a:rPr lang="en-US" altLang="en-US" sz="2400">
                <a:solidFill>
                  <a:srgbClr val="0066FF"/>
                </a:solidFill>
                <a:latin typeface="Times New Roman" pitchFamily="18" charset="0"/>
              </a:rPr>
              <a:t>95.44%</a:t>
            </a:r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 of the data values are within </a:t>
            </a:r>
            <a:r>
              <a:rPr lang="en-US" altLang="en-US" sz="2200">
                <a:solidFill>
                  <a:srgbClr val="FF0000"/>
                </a:solidFill>
                <a:latin typeface="Times New Roman" pitchFamily="18" charset="0"/>
              </a:rPr>
              <a:t>2</a:t>
            </a:r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 </a:t>
            </a:r>
            <a:b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standard deviations of the mean </a:t>
            </a:r>
          </a:p>
        </p:txBody>
      </p:sp>
      <p:sp>
        <p:nvSpPr>
          <p:cNvPr id="50180" name="Rectangle 17"/>
          <p:cNvSpPr>
            <a:spLocks noChangeArrowheads="1"/>
          </p:cNvSpPr>
          <p:nvPr/>
        </p:nvSpPr>
        <p:spPr bwMode="auto">
          <a:xfrm>
            <a:off x="901700" y="5105400"/>
            <a:ext cx="7334250" cy="75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     </a:t>
            </a:r>
            <a:r>
              <a:rPr lang="en-US" altLang="en-US" sz="2400">
                <a:solidFill>
                  <a:srgbClr val="0066FF"/>
                </a:solidFill>
                <a:latin typeface="Times New Roman" pitchFamily="18" charset="0"/>
              </a:rPr>
              <a:t>99.74%</a:t>
            </a:r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 of the data values are within </a:t>
            </a:r>
            <a:r>
              <a:rPr lang="en-US" altLang="en-US" sz="2200">
                <a:solidFill>
                  <a:srgbClr val="FF0000"/>
                </a:solidFill>
                <a:latin typeface="Times New Roman" pitchFamily="18" charset="0"/>
              </a:rPr>
              <a:t>3 </a:t>
            </a:r>
            <a:br>
              <a:rPr lang="en-US" altLang="en-US" sz="2200">
                <a:solidFill>
                  <a:srgbClr val="FF0000"/>
                </a:solidFill>
                <a:latin typeface="Times New Roman" pitchFamily="18" charset="0"/>
              </a:rPr>
            </a:br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standard deviations of the mean </a:t>
            </a:r>
          </a:p>
        </p:txBody>
      </p:sp>
      <p:sp>
        <p:nvSpPr>
          <p:cNvPr id="50181" name="Rectangle 18"/>
          <p:cNvSpPr>
            <a:spLocks noChangeArrowheads="1"/>
          </p:cNvSpPr>
          <p:nvPr/>
        </p:nvSpPr>
        <p:spPr bwMode="auto">
          <a:xfrm>
            <a:off x="868363" y="5962650"/>
            <a:ext cx="7334250" cy="82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     </a:t>
            </a:r>
            <a:r>
              <a:rPr lang="en-US" altLang="en-US" sz="2400">
                <a:solidFill>
                  <a:srgbClr val="0066FF"/>
                </a:solidFill>
                <a:latin typeface="Times New Roman" pitchFamily="18" charset="0"/>
              </a:rPr>
              <a:t>99.99%</a:t>
            </a:r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 of the data values are within </a:t>
            </a:r>
            <a:r>
              <a:rPr lang="en-US" altLang="en-US" sz="2200">
                <a:solidFill>
                  <a:srgbClr val="FF0000"/>
                </a:solidFill>
                <a:latin typeface="Times New Roman" pitchFamily="18" charset="0"/>
              </a:rPr>
              <a:t>4</a:t>
            </a:r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 </a:t>
            </a:r>
            <a:b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standard deviations of the mean 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90563" y="88900"/>
            <a:ext cx="777240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algn="ctr" eaLnBrk="0" hangingPunct="0">
              <a:defRPr b="1">
                <a:solidFill>
                  <a:schemeClr val="tx1"/>
                </a:solidFill>
                <a:latin typeface="MS Reference Serif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9pPr>
          </a:lstStyle>
          <a:p>
            <a:pPr>
              <a:defRPr/>
            </a:pPr>
            <a:r>
              <a:rPr lang="en-US" altLang="en-US" sz="2800" b="0" dirty="0" smtClean="0">
                <a:solidFill>
                  <a:srgbClr val="000000"/>
                </a:solidFill>
                <a:latin typeface="+mj-lt"/>
              </a:rPr>
              <a:t>Measures of Shape</a:t>
            </a:r>
          </a:p>
        </p:txBody>
      </p:sp>
      <p:sp>
        <p:nvSpPr>
          <p:cNvPr id="50183" name="Rectangle 6"/>
          <p:cNvSpPr>
            <a:spLocks noChangeArrowheads="1"/>
          </p:cNvSpPr>
          <p:nvPr/>
        </p:nvSpPr>
        <p:spPr bwMode="auto">
          <a:xfrm>
            <a:off x="906463" y="2921000"/>
            <a:ext cx="7334250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lnSpc>
                <a:spcPct val="140000"/>
              </a:lnSpc>
            </a:pPr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     </a:t>
            </a:r>
            <a:r>
              <a:rPr lang="en-US" altLang="en-US" sz="2400">
                <a:solidFill>
                  <a:srgbClr val="0066FF"/>
                </a:solidFill>
                <a:latin typeface="Times New Roman" pitchFamily="18" charset="0"/>
              </a:rPr>
              <a:t>68.26%</a:t>
            </a:r>
            <a:r>
              <a:rPr lang="en-US" altLang="en-US" sz="200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of the data values are within </a:t>
            </a:r>
            <a:r>
              <a:rPr lang="en-US" altLang="en-US" sz="2200">
                <a:solidFill>
                  <a:srgbClr val="FF0000"/>
                </a:solidFill>
                <a:latin typeface="Times New Roman" pitchFamily="18" charset="0"/>
              </a:rPr>
              <a:t>1</a:t>
            </a:r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  <a:p>
            <a:pPr eaLnBrk="0" hangingPunct="0"/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standard deviation of the mean 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8578" name="Group 98"/>
          <p:cNvGraphicFramePr>
            <a:graphicFrameLocks noGrp="1"/>
          </p:cNvGraphicFramePr>
          <p:nvPr>
            <p:ph/>
          </p:nvPr>
        </p:nvGraphicFramePr>
        <p:xfrm>
          <a:off x="2443163" y="806450"/>
          <a:ext cx="4321175" cy="4992688"/>
        </p:xfrm>
        <a:graphic>
          <a:graphicData uri="http://schemas.openxmlformats.org/drawingml/2006/table">
            <a:tbl>
              <a:tblPr/>
              <a:tblGrid>
                <a:gridCol w="2087562"/>
                <a:gridCol w="2233613"/>
              </a:tblGrid>
              <a:tr h="6683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z-score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Is the observation  within 2 std dev?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-1.93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Yes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-1.57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Yes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-1.21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Yes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-1.21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Yes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-1.21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Yes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-1.21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Yes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-1.00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Yes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5488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1.86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Yes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2.15</a:t>
                      </a:r>
                    </a:p>
                  </a:txBody>
                  <a:tcPr anchor="b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No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51240" name="Group 56"/>
          <p:cNvGrpSpPr>
            <a:grpSpLocks/>
          </p:cNvGrpSpPr>
          <p:nvPr/>
        </p:nvGrpSpPr>
        <p:grpSpPr bwMode="auto">
          <a:xfrm>
            <a:off x="3449638" y="4489450"/>
            <a:ext cx="65087" cy="360363"/>
            <a:chOff x="922" y="2753"/>
            <a:chExt cx="41" cy="227"/>
          </a:xfrm>
        </p:grpSpPr>
        <p:sp>
          <p:nvSpPr>
            <p:cNvPr id="51260" name="Oval 57"/>
            <p:cNvSpPr>
              <a:spLocks noChangeArrowheads="1"/>
            </p:cNvSpPr>
            <p:nvPr/>
          </p:nvSpPr>
          <p:spPr bwMode="auto">
            <a:xfrm>
              <a:off x="922" y="2753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altLang="en-US"/>
            </a:p>
          </p:txBody>
        </p:sp>
        <p:sp>
          <p:nvSpPr>
            <p:cNvPr id="51261" name="Oval 58"/>
            <p:cNvSpPr>
              <a:spLocks noChangeArrowheads="1"/>
            </p:cNvSpPr>
            <p:nvPr/>
          </p:nvSpPr>
          <p:spPr bwMode="auto">
            <a:xfrm>
              <a:off x="928" y="2849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altLang="en-US"/>
            </a:p>
          </p:txBody>
        </p:sp>
        <p:sp>
          <p:nvSpPr>
            <p:cNvPr id="51262" name="Oval 59"/>
            <p:cNvSpPr>
              <a:spLocks noChangeArrowheads="1"/>
            </p:cNvSpPr>
            <p:nvPr/>
          </p:nvSpPr>
          <p:spPr bwMode="auto">
            <a:xfrm>
              <a:off x="925" y="2945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altLang="en-US"/>
            </a:p>
          </p:txBody>
        </p:sp>
      </p:grpSp>
      <p:grpSp>
        <p:nvGrpSpPr>
          <p:cNvPr id="51241" name="Group 64"/>
          <p:cNvGrpSpPr>
            <a:grpSpLocks/>
          </p:cNvGrpSpPr>
          <p:nvPr/>
        </p:nvGrpSpPr>
        <p:grpSpPr bwMode="auto">
          <a:xfrm>
            <a:off x="5530850" y="4502150"/>
            <a:ext cx="65088" cy="360363"/>
            <a:chOff x="922" y="2753"/>
            <a:chExt cx="41" cy="227"/>
          </a:xfrm>
        </p:grpSpPr>
        <p:sp>
          <p:nvSpPr>
            <p:cNvPr id="51257" name="Oval 65"/>
            <p:cNvSpPr>
              <a:spLocks noChangeArrowheads="1"/>
            </p:cNvSpPr>
            <p:nvPr/>
          </p:nvSpPr>
          <p:spPr bwMode="auto">
            <a:xfrm>
              <a:off x="922" y="2753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altLang="en-US"/>
            </a:p>
          </p:txBody>
        </p:sp>
        <p:sp>
          <p:nvSpPr>
            <p:cNvPr id="51258" name="Oval 66"/>
            <p:cNvSpPr>
              <a:spLocks noChangeArrowheads="1"/>
            </p:cNvSpPr>
            <p:nvPr/>
          </p:nvSpPr>
          <p:spPr bwMode="auto">
            <a:xfrm>
              <a:off x="928" y="2849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altLang="en-US"/>
            </a:p>
          </p:txBody>
        </p:sp>
        <p:sp>
          <p:nvSpPr>
            <p:cNvPr id="51259" name="Oval 67"/>
            <p:cNvSpPr>
              <a:spLocks noChangeArrowheads="1"/>
            </p:cNvSpPr>
            <p:nvPr/>
          </p:nvSpPr>
          <p:spPr bwMode="auto">
            <a:xfrm>
              <a:off x="925" y="2945"/>
              <a:ext cx="35" cy="3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altLang="en-US"/>
            </a:p>
          </p:txBody>
        </p:sp>
      </p:grpSp>
      <p:sp>
        <p:nvSpPr>
          <p:cNvPr id="148548" name="Rectangle 68"/>
          <p:cNvSpPr>
            <a:spLocks noChangeArrowheads="1"/>
          </p:cNvSpPr>
          <p:nvPr/>
        </p:nvSpPr>
        <p:spPr bwMode="auto">
          <a:xfrm>
            <a:off x="4991100" y="5461000"/>
            <a:ext cx="1128713" cy="2587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48550" name="Rectangle 70"/>
          <p:cNvSpPr>
            <a:spLocks noChangeArrowheads="1"/>
          </p:cNvSpPr>
          <p:nvPr/>
        </p:nvSpPr>
        <p:spPr bwMode="auto">
          <a:xfrm>
            <a:off x="5010150" y="1576388"/>
            <a:ext cx="1128713" cy="2587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48551" name="Rectangle 71"/>
          <p:cNvSpPr>
            <a:spLocks noChangeArrowheads="1"/>
          </p:cNvSpPr>
          <p:nvPr/>
        </p:nvSpPr>
        <p:spPr bwMode="auto">
          <a:xfrm>
            <a:off x="5003800" y="1966913"/>
            <a:ext cx="1128713" cy="2587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48552" name="Rectangle 72"/>
          <p:cNvSpPr>
            <a:spLocks noChangeArrowheads="1"/>
          </p:cNvSpPr>
          <p:nvPr/>
        </p:nvSpPr>
        <p:spPr bwMode="auto">
          <a:xfrm>
            <a:off x="4997450" y="2360613"/>
            <a:ext cx="1128713" cy="2587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48553" name="Rectangle 73"/>
          <p:cNvSpPr>
            <a:spLocks noChangeArrowheads="1"/>
          </p:cNvSpPr>
          <p:nvPr/>
        </p:nvSpPr>
        <p:spPr bwMode="auto">
          <a:xfrm>
            <a:off x="5006975" y="2747963"/>
            <a:ext cx="1128713" cy="2587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48554" name="Rectangle 74"/>
          <p:cNvSpPr>
            <a:spLocks noChangeArrowheads="1"/>
          </p:cNvSpPr>
          <p:nvPr/>
        </p:nvSpPr>
        <p:spPr bwMode="auto">
          <a:xfrm>
            <a:off x="5000625" y="3157538"/>
            <a:ext cx="1128713" cy="2587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48555" name="Rectangle 75"/>
          <p:cNvSpPr>
            <a:spLocks noChangeArrowheads="1"/>
          </p:cNvSpPr>
          <p:nvPr/>
        </p:nvSpPr>
        <p:spPr bwMode="auto">
          <a:xfrm>
            <a:off x="5010150" y="3552825"/>
            <a:ext cx="1128713" cy="2587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48556" name="Rectangle 76"/>
          <p:cNvSpPr>
            <a:spLocks noChangeArrowheads="1"/>
          </p:cNvSpPr>
          <p:nvPr/>
        </p:nvSpPr>
        <p:spPr bwMode="auto">
          <a:xfrm>
            <a:off x="5003800" y="3940175"/>
            <a:ext cx="1128713" cy="2587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148557" name="Rectangle 77"/>
          <p:cNvSpPr>
            <a:spLocks noChangeArrowheads="1"/>
          </p:cNvSpPr>
          <p:nvPr/>
        </p:nvSpPr>
        <p:spPr bwMode="auto">
          <a:xfrm>
            <a:off x="4997450" y="5059363"/>
            <a:ext cx="1128713" cy="2587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546852" name="Rectangle 36"/>
          <p:cNvSpPr>
            <a:spLocks noChangeArrowheads="1"/>
          </p:cNvSpPr>
          <p:nvPr/>
        </p:nvSpPr>
        <p:spPr bwMode="auto">
          <a:xfrm>
            <a:off x="1884363" y="5713413"/>
            <a:ext cx="5678487" cy="563562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lnSpc>
                <a:spcPct val="140000"/>
              </a:lnSpc>
              <a:defRPr/>
            </a:pPr>
            <a:r>
              <a:rPr lang="en-US">
                <a:solidFill>
                  <a:srgbClr val="FF0000"/>
                </a:solidFill>
                <a:latin typeface="Times New Roman" pitchFamily="18" charset="0"/>
                <a:cs typeface="+mn-cs"/>
              </a:rPr>
              <a:t>49</a:t>
            </a:r>
            <a:r>
              <a:rPr lang="en-US" b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 </a:t>
            </a:r>
            <a:r>
              <a:rPr lang="en-US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of the 50 data values are within</a:t>
            </a:r>
            <a:r>
              <a:rPr lang="en-US">
                <a:solidFill>
                  <a:srgbClr val="FF0000"/>
                </a:solidFill>
                <a:latin typeface="Times New Roman" pitchFamily="18" charset="0"/>
                <a:cs typeface="+mn-cs"/>
              </a:rPr>
              <a:t> 2 </a:t>
            </a:r>
            <a:r>
              <a:rPr lang="en-US" b="0" i="1">
                <a:solidFill>
                  <a:srgbClr val="000000"/>
                </a:solidFill>
                <a:latin typeface="Times New Roman" pitchFamily="18" charset="0"/>
                <a:cs typeface="+mn-cs"/>
              </a:rPr>
              <a:t>s </a:t>
            </a:r>
            <a:r>
              <a:rPr lang="en-US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of the mean</a:t>
            </a:r>
            <a:r>
              <a:rPr lang="en-US" b="0">
                <a:solidFill>
                  <a:srgbClr val="000000"/>
                </a:solidFill>
                <a:latin typeface="MS Reference Serif" pitchFamily="18" charset="0"/>
                <a:cs typeface="+mn-cs"/>
              </a:rPr>
              <a:t>   = </a:t>
            </a:r>
            <a:r>
              <a:rPr lang="en-US">
                <a:solidFill>
                  <a:srgbClr val="FF0000"/>
                </a:solidFill>
                <a:latin typeface="MS Reference Serif" pitchFamily="18" charset="0"/>
                <a:cs typeface="+mn-cs"/>
              </a:rPr>
              <a:t>98%</a:t>
            </a:r>
            <a:r>
              <a:rPr lang="en-US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 </a:t>
            </a:r>
          </a:p>
        </p:txBody>
      </p:sp>
      <p:sp>
        <p:nvSpPr>
          <p:cNvPr id="546855" name="Rectangle 39"/>
          <p:cNvSpPr>
            <a:spLocks noChangeArrowheads="1"/>
          </p:cNvSpPr>
          <p:nvPr/>
        </p:nvSpPr>
        <p:spPr bwMode="auto">
          <a:xfrm>
            <a:off x="6667500" y="5911850"/>
            <a:ext cx="841375" cy="260350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2" name="Rectangle 36"/>
          <p:cNvSpPr>
            <a:spLocks noChangeArrowheads="1"/>
          </p:cNvSpPr>
          <p:nvPr/>
        </p:nvSpPr>
        <p:spPr bwMode="auto">
          <a:xfrm>
            <a:off x="1879600" y="6051550"/>
            <a:ext cx="5678488" cy="563563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lnSpc>
                <a:spcPct val="140000"/>
              </a:lnSpc>
              <a:defRPr/>
            </a:pPr>
            <a:r>
              <a:rPr lang="en-US">
                <a:solidFill>
                  <a:srgbClr val="FF0000"/>
                </a:solidFill>
                <a:latin typeface="Times New Roman" pitchFamily="18" charset="0"/>
                <a:cs typeface="+mn-cs"/>
              </a:rPr>
              <a:t>50</a:t>
            </a:r>
            <a:r>
              <a:rPr lang="en-US" b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 </a:t>
            </a:r>
            <a:r>
              <a:rPr lang="en-US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of the 50 data values are within</a:t>
            </a:r>
            <a:r>
              <a:rPr lang="en-US">
                <a:solidFill>
                  <a:srgbClr val="FF0000"/>
                </a:solidFill>
                <a:latin typeface="Times New Roman" pitchFamily="18" charset="0"/>
                <a:cs typeface="+mn-cs"/>
              </a:rPr>
              <a:t> 3 </a:t>
            </a:r>
            <a:r>
              <a:rPr lang="en-US" b="0" i="1">
                <a:solidFill>
                  <a:srgbClr val="000000"/>
                </a:solidFill>
                <a:latin typeface="Times New Roman" pitchFamily="18" charset="0"/>
                <a:cs typeface="+mn-cs"/>
              </a:rPr>
              <a:t>s </a:t>
            </a:r>
            <a:r>
              <a:rPr lang="en-US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of the mean</a:t>
            </a:r>
            <a:r>
              <a:rPr lang="en-US" b="0">
                <a:solidFill>
                  <a:srgbClr val="000000"/>
                </a:solidFill>
                <a:latin typeface="MS Reference Serif" pitchFamily="18" charset="0"/>
                <a:cs typeface="+mn-cs"/>
              </a:rPr>
              <a:t>   = </a:t>
            </a:r>
            <a:r>
              <a:rPr lang="en-US">
                <a:solidFill>
                  <a:srgbClr val="FF0000"/>
                </a:solidFill>
                <a:latin typeface="MS Reference Serif" pitchFamily="18" charset="0"/>
                <a:cs typeface="+mn-cs"/>
              </a:rPr>
              <a:t>100%</a:t>
            </a:r>
            <a:r>
              <a:rPr lang="en-US" b="0">
                <a:solidFill>
                  <a:srgbClr val="000000"/>
                </a:solidFill>
                <a:latin typeface="Times New Roman" pitchFamily="18" charset="0"/>
                <a:cs typeface="+mn-cs"/>
              </a:rPr>
              <a:t> </a:t>
            </a:r>
          </a:p>
        </p:txBody>
      </p:sp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6662738" y="6249988"/>
            <a:ext cx="1049337" cy="260350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" name="Rectangle 36"/>
          <p:cNvSpPr>
            <a:spLocks noChangeArrowheads="1"/>
          </p:cNvSpPr>
          <p:nvPr/>
        </p:nvSpPr>
        <p:spPr bwMode="auto">
          <a:xfrm>
            <a:off x="1703388" y="6442075"/>
            <a:ext cx="5678487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140000"/>
              </a:lnSpc>
            </a:pPr>
            <a:r>
              <a:rPr lang="en-US" altLang="en-US" b="0" i="1">
                <a:solidFill>
                  <a:srgbClr val="000000"/>
                </a:solidFill>
                <a:latin typeface="Times New Roman" pitchFamily="18" charset="0"/>
              </a:rPr>
              <a:t>None of the values are outliers</a:t>
            </a:r>
          </a:p>
        </p:txBody>
      </p:sp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690563" y="88900"/>
            <a:ext cx="777240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algn="ctr" eaLnBrk="0" hangingPunct="0">
              <a:defRPr b="1">
                <a:solidFill>
                  <a:schemeClr val="tx1"/>
                </a:solidFill>
                <a:latin typeface="MS Reference Serif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9pPr>
          </a:lstStyle>
          <a:p>
            <a:pPr>
              <a:defRPr/>
            </a:pPr>
            <a:r>
              <a:rPr lang="en-US" altLang="en-US" sz="2800" b="0" dirty="0" smtClean="0">
                <a:solidFill>
                  <a:srgbClr val="000000"/>
                </a:solidFill>
                <a:latin typeface="+mj-lt"/>
              </a:rPr>
              <a:t>Measures of Shape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548" grpId="0" animBg="1"/>
      <p:bldP spid="148550" grpId="0" animBg="1"/>
      <p:bldP spid="148551" grpId="0" animBg="1"/>
      <p:bldP spid="148552" grpId="0" animBg="1"/>
      <p:bldP spid="148553" grpId="0" animBg="1"/>
      <p:bldP spid="148554" grpId="0" animBg="1"/>
      <p:bldP spid="148555" grpId="0" animBg="1"/>
      <p:bldP spid="148556" grpId="0" animBg="1"/>
      <p:bldP spid="148557" grpId="0" animBg="1"/>
      <p:bldP spid="546852" grpId="0"/>
      <p:bldP spid="546855" grpId="0" animBg="1"/>
      <p:bldP spid="2" grpId="0"/>
      <p:bldP spid="3" grpId="0" animBg="1"/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1079116"/>
              </p:ext>
            </p:extLst>
          </p:nvPr>
        </p:nvGraphicFramePr>
        <p:xfrm>
          <a:off x="409575" y="5746750"/>
          <a:ext cx="8369300" cy="958850"/>
        </p:xfrm>
        <a:graphic>
          <a:graphicData uri="http://schemas.openxmlformats.org/drawingml/2006/table">
            <a:tbl>
              <a:tblPr/>
              <a:tblGrid>
                <a:gridCol w="8369300"/>
              </a:tblGrid>
              <a:tr h="95885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hlinkClick r:id="rId3"/>
                        </a:rPr>
                        <a:t>data_pelican.xls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625" marR="47625" marT="47581" marB="47581" anchor="ctr">
                    <a:lnL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2228" name="Rectangle 1"/>
          <p:cNvSpPr>
            <a:spLocks noChangeArrowheads="1"/>
          </p:cNvSpPr>
          <p:nvPr/>
        </p:nvSpPr>
        <p:spPr bwMode="auto">
          <a:xfrm>
            <a:off x="1311275" y="13223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2200" b="0"/>
              <a:t/>
            </a:r>
            <a:br>
              <a:rPr lang="en-US" sz="2200" b="0"/>
            </a:br>
            <a:endParaRPr lang="en-US" sz="2200" b="0"/>
          </a:p>
        </p:txBody>
      </p:sp>
      <p:sp>
        <p:nvSpPr>
          <p:cNvPr id="15" name="Rectangle 14"/>
          <p:cNvSpPr/>
          <p:nvPr/>
        </p:nvSpPr>
        <p:spPr>
          <a:xfrm>
            <a:off x="555625" y="303213"/>
            <a:ext cx="7945438" cy="58181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sz="2000">
                <a:solidFill>
                  <a:srgbClr val="0B52FC"/>
                </a:solidFill>
                <a:latin typeface="Aharoni" pitchFamily="2" charset="-79"/>
                <a:cs typeface="Aharoni" pitchFamily="2" charset="-79"/>
              </a:rPr>
              <a:t>Pelican Stores -- continued </a:t>
            </a:r>
          </a:p>
          <a:p>
            <a:pPr>
              <a:buFont typeface="Arial" pitchFamily="34" charset="0"/>
              <a:buNone/>
            </a:pPr>
            <a:r>
              <a:rPr lang="en-US" sz="1600">
                <a:solidFill>
                  <a:srgbClr val="000000"/>
                </a:solidFill>
                <a:latin typeface="Times New Roman" pitchFamily="18" charset="0"/>
              </a:rPr>
              <a:t>Pelican Stores is chain of women’s apparel stores. It recently ran a promotion in which discount coupons were set to customers of other National Clothing stores. Data collected for a sample of 100 in-store credit card transactions at Pelican Stores during one day while the promotion was running are shown in Table 2.18. Customers who made a purchase using a discount coupon are referred to as</a:t>
            </a:r>
            <a:r>
              <a:rPr lang="en-US" sz="1600" i="1">
                <a:solidFill>
                  <a:srgbClr val="000000"/>
                </a:solidFill>
                <a:latin typeface="Times New Roman" pitchFamily="18" charset="0"/>
              </a:rPr>
              <a:t> promotional customers</a:t>
            </a:r>
            <a:r>
              <a:rPr lang="en-US" sz="1600">
                <a:solidFill>
                  <a:srgbClr val="000000"/>
                </a:solidFill>
                <a:latin typeface="Times New Roman" pitchFamily="18" charset="0"/>
              </a:rPr>
              <a:t> and customers who made a purchase but did not use a discount coupon are referred to as </a:t>
            </a:r>
            <a:r>
              <a:rPr lang="en-US" sz="1600" i="1">
                <a:solidFill>
                  <a:srgbClr val="000000"/>
                </a:solidFill>
                <a:latin typeface="Times New Roman" pitchFamily="18" charset="0"/>
              </a:rPr>
              <a:t>regular customers</a:t>
            </a:r>
            <a:r>
              <a:rPr lang="en-US" sz="1600">
                <a:solidFill>
                  <a:srgbClr val="000000"/>
                </a:solidFill>
                <a:latin typeface="Times New Roman" pitchFamily="18" charset="0"/>
              </a:rPr>
              <a:t>. Because the promotional coupons were not set to regular Pelican Stores  customers, management considers the sales made to people presenting the promotional coupons as sales it would not otherwise make. </a:t>
            </a:r>
          </a:p>
          <a:p>
            <a:pPr>
              <a:buFont typeface="Arial" pitchFamily="34" charset="0"/>
              <a:buNone/>
            </a:pPr>
            <a:endParaRPr lang="en-US" sz="160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buFont typeface="Arial" pitchFamily="34" charset="0"/>
              <a:buNone/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Pelican’s management would like to use this sample data to learn about its customer base and to evaluate the promotion involving discounts.</a:t>
            </a:r>
          </a:p>
          <a:p>
            <a:pPr>
              <a:buFont typeface="Arial" pitchFamily="34" charset="0"/>
              <a:buNone/>
            </a:pPr>
            <a:endParaRPr lang="en-US" sz="1600">
              <a:solidFill>
                <a:srgbClr val="000000"/>
              </a:solidFill>
              <a:latin typeface="Arial" pitchFamily="34" charset="0"/>
            </a:endParaRPr>
          </a:p>
          <a:p>
            <a:pPr>
              <a:buFont typeface="Arial" pitchFamily="34" charset="0"/>
              <a:buNone/>
            </a:pPr>
            <a:r>
              <a:rPr lang="en-US" sz="1600">
                <a:solidFill>
                  <a:srgbClr val="C00000"/>
                </a:solidFill>
                <a:latin typeface="Arial" pitchFamily="34" charset="0"/>
              </a:rPr>
              <a:t>Managerial Report</a:t>
            </a:r>
            <a:endParaRPr lang="en-US" sz="1600">
              <a:solidFill>
                <a:srgbClr val="A6A6A6"/>
              </a:solidFill>
              <a:latin typeface="Arial" pitchFamily="34" charset="0"/>
            </a:endParaRPr>
          </a:p>
          <a:p>
            <a:pPr>
              <a:buFont typeface="Times New Roman" pitchFamily="18" charset="0"/>
              <a:buAutoNum type="arabicPeriod"/>
            </a:pPr>
            <a:r>
              <a:rPr lang="en-US" sz="1600">
                <a:solidFill>
                  <a:srgbClr val="A6A6A6"/>
                </a:solidFill>
                <a:latin typeface="Arial" pitchFamily="34" charset="0"/>
              </a:rPr>
              <a:t>Using graphs and tables, summarize the qualitative variables.</a:t>
            </a:r>
          </a:p>
          <a:p>
            <a:pPr>
              <a:buFont typeface="Times New Roman" pitchFamily="18" charset="0"/>
              <a:buAutoNum type="arabicPeriod"/>
            </a:pPr>
            <a:r>
              <a:rPr lang="en-US" sz="1600">
                <a:solidFill>
                  <a:srgbClr val="A6A6A6"/>
                </a:solidFill>
                <a:latin typeface="Arial" pitchFamily="34" charset="0"/>
              </a:rPr>
              <a:t>Using graphs and tables, summarize the quantitative variables.</a:t>
            </a:r>
          </a:p>
          <a:p>
            <a:pPr>
              <a:buFont typeface="Times New Roman" pitchFamily="18" charset="0"/>
              <a:buAutoNum type="arabicPeriod"/>
            </a:pPr>
            <a:r>
              <a:rPr lang="en-US" sz="1600">
                <a:solidFill>
                  <a:srgbClr val="A6A6A6"/>
                </a:solidFill>
                <a:latin typeface="Arial" pitchFamily="34" charset="0"/>
              </a:rPr>
              <a:t>Using pivot tables and scatter plots, summarize the variables.</a:t>
            </a:r>
            <a:endParaRPr lang="en-US" sz="1600">
              <a:solidFill>
                <a:srgbClr val="B2B2B2"/>
              </a:solidFill>
              <a:latin typeface="Arial" pitchFamily="34" charset="0"/>
            </a:endParaRPr>
          </a:p>
          <a:p>
            <a:pPr>
              <a:buFont typeface="Times New Roman" pitchFamily="18" charset="0"/>
              <a:buAutoNum type="arabicPeriod"/>
            </a:pPr>
            <a:r>
              <a:rPr lang="en-US" sz="1600">
                <a:solidFill>
                  <a:srgbClr val="B2B2B2"/>
                </a:solidFill>
                <a:latin typeface="Arial" pitchFamily="34" charset="0"/>
              </a:rPr>
              <a:t>Compute the mean, mode, median, and the 25</a:t>
            </a:r>
            <a:r>
              <a:rPr lang="en-US" sz="1600" baseline="30000">
                <a:solidFill>
                  <a:srgbClr val="B2B2B2"/>
                </a:solidFill>
                <a:latin typeface="Arial" pitchFamily="34" charset="0"/>
              </a:rPr>
              <a:t>th</a:t>
            </a:r>
            <a:r>
              <a:rPr lang="en-US" sz="1600">
                <a:solidFill>
                  <a:srgbClr val="B2B2B2"/>
                </a:solidFill>
                <a:latin typeface="Arial" pitchFamily="34" charset="0"/>
              </a:rPr>
              <a:t> and 75</a:t>
            </a:r>
            <a:r>
              <a:rPr lang="en-US" sz="1600" baseline="30000">
                <a:solidFill>
                  <a:srgbClr val="B2B2B2"/>
                </a:solidFill>
                <a:latin typeface="Arial" pitchFamily="34" charset="0"/>
              </a:rPr>
              <a:t>th</a:t>
            </a:r>
            <a:r>
              <a:rPr lang="en-US" sz="1600">
                <a:solidFill>
                  <a:srgbClr val="B2B2B2"/>
                </a:solidFill>
                <a:latin typeface="Arial" pitchFamily="34" charset="0"/>
              </a:rPr>
              <a:t> percentiles.</a:t>
            </a:r>
          </a:p>
          <a:p>
            <a:pPr>
              <a:buFont typeface="Times New Roman" pitchFamily="18" charset="0"/>
              <a:buAutoNum type="arabicPeriod"/>
            </a:pPr>
            <a:r>
              <a:rPr lang="en-US" sz="1600">
                <a:solidFill>
                  <a:srgbClr val="B2B2B2"/>
                </a:solidFill>
                <a:latin typeface="Arial" pitchFamily="34" charset="0"/>
              </a:rPr>
              <a:t>Compute the range, IQR, variance, and standard deviations. </a:t>
            </a:r>
          </a:p>
          <a:p>
            <a:pPr>
              <a:buFont typeface="Times New Roman" pitchFamily="18" charset="0"/>
              <a:buAutoNum type="arabicPeriod"/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Compute the z-scores and skew, find the outliers, and count the observations that are within 1, 2, &amp; 3 standard deviations of the mean.</a:t>
            </a:r>
          </a:p>
          <a:p>
            <a:pPr>
              <a:buFont typeface="Times New Roman" pitchFamily="18" charset="0"/>
              <a:buAutoNum type="arabicPeriod"/>
            </a:pPr>
            <a:endParaRPr lang="en-US" sz="1600">
              <a:solidFill>
                <a:srgbClr val="00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/>
          <p:cNvSpPr>
            <a:spLocks noChangeArrowheads="1"/>
          </p:cNvSpPr>
          <p:nvPr/>
        </p:nvSpPr>
        <p:spPr bwMode="auto">
          <a:xfrm>
            <a:off x="952500" y="1257300"/>
            <a:ext cx="746760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The covariance is computed as follows:</a:t>
            </a:r>
            <a:endParaRPr lang="en-US" altLang="en-US" sz="2200" b="0">
              <a:solidFill>
                <a:srgbClr val="000000"/>
              </a:solidFill>
              <a:latin typeface="Book Antiqua" pitchFamily="18" charset="0"/>
            </a:endParaRPr>
          </a:p>
        </p:txBody>
      </p:sp>
      <p:sp>
        <p:nvSpPr>
          <p:cNvPr id="53251" name="Text Box 4"/>
          <p:cNvSpPr txBox="1">
            <a:spLocks noChangeArrowheads="1"/>
          </p:cNvSpPr>
          <p:nvPr/>
        </p:nvSpPr>
        <p:spPr bwMode="auto">
          <a:xfrm>
            <a:off x="2628900" y="3340100"/>
            <a:ext cx="22399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b="0">
                <a:solidFill>
                  <a:srgbClr val="000000"/>
                </a:solidFill>
                <a:latin typeface="Book Antiqua" pitchFamily="18" charset="0"/>
              </a:rPr>
              <a:t>(for samples)</a:t>
            </a:r>
          </a:p>
        </p:txBody>
      </p:sp>
      <p:sp>
        <p:nvSpPr>
          <p:cNvPr id="53252" name="Text Box 5"/>
          <p:cNvSpPr txBox="1">
            <a:spLocks noChangeArrowheads="1"/>
          </p:cNvSpPr>
          <p:nvPr/>
        </p:nvSpPr>
        <p:spPr bwMode="auto">
          <a:xfrm>
            <a:off x="2430463" y="5637213"/>
            <a:ext cx="190341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b="0">
                <a:solidFill>
                  <a:srgbClr val="000000"/>
                </a:solidFill>
                <a:latin typeface="Book Antiqua" pitchFamily="18" charset="0"/>
              </a:rPr>
              <a:t>(for populations)</a:t>
            </a:r>
          </a:p>
        </p:txBody>
      </p:sp>
      <p:graphicFrame>
        <p:nvGraphicFramePr>
          <p:cNvPr id="53253" name="Object 13"/>
          <p:cNvGraphicFramePr>
            <a:graphicFrameLocks noChangeAspect="1"/>
          </p:cNvGraphicFramePr>
          <p:nvPr/>
        </p:nvGraphicFramePr>
        <p:xfrm>
          <a:off x="1790700" y="2235200"/>
          <a:ext cx="312102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72" name="Equation" r:id="rId4" imgW="1473200" imgH="431800" progId="Equation.DSMT4">
                  <p:embed/>
                </p:oleObj>
              </mc:Choice>
              <mc:Fallback>
                <p:oleObj name="Equation" r:id="rId4" imgW="1473200" imgH="4318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0700" y="2235200"/>
                        <a:ext cx="3121025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4" name="Object 14"/>
          <p:cNvGraphicFramePr>
            <a:graphicFrameLocks noChangeAspect="1"/>
          </p:cNvGraphicFramePr>
          <p:nvPr/>
        </p:nvGraphicFramePr>
        <p:xfrm>
          <a:off x="1573213" y="4470400"/>
          <a:ext cx="346868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73" name="Equation" r:id="rId6" imgW="1637589" imgH="431613" progId="Equation.DSMT4">
                  <p:embed/>
                </p:oleObj>
              </mc:Choice>
              <mc:Fallback>
                <p:oleObj name="Equation" r:id="rId6" imgW="1637589" imgH="431613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3213" y="4470400"/>
                        <a:ext cx="3468687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90563" y="101600"/>
            <a:ext cx="777240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algn="ctr" eaLnBrk="0" hangingPunct="0">
              <a:defRPr b="1">
                <a:solidFill>
                  <a:schemeClr val="tx1"/>
                </a:solidFill>
                <a:latin typeface="MS Reference Serif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9pPr>
          </a:lstStyle>
          <a:p>
            <a:pPr>
              <a:defRPr/>
            </a:pPr>
            <a:r>
              <a:rPr lang="en-US" altLang="en-US" sz="2800" b="0" dirty="0" smtClean="0">
                <a:solidFill>
                  <a:srgbClr val="000000"/>
                </a:solidFill>
                <a:latin typeface="+mj-lt"/>
              </a:rPr>
              <a:t>Measures of the relationship between 2 variables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Oval 23"/>
          <p:cNvSpPr>
            <a:spLocks noChangeArrowheads="1"/>
          </p:cNvSpPr>
          <p:nvPr/>
        </p:nvSpPr>
        <p:spPr bwMode="auto">
          <a:xfrm>
            <a:off x="5816600" y="3265488"/>
            <a:ext cx="3124200" cy="1314450"/>
          </a:xfrm>
          <a:prstGeom prst="ellipse">
            <a:avLst/>
          </a:prstGeom>
          <a:solidFill>
            <a:srgbClr val="FFFF00"/>
          </a:solidFill>
          <a:ln w="571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altLang="en-US" sz="2200" b="0" i="1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altLang="en-US" sz="2200" b="0" baseline="30000">
                <a:solidFill>
                  <a:srgbClr val="000000"/>
                </a:solidFill>
                <a:latin typeface="Times New Roman" pitchFamily="18" charset="0"/>
              </a:rPr>
              <a:t> th</a:t>
            </a:r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 deviation </a:t>
            </a:r>
          </a:p>
          <a:p>
            <a:pPr algn="ctr" eaLnBrk="0" hangingPunct="0"/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from </a:t>
            </a:r>
            <a:r>
              <a:rPr lang="en-US" altLang="en-US" sz="2200" b="0" i="1">
                <a:solidFill>
                  <a:srgbClr val="000000"/>
                </a:solidFill>
                <a:latin typeface="Times New Roman" pitchFamily="18" charset="0"/>
              </a:rPr>
              <a:t>x</a:t>
            </a:r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’s means</a:t>
            </a:r>
          </a:p>
        </p:txBody>
      </p:sp>
      <p:sp>
        <p:nvSpPr>
          <p:cNvPr id="509976" name="Oval 24"/>
          <p:cNvSpPr>
            <a:spLocks noChangeArrowheads="1"/>
          </p:cNvSpPr>
          <p:nvPr/>
        </p:nvSpPr>
        <p:spPr bwMode="auto">
          <a:xfrm>
            <a:off x="2914650" y="2227263"/>
            <a:ext cx="911225" cy="503237"/>
          </a:xfrm>
          <a:prstGeom prst="ellipse">
            <a:avLst/>
          </a:prstGeom>
          <a:solidFill>
            <a:srgbClr val="FFFF00"/>
          </a:solidFill>
          <a:ln w="571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54276" name="Line 22"/>
          <p:cNvSpPr>
            <a:spLocks noChangeShapeType="1"/>
          </p:cNvSpPr>
          <p:nvPr/>
        </p:nvSpPr>
        <p:spPr bwMode="auto">
          <a:xfrm>
            <a:off x="3757613" y="2574925"/>
            <a:ext cx="2047875" cy="1341438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77" name="Rectangle 3"/>
          <p:cNvSpPr>
            <a:spLocks noChangeArrowheads="1"/>
          </p:cNvSpPr>
          <p:nvPr/>
        </p:nvSpPr>
        <p:spPr bwMode="auto">
          <a:xfrm>
            <a:off x="952500" y="1257300"/>
            <a:ext cx="746760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The covariance is computed as follows:</a:t>
            </a:r>
            <a:endParaRPr lang="en-US" altLang="en-US" sz="2200" b="0">
              <a:solidFill>
                <a:srgbClr val="000000"/>
              </a:solidFill>
              <a:latin typeface="Book Antiqua" pitchFamily="18" charset="0"/>
            </a:endParaRPr>
          </a:p>
        </p:txBody>
      </p:sp>
      <p:sp>
        <p:nvSpPr>
          <p:cNvPr id="54278" name="Text Box 4"/>
          <p:cNvSpPr txBox="1">
            <a:spLocks noChangeArrowheads="1"/>
          </p:cNvSpPr>
          <p:nvPr/>
        </p:nvSpPr>
        <p:spPr bwMode="auto">
          <a:xfrm>
            <a:off x="2628900" y="3340100"/>
            <a:ext cx="22399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b="0">
                <a:solidFill>
                  <a:srgbClr val="000000"/>
                </a:solidFill>
                <a:latin typeface="Book Antiqua" pitchFamily="18" charset="0"/>
              </a:rPr>
              <a:t>(for samples)</a:t>
            </a:r>
          </a:p>
        </p:txBody>
      </p:sp>
      <p:sp>
        <p:nvSpPr>
          <p:cNvPr id="54279" name="Text Box 5"/>
          <p:cNvSpPr txBox="1">
            <a:spLocks noChangeArrowheads="1"/>
          </p:cNvSpPr>
          <p:nvPr/>
        </p:nvSpPr>
        <p:spPr bwMode="auto">
          <a:xfrm>
            <a:off x="2430463" y="5637213"/>
            <a:ext cx="190341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b="0">
                <a:solidFill>
                  <a:srgbClr val="000000"/>
                </a:solidFill>
                <a:latin typeface="Book Antiqua" pitchFamily="18" charset="0"/>
              </a:rPr>
              <a:t>(for populations)</a:t>
            </a:r>
          </a:p>
        </p:txBody>
      </p:sp>
      <p:graphicFrame>
        <p:nvGraphicFramePr>
          <p:cNvPr id="54280" name="Object 13"/>
          <p:cNvGraphicFramePr>
            <a:graphicFrameLocks noChangeAspect="1"/>
          </p:cNvGraphicFramePr>
          <p:nvPr/>
        </p:nvGraphicFramePr>
        <p:xfrm>
          <a:off x="1790700" y="2235200"/>
          <a:ext cx="312102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01" name="Equation" r:id="rId4" imgW="1473200" imgH="431800" progId="Equation.DSMT4">
                  <p:embed/>
                </p:oleObj>
              </mc:Choice>
              <mc:Fallback>
                <p:oleObj name="Equation" r:id="rId4" imgW="1473200" imgH="4318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0700" y="2235200"/>
                        <a:ext cx="3121025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81" name="Line 22"/>
          <p:cNvSpPr>
            <a:spLocks noChangeShapeType="1"/>
          </p:cNvSpPr>
          <p:nvPr/>
        </p:nvSpPr>
        <p:spPr bwMode="auto">
          <a:xfrm flipV="1">
            <a:off x="3768725" y="3911600"/>
            <a:ext cx="2032000" cy="661988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Oval 24"/>
          <p:cNvSpPr>
            <a:spLocks noChangeArrowheads="1"/>
          </p:cNvSpPr>
          <p:nvPr/>
        </p:nvSpPr>
        <p:spPr bwMode="auto">
          <a:xfrm>
            <a:off x="2767013" y="4479925"/>
            <a:ext cx="1069975" cy="546100"/>
          </a:xfrm>
          <a:prstGeom prst="ellipse">
            <a:avLst/>
          </a:prstGeom>
          <a:solidFill>
            <a:srgbClr val="FFFF00"/>
          </a:solidFill>
          <a:ln w="571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aphicFrame>
        <p:nvGraphicFramePr>
          <p:cNvPr id="54283" name="Object 14"/>
          <p:cNvGraphicFramePr>
            <a:graphicFrameLocks noChangeAspect="1"/>
          </p:cNvGraphicFramePr>
          <p:nvPr/>
        </p:nvGraphicFramePr>
        <p:xfrm>
          <a:off x="1573213" y="4470400"/>
          <a:ext cx="346868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02" name="Equation" r:id="rId6" imgW="1637589" imgH="431613" progId="Equation.DSMT4">
                  <p:embed/>
                </p:oleObj>
              </mc:Choice>
              <mc:Fallback>
                <p:oleObj name="Equation" r:id="rId6" imgW="1637589" imgH="431613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3213" y="4470400"/>
                        <a:ext cx="3468687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690563" y="101600"/>
            <a:ext cx="777240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algn="ctr" eaLnBrk="0" hangingPunct="0">
              <a:defRPr b="1">
                <a:solidFill>
                  <a:schemeClr val="tx1"/>
                </a:solidFill>
                <a:latin typeface="MS Reference Serif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9pPr>
          </a:lstStyle>
          <a:p>
            <a:pPr>
              <a:defRPr/>
            </a:pPr>
            <a:r>
              <a:rPr lang="en-US" altLang="en-US" sz="2800" b="0" dirty="0" smtClean="0">
                <a:solidFill>
                  <a:srgbClr val="000000"/>
                </a:solidFill>
                <a:latin typeface="+mj-lt"/>
              </a:rPr>
              <a:t>Measures of the relationship between 2 variables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Oval 23"/>
          <p:cNvSpPr>
            <a:spLocks noChangeArrowheads="1"/>
          </p:cNvSpPr>
          <p:nvPr/>
        </p:nvSpPr>
        <p:spPr bwMode="auto">
          <a:xfrm>
            <a:off x="5816600" y="3265488"/>
            <a:ext cx="3124200" cy="1314450"/>
          </a:xfrm>
          <a:prstGeom prst="ellipse">
            <a:avLst/>
          </a:prstGeom>
          <a:solidFill>
            <a:srgbClr val="FFFF00"/>
          </a:solidFill>
          <a:ln w="571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altLang="en-US" sz="2200" b="0" i="1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altLang="en-US" sz="2200" b="0" baseline="30000">
                <a:solidFill>
                  <a:srgbClr val="000000"/>
                </a:solidFill>
                <a:latin typeface="Times New Roman" pitchFamily="18" charset="0"/>
              </a:rPr>
              <a:t> th</a:t>
            </a:r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 deviation </a:t>
            </a:r>
          </a:p>
          <a:p>
            <a:pPr algn="ctr" eaLnBrk="0" hangingPunct="0"/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from </a:t>
            </a:r>
            <a:r>
              <a:rPr lang="en-US" altLang="en-US" sz="2200" b="0" i="1">
                <a:solidFill>
                  <a:srgbClr val="000000"/>
                </a:solidFill>
                <a:latin typeface="Times New Roman" pitchFamily="18" charset="0"/>
              </a:rPr>
              <a:t>y</a:t>
            </a:r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’s means</a:t>
            </a:r>
          </a:p>
        </p:txBody>
      </p:sp>
      <p:sp>
        <p:nvSpPr>
          <p:cNvPr id="509976" name="Oval 24"/>
          <p:cNvSpPr>
            <a:spLocks noChangeArrowheads="1"/>
          </p:cNvSpPr>
          <p:nvPr/>
        </p:nvSpPr>
        <p:spPr bwMode="auto">
          <a:xfrm>
            <a:off x="3886200" y="2241550"/>
            <a:ext cx="911225" cy="503238"/>
          </a:xfrm>
          <a:prstGeom prst="ellipse">
            <a:avLst/>
          </a:prstGeom>
          <a:solidFill>
            <a:srgbClr val="FFFF00"/>
          </a:solidFill>
          <a:ln w="571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55300" name="Line 22"/>
          <p:cNvSpPr>
            <a:spLocks noChangeShapeType="1"/>
          </p:cNvSpPr>
          <p:nvPr/>
        </p:nvSpPr>
        <p:spPr bwMode="auto">
          <a:xfrm>
            <a:off x="4629150" y="2706688"/>
            <a:ext cx="1176338" cy="1209675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1" name="Rectangle 3"/>
          <p:cNvSpPr>
            <a:spLocks noChangeArrowheads="1"/>
          </p:cNvSpPr>
          <p:nvPr/>
        </p:nvSpPr>
        <p:spPr bwMode="auto">
          <a:xfrm>
            <a:off x="952500" y="1257300"/>
            <a:ext cx="746760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The covariance is computed as follows:</a:t>
            </a:r>
            <a:endParaRPr lang="en-US" altLang="en-US" sz="2200" b="0">
              <a:solidFill>
                <a:srgbClr val="000000"/>
              </a:solidFill>
              <a:latin typeface="Book Antiqua" pitchFamily="18" charset="0"/>
            </a:endParaRPr>
          </a:p>
        </p:txBody>
      </p:sp>
      <p:sp>
        <p:nvSpPr>
          <p:cNvPr id="55302" name="Text Box 4"/>
          <p:cNvSpPr txBox="1">
            <a:spLocks noChangeArrowheads="1"/>
          </p:cNvSpPr>
          <p:nvPr/>
        </p:nvSpPr>
        <p:spPr bwMode="auto">
          <a:xfrm>
            <a:off x="2628900" y="3340100"/>
            <a:ext cx="22399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b="0">
                <a:solidFill>
                  <a:srgbClr val="000000"/>
                </a:solidFill>
                <a:latin typeface="Book Antiqua" pitchFamily="18" charset="0"/>
              </a:rPr>
              <a:t>(for samples)</a:t>
            </a:r>
          </a:p>
        </p:txBody>
      </p:sp>
      <p:sp>
        <p:nvSpPr>
          <p:cNvPr id="55303" name="Text Box 5"/>
          <p:cNvSpPr txBox="1">
            <a:spLocks noChangeArrowheads="1"/>
          </p:cNvSpPr>
          <p:nvPr/>
        </p:nvSpPr>
        <p:spPr bwMode="auto">
          <a:xfrm>
            <a:off x="2430463" y="5637213"/>
            <a:ext cx="190341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b="0">
                <a:solidFill>
                  <a:srgbClr val="000000"/>
                </a:solidFill>
                <a:latin typeface="Book Antiqua" pitchFamily="18" charset="0"/>
              </a:rPr>
              <a:t>(for populations)</a:t>
            </a:r>
          </a:p>
        </p:txBody>
      </p:sp>
      <p:graphicFrame>
        <p:nvGraphicFramePr>
          <p:cNvPr id="55304" name="Object 13"/>
          <p:cNvGraphicFramePr>
            <a:graphicFrameLocks noChangeAspect="1"/>
          </p:cNvGraphicFramePr>
          <p:nvPr/>
        </p:nvGraphicFramePr>
        <p:xfrm>
          <a:off x="1790700" y="2235200"/>
          <a:ext cx="312102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25" name="Equation" r:id="rId4" imgW="1473200" imgH="431800" progId="Equation.DSMT4">
                  <p:embed/>
                </p:oleObj>
              </mc:Choice>
              <mc:Fallback>
                <p:oleObj name="Equation" r:id="rId4" imgW="1473200" imgH="4318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0700" y="2235200"/>
                        <a:ext cx="3121025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5" name="Line 22"/>
          <p:cNvSpPr>
            <a:spLocks noChangeShapeType="1"/>
          </p:cNvSpPr>
          <p:nvPr/>
        </p:nvSpPr>
        <p:spPr bwMode="auto">
          <a:xfrm flipV="1">
            <a:off x="4945063" y="3911600"/>
            <a:ext cx="855662" cy="661988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Oval 24"/>
          <p:cNvSpPr>
            <a:spLocks noChangeArrowheads="1"/>
          </p:cNvSpPr>
          <p:nvPr/>
        </p:nvSpPr>
        <p:spPr bwMode="auto">
          <a:xfrm>
            <a:off x="3852863" y="4479925"/>
            <a:ext cx="1157287" cy="546100"/>
          </a:xfrm>
          <a:prstGeom prst="ellipse">
            <a:avLst/>
          </a:prstGeom>
          <a:solidFill>
            <a:srgbClr val="FFFF00"/>
          </a:solidFill>
          <a:ln w="571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aphicFrame>
        <p:nvGraphicFramePr>
          <p:cNvPr id="55307" name="Object 14"/>
          <p:cNvGraphicFramePr>
            <a:graphicFrameLocks noChangeAspect="1"/>
          </p:cNvGraphicFramePr>
          <p:nvPr/>
        </p:nvGraphicFramePr>
        <p:xfrm>
          <a:off x="1573213" y="4470400"/>
          <a:ext cx="346868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26" name="Equation" r:id="rId6" imgW="1637589" imgH="431613" progId="Equation.DSMT4">
                  <p:embed/>
                </p:oleObj>
              </mc:Choice>
              <mc:Fallback>
                <p:oleObj name="Equation" r:id="rId6" imgW="1637589" imgH="431613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3213" y="4470400"/>
                        <a:ext cx="3468687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690563" y="101600"/>
            <a:ext cx="777240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algn="ctr" eaLnBrk="0" hangingPunct="0">
              <a:defRPr b="1">
                <a:solidFill>
                  <a:schemeClr val="tx1"/>
                </a:solidFill>
                <a:latin typeface="MS Reference Serif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9pPr>
          </a:lstStyle>
          <a:p>
            <a:pPr>
              <a:defRPr/>
            </a:pPr>
            <a:r>
              <a:rPr lang="en-US" altLang="en-US" sz="2800" b="0" dirty="0" smtClean="0">
                <a:solidFill>
                  <a:srgbClr val="000000"/>
                </a:solidFill>
                <a:latin typeface="+mj-lt"/>
              </a:rPr>
              <a:t>Measures of the relationship between 2 variables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Oval 23"/>
          <p:cNvSpPr>
            <a:spLocks noChangeArrowheads="1"/>
          </p:cNvSpPr>
          <p:nvPr/>
        </p:nvSpPr>
        <p:spPr bwMode="auto">
          <a:xfrm>
            <a:off x="5816600" y="3265488"/>
            <a:ext cx="3124200" cy="1314450"/>
          </a:xfrm>
          <a:prstGeom prst="ellipse">
            <a:avLst/>
          </a:prstGeom>
          <a:solidFill>
            <a:srgbClr val="FFFF00"/>
          </a:solidFill>
          <a:ln w="571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The sizes of the </a:t>
            </a:r>
          </a:p>
          <a:p>
            <a:pPr algn="ctr" eaLnBrk="0" hangingPunct="0"/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sample and</a:t>
            </a:r>
          </a:p>
          <a:p>
            <a:pPr algn="ctr" eaLnBrk="0" hangingPunct="0"/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 population</a:t>
            </a:r>
          </a:p>
        </p:txBody>
      </p:sp>
      <p:sp>
        <p:nvSpPr>
          <p:cNvPr id="509976" name="Oval 24"/>
          <p:cNvSpPr>
            <a:spLocks noChangeArrowheads="1"/>
          </p:cNvSpPr>
          <p:nvPr/>
        </p:nvSpPr>
        <p:spPr bwMode="auto">
          <a:xfrm>
            <a:off x="3321050" y="2749550"/>
            <a:ext cx="346075" cy="503238"/>
          </a:xfrm>
          <a:prstGeom prst="ellipse">
            <a:avLst/>
          </a:prstGeom>
          <a:solidFill>
            <a:srgbClr val="FFFF00"/>
          </a:solidFill>
          <a:ln w="571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56324" name="Line 22"/>
          <p:cNvSpPr>
            <a:spLocks noChangeShapeType="1"/>
          </p:cNvSpPr>
          <p:nvPr/>
        </p:nvSpPr>
        <p:spPr bwMode="auto">
          <a:xfrm>
            <a:off x="3700463" y="3113088"/>
            <a:ext cx="2105025" cy="803275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5" name="Rectangle 3"/>
          <p:cNvSpPr>
            <a:spLocks noChangeArrowheads="1"/>
          </p:cNvSpPr>
          <p:nvPr/>
        </p:nvSpPr>
        <p:spPr bwMode="auto">
          <a:xfrm>
            <a:off x="952500" y="1257300"/>
            <a:ext cx="746760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The covariance is computed as follows:</a:t>
            </a:r>
            <a:endParaRPr lang="en-US" altLang="en-US" sz="2200" b="0">
              <a:solidFill>
                <a:srgbClr val="000000"/>
              </a:solidFill>
              <a:latin typeface="Book Antiqua" pitchFamily="18" charset="0"/>
            </a:endParaRPr>
          </a:p>
        </p:txBody>
      </p:sp>
      <p:sp>
        <p:nvSpPr>
          <p:cNvPr id="56326" name="Text Box 4"/>
          <p:cNvSpPr txBox="1">
            <a:spLocks noChangeArrowheads="1"/>
          </p:cNvSpPr>
          <p:nvPr/>
        </p:nvSpPr>
        <p:spPr bwMode="auto">
          <a:xfrm>
            <a:off x="2628900" y="3340100"/>
            <a:ext cx="22399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b="0">
                <a:solidFill>
                  <a:srgbClr val="000000"/>
                </a:solidFill>
                <a:latin typeface="Book Antiqua" pitchFamily="18" charset="0"/>
              </a:rPr>
              <a:t>(for samples)</a:t>
            </a:r>
          </a:p>
        </p:txBody>
      </p:sp>
      <p:sp>
        <p:nvSpPr>
          <p:cNvPr id="56327" name="Text Box 5"/>
          <p:cNvSpPr txBox="1">
            <a:spLocks noChangeArrowheads="1"/>
          </p:cNvSpPr>
          <p:nvPr/>
        </p:nvSpPr>
        <p:spPr bwMode="auto">
          <a:xfrm>
            <a:off x="2430463" y="5637213"/>
            <a:ext cx="190341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b="0">
                <a:solidFill>
                  <a:srgbClr val="000000"/>
                </a:solidFill>
                <a:latin typeface="Book Antiqua" pitchFamily="18" charset="0"/>
              </a:rPr>
              <a:t>(for populations)</a:t>
            </a:r>
          </a:p>
        </p:txBody>
      </p:sp>
      <p:graphicFrame>
        <p:nvGraphicFramePr>
          <p:cNvPr id="56328" name="Object 13"/>
          <p:cNvGraphicFramePr>
            <a:graphicFrameLocks noChangeAspect="1"/>
          </p:cNvGraphicFramePr>
          <p:nvPr/>
        </p:nvGraphicFramePr>
        <p:xfrm>
          <a:off x="1790700" y="2235200"/>
          <a:ext cx="312102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9" name="Equation" r:id="rId4" imgW="1473200" imgH="431800" progId="Equation.DSMT4">
                  <p:embed/>
                </p:oleObj>
              </mc:Choice>
              <mc:Fallback>
                <p:oleObj name="Equation" r:id="rId4" imgW="1473200" imgH="4318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0700" y="2235200"/>
                        <a:ext cx="3121025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9" name="Line 22"/>
          <p:cNvSpPr>
            <a:spLocks noChangeShapeType="1"/>
          </p:cNvSpPr>
          <p:nvPr/>
        </p:nvSpPr>
        <p:spPr bwMode="auto">
          <a:xfrm flipV="1">
            <a:off x="3914775" y="3911600"/>
            <a:ext cx="1885950" cy="1184275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Oval 24"/>
          <p:cNvSpPr>
            <a:spLocks noChangeArrowheads="1"/>
          </p:cNvSpPr>
          <p:nvPr/>
        </p:nvSpPr>
        <p:spPr bwMode="auto">
          <a:xfrm>
            <a:off x="3460750" y="4945063"/>
            <a:ext cx="430213" cy="546100"/>
          </a:xfrm>
          <a:prstGeom prst="ellipse">
            <a:avLst/>
          </a:prstGeom>
          <a:solidFill>
            <a:srgbClr val="FFFF00"/>
          </a:solidFill>
          <a:ln w="571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aphicFrame>
        <p:nvGraphicFramePr>
          <p:cNvPr id="56331" name="Object 14"/>
          <p:cNvGraphicFramePr>
            <a:graphicFrameLocks noChangeAspect="1"/>
          </p:cNvGraphicFramePr>
          <p:nvPr/>
        </p:nvGraphicFramePr>
        <p:xfrm>
          <a:off x="1573213" y="4470400"/>
          <a:ext cx="346868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50" name="Equation" r:id="rId6" imgW="1637589" imgH="431613" progId="Equation.DSMT4">
                  <p:embed/>
                </p:oleObj>
              </mc:Choice>
              <mc:Fallback>
                <p:oleObj name="Equation" r:id="rId6" imgW="1637589" imgH="431613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3213" y="4470400"/>
                        <a:ext cx="3468687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690563" y="101600"/>
            <a:ext cx="777240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algn="ctr" eaLnBrk="0" hangingPunct="0">
              <a:defRPr b="1">
                <a:solidFill>
                  <a:schemeClr val="tx1"/>
                </a:solidFill>
                <a:latin typeface="MS Reference Serif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9pPr>
          </a:lstStyle>
          <a:p>
            <a:pPr>
              <a:defRPr/>
            </a:pPr>
            <a:r>
              <a:rPr lang="en-US" altLang="en-US" sz="2800" b="0" dirty="0" smtClean="0">
                <a:solidFill>
                  <a:srgbClr val="000000"/>
                </a:solidFill>
                <a:latin typeface="+mj-lt"/>
              </a:rPr>
              <a:t>Measures of the relationship between 2 variables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Oval 23"/>
          <p:cNvSpPr>
            <a:spLocks noChangeArrowheads="1"/>
          </p:cNvSpPr>
          <p:nvPr/>
        </p:nvSpPr>
        <p:spPr bwMode="auto">
          <a:xfrm>
            <a:off x="5816600" y="3265488"/>
            <a:ext cx="3124200" cy="1314450"/>
          </a:xfrm>
          <a:prstGeom prst="ellipse">
            <a:avLst/>
          </a:prstGeom>
          <a:solidFill>
            <a:srgbClr val="FFFF00"/>
          </a:solidFill>
          <a:ln w="571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Degrees of </a:t>
            </a:r>
          </a:p>
          <a:p>
            <a:pPr algn="ctr" eaLnBrk="0" hangingPunct="0"/>
            <a:r>
              <a:rPr lang="en-US" altLang="en-US" sz="2200" b="0">
                <a:solidFill>
                  <a:srgbClr val="000000"/>
                </a:solidFill>
                <a:latin typeface="Times New Roman" pitchFamily="18" charset="0"/>
              </a:rPr>
              <a:t>freedom</a:t>
            </a:r>
          </a:p>
        </p:txBody>
      </p:sp>
      <p:sp>
        <p:nvSpPr>
          <p:cNvPr id="509976" name="Oval 24"/>
          <p:cNvSpPr>
            <a:spLocks noChangeArrowheads="1"/>
          </p:cNvSpPr>
          <p:nvPr/>
        </p:nvSpPr>
        <p:spPr bwMode="auto">
          <a:xfrm>
            <a:off x="3321050" y="2720975"/>
            <a:ext cx="722313" cy="503238"/>
          </a:xfrm>
          <a:prstGeom prst="ellipse">
            <a:avLst/>
          </a:prstGeom>
          <a:solidFill>
            <a:srgbClr val="FFFF00"/>
          </a:solidFill>
          <a:ln w="571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57348" name="Line 22"/>
          <p:cNvSpPr>
            <a:spLocks noChangeShapeType="1"/>
          </p:cNvSpPr>
          <p:nvPr/>
        </p:nvSpPr>
        <p:spPr bwMode="auto">
          <a:xfrm>
            <a:off x="4048125" y="3025775"/>
            <a:ext cx="1757363" cy="890588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49" name="Rectangle 3"/>
          <p:cNvSpPr>
            <a:spLocks noChangeArrowheads="1"/>
          </p:cNvSpPr>
          <p:nvPr/>
        </p:nvSpPr>
        <p:spPr bwMode="auto">
          <a:xfrm>
            <a:off x="952500" y="1257300"/>
            <a:ext cx="746760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The covariance is computed as follows:</a:t>
            </a:r>
            <a:endParaRPr lang="en-US" altLang="en-US" sz="2200" b="0">
              <a:solidFill>
                <a:srgbClr val="000000"/>
              </a:solidFill>
              <a:latin typeface="Book Antiqua" pitchFamily="18" charset="0"/>
            </a:endParaRPr>
          </a:p>
        </p:txBody>
      </p:sp>
      <p:sp>
        <p:nvSpPr>
          <p:cNvPr id="57350" name="Text Box 4"/>
          <p:cNvSpPr txBox="1">
            <a:spLocks noChangeArrowheads="1"/>
          </p:cNvSpPr>
          <p:nvPr/>
        </p:nvSpPr>
        <p:spPr bwMode="auto">
          <a:xfrm>
            <a:off x="2628900" y="3340100"/>
            <a:ext cx="22399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b="0">
                <a:solidFill>
                  <a:srgbClr val="000000"/>
                </a:solidFill>
                <a:latin typeface="Book Antiqua" pitchFamily="18" charset="0"/>
              </a:rPr>
              <a:t>(for samples)</a:t>
            </a:r>
          </a:p>
        </p:txBody>
      </p:sp>
      <p:sp>
        <p:nvSpPr>
          <p:cNvPr id="57351" name="Text Box 5"/>
          <p:cNvSpPr txBox="1">
            <a:spLocks noChangeArrowheads="1"/>
          </p:cNvSpPr>
          <p:nvPr/>
        </p:nvSpPr>
        <p:spPr bwMode="auto">
          <a:xfrm>
            <a:off x="2430463" y="5637213"/>
            <a:ext cx="190341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b="0">
                <a:solidFill>
                  <a:srgbClr val="000000"/>
                </a:solidFill>
                <a:latin typeface="Book Antiqua" pitchFamily="18" charset="0"/>
              </a:rPr>
              <a:t>(for populations)</a:t>
            </a:r>
          </a:p>
        </p:txBody>
      </p:sp>
      <p:graphicFrame>
        <p:nvGraphicFramePr>
          <p:cNvPr id="57352" name="Object 13"/>
          <p:cNvGraphicFramePr>
            <a:graphicFrameLocks noChangeAspect="1"/>
          </p:cNvGraphicFramePr>
          <p:nvPr/>
        </p:nvGraphicFramePr>
        <p:xfrm>
          <a:off x="1790700" y="2235200"/>
          <a:ext cx="312102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71" name="Equation" r:id="rId4" imgW="1473200" imgH="431800" progId="Equation.DSMT4">
                  <p:embed/>
                </p:oleObj>
              </mc:Choice>
              <mc:Fallback>
                <p:oleObj name="Equation" r:id="rId4" imgW="1473200" imgH="4318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0700" y="2235200"/>
                        <a:ext cx="3121025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53" name="Object 14"/>
          <p:cNvGraphicFramePr>
            <a:graphicFrameLocks noChangeAspect="1"/>
          </p:cNvGraphicFramePr>
          <p:nvPr/>
        </p:nvGraphicFramePr>
        <p:xfrm>
          <a:off x="1573213" y="4470400"/>
          <a:ext cx="346868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72" name="Equation" r:id="rId6" imgW="1637589" imgH="431613" progId="Equation.DSMT4">
                  <p:embed/>
                </p:oleObj>
              </mc:Choice>
              <mc:Fallback>
                <p:oleObj name="Equation" r:id="rId6" imgW="1637589" imgH="431613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3213" y="4470400"/>
                        <a:ext cx="3468687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690563" y="101600"/>
            <a:ext cx="777240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algn="ctr" eaLnBrk="0" hangingPunct="0">
              <a:defRPr b="1">
                <a:solidFill>
                  <a:schemeClr val="tx1"/>
                </a:solidFill>
                <a:latin typeface="MS Reference Serif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9pPr>
          </a:lstStyle>
          <a:p>
            <a:pPr>
              <a:defRPr/>
            </a:pPr>
            <a:r>
              <a:rPr lang="en-US" altLang="en-US" sz="2800" b="0" dirty="0" smtClean="0">
                <a:solidFill>
                  <a:srgbClr val="000000"/>
                </a:solidFill>
                <a:latin typeface="+mj-lt"/>
              </a:rPr>
              <a:t>Measures of the relationship between 2 variables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3"/>
          <p:cNvSpPr>
            <a:spLocks noChangeArrowheads="1"/>
          </p:cNvSpPr>
          <p:nvPr/>
        </p:nvSpPr>
        <p:spPr bwMode="auto">
          <a:xfrm>
            <a:off x="952500" y="1257300"/>
            <a:ext cx="746760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</a:pPr>
            <a:r>
              <a:rPr lang="en-US" altLang="en-US" sz="2400" b="0">
                <a:solidFill>
                  <a:srgbClr val="000000"/>
                </a:solidFill>
                <a:latin typeface="Book Antiqua" pitchFamily="18" charset="0"/>
              </a:rPr>
              <a:t> The covariance is computed as follows:</a:t>
            </a:r>
            <a:endParaRPr lang="en-US" altLang="en-US" sz="2200" b="0">
              <a:solidFill>
                <a:srgbClr val="000000"/>
              </a:solidFill>
              <a:latin typeface="Book Antiqua" pitchFamily="18" charset="0"/>
            </a:endParaRPr>
          </a:p>
        </p:txBody>
      </p:sp>
      <p:graphicFrame>
        <p:nvGraphicFramePr>
          <p:cNvPr id="58371" name="Object 13"/>
          <p:cNvGraphicFramePr>
            <a:graphicFrameLocks noChangeAspect="1"/>
          </p:cNvGraphicFramePr>
          <p:nvPr/>
        </p:nvGraphicFramePr>
        <p:xfrm>
          <a:off x="1790700" y="2235200"/>
          <a:ext cx="312102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08" name="Equation" r:id="rId4" imgW="1473200" imgH="431800" progId="Equation.DSMT4">
                  <p:embed/>
                </p:oleObj>
              </mc:Choice>
              <mc:Fallback>
                <p:oleObj name="Equation" r:id="rId4" imgW="1473200" imgH="4318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0700" y="2235200"/>
                        <a:ext cx="3121025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2" name="Object 14"/>
          <p:cNvGraphicFramePr>
            <a:graphicFrameLocks noChangeAspect="1"/>
          </p:cNvGraphicFramePr>
          <p:nvPr/>
        </p:nvGraphicFramePr>
        <p:xfrm>
          <a:off x="1573213" y="4470400"/>
          <a:ext cx="346868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09" name="Equation" r:id="rId6" imgW="1637589" imgH="431613" progId="Equation.DSMT4">
                  <p:embed/>
                </p:oleObj>
              </mc:Choice>
              <mc:Fallback>
                <p:oleObj name="Equation" r:id="rId6" imgW="1637589" imgH="431613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3213" y="4470400"/>
                        <a:ext cx="3468687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690563" y="101600"/>
            <a:ext cx="777240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algn="ctr" eaLnBrk="0" hangingPunct="0">
              <a:defRPr b="1">
                <a:solidFill>
                  <a:schemeClr val="tx1"/>
                </a:solidFill>
                <a:latin typeface="MS Reference Serif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9pPr>
          </a:lstStyle>
          <a:p>
            <a:pPr>
              <a:defRPr/>
            </a:pPr>
            <a:r>
              <a:rPr lang="en-US" altLang="en-US" sz="2800" b="0" dirty="0" smtClean="0">
                <a:solidFill>
                  <a:srgbClr val="000000"/>
                </a:solidFill>
                <a:latin typeface="+mj-lt"/>
              </a:rPr>
              <a:t>Measures of the relationship between 2 variables</a:t>
            </a:r>
          </a:p>
        </p:txBody>
      </p:sp>
      <p:graphicFrame>
        <p:nvGraphicFramePr>
          <p:cNvPr id="58374" name="Object 10"/>
          <p:cNvGraphicFramePr>
            <a:graphicFrameLocks noChangeAspect="1"/>
          </p:cNvGraphicFramePr>
          <p:nvPr/>
        </p:nvGraphicFramePr>
        <p:xfrm>
          <a:off x="6967538" y="2147888"/>
          <a:ext cx="1452562" cy="1096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10" name="Equation" r:id="rId8" imgW="622030" imgH="469696" progId="Equation.DSMT4">
                  <p:embed/>
                </p:oleObj>
              </mc:Choice>
              <mc:Fallback>
                <p:oleObj name="Equation" r:id="rId8" imgW="622030" imgH="469696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7538" y="2147888"/>
                        <a:ext cx="1452562" cy="1096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5" name="Object 11"/>
          <p:cNvGraphicFramePr>
            <a:graphicFrameLocks noChangeAspect="1"/>
          </p:cNvGraphicFramePr>
          <p:nvPr/>
        </p:nvGraphicFramePr>
        <p:xfrm>
          <a:off x="6878638" y="4344988"/>
          <a:ext cx="1749425" cy="1096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11" name="Equation" r:id="rId10" imgW="749300" imgH="469900" progId="Equation.DSMT4">
                  <p:embed/>
                </p:oleObj>
              </mc:Choice>
              <mc:Fallback>
                <p:oleObj name="Equation" r:id="rId10" imgW="749300" imgH="4699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8638" y="4344988"/>
                        <a:ext cx="1749425" cy="1096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61975" y="1431925"/>
            <a:ext cx="7958138" cy="2154238"/>
          </a:xfrm>
        </p:spPr>
        <p:txBody>
          <a:bodyPr/>
          <a:lstStyle/>
          <a:p>
            <a:pPr marL="0" indent="457200">
              <a:buFont typeface="Monotype Sorts"/>
              <a:buNone/>
              <a:tabLst>
                <a:tab pos="2114550" algn="ctr"/>
                <a:tab pos="5200650" algn="ctr"/>
              </a:tabLst>
            </a:pPr>
            <a:r>
              <a:rPr lang="en-US" altLang="en-US" smtClean="0"/>
              <a:t>	Reed Auto periodically has a special week-long sale.  As part of the advertising campaign Reed runs one or more television commercials during the weekend preceding the sale.  Data from a sample of 5 previous sales are shown below.</a:t>
            </a:r>
          </a:p>
        </p:txBody>
      </p:sp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684213" y="855663"/>
            <a:ext cx="57721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  <a:tabLst>
                <a:tab pos="2114550" algn="ctr"/>
                <a:tab pos="5200650" algn="ctr"/>
              </a:tabLst>
            </a:pPr>
            <a:r>
              <a:rPr lang="en-US" altLang="en-US" sz="2400">
                <a:solidFill>
                  <a:srgbClr val="000000"/>
                </a:solidFill>
                <a:latin typeface="Times New Roman" pitchFamily="18" charset="0"/>
              </a:rPr>
              <a:t>Example: </a:t>
            </a:r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 Reed Auto Sales</a:t>
            </a:r>
          </a:p>
        </p:txBody>
      </p:sp>
      <p:sp>
        <p:nvSpPr>
          <p:cNvPr id="59396" name="Text Box 4"/>
          <p:cNvSpPr txBox="1">
            <a:spLocks noChangeArrowheads="1"/>
          </p:cNvSpPr>
          <p:nvPr/>
        </p:nvSpPr>
        <p:spPr bwMode="auto">
          <a:xfrm>
            <a:off x="1778000" y="3798888"/>
            <a:ext cx="25638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Number of TV Ads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(</a:t>
            </a:r>
            <a:r>
              <a:rPr lang="en-US" altLang="en-US" sz="2400" b="0" i="1">
                <a:solidFill>
                  <a:srgbClr val="000000"/>
                </a:solidFill>
                <a:latin typeface="Times New Roman" pitchFamily="18" charset="0"/>
              </a:rPr>
              <a:t>x</a:t>
            </a:r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)</a:t>
            </a:r>
          </a:p>
        </p:txBody>
      </p:sp>
      <p:sp>
        <p:nvSpPr>
          <p:cNvPr id="59397" name="Text Box 5"/>
          <p:cNvSpPr txBox="1">
            <a:spLocks noChangeArrowheads="1"/>
          </p:cNvSpPr>
          <p:nvPr/>
        </p:nvSpPr>
        <p:spPr bwMode="auto">
          <a:xfrm>
            <a:off x="4410075" y="3798888"/>
            <a:ext cx="27828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Number of Cars Sold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(</a:t>
            </a:r>
            <a:r>
              <a:rPr lang="en-US" altLang="en-US" sz="2400" b="0" i="1">
                <a:solidFill>
                  <a:srgbClr val="000000"/>
                </a:solidFill>
                <a:latin typeface="Times New Roman" pitchFamily="18" charset="0"/>
              </a:rPr>
              <a:t>y</a:t>
            </a:r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)</a:t>
            </a:r>
          </a:p>
        </p:txBody>
      </p:sp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2889250" y="4595813"/>
            <a:ext cx="33655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1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3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2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1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3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5564188" y="4595813"/>
            <a:ext cx="48895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14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24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18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17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27</a:t>
            </a:r>
          </a:p>
        </p:txBody>
      </p:sp>
      <p:sp>
        <p:nvSpPr>
          <p:cNvPr id="643080" name="Line 8"/>
          <p:cNvSpPr>
            <a:spLocks noChangeShapeType="1"/>
          </p:cNvSpPr>
          <p:nvPr/>
        </p:nvSpPr>
        <p:spPr bwMode="auto">
          <a:xfrm>
            <a:off x="1930400" y="4616450"/>
            <a:ext cx="51435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43081" name="Line 9"/>
          <p:cNvSpPr>
            <a:spLocks noChangeShapeType="1"/>
          </p:cNvSpPr>
          <p:nvPr/>
        </p:nvSpPr>
        <p:spPr bwMode="auto">
          <a:xfrm>
            <a:off x="4343400" y="3913188"/>
            <a:ext cx="0" cy="244633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690563" y="101600"/>
            <a:ext cx="777240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algn="ctr" eaLnBrk="0" hangingPunct="0">
              <a:defRPr b="1">
                <a:solidFill>
                  <a:schemeClr val="tx1"/>
                </a:solidFill>
                <a:latin typeface="MS Reference Serif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9pPr>
          </a:lstStyle>
          <a:p>
            <a:pPr>
              <a:defRPr/>
            </a:pPr>
            <a:r>
              <a:rPr lang="en-US" altLang="en-US" sz="2800" b="0" dirty="0" smtClean="0">
                <a:solidFill>
                  <a:srgbClr val="000000"/>
                </a:solidFill>
                <a:latin typeface="+mj-lt"/>
              </a:rPr>
              <a:t>Measures of the relationship between 2 variables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18" name="Group 3"/>
          <p:cNvGrpSpPr>
            <a:grpSpLocks/>
          </p:cNvGrpSpPr>
          <p:nvPr/>
        </p:nvGrpSpPr>
        <p:grpSpPr bwMode="auto">
          <a:xfrm>
            <a:off x="3595688" y="1828800"/>
            <a:ext cx="3486150" cy="3316288"/>
            <a:chOff x="2265" y="1152"/>
            <a:chExt cx="2196" cy="2089"/>
          </a:xfrm>
        </p:grpSpPr>
        <p:sp>
          <p:nvSpPr>
            <p:cNvPr id="431108" name="Line 4"/>
            <p:cNvSpPr>
              <a:spLocks noChangeShapeType="1"/>
            </p:cNvSpPr>
            <p:nvPr/>
          </p:nvSpPr>
          <p:spPr bwMode="auto">
            <a:xfrm rot="5400000">
              <a:off x="1221" y="2196"/>
              <a:ext cx="2087" cy="0"/>
            </a:xfrm>
            <a:prstGeom prst="line">
              <a:avLst/>
            </a:prstGeom>
            <a:noFill/>
            <a:ln w="3175">
              <a:solidFill>
                <a:srgbClr val="96969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lang="en-US" sz="22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431109" name="Line 5"/>
            <p:cNvSpPr>
              <a:spLocks noChangeShapeType="1"/>
            </p:cNvSpPr>
            <p:nvPr/>
          </p:nvSpPr>
          <p:spPr bwMode="auto">
            <a:xfrm rot="5400000">
              <a:off x="1959" y="2196"/>
              <a:ext cx="2087" cy="0"/>
            </a:xfrm>
            <a:prstGeom prst="line">
              <a:avLst/>
            </a:prstGeom>
            <a:noFill/>
            <a:ln w="3175">
              <a:solidFill>
                <a:srgbClr val="96969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lang="en-US" sz="22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431110" name="Line 6"/>
            <p:cNvSpPr>
              <a:spLocks noChangeShapeType="1"/>
            </p:cNvSpPr>
            <p:nvPr/>
          </p:nvSpPr>
          <p:spPr bwMode="auto">
            <a:xfrm rot="5400000">
              <a:off x="2691" y="2198"/>
              <a:ext cx="2087" cy="0"/>
            </a:xfrm>
            <a:prstGeom prst="line">
              <a:avLst/>
            </a:prstGeom>
            <a:noFill/>
            <a:ln w="3175">
              <a:solidFill>
                <a:srgbClr val="96969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lang="en-US" sz="22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431111" name="Line 7"/>
            <p:cNvSpPr>
              <a:spLocks noChangeShapeType="1"/>
            </p:cNvSpPr>
            <p:nvPr/>
          </p:nvSpPr>
          <p:spPr bwMode="auto">
            <a:xfrm rot="5400000">
              <a:off x="3417" y="2196"/>
              <a:ext cx="2087" cy="0"/>
            </a:xfrm>
            <a:prstGeom prst="line">
              <a:avLst/>
            </a:prstGeom>
            <a:noFill/>
            <a:ln w="3175">
              <a:solidFill>
                <a:srgbClr val="96969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lang="en-US" sz="22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grpSp>
        <p:nvGrpSpPr>
          <p:cNvPr id="60419" name="Group 8"/>
          <p:cNvGrpSpPr>
            <a:grpSpLocks/>
          </p:cNvGrpSpPr>
          <p:nvPr/>
        </p:nvGrpSpPr>
        <p:grpSpPr bwMode="auto">
          <a:xfrm>
            <a:off x="2436813" y="1973263"/>
            <a:ext cx="4827587" cy="2728912"/>
            <a:chOff x="1835" y="1243"/>
            <a:chExt cx="3041" cy="1719"/>
          </a:xfrm>
        </p:grpSpPr>
        <p:sp>
          <p:nvSpPr>
            <p:cNvPr id="431113" name="Line 9"/>
            <p:cNvSpPr>
              <a:spLocks noChangeShapeType="1"/>
            </p:cNvSpPr>
            <p:nvPr/>
          </p:nvSpPr>
          <p:spPr bwMode="auto">
            <a:xfrm>
              <a:off x="1838" y="2962"/>
              <a:ext cx="3035" cy="0"/>
            </a:xfrm>
            <a:prstGeom prst="line">
              <a:avLst/>
            </a:prstGeom>
            <a:noFill/>
            <a:ln w="3175">
              <a:solidFill>
                <a:srgbClr val="96969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lang="en-US" sz="22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431114" name="Line 10"/>
            <p:cNvSpPr>
              <a:spLocks noChangeShapeType="1"/>
            </p:cNvSpPr>
            <p:nvPr/>
          </p:nvSpPr>
          <p:spPr bwMode="auto">
            <a:xfrm>
              <a:off x="1835" y="2689"/>
              <a:ext cx="3035" cy="0"/>
            </a:xfrm>
            <a:prstGeom prst="line">
              <a:avLst/>
            </a:prstGeom>
            <a:noFill/>
            <a:ln w="3175">
              <a:solidFill>
                <a:srgbClr val="96969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lang="en-US" sz="22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431115" name="Line 11"/>
            <p:cNvSpPr>
              <a:spLocks noChangeShapeType="1"/>
            </p:cNvSpPr>
            <p:nvPr/>
          </p:nvSpPr>
          <p:spPr bwMode="auto">
            <a:xfrm>
              <a:off x="1841" y="2389"/>
              <a:ext cx="3035" cy="0"/>
            </a:xfrm>
            <a:prstGeom prst="line">
              <a:avLst/>
            </a:prstGeom>
            <a:noFill/>
            <a:ln w="3175">
              <a:solidFill>
                <a:srgbClr val="96969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lang="en-US" sz="22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431116" name="Line 12"/>
            <p:cNvSpPr>
              <a:spLocks noChangeShapeType="1"/>
            </p:cNvSpPr>
            <p:nvPr/>
          </p:nvSpPr>
          <p:spPr bwMode="auto">
            <a:xfrm>
              <a:off x="1838" y="2098"/>
              <a:ext cx="3035" cy="0"/>
            </a:xfrm>
            <a:prstGeom prst="line">
              <a:avLst/>
            </a:prstGeom>
            <a:noFill/>
            <a:ln w="3175">
              <a:solidFill>
                <a:srgbClr val="96969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lang="en-US" sz="22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431117" name="Line 13"/>
            <p:cNvSpPr>
              <a:spLocks noChangeShapeType="1"/>
            </p:cNvSpPr>
            <p:nvPr/>
          </p:nvSpPr>
          <p:spPr bwMode="auto">
            <a:xfrm>
              <a:off x="1835" y="1816"/>
              <a:ext cx="3035" cy="0"/>
            </a:xfrm>
            <a:prstGeom prst="line">
              <a:avLst/>
            </a:prstGeom>
            <a:noFill/>
            <a:ln w="3175">
              <a:solidFill>
                <a:srgbClr val="96969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lang="en-US" sz="22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431118" name="Line 14"/>
            <p:cNvSpPr>
              <a:spLocks noChangeShapeType="1"/>
            </p:cNvSpPr>
            <p:nvPr/>
          </p:nvSpPr>
          <p:spPr bwMode="auto">
            <a:xfrm>
              <a:off x="1841" y="1534"/>
              <a:ext cx="3035" cy="0"/>
            </a:xfrm>
            <a:prstGeom prst="line">
              <a:avLst/>
            </a:prstGeom>
            <a:noFill/>
            <a:ln w="3175">
              <a:solidFill>
                <a:srgbClr val="96969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lang="en-US" sz="22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431119" name="Line 15"/>
            <p:cNvSpPr>
              <a:spLocks noChangeShapeType="1"/>
            </p:cNvSpPr>
            <p:nvPr/>
          </p:nvSpPr>
          <p:spPr bwMode="auto">
            <a:xfrm>
              <a:off x="1838" y="1243"/>
              <a:ext cx="3035" cy="0"/>
            </a:xfrm>
            <a:prstGeom prst="line">
              <a:avLst/>
            </a:prstGeom>
            <a:noFill/>
            <a:ln w="3175">
              <a:solidFill>
                <a:srgbClr val="96969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lang="en-US" sz="22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sp>
        <p:nvSpPr>
          <p:cNvPr id="431121" name="Line 17"/>
          <p:cNvSpPr>
            <a:spLocks noChangeShapeType="1"/>
          </p:cNvSpPr>
          <p:nvPr/>
        </p:nvSpPr>
        <p:spPr bwMode="auto">
          <a:xfrm>
            <a:off x="2443163" y="1849438"/>
            <a:ext cx="0" cy="3302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31122" name="Line 18"/>
          <p:cNvSpPr>
            <a:spLocks noChangeShapeType="1"/>
          </p:cNvSpPr>
          <p:nvPr/>
        </p:nvSpPr>
        <p:spPr bwMode="auto">
          <a:xfrm flipH="1">
            <a:off x="2436813" y="5157788"/>
            <a:ext cx="48514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0422" name="Rectangle 21"/>
          <p:cNvSpPr>
            <a:spLocks noChangeArrowheads="1"/>
          </p:cNvSpPr>
          <p:nvPr/>
        </p:nvSpPr>
        <p:spPr bwMode="auto">
          <a:xfrm>
            <a:off x="4406900" y="5861050"/>
            <a:ext cx="1131888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altLang="en-US" sz="2200" b="0">
                <a:solidFill>
                  <a:srgbClr val="000000"/>
                </a:solidFill>
                <a:latin typeface="Book Antiqua" pitchFamily="18" charset="0"/>
              </a:rPr>
              <a:t>TV Ads</a:t>
            </a:r>
          </a:p>
        </p:txBody>
      </p:sp>
      <p:sp>
        <p:nvSpPr>
          <p:cNvPr id="60423" name="Rectangle 22"/>
          <p:cNvSpPr>
            <a:spLocks noChangeArrowheads="1"/>
          </p:cNvSpPr>
          <p:nvPr/>
        </p:nvSpPr>
        <p:spPr bwMode="auto">
          <a:xfrm rot="-5400000">
            <a:off x="937419" y="3105944"/>
            <a:ext cx="1343025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altLang="en-US" sz="2200" b="0">
                <a:solidFill>
                  <a:srgbClr val="000000"/>
                </a:solidFill>
                <a:latin typeface="Book Antiqua" pitchFamily="18" charset="0"/>
              </a:rPr>
              <a:t>Cars sold</a:t>
            </a:r>
          </a:p>
        </p:txBody>
      </p:sp>
      <p:sp>
        <p:nvSpPr>
          <p:cNvPr id="431127" name="Oval 23"/>
          <p:cNvSpPr>
            <a:spLocks noChangeArrowheads="1"/>
          </p:cNvSpPr>
          <p:nvPr/>
        </p:nvSpPr>
        <p:spPr bwMode="auto">
          <a:xfrm>
            <a:off x="5856288" y="2871788"/>
            <a:ext cx="147637" cy="147637"/>
          </a:xfrm>
          <a:prstGeom prst="ellipse">
            <a:avLst/>
          </a:prstGeom>
          <a:solidFill>
            <a:srgbClr val="B2B2B2"/>
          </a:solidFill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31128" name="Oval 24"/>
          <p:cNvSpPr>
            <a:spLocks noChangeArrowheads="1"/>
          </p:cNvSpPr>
          <p:nvPr/>
        </p:nvSpPr>
        <p:spPr bwMode="auto">
          <a:xfrm>
            <a:off x="3519488" y="3540125"/>
            <a:ext cx="147637" cy="147638"/>
          </a:xfrm>
          <a:prstGeom prst="ellipse">
            <a:avLst/>
          </a:prstGeom>
          <a:solidFill>
            <a:srgbClr val="B2B2B2"/>
          </a:solidFill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grpSp>
        <p:nvGrpSpPr>
          <p:cNvPr id="60426" name="Group 25"/>
          <p:cNvGrpSpPr>
            <a:grpSpLocks/>
          </p:cNvGrpSpPr>
          <p:nvPr/>
        </p:nvGrpSpPr>
        <p:grpSpPr bwMode="auto">
          <a:xfrm>
            <a:off x="2335213" y="1970088"/>
            <a:ext cx="104775" cy="3187700"/>
            <a:chOff x="1771" y="1241"/>
            <a:chExt cx="66" cy="2008"/>
          </a:xfrm>
        </p:grpSpPr>
        <p:sp>
          <p:nvSpPr>
            <p:cNvPr id="431130" name="Line 26"/>
            <p:cNvSpPr>
              <a:spLocks noChangeShapeType="1"/>
            </p:cNvSpPr>
            <p:nvPr/>
          </p:nvSpPr>
          <p:spPr bwMode="auto">
            <a:xfrm>
              <a:off x="1771" y="3249"/>
              <a:ext cx="6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2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431131" name="Line 27"/>
            <p:cNvSpPr>
              <a:spLocks noChangeShapeType="1"/>
            </p:cNvSpPr>
            <p:nvPr/>
          </p:nvSpPr>
          <p:spPr bwMode="auto">
            <a:xfrm>
              <a:off x="1771" y="1533"/>
              <a:ext cx="6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2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431132" name="Line 28"/>
            <p:cNvSpPr>
              <a:spLocks noChangeShapeType="1"/>
            </p:cNvSpPr>
            <p:nvPr/>
          </p:nvSpPr>
          <p:spPr bwMode="auto">
            <a:xfrm>
              <a:off x="1773" y="2961"/>
              <a:ext cx="6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2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431133" name="Line 29"/>
            <p:cNvSpPr>
              <a:spLocks noChangeShapeType="1"/>
            </p:cNvSpPr>
            <p:nvPr/>
          </p:nvSpPr>
          <p:spPr bwMode="auto">
            <a:xfrm>
              <a:off x="1771" y="1821"/>
              <a:ext cx="6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2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431134" name="Line 30"/>
            <p:cNvSpPr>
              <a:spLocks noChangeShapeType="1"/>
            </p:cNvSpPr>
            <p:nvPr/>
          </p:nvSpPr>
          <p:spPr bwMode="auto">
            <a:xfrm>
              <a:off x="1771" y="2097"/>
              <a:ext cx="6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2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431135" name="Line 31"/>
            <p:cNvSpPr>
              <a:spLocks noChangeShapeType="1"/>
            </p:cNvSpPr>
            <p:nvPr/>
          </p:nvSpPr>
          <p:spPr bwMode="auto">
            <a:xfrm>
              <a:off x="1771" y="2385"/>
              <a:ext cx="6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2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431136" name="Line 32"/>
            <p:cNvSpPr>
              <a:spLocks noChangeShapeType="1"/>
            </p:cNvSpPr>
            <p:nvPr/>
          </p:nvSpPr>
          <p:spPr bwMode="auto">
            <a:xfrm>
              <a:off x="1771" y="2685"/>
              <a:ext cx="6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2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431137" name="Line 33"/>
            <p:cNvSpPr>
              <a:spLocks noChangeShapeType="1"/>
            </p:cNvSpPr>
            <p:nvPr/>
          </p:nvSpPr>
          <p:spPr bwMode="auto">
            <a:xfrm>
              <a:off x="1771" y="1241"/>
              <a:ext cx="6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2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grpSp>
        <p:nvGrpSpPr>
          <p:cNvPr id="60427" name="Group 34"/>
          <p:cNvGrpSpPr>
            <a:grpSpLocks/>
          </p:cNvGrpSpPr>
          <p:nvPr/>
        </p:nvGrpSpPr>
        <p:grpSpPr bwMode="auto">
          <a:xfrm>
            <a:off x="1857375" y="1739900"/>
            <a:ext cx="485775" cy="3648075"/>
            <a:chOff x="1470" y="1096"/>
            <a:chExt cx="306" cy="2298"/>
          </a:xfrm>
        </p:grpSpPr>
        <p:sp>
          <p:nvSpPr>
            <p:cNvPr id="60455" name="Rectangle 35"/>
            <p:cNvSpPr>
              <a:spLocks noChangeArrowheads="1"/>
            </p:cNvSpPr>
            <p:nvPr/>
          </p:nvSpPr>
          <p:spPr bwMode="auto">
            <a:xfrm>
              <a:off x="1566" y="2820"/>
              <a:ext cx="210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altLang="en-US" sz="2400" b="0">
                  <a:solidFill>
                    <a:srgbClr val="000000"/>
                  </a:solidFill>
                  <a:latin typeface="Book Antiqua" pitchFamily="18" charset="0"/>
                </a:rPr>
                <a:t>5</a:t>
              </a:r>
            </a:p>
          </p:txBody>
        </p:sp>
        <p:sp>
          <p:nvSpPr>
            <p:cNvPr id="60456" name="Rectangle 36"/>
            <p:cNvSpPr>
              <a:spLocks noChangeArrowheads="1"/>
            </p:cNvSpPr>
            <p:nvPr/>
          </p:nvSpPr>
          <p:spPr bwMode="auto">
            <a:xfrm>
              <a:off x="1470" y="2556"/>
              <a:ext cx="30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altLang="en-US" sz="2400" b="0">
                  <a:solidFill>
                    <a:srgbClr val="000000"/>
                  </a:solidFill>
                  <a:latin typeface="Book Antiqua" pitchFamily="18" charset="0"/>
                </a:rPr>
                <a:t>10</a:t>
              </a:r>
            </a:p>
          </p:txBody>
        </p:sp>
        <p:sp>
          <p:nvSpPr>
            <p:cNvPr id="60457" name="Rectangle 37"/>
            <p:cNvSpPr>
              <a:spLocks noChangeArrowheads="1"/>
            </p:cNvSpPr>
            <p:nvPr/>
          </p:nvSpPr>
          <p:spPr bwMode="auto">
            <a:xfrm>
              <a:off x="1470" y="2256"/>
              <a:ext cx="30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altLang="en-US" sz="2400" b="0">
                  <a:solidFill>
                    <a:srgbClr val="000000"/>
                  </a:solidFill>
                  <a:latin typeface="Book Antiqua" pitchFamily="18" charset="0"/>
                </a:rPr>
                <a:t>15</a:t>
              </a:r>
            </a:p>
          </p:txBody>
        </p:sp>
        <p:sp>
          <p:nvSpPr>
            <p:cNvPr id="60458" name="Rectangle 38"/>
            <p:cNvSpPr>
              <a:spLocks noChangeArrowheads="1"/>
            </p:cNvSpPr>
            <p:nvPr/>
          </p:nvSpPr>
          <p:spPr bwMode="auto">
            <a:xfrm>
              <a:off x="1470" y="1968"/>
              <a:ext cx="30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altLang="en-US" sz="2400" b="0">
                  <a:solidFill>
                    <a:srgbClr val="000000"/>
                  </a:solidFill>
                  <a:latin typeface="Book Antiqua" pitchFamily="18" charset="0"/>
                </a:rPr>
                <a:t>20</a:t>
              </a:r>
            </a:p>
          </p:txBody>
        </p:sp>
        <p:sp>
          <p:nvSpPr>
            <p:cNvPr id="60459" name="Rectangle 39"/>
            <p:cNvSpPr>
              <a:spLocks noChangeArrowheads="1"/>
            </p:cNvSpPr>
            <p:nvPr/>
          </p:nvSpPr>
          <p:spPr bwMode="auto">
            <a:xfrm>
              <a:off x="1470" y="1692"/>
              <a:ext cx="30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altLang="en-US" sz="2400" b="0">
                  <a:solidFill>
                    <a:srgbClr val="000000"/>
                  </a:solidFill>
                  <a:latin typeface="Book Antiqua" pitchFamily="18" charset="0"/>
                </a:rPr>
                <a:t>25</a:t>
              </a:r>
            </a:p>
          </p:txBody>
        </p:sp>
        <p:sp>
          <p:nvSpPr>
            <p:cNvPr id="60460" name="Rectangle 40"/>
            <p:cNvSpPr>
              <a:spLocks noChangeArrowheads="1"/>
            </p:cNvSpPr>
            <p:nvPr/>
          </p:nvSpPr>
          <p:spPr bwMode="auto">
            <a:xfrm>
              <a:off x="1470" y="1404"/>
              <a:ext cx="30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altLang="en-US" sz="2400" b="0">
                  <a:solidFill>
                    <a:srgbClr val="000000"/>
                  </a:solidFill>
                  <a:latin typeface="Book Antiqua" pitchFamily="18" charset="0"/>
                </a:rPr>
                <a:t>30</a:t>
              </a:r>
            </a:p>
          </p:txBody>
        </p:sp>
        <p:sp>
          <p:nvSpPr>
            <p:cNvPr id="60461" name="Rectangle 41"/>
            <p:cNvSpPr>
              <a:spLocks noChangeArrowheads="1"/>
            </p:cNvSpPr>
            <p:nvPr/>
          </p:nvSpPr>
          <p:spPr bwMode="auto">
            <a:xfrm>
              <a:off x="1566" y="3108"/>
              <a:ext cx="210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altLang="en-US" sz="2400" b="0">
                  <a:solidFill>
                    <a:srgbClr val="000000"/>
                  </a:solidFill>
                  <a:latin typeface="Book Antiqua" pitchFamily="18" charset="0"/>
                </a:rPr>
                <a:t>0</a:t>
              </a:r>
            </a:p>
          </p:txBody>
        </p:sp>
        <p:sp>
          <p:nvSpPr>
            <p:cNvPr id="60462" name="Rectangle 42"/>
            <p:cNvSpPr>
              <a:spLocks noChangeArrowheads="1"/>
            </p:cNvSpPr>
            <p:nvPr/>
          </p:nvSpPr>
          <p:spPr bwMode="auto">
            <a:xfrm>
              <a:off x="1470" y="1096"/>
              <a:ext cx="30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altLang="en-US" sz="2400" b="0">
                  <a:solidFill>
                    <a:srgbClr val="000000"/>
                  </a:solidFill>
                  <a:latin typeface="Book Antiqua" pitchFamily="18" charset="0"/>
                </a:rPr>
                <a:t>35</a:t>
              </a:r>
            </a:p>
          </p:txBody>
        </p:sp>
      </p:grpSp>
      <p:grpSp>
        <p:nvGrpSpPr>
          <p:cNvPr id="60428" name="Group 43"/>
          <p:cNvGrpSpPr>
            <a:grpSpLocks/>
          </p:cNvGrpSpPr>
          <p:nvPr/>
        </p:nvGrpSpPr>
        <p:grpSpPr bwMode="auto">
          <a:xfrm>
            <a:off x="2443163" y="5164138"/>
            <a:ext cx="4641850" cy="101600"/>
            <a:chOff x="1839" y="3253"/>
            <a:chExt cx="2924" cy="64"/>
          </a:xfrm>
        </p:grpSpPr>
        <p:sp>
          <p:nvSpPr>
            <p:cNvPr id="431148" name="Line 44"/>
            <p:cNvSpPr>
              <a:spLocks noChangeShapeType="1"/>
            </p:cNvSpPr>
            <p:nvPr/>
          </p:nvSpPr>
          <p:spPr bwMode="auto">
            <a:xfrm>
              <a:off x="2571" y="3253"/>
              <a:ext cx="0" cy="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2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431149" name="Line 45"/>
            <p:cNvSpPr>
              <a:spLocks noChangeShapeType="1"/>
            </p:cNvSpPr>
            <p:nvPr/>
          </p:nvSpPr>
          <p:spPr bwMode="auto">
            <a:xfrm>
              <a:off x="3303" y="3253"/>
              <a:ext cx="0" cy="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2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431150" name="Line 46"/>
            <p:cNvSpPr>
              <a:spLocks noChangeShapeType="1"/>
            </p:cNvSpPr>
            <p:nvPr/>
          </p:nvSpPr>
          <p:spPr bwMode="auto">
            <a:xfrm>
              <a:off x="4035" y="3253"/>
              <a:ext cx="0" cy="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2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431151" name="Line 47"/>
            <p:cNvSpPr>
              <a:spLocks noChangeShapeType="1"/>
            </p:cNvSpPr>
            <p:nvPr/>
          </p:nvSpPr>
          <p:spPr bwMode="auto">
            <a:xfrm>
              <a:off x="1839" y="3253"/>
              <a:ext cx="0" cy="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2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  <p:sp>
          <p:nvSpPr>
            <p:cNvPr id="431152" name="Line 48"/>
            <p:cNvSpPr>
              <a:spLocks noChangeShapeType="1"/>
            </p:cNvSpPr>
            <p:nvPr/>
          </p:nvSpPr>
          <p:spPr bwMode="auto">
            <a:xfrm>
              <a:off x="4763" y="3253"/>
              <a:ext cx="0" cy="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2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Reference Serif" pitchFamily="18" charset="0"/>
                <a:cs typeface="+mn-cs"/>
              </a:endParaRPr>
            </a:p>
          </p:txBody>
        </p:sp>
      </p:grpSp>
      <p:grpSp>
        <p:nvGrpSpPr>
          <p:cNvPr id="60429" name="Group 49"/>
          <p:cNvGrpSpPr>
            <a:grpSpLocks/>
          </p:cNvGrpSpPr>
          <p:nvPr/>
        </p:nvGrpSpPr>
        <p:grpSpPr bwMode="auto">
          <a:xfrm>
            <a:off x="2276475" y="5257800"/>
            <a:ext cx="4981575" cy="473075"/>
            <a:chOff x="1734" y="3312"/>
            <a:chExt cx="3138" cy="298"/>
          </a:xfrm>
        </p:grpSpPr>
        <p:sp>
          <p:nvSpPr>
            <p:cNvPr id="60445" name="Rectangle 50"/>
            <p:cNvSpPr>
              <a:spLocks noChangeArrowheads="1"/>
            </p:cNvSpPr>
            <p:nvPr/>
          </p:nvSpPr>
          <p:spPr bwMode="auto">
            <a:xfrm>
              <a:off x="2478" y="3312"/>
              <a:ext cx="210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altLang="en-US" sz="2400" b="0">
                  <a:solidFill>
                    <a:srgbClr val="000000"/>
                  </a:solidFill>
                  <a:latin typeface="Book Antiqua" pitchFamily="18" charset="0"/>
                </a:rPr>
                <a:t>1</a:t>
              </a:r>
            </a:p>
          </p:txBody>
        </p:sp>
        <p:sp>
          <p:nvSpPr>
            <p:cNvPr id="60446" name="Rectangle 51"/>
            <p:cNvSpPr>
              <a:spLocks noChangeArrowheads="1"/>
            </p:cNvSpPr>
            <p:nvPr/>
          </p:nvSpPr>
          <p:spPr bwMode="auto">
            <a:xfrm>
              <a:off x="3198" y="3324"/>
              <a:ext cx="210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altLang="en-US" sz="2400" b="0">
                  <a:solidFill>
                    <a:srgbClr val="000000"/>
                  </a:solidFill>
                  <a:latin typeface="Book Antiqua" pitchFamily="18" charset="0"/>
                </a:rPr>
                <a:t>2</a:t>
              </a:r>
            </a:p>
          </p:txBody>
        </p:sp>
        <p:sp>
          <p:nvSpPr>
            <p:cNvPr id="60447" name="Rectangle 52"/>
            <p:cNvSpPr>
              <a:spLocks noChangeArrowheads="1"/>
            </p:cNvSpPr>
            <p:nvPr/>
          </p:nvSpPr>
          <p:spPr bwMode="auto">
            <a:xfrm>
              <a:off x="3942" y="3324"/>
              <a:ext cx="210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altLang="en-US" sz="2400" b="0">
                  <a:solidFill>
                    <a:srgbClr val="000000"/>
                  </a:solidFill>
                  <a:latin typeface="Book Antiqua" pitchFamily="18" charset="0"/>
                </a:rPr>
                <a:t>3</a:t>
              </a:r>
            </a:p>
          </p:txBody>
        </p:sp>
        <p:sp>
          <p:nvSpPr>
            <p:cNvPr id="60448" name="Rectangle 53"/>
            <p:cNvSpPr>
              <a:spLocks noChangeArrowheads="1"/>
            </p:cNvSpPr>
            <p:nvPr/>
          </p:nvSpPr>
          <p:spPr bwMode="auto">
            <a:xfrm>
              <a:off x="1734" y="3324"/>
              <a:ext cx="210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altLang="en-US" sz="2400" b="0">
                  <a:solidFill>
                    <a:srgbClr val="000000"/>
                  </a:solidFill>
                  <a:latin typeface="Book Antiqua" pitchFamily="18" charset="0"/>
                </a:rPr>
                <a:t>0</a:t>
              </a:r>
            </a:p>
          </p:txBody>
        </p:sp>
        <p:sp>
          <p:nvSpPr>
            <p:cNvPr id="60449" name="Rectangle 54"/>
            <p:cNvSpPr>
              <a:spLocks noChangeArrowheads="1"/>
            </p:cNvSpPr>
            <p:nvPr/>
          </p:nvSpPr>
          <p:spPr bwMode="auto">
            <a:xfrm>
              <a:off x="4662" y="3324"/>
              <a:ext cx="210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altLang="en-US" sz="2400" b="0">
                  <a:solidFill>
                    <a:srgbClr val="000000"/>
                  </a:solidFill>
                  <a:latin typeface="Book Antiqua" pitchFamily="18" charset="0"/>
                </a:rPr>
                <a:t>4</a:t>
              </a:r>
            </a:p>
          </p:txBody>
        </p:sp>
      </p:grpSp>
      <p:sp>
        <p:nvSpPr>
          <p:cNvPr id="431159" name="Oval 55"/>
          <p:cNvSpPr>
            <a:spLocks noChangeArrowheads="1"/>
          </p:cNvSpPr>
          <p:nvPr/>
        </p:nvSpPr>
        <p:spPr bwMode="auto">
          <a:xfrm>
            <a:off x="5856288" y="2601913"/>
            <a:ext cx="147637" cy="147637"/>
          </a:xfrm>
          <a:prstGeom prst="ellipse">
            <a:avLst/>
          </a:prstGeom>
          <a:solidFill>
            <a:srgbClr val="B2B2B2"/>
          </a:solidFill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31160" name="Oval 56"/>
          <p:cNvSpPr>
            <a:spLocks noChangeArrowheads="1"/>
          </p:cNvSpPr>
          <p:nvPr/>
        </p:nvSpPr>
        <p:spPr bwMode="auto">
          <a:xfrm>
            <a:off x="3519488" y="3786188"/>
            <a:ext cx="147637" cy="147637"/>
          </a:xfrm>
          <a:prstGeom prst="ellipse">
            <a:avLst/>
          </a:prstGeom>
          <a:solidFill>
            <a:srgbClr val="B2B2B2"/>
          </a:solidFill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31161" name="Oval 57"/>
          <p:cNvSpPr>
            <a:spLocks noChangeArrowheads="1"/>
          </p:cNvSpPr>
          <p:nvPr/>
        </p:nvSpPr>
        <p:spPr bwMode="auto">
          <a:xfrm>
            <a:off x="4691063" y="3424238"/>
            <a:ext cx="147637" cy="147637"/>
          </a:xfrm>
          <a:prstGeom prst="ellipse">
            <a:avLst/>
          </a:prstGeom>
          <a:solidFill>
            <a:srgbClr val="B2B2B2"/>
          </a:solidFill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431163" name="Line 59"/>
          <p:cNvSpPr>
            <a:spLocks noChangeShapeType="1"/>
          </p:cNvSpPr>
          <p:nvPr/>
        </p:nvSpPr>
        <p:spPr bwMode="auto">
          <a:xfrm rot="28369" flipV="1">
            <a:off x="2428875" y="2611438"/>
            <a:ext cx="4025900" cy="16732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9562" name="Line 58"/>
          <p:cNvSpPr>
            <a:spLocks noChangeShapeType="1"/>
          </p:cNvSpPr>
          <p:nvPr/>
        </p:nvSpPr>
        <p:spPr bwMode="auto">
          <a:xfrm flipV="1">
            <a:off x="4760913" y="3324225"/>
            <a:ext cx="0" cy="1843088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 type="oval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9563" name="Line 59"/>
          <p:cNvSpPr>
            <a:spLocks noChangeShapeType="1"/>
          </p:cNvSpPr>
          <p:nvPr/>
        </p:nvSpPr>
        <p:spPr bwMode="auto">
          <a:xfrm flipV="1">
            <a:off x="2432050" y="3333750"/>
            <a:ext cx="2322513" cy="0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36" name="Rectangle 3"/>
          <p:cNvSpPr>
            <a:spLocks noChangeArrowheads="1"/>
          </p:cNvSpPr>
          <p:nvPr/>
        </p:nvSpPr>
        <p:spPr bwMode="auto">
          <a:xfrm>
            <a:off x="684213" y="855663"/>
            <a:ext cx="57721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  <a:tabLst>
                <a:tab pos="2114550" algn="ctr"/>
                <a:tab pos="5200650" algn="ctr"/>
              </a:tabLst>
            </a:pPr>
            <a:r>
              <a:rPr lang="en-US" altLang="en-US" sz="2400">
                <a:solidFill>
                  <a:srgbClr val="000000"/>
                </a:solidFill>
                <a:latin typeface="Times New Roman" pitchFamily="18" charset="0"/>
              </a:rPr>
              <a:t>Example: </a:t>
            </a:r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 Reed Auto Sales</a:t>
            </a:r>
          </a:p>
        </p:txBody>
      </p:sp>
      <p:sp>
        <p:nvSpPr>
          <p:cNvPr id="60437" name="Rectangle 61"/>
          <p:cNvSpPr>
            <a:spLocks noChangeArrowheads="1"/>
          </p:cNvSpPr>
          <p:nvPr/>
        </p:nvSpPr>
        <p:spPr bwMode="auto">
          <a:xfrm>
            <a:off x="1281113" y="1468438"/>
            <a:ext cx="6443662" cy="502285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60438" name="Rectangle 62"/>
          <p:cNvSpPr>
            <a:spLocks noChangeArrowheads="1"/>
          </p:cNvSpPr>
          <p:nvPr/>
        </p:nvSpPr>
        <p:spPr bwMode="auto">
          <a:xfrm>
            <a:off x="7085013" y="1716088"/>
            <a:ext cx="290512" cy="338137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60439" name="Rectangle 63"/>
          <p:cNvSpPr>
            <a:spLocks noChangeArrowheads="1"/>
          </p:cNvSpPr>
          <p:nvPr/>
        </p:nvSpPr>
        <p:spPr bwMode="auto">
          <a:xfrm flipV="1">
            <a:off x="2465388" y="1749425"/>
            <a:ext cx="4919662" cy="204788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60440" name="Line 64"/>
          <p:cNvSpPr>
            <a:spLocks noChangeShapeType="1"/>
          </p:cNvSpPr>
          <p:nvPr/>
        </p:nvSpPr>
        <p:spPr bwMode="auto">
          <a:xfrm flipV="1">
            <a:off x="6507163" y="1973263"/>
            <a:ext cx="0" cy="3162300"/>
          </a:xfrm>
          <a:prstGeom prst="line">
            <a:avLst/>
          </a:prstGeom>
          <a:noFill/>
          <a:ln w="317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41" name="Line 66"/>
          <p:cNvSpPr>
            <a:spLocks noChangeShapeType="1"/>
          </p:cNvSpPr>
          <p:nvPr/>
        </p:nvSpPr>
        <p:spPr bwMode="auto">
          <a:xfrm flipV="1">
            <a:off x="5345113" y="1968500"/>
            <a:ext cx="0" cy="3162300"/>
          </a:xfrm>
          <a:prstGeom prst="line">
            <a:avLst/>
          </a:prstGeom>
          <a:noFill/>
          <a:ln w="317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42" name="Line 67"/>
          <p:cNvSpPr>
            <a:spLocks noChangeShapeType="1"/>
          </p:cNvSpPr>
          <p:nvPr/>
        </p:nvSpPr>
        <p:spPr bwMode="auto">
          <a:xfrm flipV="1">
            <a:off x="4183063" y="1963738"/>
            <a:ext cx="0" cy="3162300"/>
          </a:xfrm>
          <a:prstGeom prst="line">
            <a:avLst/>
          </a:prstGeom>
          <a:noFill/>
          <a:ln w="317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43" name="Line 68"/>
          <p:cNvSpPr>
            <a:spLocks noChangeShapeType="1"/>
          </p:cNvSpPr>
          <p:nvPr/>
        </p:nvSpPr>
        <p:spPr bwMode="auto">
          <a:xfrm flipV="1">
            <a:off x="3014663" y="1970088"/>
            <a:ext cx="0" cy="3162300"/>
          </a:xfrm>
          <a:prstGeom prst="line">
            <a:avLst/>
          </a:prstGeom>
          <a:noFill/>
          <a:ln w="317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" name="Rectangle 6"/>
          <p:cNvSpPr>
            <a:spLocks noChangeArrowheads="1"/>
          </p:cNvSpPr>
          <p:nvPr/>
        </p:nvSpPr>
        <p:spPr bwMode="auto">
          <a:xfrm>
            <a:off x="690563" y="101600"/>
            <a:ext cx="777240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algn="ctr" eaLnBrk="0" hangingPunct="0">
              <a:defRPr b="1">
                <a:solidFill>
                  <a:schemeClr val="tx1"/>
                </a:solidFill>
                <a:latin typeface="MS Reference Serif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9pPr>
          </a:lstStyle>
          <a:p>
            <a:pPr>
              <a:defRPr/>
            </a:pPr>
            <a:r>
              <a:rPr lang="en-US" altLang="en-US" sz="2800" b="0" dirty="0" smtClean="0">
                <a:solidFill>
                  <a:srgbClr val="000000"/>
                </a:solidFill>
                <a:latin typeface="+mj-lt"/>
              </a:rPr>
              <a:t>Measures of the relationship between 2 variables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1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1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31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31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1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1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1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1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1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1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31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31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1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1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1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1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31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31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31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31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431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9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49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1127" grpId="0" animBg="1"/>
      <p:bldP spid="431128" grpId="0" animBg="1"/>
      <p:bldP spid="431159" grpId="0" animBg="1"/>
      <p:bldP spid="431160" grpId="0" animBg="1"/>
      <p:bldP spid="431161" grpId="0" animBg="1"/>
      <p:bldP spid="431163" grpId="0" animBg="1"/>
      <p:bldP spid="149562" grpId="0" animBg="1"/>
      <p:bldP spid="14956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2"/>
          <p:cNvSpPr txBox="1">
            <a:spLocks noChangeArrowheads="1"/>
          </p:cNvSpPr>
          <p:nvPr/>
        </p:nvSpPr>
        <p:spPr bwMode="auto">
          <a:xfrm>
            <a:off x="546100" y="1490663"/>
            <a:ext cx="31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 i="1">
                <a:solidFill>
                  <a:srgbClr val="000000"/>
                </a:solidFill>
                <a:latin typeface="Times New Roman" pitchFamily="18" charset="0"/>
              </a:rPr>
              <a:t>x</a:t>
            </a:r>
            <a:endParaRPr lang="en-US" altLang="en-US" sz="2400" b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1443" name="Text Box 3"/>
          <p:cNvSpPr txBox="1">
            <a:spLocks noChangeArrowheads="1"/>
          </p:cNvSpPr>
          <p:nvPr/>
        </p:nvSpPr>
        <p:spPr bwMode="auto">
          <a:xfrm>
            <a:off x="1179513" y="1498600"/>
            <a:ext cx="3190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 i="1">
                <a:solidFill>
                  <a:srgbClr val="000000"/>
                </a:solidFill>
                <a:latin typeface="Times New Roman" pitchFamily="18" charset="0"/>
              </a:rPr>
              <a:t>y</a:t>
            </a:r>
            <a:endParaRPr lang="en-US" altLang="en-US" sz="2400" b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523875" y="1998663"/>
            <a:ext cx="33655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1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3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2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1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3</a:t>
            </a: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1087438" y="1998663"/>
            <a:ext cx="48895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14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24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18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17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27</a:t>
            </a:r>
          </a:p>
        </p:txBody>
      </p:sp>
      <p:sp>
        <p:nvSpPr>
          <p:cNvPr id="645126" name="Line 6"/>
          <p:cNvSpPr>
            <a:spLocks noChangeShapeType="1"/>
          </p:cNvSpPr>
          <p:nvPr/>
        </p:nvSpPr>
        <p:spPr bwMode="auto">
          <a:xfrm>
            <a:off x="409575" y="1952625"/>
            <a:ext cx="807085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45127" name="Line 7"/>
          <p:cNvSpPr>
            <a:spLocks noChangeShapeType="1"/>
          </p:cNvSpPr>
          <p:nvPr/>
        </p:nvSpPr>
        <p:spPr bwMode="auto">
          <a:xfrm>
            <a:off x="1006475" y="1485900"/>
            <a:ext cx="0" cy="24463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45128" name="Text Box 8"/>
          <p:cNvSpPr txBox="1">
            <a:spLocks noChangeArrowheads="1"/>
          </p:cNvSpPr>
          <p:nvPr/>
        </p:nvSpPr>
        <p:spPr bwMode="auto">
          <a:xfrm>
            <a:off x="1931988" y="2006600"/>
            <a:ext cx="33655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1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3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2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1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3</a:t>
            </a:r>
          </a:p>
        </p:txBody>
      </p:sp>
      <p:sp>
        <p:nvSpPr>
          <p:cNvPr id="645129" name="Text Box 9"/>
          <p:cNvSpPr txBox="1">
            <a:spLocks noChangeArrowheads="1"/>
          </p:cNvSpPr>
          <p:nvPr/>
        </p:nvSpPr>
        <p:spPr bwMode="auto">
          <a:xfrm>
            <a:off x="2405063" y="2006600"/>
            <a:ext cx="33655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2</a:t>
            </a:r>
          </a:p>
          <a:p>
            <a:pPr algn="ctr"/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2</a:t>
            </a:r>
          </a:p>
          <a:p>
            <a:pPr algn="ctr"/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2</a:t>
            </a:r>
          </a:p>
          <a:p>
            <a:pPr algn="ctr"/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2</a:t>
            </a:r>
          </a:p>
          <a:p>
            <a:pPr algn="ctr"/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2</a:t>
            </a:r>
          </a:p>
        </p:txBody>
      </p:sp>
      <p:sp>
        <p:nvSpPr>
          <p:cNvPr id="645130" name="Line 10"/>
          <p:cNvSpPr>
            <a:spLocks noChangeShapeType="1"/>
          </p:cNvSpPr>
          <p:nvPr/>
        </p:nvSpPr>
        <p:spPr bwMode="auto">
          <a:xfrm>
            <a:off x="1692275" y="1493838"/>
            <a:ext cx="0" cy="244633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45131" name="Line 11"/>
          <p:cNvSpPr>
            <a:spLocks noChangeShapeType="1"/>
          </p:cNvSpPr>
          <p:nvPr/>
        </p:nvSpPr>
        <p:spPr bwMode="auto">
          <a:xfrm>
            <a:off x="3033713" y="1501775"/>
            <a:ext cx="0" cy="24463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45132" name="Text Box 12"/>
          <p:cNvSpPr txBox="1">
            <a:spLocks noChangeArrowheads="1"/>
          </p:cNvSpPr>
          <p:nvPr/>
        </p:nvSpPr>
        <p:spPr bwMode="auto">
          <a:xfrm>
            <a:off x="2162175" y="1997075"/>
            <a:ext cx="350838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Symbol" pitchFamily="18" charset="2"/>
              </a:rPr>
              <a:t>-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Symbol" pitchFamily="18" charset="2"/>
              </a:rPr>
              <a:t>-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Symbol" pitchFamily="18" charset="2"/>
              </a:rPr>
              <a:t>-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Symbol" pitchFamily="18" charset="2"/>
              </a:rPr>
              <a:t>-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Symbol" pitchFamily="18" charset="2"/>
              </a:rPr>
              <a:t>-</a:t>
            </a:r>
          </a:p>
        </p:txBody>
      </p:sp>
      <p:sp>
        <p:nvSpPr>
          <p:cNvPr id="61453" name="Text Box 13"/>
          <p:cNvSpPr txBox="1">
            <a:spLocks noChangeArrowheads="1"/>
          </p:cNvSpPr>
          <p:nvPr/>
        </p:nvSpPr>
        <p:spPr bwMode="auto">
          <a:xfrm>
            <a:off x="1954213" y="1517650"/>
            <a:ext cx="758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 i="1">
                <a:solidFill>
                  <a:srgbClr val="000000"/>
                </a:solidFill>
                <a:latin typeface="Times New Roman" pitchFamily="18" charset="0"/>
              </a:rPr>
              <a:t>x – x</a:t>
            </a:r>
            <a:endParaRPr lang="en-US" altLang="en-US" sz="2400" b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134" name="Line 14"/>
          <p:cNvSpPr>
            <a:spLocks noChangeShapeType="1"/>
          </p:cNvSpPr>
          <p:nvPr/>
        </p:nvSpPr>
        <p:spPr bwMode="auto">
          <a:xfrm>
            <a:off x="2489200" y="1676400"/>
            <a:ext cx="160338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1455" name="Text Box 15"/>
          <p:cNvSpPr txBox="1">
            <a:spLocks noChangeArrowheads="1"/>
          </p:cNvSpPr>
          <p:nvPr/>
        </p:nvSpPr>
        <p:spPr bwMode="auto">
          <a:xfrm>
            <a:off x="6650038" y="1516063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(</a:t>
            </a:r>
            <a:r>
              <a:rPr lang="en-US" altLang="en-US" sz="2400" b="0" i="1">
                <a:solidFill>
                  <a:srgbClr val="000000"/>
                </a:solidFill>
                <a:latin typeface="Times New Roman" pitchFamily="18" charset="0"/>
              </a:rPr>
              <a:t>x – x</a:t>
            </a:r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)</a:t>
            </a:r>
          </a:p>
        </p:txBody>
      </p:sp>
      <p:sp>
        <p:nvSpPr>
          <p:cNvPr id="645136" name="Text Box 16"/>
          <p:cNvSpPr txBox="1">
            <a:spLocks noChangeArrowheads="1"/>
          </p:cNvSpPr>
          <p:nvPr/>
        </p:nvSpPr>
        <p:spPr bwMode="auto">
          <a:xfrm>
            <a:off x="3395663" y="2012950"/>
            <a:ext cx="33655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1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1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0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1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1</a:t>
            </a:r>
          </a:p>
        </p:txBody>
      </p:sp>
      <p:sp>
        <p:nvSpPr>
          <p:cNvPr id="645137" name="Text Box 17"/>
          <p:cNvSpPr txBox="1">
            <a:spLocks noChangeArrowheads="1"/>
          </p:cNvSpPr>
          <p:nvPr/>
        </p:nvSpPr>
        <p:spPr bwMode="auto">
          <a:xfrm>
            <a:off x="4848225" y="2003425"/>
            <a:ext cx="48895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20</a:t>
            </a:r>
          </a:p>
          <a:p>
            <a:pPr algn="ctr"/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20</a:t>
            </a:r>
          </a:p>
          <a:p>
            <a:pPr algn="ctr"/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20</a:t>
            </a:r>
          </a:p>
          <a:p>
            <a:pPr algn="ctr"/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20</a:t>
            </a:r>
          </a:p>
          <a:p>
            <a:pPr algn="ctr"/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20</a:t>
            </a:r>
          </a:p>
        </p:txBody>
      </p:sp>
      <p:sp>
        <p:nvSpPr>
          <p:cNvPr id="645138" name="Line 18"/>
          <p:cNvSpPr>
            <a:spLocks noChangeShapeType="1"/>
          </p:cNvSpPr>
          <p:nvPr/>
        </p:nvSpPr>
        <p:spPr bwMode="auto">
          <a:xfrm>
            <a:off x="4133850" y="1501775"/>
            <a:ext cx="0" cy="24463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45139" name="Line 19"/>
          <p:cNvSpPr>
            <a:spLocks noChangeShapeType="1"/>
          </p:cNvSpPr>
          <p:nvPr/>
        </p:nvSpPr>
        <p:spPr bwMode="auto">
          <a:xfrm>
            <a:off x="5475288" y="1509713"/>
            <a:ext cx="0" cy="244633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45140" name="Text Box 20"/>
          <p:cNvSpPr txBox="1">
            <a:spLocks noChangeArrowheads="1"/>
          </p:cNvSpPr>
          <p:nvPr/>
        </p:nvSpPr>
        <p:spPr bwMode="auto">
          <a:xfrm>
            <a:off x="4637088" y="2005013"/>
            <a:ext cx="350837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Symbol" pitchFamily="18" charset="2"/>
              </a:rPr>
              <a:t>-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Symbol" pitchFamily="18" charset="2"/>
              </a:rPr>
              <a:t>-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Symbol" pitchFamily="18" charset="2"/>
              </a:rPr>
              <a:t>-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Symbol" pitchFamily="18" charset="2"/>
              </a:rPr>
              <a:t>-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Symbol" pitchFamily="18" charset="2"/>
              </a:rPr>
              <a:t>-</a:t>
            </a:r>
          </a:p>
        </p:txBody>
      </p:sp>
      <p:sp>
        <p:nvSpPr>
          <p:cNvPr id="61461" name="Text Box 21"/>
          <p:cNvSpPr txBox="1">
            <a:spLocks noChangeArrowheads="1"/>
          </p:cNvSpPr>
          <p:nvPr/>
        </p:nvSpPr>
        <p:spPr bwMode="auto">
          <a:xfrm>
            <a:off x="4406900" y="1514475"/>
            <a:ext cx="758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 i="1">
                <a:solidFill>
                  <a:srgbClr val="000000"/>
                </a:solidFill>
                <a:latin typeface="Times New Roman" pitchFamily="18" charset="0"/>
              </a:rPr>
              <a:t>y – y</a:t>
            </a:r>
            <a:endParaRPr lang="en-US" altLang="en-US" sz="2400" b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1462" name="Text Box 22"/>
          <p:cNvSpPr txBox="1">
            <a:spLocks noChangeArrowheads="1"/>
          </p:cNvSpPr>
          <p:nvPr/>
        </p:nvSpPr>
        <p:spPr bwMode="auto">
          <a:xfrm>
            <a:off x="5495925" y="1511300"/>
            <a:ext cx="1063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(</a:t>
            </a:r>
            <a:r>
              <a:rPr lang="en-US" altLang="en-US" sz="2400" b="0" i="1">
                <a:solidFill>
                  <a:srgbClr val="000000"/>
                </a:solidFill>
                <a:latin typeface="Times New Roman" pitchFamily="18" charset="0"/>
              </a:rPr>
              <a:t>y – y</a:t>
            </a:r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)</a:t>
            </a:r>
            <a:r>
              <a:rPr lang="en-US" altLang="en-US" sz="2400" b="0" baseline="30000">
                <a:solidFill>
                  <a:srgbClr val="000000"/>
                </a:solidFill>
                <a:latin typeface="Times New Roman" pitchFamily="18" charset="0"/>
              </a:rPr>
              <a:t>2</a:t>
            </a:r>
            <a:endParaRPr lang="en-US" altLang="en-US" sz="2400" b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143" name="Text Box 23"/>
          <p:cNvSpPr txBox="1">
            <a:spLocks noChangeArrowheads="1"/>
          </p:cNvSpPr>
          <p:nvPr/>
        </p:nvSpPr>
        <p:spPr bwMode="auto">
          <a:xfrm>
            <a:off x="5761038" y="2020888"/>
            <a:ext cx="48895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36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16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4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9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49</a:t>
            </a:r>
          </a:p>
        </p:txBody>
      </p:sp>
      <p:sp>
        <p:nvSpPr>
          <p:cNvPr id="645144" name="Line 24"/>
          <p:cNvSpPr>
            <a:spLocks noChangeShapeType="1"/>
          </p:cNvSpPr>
          <p:nvPr/>
        </p:nvSpPr>
        <p:spPr bwMode="auto">
          <a:xfrm>
            <a:off x="4938713" y="1668463"/>
            <a:ext cx="160337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45145" name="Line 25"/>
          <p:cNvSpPr>
            <a:spLocks noChangeShapeType="1"/>
          </p:cNvSpPr>
          <p:nvPr/>
        </p:nvSpPr>
        <p:spPr bwMode="auto">
          <a:xfrm>
            <a:off x="6121400" y="1673225"/>
            <a:ext cx="160338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45146" name="Line 26"/>
          <p:cNvSpPr>
            <a:spLocks noChangeShapeType="1"/>
          </p:cNvSpPr>
          <p:nvPr/>
        </p:nvSpPr>
        <p:spPr bwMode="auto">
          <a:xfrm>
            <a:off x="6583363" y="1506538"/>
            <a:ext cx="0" cy="244633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1467" name="Text Box 27"/>
          <p:cNvSpPr txBox="1">
            <a:spLocks noChangeArrowheads="1"/>
          </p:cNvSpPr>
          <p:nvPr/>
        </p:nvSpPr>
        <p:spPr bwMode="auto">
          <a:xfrm>
            <a:off x="7423150" y="1520825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(</a:t>
            </a:r>
            <a:r>
              <a:rPr lang="en-US" altLang="en-US" sz="2400" b="0" i="1">
                <a:solidFill>
                  <a:srgbClr val="000000"/>
                </a:solidFill>
                <a:latin typeface="Times New Roman" pitchFamily="18" charset="0"/>
              </a:rPr>
              <a:t>y – y</a:t>
            </a:r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)</a:t>
            </a:r>
          </a:p>
        </p:txBody>
      </p:sp>
      <p:sp>
        <p:nvSpPr>
          <p:cNvPr id="645148" name="Text Box 28"/>
          <p:cNvSpPr txBox="1">
            <a:spLocks noChangeArrowheads="1"/>
          </p:cNvSpPr>
          <p:nvPr/>
        </p:nvSpPr>
        <p:spPr bwMode="auto">
          <a:xfrm>
            <a:off x="7345363" y="2017713"/>
            <a:ext cx="33655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6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4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0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3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7</a:t>
            </a:r>
          </a:p>
        </p:txBody>
      </p:sp>
      <p:sp>
        <p:nvSpPr>
          <p:cNvPr id="645149" name="Line 29"/>
          <p:cNvSpPr>
            <a:spLocks noChangeShapeType="1"/>
          </p:cNvSpPr>
          <p:nvPr/>
        </p:nvSpPr>
        <p:spPr bwMode="auto">
          <a:xfrm>
            <a:off x="7286625" y="1682750"/>
            <a:ext cx="160338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45150" name="Line 30"/>
          <p:cNvSpPr>
            <a:spLocks noChangeShapeType="1"/>
          </p:cNvSpPr>
          <p:nvPr/>
        </p:nvSpPr>
        <p:spPr bwMode="auto">
          <a:xfrm>
            <a:off x="3665538" y="1668463"/>
            <a:ext cx="160337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1471" name="Text Box 31"/>
          <p:cNvSpPr txBox="1">
            <a:spLocks noChangeArrowheads="1"/>
          </p:cNvSpPr>
          <p:nvPr/>
        </p:nvSpPr>
        <p:spPr bwMode="auto">
          <a:xfrm>
            <a:off x="3036888" y="1501775"/>
            <a:ext cx="1063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(</a:t>
            </a:r>
            <a:r>
              <a:rPr lang="en-US" altLang="en-US" sz="2400" b="0" i="1">
                <a:solidFill>
                  <a:srgbClr val="000000"/>
                </a:solidFill>
                <a:latin typeface="Times New Roman" pitchFamily="18" charset="0"/>
              </a:rPr>
              <a:t>x – x</a:t>
            </a:r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)</a:t>
            </a:r>
            <a:r>
              <a:rPr lang="en-US" altLang="en-US" sz="2400" b="0" baseline="30000">
                <a:solidFill>
                  <a:srgbClr val="000000"/>
                </a:solidFill>
                <a:latin typeface="Times New Roman" pitchFamily="18" charset="0"/>
              </a:rPr>
              <a:t>2</a:t>
            </a:r>
            <a:endParaRPr lang="en-US" altLang="en-US" sz="2400" b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152" name="Line 32"/>
          <p:cNvSpPr>
            <a:spLocks noChangeShapeType="1"/>
          </p:cNvSpPr>
          <p:nvPr/>
        </p:nvSpPr>
        <p:spPr bwMode="auto">
          <a:xfrm>
            <a:off x="8067675" y="1685925"/>
            <a:ext cx="160338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45153" name="Text Box 33"/>
          <p:cNvSpPr txBox="1">
            <a:spLocks noChangeArrowheads="1"/>
          </p:cNvSpPr>
          <p:nvPr/>
        </p:nvSpPr>
        <p:spPr bwMode="auto">
          <a:xfrm>
            <a:off x="4265613" y="2000250"/>
            <a:ext cx="48895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14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24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18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17</a:t>
            </a:r>
          </a:p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27</a:t>
            </a:r>
          </a:p>
        </p:txBody>
      </p:sp>
      <p:sp>
        <p:nvSpPr>
          <p:cNvPr id="645154" name="Line 34"/>
          <p:cNvSpPr>
            <a:spLocks noChangeShapeType="1"/>
          </p:cNvSpPr>
          <p:nvPr/>
        </p:nvSpPr>
        <p:spPr bwMode="auto">
          <a:xfrm>
            <a:off x="406400" y="3949700"/>
            <a:ext cx="807085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45155" name="Line 35"/>
          <p:cNvSpPr>
            <a:spLocks noChangeShapeType="1"/>
          </p:cNvSpPr>
          <p:nvPr/>
        </p:nvSpPr>
        <p:spPr bwMode="auto">
          <a:xfrm>
            <a:off x="409575" y="1485900"/>
            <a:ext cx="807085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45156" name="Line 36"/>
          <p:cNvSpPr>
            <a:spLocks noChangeShapeType="1"/>
          </p:cNvSpPr>
          <p:nvPr/>
        </p:nvSpPr>
        <p:spPr bwMode="auto">
          <a:xfrm>
            <a:off x="8472488" y="1498600"/>
            <a:ext cx="0" cy="24463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45157" name="Line 37"/>
          <p:cNvSpPr>
            <a:spLocks noChangeShapeType="1"/>
          </p:cNvSpPr>
          <p:nvPr/>
        </p:nvSpPr>
        <p:spPr bwMode="auto">
          <a:xfrm>
            <a:off x="428625" y="1490663"/>
            <a:ext cx="0" cy="244633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45158" name="Text Box 38"/>
          <p:cNvSpPr txBox="1">
            <a:spLocks noChangeArrowheads="1"/>
          </p:cNvSpPr>
          <p:nvPr/>
        </p:nvSpPr>
        <p:spPr bwMode="auto">
          <a:xfrm>
            <a:off x="327025" y="3889375"/>
            <a:ext cx="717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 u="sng">
                <a:solidFill>
                  <a:srgbClr val="000000"/>
                </a:solidFill>
                <a:latin typeface="Times New Roman" pitchFamily="18" charset="0"/>
              </a:rPr>
              <a:t> 10 </a:t>
            </a:r>
            <a:r>
              <a:rPr lang="en-US" altLang="en-US" sz="2400" b="0" u="sng">
                <a:latin typeface="Times New Roman" pitchFamily="18" charset="0"/>
              </a:rPr>
              <a:t>.</a:t>
            </a:r>
          </a:p>
        </p:txBody>
      </p:sp>
      <p:sp>
        <p:nvSpPr>
          <p:cNvPr id="645159" name="Text Box 39"/>
          <p:cNvSpPr txBox="1">
            <a:spLocks noChangeArrowheads="1"/>
          </p:cNvSpPr>
          <p:nvPr/>
        </p:nvSpPr>
        <p:spPr bwMode="auto">
          <a:xfrm>
            <a:off x="950913" y="3886200"/>
            <a:ext cx="869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 u="sng">
                <a:solidFill>
                  <a:srgbClr val="000000"/>
                </a:solidFill>
                <a:latin typeface="Times New Roman" pitchFamily="18" charset="0"/>
              </a:rPr>
              <a:t> 100 </a:t>
            </a:r>
            <a:r>
              <a:rPr lang="en-US" altLang="en-US" sz="2400" b="0" u="sng">
                <a:latin typeface="Times New Roman" pitchFamily="18" charset="0"/>
              </a:rPr>
              <a:t>.</a:t>
            </a:r>
          </a:p>
        </p:txBody>
      </p:sp>
      <p:sp>
        <p:nvSpPr>
          <p:cNvPr id="645160" name="Text Box 40"/>
          <p:cNvSpPr txBox="1">
            <a:spLocks noChangeArrowheads="1"/>
          </p:cNvSpPr>
          <p:nvPr/>
        </p:nvSpPr>
        <p:spPr bwMode="auto">
          <a:xfrm>
            <a:off x="5605463" y="3910013"/>
            <a:ext cx="869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 u="sng">
                <a:solidFill>
                  <a:srgbClr val="000000"/>
                </a:solidFill>
                <a:latin typeface="Times New Roman" pitchFamily="18" charset="0"/>
              </a:rPr>
              <a:t> 114 </a:t>
            </a:r>
            <a:r>
              <a:rPr lang="en-US" altLang="en-US" sz="2400" b="0" u="sng">
                <a:latin typeface="Times New Roman" pitchFamily="18" charset="0"/>
              </a:rPr>
              <a:t>.</a:t>
            </a:r>
          </a:p>
        </p:txBody>
      </p:sp>
      <p:sp>
        <p:nvSpPr>
          <p:cNvPr id="645161" name="Text Box 41"/>
          <p:cNvSpPr txBox="1">
            <a:spLocks noChangeArrowheads="1"/>
          </p:cNvSpPr>
          <p:nvPr/>
        </p:nvSpPr>
        <p:spPr bwMode="auto">
          <a:xfrm>
            <a:off x="3287713" y="3900488"/>
            <a:ext cx="565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en-US" sz="2400">
                <a:solidFill>
                  <a:srgbClr val="00B000"/>
                </a:solidFill>
                <a:latin typeface="Times New Roman" pitchFamily="18" charset="0"/>
              </a:rPr>
              <a:t>4</a:t>
            </a:r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en-US" sz="2400" b="0">
                <a:latin typeface="Times New Roman" pitchFamily="18" charset="0"/>
              </a:rPr>
              <a:t>.</a:t>
            </a:r>
          </a:p>
        </p:txBody>
      </p:sp>
      <p:sp>
        <p:nvSpPr>
          <p:cNvPr id="645162" name="Text Box 42"/>
          <p:cNvSpPr txBox="1">
            <a:spLocks noChangeArrowheads="1"/>
          </p:cNvSpPr>
          <p:nvPr/>
        </p:nvSpPr>
        <p:spPr bwMode="auto">
          <a:xfrm>
            <a:off x="7185025" y="3914775"/>
            <a:ext cx="717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en-US" sz="2400">
                <a:solidFill>
                  <a:srgbClr val="0000FF"/>
                </a:solidFill>
                <a:latin typeface="Times New Roman" pitchFamily="18" charset="0"/>
              </a:rPr>
              <a:t>20</a:t>
            </a:r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en-US" sz="2400" b="0">
                <a:latin typeface="Times New Roman" pitchFamily="18" charset="0"/>
              </a:rPr>
              <a:t>.</a:t>
            </a:r>
          </a:p>
        </p:txBody>
      </p:sp>
      <p:sp>
        <p:nvSpPr>
          <p:cNvPr id="645163" name="Text Box 43"/>
          <p:cNvSpPr txBox="1">
            <a:spLocks noChangeArrowheads="1"/>
          </p:cNvSpPr>
          <p:nvPr/>
        </p:nvSpPr>
        <p:spPr bwMode="auto">
          <a:xfrm>
            <a:off x="503238" y="4208463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5</a:t>
            </a:r>
          </a:p>
        </p:txBody>
      </p:sp>
      <p:sp>
        <p:nvSpPr>
          <p:cNvPr id="645164" name="Text Box 44"/>
          <p:cNvSpPr txBox="1">
            <a:spLocks noChangeArrowheads="1"/>
          </p:cNvSpPr>
          <p:nvPr/>
        </p:nvSpPr>
        <p:spPr bwMode="auto">
          <a:xfrm>
            <a:off x="1169988" y="4205288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5</a:t>
            </a:r>
          </a:p>
        </p:txBody>
      </p:sp>
      <p:sp>
        <p:nvSpPr>
          <p:cNvPr id="645165" name="Text Box 45"/>
          <p:cNvSpPr txBox="1">
            <a:spLocks noChangeArrowheads="1"/>
          </p:cNvSpPr>
          <p:nvPr/>
        </p:nvSpPr>
        <p:spPr bwMode="auto">
          <a:xfrm>
            <a:off x="5835650" y="42291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4</a:t>
            </a:r>
          </a:p>
        </p:txBody>
      </p:sp>
      <p:sp>
        <p:nvSpPr>
          <p:cNvPr id="645166" name="Text Box 46"/>
          <p:cNvSpPr txBox="1">
            <a:spLocks noChangeArrowheads="1"/>
          </p:cNvSpPr>
          <p:nvPr/>
        </p:nvSpPr>
        <p:spPr bwMode="auto">
          <a:xfrm>
            <a:off x="3376613" y="4219575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4</a:t>
            </a:r>
          </a:p>
        </p:txBody>
      </p:sp>
      <p:sp>
        <p:nvSpPr>
          <p:cNvPr id="645167" name="Text Box 47"/>
          <p:cNvSpPr txBox="1">
            <a:spLocks noChangeArrowheads="1"/>
          </p:cNvSpPr>
          <p:nvPr/>
        </p:nvSpPr>
        <p:spPr bwMode="auto">
          <a:xfrm>
            <a:off x="7339013" y="4233863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4</a:t>
            </a:r>
          </a:p>
        </p:txBody>
      </p:sp>
      <p:sp>
        <p:nvSpPr>
          <p:cNvPr id="645168" name="Text Box 48"/>
          <p:cNvSpPr txBox="1">
            <a:spLocks noChangeArrowheads="1"/>
          </p:cNvSpPr>
          <p:nvPr/>
        </p:nvSpPr>
        <p:spPr bwMode="auto">
          <a:xfrm>
            <a:off x="354013" y="4616450"/>
            <a:ext cx="584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FF0000"/>
                </a:solidFill>
                <a:latin typeface="Times New Roman" pitchFamily="18" charset="0"/>
              </a:rPr>
              <a:t>= </a:t>
            </a: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2</a:t>
            </a:r>
          </a:p>
        </p:txBody>
      </p:sp>
      <p:sp>
        <p:nvSpPr>
          <p:cNvPr id="645169" name="Text Box 49"/>
          <p:cNvSpPr txBox="1">
            <a:spLocks noChangeArrowheads="1"/>
          </p:cNvSpPr>
          <p:nvPr/>
        </p:nvSpPr>
        <p:spPr bwMode="auto">
          <a:xfrm>
            <a:off x="1111250" y="4591050"/>
            <a:ext cx="736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FF0000"/>
                </a:solidFill>
                <a:latin typeface="Times New Roman" pitchFamily="18" charset="0"/>
              </a:rPr>
              <a:t>= </a:t>
            </a: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20</a:t>
            </a:r>
          </a:p>
        </p:txBody>
      </p:sp>
      <p:sp>
        <p:nvSpPr>
          <p:cNvPr id="645170" name="Text Box 50"/>
          <p:cNvSpPr txBox="1">
            <a:spLocks noChangeArrowheads="1"/>
          </p:cNvSpPr>
          <p:nvPr/>
        </p:nvSpPr>
        <p:spPr bwMode="auto">
          <a:xfrm>
            <a:off x="5607050" y="4614863"/>
            <a:ext cx="965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= 28.5</a:t>
            </a:r>
          </a:p>
        </p:txBody>
      </p:sp>
      <p:sp>
        <p:nvSpPr>
          <p:cNvPr id="645171" name="Text Box 51"/>
          <p:cNvSpPr txBox="1">
            <a:spLocks noChangeArrowheads="1"/>
          </p:cNvSpPr>
          <p:nvPr/>
        </p:nvSpPr>
        <p:spPr bwMode="auto">
          <a:xfrm>
            <a:off x="3360738" y="4605338"/>
            <a:ext cx="584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= 1</a:t>
            </a:r>
          </a:p>
        </p:txBody>
      </p:sp>
      <p:sp>
        <p:nvSpPr>
          <p:cNvPr id="645172" name="Text Box 52"/>
          <p:cNvSpPr txBox="1">
            <a:spLocks noChangeArrowheads="1"/>
          </p:cNvSpPr>
          <p:nvPr/>
        </p:nvSpPr>
        <p:spPr bwMode="auto">
          <a:xfrm>
            <a:off x="7323138" y="4619625"/>
            <a:ext cx="584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= 5</a:t>
            </a:r>
          </a:p>
        </p:txBody>
      </p:sp>
      <p:sp>
        <p:nvSpPr>
          <p:cNvPr id="645173" name="Text Box 53"/>
          <p:cNvSpPr txBox="1">
            <a:spLocks noChangeArrowheads="1"/>
          </p:cNvSpPr>
          <p:nvPr/>
        </p:nvSpPr>
        <p:spPr bwMode="auto">
          <a:xfrm>
            <a:off x="157163" y="4586288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i="1">
                <a:solidFill>
                  <a:srgbClr val="FF0000"/>
                </a:solidFill>
                <a:latin typeface="Times New Roman" pitchFamily="18" charset="0"/>
              </a:rPr>
              <a:t>x</a:t>
            </a:r>
            <a:endParaRPr lang="en-US" altLang="en-US" sz="240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645174" name="Line 54"/>
          <p:cNvSpPr>
            <a:spLocks noChangeShapeType="1"/>
          </p:cNvSpPr>
          <p:nvPr/>
        </p:nvSpPr>
        <p:spPr bwMode="auto">
          <a:xfrm>
            <a:off x="249238" y="4745038"/>
            <a:ext cx="160337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45175" name="Text Box 55"/>
          <p:cNvSpPr txBox="1">
            <a:spLocks noChangeArrowheads="1"/>
          </p:cNvSpPr>
          <p:nvPr/>
        </p:nvSpPr>
        <p:spPr bwMode="auto">
          <a:xfrm>
            <a:off x="919163" y="4568825"/>
            <a:ext cx="3190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i="1">
                <a:solidFill>
                  <a:srgbClr val="FF0000"/>
                </a:solidFill>
                <a:latin typeface="Times New Roman" pitchFamily="18" charset="0"/>
              </a:rPr>
              <a:t>y</a:t>
            </a:r>
            <a:endParaRPr lang="en-US" altLang="en-US" sz="240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645176" name="Line 56"/>
          <p:cNvSpPr>
            <a:spLocks noChangeShapeType="1"/>
          </p:cNvSpPr>
          <p:nvPr/>
        </p:nvSpPr>
        <p:spPr bwMode="auto">
          <a:xfrm>
            <a:off x="1001713" y="4727575"/>
            <a:ext cx="160337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45177" name="Text Box 57"/>
          <p:cNvSpPr txBox="1">
            <a:spLocks noChangeArrowheads="1"/>
          </p:cNvSpPr>
          <p:nvPr/>
        </p:nvSpPr>
        <p:spPr bwMode="auto">
          <a:xfrm>
            <a:off x="3019425" y="4584700"/>
            <a:ext cx="4841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 i="1">
                <a:solidFill>
                  <a:srgbClr val="000000"/>
                </a:solidFill>
                <a:latin typeface="Times New Roman" pitchFamily="18" charset="0"/>
              </a:rPr>
              <a:t>s</a:t>
            </a:r>
            <a:r>
              <a:rPr lang="en-US" altLang="en-US" sz="2400" b="0" i="1" baseline="-25000">
                <a:solidFill>
                  <a:srgbClr val="000000"/>
                </a:solidFill>
                <a:latin typeface="Times New Roman" pitchFamily="18" charset="0"/>
              </a:rPr>
              <a:t>xx</a:t>
            </a:r>
            <a:endParaRPr lang="en-US" altLang="en-US" sz="2400" b="0" baseline="-25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178" name="Text Box 58"/>
          <p:cNvSpPr txBox="1">
            <a:spLocks noChangeArrowheads="1"/>
          </p:cNvSpPr>
          <p:nvPr/>
        </p:nvSpPr>
        <p:spPr bwMode="auto">
          <a:xfrm>
            <a:off x="5300663" y="4575175"/>
            <a:ext cx="4841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 i="1">
                <a:solidFill>
                  <a:srgbClr val="000000"/>
                </a:solidFill>
                <a:latin typeface="Times New Roman" pitchFamily="18" charset="0"/>
              </a:rPr>
              <a:t>s</a:t>
            </a:r>
            <a:r>
              <a:rPr lang="en-US" altLang="en-US" sz="2400" b="0" i="1" baseline="-25000">
                <a:solidFill>
                  <a:srgbClr val="000000"/>
                </a:solidFill>
                <a:latin typeface="Times New Roman" pitchFamily="18" charset="0"/>
              </a:rPr>
              <a:t>yy</a:t>
            </a:r>
            <a:endParaRPr lang="en-US" altLang="en-US" sz="2400" b="0" baseline="-25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179" name="Text Box 59"/>
          <p:cNvSpPr txBox="1">
            <a:spLocks noChangeArrowheads="1"/>
          </p:cNvSpPr>
          <p:nvPr/>
        </p:nvSpPr>
        <p:spPr bwMode="auto">
          <a:xfrm>
            <a:off x="7005638" y="4621213"/>
            <a:ext cx="4841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 i="1">
                <a:solidFill>
                  <a:srgbClr val="000000"/>
                </a:solidFill>
                <a:latin typeface="Times New Roman" pitchFamily="18" charset="0"/>
              </a:rPr>
              <a:t>s</a:t>
            </a:r>
            <a:r>
              <a:rPr lang="en-US" altLang="en-US" sz="2400" b="0" i="1" baseline="-25000">
                <a:solidFill>
                  <a:srgbClr val="000000"/>
                </a:solidFill>
                <a:latin typeface="Times New Roman" pitchFamily="18" charset="0"/>
              </a:rPr>
              <a:t>xy</a:t>
            </a:r>
            <a:endParaRPr lang="en-US" altLang="en-US" sz="2400" b="0" baseline="-25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181" name="Line 61"/>
          <p:cNvSpPr>
            <a:spLocks noChangeShapeType="1"/>
          </p:cNvSpPr>
          <p:nvPr/>
        </p:nvSpPr>
        <p:spPr bwMode="auto">
          <a:xfrm flipH="1">
            <a:off x="7246938" y="4316413"/>
            <a:ext cx="547687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45182" name="Line 62"/>
          <p:cNvSpPr>
            <a:spLocks noChangeShapeType="1"/>
          </p:cNvSpPr>
          <p:nvPr/>
        </p:nvSpPr>
        <p:spPr bwMode="auto">
          <a:xfrm flipH="1" flipV="1">
            <a:off x="3367088" y="4286250"/>
            <a:ext cx="35242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61502" name="Rectangle 65"/>
          <p:cNvSpPr>
            <a:spLocks noChangeArrowheads="1"/>
          </p:cNvSpPr>
          <p:nvPr/>
        </p:nvSpPr>
        <p:spPr bwMode="auto">
          <a:xfrm>
            <a:off x="684213" y="855663"/>
            <a:ext cx="57721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  <a:tabLst>
                <a:tab pos="2114550" algn="ctr"/>
                <a:tab pos="5200650" algn="ctr"/>
              </a:tabLst>
            </a:pPr>
            <a:r>
              <a:rPr lang="en-US" altLang="en-US" sz="2400">
                <a:solidFill>
                  <a:srgbClr val="000000"/>
                </a:solidFill>
                <a:latin typeface="Times New Roman" pitchFamily="18" charset="0"/>
              </a:rPr>
              <a:t>Example: </a:t>
            </a:r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 Reed Auto Sales</a:t>
            </a:r>
          </a:p>
        </p:txBody>
      </p:sp>
      <p:sp>
        <p:nvSpPr>
          <p:cNvPr id="645190" name="Text Box 70"/>
          <p:cNvSpPr txBox="1">
            <a:spLocks noChangeArrowheads="1"/>
          </p:cNvSpPr>
          <p:nvPr/>
        </p:nvSpPr>
        <p:spPr bwMode="auto">
          <a:xfrm>
            <a:off x="150813" y="5048250"/>
            <a:ext cx="79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(ads)</a:t>
            </a:r>
          </a:p>
        </p:txBody>
      </p:sp>
      <p:sp>
        <p:nvSpPr>
          <p:cNvPr id="645191" name="Text Box 71"/>
          <p:cNvSpPr txBox="1">
            <a:spLocks noChangeArrowheads="1"/>
          </p:cNvSpPr>
          <p:nvPr/>
        </p:nvSpPr>
        <p:spPr bwMode="auto">
          <a:xfrm>
            <a:off x="1001713" y="5041900"/>
            <a:ext cx="8778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(cars)</a:t>
            </a:r>
          </a:p>
        </p:txBody>
      </p:sp>
      <p:sp>
        <p:nvSpPr>
          <p:cNvPr id="645192" name="Text Box 72"/>
          <p:cNvSpPr txBox="1">
            <a:spLocks noChangeArrowheads="1"/>
          </p:cNvSpPr>
          <p:nvPr/>
        </p:nvSpPr>
        <p:spPr bwMode="auto">
          <a:xfrm>
            <a:off x="2546350" y="5097463"/>
            <a:ext cx="1817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(ads squared)</a:t>
            </a:r>
          </a:p>
        </p:txBody>
      </p:sp>
      <p:sp>
        <p:nvSpPr>
          <p:cNvPr id="645193" name="Text Box 73"/>
          <p:cNvSpPr txBox="1">
            <a:spLocks noChangeArrowheads="1"/>
          </p:cNvSpPr>
          <p:nvPr/>
        </p:nvSpPr>
        <p:spPr bwMode="auto">
          <a:xfrm>
            <a:off x="4951413" y="5091113"/>
            <a:ext cx="1901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(cars squared)</a:t>
            </a:r>
          </a:p>
        </p:txBody>
      </p:sp>
      <p:sp>
        <p:nvSpPr>
          <p:cNvPr id="645194" name="Text Box 74"/>
          <p:cNvSpPr txBox="1">
            <a:spLocks noChangeArrowheads="1"/>
          </p:cNvSpPr>
          <p:nvPr/>
        </p:nvSpPr>
        <p:spPr bwMode="auto">
          <a:xfrm>
            <a:off x="6981825" y="5060950"/>
            <a:ext cx="1385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(ads-cars)</a:t>
            </a:r>
          </a:p>
        </p:txBody>
      </p:sp>
      <p:sp>
        <p:nvSpPr>
          <p:cNvPr id="645195" name="Text Box 75"/>
          <p:cNvSpPr txBox="1">
            <a:spLocks noChangeArrowheads="1"/>
          </p:cNvSpPr>
          <p:nvPr/>
        </p:nvSpPr>
        <p:spPr bwMode="auto">
          <a:xfrm>
            <a:off x="5659438" y="5767388"/>
            <a:ext cx="965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= 5.34</a:t>
            </a:r>
          </a:p>
        </p:txBody>
      </p:sp>
      <p:sp>
        <p:nvSpPr>
          <p:cNvPr id="645196" name="Text Box 76"/>
          <p:cNvSpPr txBox="1">
            <a:spLocks noChangeArrowheads="1"/>
          </p:cNvSpPr>
          <p:nvPr/>
        </p:nvSpPr>
        <p:spPr bwMode="auto">
          <a:xfrm>
            <a:off x="3413125" y="5757863"/>
            <a:ext cx="584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= 1</a:t>
            </a:r>
          </a:p>
        </p:txBody>
      </p:sp>
      <p:sp>
        <p:nvSpPr>
          <p:cNvPr id="645198" name="Text Box 78"/>
          <p:cNvSpPr txBox="1">
            <a:spLocks noChangeArrowheads="1"/>
          </p:cNvSpPr>
          <p:nvPr/>
        </p:nvSpPr>
        <p:spPr bwMode="auto">
          <a:xfrm>
            <a:off x="3116263" y="5737225"/>
            <a:ext cx="393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 i="1">
                <a:solidFill>
                  <a:srgbClr val="000000"/>
                </a:solidFill>
                <a:latin typeface="Times New Roman" pitchFamily="18" charset="0"/>
              </a:rPr>
              <a:t>s</a:t>
            </a:r>
            <a:r>
              <a:rPr lang="en-US" altLang="en-US" sz="2400" b="0" i="1" baseline="-25000">
                <a:solidFill>
                  <a:srgbClr val="000000"/>
                </a:solidFill>
                <a:latin typeface="Times New Roman" pitchFamily="18" charset="0"/>
              </a:rPr>
              <a:t>x</a:t>
            </a:r>
            <a:endParaRPr lang="en-US" altLang="en-US" sz="2400" b="0" baseline="-25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199" name="Text Box 79"/>
          <p:cNvSpPr txBox="1">
            <a:spLocks noChangeArrowheads="1"/>
          </p:cNvSpPr>
          <p:nvPr/>
        </p:nvSpPr>
        <p:spPr bwMode="auto">
          <a:xfrm>
            <a:off x="5397500" y="5727700"/>
            <a:ext cx="393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 i="1">
                <a:solidFill>
                  <a:srgbClr val="000000"/>
                </a:solidFill>
                <a:latin typeface="Times New Roman" pitchFamily="18" charset="0"/>
              </a:rPr>
              <a:t>s</a:t>
            </a:r>
            <a:r>
              <a:rPr lang="en-US" altLang="en-US" sz="2400" b="0" i="1" baseline="-25000">
                <a:solidFill>
                  <a:srgbClr val="000000"/>
                </a:solidFill>
                <a:latin typeface="Times New Roman" pitchFamily="18" charset="0"/>
              </a:rPr>
              <a:t>y</a:t>
            </a:r>
            <a:endParaRPr lang="en-US" altLang="en-US" sz="2400" b="0" baseline="-25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201" name="Text Box 81"/>
          <p:cNvSpPr txBox="1">
            <a:spLocks noChangeArrowheads="1"/>
          </p:cNvSpPr>
          <p:nvPr/>
        </p:nvSpPr>
        <p:spPr bwMode="auto">
          <a:xfrm>
            <a:off x="3108325" y="6249988"/>
            <a:ext cx="79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(ads)</a:t>
            </a:r>
          </a:p>
        </p:txBody>
      </p:sp>
      <p:sp>
        <p:nvSpPr>
          <p:cNvPr id="645202" name="Text Box 82"/>
          <p:cNvSpPr txBox="1">
            <a:spLocks noChangeArrowheads="1"/>
          </p:cNvSpPr>
          <p:nvPr/>
        </p:nvSpPr>
        <p:spPr bwMode="auto">
          <a:xfrm>
            <a:off x="5513388" y="6243638"/>
            <a:ext cx="8778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(cars)</a:t>
            </a:r>
          </a:p>
        </p:txBody>
      </p:sp>
      <p:sp>
        <p:nvSpPr>
          <p:cNvPr id="75" name="Rectangle 6"/>
          <p:cNvSpPr>
            <a:spLocks noChangeArrowheads="1"/>
          </p:cNvSpPr>
          <p:nvPr/>
        </p:nvSpPr>
        <p:spPr bwMode="auto">
          <a:xfrm>
            <a:off x="690563" y="101600"/>
            <a:ext cx="777240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algn="ctr" eaLnBrk="0" hangingPunct="0">
              <a:defRPr b="1">
                <a:solidFill>
                  <a:schemeClr val="tx1"/>
                </a:solidFill>
                <a:latin typeface="MS Reference Serif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9pPr>
          </a:lstStyle>
          <a:p>
            <a:pPr>
              <a:defRPr/>
            </a:pPr>
            <a:r>
              <a:rPr lang="en-US" altLang="en-US" sz="2800" b="0" dirty="0" smtClean="0">
                <a:solidFill>
                  <a:srgbClr val="000000"/>
                </a:solidFill>
                <a:latin typeface="+mj-lt"/>
              </a:rPr>
              <a:t>Measures of the relationship between 2 variables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9" dur="500"/>
                                        <p:tgtEl>
                                          <p:spTgt spid="64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2" dur="500"/>
                                        <p:tgtEl>
                                          <p:spTgt spid="64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5" dur="500"/>
                                        <p:tgtEl>
                                          <p:spTgt spid="64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0" dur="500"/>
                                        <p:tgtEl>
                                          <p:spTgt spid="64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9" dur="500"/>
                                        <p:tgtEl>
                                          <p:spTgt spid="645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2" dur="500"/>
                                        <p:tgtEl>
                                          <p:spTgt spid="64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5" dur="500"/>
                                        <p:tgtEl>
                                          <p:spTgt spid="645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0" dur="500"/>
                                        <p:tgtEl>
                                          <p:spTgt spid="645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7" dur="500"/>
                                        <p:tgtEl>
                                          <p:spTgt spid="645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28" grpId="0" autoUpdateAnimBg="0"/>
      <p:bldP spid="645129" grpId="0" autoUpdateAnimBg="0"/>
      <p:bldP spid="645132" grpId="0" autoUpdateAnimBg="0"/>
      <p:bldP spid="645136" grpId="0" autoUpdateAnimBg="0"/>
      <p:bldP spid="645137" grpId="0" autoUpdateAnimBg="0"/>
      <p:bldP spid="645140" grpId="0" autoUpdateAnimBg="0"/>
      <p:bldP spid="645143" grpId="0" autoUpdateAnimBg="0"/>
      <p:bldP spid="645148" grpId="0" autoUpdateAnimBg="0"/>
      <p:bldP spid="645153" grpId="0" autoUpdateAnimBg="0"/>
      <p:bldP spid="645158" grpId="0"/>
      <p:bldP spid="645159" grpId="0"/>
      <p:bldP spid="645160" grpId="0"/>
      <p:bldP spid="645161" grpId="0"/>
      <p:bldP spid="645162" grpId="0"/>
      <p:bldP spid="645163" grpId="0"/>
      <p:bldP spid="645164" grpId="0"/>
      <p:bldP spid="645165" grpId="0"/>
      <p:bldP spid="645166" grpId="0"/>
      <p:bldP spid="645167" grpId="0"/>
      <p:bldP spid="645168" grpId="0"/>
      <p:bldP spid="645169" grpId="0"/>
      <p:bldP spid="645170" grpId="0"/>
      <p:bldP spid="645171" grpId="0"/>
      <p:bldP spid="645172" grpId="0"/>
      <p:bldP spid="645173" grpId="0"/>
      <p:bldP spid="645175" grpId="0"/>
      <p:bldP spid="645177" grpId="0"/>
      <p:bldP spid="645178" grpId="0"/>
      <p:bldP spid="645179" grpId="0"/>
      <p:bldP spid="645190" grpId="0"/>
      <p:bldP spid="645191" grpId="0"/>
      <p:bldP spid="645192" grpId="0"/>
      <p:bldP spid="645193" grpId="0"/>
      <p:bldP spid="645194" grpId="0"/>
      <p:bldP spid="645195" grpId="0"/>
      <p:bldP spid="645196" grpId="0"/>
      <p:bldP spid="645198" grpId="0"/>
      <p:bldP spid="645199" grpId="0"/>
      <p:bldP spid="645201" grpId="0"/>
      <p:bldP spid="64520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52"/>
          <p:cNvSpPr txBox="1">
            <a:spLocks noChangeArrowheads="1"/>
          </p:cNvSpPr>
          <p:nvPr/>
        </p:nvSpPr>
        <p:spPr bwMode="auto">
          <a:xfrm>
            <a:off x="4068763" y="1585913"/>
            <a:ext cx="584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= 5</a:t>
            </a:r>
          </a:p>
        </p:txBody>
      </p:sp>
      <p:sp>
        <p:nvSpPr>
          <p:cNvPr id="62467" name="Text Box 59"/>
          <p:cNvSpPr txBox="1">
            <a:spLocks noChangeArrowheads="1"/>
          </p:cNvSpPr>
          <p:nvPr/>
        </p:nvSpPr>
        <p:spPr bwMode="auto">
          <a:xfrm>
            <a:off x="3751263" y="1587500"/>
            <a:ext cx="4841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 i="1">
                <a:solidFill>
                  <a:srgbClr val="000000"/>
                </a:solidFill>
                <a:latin typeface="Times New Roman" pitchFamily="18" charset="0"/>
              </a:rPr>
              <a:t>s</a:t>
            </a:r>
            <a:r>
              <a:rPr lang="en-US" altLang="en-US" sz="2400" b="0" i="1" baseline="-25000">
                <a:solidFill>
                  <a:srgbClr val="000000"/>
                </a:solidFill>
                <a:latin typeface="Times New Roman" pitchFamily="18" charset="0"/>
              </a:rPr>
              <a:t>xy</a:t>
            </a:r>
            <a:endParaRPr lang="en-US" altLang="en-US" sz="2400" b="0" baseline="-25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468" name="Rectangle 62"/>
          <p:cNvSpPr>
            <a:spLocks noChangeArrowheads="1"/>
          </p:cNvSpPr>
          <p:nvPr/>
        </p:nvSpPr>
        <p:spPr bwMode="auto">
          <a:xfrm>
            <a:off x="684213" y="855663"/>
            <a:ext cx="57721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rgbClr val="66FFFF"/>
              </a:buClr>
              <a:buSzPct val="75000"/>
              <a:buFont typeface="Monotype Sorts"/>
              <a:buNone/>
              <a:tabLst>
                <a:tab pos="2114550" algn="ctr"/>
                <a:tab pos="5200650" algn="ctr"/>
              </a:tabLst>
            </a:pPr>
            <a:r>
              <a:rPr lang="en-US" altLang="en-US" sz="2400">
                <a:solidFill>
                  <a:srgbClr val="000000"/>
                </a:solidFill>
                <a:latin typeface="Times New Roman" pitchFamily="18" charset="0"/>
              </a:rPr>
              <a:t>Example: </a:t>
            </a:r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 Reed Auto Sales</a:t>
            </a:r>
          </a:p>
        </p:txBody>
      </p:sp>
      <p:sp>
        <p:nvSpPr>
          <p:cNvPr id="649284" name="Text Box 68"/>
          <p:cNvSpPr txBox="1">
            <a:spLocks noChangeArrowheads="1"/>
          </p:cNvSpPr>
          <p:nvPr/>
        </p:nvSpPr>
        <p:spPr bwMode="auto">
          <a:xfrm>
            <a:off x="3527425" y="2127250"/>
            <a:ext cx="1385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(ads-cars)</a:t>
            </a:r>
          </a:p>
        </p:txBody>
      </p:sp>
      <p:sp>
        <p:nvSpPr>
          <p:cNvPr id="649285" name="Text Box 69"/>
          <p:cNvSpPr txBox="1">
            <a:spLocks noChangeArrowheads="1"/>
          </p:cNvSpPr>
          <p:nvPr/>
        </p:nvSpPr>
        <p:spPr bwMode="auto">
          <a:xfrm>
            <a:off x="5151438" y="3119438"/>
            <a:ext cx="965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= 5.34</a:t>
            </a:r>
          </a:p>
        </p:txBody>
      </p:sp>
      <p:sp>
        <p:nvSpPr>
          <p:cNvPr id="649286" name="Text Box 70"/>
          <p:cNvSpPr txBox="1">
            <a:spLocks noChangeArrowheads="1"/>
          </p:cNvSpPr>
          <p:nvPr/>
        </p:nvSpPr>
        <p:spPr bwMode="auto">
          <a:xfrm>
            <a:off x="2905125" y="3109913"/>
            <a:ext cx="584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= 1</a:t>
            </a:r>
          </a:p>
        </p:txBody>
      </p:sp>
      <p:sp>
        <p:nvSpPr>
          <p:cNvPr id="649287" name="Text Box 71"/>
          <p:cNvSpPr txBox="1">
            <a:spLocks noChangeArrowheads="1"/>
          </p:cNvSpPr>
          <p:nvPr/>
        </p:nvSpPr>
        <p:spPr bwMode="auto">
          <a:xfrm>
            <a:off x="2608263" y="3089275"/>
            <a:ext cx="393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 i="1">
                <a:solidFill>
                  <a:srgbClr val="000000"/>
                </a:solidFill>
                <a:latin typeface="Times New Roman" pitchFamily="18" charset="0"/>
              </a:rPr>
              <a:t>s</a:t>
            </a:r>
            <a:r>
              <a:rPr lang="en-US" altLang="en-US" sz="2400" b="0" i="1" baseline="-25000">
                <a:solidFill>
                  <a:srgbClr val="000000"/>
                </a:solidFill>
                <a:latin typeface="Times New Roman" pitchFamily="18" charset="0"/>
              </a:rPr>
              <a:t>x</a:t>
            </a:r>
            <a:endParaRPr lang="en-US" altLang="en-US" sz="2400" b="0" baseline="-25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9288" name="Text Box 72"/>
          <p:cNvSpPr txBox="1">
            <a:spLocks noChangeArrowheads="1"/>
          </p:cNvSpPr>
          <p:nvPr/>
        </p:nvSpPr>
        <p:spPr bwMode="auto">
          <a:xfrm>
            <a:off x="4889500" y="3079750"/>
            <a:ext cx="393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 i="1">
                <a:solidFill>
                  <a:srgbClr val="000000"/>
                </a:solidFill>
                <a:latin typeface="Times New Roman" pitchFamily="18" charset="0"/>
              </a:rPr>
              <a:t>s</a:t>
            </a:r>
            <a:r>
              <a:rPr lang="en-US" altLang="en-US" sz="2400" b="0" i="1" baseline="-25000">
                <a:solidFill>
                  <a:srgbClr val="000000"/>
                </a:solidFill>
                <a:latin typeface="Times New Roman" pitchFamily="18" charset="0"/>
              </a:rPr>
              <a:t>y</a:t>
            </a:r>
            <a:endParaRPr lang="en-US" altLang="en-US" sz="2400" b="0" baseline="-25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9289" name="Text Box 73"/>
          <p:cNvSpPr txBox="1">
            <a:spLocks noChangeArrowheads="1"/>
          </p:cNvSpPr>
          <p:nvPr/>
        </p:nvSpPr>
        <p:spPr bwMode="auto">
          <a:xfrm>
            <a:off x="2600325" y="3602038"/>
            <a:ext cx="79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(ads)</a:t>
            </a:r>
          </a:p>
        </p:txBody>
      </p:sp>
      <p:sp>
        <p:nvSpPr>
          <p:cNvPr id="649290" name="Text Box 74"/>
          <p:cNvSpPr txBox="1">
            <a:spLocks noChangeArrowheads="1"/>
          </p:cNvSpPr>
          <p:nvPr/>
        </p:nvSpPr>
        <p:spPr bwMode="auto">
          <a:xfrm>
            <a:off x="5005388" y="3595688"/>
            <a:ext cx="8778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(cars)</a:t>
            </a:r>
          </a:p>
        </p:txBody>
      </p:sp>
      <p:graphicFrame>
        <p:nvGraphicFramePr>
          <p:cNvPr id="649291" name="Object 75"/>
          <p:cNvGraphicFramePr>
            <a:graphicFrameLocks noChangeAspect="1"/>
          </p:cNvGraphicFramePr>
          <p:nvPr/>
        </p:nvGraphicFramePr>
        <p:xfrm>
          <a:off x="2482850" y="4910138"/>
          <a:ext cx="4060825" cy="1096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90" name="Equation" r:id="rId4" imgW="1739900" imgH="469900" progId="Equation.DSMT4">
                  <p:embed/>
                </p:oleObj>
              </mc:Choice>
              <mc:Fallback>
                <p:oleObj name="Equation" r:id="rId4" imgW="1739900" imgH="469900" progId="Equation.DSMT4">
                  <p:embed/>
                  <p:pic>
                    <p:nvPicPr>
                      <p:cNvPr id="0" name="Object 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2850" y="4910138"/>
                        <a:ext cx="4060825" cy="1096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9292" name="Text Box 76"/>
          <p:cNvSpPr txBox="1">
            <a:spLocks noChangeArrowheads="1"/>
          </p:cNvSpPr>
          <p:nvPr/>
        </p:nvSpPr>
        <p:spPr bwMode="auto">
          <a:xfrm>
            <a:off x="5449888" y="4954588"/>
            <a:ext cx="1385887" cy="8223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(ads-cars)</a:t>
            </a:r>
          </a:p>
          <a:p>
            <a:pPr algn="ctr"/>
            <a:endParaRPr lang="en-US" altLang="en-US" sz="2400" b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9293" name="Text Box 77"/>
          <p:cNvSpPr txBox="1">
            <a:spLocks noChangeArrowheads="1"/>
          </p:cNvSpPr>
          <p:nvPr/>
        </p:nvSpPr>
        <p:spPr bwMode="auto">
          <a:xfrm>
            <a:off x="5365750" y="5432425"/>
            <a:ext cx="793750" cy="457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(ads)</a:t>
            </a:r>
          </a:p>
        </p:txBody>
      </p:sp>
      <p:sp>
        <p:nvSpPr>
          <p:cNvPr id="649294" name="Text Box 78"/>
          <p:cNvSpPr txBox="1">
            <a:spLocks noChangeArrowheads="1"/>
          </p:cNvSpPr>
          <p:nvPr/>
        </p:nvSpPr>
        <p:spPr bwMode="auto">
          <a:xfrm>
            <a:off x="6057900" y="5426075"/>
            <a:ext cx="877888" cy="457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  <a:cs typeface="Arial" pitchFamily="34" charset="0"/>
              </a:defRPr>
            </a:lvl9pPr>
          </a:lstStyle>
          <a:p>
            <a:pPr algn="ctr"/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(cars)</a:t>
            </a:r>
          </a:p>
        </p:txBody>
      </p:sp>
      <p:sp>
        <p:nvSpPr>
          <p:cNvPr id="649295" name="Rectangle 79"/>
          <p:cNvSpPr>
            <a:spLocks noChangeArrowheads="1"/>
          </p:cNvSpPr>
          <p:nvPr/>
        </p:nvSpPr>
        <p:spPr bwMode="auto">
          <a:xfrm>
            <a:off x="4114800" y="5033963"/>
            <a:ext cx="3235325" cy="827087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Reference Serif" pitchFamily="18" charset="0"/>
              <a:cs typeface="+mn-cs"/>
            </a:endParaRP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690563" y="101600"/>
            <a:ext cx="777240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algn="ctr" eaLnBrk="0" hangingPunct="0">
              <a:defRPr b="1">
                <a:solidFill>
                  <a:schemeClr val="tx1"/>
                </a:solidFill>
                <a:latin typeface="MS Reference Serif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MS Reference Serif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MS Reference Serif"/>
              </a:defRPr>
            </a:lvl9pPr>
          </a:lstStyle>
          <a:p>
            <a:pPr>
              <a:defRPr/>
            </a:pPr>
            <a:r>
              <a:rPr lang="en-US" altLang="en-US" sz="2800" b="0" dirty="0" smtClean="0">
                <a:solidFill>
                  <a:srgbClr val="000000"/>
                </a:solidFill>
                <a:latin typeface="+mj-lt"/>
              </a:rPr>
              <a:t>Measures of the relationship between 2 variables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6492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9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6492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9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6492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9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9284" grpId="0"/>
      <p:bldP spid="649285" grpId="0"/>
      <p:bldP spid="649286" grpId="0"/>
      <p:bldP spid="649287" grpId="0"/>
      <p:bldP spid="649288" grpId="0"/>
      <p:bldP spid="649289" grpId="0"/>
      <p:bldP spid="649290" grpId="0"/>
      <p:bldP spid="649292" grpId="0" animBg="1"/>
      <p:bldP spid="649292" grpId="1" animBg="1"/>
      <p:bldP spid="649293" grpId="0" animBg="1"/>
      <p:bldP spid="649293" grpId="1" animBg="1"/>
      <p:bldP spid="649294" grpId="0" animBg="1"/>
      <p:bldP spid="649294" grpId="1" animBg="1"/>
      <p:bldP spid="64929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5213478"/>
              </p:ext>
            </p:extLst>
          </p:nvPr>
        </p:nvGraphicFramePr>
        <p:xfrm>
          <a:off x="409575" y="5746750"/>
          <a:ext cx="8369300" cy="958850"/>
        </p:xfrm>
        <a:graphic>
          <a:graphicData uri="http://schemas.openxmlformats.org/drawingml/2006/table">
            <a:tbl>
              <a:tblPr/>
              <a:tblGrid>
                <a:gridCol w="8369300"/>
              </a:tblGrid>
              <a:tr h="95885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hlinkClick r:id="rId3"/>
                        </a:rPr>
                        <a:t>data_pelican.xls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625" marR="47625" marT="47581" marB="47581" anchor="ctr">
                    <a:lnL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3492" name="Rectangle 1"/>
          <p:cNvSpPr>
            <a:spLocks noChangeArrowheads="1"/>
          </p:cNvSpPr>
          <p:nvPr/>
        </p:nvSpPr>
        <p:spPr bwMode="auto">
          <a:xfrm>
            <a:off x="1311275" y="13223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2200" b="0"/>
              <a:t/>
            </a:r>
            <a:br>
              <a:rPr lang="en-US" sz="2200" b="0"/>
            </a:br>
            <a:endParaRPr lang="en-US" sz="2200" b="0"/>
          </a:p>
        </p:txBody>
      </p:sp>
      <p:sp>
        <p:nvSpPr>
          <p:cNvPr id="15" name="Rectangle 14"/>
          <p:cNvSpPr/>
          <p:nvPr/>
        </p:nvSpPr>
        <p:spPr>
          <a:xfrm>
            <a:off x="555625" y="303213"/>
            <a:ext cx="7945438" cy="60642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sz="2000" dirty="0">
                <a:solidFill>
                  <a:srgbClr val="0B52FC"/>
                </a:solidFill>
                <a:latin typeface="Aharoni" pitchFamily="2" charset="-79"/>
                <a:cs typeface="Aharoni" pitchFamily="2" charset="-79"/>
              </a:rPr>
              <a:t>Pelican Stores -- continued </a:t>
            </a:r>
          </a:p>
          <a:p>
            <a:pPr>
              <a:buFont typeface="Arial" pitchFamily="34" charset="0"/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itchFamily="18" charset="0"/>
              </a:rPr>
              <a:t>Pelican Stores is chain of women’s apparel stores. It recently ran a promotion in which discount coupons were set to customers of other National Clothing stores. Data collected for a sample of 100 in-store credit card transactions at Pelican Stores during one day while the promotion was running are shown in Table 2.18. Customers who made a purchase using a discount coupon are referred to as</a:t>
            </a:r>
            <a:r>
              <a:rPr lang="en-US" sz="1600" i="1" dirty="0">
                <a:solidFill>
                  <a:srgbClr val="000000"/>
                </a:solidFill>
                <a:latin typeface="Times New Roman" pitchFamily="18" charset="0"/>
              </a:rPr>
              <a:t> promotional customers</a:t>
            </a:r>
            <a:r>
              <a:rPr lang="en-US" sz="1600" dirty="0">
                <a:solidFill>
                  <a:srgbClr val="000000"/>
                </a:solidFill>
                <a:latin typeface="Times New Roman" pitchFamily="18" charset="0"/>
              </a:rPr>
              <a:t> and customers who made a purchase but did not use a discount coupon are referred to as </a:t>
            </a:r>
            <a:r>
              <a:rPr lang="en-US" sz="1600" i="1" dirty="0">
                <a:solidFill>
                  <a:srgbClr val="000000"/>
                </a:solidFill>
                <a:latin typeface="Times New Roman" pitchFamily="18" charset="0"/>
              </a:rPr>
              <a:t>regular customers</a:t>
            </a:r>
            <a:r>
              <a:rPr lang="en-US" sz="1600" dirty="0">
                <a:solidFill>
                  <a:srgbClr val="000000"/>
                </a:solidFill>
                <a:latin typeface="Times New Roman" pitchFamily="18" charset="0"/>
              </a:rPr>
              <a:t>. Because the promotional coupons were not set to regular Pelican Stores  customers, management considers the sales made to people presenting the promotional coupons as sales it would not otherwise make. </a:t>
            </a:r>
          </a:p>
          <a:p>
            <a:pPr>
              <a:buFont typeface="Arial" pitchFamily="34" charset="0"/>
              <a:buNone/>
            </a:pPr>
            <a:endParaRPr lang="en-US" sz="1600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buFont typeface="Arial" pitchFamily="34" charset="0"/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</a:rPr>
              <a:t>Pelican’s management would like to use this sample data to learn about its customer base and to evaluate the promotion involving discounts.</a:t>
            </a:r>
          </a:p>
          <a:p>
            <a:pPr>
              <a:buFont typeface="Arial" pitchFamily="34" charset="0"/>
              <a:buNone/>
            </a:pPr>
            <a:endParaRPr lang="en-US" sz="1600" dirty="0">
              <a:solidFill>
                <a:srgbClr val="000000"/>
              </a:solidFill>
              <a:latin typeface="Arial" pitchFamily="34" charset="0"/>
            </a:endParaRPr>
          </a:p>
          <a:p>
            <a:pPr>
              <a:buFont typeface="Arial" pitchFamily="34" charset="0"/>
              <a:buNone/>
            </a:pPr>
            <a:r>
              <a:rPr lang="en-US" sz="1600" dirty="0">
                <a:solidFill>
                  <a:srgbClr val="C00000"/>
                </a:solidFill>
                <a:latin typeface="Arial" pitchFamily="34" charset="0"/>
              </a:rPr>
              <a:t>Managerial Report</a:t>
            </a:r>
            <a:endParaRPr lang="en-US" sz="1600" dirty="0">
              <a:solidFill>
                <a:srgbClr val="A6A6A6"/>
              </a:solidFill>
              <a:latin typeface="Arial" pitchFamily="34" charset="0"/>
            </a:endParaRPr>
          </a:p>
          <a:p>
            <a:pPr>
              <a:buFont typeface="Times New Roman" pitchFamily="18" charset="0"/>
              <a:buAutoNum type="arabicPeriod"/>
            </a:pPr>
            <a:r>
              <a:rPr lang="en-US" sz="1600" dirty="0">
                <a:solidFill>
                  <a:srgbClr val="A6A6A6"/>
                </a:solidFill>
                <a:latin typeface="Arial" pitchFamily="34" charset="0"/>
              </a:rPr>
              <a:t>Using graphs and tables, summarize the qualitative variables.</a:t>
            </a:r>
          </a:p>
          <a:p>
            <a:pPr>
              <a:buFont typeface="Times New Roman" pitchFamily="18" charset="0"/>
              <a:buAutoNum type="arabicPeriod"/>
            </a:pPr>
            <a:r>
              <a:rPr lang="en-US" sz="1600" dirty="0">
                <a:solidFill>
                  <a:srgbClr val="A6A6A6"/>
                </a:solidFill>
                <a:latin typeface="Arial" pitchFamily="34" charset="0"/>
              </a:rPr>
              <a:t>Using graphs and tables, summarize the quantitative variables.</a:t>
            </a:r>
          </a:p>
          <a:p>
            <a:pPr>
              <a:buFont typeface="Times New Roman" pitchFamily="18" charset="0"/>
              <a:buAutoNum type="arabicPeriod"/>
            </a:pPr>
            <a:r>
              <a:rPr lang="en-US" sz="1600" dirty="0">
                <a:solidFill>
                  <a:srgbClr val="A6A6A6"/>
                </a:solidFill>
                <a:latin typeface="Arial" pitchFamily="34" charset="0"/>
              </a:rPr>
              <a:t>Using pivot tables and scatter plots, summarize the variables.</a:t>
            </a:r>
            <a:endParaRPr lang="en-US" sz="1600" dirty="0">
              <a:solidFill>
                <a:srgbClr val="B2B2B2"/>
              </a:solidFill>
              <a:latin typeface="Arial" pitchFamily="34" charset="0"/>
            </a:endParaRPr>
          </a:p>
          <a:p>
            <a:pPr>
              <a:buFont typeface="Times New Roman" pitchFamily="18" charset="0"/>
              <a:buAutoNum type="arabicPeriod"/>
            </a:pPr>
            <a:r>
              <a:rPr lang="en-US" sz="1600" dirty="0">
                <a:solidFill>
                  <a:srgbClr val="B2B2B2"/>
                </a:solidFill>
                <a:latin typeface="Arial" pitchFamily="34" charset="0"/>
              </a:rPr>
              <a:t>Compute the mean, mode, median, and the 25</a:t>
            </a:r>
            <a:r>
              <a:rPr lang="en-US" sz="1600" baseline="30000" dirty="0">
                <a:solidFill>
                  <a:srgbClr val="B2B2B2"/>
                </a:solidFill>
                <a:latin typeface="Arial" pitchFamily="34" charset="0"/>
              </a:rPr>
              <a:t>th</a:t>
            </a:r>
            <a:r>
              <a:rPr lang="en-US" sz="1600" dirty="0">
                <a:solidFill>
                  <a:srgbClr val="B2B2B2"/>
                </a:solidFill>
                <a:latin typeface="Arial" pitchFamily="34" charset="0"/>
              </a:rPr>
              <a:t> and 75</a:t>
            </a:r>
            <a:r>
              <a:rPr lang="en-US" sz="1600" baseline="30000" dirty="0">
                <a:solidFill>
                  <a:srgbClr val="B2B2B2"/>
                </a:solidFill>
                <a:latin typeface="Arial" pitchFamily="34" charset="0"/>
              </a:rPr>
              <a:t>th</a:t>
            </a:r>
            <a:r>
              <a:rPr lang="en-US" sz="1600" dirty="0">
                <a:solidFill>
                  <a:srgbClr val="B2B2B2"/>
                </a:solidFill>
                <a:latin typeface="Arial" pitchFamily="34" charset="0"/>
              </a:rPr>
              <a:t> percentiles.</a:t>
            </a:r>
          </a:p>
          <a:p>
            <a:pPr>
              <a:buFont typeface="Times New Roman" pitchFamily="18" charset="0"/>
              <a:buAutoNum type="arabicPeriod"/>
            </a:pPr>
            <a:r>
              <a:rPr lang="en-US" sz="1600" dirty="0">
                <a:solidFill>
                  <a:srgbClr val="B2B2B2"/>
                </a:solidFill>
                <a:latin typeface="Arial" pitchFamily="34" charset="0"/>
              </a:rPr>
              <a:t>Compute the range, IQR, variance, and standard deviations. </a:t>
            </a:r>
          </a:p>
          <a:p>
            <a:pPr>
              <a:buFont typeface="Times New Roman" pitchFamily="18" charset="0"/>
              <a:buAutoNum type="arabicPeriod"/>
            </a:pPr>
            <a:r>
              <a:rPr lang="en-US" sz="1600" dirty="0">
                <a:solidFill>
                  <a:srgbClr val="B2B2B2"/>
                </a:solidFill>
                <a:latin typeface="Arial" pitchFamily="34" charset="0"/>
              </a:rPr>
              <a:t>Compute the z-scores and skew, find the outliers, and count the observations that are within 1, 2, &amp; 3 standard deviations of the mean.</a:t>
            </a:r>
          </a:p>
          <a:p>
            <a:pPr>
              <a:buFont typeface="Times New Roman" pitchFamily="18" charset="0"/>
              <a:buAutoNum type="arabicPeriod"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</a:rPr>
              <a:t>Compute the </a:t>
            </a:r>
            <a:r>
              <a:rPr lang="en-US" sz="1600" dirty="0" err="1">
                <a:solidFill>
                  <a:srgbClr val="000000"/>
                </a:solidFill>
                <a:latin typeface="Arial" pitchFamily="34" charset="0"/>
              </a:rPr>
              <a:t>covariances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</a:rPr>
              <a:t> and correlations.</a:t>
            </a:r>
          </a:p>
          <a:p>
            <a:pPr>
              <a:buFont typeface="Times New Roman" pitchFamily="18" charset="0"/>
              <a:buAutoNum type="arabicPeriod"/>
            </a:pPr>
            <a:endParaRPr lang="en-US" sz="1600" dirty="0">
              <a:solidFill>
                <a:srgbClr val="00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BE9ch01">
  <a:themeElements>
    <a:clrScheme name="Custom 2">
      <a:dk1>
        <a:srgbClr val="3C0023"/>
      </a:dk1>
      <a:lt1>
        <a:srgbClr val="FFFFFF"/>
      </a:lt1>
      <a:dk2>
        <a:srgbClr val="300153"/>
      </a:dk2>
      <a:lt2>
        <a:srgbClr val="F6BF69"/>
      </a:lt2>
      <a:accent1>
        <a:srgbClr val="618FFD"/>
      </a:accent1>
      <a:accent2>
        <a:srgbClr val="B760F9"/>
      </a:accent2>
      <a:accent3>
        <a:srgbClr val="ADAAB3"/>
      </a:accent3>
      <a:accent4>
        <a:srgbClr val="DADADA"/>
      </a:accent4>
      <a:accent5>
        <a:srgbClr val="B7C6FE"/>
      </a:accent5>
      <a:accent6>
        <a:srgbClr val="A656E2"/>
      </a:accent6>
      <a:hlink>
        <a:srgbClr val="0A51FB"/>
      </a:hlink>
      <a:folHlink>
        <a:srgbClr val="FF0000"/>
      </a:folHlink>
    </a:clrScheme>
    <a:fontScheme name="SBE9ch0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2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S Reference Serif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2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S Reference Serif" pitchFamily="18" charset="0"/>
          </a:defRPr>
        </a:defPPr>
      </a:lstStyle>
    </a:lnDef>
  </a:objectDefaults>
  <a:extraClrSchemeLst>
    <a:extraClrScheme>
      <a:clrScheme name="SBE9ch0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9ch0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9ch0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9ch0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9ch0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9ch0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9ch0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C:\Slides\SBE9ppt\SBE9ch01.PPT</Template>
  <TotalTime>3807</TotalTime>
  <Words>3438</Words>
  <Application>Microsoft Office PowerPoint</Application>
  <PresentationFormat>On-screen Show (4:3)</PresentationFormat>
  <Paragraphs>1122</Paragraphs>
  <Slides>47</Slides>
  <Notes>44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8" baseType="lpstr">
      <vt:lpstr>Arial</vt:lpstr>
      <vt:lpstr>MS Reference Serif</vt:lpstr>
      <vt:lpstr>Comic Sans MS</vt:lpstr>
      <vt:lpstr>Book Antiqua</vt:lpstr>
      <vt:lpstr>Wingdings</vt:lpstr>
      <vt:lpstr>Monotype Sorts</vt:lpstr>
      <vt:lpstr>Aharoni</vt:lpstr>
      <vt:lpstr>Symbol</vt:lpstr>
      <vt:lpstr>Times New Roman</vt:lpstr>
      <vt:lpstr>SBE9ch01</vt:lpstr>
      <vt:lpstr>Equation</vt:lpstr>
      <vt:lpstr>Measures of Location</vt:lpstr>
      <vt:lpstr>Measures of Location</vt:lpstr>
      <vt:lpstr>PowerPoint Presentation</vt:lpstr>
      <vt:lpstr>PowerPoint Presentation</vt:lpstr>
      <vt:lpstr>PowerPoint Presentation</vt:lpstr>
      <vt:lpstr>Measures of Location</vt:lpstr>
      <vt:lpstr>Measures of Location</vt:lpstr>
      <vt:lpstr>Measures of Location</vt:lpstr>
      <vt:lpstr>Measures of Location</vt:lpstr>
      <vt:lpstr>PowerPoint Presentation</vt:lpstr>
      <vt:lpstr>PowerPoint Presentation</vt:lpstr>
      <vt:lpstr>Measures of Variability</vt:lpstr>
      <vt:lpstr>Measures of Variability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Measures of Shape</vt:lpstr>
      <vt:lpstr>PowerPoint Presentation</vt:lpstr>
      <vt:lpstr>Measures of Shape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</dc:title>
  <dc:creator>snarr</dc:creator>
  <cp:lastModifiedBy>Anyone</cp:lastModifiedBy>
  <cp:revision>133</cp:revision>
  <dcterms:modified xsi:type="dcterms:W3CDTF">2013-09-04T15:51:03Z</dcterms:modified>
</cp:coreProperties>
</file>