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9"/>
  </p:notesMasterIdLst>
  <p:handoutMasterIdLst>
    <p:handoutMasterId r:id="rId20"/>
  </p:handoutMasterIdLst>
  <p:sldIdLst>
    <p:sldId id="486" r:id="rId2"/>
    <p:sldId id="488" r:id="rId3"/>
    <p:sldId id="487" r:id="rId4"/>
    <p:sldId id="509" r:id="rId5"/>
    <p:sldId id="510" r:id="rId6"/>
    <p:sldId id="511" r:id="rId7"/>
    <p:sldId id="512" r:id="rId8"/>
    <p:sldId id="513" r:id="rId9"/>
    <p:sldId id="501" r:id="rId10"/>
    <p:sldId id="502" r:id="rId11"/>
    <p:sldId id="504" r:id="rId12"/>
    <p:sldId id="505" r:id="rId13"/>
    <p:sldId id="500" r:id="rId14"/>
    <p:sldId id="506" r:id="rId15"/>
    <p:sldId id="497" r:id="rId16"/>
    <p:sldId id="499" r:id="rId17"/>
    <p:sldId id="470" r:id="rId18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63">
          <p15:clr>
            <a:srgbClr val="A4A3A4"/>
          </p15:clr>
        </p15:guide>
        <p15:guide id="2" pos="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44FF"/>
    <a:srgbClr val="000000"/>
    <a:srgbClr val="0066FF"/>
    <a:srgbClr val="FF0000"/>
    <a:srgbClr val="777777"/>
    <a:srgbClr val="66FFFF"/>
    <a:srgbClr val="0066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6" autoAdjust="0"/>
    <p:restoredTop sz="87995" autoAdjust="0"/>
  </p:normalViewPr>
  <p:slideViewPr>
    <p:cSldViewPr snapToGrid="0">
      <p:cViewPr varScale="1">
        <p:scale>
          <a:sx n="103" d="100"/>
          <a:sy n="103" d="100"/>
        </p:scale>
        <p:origin x="-1770" y="-102"/>
      </p:cViewPr>
      <p:guideLst>
        <p:guide orient="horz" pos="4163"/>
        <p:guide pos="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B9897EFD-0B42-443B-86CA-811140553A98}" type="slidenum">
              <a:rPr lang="en-US" sz="1400">
                <a:solidFill>
                  <a:schemeClr val="tx1"/>
                </a:solidFill>
              </a:rPr>
              <a:pPr algn="r"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19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91EB5B77-4F1D-4E1C-9AC2-6964986DF4F7}" type="slidenum">
              <a:rPr lang="en-US" sz="1400">
                <a:solidFill>
                  <a:schemeClr val="tx1"/>
                </a:solidFill>
              </a:rPr>
              <a:pPr algn="r"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64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31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86512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8612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 smtClean="0"/>
              <a:t>The R-square implies</a:t>
            </a:r>
            <a:r>
              <a:rPr lang="en-US" altLang="en-US" sz="1400" baseline="0" dirty="0" smtClean="0"/>
              <a:t> that 14% of the variation in monthly rent is explained by the model, number of bedrooms.</a:t>
            </a:r>
          </a:p>
          <a:p>
            <a:endParaRPr lang="en-US" altLang="en-US" sz="1400" baseline="0" dirty="0" smtClean="0"/>
          </a:p>
          <a:p>
            <a:r>
              <a:rPr lang="en-US" altLang="en-US" sz="1400" baseline="0" dirty="0" smtClean="0"/>
              <a:t>For the null hypothesis of the number of bedrooms coefficient test, Ho: B9 = 0, with degrees of freedom equal to 99, the critical values are +/-</a:t>
            </a:r>
            <a:r>
              <a:rPr lang="en-US" sz="1400" dirty="0" smtClean="0"/>
              <a:t>1.660 at</a:t>
            </a:r>
            <a:r>
              <a:rPr lang="en-US" sz="1400" baseline="0" dirty="0" smtClean="0"/>
              <a:t> 10% significance. The coefficient’s t-stat (3.96) is NOT IN between the critical values, which implies coefficient 201.91 is significant at the 10% level.  Thus, we reject the null hypothesis at 10% significance. </a:t>
            </a:r>
            <a:br>
              <a:rPr lang="en-US" sz="1400" baseline="0" dirty="0" smtClean="0"/>
            </a:br>
            <a:r>
              <a:rPr lang="en-US" sz="1400" baseline="0" dirty="0" smtClean="0"/>
              <a:t/>
            </a:r>
            <a:br>
              <a:rPr lang="en-US" sz="1400" baseline="0" dirty="0" smtClean="0"/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holding all else equal, increasing the number of bedrooms by one raises SLC monthly rent by </a:t>
            </a:r>
            <a:r>
              <a:rPr lang="en-US" sz="1400" baseline="0" dirty="0" smtClean="0"/>
              <a:t>$201.91.</a:t>
            </a:r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577595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8612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 smtClean="0"/>
              <a:t>The R-square implies</a:t>
            </a:r>
            <a:r>
              <a:rPr lang="en-US" altLang="en-US" sz="1400" baseline="0" dirty="0" smtClean="0"/>
              <a:t> that 14% of the variation in monthly rent is explained by the model, number of bedrooms.</a:t>
            </a:r>
          </a:p>
          <a:p>
            <a:endParaRPr lang="en-US" altLang="en-US" sz="1400" baseline="0" dirty="0" smtClean="0"/>
          </a:p>
          <a:p>
            <a:r>
              <a:rPr lang="en-US" altLang="en-US" sz="1400" baseline="0" dirty="0" smtClean="0"/>
              <a:t>For the null hypothesis of the number of bedrooms coefficient test, Ho: B9 = 0, with degrees of freedom equal to 99, the critical values are +/-</a:t>
            </a:r>
            <a:r>
              <a:rPr lang="en-US" sz="1400" dirty="0" smtClean="0"/>
              <a:t>1.660 at</a:t>
            </a:r>
            <a:r>
              <a:rPr lang="en-US" sz="1400" baseline="0" dirty="0" smtClean="0"/>
              <a:t> 10% significance. The coefficient’s t-stat (3.96) is NOT IN between the critical values, which implies coefficient 201.91 is significant at the 10% level.  Thus, we reject the null hypothesis at 10% significance. </a:t>
            </a:r>
            <a:br>
              <a:rPr lang="en-US" sz="1400" baseline="0" dirty="0" smtClean="0"/>
            </a:br>
            <a:r>
              <a:rPr lang="en-US" sz="1400" baseline="0" dirty="0" smtClean="0"/>
              <a:t/>
            </a:r>
            <a:br>
              <a:rPr lang="en-US" sz="1400" baseline="0" dirty="0" smtClean="0"/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holding all else equal, increasing the number of bedrooms by one raises SLC monthly rent by </a:t>
            </a:r>
            <a:r>
              <a:rPr lang="en-US" sz="1400" baseline="0" dirty="0" smtClean="0"/>
              <a:t>$201.91.</a:t>
            </a:r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577595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8612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 smtClean="0"/>
              <a:t>The R-square implies</a:t>
            </a:r>
            <a:r>
              <a:rPr lang="en-US" altLang="en-US" sz="1400" baseline="0" dirty="0" smtClean="0"/>
              <a:t> that 14% of the variation in monthly rent is explained by the model, number of bedrooms.</a:t>
            </a:r>
          </a:p>
          <a:p>
            <a:endParaRPr lang="en-US" altLang="en-US" sz="1400" baseline="0" dirty="0" smtClean="0"/>
          </a:p>
          <a:p>
            <a:r>
              <a:rPr lang="en-US" altLang="en-US" sz="1400" baseline="0" dirty="0" smtClean="0"/>
              <a:t>For the null hypothesis of the number of bedrooms coefficient test, Ho: B9 = 0, with degrees of freedom equal to 99, the critical values are +/-</a:t>
            </a:r>
            <a:r>
              <a:rPr lang="en-US" sz="1400" dirty="0" smtClean="0"/>
              <a:t>1.660 at</a:t>
            </a:r>
            <a:r>
              <a:rPr lang="en-US" sz="1400" baseline="0" dirty="0" smtClean="0"/>
              <a:t> 10% significance. The coefficient’s t-stat (3.96) is NOT IN between the critical values, which implies coefficient 201.91 is significant at the 10% level.  Thus, we reject the null hypothesis at 10% significance. </a:t>
            </a:r>
            <a:br>
              <a:rPr lang="en-US" sz="1400" baseline="0" dirty="0" smtClean="0"/>
            </a:br>
            <a:r>
              <a:rPr lang="en-US" sz="1400" baseline="0" dirty="0" smtClean="0"/>
              <a:t/>
            </a:r>
            <a:br>
              <a:rPr lang="en-US" sz="1400" baseline="0" dirty="0" smtClean="0"/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holding all else equal, increasing the number of bedrooms by one raises SLC monthly rent by </a:t>
            </a:r>
            <a:r>
              <a:rPr lang="en-US" sz="1400" baseline="0" dirty="0" smtClean="0"/>
              <a:t>$201.91.</a:t>
            </a:r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577595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74625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200" dirty="0" smtClean="0"/>
              <a:t>The adjusted</a:t>
            </a:r>
            <a:r>
              <a:rPr lang="en-US" altLang="en-US" sz="1200" baseline="0" dirty="0" smtClean="0"/>
              <a:t> </a:t>
            </a:r>
            <a:r>
              <a:rPr lang="en-US" altLang="en-US" sz="1200" dirty="0" smtClean="0"/>
              <a:t>R-square implies</a:t>
            </a:r>
            <a:r>
              <a:rPr lang="en-US" altLang="en-US" sz="1200" baseline="0" dirty="0" smtClean="0"/>
              <a:t> that 14% of the variation in monthly rent is explained by the model, number of bedrooms and minimum lease length.</a:t>
            </a:r>
          </a:p>
          <a:p>
            <a:endParaRPr lang="en-US" altLang="en-US" sz="12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aseline="0" dirty="0" smtClean="0"/>
              <a:t>For the null hypothesis of the number of bedrooms coefficient test, Ho: B9 = 0, with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98</a:t>
            </a:r>
            <a:r>
              <a:rPr lang="en-US" altLang="en-US" sz="1200" baseline="0" dirty="0" smtClean="0"/>
              <a:t>, the critical values are +/-</a:t>
            </a:r>
            <a:r>
              <a:rPr lang="en-US" sz="1200" dirty="0" smtClean="0"/>
              <a:t>1.661 at</a:t>
            </a:r>
            <a:r>
              <a:rPr lang="en-US" sz="1200" baseline="0" dirty="0" smtClean="0"/>
              <a:t> 10% significance. The coefficient’s t-stat (4.080) is NOT IN between the critical values, which implies coefficient 206.83 is significant at the 10% level.  Thus, we reject the null hypothesis at 10% significance. </a:t>
            </a:r>
            <a:br>
              <a:rPr lang="en-US" sz="1200" baseline="0" dirty="0" smtClean="0"/>
            </a:br>
            <a:r>
              <a:rPr lang="en-US" sz="1200" baseline="0" dirty="0" smtClean="0"/>
              <a:t/>
            </a:r>
            <a:br>
              <a:rPr lang="en-US" sz="1200" baseline="0" dirty="0" smtClean="0"/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holding all else equal, increasing the number of bedrooms by one raises SLC monthly rent by </a:t>
            </a:r>
            <a:r>
              <a:rPr lang="en-US" sz="1200" baseline="0" dirty="0" smtClean="0"/>
              <a:t>$206.83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baseline="0" dirty="0" smtClean="0"/>
          </a:p>
          <a:p>
            <a:r>
              <a:rPr lang="en-US" altLang="en-US" sz="1200" baseline="0" dirty="0" smtClean="0"/>
              <a:t>For the null hypothesis of the minimum lease length coefficient test, Ho: B5 = 0, with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98</a:t>
            </a:r>
            <a:r>
              <a:rPr lang="en-US" altLang="en-US" sz="1200" baseline="0" dirty="0" smtClean="0"/>
              <a:t>, the critical values are +/-</a:t>
            </a:r>
            <a:r>
              <a:rPr lang="en-US" sz="1200" dirty="0" smtClean="0"/>
              <a:t>1.661 at</a:t>
            </a:r>
            <a:r>
              <a:rPr lang="en-US" sz="1200" baseline="0" dirty="0" smtClean="0"/>
              <a:t> 10% significance. The coefficient’s t-stat (1.553) is IN BETWEEN the critical values, which implies coefficient 10.76 is INSIGNIFICANT at the 10% level.  Thus, we CANNOT reject the null hypothesis at 10% significance. </a:t>
            </a:r>
            <a:br>
              <a:rPr lang="en-US" sz="1200" baseline="0" dirty="0" smtClean="0"/>
            </a:br>
            <a:r>
              <a:rPr lang="en-US" sz="1200" baseline="0" dirty="0" smtClean="0"/>
              <a:t/>
            </a:r>
            <a:br>
              <a:rPr lang="en-US" sz="1200" baseline="0" dirty="0" smtClean="0"/>
            </a:br>
            <a:r>
              <a:rPr lang="en-US" sz="1200" baseline="0" dirty="0" smtClean="0"/>
              <a:t>So, holding all else equal, increasing minimum lease length for a SLC rental does NOT affect the monthly.</a:t>
            </a:r>
            <a:endParaRPr lang="en-US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054802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983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200" baseline="0" dirty="0" smtClean="0"/>
              <a:t>For the null hypothesis of the model test, Ho: B9 = B5 = 0, with numerator degrees of freedom equal to 2 and denominator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98</a:t>
            </a:r>
            <a:r>
              <a:rPr lang="en-US" altLang="en-US" sz="1200" baseline="0" dirty="0" smtClean="0"/>
              <a:t>, the critical value is 2.36 </a:t>
            </a:r>
            <a:r>
              <a:rPr lang="en-US" sz="1200" dirty="0" smtClean="0"/>
              <a:t>at</a:t>
            </a:r>
            <a:r>
              <a:rPr lang="en-US" sz="1200" baseline="0" dirty="0" smtClean="0"/>
              <a:t> 10% significance. The F-stat (9.169) is greater than the critical value. Thus, we reject the null hypothesis at 10% significance. So, the model is significant.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3733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6092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200" dirty="0" smtClean="0"/>
              <a:t>The adjusted</a:t>
            </a:r>
            <a:r>
              <a:rPr lang="en-US" altLang="en-US" sz="1200" baseline="0" dirty="0" smtClean="0"/>
              <a:t> </a:t>
            </a:r>
            <a:r>
              <a:rPr lang="en-US" altLang="en-US" sz="1200" dirty="0" smtClean="0"/>
              <a:t>R-square implies</a:t>
            </a:r>
            <a:r>
              <a:rPr lang="en-US" altLang="en-US" sz="1200" baseline="0" dirty="0" smtClean="0"/>
              <a:t> that 77% of the variation in monthly rent is explained by the model, the 36 independent variables.</a:t>
            </a:r>
          </a:p>
          <a:p>
            <a:endParaRPr lang="en-US" altLang="en-US" sz="12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aseline="0" dirty="0" smtClean="0"/>
              <a:t>For the null hypothesis of the number of bedrooms coefficient test, Ho: B9 = 0, with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63</a:t>
            </a:r>
            <a:r>
              <a:rPr lang="en-US" altLang="en-US" sz="1200" baseline="0" dirty="0" smtClean="0"/>
              <a:t>, the critical values are +/-</a:t>
            </a:r>
            <a:r>
              <a:rPr lang="en-US" sz="1200" dirty="0" smtClean="0"/>
              <a:t>1.669 at</a:t>
            </a:r>
            <a:r>
              <a:rPr lang="en-US" sz="1200" baseline="0" dirty="0" smtClean="0"/>
              <a:t> 10% significance. The coefficient’s t-stat (2.75) is NOT IN between the critical values, which implies coefficient 121.37 is significant at the 10% level.  Thus, we reject the null hypothesis at 10% significance. </a:t>
            </a:r>
            <a:br>
              <a:rPr lang="en-US" sz="1200" baseline="0" dirty="0" smtClean="0"/>
            </a:br>
            <a:r>
              <a:rPr lang="en-US" sz="1200" baseline="0" dirty="0" smtClean="0"/>
              <a:t/>
            </a:r>
            <a:br>
              <a:rPr lang="en-US" sz="1200" baseline="0" dirty="0" smtClean="0"/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holding all else equal, increasing the number of bedrooms by one raises SLC monthly rent by </a:t>
            </a:r>
            <a:r>
              <a:rPr lang="en-US" sz="1200" baseline="0" dirty="0" smtClean="0"/>
              <a:t>$121.37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baseline="0" dirty="0" smtClean="0"/>
          </a:p>
          <a:p>
            <a:r>
              <a:rPr lang="en-US" altLang="en-US" sz="1200" baseline="0" dirty="0" smtClean="0"/>
              <a:t>For the null hypothesis of the minimum lease length coefficient test, Ho: B5 = 0, with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63</a:t>
            </a:r>
            <a:r>
              <a:rPr lang="en-US" altLang="en-US" sz="1200" baseline="0" dirty="0" smtClean="0"/>
              <a:t>, the critical values are +/-</a:t>
            </a:r>
            <a:r>
              <a:rPr lang="en-US" sz="1200" dirty="0" smtClean="0"/>
              <a:t>1.669 at</a:t>
            </a:r>
            <a:r>
              <a:rPr lang="en-US" sz="1200" baseline="0" dirty="0" smtClean="0"/>
              <a:t> 10% significance. The coefficient’s t-stat (-0.03) is IN BETWEEN the critical values, which implies coefficient -0.13 is INSIGNIFICANT at the 10% level.  Thus, we CANNOT reject the null hypothesis at 10% significance. </a:t>
            </a:r>
            <a:br>
              <a:rPr lang="en-US" sz="1200" baseline="0" dirty="0" smtClean="0"/>
            </a:br>
            <a:r>
              <a:rPr lang="en-US" sz="1200" baseline="0" dirty="0" smtClean="0"/>
              <a:t/>
            </a:r>
            <a:br>
              <a:rPr lang="en-US" sz="1200" baseline="0" dirty="0" smtClean="0"/>
            </a:br>
            <a:r>
              <a:rPr lang="en-US" sz="1200" baseline="0" dirty="0" smtClean="0"/>
              <a:t>So, holding all else equal, increasing minimum lease length for a SLC rental does NOT affect the monthly.</a:t>
            </a:r>
            <a:endParaRPr lang="en-US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846840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983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200" baseline="0" dirty="0" smtClean="0"/>
              <a:t>For the null hypothesis of the model test, Ho: B1 = B2 = … = B36 =0, with numerator degrees of freedom equal to 36 and denominator degrees of freedom equal to </a:t>
            </a:r>
            <a:r>
              <a:rPr lang="en-US" altLang="en-US" sz="1200" baseline="0" dirty="0" smtClean="0">
                <a:solidFill>
                  <a:srgbClr val="FF0000"/>
                </a:solidFill>
              </a:rPr>
              <a:t>63</a:t>
            </a:r>
            <a:r>
              <a:rPr lang="en-US" altLang="en-US" sz="1200" baseline="0" dirty="0" smtClean="0"/>
              <a:t>, the critical value is 1.44 </a:t>
            </a:r>
            <a:r>
              <a:rPr lang="en-US" sz="1200" dirty="0" smtClean="0"/>
              <a:t>at</a:t>
            </a:r>
            <a:r>
              <a:rPr lang="en-US" sz="1200" baseline="0" dirty="0" smtClean="0"/>
              <a:t> 10% significance. 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The F-stat (10.10) is greater than the critical value. Thus, we reject the null hypothesis at 10% significance. So, the model is significant.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3395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1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243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47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31785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221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7067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2008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9255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44754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16886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298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052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5907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52388"/>
            <a:ext cx="7773988" cy="5695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7059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73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73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8164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7388" y="1104900"/>
            <a:ext cx="7772400" cy="464343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4107692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1035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>
                  <a:gd name="T0" fmla="*/ 0 w 86"/>
                  <a:gd name="T1" fmla="*/ 0 h 913"/>
                  <a:gd name="T2" fmla="*/ 85 w 86"/>
                  <a:gd name="T3" fmla="*/ 96 h 913"/>
                  <a:gd name="T4" fmla="*/ 85 w 86"/>
                  <a:gd name="T5" fmla="*/ 816 h 913"/>
                  <a:gd name="T6" fmla="*/ 0 w 86"/>
                  <a:gd name="T7" fmla="*/ 912 h 913"/>
                  <a:gd name="T8" fmla="*/ 0 w 86"/>
                  <a:gd name="T9" fmla="*/ 0 h 9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>
                  <a:gd name="T0" fmla="*/ 86 w 87"/>
                  <a:gd name="T1" fmla="*/ 0 h 910"/>
                  <a:gd name="T2" fmla="*/ 0 w 87"/>
                  <a:gd name="T3" fmla="*/ 93 h 910"/>
                  <a:gd name="T4" fmla="*/ 0 w 87"/>
                  <a:gd name="T5" fmla="*/ 813 h 910"/>
                  <a:gd name="T6" fmla="*/ 86 w 87"/>
                  <a:gd name="T7" fmla="*/ 909 h 910"/>
                  <a:gd name="T8" fmla="*/ 86 w 87"/>
                  <a:gd name="T9" fmla="*/ 0 h 9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>
                  <a:gd name="T0" fmla="*/ 0 w 5185"/>
                  <a:gd name="T1" fmla="*/ 0 h 103"/>
                  <a:gd name="T2" fmla="*/ 5184 w 5185"/>
                  <a:gd name="T3" fmla="*/ 3 h 103"/>
                  <a:gd name="T4" fmla="*/ 5093 w 5185"/>
                  <a:gd name="T5" fmla="*/ 102 h 103"/>
                  <a:gd name="T6" fmla="*/ 88 w 5185"/>
                  <a:gd name="T7" fmla="*/ 102 h 103"/>
                  <a:gd name="T8" fmla="*/ 0 w 5185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1031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>
                  <a:gd name="T0" fmla="*/ 0 w 79"/>
                  <a:gd name="T1" fmla="*/ 0 h 3274"/>
                  <a:gd name="T2" fmla="*/ 78 w 79"/>
                  <a:gd name="T3" fmla="*/ 107 h 3274"/>
                  <a:gd name="T4" fmla="*/ 78 w 79"/>
                  <a:gd name="T5" fmla="*/ 3166 h 3274"/>
                  <a:gd name="T6" fmla="*/ 0 w 79"/>
                  <a:gd name="T7" fmla="*/ 3273 h 3274"/>
                  <a:gd name="T8" fmla="*/ 0 w 79"/>
                  <a:gd name="T9" fmla="*/ 0 h 3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>
                  <a:gd name="T0" fmla="*/ 83 w 84"/>
                  <a:gd name="T1" fmla="*/ 0 h 3325"/>
                  <a:gd name="T2" fmla="*/ 3 w 84"/>
                  <a:gd name="T3" fmla="*/ 109 h 3325"/>
                  <a:gd name="T4" fmla="*/ 0 w 84"/>
                  <a:gd name="T5" fmla="*/ 3233 h 3325"/>
                  <a:gd name="T6" fmla="*/ 83 w 84"/>
                  <a:gd name="T7" fmla="*/ 3324 h 3325"/>
                  <a:gd name="T8" fmla="*/ 83 w 84"/>
                  <a:gd name="T9" fmla="*/ 0 h 33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>
                  <a:gd name="T0" fmla="*/ 0 w 5185"/>
                  <a:gd name="T1" fmla="*/ 87 h 88"/>
                  <a:gd name="T2" fmla="*/ 5184 w 5185"/>
                  <a:gd name="T3" fmla="*/ 87 h 88"/>
                  <a:gd name="T4" fmla="*/ 5095 w 5185"/>
                  <a:gd name="T5" fmla="*/ 0 h 88"/>
                  <a:gd name="T6" fmla="*/ 89 w 5185"/>
                  <a:gd name="T7" fmla="*/ 0 h 88"/>
                  <a:gd name="T8" fmla="*/ 0 w 5185"/>
                  <a:gd name="T9" fmla="*/ 87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 pitchFamily="2" charset="2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1038" y="1133475"/>
            <a:ext cx="77724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Are the </a:t>
            </a:r>
            <a:r>
              <a:rPr lang="en-US" altLang="en-US" sz="2800" b="1" i="1" dirty="0" smtClean="0">
                <a:solidFill>
                  <a:srgbClr val="0144FF"/>
                </a:solidFill>
              </a:rPr>
              <a:t>number of bedrooms</a:t>
            </a:r>
            <a:r>
              <a:rPr lang="en-US" altLang="en-US" sz="2800" b="1" dirty="0" smtClean="0"/>
              <a:t>, </a:t>
            </a:r>
            <a:r>
              <a:rPr lang="en-US" altLang="en-US" sz="2800" b="1" i="1" dirty="0" smtClean="0">
                <a:solidFill>
                  <a:srgbClr val="0144FF"/>
                </a:solidFill>
              </a:rPr>
              <a:t>square feet</a:t>
            </a:r>
            <a:r>
              <a:rPr lang="en-US" altLang="en-US" sz="2800" b="1" dirty="0" smtClean="0"/>
              <a:t>, </a:t>
            </a:r>
            <a:r>
              <a:rPr lang="en-US" altLang="en-US" sz="2800" b="1" dirty="0" smtClean="0"/>
              <a:t>and </a:t>
            </a:r>
            <a:r>
              <a:rPr lang="en-US" altLang="en-US" sz="2800" b="1" i="1" dirty="0" smtClean="0">
                <a:solidFill>
                  <a:srgbClr val="0144FF"/>
                </a:solidFill>
              </a:rPr>
              <a:t>HVAC</a:t>
            </a:r>
            <a:r>
              <a:rPr lang="en-US" altLang="en-US" sz="2800" b="1" dirty="0" smtClean="0"/>
              <a:t> </a:t>
            </a:r>
            <a:r>
              <a:rPr lang="en-US" altLang="en-US" sz="2800" b="1" dirty="0" smtClean="0"/>
              <a:t>significant predictors of monthly rent in the multiple regression model</a:t>
            </a:r>
            <a:br>
              <a:rPr lang="en-US" altLang="en-US" sz="2800" b="1" dirty="0" smtClean="0"/>
            </a:br>
            <a:r>
              <a:rPr lang="en-US" altLang="en-US" sz="2800" b="1" dirty="0" smtClean="0"/>
              <a:t>we estimated in class? </a:t>
            </a:r>
            <a:endParaRPr lang="en-US" altLang="en-US" sz="2800" b="1" dirty="0"/>
          </a:p>
          <a:p>
            <a:endParaRPr lang="en-US" altLang="en-US" sz="2800" b="1" dirty="0"/>
          </a:p>
          <a:p>
            <a:r>
              <a:rPr lang="en-US" sz="1800" dirty="0" smtClean="0"/>
              <a:t>Hal Snarr</a:t>
            </a:r>
          </a:p>
          <a:p>
            <a:r>
              <a:rPr lang="en-US" sz="1800" dirty="0" smtClean="0"/>
              <a:t>Westminster College</a:t>
            </a:r>
          </a:p>
          <a:p>
            <a:r>
              <a:rPr lang="en-US" sz="1800" dirty="0" smtClean="0"/>
              <a:t>Salt Lake City, UT</a:t>
            </a:r>
          </a:p>
          <a:p>
            <a:r>
              <a:rPr lang="en-US" sz="1800" dirty="0" smtClean="0"/>
              <a:t>Professor </a:t>
            </a:r>
          </a:p>
          <a:p>
            <a:r>
              <a:rPr lang="en-US" sz="1800" dirty="0" smtClean="0"/>
              <a:t>Economics </a:t>
            </a:r>
          </a:p>
          <a:p>
            <a:r>
              <a:rPr lang="en-US" sz="1800" dirty="0" smtClean="0"/>
              <a:t>Spring 2016 semester</a:t>
            </a:r>
          </a:p>
          <a:p>
            <a:r>
              <a:rPr lang="en-US" sz="1800" dirty="0" smtClean="0"/>
              <a:t>April 12, 2016</a:t>
            </a:r>
          </a:p>
        </p:txBody>
      </p:sp>
    </p:spTree>
    <p:extLst>
      <p:ext uri="{BB962C8B-B14F-4D97-AF65-F5344CB8AC3E}">
        <p14:creationId xmlns:p14="http://schemas.microsoft.com/office/powerpoint/2010/main" val="2667349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Descriptive Statistics</a:t>
            </a:r>
            <a:endParaRPr lang="en-US" altLang="en-US" sz="2800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005" y="3549995"/>
            <a:ext cx="10001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428" y="947629"/>
            <a:ext cx="1344338" cy="26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73" y="1111250"/>
            <a:ext cx="6878743" cy="1892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783" y="3865145"/>
            <a:ext cx="6943946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37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1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9362" y="4951573"/>
            <a:ext cx="170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= </a:t>
            </a:r>
            <a:r>
              <a:rPr lang="en-US" sz="1800" dirty="0"/>
              <a:t>0</a:t>
            </a:r>
            <a:br>
              <a:rPr lang="en-US" sz="1800" dirty="0"/>
            </a:br>
            <a:r>
              <a:rPr lang="en-US" sz="1800" dirty="0" smtClean="0"/>
              <a:t>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856643" y="1541623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2000" dirty="0" smtClean="0"/>
              <a:t>  +</a:t>
            </a:r>
            <a:r>
              <a:rPr lang="en-US" sz="2000" i="1" dirty="0" smtClean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 estimated the following simple regression model</a:t>
            </a:r>
            <a:endParaRPr lang="en-US" alt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571499" y="4546921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571499" y="1962032"/>
            <a:ext cx="7762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endParaRPr lang="en-US" sz="1600" b="1" i="1" dirty="0" smtClean="0">
              <a:solidFill>
                <a:srgbClr val="0066FF"/>
              </a:solidFill>
            </a:endParaRP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 smtClean="0"/>
              <a:t>=	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bedrooms</a:t>
            </a:r>
            <a:endParaRPr lang="en-US" altLang="en-US" sz="1600" dirty="0" smtClean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600" dirty="0" smtClean="0"/>
              <a:t>	</a:t>
            </a:r>
            <a:r>
              <a:rPr lang="en-US" altLang="en-US" sz="1600" dirty="0" smtClean="0"/>
              <a:t>=	the variable’s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7909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0" y="977296"/>
            <a:ext cx="9010900" cy="490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92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</a:t>
            </a:r>
            <a:r>
              <a:rPr lang="en-US" altLang="en-US" sz="2800" b="1" dirty="0" smtClean="0"/>
              <a:t>2</a:t>
            </a:r>
            <a:endParaRPr lang="en-US" altLang="en-US" sz="28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3789362" y="4951573"/>
            <a:ext cx="170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= </a:t>
            </a:r>
            <a:r>
              <a:rPr lang="en-US" sz="1800" dirty="0"/>
              <a:t>0</a:t>
            </a:r>
            <a:br>
              <a:rPr lang="en-US" sz="1800" dirty="0"/>
            </a:br>
            <a:r>
              <a:rPr lang="en-US" sz="1800" dirty="0" smtClean="0"/>
              <a:t>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856643" y="1541623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2000" dirty="0" smtClean="0"/>
              <a:t>  +</a:t>
            </a:r>
            <a:r>
              <a:rPr lang="en-US" sz="2000" i="1" dirty="0" smtClean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 estimated the following simple regression model</a:t>
            </a:r>
            <a:endParaRPr lang="en-US" alt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571499" y="4546921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571499" y="1962032"/>
            <a:ext cx="7762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endParaRPr lang="en-US" sz="1600" b="1" i="1" dirty="0" smtClean="0">
              <a:solidFill>
                <a:srgbClr val="0066FF"/>
              </a:solidFill>
            </a:endParaRP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 smtClean="0"/>
              <a:t>=	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bedrooms</a:t>
            </a:r>
            <a:endParaRPr lang="en-US" altLang="en-US" sz="1600" dirty="0" smtClean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600" dirty="0" smtClean="0"/>
              <a:t>	</a:t>
            </a:r>
            <a:r>
              <a:rPr lang="en-US" altLang="en-US" sz="1600" dirty="0" smtClean="0"/>
              <a:t>=	the variable’s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61775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</a:t>
            </a:r>
            <a:r>
              <a:rPr lang="en-US" altLang="en-US" sz="2800" b="1" dirty="0" smtClean="0"/>
              <a:t>2</a:t>
            </a:r>
            <a:endParaRPr lang="en-US" altLang="en-US" sz="28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0" y="977296"/>
            <a:ext cx="9010900" cy="490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7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</a:t>
            </a:r>
            <a:r>
              <a:rPr lang="en-US" altLang="en-US" sz="2800" b="1" dirty="0" smtClean="0"/>
              <a:t>3</a:t>
            </a:r>
            <a:endParaRPr lang="en-US" altLang="en-US" sz="28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3789362" y="4951573"/>
            <a:ext cx="170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= </a:t>
            </a:r>
            <a:r>
              <a:rPr lang="en-US" sz="1800" dirty="0"/>
              <a:t>0</a:t>
            </a:r>
            <a:br>
              <a:rPr lang="en-US" sz="1800" dirty="0"/>
            </a:br>
            <a:r>
              <a:rPr lang="en-US" sz="1800" dirty="0" smtClean="0"/>
              <a:t>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856643" y="1541623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2000" dirty="0" smtClean="0"/>
              <a:t>  +</a:t>
            </a:r>
            <a:r>
              <a:rPr lang="en-US" sz="2000" i="1" dirty="0" smtClean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 estimated the following simple regression model</a:t>
            </a:r>
            <a:endParaRPr lang="en-US" alt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571499" y="4546921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571499" y="1962032"/>
            <a:ext cx="7762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endParaRPr lang="en-US" sz="1600" b="1" i="1" dirty="0" smtClean="0">
              <a:solidFill>
                <a:srgbClr val="0066FF"/>
              </a:solidFill>
            </a:endParaRP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5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 smtClean="0"/>
              <a:t>=	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bedrooms</a:t>
            </a:r>
            <a:endParaRPr lang="en-US" altLang="en-US" sz="1600" dirty="0" smtClean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5</a:t>
            </a:r>
            <a:r>
              <a:rPr lang="en-US" sz="1600" dirty="0" smtClean="0"/>
              <a:t>	</a:t>
            </a:r>
            <a:r>
              <a:rPr lang="en-US" altLang="en-US" sz="1600" dirty="0" smtClean="0"/>
              <a:t>=	the variable’s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61775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9177" y="176213"/>
            <a:ext cx="854877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Simple Regression </a:t>
            </a:r>
            <a:r>
              <a:rPr lang="en-US" altLang="en-US" sz="2800" b="1" dirty="0" smtClean="0"/>
              <a:t>3</a:t>
            </a:r>
            <a:endParaRPr lang="en-US" altLang="en-US" sz="28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0" y="977296"/>
            <a:ext cx="9010900" cy="490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7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8760" y="1476971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</a:t>
            </a:r>
            <a:r>
              <a:rPr lang="en-US" sz="2000" dirty="0"/>
              <a:t> 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2000" dirty="0" smtClean="0"/>
              <a:t> </a:t>
            </a:r>
            <a:r>
              <a:rPr lang="en-US" sz="2000" dirty="0"/>
              <a:t>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>
                <a:solidFill>
                  <a:srgbClr val="FF0000"/>
                </a:solidFill>
              </a:rPr>
              <a:t>9</a:t>
            </a:r>
            <a:r>
              <a:rPr lang="en-US" sz="2000" dirty="0">
                <a:latin typeface="Times New Roman"/>
                <a:cs typeface="Times New Roman"/>
              </a:rPr>
              <a:t>· </a:t>
            </a:r>
            <a:r>
              <a:rPr lang="en-US" sz="2000" b="1" i="1" dirty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>
                <a:solidFill>
                  <a:srgbClr val="0066FF"/>
                </a:solidFill>
              </a:rPr>
              <a:t>9</a:t>
            </a:r>
            <a:r>
              <a:rPr lang="en-US" sz="2000" dirty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2000" dirty="0" smtClean="0"/>
              <a:t>  </a:t>
            </a:r>
            <a:r>
              <a:rPr lang="en-US" sz="2000" dirty="0" smtClean="0"/>
              <a:t>+</a:t>
            </a:r>
            <a:r>
              <a:rPr lang="en-US" sz="2000" i="1" dirty="0" smtClean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 estimated the following multiple regression model</a:t>
            </a:r>
            <a:endParaRPr lang="en-US" alt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71499" y="1841964"/>
            <a:ext cx="7762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  <a:endParaRPr lang="en-US" sz="1600" b="1" i="1" dirty="0" smtClean="0">
              <a:solidFill>
                <a:srgbClr val="0066FF"/>
              </a:solidFill>
            </a:endParaRP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</a:t>
            </a:r>
            <a:r>
              <a:rPr lang="en-US" altLang="en-US" sz="1600" dirty="0"/>
              <a:t>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</a:t>
            </a:r>
            <a:r>
              <a:rPr lang="en-US" altLang="en-US" sz="1600" dirty="0" smtClean="0"/>
              <a:t>bedroom’s </a:t>
            </a:r>
            <a:r>
              <a:rPr lang="en-US" altLang="en-US" sz="1600" dirty="0"/>
              <a:t>coefficient that cannot be </a:t>
            </a:r>
            <a:r>
              <a:rPr lang="en-US" altLang="en-US" sz="1600" dirty="0" smtClean="0"/>
              <a:t>known, </a:t>
            </a:r>
            <a:r>
              <a:rPr lang="en-US" altLang="en-US" sz="1600" dirty="0"/>
              <a:t>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i="1" dirty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b="1" baseline="-25000" dirty="0">
                <a:solidFill>
                  <a:srgbClr val="0066FF"/>
                </a:solidFill>
              </a:rPr>
              <a:t>9</a:t>
            </a:r>
            <a:r>
              <a:rPr lang="en-US" sz="1600" dirty="0"/>
              <a:t> 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bedroom’s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bedroom’s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2939650" y="4646785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571499" y="4343729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1</a:t>
            </a:r>
          </a:p>
          <a:p>
            <a:r>
              <a:rPr lang="en-US" altLang="en-US" sz="1400" b="1" dirty="0" smtClean="0"/>
              <a:t>coefficient significance t tests </a:t>
            </a:r>
            <a:endParaRPr lang="en-US" altLang="en-US" sz="3200" b="1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2935038" y="5371817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566887" y="5068761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2939662" y="6179973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21" name="Rectangle 20"/>
          <p:cNvSpPr/>
          <p:nvPr/>
        </p:nvSpPr>
        <p:spPr>
          <a:xfrm>
            <a:off x="571511" y="5876917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 coefficient </a:t>
            </a:r>
            <a:r>
              <a:rPr lang="en-US" altLang="en-US" sz="1600" dirty="0"/>
              <a:t>significance test </a:t>
            </a:r>
            <a:r>
              <a:rPr lang="en-US" altLang="en-US" sz="1600" dirty="0" smtClean="0"/>
              <a:t>for </a:t>
            </a:r>
            <a:r>
              <a:rPr lang="en-US" altLang="en-US" sz="1600" b="1" i="1" dirty="0">
                <a:solidFill>
                  <a:srgbClr val="0144FF"/>
                </a:solidFill>
              </a:rPr>
              <a:t>n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umber of bedrooms</a:t>
            </a:r>
            <a:r>
              <a:rPr lang="en-US" altLang="en-US" sz="1600" dirty="0" smtClean="0"/>
              <a:t>: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30219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1</a:t>
            </a:r>
          </a:p>
          <a:p>
            <a:r>
              <a:rPr lang="en-US" altLang="en-US" sz="1400" b="1" dirty="0" smtClean="0"/>
              <a:t>coefficient significance t tests </a:t>
            </a:r>
            <a:endParaRPr lang="en-US" altLang="en-US" sz="3200" b="1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748718" y="1924049"/>
            <a:ext cx="7659710" cy="4454893"/>
            <a:chOff x="748718" y="1924049"/>
            <a:chExt cx="7659710" cy="44548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576" y="1924049"/>
              <a:ext cx="7471978" cy="4178808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64" y="5915069"/>
              <a:ext cx="7598664" cy="19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152" y="6132121"/>
              <a:ext cx="7598664" cy="19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718" y="6314238"/>
              <a:ext cx="7653528" cy="64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4971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008969" y="5273002"/>
            <a:ext cx="306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>
                <a:solidFill>
                  <a:srgbClr val="FF0000"/>
                </a:solidFill>
              </a:rPr>
              <a:t>9</a:t>
            </a:r>
            <a:r>
              <a:rPr lang="en-US" sz="1800" dirty="0"/>
              <a:t> = </a:t>
            </a:r>
            <a:r>
              <a:rPr lang="en-US" sz="18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</a:t>
            </a:r>
            <a:r>
              <a:rPr lang="en-US" sz="1800" dirty="0"/>
              <a:t>= </a:t>
            </a:r>
            <a:r>
              <a:rPr lang="en-US" sz="18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</a:t>
            </a:r>
            <a:endParaRPr lang="en-US" sz="1800" dirty="0"/>
          </a:p>
        </p:txBody>
      </p:sp>
      <p:sp>
        <p:nvSpPr>
          <p:cNvPr id="32" name="Rectangle 31"/>
          <p:cNvSpPr/>
          <p:nvPr/>
        </p:nvSpPr>
        <p:spPr>
          <a:xfrm>
            <a:off x="571499" y="4803319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There is one model significance test:</a:t>
            </a:r>
            <a:endParaRPr lang="en-US" alt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011599" y="5669771"/>
            <a:ext cx="306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 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k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1</a:t>
            </a:r>
          </a:p>
          <a:p>
            <a:r>
              <a:rPr lang="en-US" altLang="en-US" sz="1400" b="1" dirty="0" smtClean="0"/>
              <a:t>model significance F test </a:t>
            </a:r>
            <a:endParaRPr lang="en-US" altLang="en-US" sz="3200" b="1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848760" y="1476971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</a:t>
            </a:r>
            <a:r>
              <a:rPr lang="en-US" sz="2000" dirty="0"/>
              <a:t> 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2000" dirty="0" smtClean="0"/>
              <a:t> </a:t>
            </a:r>
            <a:r>
              <a:rPr lang="en-US" sz="2000" dirty="0"/>
              <a:t>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>
                <a:solidFill>
                  <a:srgbClr val="FF0000"/>
                </a:solidFill>
              </a:rPr>
              <a:t>9</a:t>
            </a:r>
            <a:r>
              <a:rPr lang="en-US" sz="2000" dirty="0">
                <a:latin typeface="Times New Roman"/>
                <a:cs typeface="Times New Roman"/>
              </a:rPr>
              <a:t>· </a:t>
            </a:r>
            <a:r>
              <a:rPr lang="en-US" sz="2000" b="1" i="1" dirty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>
                <a:solidFill>
                  <a:srgbClr val="0066FF"/>
                </a:solidFill>
              </a:rPr>
              <a:t>9</a:t>
            </a:r>
            <a:r>
              <a:rPr lang="en-US" sz="2000" dirty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2000" dirty="0" smtClean="0"/>
              <a:t>  </a:t>
            </a:r>
            <a:r>
              <a:rPr lang="en-US" sz="2000" dirty="0" smtClean="0"/>
              <a:t>+</a:t>
            </a:r>
            <a:r>
              <a:rPr lang="en-US" sz="2000" i="1" dirty="0" smtClean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sz="1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 estimated the following multiple regression model</a:t>
            </a:r>
            <a:endParaRPr lang="en-US" alt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571499" y="1841964"/>
            <a:ext cx="7762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  <a:endParaRPr lang="en-US" sz="1600" b="1" i="1" dirty="0" smtClean="0">
              <a:solidFill>
                <a:srgbClr val="0066FF"/>
              </a:solidFill>
            </a:endParaRP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</a:t>
            </a:r>
            <a:r>
              <a:rPr lang="en-US" altLang="en-US" sz="1600" dirty="0"/>
              <a:t>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</a:t>
            </a:r>
            <a:r>
              <a:rPr lang="en-US" altLang="en-US" sz="1600" dirty="0" smtClean="0"/>
              <a:t>bedroom’s </a:t>
            </a:r>
            <a:r>
              <a:rPr lang="en-US" altLang="en-US" sz="1600" dirty="0"/>
              <a:t>coefficient that cannot be </a:t>
            </a:r>
            <a:r>
              <a:rPr lang="en-US" altLang="en-US" sz="1600" dirty="0" smtClean="0"/>
              <a:t>known, </a:t>
            </a:r>
            <a:r>
              <a:rPr lang="en-US" altLang="en-US" sz="1600" dirty="0"/>
              <a:t>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i="1" dirty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b="1" baseline="-25000" dirty="0">
                <a:solidFill>
                  <a:srgbClr val="0066FF"/>
                </a:solidFill>
              </a:rPr>
              <a:t>9</a:t>
            </a:r>
            <a:r>
              <a:rPr lang="en-US" sz="1600" dirty="0"/>
              <a:t> 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bedroom’s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x</a:t>
            </a:r>
            <a:r>
              <a:rPr lang="en-US" sz="1600" b="1" baseline="-25000" dirty="0" smtClean="0">
                <a:solidFill>
                  <a:srgbClr val="0066FF"/>
                </a:solidFill>
              </a:rPr>
              <a:t>9</a:t>
            </a:r>
            <a:r>
              <a:rPr lang="en-US" sz="1600" dirty="0" smtClean="0"/>
              <a:t> </a:t>
            </a:r>
            <a:r>
              <a:rPr lang="en-US" sz="1600" dirty="0"/>
              <a:t>	</a:t>
            </a:r>
            <a:r>
              <a:rPr lang="en-US" altLang="en-US" sz="1600" dirty="0"/>
              <a:t>=	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bedrooms</a:t>
            </a:r>
            <a:endParaRPr lang="en-US" altLang="en-US" sz="1600" dirty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>
                <a:solidFill>
                  <a:srgbClr val="FF0000"/>
                </a:solidFill>
                <a:latin typeface="Symbol" panose="05050102010706020507" pitchFamily="18" charset="2"/>
              </a:rPr>
              <a:t>	b</a:t>
            </a:r>
            <a:r>
              <a:rPr lang="en-US" sz="8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baseline="-25000" dirty="0">
                <a:solidFill>
                  <a:srgbClr val="FF0000"/>
                </a:solidFill>
              </a:rPr>
              <a:t>9</a:t>
            </a:r>
            <a:r>
              <a:rPr lang="en-US" sz="1600" dirty="0"/>
              <a:t>	</a:t>
            </a:r>
            <a:r>
              <a:rPr lang="en-US" altLang="en-US" sz="1600" dirty="0"/>
              <a:t>=	number of bedroom’s coefficient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07297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1</a:t>
            </a:r>
          </a:p>
          <a:p>
            <a:r>
              <a:rPr lang="en-US" altLang="en-US" sz="1400" b="1" dirty="0"/>
              <a:t>m</a:t>
            </a:r>
            <a:r>
              <a:rPr lang="en-US" altLang="en-US" sz="1400" b="1" dirty="0" smtClean="0"/>
              <a:t>odel significance F test </a:t>
            </a:r>
            <a:endParaRPr lang="en-US" altLang="en-US" sz="3200" b="1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748718" y="1924049"/>
            <a:ext cx="7659710" cy="4454893"/>
            <a:chOff x="748718" y="1924049"/>
            <a:chExt cx="7659710" cy="445489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576" y="1924049"/>
              <a:ext cx="7471978" cy="4178808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64" y="5915069"/>
              <a:ext cx="7598664" cy="19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152" y="6132121"/>
              <a:ext cx="7598664" cy="19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718" y="6314238"/>
              <a:ext cx="7653528" cy="64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3581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998537" y="1541623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1 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1</a:t>
            </a:r>
            <a:r>
              <a:rPr lang="en-US" sz="2000" dirty="0" smtClean="0"/>
              <a:t> </a:t>
            </a:r>
            <a:r>
              <a:rPr lang="en-US" sz="2000" dirty="0"/>
              <a:t>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2 </a:t>
            </a:r>
            <a:r>
              <a:rPr lang="en-US" sz="2000" dirty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+  </a:t>
            </a:r>
            <a:r>
              <a:rPr lang="en-US" sz="2000" dirty="0">
                <a:latin typeface="Times New Roman"/>
                <a:cs typeface="Times New Roman"/>
              </a:rPr>
              <a:t>···</a:t>
            </a:r>
            <a:r>
              <a:rPr lang="en-US" sz="2000" dirty="0"/>
              <a:t> </a:t>
            </a:r>
            <a:r>
              <a:rPr lang="en-US" sz="2000" i="1" dirty="0">
                <a:latin typeface="Symbol" panose="05050102010706020507" pitchFamily="18" charset="2"/>
              </a:rPr>
              <a:t> </a:t>
            </a:r>
            <a:r>
              <a:rPr lang="en-US" sz="2000" dirty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30</a:t>
            </a:r>
            <a:r>
              <a:rPr lang="en-US" sz="2000" b="1" i="1" baseline="-25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30</a:t>
            </a:r>
            <a:r>
              <a:rPr lang="en-US" sz="2000" dirty="0" smtClean="0"/>
              <a:t> </a:t>
            </a:r>
            <a:r>
              <a:rPr lang="en-US" sz="2000" dirty="0" smtClean="0"/>
              <a:t>+</a:t>
            </a:r>
            <a:r>
              <a:rPr lang="en-US" sz="2000" i="1" dirty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 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In class, we estimated the following regression model</a:t>
            </a:r>
            <a:endParaRPr lang="en-US" alt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571499" y="1962032"/>
            <a:ext cx="77628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</a:p>
          <a:p>
            <a:pPr algn="l"/>
            <a:endParaRPr lang="en-US" altLang="en-US" sz="1050" dirty="0" smtClean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dirty="0"/>
              <a:t>	</a:t>
            </a:r>
            <a:r>
              <a:rPr lang="en-US" altLang="en-US" sz="1600" dirty="0" smtClean="0"/>
              <a:t>=	the independent variables (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bedrooms</a:t>
            </a:r>
            <a:r>
              <a:rPr lang="en-US" altLang="en-US" sz="1600" dirty="0" smtClean="0"/>
              <a:t>, 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bathrooms</a:t>
            </a:r>
            <a:r>
              <a:rPr lang="en-US" altLang="en-US" sz="1600" dirty="0" smtClean="0"/>
              <a:t>…)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dirty="0"/>
              <a:t>	</a:t>
            </a:r>
            <a:r>
              <a:rPr lang="en-US" altLang="en-US" sz="1600" dirty="0" smtClean="0"/>
              <a:t>=	the parameters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  <p:sp>
        <p:nvSpPr>
          <p:cNvPr id="32" name="Rectangle 31"/>
          <p:cNvSpPr/>
          <p:nvPr/>
        </p:nvSpPr>
        <p:spPr>
          <a:xfrm>
            <a:off x="571499" y="3648287"/>
            <a:ext cx="7762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Although there are </a:t>
            </a:r>
            <a:r>
              <a:rPr lang="en-US" altLang="en-US" sz="1600" dirty="0" smtClean="0"/>
              <a:t>30 </a:t>
            </a:r>
            <a:r>
              <a:rPr lang="en-US" altLang="en-US" sz="1600" dirty="0" smtClean="0"/>
              <a:t>individual significance tests, one for each variable in our multiple regression, I will conduct only the following significance tests for 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bedrooms</a:t>
            </a:r>
            <a:r>
              <a:rPr lang="en-US" altLang="en-US" sz="1600" dirty="0" smtClean="0"/>
              <a:t>, 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bedrooms</a:t>
            </a:r>
            <a:r>
              <a:rPr lang="en-US" altLang="en-US" sz="1600" dirty="0" smtClean="0"/>
              <a:t>, and </a:t>
            </a:r>
            <a:r>
              <a:rPr lang="en-US" altLang="en-US" sz="1600" b="1" i="1" dirty="0">
                <a:solidFill>
                  <a:srgbClr val="0144FF"/>
                </a:solidFill>
              </a:rPr>
              <a:t>number of 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bedrooms</a:t>
            </a:r>
            <a:r>
              <a:rPr lang="en-US" altLang="en-US" sz="1600" i="1" dirty="0" smtClean="0">
                <a:solidFill>
                  <a:srgbClr val="0144FF"/>
                </a:solidFill>
              </a:rPr>
              <a:t>.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 </a:t>
            </a:r>
            <a:endParaRPr lang="en-US" altLang="en-US" sz="16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2</a:t>
            </a:r>
          </a:p>
          <a:p>
            <a:r>
              <a:rPr lang="en-US" altLang="en-US" sz="1400" b="1" dirty="0" smtClean="0"/>
              <a:t>coefficient significance t tests </a:t>
            </a:r>
            <a:endParaRPr lang="en-US" altLang="en-US" sz="3200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939650" y="4646785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4" name="Rectangle 13"/>
          <p:cNvSpPr/>
          <p:nvPr/>
        </p:nvSpPr>
        <p:spPr>
          <a:xfrm>
            <a:off x="2935038" y="5371817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6" name="Rectangle 15"/>
          <p:cNvSpPr/>
          <p:nvPr/>
        </p:nvSpPr>
        <p:spPr>
          <a:xfrm>
            <a:off x="2939662" y="6179973"/>
            <a:ext cx="3331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= </a:t>
            </a:r>
            <a:r>
              <a:rPr lang="en-US" sz="1800" dirty="0" smtClean="0"/>
              <a:t>0         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9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2979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2</a:t>
            </a:r>
          </a:p>
          <a:p>
            <a:r>
              <a:rPr lang="en-US" altLang="en-US" sz="1400" b="1" dirty="0" smtClean="0"/>
              <a:t>coefficient significance t tests </a:t>
            </a:r>
            <a:endParaRPr lang="en-US" altLang="en-US" sz="3200" b="1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484744" y="1011406"/>
            <a:ext cx="6085384" cy="5736866"/>
            <a:chOff x="1484744" y="1011406"/>
            <a:chExt cx="6085384" cy="573686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432" y="1011406"/>
              <a:ext cx="5740400" cy="5736866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744" y="4978048"/>
              <a:ext cx="6080760" cy="16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9368" y="5232044"/>
              <a:ext cx="6080760" cy="16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2376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008969" y="4117970"/>
            <a:ext cx="306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:  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1</a:t>
            </a:r>
            <a:r>
              <a:rPr lang="en-US" sz="1800" dirty="0" smtClean="0"/>
              <a:t> =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dirty="0" smtClean="0"/>
              <a:t> = </a:t>
            </a:r>
            <a:r>
              <a:rPr lang="en-US" sz="1800" dirty="0"/>
              <a:t>… = </a:t>
            </a:r>
            <a:r>
              <a:rPr lang="en-US" sz="1800" b="1" i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30</a:t>
            </a:r>
            <a:r>
              <a:rPr lang="en-US" sz="1800" dirty="0" smtClean="0"/>
              <a:t> </a:t>
            </a:r>
            <a:r>
              <a:rPr lang="en-US" sz="1800" dirty="0" smtClean="0"/>
              <a:t>= 0</a:t>
            </a:r>
            <a:endParaRPr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571499" y="1142882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In class, we estimated the following regression model</a:t>
            </a:r>
            <a:endParaRPr lang="en-US" altLang="en-US" sz="1600" dirty="0"/>
          </a:p>
        </p:txBody>
      </p:sp>
      <p:sp>
        <p:nvSpPr>
          <p:cNvPr id="32" name="Rectangle 31"/>
          <p:cNvSpPr/>
          <p:nvPr/>
        </p:nvSpPr>
        <p:spPr>
          <a:xfrm>
            <a:off x="571499" y="3648287"/>
            <a:ext cx="7762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There is one model significance test:</a:t>
            </a:r>
            <a:endParaRPr lang="en-US" alt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011599" y="4514739"/>
            <a:ext cx="306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800" dirty="0" smtClean="0"/>
              <a:t>H</a:t>
            </a:r>
            <a:r>
              <a:rPr lang="en-US" sz="1800" baseline="-25000" dirty="0" smtClean="0"/>
              <a:t>a</a:t>
            </a:r>
            <a:r>
              <a:rPr lang="en-US" sz="1800" dirty="0" smtClean="0"/>
              <a:t>:   </a:t>
            </a:r>
            <a:r>
              <a:rPr lang="en-US" sz="1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9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k</a:t>
            </a:r>
            <a:r>
              <a:rPr lang="en-US" sz="1800" dirty="0" smtClean="0"/>
              <a:t> &lt; &gt; 0</a:t>
            </a:r>
            <a:endParaRPr lang="en-US" sz="18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2</a:t>
            </a:r>
          </a:p>
          <a:p>
            <a:r>
              <a:rPr lang="en-US" altLang="en-US" sz="1400" b="1" dirty="0" smtClean="0"/>
              <a:t>model significance F test </a:t>
            </a:r>
            <a:endParaRPr lang="en-US" altLang="en-US" sz="3200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71499" y="1962032"/>
            <a:ext cx="77628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 smtClean="0"/>
              <a:t>where</a:t>
            </a:r>
          </a:p>
          <a:p>
            <a:pPr algn="l"/>
            <a:endParaRPr lang="en-US" altLang="en-US" sz="1050" dirty="0" smtClean="0"/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</a:rPr>
              <a:t>	y</a:t>
            </a:r>
            <a:r>
              <a:rPr lang="en-US" altLang="en-US" sz="1600" dirty="0" smtClean="0"/>
              <a:t>	= 	monthly rent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lang="en-US" sz="1600" b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1600" dirty="0"/>
              <a:t>	</a:t>
            </a:r>
            <a:r>
              <a:rPr lang="en-US" altLang="en-US" sz="1600" dirty="0" smtClean="0"/>
              <a:t>=	the independent variables (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bedrooms</a:t>
            </a:r>
            <a:r>
              <a:rPr lang="en-US" altLang="en-US" sz="1600" dirty="0" smtClean="0"/>
              <a:t>, </a:t>
            </a:r>
            <a:r>
              <a:rPr lang="en-US" altLang="en-US" sz="1600" b="1" i="1" dirty="0" smtClean="0">
                <a:solidFill>
                  <a:srgbClr val="0144FF"/>
                </a:solidFill>
              </a:rPr>
              <a:t>number of bathrooms</a:t>
            </a:r>
            <a:r>
              <a:rPr lang="en-US" altLang="en-US" sz="1600" dirty="0" smtClean="0"/>
              <a:t>…)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sz="1600" dirty="0"/>
              <a:t>	</a:t>
            </a:r>
            <a:r>
              <a:rPr lang="en-US" altLang="en-US" sz="1600" dirty="0" smtClean="0"/>
              <a:t>=	the parameters that cannot be known, but can be estimated</a:t>
            </a:r>
          </a:p>
          <a:p>
            <a:pPr algn="l">
              <a:tabLst>
                <a:tab pos="228600" algn="l"/>
                <a:tab pos="514350" algn="l"/>
                <a:tab pos="800100" algn="l"/>
              </a:tabLst>
            </a:pPr>
            <a:r>
              <a:rPr lang="en-US" sz="16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	e</a:t>
            </a:r>
            <a:r>
              <a:rPr lang="en-US" altLang="en-US" sz="1600" dirty="0" smtClean="0"/>
              <a:t> 	=	the errors that cannot be known, but can be estimated </a:t>
            </a:r>
            <a:endParaRPr lang="en-US" alt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998537" y="1541623"/>
            <a:ext cx="7450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000" b="1" i="1" dirty="0">
                <a:solidFill>
                  <a:srgbClr val="0066FF"/>
                </a:solidFill>
              </a:rPr>
              <a:t>y</a:t>
            </a:r>
            <a:r>
              <a:rPr lang="en-US" sz="2000" dirty="0" smtClean="0"/>
              <a:t> =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1 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1</a:t>
            </a:r>
            <a:r>
              <a:rPr lang="en-US" sz="2000" dirty="0" smtClean="0"/>
              <a:t> </a:t>
            </a:r>
            <a:r>
              <a:rPr lang="en-US" sz="2000" dirty="0"/>
              <a:t>+ </a:t>
            </a:r>
            <a:r>
              <a:rPr lang="en-US" sz="2000" b="1" i="1" dirty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2 </a:t>
            </a:r>
            <a:r>
              <a:rPr lang="en-US" sz="2000" dirty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+  </a:t>
            </a:r>
            <a:r>
              <a:rPr lang="en-US" sz="2000" dirty="0">
                <a:latin typeface="Times New Roman"/>
                <a:cs typeface="Times New Roman"/>
              </a:rPr>
              <a:t>···</a:t>
            </a:r>
            <a:r>
              <a:rPr lang="en-US" sz="2000" dirty="0"/>
              <a:t> </a:t>
            </a:r>
            <a:r>
              <a:rPr lang="en-US" sz="2000" i="1" dirty="0">
                <a:latin typeface="Symbol" panose="05050102010706020507" pitchFamily="18" charset="2"/>
              </a:rPr>
              <a:t> </a:t>
            </a:r>
            <a:r>
              <a:rPr lang="en-US" sz="2000" dirty="0"/>
              <a:t> +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 </a:t>
            </a:r>
            <a:r>
              <a:rPr lang="en-US" sz="2000" b="1" baseline="-25000" dirty="0" smtClean="0">
                <a:solidFill>
                  <a:srgbClr val="FF0000"/>
                </a:solidFill>
              </a:rPr>
              <a:t>30</a:t>
            </a:r>
            <a:r>
              <a:rPr lang="en-US" sz="2000" b="1" i="1" baseline="-25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· </a:t>
            </a:r>
            <a:r>
              <a:rPr lang="en-US" sz="2000" b="1" i="1" dirty="0" smtClean="0">
                <a:solidFill>
                  <a:srgbClr val="0066FF"/>
                </a:solidFill>
                <a:latin typeface="Times New Roman"/>
                <a:cs typeface="Times New Roman"/>
              </a:rPr>
              <a:t>x</a:t>
            </a:r>
            <a:r>
              <a:rPr lang="en-US" sz="2000" b="1" baseline="-25000" dirty="0" smtClean="0">
                <a:solidFill>
                  <a:srgbClr val="0066FF"/>
                </a:solidFill>
              </a:rPr>
              <a:t>30</a:t>
            </a:r>
            <a:r>
              <a:rPr lang="en-US" sz="2000" dirty="0" smtClean="0"/>
              <a:t> </a:t>
            </a:r>
            <a:r>
              <a:rPr lang="en-US" sz="2000" dirty="0" smtClean="0"/>
              <a:t>+</a:t>
            </a:r>
            <a:r>
              <a:rPr lang="en-US" sz="2000" i="1" dirty="0">
                <a:latin typeface="Symbol" panose="05050102010706020507" pitchFamily="18" charset="2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e 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70570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9177" y="331414"/>
            <a:ext cx="8548777" cy="4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dirty="0" smtClean="0"/>
              <a:t>Multiple Regression 2</a:t>
            </a:r>
          </a:p>
          <a:p>
            <a:r>
              <a:rPr lang="en-US" altLang="en-US" sz="1400" b="1" dirty="0" smtClean="0"/>
              <a:t>model significance F test </a:t>
            </a:r>
            <a:endParaRPr lang="en-US" altLang="en-US" sz="32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1484744" y="1011406"/>
            <a:ext cx="6085384" cy="5736866"/>
            <a:chOff x="1484744" y="1011406"/>
            <a:chExt cx="6085384" cy="573686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432" y="1011406"/>
              <a:ext cx="5740400" cy="5736866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744" y="4978048"/>
              <a:ext cx="6080760" cy="16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9368" y="5232044"/>
              <a:ext cx="6080760" cy="16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9410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09" name="Text Box 17"/>
          <p:cNvSpPr txBox="1">
            <a:spLocks noChangeArrowheads="1"/>
          </p:cNvSpPr>
          <p:nvPr/>
        </p:nvSpPr>
        <p:spPr bwMode="auto">
          <a:xfrm>
            <a:off x="1125791" y="948690"/>
            <a:ext cx="6734175" cy="56507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The </a:t>
            </a:r>
            <a:r>
              <a:rPr lang="en-US" altLang="en-US" sz="1400" dirty="0" smtClean="0"/>
              <a:t>F </a:t>
            </a:r>
            <a:r>
              <a:rPr lang="en-US" altLang="en-US" sz="1400" dirty="0"/>
              <a:t>test </a:t>
            </a:r>
            <a:r>
              <a:rPr lang="en-US" altLang="en-US" sz="1400" dirty="0" smtClean="0"/>
              <a:t>in the multiple regression indicated that our final regression model was significant, not all of the </a:t>
            </a:r>
            <a:r>
              <a:rPr lang="en-US" altLang="en-US" sz="1400" dirty="0" smtClean="0"/>
              <a:t>30 </a:t>
            </a:r>
            <a:r>
              <a:rPr lang="en-US" altLang="en-US" sz="1400" dirty="0" smtClean="0"/>
              <a:t>coefficients are zero. </a:t>
            </a:r>
            <a:endParaRPr lang="en-US" altLang="en-US" sz="1400" dirty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endParaRPr lang="en-US" altLang="en-US" sz="1400" dirty="0" smtClean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 smtClean="0"/>
              <a:t>The adjusted R</a:t>
            </a:r>
            <a:r>
              <a:rPr lang="en-US" altLang="en-US" sz="1400" baseline="30000" dirty="0" smtClean="0"/>
              <a:t>2</a:t>
            </a:r>
            <a:r>
              <a:rPr lang="en-US" altLang="en-US" sz="1400" dirty="0" smtClean="0"/>
              <a:t> </a:t>
            </a:r>
            <a:r>
              <a:rPr lang="en-US" altLang="en-US" sz="1400" dirty="0"/>
              <a:t> </a:t>
            </a:r>
            <a:r>
              <a:rPr lang="en-US" altLang="en-US" sz="1400" dirty="0" smtClean="0"/>
              <a:t>implies </a:t>
            </a:r>
            <a:r>
              <a:rPr lang="en-US" altLang="en-US" sz="1400" dirty="0"/>
              <a:t>that 77% of the variation in monthly rent is explained by the model, the 36 independent variables</a:t>
            </a:r>
            <a:r>
              <a:rPr lang="en-US" altLang="en-US" sz="1400" dirty="0" smtClean="0"/>
              <a:t>.</a:t>
            </a:r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endParaRPr lang="en-US" altLang="en-US" sz="1400" dirty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 smtClean="0"/>
              <a:t>The coefficient of </a:t>
            </a:r>
            <a:r>
              <a:rPr lang="en-US" altLang="en-US" sz="1400" b="1" i="1" dirty="0" smtClean="0">
                <a:solidFill>
                  <a:srgbClr val="0144FF"/>
                </a:solidFill>
              </a:rPr>
              <a:t>number of bedrooms </a:t>
            </a:r>
            <a:r>
              <a:rPr lang="en-US" altLang="en-US" sz="1400" dirty="0" smtClean="0"/>
              <a:t>decreased from a value of around 200 in our early specifications to 121.37 in the final multiple regression specification</a:t>
            </a:r>
            <a:r>
              <a:rPr lang="en-US" altLang="en-US" sz="1400" dirty="0" smtClean="0"/>
              <a:t>.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 smtClean="0"/>
              <a:t>It was significant predictor of rent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 smtClean="0"/>
              <a:t>Its coefficient implies: </a:t>
            </a:r>
            <a:r>
              <a:rPr lang="en-US" altLang="en-US" sz="1400" i="1" dirty="0" smtClean="0"/>
              <a:t>holding </a:t>
            </a:r>
            <a:r>
              <a:rPr lang="en-US" altLang="en-US" sz="1400" i="1" dirty="0"/>
              <a:t>all else equal, increasing the number of </a:t>
            </a:r>
            <a:br>
              <a:rPr lang="en-US" altLang="en-US" sz="1400" i="1" dirty="0"/>
            </a:br>
            <a:r>
              <a:rPr lang="en-US" altLang="en-US" sz="1400" i="1" dirty="0"/>
              <a:t>bedrooms by one raises SLC monthly rent by $</a:t>
            </a:r>
            <a:r>
              <a:rPr lang="en-US" altLang="en-US" sz="1400" i="1" dirty="0" smtClean="0"/>
              <a:t>121.37</a:t>
            </a:r>
            <a:endParaRPr lang="en-US" altLang="en-US" sz="1400" dirty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endParaRPr lang="en-US" altLang="en-US" sz="1400" dirty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The coefficient of </a:t>
            </a:r>
            <a:r>
              <a:rPr lang="en-US" altLang="en-US" sz="1400" b="1" i="1" dirty="0">
                <a:solidFill>
                  <a:srgbClr val="0144FF"/>
                </a:solidFill>
              </a:rPr>
              <a:t>number of bedrooms </a:t>
            </a:r>
            <a:r>
              <a:rPr lang="en-US" altLang="en-US" sz="1400" dirty="0"/>
              <a:t>decreased from a value of around 200 in our early specifications to 121.37 in the final multiple regression specification.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It was significant predictor of rent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Its coefficient implies: </a:t>
            </a:r>
            <a:r>
              <a:rPr lang="en-US" altLang="en-US" sz="1400" i="1" dirty="0"/>
              <a:t>holding all else equal, increasing the number of </a:t>
            </a:r>
            <a:br>
              <a:rPr lang="en-US" altLang="en-US" sz="1400" i="1" dirty="0"/>
            </a:br>
            <a:r>
              <a:rPr lang="en-US" altLang="en-US" sz="1400" i="1" dirty="0"/>
              <a:t>bedrooms by one raises SLC monthly rent by $</a:t>
            </a:r>
            <a:r>
              <a:rPr lang="en-US" altLang="en-US" sz="1400" i="1" dirty="0" smtClean="0"/>
              <a:t>121.37</a:t>
            </a:r>
            <a:endParaRPr lang="en-US" altLang="en-US" sz="1400" dirty="0" smtClean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endParaRPr lang="en-US" altLang="en-US" sz="1400" dirty="0"/>
          </a:p>
          <a:p>
            <a:pPr marL="347663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The coefficient of </a:t>
            </a:r>
            <a:r>
              <a:rPr lang="en-US" altLang="en-US" sz="1400" b="1" i="1" dirty="0">
                <a:solidFill>
                  <a:srgbClr val="0144FF"/>
                </a:solidFill>
              </a:rPr>
              <a:t>number of bedrooms </a:t>
            </a:r>
            <a:r>
              <a:rPr lang="en-US" altLang="en-US" sz="1400" dirty="0"/>
              <a:t>decreased from a value of around 200 in our early specifications to 121.37 in the final multiple regression specification.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It was significant predictor of rent</a:t>
            </a:r>
          </a:p>
          <a:p>
            <a:pPr marL="804863" lvl="1" indent="-347663" algn="l">
              <a:spcBef>
                <a:spcPct val="20000"/>
              </a:spcBef>
              <a:buClr>
                <a:srgbClr val="000000"/>
              </a:buClr>
              <a:buSzPct val="75000"/>
              <a:buFontTx/>
              <a:buChar char="•"/>
              <a:defRPr/>
            </a:pPr>
            <a:r>
              <a:rPr lang="en-US" altLang="en-US" sz="1400" dirty="0"/>
              <a:t>Its coefficient implies: </a:t>
            </a:r>
            <a:r>
              <a:rPr lang="en-US" altLang="en-US" sz="1400" i="1" dirty="0"/>
              <a:t>holding all else equal, increasing the number of </a:t>
            </a:r>
            <a:br>
              <a:rPr lang="en-US" altLang="en-US" sz="1400" i="1" dirty="0"/>
            </a:br>
            <a:r>
              <a:rPr lang="en-US" altLang="en-US" sz="1400" i="1" dirty="0"/>
              <a:t>bedrooms by one raises SLC monthly rent by $</a:t>
            </a:r>
            <a:r>
              <a:rPr lang="en-US" altLang="en-US" sz="1400" i="1" dirty="0" smtClean="0"/>
              <a:t>121.37</a:t>
            </a:r>
          </a:p>
        </p:txBody>
      </p:sp>
      <p:sp>
        <p:nvSpPr>
          <p:cNvPr id="73738" name="Rectangle 254"/>
          <p:cNvSpPr>
            <a:spLocks noChangeArrowheads="1"/>
          </p:cNvSpPr>
          <p:nvPr/>
        </p:nvSpPr>
        <p:spPr bwMode="auto">
          <a:xfrm>
            <a:off x="685800" y="139700"/>
            <a:ext cx="77724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BE9ch01">
  <a:themeElements>
    <a:clrScheme name="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919191"/>
      </a:hlink>
      <a:folHlink>
        <a:srgbClr val="B50069"/>
      </a:folHlink>
    </a:clrScheme>
    <a:fontScheme name="SBE9ch0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Data\Microsoft\Templates\SBE9ch01.pot</Template>
  <TotalTime>541267</TotalTime>
  <Pages>28</Pages>
  <Words>1262</Words>
  <Application>Microsoft Office PowerPoint</Application>
  <PresentationFormat>On-screen Show (4:3)</PresentationFormat>
  <Paragraphs>155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SBE9ch01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regression</dc:title>
  <dc:creator>snarr</dc:creator>
  <cp:lastModifiedBy>Anyone</cp:lastModifiedBy>
  <cp:revision>238</cp:revision>
  <cp:lastPrinted>1601-01-01T00:00:00Z</cp:lastPrinted>
  <dcterms:created xsi:type="dcterms:W3CDTF">1996-04-26T07:10:38Z</dcterms:created>
  <dcterms:modified xsi:type="dcterms:W3CDTF">2016-04-13T03:30:36Z</dcterms:modified>
</cp:coreProperties>
</file>