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5" r:id="rId1"/>
  </p:sldMasterIdLst>
  <p:notesMasterIdLst>
    <p:notesMasterId r:id="rId83"/>
  </p:notesMasterIdLst>
  <p:sldIdLst>
    <p:sldId id="340" r:id="rId2"/>
    <p:sldId id="341" r:id="rId3"/>
    <p:sldId id="342" r:id="rId4"/>
    <p:sldId id="344" r:id="rId5"/>
    <p:sldId id="345" r:id="rId6"/>
    <p:sldId id="407" r:id="rId7"/>
    <p:sldId id="408" r:id="rId8"/>
    <p:sldId id="409" r:id="rId9"/>
    <p:sldId id="410" r:id="rId10"/>
    <p:sldId id="411" r:id="rId11"/>
    <p:sldId id="412" r:id="rId12"/>
    <p:sldId id="413" r:id="rId13"/>
    <p:sldId id="414" r:id="rId14"/>
    <p:sldId id="352" r:id="rId15"/>
    <p:sldId id="353" r:id="rId16"/>
    <p:sldId id="354" r:id="rId17"/>
    <p:sldId id="355" r:id="rId18"/>
    <p:sldId id="359" r:id="rId19"/>
    <p:sldId id="360" r:id="rId20"/>
    <p:sldId id="361" r:id="rId21"/>
    <p:sldId id="362" r:id="rId22"/>
    <p:sldId id="363" r:id="rId23"/>
    <p:sldId id="364" r:id="rId24"/>
    <p:sldId id="365" r:id="rId25"/>
    <p:sldId id="366" r:id="rId26"/>
    <p:sldId id="367" r:id="rId27"/>
    <p:sldId id="375" r:id="rId28"/>
    <p:sldId id="377" r:id="rId29"/>
    <p:sldId id="378" r:id="rId30"/>
    <p:sldId id="379" r:id="rId31"/>
    <p:sldId id="381" r:id="rId32"/>
    <p:sldId id="382" r:id="rId33"/>
    <p:sldId id="383" r:id="rId34"/>
    <p:sldId id="384" r:id="rId35"/>
    <p:sldId id="385" r:id="rId36"/>
    <p:sldId id="386" r:id="rId37"/>
    <p:sldId id="387" r:id="rId38"/>
    <p:sldId id="388" r:id="rId39"/>
    <p:sldId id="389" r:id="rId40"/>
    <p:sldId id="390" r:id="rId41"/>
    <p:sldId id="391" r:id="rId42"/>
    <p:sldId id="392" r:id="rId43"/>
    <p:sldId id="393" r:id="rId44"/>
    <p:sldId id="394" r:id="rId45"/>
    <p:sldId id="395" r:id="rId46"/>
    <p:sldId id="396" r:id="rId47"/>
    <p:sldId id="397" r:id="rId48"/>
    <p:sldId id="398" r:id="rId49"/>
    <p:sldId id="399" r:id="rId50"/>
    <p:sldId id="400" r:id="rId51"/>
    <p:sldId id="401" r:id="rId52"/>
    <p:sldId id="402" r:id="rId53"/>
    <p:sldId id="403" r:id="rId54"/>
    <p:sldId id="404" r:id="rId55"/>
    <p:sldId id="405" r:id="rId56"/>
    <p:sldId id="406" r:id="rId57"/>
    <p:sldId id="439" r:id="rId58"/>
    <p:sldId id="415" r:id="rId59"/>
    <p:sldId id="416" r:id="rId60"/>
    <p:sldId id="417" r:id="rId61"/>
    <p:sldId id="418" r:id="rId62"/>
    <p:sldId id="419" r:id="rId63"/>
    <p:sldId id="420" r:id="rId64"/>
    <p:sldId id="421" r:id="rId65"/>
    <p:sldId id="422" r:id="rId66"/>
    <p:sldId id="423" r:id="rId67"/>
    <p:sldId id="424" r:id="rId68"/>
    <p:sldId id="425" r:id="rId69"/>
    <p:sldId id="426" r:id="rId70"/>
    <p:sldId id="427" r:id="rId71"/>
    <p:sldId id="428" r:id="rId72"/>
    <p:sldId id="429" r:id="rId73"/>
    <p:sldId id="430" r:id="rId74"/>
    <p:sldId id="431" r:id="rId75"/>
    <p:sldId id="432" r:id="rId76"/>
    <p:sldId id="433" r:id="rId77"/>
    <p:sldId id="434" r:id="rId78"/>
    <p:sldId id="435" r:id="rId79"/>
    <p:sldId id="436" r:id="rId80"/>
    <p:sldId id="437" r:id="rId81"/>
    <p:sldId id="438" r:id="rId8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 charset="0"/>
        <a:ea typeface="ヒラギノ角ゴ Pro W3" pitchFamily="-1" charset="-128"/>
        <a:cs typeface="+mn-cs"/>
      </a:defRPr>
    </a:lvl1pPr>
    <a:lvl2pPr marL="457200" algn="l" rtl="0" eaLnBrk="0" fontAlgn="base" hangingPunct="0">
      <a:spcBef>
        <a:spcPct val="0"/>
      </a:spcBef>
      <a:spcAft>
        <a:spcPct val="0"/>
      </a:spcAft>
      <a:defRPr sz="2400" kern="1200">
        <a:solidFill>
          <a:schemeClr val="tx1"/>
        </a:solidFill>
        <a:latin typeface="Times New Roman" pitchFamily="-1" charset="0"/>
        <a:ea typeface="ヒラギノ角ゴ Pro W3" pitchFamily="-1" charset="-128"/>
        <a:cs typeface="+mn-cs"/>
      </a:defRPr>
    </a:lvl2pPr>
    <a:lvl3pPr marL="914400" algn="l" rtl="0" eaLnBrk="0" fontAlgn="base" hangingPunct="0">
      <a:spcBef>
        <a:spcPct val="0"/>
      </a:spcBef>
      <a:spcAft>
        <a:spcPct val="0"/>
      </a:spcAft>
      <a:defRPr sz="2400" kern="1200">
        <a:solidFill>
          <a:schemeClr val="tx1"/>
        </a:solidFill>
        <a:latin typeface="Times New Roman" pitchFamily="-1" charset="0"/>
        <a:ea typeface="ヒラギノ角ゴ Pro W3" pitchFamily="-1" charset="-128"/>
        <a:cs typeface="+mn-cs"/>
      </a:defRPr>
    </a:lvl3pPr>
    <a:lvl4pPr marL="1371600" algn="l" rtl="0" eaLnBrk="0" fontAlgn="base" hangingPunct="0">
      <a:spcBef>
        <a:spcPct val="0"/>
      </a:spcBef>
      <a:spcAft>
        <a:spcPct val="0"/>
      </a:spcAft>
      <a:defRPr sz="2400" kern="1200">
        <a:solidFill>
          <a:schemeClr val="tx1"/>
        </a:solidFill>
        <a:latin typeface="Times New Roman" pitchFamily="-1" charset="0"/>
        <a:ea typeface="ヒラギノ角ゴ Pro W3" pitchFamily="-1" charset="-128"/>
        <a:cs typeface="+mn-cs"/>
      </a:defRPr>
    </a:lvl4pPr>
    <a:lvl5pPr marL="1828800" algn="l" rtl="0" eaLnBrk="0" fontAlgn="base" hangingPunct="0">
      <a:spcBef>
        <a:spcPct val="0"/>
      </a:spcBef>
      <a:spcAft>
        <a:spcPct val="0"/>
      </a:spcAft>
      <a:defRPr sz="2400" kern="1200">
        <a:solidFill>
          <a:schemeClr val="tx1"/>
        </a:solidFill>
        <a:latin typeface="Times New Roman" pitchFamily="-1" charset="0"/>
        <a:ea typeface="ヒラギノ角ゴ Pro W3" pitchFamily="-1" charset="-128"/>
        <a:cs typeface="+mn-cs"/>
      </a:defRPr>
    </a:lvl5pPr>
    <a:lvl6pPr marL="2286000" algn="l" defTabSz="914400" rtl="0" eaLnBrk="1" latinLnBrk="0" hangingPunct="1">
      <a:defRPr sz="2400" kern="1200">
        <a:solidFill>
          <a:schemeClr val="tx1"/>
        </a:solidFill>
        <a:latin typeface="Times New Roman" pitchFamily="-1" charset="0"/>
        <a:ea typeface="ヒラギノ角ゴ Pro W3" pitchFamily="-1" charset="-128"/>
        <a:cs typeface="+mn-cs"/>
      </a:defRPr>
    </a:lvl6pPr>
    <a:lvl7pPr marL="2743200" algn="l" defTabSz="914400" rtl="0" eaLnBrk="1" latinLnBrk="0" hangingPunct="1">
      <a:defRPr sz="2400" kern="1200">
        <a:solidFill>
          <a:schemeClr val="tx1"/>
        </a:solidFill>
        <a:latin typeface="Times New Roman" pitchFamily="-1" charset="0"/>
        <a:ea typeface="ヒラギノ角ゴ Pro W3" pitchFamily="-1" charset="-128"/>
        <a:cs typeface="+mn-cs"/>
      </a:defRPr>
    </a:lvl7pPr>
    <a:lvl8pPr marL="3200400" algn="l" defTabSz="914400" rtl="0" eaLnBrk="1" latinLnBrk="0" hangingPunct="1">
      <a:defRPr sz="2400" kern="1200">
        <a:solidFill>
          <a:schemeClr val="tx1"/>
        </a:solidFill>
        <a:latin typeface="Times New Roman" pitchFamily="-1" charset="0"/>
        <a:ea typeface="ヒラギノ角ゴ Pro W3" pitchFamily="-1" charset="-128"/>
        <a:cs typeface="+mn-cs"/>
      </a:defRPr>
    </a:lvl8pPr>
    <a:lvl9pPr marL="3657600" algn="l" defTabSz="914400" rtl="0" eaLnBrk="1" latinLnBrk="0" hangingPunct="1">
      <a:defRPr sz="2400" kern="1200">
        <a:solidFill>
          <a:schemeClr val="tx1"/>
        </a:solidFill>
        <a:latin typeface="Times New Roman" pitchFamily="-1" charset="0"/>
        <a:ea typeface="ヒラギノ角ゴ Pro W3" pitchFamily="-1" charset="-128"/>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D0E4"/>
    <a:srgbClr val="A8C9E0"/>
    <a:srgbClr val="A8D0E0"/>
    <a:srgbClr val="B2D6E4"/>
    <a:srgbClr val="9AC6DA"/>
    <a:srgbClr val="A0C9DC"/>
    <a:srgbClr val="2963D7"/>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462" autoAdjust="0"/>
  </p:normalViewPr>
  <p:slideViewPr>
    <p:cSldViewPr>
      <p:cViewPr varScale="1">
        <p:scale>
          <a:sx n="89" d="100"/>
          <a:sy n="89" d="100"/>
        </p:scale>
        <p:origin x="2244" y="84"/>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 Id="rId5" Type="http://schemas.openxmlformats.org/officeDocument/2006/relationships/image" Target="../media/image30.wmf"/><Relationship Id="rId4" Type="http://schemas.openxmlformats.org/officeDocument/2006/relationships/image" Target="../media/image29.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ea typeface="+mn-ea"/>
              </a:defRPr>
            </a:lvl1pPr>
          </a:lstStyle>
          <a:p>
            <a:pPr>
              <a:defRPr/>
            </a:pPr>
            <a:endParaRPr lang="en-US"/>
          </a:p>
        </p:txBody>
      </p:sp>
      <p:sp>
        <p:nvSpPr>
          <p:cNvPr id="2457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ea typeface="+mn-ea"/>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458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ea typeface="+mn-ea"/>
              </a:defRPr>
            </a:lvl1pPr>
          </a:lstStyle>
          <a:p>
            <a:pPr>
              <a:defRPr/>
            </a:pPr>
            <a:endParaRPr lang="en-US"/>
          </a:p>
        </p:txBody>
      </p:sp>
      <p:sp>
        <p:nvSpPr>
          <p:cNvPr id="2458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E9A5A43C-8D8F-4BAB-8524-E00BB527A8B4}" type="slidenum">
              <a:rPr lang="en-US" altLang="en-US"/>
              <a:pPr/>
              <a:t>‹#›</a:t>
            </a:fld>
            <a:endParaRPr lang="en-US" altLang="en-US"/>
          </a:p>
        </p:txBody>
      </p:sp>
    </p:spTree>
    <p:extLst>
      <p:ext uri="{BB962C8B-B14F-4D97-AF65-F5344CB8AC3E}">
        <p14:creationId xmlns:p14="http://schemas.microsoft.com/office/powerpoint/2010/main" val="21266846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ヒラギノ角ゴ Pro W3" pitchFamily="-1" charset="-128"/>
        <a:cs typeface="ヒラギノ角ゴ Pro W3" pitchFamily="-1" charset="-128"/>
      </a:defRPr>
    </a:lvl1pPr>
    <a:lvl2pPr marL="457200" algn="l" rtl="0" eaLnBrk="0" fontAlgn="base" hangingPunct="0">
      <a:spcBef>
        <a:spcPct val="30000"/>
      </a:spcBef>
      <a:spcAft>
        <a:spcPct val="0"/>
      </a:spcAft>
      <a:defRPr sz="1200" kern="1200">
        <a:solidFill>
          <a:schemeClr val="tx1"/>
        </a:solidFill>
        <a:latin typeface="Times New Roman" pitchFamily="18" charset="0"/>
        <a:ea typeface="ヒラギノ角ゴ Pro W3" pitchFamily="-65"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ヒラギノ角ゴ Pro W3" pitchFamily="-65"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ヒラギノ角ゴ Pro W3" pitchFamily="-65"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ヒラギノ角ゴ Pro W3" pitchFamily="-65"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CDD07A58-A888-4676-AFC6-9E0835105CD9}" type="slidenum">
              <a:rPr lang="en-US" altLang="en-US" sz="1200"/>
              <a:pPr eaLnBrk="1" hangingPunct="1"/>
              <a:t>2</a:t>
            </a:fld>
            <a:endParaRPr lang="en-US" alt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2595142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1CE2FAD3-FE62-4815-8FD6-0ECB60508886}" type="slidenum">
              <a:rPr lang="en-US" altLang="en-US" sz="1200"/>
              <a:pPr eaLnBrk="1" hangingPunct="1"/>
              <a:t>3</a:t>
            </a:fld>
            <a:endParaRPr lang="en-US" altLang="en-US" sz="120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3931150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income because people with higher incomes have more transactions </a:t>
            </a:r>
          </a:p>
          <a:p>
            <a:r>
              <a:rPr lang="en-US" dirty="0" smtClean="0"/>
              <a:t>… wealth because people with greater wealth have more</a:t>
            </a:r>
            <a:r>
              <a:rPr lang="en-US" baseline="0" dirty="0" smtClean="0"/>
              <a:t> resources to put into money</a:t>
            </a:r>
            <a:endParaRPr lang="en-US" dirty="0" smtClean="0"/>
          </a:p>
          <a:p>
            <a:r>
              <a:rPr lang="en-US" dirty="0" smtClean="0"/>
              <a:t>… risk of other assets because this makes money less</a:t>
            </a:r>
            <a:r>
              <a:rPr lang="en-US" baseline="0" dirty="0" smtClean="0"/>
              <a:t> risky, and more desirable</a:t>
            </a:r>
            <a:endParaRPr lang="en-US" dirty="0" smtClean="0"/>
          </a:p>
          <a:p>
            <a:endParaRPr lang="en-US" dirty="0" smtClean="0"/>
          </a:p>
          <a:p>
            <a:r>
              <a:rPr lang="en-US" dirty="0" smtClean="0"/>
              <a:t>… payment technology because less</a:t>
            </a:r>
            <a:r>
              <a:rPr lang="en-US" baseline="0" dirty="0" smtClean="0"/>
              <a:t> need for holding money for transactions</a:t>
            </a:r>
            <a:endParaRPr lang="en-US" dirty="0" smtClean="0"/>
          </a:p>
          <a:p>
            <a:r>
              <a:rPr lang="en-US" dirty="0" smtClean="0"/>
              <a:t>… inflation risk because holding mone</a:t>
            </a:r>
            <a:r>
              <a:rPr lang="en-US" baseline="0" dirty="0" smtClean="0"/>
              <a:t>y is more risky, and less desirable</a:t>
            </a:r>
            <a:endParaRPr lang="en-US" dirty="0" smtClean="0"/>
          </a:p>
          <a:p>
            <a:r>
              <a:rPr lang="en-US" dirty="0" smtClean="0"/>
              <a:t>… increased liquidity of other assets because money is relatively</a:t>
            </a:r>
            <a:r>
              <a:rPr lang="en-US" baseline="0" dirty="0" smtClean="0"/>
              <a:t> less liquid, and less desirable</a:t>
            </a:r>
            <a:endParaRPr lang="en-US" dirty="0"/>
          </a:p>
        </p:txBody>
      </p:sp>
      <p:sp>
        <p:nvSpPr>
          <p:cNvPr id="4" name="Slide Number Placeholder 3"/>
          <p:cNvSpPr>
            <a:spLocks noGrp="1"/>
          </p:cNvSpPr>
          <p:nvPr>
            <p:ph type="sldNum" sz="quarter" idx="10"/>
          </p:nvPr>
        </p:nvSpPr>
        <p:spPr/>
        <p:txBody>
          <a:bodyPr/>
          <a:lstStyle/>
          <a:p>
            <a:fld id="{D523FCA8-5F54-4EC9-8DC1-986DEA1547A4}" type="slidenum">
              <a:rPr lang="en-US" altLang="en-US" smtClean="0"/>
              <a:pPr/>
              <a:t>4</a:t>
            </a:fld>
            <a:endParaRPr lang="en-US" altLang="en-US"/>
          </a:p>
        </p:txBody>
      </p:sp>
    </p:spTree>
    <p:extLst>
      <p:ext uri="{BB962C8B-B14F-4D97-AF65-F5344CB8AC3E}">
        <p14:creationId xmlns:p14="http://schemas.microsoft.com/office/powerpoint/2010/main" val="1391254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smtClean="0">
                <a:ea typeface="ヒラギノ角ゴ Pro W3" pitchFamily="-65" charset="-128"/>
              </a:rPr>
              <a:t>Financial friction are additional</a:t>
            </a:r>
            <a:r>
              <a:rPr lang="en-US" altLang="en-US" sz="1200" baseline="0" dirty="0" smtClean="0">
                <a:ea typeface="ヒラギノ角ゴ Pro W3" pitchFamily="-65" charset="-128"/>
              </a:rPr>
              <a:t> costs of borrowing associated with asymmetric information problems in financial markets.</a:t>
            </a:r>
          </a:p>
          <a:p>
            <a:endParaRPr lang="en-US" sz="1200" baseline="0" dirty="0" smtClean="0">
              <a:ea typeface="ヒラギノ角ゴ Pro W3" pitchFamily="-65" charset="-128"/>
            </a:endParaRPr>
          </a:p>
          <a:p>
            <a:pPr eaLnBrk="1" hangingPunct="1">
              <a:spcBef>
                <a:spcPts val="0"/>
              </a:spcBef>
            </a:pPr>
            <a:r>
              <a:rPr lang="en-US" altLang="en-US" sz="1800" b="0" dirty="0" smtClean="0"/>
              <a:t>The Congress and President are in charge of fiscal policy. </a:t>
            </a:r>
          </a:p>
          <a:p>
            <a:pPr lvl="1" eaLnBrk="1" hangingPunct="1">
              <a:lnSpc>
                <a:spcPct val="100000"/>
              </a:lnSpc>
              <a:spcBef>
                <a:spcPts val="0"/>
              </a:spcBef>
            </a:pPr>
            <a:r>
              <a:rPr lang="en-US" altLang="en-US" sz="1800" b="0" dirty="0" smtClean="0"/>
              <a:t>Expansionary fiscal policy involves a cut in </a:t>
            </a:r>
            <a:r>
              <a:rPr lang="en-US" altLang="en-US" sz="1800" b="0" i="1" dirty="0" smtClean="0"/>
              <a:t>T </a:t>
            </a:r>
            <a:r>
              <a:rPr lang="en-US" altLang="en-US" sz="1800" b="0" dirty="0" smtClean="0"/>
              <a:t>and/or increase in </a:t>
            </a:r>
            <a:r>
              <a:rPr lang="en-US" altLang="en-US" sz="1800" b="0" i="1" dirty="0" smtClean="0"/>
              <a:t>G</a:t>
            </a:r>
          </a:p>
          <a:p>
            <a:pPr lvl="1" eaLnBrk="1" hangingPunct="1">
              <a:lnSpc>
                <a:spcPct val="100000"/>
              </a:lnSpc>
              <a:spcBef>
                <a:spcPts val="0"/>
              </a:spcBef>
            </a:pPr>
            <a:r>
              <a:rPr lang="en-US" altLang="en-US" sz="1800" b="0" dirty="0" smtClean="0"/>
              <a:t>Restrictive fiscal policy involves a raising </a:t>
            </a:r>
            <a:r>
              <a:rPr lang="en-US" altLang="en-US" sz="1800" b="0" i="1" dirty="0" smtClean="0"/>
              <a:t>T </a:t>
            </a:r>
            <a:r>
              <a:rPr lang="en-US" altLang="en-US" sz="1800" b="0" dirty="0" smtClean="0"/>
              <a:t>and/or cutting </a:t>
            </a:r>
            <a:r>
              <a:rPr lang="en-US" altLang="en-US" sz="1800" b="0" i="1" dirty="0" smtClean="0"/>
              <a:t>G</a:t>
            </a:r>
          </a:p>
          <a:p>
            <a:pPr eaLnBrk="1" hangingPunct="1">
              <a:spcBef>
                <a:spcPts val="0"/>
              </a:spcBef>
            </a:pPr>
            <a:endParaRPr lang="en-US" altLang="en-US" sz="1800" b="0" dirty="0" smtClean="0"/>
          </a:p>
          <a:p>
            <a:pPr eaLnBrk="1" hangingPunct="1">
              <a:spcBef>
                <a:spcPts val="0"/>
              </a:spcBef>
            </a:pPr>
            <a:r>
              <a:rPr lang="en-US" altLang="en-US" sz="1800" b="0" dirty="0" smtClean="0"/>
              <a:t>The Federal Reserve (our central bank) is in charge of monetary policy</a:t>
            </a:r>
          </a:p>
          <a:p>
            <a:pPr lvl="1" eaLnBrk="1" hangingPunct="1">
              <a:lnSpc>
                <a:spcPct val="100000"/>
              </a:lnSpc>
              <a:spcBef>
                <a:spcPts val="0"/>
              </a:spcBef>
            </a:pPr>
            <a:r>
              <a:rPr lang="en-US" altLang="en-US" sz="1800" b="0" dirty="0" smtClean="0"/>
              <a:t>Expansionary monetary policy involves lowering the federal funds interest rate</a:t>
            </a:r>
            <a:endParaRPr lang="en-US" altLang="en-US" sz="1800" b="0" i="1" dirty="0" smtClean="0"/>
          </a:p>
          <a:p>
            <a:pPr lvl="1" eaLnBrk="1" hangingPunct="1">
              <a:lnSpc>
                <a:spcPct val="100000"/>
              </a:lnSpc>
              <a:spcBef>
                <a:spcPts val="0"/>
              </a:spcBef>
            </a:pPr>
            <a:r>
              <a:rPr lang="en-US" altLang="en-US" sz="1800" b="0" dirty="0" smtClean="0"/>
              <a:t>Restrictive monetary policy involves raising the federal funds interest rate </a:t>
            </a:r>
          </a:p>
          <a:p>
            <a:endParaRPr lang="en-US" dirty="0"/>
          </a:p>
        </p:txBody>
      </p:sp>
      <p:sp>
        <p:nvSpPr>
          <p:cNvPr id="4" name="Slide Number Placeholder 3"/>
          <p:cNvSpPr>
            <a:spLocks noGrp="1"/>
          </p:cNvSpPr>
          <p:nvPr>
            <p:ph type="sldNum" sz="quarter" idx="10"/>
          </p:nvPr>
        </p:nvSpPr>
        <p:spPr/>
        <p:txBody>
          <a:bodyPr/>
          <a:lstStyle/>
          <a:p>
            <a:fld id="{D523FCA8-5F54-4EC9-8DC1-986DEA1547A4}" type="slidenum">
              <a:rPr lang="en-US" altLang="en-US" smtClean="0"/>
              <a:pPr/>
              <a:t>5</a:t>
            </a:fld>
            <a:endParaRPr lang="en-US" altLang="en-US"/>
          </a:p>
        </p:txBody>
      </p:sp>
    </p:spTree>
    <p:extLst>
      <p:ext uri="{BB962C8B-B14F-4D97-AF65-F5344CB8AC3E}">
        <p14:creationId xmlns:p14="http://schemas.microsoft.com/office/powerpoint/2010/main" val="1391254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23FCA8-5F54-4EC9-8DC1-986DEA1547A4}" type="slidenum">
              <a:rPr lang="en-US" altLang="en-US" smtClean="0"/>
              <a:pPr/>
              <a:t>6</a:t>
            </a:fld>
            <a:endParaRPr lang="en-US" altLang="en-US"/>
          </a:p>
        </p:txBody>
      </p:sp>
    </p:spTree>
    <p:extLst>
      <p:ext uri="{BB962C8B-B14F-4D97-AF65-F5344CB8AC3E}">
        <p14:creationId xmlns:p14="http://schemas.microsoft.com/office/powerpoint/2010/main" val="1391254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23FCA8-5F54-4EC9-8DC1-986DEA1547A4}" type="slidenum">
              <a:rPr lang="en-US" altLang="en-US" smtClean="0"/>
              <a:pPr/>
              <a:t>7</a:t>
            </a:fld>
            <a:endParaRPr lang="en-US" altLang="en-US"/>
          </a:p>
        </p:txBody>
      </p:sp>
    </p:spTree>
    <p:extLst>
      <p:ext uri="{BB962C8B-B14F-4D97-AF65-F5344CB8AC3E}">
        <p14:creationId xmlns:p14="http://schemas.microsoft.com/office/powerpoint/2010/main" val="1391254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23FCA8-5F54-4EC9-8DC1-986DEA1547A4}" type="slidenum">
              <a:rPr lang="en-US" altLang="en-US" smtClean="0"/>
              <a:pPr/>
              <a:t>8</a:t>
            </a:fld>
            <a:endParaRPr lang="en-US" altLang="en-US"/>
          </a:p>
        </p:txBody>
      </p:sp>
    </p:spTree>
    <p:extLst>
      <p:ext uri="{BB962C8B-B14F-4D97-AF65-F5344CB8AC3E}">
        <p14:creationId xmlns:p14="http://schemas.microsoft.com/office/powerpoint/2010/main" val="1391254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23FCA8-5F54-4EC9-8DC1-986DEA1547A4}" type="slidenum">
              <a:rPr lang="en-US" altLang="en-US" smtClean="0"/>
              <a:pPr/>
              <a:t>9</a:t>
            </a:fld>
            <a:endParaRPr lang="en-US" altLang="en-US"/>
          </a:p>
        </p:txBody>
      </p:sp>
    </p:spTree>
    <p:extLst>
      <p:ext uri="{BB962C8B-B14F-4D97-AF65-F5344CB8AC3E}">
        <p14:creationId xmlns:p14="http://schemas.microsoft.com/office/powerpoint/2010/main" val="1391254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23FCA8-5F54-4EC9-8DC1-986DEA1547A4}" type="slidenum">
              <a:rPr lang="en-US" altLang="en-US" smtClean="0"/>
              <a:pPr/>
              <a:t>10</a:t>
            </a:fld>
            <a:endParaRPr lang="en-US" altLang="en-US"/>
          </a:p>
        </p:txBody>
      </p:sp>
    </p:spTree>
    <p:extLst>
      <p:ext uri="{BB962C8B-B14F-4D97-AF65-F5344CB8AC3E}">
        <p14:creationId xmlns:p14="http://schemas.microsoft.com/office/powerpoint/2010/main" val="1391254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23FCA8-5F54-4EC9-8DC1-986DEA1547A4}" type="slidenum">
              <a:rPr lang="en-US" altLang="en-US" smtClean="0"/>
              <a:pPr/>
              <a:t>11</a:t>
            </a:fld>
            <a:endParaRPr lang="en-US" altLang="en-US"/>
          </a:p>
        </p:txBody>
      </p:sp>
    </p:spTree>
    <p:extLst>
      <p:ext uri="{BB962C8B-B14F-4D97-AF65-F5344CB8AC3E}">
        <p14:creationId xmlns:p14="http://schemas.microsoft.com/office/powerpoint/2010/main" val="1391254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23FCA8-5F54-4EC9-8DC1-986DEA1547A4}" type="slidenum">
              <a:rPr lang="en-US" altLang="en-US" smtClean="0"/>
              <a:pPr/>
              <a:t>12</a:t>
            </a:fld>
            <a:endParaRPr lang="en-US" altLang="en-US"/>
          </a:p>
        </p:txBody>
      </p:sp>
    </p:spTree>
    <p:extLst>
      <p:ext uri="{BB962C8B-B14F-4D97-AF65-F5344CB8AC3E}">
        <p14:creationId xmlns:p14="http://schemas.microsoft.com/office/powerpoint/2010/main" val="1391254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23FCA8-5F54-4EC9-8DC1-986DEA1547A4}" type="slidenum">
              <a:rPr lang="en-US" altLang="en-US" smtClean="0"/>
              <a:pPr/>
              <a:t>13</a:t>
            </a:fld>
            <a:endParaRPr lang="en-US" altLang="en-US"/>
          </a:p>
        </p:txBody>
      </p:sp>
    </p:spTree>
    <p:extLst>
      <p:ext uri="{BB962C8B-B14F-4D97-AF65-F5344CB8AC3E}">
        <p14:creationId xmlns:p14="http://schemas.microsoft.com/office/powerpoint/2010/main" val="1391254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fld id="{28F4EF8F-04E5-47B9-88DD-14301BBB5E07}" type="slidenum">
              <a:rPr lang="en-CA" altLang="en-US" sz="1200" b="0" smtClean="0">
                <a:solidFill>
                  <a:srgbClr val="000000"/>
                </a:solidFill>
                <a:latin typeface="Tahoma" pitchFamily="34" charset="0"/>
              </a:rPr>
              <a:pPr eaLnBrk="1" hangingPunct="1"/>
              <a:t>14</a:t>
            </a:fld>
            <a:endParaRPr lang="en-CA" altLang="en-US" sz="1200" b="0" smtClean="0">
              <a:solidFill>
                <a:srgbClr val="000000"/>
              </a:solidFill>
              <a:latin typeface="Tahoma" pitchFamily="34"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44513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fld id="{C4746CFA-E091-4387-AA09-A224D4ECAAAD}" type="slidenum">
              <a:rPr lang="en-CA" altLang="en-US" sz="1200" b="0" smtClean="0">
                <a:solidFill>
                  <a:srgbClr val="000000"/>
                </a:solidFill>
                <a:latin typeface="Tahoma" pitchFamily="34" charset="0"/>
              </a:rPr>
              <a:pPr eaLnBrk="1" hangingPunct="1"/>
              <a:t>15</a:t>
            </a:fld>
            <a:endParaRPr lang="en-CA" altLang="en-US" sz="1200" b="0" smtClean="0">
              <a:solidFill>
                <a:srgbClr val="000000"/>
              </a:solidFill>
              <a:latin typeface="Tahoma" pitchFamily="34"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4817917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fld id="{D1CEF5D9-FB2D-426E-B169-5E97B068121A}" type="slidenum">
              <a:rPr lang="en-CA" altLang="en-US" sz="1200" b="0" smtClean="0">
                <a:solidFill>
                  <a:srgbClr val="000000"/>
                </a:solidFill>
                <a:latin typeface="Tahoma" pitchFamily="34" charset="0"/>
              </a:rPr>
              <a:pPr eaLnBrk="1" hangingPunct="1"/>
              <a:t>16</a:t>
            </a:fld>
            <a:endParaRPr lang="en-CA" altLang="en-US" sz="1200" b="0" smtClean="0">
              <a:solidFill>
                <a:srgbClr val="000000"/>
              </a:solidFill>
              <a:latin typeface="Tahoma" pitchFamily="34"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27154396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fld id="{2806A12D-0665-42C6-9013-B63EB35F50A4}" type="slidenum">
              <a:rPr lang="en-CA" altLang="en-US" sz="1200" b="0" smtClean="0">
                <a:solidFill>
                  <a:srgbClr val="000000"/>
                </a:solidFill>
                <a:latin typeface="Tahoma" pitchFamily="34" charset="0"/>
              </a:rPr>
              <a:pPr eaLnBrk="1" hangingPunct="1"/>
              <a:t>17</a:t>
            </a:fld>
            <a:endParaRPr lang="en-CA" altLang="en-US" sz="1200" b="0" smtClean="0">
              <a:solidFill>
                <a:srgbClr val="000000"/>
              </a:solidFill>
              <a:latin typeface="Tahoma" pitchFamily="34"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19511394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fld id="{BC1AEB04-8A24-43E4-9A62-A401F980E04D}" type="slidenum">
              <a:rPr lang="en-CA" altLang="en-US" sz="1200" b="0" smtClean="0">
                <a:solidFill>
                  <a:srgbClr val="000000"/>
                </a:solidFill>
                <a:latin typeface="Tahoma" pitchFamily="34" charset="0"/>
              </a:rPr>
              <a:pPr eaLnBrk="1" hangingPunct="1"/>
              <a:t>18</a:t>
            </a:fld>
            <a:endParaRPr lang="en-CA" altLang="en-US" sz="1200" b="0" smtClean="0">
              <a:solidFill>
                <a:srgbClr val="000000"/>
              </a:solidFill>
              <a:latin typeface="Tahoma" pitchFamily="34"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12621500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fld id="{40E6CB3B-86E7-48EC-A9B3-8AFDCD77F1A5}" type="slidenum">
              <a:rPr lang="en-CA" altLang="en-US" sz="1200" b="0" smtClean="0">
                <a:solidFill>
                  <a:srgbClr val="000000"/>
                </a:solidFill>
                <a:latin typeface="Tahoma" pitchFamily="34" charset="0"/>
              </a:rPr>
              <a:pPr eaLnBrk="1" hangingPunct="1"/>
              <a:t>19</a:t>
            </a:fld>
            <a:endParaRPr lang="en-CA" altLang="en-US" sz="1200" b="0" smtClean="0">
              <a:solidFill>
                <a:srgbClr val="000000"/>
              </a:solidFill>
              <a:latin typeface="Tahoma" pitchFamily="34"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1" indent="0" algn="l" defTabSz="914400" rtl="0" eaLnBrk="1" fontAlgn="base" latinLnBrk="0" hangingPunct="1">
              <a:lnSpc>
                <a:spcPct val="100000"/>
              </a:lnSpc>
              <a:spcBef>
                <a:spcPct val="30000"/>
              </a:spcBef>
              <a:spcAft>
                <a:spcPct val="0"/>
              </a:spcAft>
              <a:buClrTx/>
              <a:buSzTx/>
              <a:buFontTx/>
              <a:buNone/>
              <a:tabLst/>
              <a:defRPr/>
            </a:pPr>
            <a:r>
              <a:rPr lang="en-US" altLang="en-US" sz="1600" i="1" dirty="0" smtClean="0"/>
              <a:t>R </a:t>
            </a:r>
            <a:r>
              <a:rPr lang="en-US" altLang="en-US" sz="1600" dirty="0" smtClean="0"/>
              <a:t>= 0.4</a:t>
            </a:r>
          </a:p>
          <a:p>
            <a:pPr marL="0" marR="0" lvl="1" indent="0" algn="l" defTabSz="914400" rtl="0" eaLnBrk="1" fontAlgn="base" latinLnBrk="0" hangingPunct="1">
              <a:lnSpc>
                <a:spcPct val="100000"/>
              </a:lnSpc>
              <a:spcBef>
                <a:spcPct val="30000"/>
              </a:spcBef>
              <a:spcAft>
                <a:spcPct val="0"/>
              </a:spcAft>
              <a:buClrTx/>
              <a:buSzTx/>
              <a:buFontTx/>
              <a:buNone/>
              <a:tabLst/>
              <a:defRPr/>
            </a:pPr>
            <a:r>
              <a:rPr lang="en-US" altLang="en-US" sz="1600" i="1" dirty="0" smtClean="0"/>
              <a:t>K</a:t>
            </a:r>
            <a:r>
              <a:rPr lang="en-US" altLang="en-US" sz="1600" dirty="0" smtClean="0"/>
              <a:t> = 2.5</a:t>
            </a:r>
          </a:p>
          <a:p>
            <a:pPr marL="0" marR="0" lvl="1" indent="0" algn="l" defTabSz="914400" rtl="0" eaLnBrk="1" fontAlgn="base" latinLnBrk="0" hangingPunct="1">
              <a:lnSpc>
                <a:spcPct val="100000"/>
              </a:lnSpc>
              <a:spcBef>
                <a:spcPct val="30000"/>
              </a:spcBef>
              <a:spcAft>
                <a:spcPct val="0"/>
              </a:spcAft>
              <a:buClrTx/>
              <a:buSzTx/>
              <a:buFontTx/>
              <a:buNone/>
              <a:tabLst/>
              <a:defRPr/>
            </a:pPr>
            <a:r>
              <a:rPr lang="en-US" altLang="en-US" sz="1600" dirty="0" smtClean="0"/>
              <a:t>z = 1.25</a:t>
            </a:r>
          </a:p>
          <a:p>
            <a:pPr marL="0" marR="0" lvl="1" indent="0" algn="l" defTabSz="914400" rtl="0" eaLnBrk="1" fontAlgn="base" latinLnBrk="0" hangingPunct="1">
              <a:lnSpc>
                <a:spcPct val="100000"/>
              </a:lnSpc>
              <a:spcBef>
                <a:spcPct val="30000"/>
              </a:spcBef>
              <a:spcAft>
                <a:spcPct val="0"/>
              </a:spcAft>
              <a:buClrTx/>
              <a:buSzTx/>
              <a:buFontTx/>
              <a:buNone/>
              <a:tabLst/>
              <a:defRPr/>
            </a:pPr>
            <a:r>
              <a:rPr lang="en-US" altLang="en-US" sz="1600" b="0" i="1" dirty="0" smtClean="0"/>
              <a:t>L = </a:t>
            </a:r>
            <a:r>
              <a:rPr lang="en-US" altLang="en-US" sz="1600" b="0" dirty="0" smtClean="0"/>
              <a:t>144</a:t>
            </a:r>
          </a:p>
          <a:p>
            <a:pPr marL="0" marR="0" lvl="1" indent="0" algn="l" defTabSz="914400" rtl="0" eaLnBrk="1" fontAlgn="base" latinLnBrk="0" hangingPunct="1">
              <a:lnSpc>
                <a:spcPct val="100000"/>
              </a:lnSpc>
              <a:spcBef>
                <a:spcPct val="30000"/>
              </a:spcBef>
              <a:spcAft>
                <a:spcPct val="0"/>
              </a:spcAft>
              <a:buClrTx/>
              <a:buSzTx/>
              <a:buFontTx/>
              <a:buNone/>
              <a:tabLst/>
              <a:defRPr/>
            </a:pPr>
            <a:r>
              <a:rPr lang="en-US" sz="1600" b="0" dirty="0" smtClean="0"/>
              <a:t>W =2.25</a:t>
            </a:r>
          </a:p>
          <a:p>
            <a:pPr marL="0" marR="0" lvl="1" indent="0" algn="l" defTabSz="914400" rtl="0" eaLnBrk="1" fontAlgn="base" latinLnBrk="0" hangingPunct="1">
              <a:lnSpc>
                <a:spcPct val="100000"/>
              </a:lnSpc>
              <a:spcBef>
                <a:spcPct val="30000"/>
              </a:spcBef>
              <a:spcAft>
                <a:spcPct val="0"/>
              </a:spcAft>
              <a:buClrTx/>
              <a:buSzTx/>
              <a:buFontTx/>
              <a:buNone/>
              <a:tabLst/>
              <a:defRPr/>
            </a:pPr>
            <a:r>
              <a:rPr lang="en-US" sz="1600" b="0" dirty="0" smtClean="0"/>
              <a:t>P = 0.75</a:t>
            </a:r>
          </a:p>
          <a:p>
            <a:pPr marL="0" marR="0" lvl="1" indent="0" algn="l" defTabSz="914400" rtl="0" eaLnBrk="1" fontAlgn="base" latinLnBrk="0" hangingPunct="1">
              <a:lnSpc>
                <a:spcPct val="100000"/>
              </a:lnSpc>
              <a:spcBef>
                <a:spcPct val="30000"/>
              </a:spcBef>
              <a:spcAft>
                <a:spcPct val="0"/>
              </a:spcAft>
              <a:buClrTx/>
              <a:buSzTx/>
              <a:buFontTx/>
              <a:buNone/>
              <a:tabLst/>
              <a:defRPr/>
            </a:pPr>
            <a:r>
              <a:rPr lang="en-US" sz="1600" b="0" dirty="0" smtClean="0"/>
              <a:t>T = 5</a:t>
            </a:r>
            <a:endParaRPr lang="en-GB" altLang="en-US" dirty="0" smtClean="0"/>
          </a:p>
        </p:txBody>
      </p:sp>
    </p:spTree>
    <p:extLst>
      <p:ext uri="{BB962C8B-B14F-4D97-AF65-F5344CB8AC3E}">
        <p14:creationId xmlns:p14="http://schemas.microsoft.com/office/powerpoint/2010/main" val="30130631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fld id="{40E6CB3B-86E7-48EC-A9B3-8AFDCD77F1A5}" type="slidenum">
              <a:rPr lang="en-CA" altLang="en-US" sz="1200" b="0" smtClean="0">
                <a:solidFill>
                  <a:srgbClr val="000000"/>
                </a:solidFill>
                <a:latin typeface="Tahoma" pitchFamily="34" charset="0"/>
              </a:rPr>
              <a:pPr eaLnBrk="1" hangingPunct="1"/>
              <a:t>20</a:t>
            </a:fld>
            <a:endParaRPr lang="en-CA" altLang="en-US" sz="1200" b="0" smtClean="0">
              <a:solidFill>
                <a:srgbClr val="000000"/>
              </a:solidFill>
              <a:latin typeface="Tahoma" pitchFamily="34"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3250570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fld id="{40E6CB3B-86E7-48EC-A9B3-8AFDCD77F1A5}" type="slidenum">
              <a:rPr lang="en-CA" altLang="en-US" sz="1200" b="0" smtClean="0">
                <a:solidFill>
                  <a:srgbClr val="000000"/>
                </a:solidFill>
                <a:latin typeface="Tahoma" pitchFamily="34" charset="0"/>
              </a:rPr>
              <a:pPr eaLnBrk="1" hangingPunct="1"/>
              <a:t>21</a:t>
            </a:fld>
            <a:endParaRPr lang="en-CA" altLang="en-US" sz="1200" b="0" smtClean="0">
              <a:solidFill>
                <a:srgbClr val="000000"/>
              </a:solidFill>
              <a:latin typeface="Tahoma" pitchFamily="34"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22551178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fld id="{40E6CB3B-86E7-48EC-A9B3-8AFDCD77F1A5}" type="slidenum">
              <a:rPr lang="en-CA" altLang="en-US" sz="1200" b="0" smtClean="0">
                <a:solidFill>
                  <a:srgbClr val="000000"/>
                </a:solidFill>
                <a:latin typeface="Tahoma" pitchFamily="34" charset="0"/>
              </a:rPr>
              <a:pPr eaLnBrk="1" hangingPunct="1"/>
              <a:t>22</a:t>
            </a:fld>
            <a:endParaRPr lang="en-CA" altLang="en-US" sz="1200" b="0" smtClean="0">
              <a:solidFill>
                <a:srgbClr val="000000"/>
              </a:solidFill>
              <a:latin typeface="Tahoma" pitchFamily="34"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21762565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fld id="{40E6CB3B-86E7-48EC-A9B3-8AFDCD77F1A5}" type="slidenum">
              <a:rPr lang="en-CA" altLang="en-US" sz="1200" b="0" smtClean="0">
                <a:solidFill>
                  <a:srgbClr val="000000"/>
                </a:solidFill>
                <a:latin typeface="Tahoma" pitchFamily="34" charset="0"/>
              </a:rPr>
              <a:pPr eaLnBrk="1" hangingPunct="1"/>
              <a:t>23</a:t>
            </a:fld>
            <a:endParaRPr lang="en-CA" altLang="en-US" sz="1200" b="0" smtClean="0">
              <a:solidFill>
                <a:srgbClr val="000000"/>
              </a:solidFill>
              <a:latin typeface="Tahoma" pitchFamily="34"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15890622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fld id="{40E6CB3B-86E7-48EC-A9B3-8AFDCD77F1A5}" type="slidenum">
              <a:rPr lang="en-CA" altLang="en-US" sz="1200" b="0" smtClean="0">
                <a:solidFill>
                  <a:srgbClr val="000000"/>
                </a:solidFill>
                <a:latin typeface="Tahoma" pitchFamily="34" charset="0"/>
              </a:rPr>
              <a:pPr eaLnBrk="1" hangingPunct="1"/>
              <a:t>24</a:t>
            </a:fld>
            <a:endParaRPr lang="en-CA" altLang="en-US" sz="1200" b="0" smtClean="0">
              <a:solidFill>
                <a:srgbClr val="000000"/>
              </a:solidFill>
              <a:latin typeface="Tahoma" pitchFamily="34"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smtClean="0"/>
          </a:p>
        </p:txBody>
      </p:sp>
    </p:spTree>
    <p:extLst>
      <p:ext uri="{BB962C8B-B14F-4D97-AF65-F5344CB8AC3E}">
        <p14:creationId xmlns:p14="http://schemas.microsoft.com/office/powerpoint/2010/main" val="17736377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fld id="{40E6CB3B-86E7-48EC-A9B3-8AFDCD77F1A5}" type="slidenum">
              <a:rPr lang="en-CA" altLang="en-US" sz="1200" b="0" smtClean="0">
                <a:solidFill>
                  <a:srgbClr val="000000"/>
                </a:solidFill>
                <a:latin typeface="Tahoma" pitchFamily="34" charset="0"/>
              </a:rPr>
              <a:pPr eaLnBrk="1" hangingPunct="1"/>
              <a:t>25</a:t>
            </a:fld>
            <a:endParaRPr lang="en-CA" altLang="en-US" sz="1200" b="0" smtClean="0">
              <a:solidFill>
                <a:srgbClr val="000000"/>
              </a:solidFill>
              <a:latin typeface="Tahoma" pitchFamily="34"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3832695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fld id="{5151526B-2A6C-4BC5-BF79-92F2B6C93823}" type="slidenum">
              <a:rPr lang="en-CA" altLang="en-US" sz="1200" b="0" smtClean="0">
                <a:solidFill>
                  <a:srgbClr val="000000"/>
                </a:solidFill>
                <a:latin typeface="Tahoma" pitchFamily="34" charset="0"/>
              </a:rPr>
              <a:pPr eaLnBrk="1" hangingPunct="1"/>
              <a:t>26</a:t>
            </a:fld>
            <a:endParaRPr lang="en-CA" altLang="en-US" sz="1200" b="0" smtClean="0">
              <a:solidFill>
                <a:srgbClr val="000000"/>
              </a:solidFill>
              <a:latin typeface="Tahoma" pitchFamily="34"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15263108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fld id="{D042EF45-3174-4B54-BE35-CA2ED79EA2C2}" type="slidenum">
              <a:rPr lang="en-CA" altLang="en-US" sz="1200" b="0" smtClean="0">
                <a:solidFill>
                  <a:srgbClr val="000000"/>
                </a:solidFill>
                <a:latin typeface="Tahoma" pitchFamily="34" charset="0"/>
              </a:rPr>
              <a:pPr eaLnBrk="1" hangingPunct="1"/>
              <a:t>27</a:t>
            </a:fld>
            <a:endParaRPr lang="en-CA" altLang="en-US" sz="1200" b="0" smtClean="0">
              <a:solidFill>
                <a:srgbClr val="000000"/>
              </a:solidFill>
              <a:latin typeface="Tahoma" pitchFamily="34"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39437574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fld id="{D042EF45-3174-4B54-BE35-CA2ED79EA2C2}" type="slidenum">
              <a:rPr lang="en-CA" altLang="en-US" sz="1200" b="0" smtClean="0">
                <a:solidFill>
                  <a:srgbClr val="000000"/>
                </a:solidFill>
                <a:latin typeface="Tahoma" pitchFamily="34" charset="0"/>
              </a:rPr>
              <a:pPr eaLnBrk="1" hangingPunct="1"/>
              <a:t>28</a:t>
            </a:fld>
            <a:endParaRPr lang="en-CA" altLang="en-US" sz="1200" b="0" smtClean="0">
              <a:solidFill>
                <a:srgbClr val="000000"/>
              </a:solidFill>
              <a:latin typeface="Tahoma" pitchFamily="34"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39437574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fld id="{D042EF45-3174-4B54-BE35-CA2ED79EA2C2}" type="slidenum">
              <a:rPr lang="en-CA" altLang="en-US" sz="1200" b="0" smtClean="0">
                <a:solidFill>
                  <a:srgbClr val="000000"/>
                </a:solidFill>
                <a:latin typeface="Tahoma" pitchFamily="34" charset="0"/>
              </a:rPr>
              <a:pPr eaLnBrk="1" hangingPunct="1"/>
              <a:t>29</a:t>
            </a:fld>
            <a:endParaRPr lang="en-CA" altLang="en-US" sz="1200" b="0" smtClean="0">
              <a:solidFill>
                <a:srgbClr val="000000"/>
              </a:solidFill>
              <a:latin typeface="Tahoma" pitchFamily="34"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39437574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fld id="{D042EF45-3174-4B54-BE35-CA2ED79EA2C2}" type="slidenum">
              <a:rPr lang="en-CA" altLang="en-US" sz="1200" b="0" smtClean="0">
                <a:solidFill>
                  <a:srgbClr val="000000"/>
                </a:solidFill>
                <a:latin typeface="Tahoma" pitchFamily="34" charset="0"/>
              </a:rPr>
              <a:pPr eaLnBrk="1" hangingPunct="1"/>
              <a:t>30</a:t>
            </a:fld>
            <a:endParaRPr lang="en-CA" altLang="en-US" sz="1200" b="0" smtClean="0">
              <a:solidFill>
                <a:srgbClr val="000000"/>
              </a:solidFill>
              <a:latin typeface="Tahoma" pitchFamily="34"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39437574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fld id="{D042EF45-3174-4B54-BE35-CA2ED79EA2C2}" type="slidenum">
              <a:rPr lang="en-CA" altLang="en-US" sz="1200" b="0" smtClean="0">
                <a:solidFill>
                  <a:srgbClr val="000000"/>
                </a:solidFill>
                <a:latin typeface="Tahoma" pitchFamily="34" charset="0"/>
              </a:rPr>
              <a:pPr eaLnBrk="1" hangingPunct="1"/>
              <a:t>31</a:t>
            </a:fld>
            <a:endParaRPr lang="en-CA" altLang="en-US" sz="1200" b="0" smtClean="0">
              <a:solidFill>
                <a:srgbClr val="000000"/>
              </a:solidFill>
              <a:latin typeface="Tahoma" pitchFamily="34"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39437574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fld id="{D042EF45-3174-4B54-BE35-CA2ED79EA2C2}" type="slidenum">
              <a:rPr lang="en-CA" altLang="en-US" sz="1200" b="0" smtClean="0">
                <a:solidFill>
                  <a:srgbClr val="000000"/>
                </a:solidFill>
                <a:latin typeface="Tahoma" pitchFamily="34" charset="0"/>
              </a:rPr>
              <a:pPr eaLnBrk="1" hangingPunct="1"/>
              <a:t>32</a:t>
            </a:fld>
            <a:endParaRPr lang="en-CA" altLang="en-US" sz="1200" b="0" smtClean="0">
              <a:solidFill>
                <a:srgbClr val="000000"/>
              </a:solidFill>
              <a:latin typeface="Tahoma" pitchFamily="34"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39437574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fld id="{D042EF45-3174-4B54-BE35-CA2ED79EA2C2}" type="slidenum">
              <a:rPr lang="en-CA" altLang="en-US" sz="1200" b="0" smtClean="0">
                <a:solidFill>
                  <a:srgbClr val="000000"/>
                </a:solidFill>
                <a:latin typeface="Tahoma" pitchFamily="34" charset="0"/>
              </a:rPr>
              <a:pPr eaLnBrk="1" hangingPunct="1"/>
              <a:t>33</a:t>
            </a:fld>
            <a:endParaRPr lang="en-CA" altLang="en-US" sz="1200" b="0" smtClean="0">
              <a:solidFill>
                <a:srgbClr val="000000"/>
              </a:solidFill>
              <a:latin typeface="Tahoma" pitchFamily="34"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39437574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CDD07A58-A888-4676-AFC6-9E0835105CD9}" type="slidenum">
              <a:rPr lang="en-US" altLang="en-US" sz="1200"/>
              <a:pPr eaLnBrk="1" hangingPunct="1"/>
              <a:t>57</a:t>
            </a:fld>
            <a:endParaRPr lang="en-US" alt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2280379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Times New Roman" panose="02020603050405020304" pitchFamily="18" charset="0"/>
                <a:ea typeface="ヒラギノ角ゴ Pro W3" pitchFamily="-1" charset="-128"/>
              </a:defRPr>
            </a:lvl1pPr>
            <a:lvl2pPr marL="37931725" indent="-37474525" eaLnBrk="0" hangingPunct="0">
              <a:defRPr sz="4000">
                <a:solidFill>
                  <a:schemeClr val="tx1"/>
                </a:solidFill>
                <a:latin typeface="Times New Roman" panose="02020603050405020304" pitchFamily="18" charset="0"/>
                <a:ea typeface="ヒラギノ角ゴ Pro W3" pitchFamily="-1" charset="-128"/>
              </a:defRPr>
            </a:lvl2pPr>
            <a:lvl3pPr eaLnBrk="0" hangingPunct="0">
              <a:defRPr sz="4000">
                <a:solidFill>
                  <a:schemeClr val="tx1"/>
                </a:solidFill>
                <a:latin typeface="Times New Roman" panose="02020603050405020304" pitchFamily="18" charset="0"/>
                <a:ea typeface="ヒラギノ角ゴ Pro W3" pitchFamily="-1" charset="-128"/>
              </a:defRPr>
            </a:lvl3pPr>
            <a:lvl4pPr eaLnBrk="0" hangingPunct="0">
              <a:defRPr sz="4000">
                <a:solidFill>
                  <a:schemeClr val="tx1"/>
                </a:solidFill>
                <a:latin typeface="Times New Roman" panose="02020603050405020304" pitchFamily="18" charset="0"/>
                <a:ea typeface="ヒラギノ角ゴ Pro W3" pitchFamily="-1" charset="-128"/>
              </a:defRPr>
            </a:lvl4pPr>
            <a:lvl5pPr eaLnBrk="0" hangingPunct="0">
              <a:defRPr sz="4000">
                <a:solidFill>
                  <a:schemeClr val="tx1"/>
                </a:solidFill>
                <a:latin typeface="Times New Roman" panose="02020603050405020304" pitchFamily="18" charset="0"/>
                <a:ea typeface="ヒラギノ角ゴ Pro W3" pitchFamily="-1" charset="-128"/>
              </a:defRPr>
            </a:lvl5pPr>
            <a:lvl6pPr marL="457200" eaLnBrk="0" fontAlgn="base" hangingPunct="0">
              <a:spcBef>
                <a:spcPct val="0"/>
              </a:spcBef>
              <a:spcAft>
                <a:spcPct val="0"/>
              </a:spcAft>
              <a:defRPr sz="4000">
                <a:solidFill>
                  <a:schemeClr val="tx1"/>
                </a:solidFill>
                <a:latin typeface="Times New Roman" panose="02020603050405020304" pitchFamily="18" charset="0"/>
                <a:ea typeface="ヒラギノ角ゴ Pro W3" pitchFamily="-1" charset="-128"/>
              </a:defRPr>
            </a:lvl6pPr>
            <a:lvl7pPr marL="914400" eaLnBrk="0" fontAlgn="base" hangingPunct="0">
              <a:spcBef>
                <a:spcPct val="0"/>
              </a:spcBef>
              <a:spcAft>
                <a:spcPct val="0"/>
              </a:spcAft>
              <a:defRPr sz="4000">
                <a:solidFill>
                  <a:schemeClr val="tx1"/>
                </a:solidFill>
                <a:latin typeface="Times New Roman" panose="02020603050405020304" pitchFamily="18" charset="0"/>
                <a:ea typeface="ヒラギノ角ゴ Pro W3" pitchFamily="-1" charset="-128"/>
              </a:defRPr>
            </a:lvl7pPr>
            <a:lvl8pPr marL="1371600" eaLnBrk="0" fontAlgn="base" hangingPunct="0">
              <a:spcBef>
                <a:spcPct val="0"/>
              </a:spcBef>
              <a:spcAft>
                <a:spcPct val="0"/>
              </a:spcAft>
              <a:defRPr sz="4000">
                <a:solidFill>
                  <a:schemeClr val="tx1"/>
                </a:solidFill>
                <a:latin typeface="Times New Roman" panose="02020603050405020304" pitchFamily="18" charset="0"/>
                <a:ea typeface="ヒラギノ角ゴ Pro W3" pitchFamily="-1" charset="-128"/>
              </a:defRPr>
            </a:lvl8pPr>
            <a:lvl9pPr marL="1828800" eaLnBrk="0" fontAlgn="base" hangingPunct="0">
              <a:spcBef>
                <a:spcPct val="0"/>
              </a:spcBef>
              <a:spcAft>
                <a:spcPct val="0"/>
              </a:spcAft>
              <a:defRPr sz="4000">
                <a:solidFill>
                  <a:schemeClr val="tx1"/>
                </a:solidFill>
                <a:latin typeface="Times New Roman" panose="02020603050405020304" pitchFamily="18" charset="0"/>
                <a:ea typeface="ヒラギノ角ゴ Pro W3" pitchFamily="-1" charset="-128"/>
              </a:defRPr>
            </a:lvl9pPr>
          </a:lstStyle>
          <a:p>
            <a:pPr eaLnBrk="1" hangingPunct="1"/>
            <a:fld id="{EC8D4CF9-CB4B-4823-931F-FCA85AC4D153}" type="slidenum">
              <a:rPr lang="en-US" sz="1200"/>
              <a:pPr eaLnBrk="1" hangingPunct="1"/>
              <a:t>58</a:t>
            </a:fld>
            <a:endParaRPr lang="en-US" sz="120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Times New Roman" panose="02020603050405020304" pitchFamily="18" charset="0"/>
            </a:endParaRPr>
          </a:p>
        </p:txBody>
      </p:sp>
    </p:spTree>
    <p:extLst>
      <p:ext uri="{BB962C8B-B14F-4D97-AF65-F5344CB8AC3E}">
        <p14:creationId xmlns:p14="http://schemas.microsoft.com/office/powerpoint/2010/main" val="12158404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530462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36527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865898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219200"/>
            <a:ext cx="4191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4191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68792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92044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658554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8634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203773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89592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64301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76200"/>
            <a:ext cx="213360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76200"/>
            <a:ext cx="624840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973790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76200"/>
            <a:ext cx="8229600" cy="6858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304800" y="1219200"/>
            <a:ext cx="41910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19200"/>
            <a:ext cx="41910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304800" y="3886200"/>
            <a:ext cx="41910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886200"/>
            <a:ext cx="41910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402846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85689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0386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0" y="1143000"/>
            <a:ext cx="4038600" cy="2628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0" y="3924300"/>
            <a:ext cx="4038600" cy="2628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06970445"/>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0386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143000"/>
            <a:ext cx="40386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959042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304800" y="1219200"/>
            <a:ext cx="85344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Lst>
  <p:txStyles>
    <p:titleStyle>
      <a:lvl1pPr algn="ctr" rtl="0" fontAlgn="base">
        <a:spcBef>
          <a:spcPct val="0"/>
        </a:spcBef>
        <a:spcAft>
          <a:spcPct val="0"/>
        </a:spcAft>
        <a:defRPr sz="2600" b="1">
          <a:solidFill>
            <a:schemeClr val="tx2"/>
          </a:solidFill>
          <a:latin typeface="+mj-lt"/>
          <a:ea typeface="+mj-ea"/>
          <a:cs typeface="+mj-cs"/>
        </a:defRPr>
      </a:lvl1pPr>
      <a:lvl2pPr algn="ctr" rtl="0" fontAlgn="base">
        <a:spcBef>
          <a:spcPct val="0"/>
        </a:spcBef>
        <a:spcAft>
          <a:spcPct val="0"/>
        </a:spcAft>
        <a:defRPr sz="2600" b="1">
          <a:solidFill>
            <a:schemeClr val="tx2"/>
          </a:solidFill>
          <a:latin typeface="Times New Roman" pitchFamily="18" charset="0"/>
          <a:cs typeface="Arial" charset="0"/>
        </a:defRPr>
      </a:lvl2pPr>
      <a:lvl3pPr algn="ctr" rtl="0" fontAlgn="base">
        <a:spcBef>
          <a:spcPct val="0"/>
        </a:spcBef>
        <a:spcAft>
          <a:spcPct val="0"/>
        </a:spcAft>
        <a:defRPr sz="2600" b="1">
          <a:solidFill>
            <a:schemeClr val="tx2"/>
          </a:solidFill>
          <a:latin typeface="Times New Roman" pitchFamily="18" charset="0"/>
          <a:cs typeface="Arial" charset="0"/>
        </a:defRPr>
      </a:lvl3pPr>
      <a:lvl4pPr algn="ctr" rtl="0" fontAlgn="base">
        <a:spcBef>
          <a:spcPct val="0"/>
        </a:spcBef>
        <a:spcAft>
          <a:spcPct val="0"/>
        </a:spcAft>
        <a:defRPr sz="2600" b="1">
          <a:solidFill>
            <a:schemeClr val="tx2"/>
          </a:solidFill>
          <a:latin typeface="Times New Roman" pitchFamily="18" charset="0"/>
          <a:cs typeface="Arial" charset="0"/>
        </a:defRPr>
      </a:lvl4pPr>
      <a:lvl5pPr algn="ctr" rtl="0" fontAlgn="base">
        <a:spcBef>
          <a:spcPct val="0"/>
        </a:spcBef>
        <a:spcAft>
          <a:spcPct val="0"/>
        </a:spcAft>
        <a:defRPr sz="2600" b="1">
          <a:solidFill>
            <a:schemeClr val="tx2"/>
          </a:solidFill>
          <a:latin typeface="Times New Roman" pitchFamily="18" charset="0"/>
          <a:cs typeface="Arial" charset="0"/>
        </a:defRPr>
      </a:lvl5pPr>
      <a:lvl6pPr marL="457200" algn="ctr" rtl="0" eaLnBrk="1" fontAlgn="base" hangingPunct="1">
        <a:spcBef>
          <a:spcPct val="0"/>
        </a:spcBef>
        <a:spcAft>
          <a:spcPct val="0"/>
        </a:spcAft>
        <a:defRPr sz="2600" b="1">
          <a:solidFill>
            <a:schemeClr val="tx2"/>
          </a:solidFill>
          <a:latin typeface="Times New Roman" pitchFamily="18" charset="0"/>
          <a:cs typeface="Arial" charset="0"/>
        </a:defRPr>
      </a:lvl6pPr>
      <a:lvl7pPr marL="914400" algn="ctr" rtl="0" eaLnBrk="1" fontAlgn="base" hangingPunct="1">
        <a:spcBef>
          <a:spcPct val="0"/>
        </a:spcBef>
        <a:spcAft>
          <a:spcPct val="0"/>
        </a:spcAft>
        <a:defRPr sz="2600" b="1">
          <a:solidFill>
            <a:schemeClr val="tx2"/>
          </a:solidFill>
          <a:latin typeface="Times New Roman" pitchFamily="18" charset="0"/>
          <a:cs typeface="Arial" charset="0"/>
        </a:defRPr>
      </a:lvl7pPr>
      <a:lvl8pPr marL="1371600" algn="ctr" rtl="0" eaLnBrk="1" fontAlgn="base" hangingPunct="1">
        <a:spcBef>
          <a:spcPct val="0"/>
        </a:spcBef>
        <a:spcAft>
          <a:spcPct val="0"/>
        </a:spcAft>
        <a:defRPr sz="2600" b="1">
          <a:solidFill>
            <a:schemeClr val="tx2"/>
          </a:solidFill>
          <a:latin typeface="Times New Roman" pitchFamily="18" charset="0"/>
          <a:cs typeface="Arial" charset="0"/>
        </a:defRPr>
      </a:lvl8pPr>
      <a:lvl9pPr marL="1828800" algn="ctr" rtl="0" eaLnBrk="1" fontAlgn="base" hangingPunct="1">
        <a:spcBef>
          <a:spcPct val="0"/>
        </a:spcBef>
        <a:spcAft>
          <a:spcPct val="0"/>
        </a:spcAft>
        <a:defRPr sz="2600" b="1">
          <a:solidFill>
            <a:schemeClr val="tx2"/>
          </a:solidFill>
          <a:latin typeface="Times New Roman" pitchFamily="18" charset="0"/>
          <a:cs typeface="Arial" charset="0"/>
        </a:defRPr>
      </a:lvl9pPr>
    </p:titleStyle>
    <p:bodyStyle>
      <a:lvl1pPr marL="342900" indent="-342900" algn="l" rtl="0" fontAlgn="base">
        <a:spcBef>
          <a:spcPct val="20000"/>
        </a:spcBef>
        <a:spcAft>
          <a:spcPct val="0"/>
        </a:spcAft>
        <a:buFont typeface="Wingdings" pitchFamily="2" charset="2"/>
        <a:buChar char="§"/>
        <a:defRPr>
          <a:solidFill>
            <a:schemeClr val="tx1"/>
          </a:solidFill>
          <a:latin typeface="+mn-lt"/>
          <a:ea typeface="+mn-ea"/>
          <a:cs typeface="+mn-cs"/>
        </a:defRPr>
      </a:lvl1pPr>
      <a:lvl2pPr marL="742950" indent="-285750" algn="l" rtl="0" fontAlgn="base">
        <a:spcBef>
          <a:spcPct val="20000"/>
        </a:spcBef>
        <a:spcAft>
          <a:spcPct val="0"/>
        </a:spcAft>
        <a:buFont typeface="Wingdings" pitchFamily="2" charset="2"/>
        <a:buChar char="ú"/>
        <a:defRPr>
          <a:solidFill>
            <a:schemeClr val="tx1"/>
          </a:solidFill>
          <a:latin typeface="+mn-lt"/>
          <a:cs typeface="+mn-cs"/>
        </a:defRPr>
      </a:lvl2pPr>
      <a:lvl3pPr marL="1143000" indent="-228600" algn="l" rtl="0" fontAlgn="base">
        <a:spcBef>
          <a:spcPct val="20000"/>
        </a:spcBef>
        <a:spcAft>
          <a:spcPct val="0"/>
        </a:spcAft>
        <a:buFont typeface="Times New Roman" pitchFamily="-1" charset="0"/>
        <a:buChar char="­"/>
        <a:defRPr>
          <a:solidFill>
            <a:schemeClr val="tx1"/>
          </a:solidFill>
          <a:latin typeface="+mn-lt"/>
          <a:cs typeface="+mn-cs"/>
        </a:defRPr>
      </a:lvl3pPr>
      <a:lvl4pPr marL="1600200" indent="-228600" algn="l" rtl="0" fontAlgn="base">
        <a:spcBef>
          <a:spcPct val="20000"/>
        </a:spcBef>
        <a:spcAft>
          <a:spcPct val="0"/>
        </a:spcAft>
        <a:buFont typeface="Times New Roman" pitchFamily="-1" charset="0"/>
        <a:buChar char="­"/>
        <a:defRPr>
          <a:solidFill>
            <a:schemeClr val="tx1"/>
          </a:solidFill>
          <a:latin typeface="+mn-lt"/>
          <a:cs typeface="+mn-cs"/>
        </a:defRPr>
      </a:lvl4pPr>
      <a:lvl5pPr marL="2057400" indent="-228600" algn="l" rtl="0" fontAlgn="base">
        <a:spcBef>
          <a:spcPct val="20000"/>
        </a:spcBef>
        <a:spcAft>
          <a:spcPct val="0"/>
        </a:spcAft>
        <a:buFont typeface="Times New Roman" pitchFamily="-1" charset="0"/>
        <a:buChar char="­"/>
        <a:defRPr>
          <a:solidFill>
            <a:schemeClr val="tx1"/>
          </a:solidFill>
          <a:latin typeface="+mn-lt"/>
          <a:cs typeface="+mn-cs"/>
        </a:defRPr>
      </a:lvl5pPr>
      <a:lvl6pPr marL="25146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6pPr>
      <a:lvl7pPr marL="29718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7pPr>
      <a:lvl8pPr marL="34290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8pPr>
      <a:lvl9pPr marL="38862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2.xml"/><Relationship Id="rId7" Type="http://schemas.openxmlformats.org/officeDocument/2006/relationships/image" Target="../media/image3.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wmf"/><Relationship Id="rId4" Type="http://schemas.openxmlformats.org/officeDocument/2006/relationships/oleObject" Target="../embeddings/oleObject1.bin"/><Relationship Id="rId9" Type="http://schemas.openxmlformats.org/officeDocument/2006/relationships/image" Target="../media/image4.w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6.png"/><Relationship Id="rId5" Type="http://schemas.openxmlformats.org/officeDocument/2006/relationships/image" Target="../media/image5.wmf"/><Relationship Id="rId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7.wmf"/><Relationship Id="rId5" Type="http://schemas.openxmlformats.org/officeDocument/2006/relationships/oleObject" Target="../embeddings/oleObject5.bin"/><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8.wmf"/><Relationship Id="rId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9.wmf"/><Relationship Id="rId4"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0.wmf"/><Relationship Id="rId4" Type="http://schemas.openxmlformats.org/officeDocument/2006/relationships/oleObject" Target="../embeddings/oleObject8.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1.wmf"/><Relationship Id="rId4" Type="http://schemas.openxmlformats.org/officeDocument/2006/relationships/oleObject" Target="../embeddings/oleObject9.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2.wmf"/><Relationship Id="rId4" Type="http://schemas.openxmlformats.org/officeDocument/2006/relationships/oleObject" Target="../embeddings/oleObject10.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3.wmf"/><Relationship Id="rId4" Type="http://schemas.openxmlformats.org/officeDocument/2006/relationships/oleObject" Target="../embeddings/oleObject11.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4.wmf"/><Relationship Id="rId4" Type="http://schemas.openxmlformats.org/officeDocument/2006/relationships/oleObject" Target="../embeddings/oleObject12.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15.wmf"/><Relationship Id="rId4" Type="http://schemas.openxmlformats.org/officeDocument/2006/relationships/oleObject" Target="../embeddings/oleObject13.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notesSlide" Target="../notesSlides/notesSlide13.xml"/><Relationship Id="rId7" Type="http://schemas.openxmlformats.org/officeDocument/2006/relationships/image" Target="../media/image17.wmf"/><Relationship Id="rId2" Type="http://schemas.openxmlformats.org/officeDocument/2006/relationships/slideLayout" Target="../slideLayouts/slideLayout14.xml"/><Relationship Id="rId1" Type="http://schemas.openxmlformats.org/officeDocument/2006/relationships/vmlDrawing" Target="../drawings/vmlDrawing12.vml"/><Relationship Id="rId6" Type="http://schemas.openxmlformats.org/officeDocument/2006/relationships/oleObject" Target="../embeddings/oleObject15.bin"/><Relationship Id="rId5" Type="http://schemas.openxmlformats.org/officeDocument/2006/relationships/image" Target="../media/image16.wmf"/><Relationship Id="rId4" Type="http://schemas.openxmlformats.org/officeDocument/2006/relationships/oleObject" Target="../embeddings/oleObject14.bin"/><Relationship Id="rId9" Type="http://schemas.openxmlformats.org/officeDocument/2006/relationships/image" Target="../media/image18.wmf"/></Relationships>
</file>

<file path=ppt/slides/_rels/slide1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14.xml"/><Relationship Id="rId7" Type="http://schemas.openxmlformats.org/officeDocument/2006/relationships/image" Target="../media/image21.png"/><Relationship Id="rId2" Type="http://schemas.openxmlformats.org/officeDocument/2006/relationships/slideLayout" Target="../slideLayouts/slideLayout14.xml"/><Relationship Id="rId1" Type="http://schemas.openxmlformats.org/officeDocument/2006/relationships/vmlDrawing" Target="../drawings/vmlDrawing13.vml"/><Relationship Id="rId6" Type="http://schemas.openxmlformats.org/officeDocument/2006/relationships/image" Target="../media/image19.wmf"/><Relationship Id="rId11" Type="http://schemas.openxmlformats.org/officeDocument/2006/relationships/image" Target="../media/image25.png"/><Relationship Id="rId5" Type="http://schemas.openxmlformats.org/officeDocument/2006/relationships/oleObject" Target="../embeddings/oleObject17.bin"/><Relationship Id="rId10" Type="http://schemas.openxmlformats.org/officeDocument/2006/relationships/image" Target="../media/image24.png"/><Relationship Id="rId4" Type="http://schemas.openxmlformats.org/officeDocument/2006/relationships/image" Target="../media/image20.png"/><Relationship Id="rId9" Type="http://schemas.openxmlformats.org/officeDocument/2006/relationships/image" Target="../media/image23.png"/></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9.bin"/><Relationship Id="rId13" Type="http://schemas.openxmlformats.org/officeDocument/2006/relationships/image" Target="../media/image29.wmf"/><Relationship Id="rId3" Type="http://schemas.openxmlformats.org/officeDocument/2006/relationships/notesSlide" Target="../notesSlides/notesSlide15.xml"/><Relationship Id="rId7" Type="http://schemas.openxmlformats.org/officeDocument/2006/relationships/image" Target="../media/image25.png"/><Relationship Id="rId12" Type="http://schemas.openxmlformats.org/officeDocument/2006/relationships/oleObject" Target="../embeddings/oleObject21.bin"/><Relationship Id="rId2" Type="http://schemas.openxmlformats.org/officeDocument/2006/relationships/slideLayout" Target="../slideLayouts/slideLayout14.xml"/><Relationship Id="rId1" Type="http://schemas.openxmlformats.org/officeDocument/2006/relationships/vmlDrawing" Target="../drawings/vmlDrawing14.vml"/><Relationship Id="rId6" Type="http://schemas.openxmlformats.org/officeDocument/2006/relationships/image" Target="../media/image31.png"/><Relationship Id="rId11" Type="http://schemas.openxmlformats.org/officeDocument/2006/relationships/image" Target="../media/image28.wmf"/><Relationship Id="rId5" Type="http://schemas.openxmlformats.org/officeDocument/2006/relationships/image" Target="../media/image26.wmf"/><Relationship Id="rId15" Type="http://schemas.openxmlformats.org/officeDocument/2006/relationships/image" Target="../media/image30.wmf"/><Relationship Id="rId10" Type="http://schemas.openxmlformats.org/officeDocument/2006/relationships/oleObject" Target="../embeddings/oleObject20.bin"/><Relationship Id="rId4" Type="http://schemas.openxmlformats.org/officeDocument/2006/relationships/oleObject" Target="../embeddings/oleObject18.bin"/><Relationship Id="rId9" Type="http://schemas.openxmlformats.org/officeDocument/2006/relationships/image" Target="../media/image27.wmf"/><Relationship Id="rId14" Type="http://schemas.openxmlformats.org/officeDocument/2006/relationships/oleObject" Target="../embeddings/oleObject22.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33.wmf"/><Relationship Id="rId2" Type="http://schemas.openxmlformats.org/officeDocument/2006/relationships/slideLayout" Target="../slideLayouts/slideLayout15.xml"/><Relationship Id="rId1" Type="http://schemas.openxmlformats.org/officeDocument/2006/relationships/vmlDrawing" Target="../drawings/vmlDrawing15.vml"/><Relationship Id="rId6" Type="http://schemas.openxmlformats.org/officeDocument/2006/relationships/oleObject" Target="../embeddings/oleObject24.bin"/><Relationship Id="rId5" Type="http://schemas.openxmlformats.org/officeDocument/2006/relationships/image" Target="../media/image32.wmf"/><Relationship Id="rId4" Type="http://schemas.openxmlformats.org/officeDocument/2006/relationships/oleObject" Target="../embeddings/oleObject23.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3.png"/><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3.png"/><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44.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44.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3.png"/><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44.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3.png"/><Relationship Id="rId4" Type="http://schemas.openxmlformats.org/officeDocument/2006/relationships/image" Target="../media/image42.png"/></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44.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3.png"/><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7.png"/><Relationship Id="rId7" Type="http://schemas.openxmlformats.org/officeDocument/2006/relationships/image" Target="../media/image45.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1.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55.png"/></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58.png"/></Relationships>
</file>

<file path=ppt/slides/_rels/slide5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3"/>
          <p:cNvSpPr>
            <a:spLocks noChangeArrowheads="1"/>
          </p:cNvSpPr>
          <p:nvPr/>
        </p:nvSpPr>
        <p:spPr bwMode="auto">
          <a:xfrm>
            <a:off x="152400" y="1670716"/>
            <a:ext cx="8839200" cy="443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457200" indent="-457200" eaLnBrk="0" hangingPunct="0">
              <a:tabLst>
                <a:tab pos="1143000" algn="l"/>
              </a:tabLst>
              <a:defRPr sz="2400">
                <a:solidFill>
                  <a:schemeClr val="tx1"/>
                </a:solidFill>
                <a:latin typeface="Arial" charset="0"/>
              </a:defRPr>
            </a:lvl1pPr>
            <a:lvl2pPr marL="742950" indent="-285750" eaLnBrk="0" hangingPunct="0">
              <a:tabLst>
                <a:tab pos="1143000" algn="l"/>
              </a:tabLst>
              <a:defRPr sz="2400">
                <a:solidFill>
                  <a:schemeClr val="tx1"/>
                </a:solidFill>
                <a:latin typeface="Arial" charset="0"/>
              </a:defRPr>
            </a:lvl2pPr>
            <a:lvl3pPr marL="1143000" indent="-228600" eaLnBrk="0" hangingPunct="0">
              <a:tabLst>
                <a:tab pos="1143000" algn="l"/>
              </a:tabLst>
              <a:defRPr sz="2400">
                <a:solidFill>
                  <a:schemeClr val="tx1"/>
                </a:solidFill>
                <a:latin typeface="Arial" charset="0"/>
              </a:defRPr>
            </a:lvl3pPr>
            <a:lvl4pPr marL="1600200" indent="-228600" eaLnBrk="0" hangingPunct="0">
              <a:tabLst>
                <a:tab pos="1143000" algn="l"/>
              </a:tabLst>
              <a:defRPr sz="2400">
                <a:solidFill>
                  <a:schemeClr val="tx1"/>
                </a:solidFill>
                <a:latin typeface="Arial" charset="0"/>
              </a:defRPr>
            </a:lvl4pPr>
            <a:lvl5pPr marL="2057400" indent="-228600" eaLnBrk="0" hangingPunct="0">
              <a:tabLst>
                <a:tab pos="1143000" algn="l"/>
              </a:tabLst>
              <a:defRPr sz="2400">
                <a:solidFill>
                  <a:schemeClr val="tx1"/>
                </a:solidFill>
                <a:latin typeface="Arial" charset="0"/>
              </a:defRPr>
            </a:lvl5pPr>
            <a:lvl6pPr marL="2514600" indent="-228600" eaLnBrk="0" fontAlgn="base" hangingPunct="0">
              <a:spcBef>
                <a:spcPct val="0"/>
              </a:spcBef>
              <a:spcAft>
                <a:spcPct val="0"/>
              </a:spcAft>
              <a:tabLst>
                <a:tab pos="1143000" algn="l"/>
              </a:tabLst>
              <a:defRPr sz="2400">
                <a:solidFill>
                  <a:schemeClr val="tx1"/>
                </a:solidFill>
                <a:latin typeface="Arial" charset="0"/>
              </a:defRPr>
            </a:lvl6pPr>
            <a:lvl7pPr marL="2971800" indent="-228600" eaLnBrk="0" fontAlgn="base" hangingPunct="0">
              <a:spcBef>
                <a:spcPct val="0"/>
              </a:spcBef>
              <a:spcAft>
                <a:spcPct val="0"/>
              </a:spcAft>
              <a:tabLst>
                <a:tab pos="1143000" algn="l"/>
              </a:tabLst>
              <a:defRPr sz="2400">
                <a:solidFill>
                  <a:schemeClr val="tx1"/>
                </a:solidFill>
                <a:latin typeface="Arial" charset="0"/>
              </a:defRPr>
            </a:lvl7pPr>
            <a:lvl8pPr marL="3429000" indent="-228600" eaLnBrk="0" fontAlgn="base" hangingPunct="0">
              <a:spcBef>
                <a:spcPct val="0"/>
              </a:spcBef>
              <a:spcAft>
                <a:spcPct val="0"/>
              </a:spcAft>
              <a:tabLst>
                <a:tab pos="1143000" algn="l"/>
              </a:tabLst>
              <a:defRPr sz="2400">
                <a:solidFill>
                  <a:schemeClr val="tx1"/>
                </a:solidFill>
                <a:latin typeface="Arial" charset="0"/>
              </a:defRPr>
            </a:lvl8pPr>
            <a:lvl9pPr marL="3886200" indent="-228600" eaLnBrk="0" fontAlgn="base" hangingPunct="0">
              <a:spcBef>
                <a:spcPct val="0"/>
              </a:spcBef>
              <a:spcAft>
                <a:spcPct val="0"/>
              </a:spcAft>
              <a:tabLst>
                <a:tab pos="1143000" algn="l"/>
              </a:tabLst>
              <a:defRPr sz="2400">
                <a:solidFill>
                  <a:schemeClr val="tx1"/>
                </a:solidFill>
                <a:latin typeface="Arial" charset="0"/>
              </a:defRPr>
            </a:lvl9pPr>
          </a:lstStyle>
          <a:p>
            <a:pPr algn="ctr" eaLnBrk="1" hangingPunct="1">
              <a:buFont typeface="Symbol" pitchFamily="18" charset="2"/>
              <a:buNone/>
            </a:pPr>
            <a:r>
              <a:rPr lang="en-US" altLang="en-US" sz="4400" dirty="0" smtClean="0">
                <a:latin typeface="Times New Roman" pitchFamily="18" charset="0"/>
              </a:rPr>
              <a:t>Money &amp; Banking</a:t>
            </a:r>
          </a:p>
          <a:p>
            <a:pPr algn="ctr" eaLnBrk="1" hangingPunct="1">
              <a:buFont typeface="Symbol" pitchFamily="18" charset="2"/>
              <a:buNone/>
            </a:pPr>
            <a:endParaRPr lang="en-US" altLang="en-US" sz="3200" dirty="0" smtClean="0">
              <a:latin typeface="Times New Roman" pitchFamily="18" charset="0"/>
            </a:endParaRPr>
          </a:p>
          <a:p>
            <a:pPr algn="ctr" eaLnBrk="1" hangingPunct="1">
              <a:buFont typeface="Symbol" pitchFamily="18" charset="2"/>
              <a:buNone/>
            </a:pPr>
            <a:r>
              <a:rPr lang="en-US" altLang="en-US" sz="3200" dirty="0" smtClean="0">
                <a:latin typeface="Times New Roman" pitchFamily="18" charset="0"/>
              </a:rPr>
              <a:t>Video 05—Monetary Policy in Action</a:t>
            </a:r>
            <a:br>
              <a:rPr lang="en-US" altLang="en-US" sz="3200" dirty="0" smtClean="0">
                <a:latin typeface="Times New Roman" pitchFamily="18" charset="0"/>
              </a:rPr>
            </a:br>
            <a:endParaRPr lang="en-US" altLang="en-US" sz="3200" dirty="0" smtClean="0">
              <a:latin typeface="Times New Roman" pitchFamily="18" charset="0"/>
            </a:endParaRPr>
          </a:p>
          <a:p>
            <a:pPr marL="0" indent="0" algn="ctr" eaLnBrk="1" hangingPunct="1">
              <a:buFont typeface="Symbol" pitchFamily="18" charset="2"/>
              <a:buNone/>
            </a:pPr>
            <a:r>
              <a:rPr lang="en-US" altLang="en-US" sz="2000" dirty="0" smtClean="0">
                <a:latin typeface="Times New Roman" pitchFamily="18" charset="0"/>
              </a:rPr>
              <a:t>Aggregate </a:t>
            </a:r>
            <a:r>
              <a:rPr lang="en-US" altLang="en-US" sz="2000" dirty="0">
                <a:latin typeface="Times New Roman" pitchFamily="18" charset="0"/>
              </a:rPr>
              <a:t>Demand and Supply </a:t>
            </a:r>
            <a:r>
              <a:rPr lang="en-US" altLang="en-US" sz="2000" dirty="0" smtClean="0">
                <a:latin typeface="Times New Roman" pitchFamily="18" charset="0"/>
              </a:rPr>
              <a:t>Analysis (Chapter 22</a:t>
            </a:r>
            <a:r>
              <a:rPr lang="en-US" altLang="en-US" sz="2000" dirty="0">
                <a:latin typeface="Times New Roman" pitchFamily="18" charset="0"/>
              </a:rPr>
              <a:t>)</a:t>
            </a:r>
            <a:br>
              <a:rPr lang="en-US" altLang="en-US" sz="2000" dirty="0">
                <a:latin typeface="Times New Roman" pitchFamily="18" charset="0"/>
              </a:rPr>
            </a:br>
            <a:r>
              <a:rPr lang="en-US" altLang="en-US" sz="2000" dirty="0">
                <a:latin typeface="Times New Roman" pitchFamily="18" charset="0"/>
              </a:rPr>
              <a:t>Monetary Policy Theory (Chapter 23</a:t>
            </a:r>
            <a:r>
              <a:rPr lang="en-US" altLang="en-US" sz="2000" dirty="0" smtClean="0">
                <a:latin typeface="Times New Roman" pitchFamily="18" charset="0"/>
              </a:rPr>
              <a:t>)</a:t>
            </a:r>
            <a:endParaRPr lang="en-US" altLang="en-US" sz="2000" dirty="0" smtClean="0">
              <a:latin typeface="Times New Roman" pitchFamily="18" charset="0"/>
            </a:endParaRPr>
          </a:p>
          <a:p>
            <a:pPr marL="0" indent="0" algn="ctr" eaLnBrk="1" hangingPunct="1">
              <a:buFont typeface="Symbol" pitchFamily="18" charset="2"/>
              <a:buNone/>
            </a:pPr>
            <a:r>
              <a:rPr lang="en-US" altLang="en-US" sz="1800" dirty="0" smtClean="0">
                <a:latin typeface="Times New Roman" pitchFamily="18" charset="0"/>
              </a:rPr>
              <a:t/>
            </a:r>
            <a:br>
              <a:rPr lang="en-US" altLang="en-US" sz="1800" dirty="0" smtClean="0">
                <a:latin typeface="Times New Roman" pitchFamily="18" charset="0"/>
              </a:rPr>
            </a:br>
            <a:endParaRPr lang="en-US" altLang="en-US" sz="3600" dirty="0">
              <a:latin typeface="Times New Roman" pitchFamily="18" charset="0"/>
            </a:endParaRPr>
          </a:p>
          <a:p>
            <a:pPr algn="ctr" eaLnBrk="1" hangingPunct="1">
              <a:buFont typeface="Symbol" pitchFamily="18" charset="2"/>
              <a:buNone/>
            </a:pPr>
            <a:r>
              <a:rPr lang="en-US" altLang="en-US" dirty="0" smtClean="0">
                <a:latin typeface="Times New Roman" pitchFamily="18" charset="0"/>
              </a:rPr>
              <a:t>Hal W. Snarr</a:t>
            </a:r>
          </a:p>
          <a:p>
            <a:pPr algn="ctr" eaLnBrk="1" hangingPunct="1">
              <a:buFont typeface="Symbol" pitchFamily="18" charset="2"/>
              <a:buNone/>
            </a:pPr>
            <a:r>
              <a:rPr lang="en-US" altLang="en-US" dirty="0" smtClean="0">
                <a:latin typeface="Times New Roman" pitchFamily="18" charset="0"/>
              </a:rPr>
              <a:t>8/20/2015</a:t>
            </a:r>
            <a:endParaRPr lang="en-US" altLang="en-US" dirty="0">
              <a:latin typeface="Times New Roman" pitchFamily="18" charset="0"/>
            </a:endParaRPr>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663" y="323850"/>
            <a:ext cx="8448675" cy="97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48268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ctrTitle" idx="4294967295"/>
          </p:nvPr>
        </p:nvSpPr>
        <p:spPr>
          <a:xfrm>
            <a:off x="2590800" y="1905000"/>
            <a:ext cx="3962400" cy="1143000"/>
          </a:xfrm>
        </p:spPr>
        <p:txBody>
          <a:bodyPr/>
          <a:lstStyle/>
          <a:p>
            <a:pPr algn="ctr" eaLnBrk="1" hangingPunct="1"/>
            <a:r>
              <a:rPr lang="en-US" altLang="en-US" sz="2800" dirty="0" smtClean="0">
                <a:ea typeface="ヒラギノ角ゴ Pro W3" pitchFamily="-65" charset="-128"/>
              </a:rPr>
              <a:t>Chapter 22</a:t>
            </a:r>
          </a:p>
        </p:txBody>
      </p:sp>
      <p:sp>
        <p:nvSpPr>
          <p:cNvPr id="14339" name="Rectangle 5"/>
          <p:cNvSpPr>
            <a:spLocks noGrp="1" noChangeArrowheads="1"/>
          </p:cNvSpPr>
          <p:nvPr>
            <p:ph type="subTitle" idx="4294967295"/>
          </p:nvPr>
        </p:nvSpPr>
        <p:spPr>
          <a:xfrm>
            <a:off x="2590800" y="3505200"/>
            <a:ext cx="3962400" cy="1752600"/>
          </a:xfrm>
        </p:spPr>
        <p:txBody>
          <a:bodyPr/>
          <a:lstStyle/>
          <a:p>
            <a:pPr marL="0" indent="0" algn="ctr" eaLnBrk="1" hangingPunct="1">
              <a:buFontTx/>
              <a:buNone/>
            </a:pPr>
            <a:r>
              <a:rPr lang="en-US" altLang="en-US" b="1" dirty="0" smtClean="0">
                <a:ea typeface="ヒラギノ角ゴ Pro W3" pitchFamily="-65" charset="-128"/>
              </a:rPr>
              <a:t>Aggregate Demand and Supply Analysis</a:t>
            </a:r>
          </a:p>
          <a:p>
            <a:pPr marL="0" indent="0" algn="ctr" eaLnBrk="1" hangingPunct="1">
              <a:buFontTx/>
              <a:buNone/>
            </a:pPr>
            <a:endParaRPr lang="en-US" altLang="en-US" b="1" dirty="0" smtClean="0">
              <a:ea typeface="ヒラギノ角ゴ Pro W3" pitchFamily="-65" charset="-128"/>
            </a:endParaRPr>
          </a:p>
        </p:txBody>
      </p:sp>
    </p:spTree>
    <p:extLst>
      <p:ext uri="{BB962C8B-B14F-4D97-AF65-F5344CB8AC3E}">
        <p14:creationId xmlns:p14="http://schemas.microsoft.com/office/powerpoint/2010/main" val="22980868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5"/>
          <p:cNvSpPr>
            <a:spLocks noGrp="1" noChangeArrowheads="1"/>
          </p:cNvSpPr>
          <p:nvPr>
            <p:ph idx="1"/>
          </p:nvPr>
        </p:nvSpPr>
        <p:spPr>
          <a:xfrm>
            <a:off x="432396" y="1447800"/>
            <a:ext cx="8610600" cy="4572000"/>
          </a:xfrm>
        </p:spPr>
        <p:txBody>
          <a:bodyPr>
            <a:normAutofit/>
          </a:bodyPr>
          <a:lstStyle/>
          <a:p>
            <a:pPr eaLnBrk="1" hangingPunct="1">
              <a:spcBef>
                <a:spcPct val="40000"/>
              </a:spcBef>
            </a:pPr>
            <a:r>
              <a:rPr lang="en-US" altLang="ja-JP" sz="1600" b="1" dirty="0" smtClean="0">
                <a:ea typeface="MS PGothic" pitchFamily="34" charset="-128"/>
              </a:rPr>
              <a:t>A</a:t>
            </a:r>
            <a:r>
              <a:rPr lang="en-US" altLang="ja-JP" sz="1600" dirty="0" smtClean="0">
                <a:ea typeface="MS PGothic" pitchFamily="34" charset="-128"/>
              </a:rPr>
              <a:t>ggregate </a:t>
            </a:r>
            <a:r>
              <a:rPr lang="en-US" altLang="ja-JP" sz="1600" b="1" dirty="0" smtClean="0">
                <a:ea typeface="MS PGothic" pitchFamily="34" charset="-128"/>
              </a:rPr>
              <a:t>D</a:t>
            </a:r>
            <a:r>
              <a:rPr lang="en-US" altLang="ja-JP" sz="1600" dirty="0" smtClean="0">
                <a:ea typeface="MS PGothic" pitchFamily="34" charset="-128"/>
              </a:rPr>
              <a:t>emand is made up of four component parts:</a:t>
            </a:r>
          </a:p>
          <a:p>
            <a:pPr eaLnBrk="1" hangingPunct="1">
              <a:spcBef>
                <a:spcPct val="40000"/>
              </a:spcBef>
            </a:pPr>
            <a:endParaRPr lang="en-US" altLang="ja-JP" sz="1600" dirty="0">
              <a:ea typeface="MS PGothic" pitchFamily="34" charset="-128"/>
            </a:endParaRPr>
          </a:p>
          <a:p>
            <a:pPr eaLnBrk="1" hangingPunct="1">
              <a:spcBef>
                <a:spcPct val="40000"/>
              </a:spcBef>
            </a:pPr>
            <a:endParaRPr lang="en-US" altLang="ja-JP" sz="1600" dirty="0" smtClean="0">
              <a:ea typeface="MS PGothic" pitchFamily="34" charset="-128"/>
            </a:endParaRPr>
          </a:p>
          <a:p>
            <a:pPr>
              <a:spcBef>
                <a:spcPct val="40000"/>
              </a:spcBef>
            </a:pPr>
            <a:r>
              <a:rPr lang="en-US" altLang="en-US" sz="1600" dirty="0" smtClean="0">
                <a:ea typeface="ヒラギノ角ゴ Pro W3" pitchFamily="-65" charset="-128"/>
              </a:rPr>
              <a:t>The PL is missing above, but the </a:t>
            </a:r>
            <a:r>
              <a:rPr lang="en-US" altLang="en-US" sz="1600" dirty="0">
                <a:ea typeface="ヒラギノ角ゴ Pro W3" pitchFamily="-65" charset="-128"/>
              </a:rPr>
              <a:t>Quantity Theory of Money (QTM) implies the </a:t>
            </a:r>
            <a:r>
              <a:rPr lang="en-US" altLang="en-US" sz="1600" dirty="0" smtClean="0">
                <a:ea typeface="ヒラギノ角ゴ Pro W3" pitchFamily="-65" charset="-128"/>
              </a:rPr>
              <a:t>AD is </a:t>
            </a:r>
            <a:r>
              <a:rPr lang="en-US" altLang="en-US" sz="1600" dirty="0">
                <a:ea typeface="ヒラギノ角ゴ Pro W3" pitchFamily="-65" charset="-128"/>
              </a:rPr>
              <a:t>downward </a:t>
            </a:r>
            <a:r>
              <a:rPr lang="en-US" altLang="en-US" sz="1600" dirty="0" smtClean="0">
                <a:ea typeface="ヒラギノ角ゴ Pro W3" pitchFamily="-65" charset="-128"/>
              </a:rPr>
              <a:t>sloping:</a:t>
            </a:r>
            <a:endParaRPr lang="en-US" altLang="en-US" sz="1600" dirty="0">
              <a:ea typeface="ヒラギノ角ゴ Pro W3" pitchFamily="-65" charset="-128"/>
            </a:endParaRPr>
          </a:p>
          <a:p>
            <a:pPr eaLnBrk="1" hangingPunct="1">
              <a:spcBef>
                <a:spcPct val="40000"/>
              </a:spcBef>
            </a:pPr>
            <a:endParaRPr lang="en-US" altLang="ja-JP" sz="1600" dirty="0" smtClean="0">
              <a:ea typeface="MS PGothic" pitchFamily="34" charset="-128"/>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2350601688"/>
              </p:ext>
            </p:extLst>
          </p:nvPr>
        </p:nvGraphicFramePr>
        <p:xfrm>
          <a:off x="3380893" y="1905000"/>
          <a:ext cx="2438400" cy="368061"/>
        </p:xfrm>
        <a:graphic>
          <a:graphicData uri="http://schemas.openxmlformats.org/presentationml/2006/ole">
            <mc:AlternateContent xmlns:mc="http://schemas.openxmlformats.org/markup-compatibility/2006">
              <mc:Choice xmlns:v="urn:schemas-microsoft-com:vml" Requires="v">
                <p:oleObj spid="_x0000_s44053" name="Equation" r:id="rId4" imgW="1346040" imgH="203040" progId="Equation.DSMT4">
                  <p:embed/>
                </p:oleObj>
              </mc:Choice>
              <mc:Fallback>
                <p:oleObj name="Equation" r:id="rId4" imgW="1346040" imgH="203040" progId="Equation.DSMT4">
                  <p:embed/>
                  <p:pic>
                    <p:nvPicPr>
                      <p:cNvPr id="0" name=""/>
                      <p:cNvPicPr/>
                      <p:nvPr/>
                    </p:nvPicPr>
                    <p:blipFill>
                      <a:blip r:embed="rId5"/>
                      <a:stretch>
                        <a:fillRect/>
                      </a:stretch>
                    </p:blipFill>
                    <p:spPr>
                      <a:xfrm>
                        <a:off x="3380893" y="1905000"/>
                        <a:ext cx="2438400" cy="368061"/>
                      </a:xfrm>
                      <a:prstGeom prst="rect">
                        <a:avLst/>
                      </a:prstGeom>
                    </p:spPr>
                  </p:pic>
                </p:oleObj>
              </mc:Fallback>
            </mc:AlternateContent>
          </a:graphicData>
        </a:graphic>
      </p:graphicFrame>
      <p:cxnSp>
        <p:nvCxnSpPr>
          <p:cNvPr id="7" name="Straight Connector 6"/>
          <p:cNvCxnSpPr/>
          <p:nvPr/>
        </p:nvCxnSpPr>
        <p:spPr>
          <a:xfrm>
            <a:off x="5176838" y="3779838"/>
            <a:ext cx="182880" cy="0"/>
          </a:xfrm>
          <a:prstGeom prst="line">
            <a:avLst/>
          </a:prstGeom>
          <a:ln w="19050"/>
        </p:spPr>
        <p:style>
          <a:lnRef idx="1">
            <a:schemeClr val="dk1"/>
          </a:lnRef>
          <a:fillRef idx="0">
            <a:schemeClr val="dk1"/>
          </a:fillRef>
          <a:effectRef idx="0">
            <a:schemeClr val="dk1"/>
          </a:effectRef>
          <a:fontRef idx="minor">
            <a:schemeClr val="tx1"/>
          </a:fontRef>
        </p:style>
      </p:cxnSp>
      <p:graphicFrame>
        <p:nvGraphicFramePr>
          <p:cNvPr id="8" name="Object 7"/>
          <p:cNvGraphicFramePr>
            <a:graphicFrameLocks noChangeAspect="1"/>
          </p:cNvGraphicFramePr>
          <p:nvPr>
            <p:extLst>
              <p:ext uri="{D42A27DB-BD31-4B8C-83A1-F6EECF244321}">
                <p14:modId xmlns:p14="http://schemas.microsoft.com/office/powerpoint/2010/main" val="2795032106"/>
              </p:ext>
            </p:extLst>
          </p:nvPr>
        </p:nvGraphicFramePr>
        <p:xfrm>
          <a:off x="3644900" y="3705225"/>
          <a:ext cx="1765300" cy="403225"/>
        </p:xfrm>
        <a:graphic>
          <a:graphicData uri="http://schemas.openxmlformats.org/presentationml/2006/ole">
            <mc:AlternateContent xmlns:mc="http://schemas.openxmlformats.org/markup-compatibility/2006">
              <mc:Choice xmlns:v="urn:schemas-microsoft-com:vml" Requires="v">
                <p:oleObj spid="_x0000_s44054" name="Equation" r:id="rId6" imgW="888840" imgH="203040" progId="Equation.DSMT4">
                  <p:embed/>
                </p:oleObj>
              </mc:Choice>
              <mc:Fallback>
                <p:oleObj name="Equation" r:id="rId6" imgW="888840" imgH="203040" progId="Equation.DSMT4">
                  <p:embed/>
                  <p:pic>
                    <p:nvPicPr>
                      <p:cNvPr id="0" name=""/>
                      <p:cNvPicPr>
                        <a:picLocks noChangeAspect="1" noChangeArrowheads="1"/>
                      </p:cNvPicPr>
                      <p:nvPr/>
                    </p:nvPicPr>
                    <p:blipFill>
                      <a:blip r:embed="rId7"/>
                      <a:srcRect/>
                      <a:stretch>
                        <a:fillRect/>
                      </a:stretch>
                    </p:blipFill>
                    <p:spPr bwMode="auto">
                      <a:xfrm>
                        <a:off x="3644900" y="3705225"/>
                        <a:ext cx="1765300" cy="403225"/>
                      </a:xfrm>
                      <a:prstGeom prst="rect">
                        <a:avLst/>
                      </a:prstGeom>
                      <a:noFill/>
                      <a:ln>
                        <a:noFill/>
                      </a:ln>
                    </p:spPr>
                  </p:pic>
                </p:oleObj>
              </mc:Fallback>
            </mc:AlternateContent>
          </a:graphicData>
        </a:graphic>
      </p:graphicFrame>
      <p:cxnSp>
        <p:nvCxnSpPr>
          <p:cNvPr id="9" name="Straight Arrow Connector 8"/>
          <p:cNvCxnSpPr/>
          <p:nvPr/>
        </p:nvCxnSpPr>
        <p:spPr>
          <a:xfrm flipV="1">
            <a:off x="4302125" y="3476625"/>
            <a:ext cx="0" cy="304800"/>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3873500" y="3476625"/>
            <a:ext cx="0" cy="304800"/>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762500" y="3779044"/>
            <a:ext cx="228600" cy="0"/>
          </a:xfrm>
          <a:prstGeom prst="line">
            <a:avLst/>
          </a:prstGeom>
          <a:ln w="19050"/>
        </p:spPr>
        <p:style>
          <a:lnRef idx="1">
            <a:schemeClr val="dk1"/>
          </a:lnRef>
          <a:fillRef idx="0">
            <a:schemeClr val="dk1"/>
          </a:fillRef>
          <a:effectRef idx="0">
            <a:schemeClr val="dk1"/>
          </a:effectRef>
          <a:fontRef idx="minor">
            <a:schemeClr val="tx1"/>
          </a:fontRef>
        </p:style>
      </p:cxnSp>
      <p:graphicFrame>
        <p:nvGraphicFramePr>
          <p:cNvPr id="12" name="Object 11"/>
          <p:cNvGraphicFramePr>
            <a:graphicFrameLocks noChangeAspect="1"/>
          </p:cNvGraphicFramePr>
          <p:nvPr>
            <p:extLst>
              <p:ext uri="{D42A27DB-BD31-4B8C-83A1-F6EECF244321}">
                <p14:modId xmlns:p14="http://schemas.microsoft.com/office/powerpoint/2010/main" val="1362567936"/>
              </p:ext>
            </p:extLst>
          </p:nvPr>
        </p:nvGraphicFramePr>
        <p:xfrm>
          <a:off x="3416300" y="4946650"/>
          <a:ext cx="2222500" cy="720725"/>
        </p:xfrm>
        <a:graphic>
          <a:graphicData uri="http://schemas.openxmlformats.org/presentationml/2006/ole">
            <mc:AlternateContent xmlns:mc="http://schemas.openxmlformats.org/markup-compatibility/2006">
              <mc:Choice xmlns:v="urn:schemas-microsoft-com:vml" Requires="v">
                <p:oleObj spid="_x0000_s44055" name="Equation" r:id="rId8" imgW="1333440" imgH="431640" progId="Equation.DSMT4">
                  <p:embed/>
                </p:oleObj>
              </mc:Choice>
              <mc:Fallback>
                <p:oleObj name="Equation" r:id="rId8" imgW="1333440" imgH="431640" progId="Equation.DSMT4">
                  <p:embed/>
                  <p:pic>
                    <p:nvPicPr>
                      <p:cNvPr id="0" name=""/>
                      <p:cNvPicPr>
                        <a:picLocks noChangeAspect="1" noChangeArrowheads="1"/>
                      </p:cNvPicPr>
                      <p:nvPr/>
                    </p:nvPicPr>
                    <p:blipFill>
                      <a:blip r:embed="rId9"/>
                      <a:srcRect/>
                      <a:stretch>
                        <a:fillRect/>
                      </a:stretch>
                    </p:blipFill>
                    <p:spPr bwMode="auto">
                      <a:xfrm>
                        <a:off x="3416300" y="4946650"/>
                        <a:ext cx="2222500" cy="720725"/>
                      </a:xfrm>
                      <a:prstGeom prst="rect">
                        <a:avLst/>
                      </a:prstGeom>
                      <a:noFill/>
                      <a:ln>
                        <a:noFill/>
                      </a:ln>
                    </p:spPr>
                  </p:pic>
                </p:oleObj>
              </mc:Fallback>
            </mc:AlternateContent>
          </a:graphicData>
        </a:graphic>
      </p:graphicFrame>
      <p:cxnSp>
        <p:nvCxnSpPr>
          <p:cNvPr id="13" name="Straight Arrow Connector 12"/>
          <p:cNvCxnSpPr/>
          <p:nvPr/>
        </p:nvCxnSpPr>
        <p:spPr>
          <a:xfrm>
            <a:off x="4052887" y="4648200"/>
            <a:ext cx="0" cy="304800"/>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3548062" y="4848225"/>
            <a:ext cx="0" cy="304800"/>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576762" y="4981575"/>
            <a:ext cx="228600" cy="0"/>
          </a:xfrm>
          <a:prstGeom prst="line">
            <a:avLst/>
          </a:prstGeom>
          <a:ln w="28575">
            <a:solidFill>
              <a:srgbClr val="FF0000"/>
            </a:solidFill>
          </a:ln>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a:off x="4249737" y="5346700"/>
            <a:ext cx="228600" cy="0"/>
          </a:xfrm>
          <a:prstGeom prst="line">
            <a:avLst/>
          </a:prstGeom>
          <a:ln w="28575">
            <a:solidFill>
              <a:srgbClr val="FF0000"/>
            </a:solidFill>
          </a:ln>
        </p:spPr>
        <p:style>
          <a:lnRef idx="1">
            <a:schemeClr val="dk1"/>
          </a:lnRef>
          <a:fillRef idx="0">
            <a:schemeClr val="dk1"/>
          </a:fillRef>
          <a:effectRef idx="0">
            <a:schemeClr val="dk1"/>
          </a:effectRef>
          <a:fontRef idx="minor">
            <a:schemeClr val="tx1"/>
          </a:fontRef>
        </p:style>
      </p:cxnSp>
      <p:cxnSp>
        <p:nvCxnSpPr>
          <p:cNvPr id="20" name="Straight Arrow Connector 19"/>
          <p:cNvCxnSpPr/>
          <p:nvPr/>
        </p:nvCxnSpPr>
        <p:spPr>
          <a:xfrm>
            <a:off x="4759325" y="3775067"/>
            <a:ext cx="603504" cy="1"/>
          </a:xfrm>
          <a:prstGeom prst="straightConnector1">
            <a:avLst/>
          </a:prstGeom>
          <a:ln w="571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
        <p:nvSpPr>
          <p:cNvPr id="3" name="Rectangle 2"/>
          <p:cNvSpPr/>
          <p:nvPr/>
        </p:nvSpPr>
        <p:spPr>
          <a:xfrm>
            <a:off x="3637586" y="533400"/>
            <a:ext cx="1925014" cy="338554"/>
          </a:xfrm>
          <a:prstGeom prst="rect">
            <a:avLst/>
          </a:prstGeom>
        </p:spPr>
        <p:txBody>
          <a:bodyPr wrap="none">
            <a:spAutoFit/>
          </a:bodyPr>
          <a:lstStyle/>
          <a:p>
            <a:r>
              <a:rPr lang="en-US" altLang="ja-JP" sz="1600" b="1" dirty="0">
                <a:ea typeface="MS PGothic" pitchFamily="34" charset="-128"/>
              </a:rPr>
              <a:t>Aggregate Demand </a:t>
            </a:r>
            <a:endParaRPr lang="en-US" sz="1600" b="1" dirty="0"/>
          </a:p>
        </p:txBody>
      </p:sp>
    </p:spTree>
    <p:extLst>
      <p:ext uri="{BB962C8B-B14F-4D97-AF65-F5344CB8AC3E}">
        <p14:creationId xmlns:p14="http://schemas.microsoft.com/office/powerpoint/2010/main" val="31334057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47"/>
          <p:cNvSpPr>
            <a:spLocks noChangeShapeType="1"/>
          </p:cNvSpPr>
          <p:nvPr/>
        </p:nvSpPr>
        <p:spPr bwMode="auto">
          <a:xfrm>
            <a:off x="5167313" y="259080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 name="Line 55"/>
          <p:cNvSpPr>
            <a:spLocks noChangeShapeType="1"/>
          </p:cNvSpPr>
          <p:nvPr/>
        </p:nvSpPr>
        <p:spPr bwMode="auto">
          <a:xfrm flipV="1">
            <a:off x="5172736" y="5815015"/>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 name="Rectangle 64"/>
          <p:cNvSpPr>
            <a:spLocks noChangeArrowheads="1"/>
          </p:cNvSpPr>
          <p:nvPr/>
        </p:nvSpPr>
        <p:spPr bwMode="auto">
          <a:xfrm>
            <a:off x="4733925" y="2830511"/>
            <a:ext cx="2968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Symbol" panose="05050102010706020507" pitchFamily="18" charset="2"/>
              </a:rPr>
              <a:t>p</a:t>
            </a:r>
            <a:endParaRPr lang="en-US" altLang="en-US" sz="1600" b="0" i="1" dirty="0">
              <a:latin typeface="Times New Roman" pitchFamily="-65" charset="0"/>
            </a:endParaRPr>
          </a:p>
          <a:p>
            <a:pPr eaLnBrk="1" hangingPunct="1"/>
            <a:endParaRPr lang="en-US" altLang="en-US" sz="1600" b="0" dirty="0">
              <a:latin typeface="Times New Roman" pitchFamily="-65" charset="0"/>
            </a:endParaRPr>
          </a:p>
        </p:txBody>
      </p:sp>
      <p:sp>
        <p:nvSpPr>
          <p:cNvPr id="8" name="Line 65"/>
          <p:cNvSpPr>
            <a:spLocks noChangeShapeType="1"/>
          </p:cNvSpPr>
          <p:nvPr/>
        </p:nvSpPr>
        <p:spPr bwMode="auto">
          <a:xfrm flipH="1">
            <a:off x="5167312" y="3581400"/>
            <a:ext cx="2833687" cy="0"/>
          </a:xfrm>
          <a:prstGeom prst="line">
            <a:avLst/>
          </a:prstGeom>
          <a:noFill/>
          <a:ln w="34925">
            <a:solidFill>
              <a:schemeClr val="tx1"/>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9" name="Text Box 20"/>
          <p:cNvSpPr txBox="1">
            <a:spLocks noChangeArrowheads="1"/>
          </p:cNvSpPr>
          <p:nvPr/>
        </p:nvSpPr>
        <p:spPr bwMode="auto">
          <a:xfrm>
            <a:off x="5249862" y="2854485"/>
            <a:ext cx="998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dirty="0" smtClean="0">
                <a:latin typeface="Times New Roman" pitchFamily="-65" charset="0"/>
              </a:rPr>
              <a:t>AD</a:t>
            </a:r>
            <a:endParaRPr lang="en-US" altLang="en-US" sz="1400" b="0" baseline="-25000" dirty="0">
              <a:latin typeface="Times New Roman" pitchFamily="-65" charset="0"/>
            </a:endParaRPr>
          </a:p>
        </p:txBody>
      </p:sp>
      <p:sp>
        <p:nvSpPr>
          <p:cNvPr id="11" name="Line 65"/>
          <p:cNvSpPr>
            <a:spLocks noChangeShapeType="1"/>
          </p:cNvSpPr>
          <p:nvPr/>
        </p:nvSpPr>
        <p:spPr bwMode="auto">
          <a:xfrm flipH="1">
            <a:off x="6032219" y="3352800"/>
            <a:ext cx="25398" cy="2457490"/>
          </a:xfrm>
          <a:prstGeom prst="line">
            <a:avLst/>
          </a:prstGeom>
          <a:noFill/>
          <a:ln w="34925">
            <a:solidFill>
              <a:schemeClr val="tx1"/>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2" name="Rectangle 1"/>
          <p:cNvSpPr/>
          <p:nvPr/>
        </p:nvSpPr>
        <p:spPr>
          <a:xfrm rot="1980000">
            <a:off x="5901952" y="3184056"/>
            <a:ext cx="3180142" cy="121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ine 12"/>
          <p:cNvSpPr>
            <a:spLocks noChangeAspect="1" noChangeShapeType="1"/>
          </p:cNvSpPr>
          <p:nvPr/>
        </p:nvSpPr>
        <p:spPr bwMode="auto">
          <a:xfrm>
            <a:off x="5398762" y="3162460"/>
            <a:ext cx="3135637" cy="1993831"/>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 name="Oval 2"/>
          <p:cNvSpPr/>
          <p:nvPr/>
        </p:nvSpPr>
        <p:spPr>
          <a:xfrm>
            <a:off x="5968718" y="35052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7096729" y="3743929"/>
            <a:ext cx="3180142"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54"/>
          <p:cNvSpPr>
            <a:spLocks noChangeArrowheads="1"/>
          </p:cNvSpPr>
          <p:nvPr/>
        </p:nvSpPr>
        <p:spPr bwMode="auto">
          <a:xfrm>
            <a:off x="7949612" y="5791200"/>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Y</a:t>
            </a:r>
            <a:endParaRPr lang="en-US" altLang="en-US" sz="1600" b="0" baseline="-25000" dirty="0">
              <a:latin typeface="Times New Roman" pitchFamily="-65" charset="0"/>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2877861275"/>
              </p:ext>
            </p:extLst>
          </p:nvPr>
        </p:nvGraphicFramePr>
        <p:xfrm>
          <a:off x="504825" y="5821363"/>
          <a:ext cx="4211638" cy="401637"/>
        </p:xfrm>
        <a:graphic>
          <a:graphicData uri="http://schemas.openxmlformats.org/presentationml/2006/ole">
            <mc:AlternateContent xmlns:mc="http://schemas.openxmlformats.org/markup-compatibility/2006">
              <mc:Choice xmlns:v="urn:schemas-microsoft-com:vml" Requires="v">
                <p:oleObj spid="_x0000_s46088" name="Equation" r:id="rId4" imgW="2527200" imgH="241200" progId="Equation.DSMT4">
                  <p:embed/>
                </p:oleObj>
              </mc:Choice>
              <mc:Fallback>
                <p:oleObj name="Equation" r:id="rId4" imgW="2527200" imgH="241200" progId="Equation.DSMT4">
                  <p:embed/>
                  <p:pic>
                    <p:nvPicPr>
                      <p:cNvPr id="0" name=""/>
                      <p:cNvPicPr>
                        <a:picLocks noChangeAspect="1" noChangeArrowheads="1"/>
                      </p:cNvPicPr>
                      <p:nvPr/>
                    </p:nvPicPr>
                    <p:blipFill>
                      <a:blip r:embed="rId5"/>
                      <a:srcRect/>
                      <a:stretch>
                        <a:fillRect/>
                      </a:stretch>
                    </p:blipFill>
                    <p:spPr bwMode="auto">
                      <a:xfrm>
                        <a:off x="504825" y="5821363"/>
                        <a:ext cx="4211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1" name="Picture 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18309" y="5838826"/>
            <a:ext cx="3015615" cy="385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tangle 3"/>
          <p:cNvSpPr>
            <a:spLocks noGrp="1" noChangeArrowheads="1"/>
          </p:cNvSpPr>
          <p:nvPr>
            <p:ph idx="1"/>
          </p:nvPr>
        </p:nvSpPr>
        <p:spPr>
          <a:xfrm>
            <a:off x="457200" y="1447800"/>
            <a:ext cx="3962400" cy="5219700"/>
          </a:xfrm>
        </p:spPr>
        <p:txBody>
          <a:bodyPr>
            <a:normAutofit/>
          </a:bodyPr>
          <a:lstStyle/>
          <a:p>
            <a:pPr>
              <a:buFont typeface="Arial" panose="020B0604020202020204" pitchFamily="34" charset="0"/>
              <a:buChar char="•"/>
            </a:pPr>
            <a:r>
              <a:rPr lang="en-US" altLang="en-US" sz="1600" dirty="0" smtClean="0">
                <a:ea typeface="ヒラギノ角ゴ Pro W3" pitchFamily="-65" charset="-128"/>
              </a:rPr>
              <a:t>QTM: The quantity of real GDP demanded </a:t>
            </a:r>
            <a:r>
              <a:rPr lang="en-US" altLang="en-US" sz="1600" b="1" dirty="0" smtClean="0">
                <a:solidFill>
                  <a:srgbClr val="FF0000"/>
                </a:solidFill>
                <a:ea typeface="ヒラギノ角ゴ Pro W3" pitchFamily="-65" charset="-128"/>
              </a:rPr>
              <a:t>decreases</a:t>
            </a:r>
            <a:r>
              <a:rPr lang="en-US" altLang="en-US" sz="1600" dirty="0" smtClean="0">
                <a:ea typeface="ヒラギノ角ゴ Pro W3" pitchFamily="-65" charset="-128"/>
              </a:rPr>
              <a:t> in </a:t>
            </a:r>
            <a:r>
              <a:rPr lang="en-US" altLang="en-US" sz="1600" i="1" dirty="0" smtClean="0">
                <a:latin typeface="Symbol" panose="05050102010706020507" pitchFamily="18" charset="2"/>
                <a:ea typeface="ヒラギノ角ゴ Pro W3" pitchFamily="-65" charset="-128"/>
              </a:rPr>
              <a:t>p</a:t>
            </a:r>
            <a:r>
              <a:rPr lang="en-US" altLang="en-US" sz="1600" dirty="0" smtClean="0">
                <a:ea typeface="ヒラギノ角ゴ Pro W3" pitchFamily="-65" charset="-128"/>
              </a:rPr>
              <a:t>.</a:t>
            </a:r>
            <a:endParaRPr lang="en-US" altLang="en-US" sz="1600" b="1" dirty="0">
              <a:solidFill>
                <a:srgbClr val="0000FF"/>
              </a:solidFill>
              <a:ea typeface="ヒラギノ角ゴ Pro W3" pitchFamily="-65" charset="-128"/>
            </a:endParaRPr>
          </a:p>
        </p:txBody>
      </p:sp>
      <p:sp>
        <p:nvSpPr>
          <p:cNvPr id="23"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
        <p:nvSpPr>
          <p:cNvPr id="24" name="Rectangle 23"/>
          <p:cNvSpPr/>
          <p:nvPr/>
        </p:nvSpPr>
        <p:spPr>
          <a:xfrm>
            <a:off x="3637586" y="533400"/>
            <a:ext cx="1925014" cy="338554"/>
          </a:xfrm>
          <a:prstGeom prst="rect">
            <a:avLst/>
          </a:prstGeom>
        </p:spPr>
        <p:txBody>
          <a:bodyPr wrap="none">
            <a:spAutoFit/>
          </a:bodyPr>
          <a:lstStyle/>
          <a:p>
            <a:r>
              <a:rPr lang="en-US" altLang="ja-JP" sz="1600" b="1" dirty="0">
                <a:ea typeface="MS PGothic" pitchFamily="34" charset="-128"/>
              </a:rPr>
              <a:t>Aggregate Demand </a:t>
            </a:r>
            <a:endParaRPr lang="en-US" sz="1600" b="1" dirty="0"/>
          </a:p>
        </p:txBody>
      </p:sp>
    </p:spTree>
    <p:extLst>
      <p:ext uri="{BB962C8B-B14F-4D97-AF65-F5344CB8AC3E}">
        <p14:creationId xmlns:p14="http://schemas.microsoft.com/office/powerpoint/2010/main" val="37239439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77778E-6 -2.22222E-6 L 0.00035 0.13334 " pathEditMode="relative" rAng="0" ptsTypes="AA">
                                      <p:cBhvr>
                                        <p:cTn id="6" dur="2000" fill="hold"/>
                                        <p:tgtEl>
                                          <p:spTgt spid="8"/>
                                        </p:tgtEl>
                                        <p:attrNameLst>
                                          <p:attrName>ppt_x</p:attrName>
                                          <p:attrName>ppt_y</p:attrName>
                                        </p:attrNameLst>
                                      </p:cBhvr>
                                      <p:rCtr x="17" y="6667"/>
                                    </p:animMotion>
                                  </p:childTnLst>
                                </p:cTn>
                              </p:par>
                              <p:par>
                                <p:cTn id="7" presetID="63" presetClass="path" presetSubtype="0" accel="50000" decel="50000" fill="hold" grpId="0" nodeType="withEffect">
                                  <p:stCondLst>
                                    <p:cond delay="0"/>
                                  </p:stCondLst>
                                  <p:childTnLst>
                                    <p:animMotion origin="layout" path="M -1.11111E-6 -1.11111E-6 L 0.15556 0.00278 " pathEditMode="relative" rAng="0" ptsTypes="AA">
                                      <p:cBhvr>
                                        <p:cTn id="8" dur="2000" fill="hold"/>
                                        <p:tgtEl>
                                          <p:spTgt spid="11"/>
                                        </p:tgtEl>
                                        <p:attrNameLst>
                                          <p:attrName>ppt_x</p:attrName>
                                          <p:attrName>ppt_y</p:attrName>
                                        </p:attrNameLst>
                                      </p:cBhvr>
                                      <p:rCtr x="7778" y="139"/>
                                    </p:animMotion>
                                  </p:childTnLst>
                                </p:cTn>
                              </p:par>
                              <p:par>
                                <p:cTn id="9" presetID="49" presetClass="path" presetSubtype="0" accel="50000" decel="50000" fill="hold" grpId="0" nodeType="withEffect">
                                  <p:stCondLst>
                                    <p:cond delay="0"/>
                                  </p:stCondLst>
                                  <p:childTnLst>
                                    <p:animMotion origin="layout" path="M -1.11111E-6 -2.22222E-6 L 0.15556 0.13334 " pathEditMode="relative" rAng="0" ptsTypes="AA">
                                      <p:cBhvr>
                                        <p:cTn id="10" dur="2000" fill="hold"/>
                                        <p:tgtEl>
                                          <p:spTgt spid="3"/>
                                        </p:tgtEl>
                                        <p:attrNameLst>
                                          <p:attrName>ppt_x</p:attrName>
                                          <p:attrName>ppt_y</p:attrName>
                                        </p:attrNameLst>
                                      </p:cBhvr>
                                      <p:rCtr x="7778" y="6667"/>
                                    </p:animMotion>
                                  </p:childTnLst>
                                </p:cTn>
                              </p:par>
                            </p:childTnLst>
                          </p:cTn>
                        </p:par>
                        <p:par>
                          <p:cTn id="11" fill="hold">
                            <p:stCondLst>
                              <p:cond delay="2000"/>
                            </p:stCondLst>
                            <p:childTnLst>
                              <p:par>
                                <p:cTn id="12" presetID="1" presetClass="entr" presetSubtype="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Line 12"/>
          <p:cNvSpPr>
            <a:spLocks noChangeAspect="1" noChangeShapeType="1"/>
          </p:cNvSpPr>
          <p:nvPr/>
        </p:nvSpPr>
        <p:spPr bwMode="auto">
          <a:xfrm>
            <a:off x="5398771" y="3161576"/>
            <a:ext cx="3135637" cy="1993831"/>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 name="Line 65"/>
          <p:cNvSpPr>
            <a:spLocks noChangeShapeType="1"/>
          </p:cNvSpPr>
          <p:nvPr/>
        </p:nvSpPr>
        <p:spPr bwMode="auto">
          <a:xfrm flipH="1">
            <a:off x="5172072" y="4495800"/>
            <a:ext cx="2833687" cy="0"/>
          </a:xfrm>
          <a:prstGeom prst="line">
            <a:avLst/>
          </a:prstGeom>
          <a:noFill/>
          <a:ln w="34925">
            <a:solidFill>
              <a:schemeClr val="tx1"/>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4" name="Line 47"/>
          <p:cNvSpPr>
            <a:spLocks noChangeShapeType="1"/>
          </p:cNvSpPr>
          <p:nvPr/>
        </p:nvSpPr>
        <p:spPr bwMode="auto">
          <a:xfrm>
            <a:off x="5167313" y="259080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 name="Line 55"/>
          <p:cNvSpPr>
            <a:spLocks noChangeShapeType="1"/>
          </p:cNvSpPr>
          <p:nvPr/>
        </p:nvSpPr>
        <p:spPr bwMode="auto">
          <a:xfrm flipV="1">
            <a:off x="5172736" y="5815015"/>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grpSp>
        <p:nvGrpSpPr>
          <p:cNvPr id="16" name="Group 15"/>
          <p:cNvGrpSpPr/>
          <p:nvPr/>
        </p:nvGrpSpPr>
        <p:grpSpPr>
          <a:xfrm>
            <a:off x="5249862" y="2854485"/>
            <a:ext cx="3832232" cy="2974851"/>
            <a:chOff x="5249862" y="2854485"/>
            <a:chExt cx="3832232" cy="2974851"/>
          </a:xfrm>
        </p:grpSpPr>
        <p:sp>
          <p:nvSpPr>
            <p:cNvPr id="9" name="Text Box 20"/>
            <p:cNvSpPr txBox="1">
              <a:spLocks noChangeArrowheads="1"/>
            </p:cNvSpPr>
            <p:nvPr/>
          </p:nvSpPr>
          <p:spPr bwMode="auto">
            <a:xfrm>
              <a:off x="5249862" y="2854485"/>
              <a:ext cx="998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dirty="0">
                  <a:latin typeface="Times New Roman" pitchFamily="-65" charset="0"/>
                </a:rPr>
                <a:t>A</a:t>
              </a:r>
              <a:r>
                <a:rPr lang="en-US" altLang="en-US" sz="1400" b="0" dirty="0" smtClean="0">
                  <a:latin typeface="Times New Roman" pitchFamily="-65" charset="0"/>
                </a:rPr>
                <a:t>D</a:t>
              </a:r>
              <a:endParaRPr lang="en-US" altLang="en-US" sz="1400" b="0" baseline="-25000" dirty="0">
                <a:latin typeface="Times New Roman" pitchFamily="-65" charset="0"/>
              </a:endParaRPr>
            </a:p>
          </p:txBody>
        </p:sp>
        <p:grpSp>
          <p:nvGrpSpPr>
            <p:cNvPr id="15" name="Group 14"/>
            <p:cNvGrpSpPr/>
            <p:nvPr/>
          </p:nvGrpSpPr>
          <p:grpSpPr>
            <a:xfrm>
              <a:off x="5398762" y="3162460"/>
              <a:ext cx="3683332" cy="2666876"/>
              <a:chOff x="5398762" y="3162460"/>
              <a:chExt cx="3683332" cy="2666876"/>
            </a:xfrm>
          </p:grpSpPr>
          <p:sp>
            <p:nvSpPr>
              <p:cNvPr id="11" name="Line 65"/>
              <p:cNvSpPr>
                <a:spLocks noChangeShapeType="1"/>
              </p:cNvSpPr>
              <p:nvPr/>
            </p:nvSpPr>
            <p:spPr bwMode="auto">
              <a:xfrm flipH="1">
                <a:off x="7457442" y="3371846"/>
                <a:ext cx="25398" cy="2457490"/>
              </a:xfrm>
              <a:prstGeom prst="line">
                <a:avLst/>
              </a:prstGeom>
              <a:noFill/>
              <a:ln w="34925">
                <a:solidFill>
                  <a:schemeClr val="tx1"/>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2" name="Rectangle 1"/>
              <p:cNvSpPr/>
              <p:nvPr/>
            </p:nvSpPr>
            <p:spPr>
              <a:xfrm rot="1980000">
                <a:off x="5901952" y="3184056"/>
                <a:ext cx="3180142" cy="121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7390608" y="4420992"/>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ine 12"/>
              <p:cNvSpPr>
                <a:spLocks noChangeAspect="1" noChangeShapeType="1"/>
              </p:cNvSpPr>
              <p:nvPr/>
            </p:nvSpPr>
            <p:spPr bwMode="auto">
              <a:xfrm>
                <a:off x="5398762" y="3162460"/>
                <a:ext cx="3135637" cy="1993831"/>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21" name="Rectangle 54"/>
          <p:cNvSpPr>
            <a:spLocks noChangeArrowheads="1"/>
          </p:cNvSpPr>
          <p:nvPr/>
        </p:nvSpPr>
        <p:spPr bwMode="auto">
          <a:xfrm>
            <a:off x="7949612" y="5791200"/>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Y</a:t>
            </a:r>
            <a:endParaRPr lang="en-US" altLang="en-US" sz="1600" b="0" baseline="-25000" dirty="0">
              <a:latin typeface="Times New Roman" pitchFamily="-65" charset="0"/>
            </a:endParaRPr>
          </a:p>
        </p:txBody>
      </p:sp>
      <p:sp>
        <p:nvSpPr>
          <p:cNvPr id="23" name="Rectangle 64"/>
          <p:cNvSpPr>
            <a:spLocks noChangeArrowheads="1"/>
          </p:cNvSpPr>
          <p:nvPr/>
        </p:nvSpPr>
        <p:spPr bwMode="auto">
          <a:xfrm>
            <a:off x="4733925" y="2830511"/>
            <a:ext cx="2968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Symbol" panose="05050102010706020507" pitchFamily="18" charset="2"/>
              </a:rPr>
              <a:t>p</a:t>
            </a:r>
            <a:endParaRPr lang="en-US" altLang="en-US" sz="1600" b="0" i="1" dirty="0">
              <a:latin typeface="Times New Roman" pitchFamily="-65" charset="0"/>
            </a:endParaRPr>
          </a:p>
          <a:p>
            <a:pPr eaLnBrk="1" hangingPunct="1"/>
            <a:endParaRPr lang="en-US" altLang="en-US" sz="1600" b="0" dirty="0">
              <a:latin typeface="Times New Roman" pitchFamily="-65" charset="0"/>
            </a:endParaRPr>
          </a:p>
        </p:txBody>
      </p:sp>
      <mc:AlternateContent xmlns:mc="http://schemas.openxmlformats.org/markup-compatibility/2006" xmlns:a14="http://schemas.microsoft.com/office/drawing/2010/main">
        <mc:Choice Requires="a14">
          <p:sp>
            <p:nvSpPr>
              <p:cNvPr id="24" name="Rectangle 3"/>
              <p:cNvSpPr>
                <a:spLocks noGrp="1" noChangeArrowheads="1"/>
              </p:cNvSpPr>
              <p:nvPr>
                <p:ph idx="1"/>
              </p:nvPr>
            </p:nvSpPr>
            <p:spPr>
              <a:xfrm>
                <a:off x="457200" y="1447800"/>
                <a:ext cx="3962400" cy="5219700"/>
              </a:xfrm>
            </p:spPr>
            <p:txBody>
              <a:bodyPr>
                <a:normAutofit/>
              </a:bodyPr>
              <a:lstStyle/>
              <a:p>
                <a:pPr>
                  <a:buFont typeface="Arial" panose="020B0604020202020204" pitchFamily="34" charset="0"/>
                  <a:buChar char="•"/>
                </a:pPr>
                <a:r>
                  <a:rPr lang="en-US" altLang="en-US" sz="1600" dirty="0" smtClean="0">
                    <a:ea typeface="ヒラギノ角ゴ Pro W3" pitchFamily="-65" charset="-128"/>
                  </a:rPr>
                  <a:t>QTM: The quantity of real GDP demanded </a:t>
                </a:r>
                <a:r>
                  <a:rPr lang="en-US" altLang="en-US" sz="1600" b="1" dirty="0" smtClean="0">
                    <a:solidFill>
                      <a:srgbClr val="FF0000"/>
                    </a:solidFill>
                    <a:ea typeface="ヒラギノ角ゴ Pro W3" pitchFamily="-65" charset="-128"/>
                  </a:rPr>
                  <a:t>decreases</a:t>
                </a:r>
                <a:r>
                  <a:rPr lang="en-US" altLang="en-US" sz="1600" dirty="0" smtClean="0">
                    <a:ea typeface="ヒラギノ角ゴ Pro W3" pitchFamily="-65" charset="-128"/>
                  </a:rPr>
                  <a:t> in </a:t>
                </a:r>
                <a:r>
                  <a:rPr lang="en-US" altLang="en-US" sz="1600" i="1" dirty="0" smtClean="0">
                    <a:latin typeface="Symbol" panose="05050102010706020507" pitchFamily="18" charset="2"/>
                    <a:ea typeface="ヒラギノ角ゴ Pro W3" pitchFamily="-65" charset="-128"/>
                  </a:rPr>
                  <a:t>p</a:t>
                </a:r>
                <a:r>
                  <a:rPr lang="en-US" altLang="en-US" sz="1600" dirty="0" smtClean="0">
                    <a:ea typeface="ヒラギノ角ゴ Pro W3" pitchFamily="-65" charset="-128"/>
                  </a:rPr>
                  <a:t>.</a:t>
                </a:r>
              </a:p>
              <a:p>
                <a:pPr marL="342900" indent="-342900">
                  <a:buFont typeface="Arial" panose="020B0604020202020204" pitchFamily="34" charset="0"/>
                  <a:buChar char="•"/>
                </a:pPr>
                <a:r>
                  <a:rPr lang="en-US" altLang="en-US" sz="1600" dirty="0" smtClean="0">
                    <a:ea typeface="ヒラギノ角ゴ Pro W3" pitchFamily="-65" charset="-128"/>
                  </a:rPr>
                  <a:t>AD </a:t>
                </a:r>
                <a:r>
                  <a:rPr lang="en-US" altLang="en-US" sz="1600" b="1" dirty="0" smtClean="0">
                    <a:solidFill>
                      <a:srgbClr val="0000FF"/>
                    </a:solidFill>
                    <a:ea typeface="ヒラギノ角ゴ Pro W3" pitchFamily="-65" charset="-128"/>
                  </a:rPr>
                  <a:t>increases</a:t>
                </a:r>
                <a:r>
                  <a:rPr lang="en-US" altLang="en-US" sz="1600" dirty="0" smtClean="0">
                    <a:ea typeface="ヒラギノ角ゴ Pro W3" pitchFamily="-65" charset="-128"/>
                  </a:rPr>
                  <a:t> when </a:t>
                </a:r>
              </a:p>
              <a:p>
                <a:pPr lvl="1" indent="-342900">
                  <a:buFont typeface="Courier New" panose="02070309020205020404" pitchFamily="49" charset="0"/>
                  <a:buChar char="o"/>
                </a:pPr>
                <a14:m>
                  <m:oMath xmlns:m="http://schemas.openxmlformats.org/officeDocument/2006/math">
                    <m:bar>
                      <m:barPr>
                        <m:pos m:val="top"/>
                        <m:ctrlPr>
                          <a:rPr lang="en-US" altLang="en-US" sz="1600" i="1">
                            <a:latin typeface="Cambria Math" panose="02040503050406030204" pitchFamily="18" charset="0"/>
                            <a:ea typeface="ヒラギノ角ゴ Pro W3" pitchFamily="-65" charset="-128"/>
                          </a:rPr>
                        </m:ctrlPr>
                      </m:barPr>
                      <m:e>
                        <m:r>
                          <a:rPr lang="en-US" altLang="en-US" sz="1600" i="1">
                            <a:latin typeface="Cambria Math"/>
                            <a:ea typeface="ヒラギノ角ゴ Pro W3" pitchFamily="-65" charset="-128"/>
                          </a:rPr>
                          <m:t>𝐶</m:t>
                        </m:r>
                      </m:e>
                    </m:bar>
                  </m:oMath>
                </a14:m>
                <a:r>
                  <a:rPr lang="en-US" altLang="en-US" sz="1600" i="1" dirty="0">
                    <a:ea typeface="ヒラギノ角ゴ Pro W3" pitchFamily="-65" charset="-128"/>
                  </a:rPr>
                  <a:t> </a:t>
                </a:r>
                <a:r>
                  <a:rPr lang="en-US" altLang="en-US" sz="1600" b="1" dirty="0">
                    <a:solidFill>
                      <a:srgbClr val="0000FF"/>
                    </a:solidFill>
                    <a:ea typeface="ヒラギノ角ゴ Pro W3" pitchFamily="-65" charset="-128"/>
                  </a:rPr>
                  <a:t>increases</a:t>
                </a:r>
              </a:p>
              <a:p>
                <a:pPr lvl="1" indent="-342900">
                  <a:buFont typeface="Courier New" panose="02070309020205020404" pitchFamily="49" charset="0"/>
                  <a:buChar char="o"/>
                </a:pPr>
                <a14:m>
                  <m:oMath xmlns:m="http://schemas.openxmlformats.org/officeDocument/2006/math">
                    <m:bar>
                      <m:barPr>
                        <m:pos m:val="top"/>
                        <m:ctrlPr>
                          <a:rPr lang="en-US" altLang="en-US" sz="1600" i="1">
                            <a:latin typeface="Cambria Math" panose="02040503050406030204" pitchFamily="18" charset="0"/>
                            <a:ea typeface="ヒラギノ角ゴ Pro W3" pitchFamily="-65" charset="-128"/>
                          </a:rPr>
                        </m:ctrlPr>
                      </m:barPr>
                      <m:e>
                        <m:r>
                          <a:rPr lang="en-US" altLang="en-US" sz="1600" i="1">
                            <a:latin typeface="Cambria Math"/>
                            <a:ea typeface="ヒラギノ角ゴ Pro W3" pitchFamily="-65" charset="-128"/>
                          </a:rPr>
                          <m:t>𝐼</m:t>
                        </m:r>
                      </m:e>
                    </m:bar>
                  </m:oMath>
                </a14:m>
                <a:r>
                  <a:rPr lang="en-US" altLang="en-US" sz="1600" i="1" dirty="0">
                    <a:ea typeface="ヒラギノ角ゴ Pro W3" pitchFamily="-65" charset="-128"/>
                  </a:rPr>
                  <a:t> </a:t>
                </a:r>
                <a:r>
                  <a:rPr lang="en-US" altLang="en-US" sz="1600" b="1" dirty="0">
                    <a:solidFill>
                      <a:srgbClr val="0000FF"/>
                    </a:solidFill>
                    <a:ea typeface="ヒラギノ角ゴ Pro W3" pitchFamily="-65" charset="-128"/>
                  </a:rPr>
                  <a:t>increases </a:t>
                </a:r>
                <a:endParaRPr lang="en-US" altLang="en-US" sz="1600" b="1" i="1" dirty="0" smtClean="0">
                  <a:solidFill>
                    <a:srgbClr val="0000FF"/>
                  </a:solidFill>
                  <a:latin typeface="Cambria Math"/>
                  <a:ea typeface="ヒラギノ角ゴ Pro W3" pitchFamily="-65" charset="-128"/>
                </a:endParaRPr>
              </a:p>
              <a:p>
                <a:pPr lvl="1" indent="-342900">
                  <a:buFont typeface="Courier New" panose="02070309020205020404" pitchFamily="49" charset="0"/>
                  <a:buChar char="o"/>
                </a:pPr>
                <a14:m>
                  <m:oMath xmlns:m="http://schemas.openxmlformats.org/officeDocument/2006/math">
                    <m:bar>
                      <m:barPr>
                        <m:pos m:val="top"/>
                        <m:ctrlPr>
                          <a:rPr lang="en-US" altLang="en-US" sz="1600" i="1">
                            <a:latin typeface="Cambria Math" panose="02040503050406030204" pitchFamily="18" charset="0"/>
                            <a:ea typeface="ヒラギノ角ゴ Pro W3" pitchFamily="-65" charset="-128"/>
                          </a:rPr>
                        </m:ctrlPr>
                      </m:barPr>
                      <m:e>
                        <m:r>
                          <a:rPr lang="en-US" altLang="en-US" sz="1600" b="0" i="1" smtClean="0">
                            <a:latin typeface="Cambria Math"/>
                            <a:ea typeface="ヒラギノ角ゴ Pro W3" pitchFamily="-65" charset="-128"/>
                          </a:rPr>
                          <m:t>𝑁𝑋</m:t>
                        </m:r>
                      </m:e>
                    </m:bar>
                  </m:oMath>
                </a14:m>
                <a:r>
                  <a:rPr lang="en-US" altLang="en-US" sz="1600" i="1" dirty="0" smtClean="0">
                    <a:ea typeface="ヒラギノ角ゴ Pro W3" pitchFamily="-65" charset="-128"/>
                  </a:rPr>
                  <a:t> </a:t>
                </a:r>
                <a:r>
                  <a:rPr lang="en-US" altLang="en-US" sz="1600" b="1" dirty="0" smtClean="0">
                    <a:solidFill>
                      <a:srgbClr val="0000FF"/>
                    </a:solidFill>
                    <a:ea typeface="ヒラギノ角ゴ Pro W3" pitchFamily="-65" charset="-128"/>
                  </a:rPr>
                  <a:t>increases</a:t>
                </a:r>
              </a:p>
              <a:p>
                <a:pPr lvl="1" indent="-342900">
                  <a:buFont typeface="Courier New" panose="02070309020205020404" pitchFamily="49" charset="0"/>
                  <a:buChar char="o"/>
                </a:pPr>
                <a14:m>
                  <m:oMath xmlns:m="http://schemas.openxmlformats.org/officeDocument/2006/math">
                    <m:bar>
                      <m:barPr>
                        <m:pos m:val="top"/>
                        <m:ctrlPr>
                          <a:rPr lang="en-US" altLang="en-US" sz="1600" i="1">
                            <a:latin typeface="Cambria Math" panose="02040503050406030204" pitchFamily="18" charset="0"/>
                            <a:ea typeface="ヒラギノ角ゴ Pro W3" pitchFamily="-65" charset="-128"/>
                          </a:rPr>
                        </m:ctrlPr>
                      </m:barPr>
                      <m:e>
                        <m:r>
                          <a:rPr lang="en-US" altLang="en-US" sz="1600" i="1">
                            <a:latin typeface="Cambria Math"/>
                            <a:ea typeface="ヒラギノ角ゴ Pro W3" pitchFamily="-65" charset="-128"/>
                          </a:rPr>
                          <m:t>𝐺</m:t>
                        </m:r>
                      </m:e>
                    </m:bar>
                  </m:oMath>
                </a14:m>
                <a:r>
                  <a:rPr lang="en-US" altLang="en-US" sz="1600" dirty="0">
                    <a:ea typeface="ヒラギノ角ゴ Pro W3" pitchFamily="-65" charset="-128"/>
                  </a:rPr>
                  <a:t> is </a:t>
                </a:r>
                <a:r>
                  <a:rPr lang="en-US" altLang="en-US" sz="1600" b="1" dirty="0">
                    <a:solidFill>
                      <a:srgbClr val="0000FF"/>
                    </a:solidFill>
                    <a:ea typeface="ヒラギノ角ゴ Pro W3" pitchFamily="-65" charset="-128"/>
                  </a:rPr>
                  <a:t>increased </a:t>
                </a:r>
                <a:endParaRPr lang="en-US" altLang="en-US" sz="1600" b="1" i="1" dirty="0" smtClean="0">
                  <a:solidFill>
                    <a:srgbClr val="0000FF"/>
                  </a:solidFill>
                  <a:latin typeface="Cambria Math"/>
                  <a:ea typeface="ヒラギノ角ゴ Pro W3" pitchFamily="-65" charset="-128"/>
                </a:endParaRPr>
              </a:p>
              <a:p>
                <a:pPr lvl="1" indent="-342900">
                  <a:buFont typeface="Courier New" panose="02070309020205020404" pitchFamily="49" charset="0"/>
                  <a:buChar char="o"/>
                </a:pPr>
                <a14:m>
                  <m:oMath xmlns:m="http://schemas.openxmlformats.org/officeDocument/2006/math">
                    <m:bar>
                      <m:barPr>
                        <m:pos m:val="top"/>
                        <m:ctrlPr>
                          <a:rPr lang="en-US" altLang="en-US" sz="1600" i="1">
                            <a:latin typeface="Cambria Math" panose="02040503050406030204" pitchFamily="18" charset="0"/>
                            <a:ea typeface="ヒラギノ角ゴ Pro W3" pitchFamily="-65" charset="-128"/>
                          </a:rPr>
                        </m:ctrlPr>
                      </m:barPr>
                      <m:e>
                        <m:r>
                          <a:rPr lang="en-US" altLang="en-US" sz="1600" i="1">
                            <a:latin typeface="Cambria Math"/>
                            <a:ea typeface="ヒラギノ角ゴ Pro W3" pitchFamily="-65" charset="-128"/>
                          </a:rPr>
                          <m:t>𝑇</m:t>
                        </m:r>
                      </m:e>
                    </m:bar>
                  </m:oMath>
                </a14:m>
                <a:r>
                  <a:rPr lang="en-US" altLang="en-US" sz="1600" dirty="0">
                    <a:ea typeface="ヒラギノ角ゴ Pro W3" pitchFamily="-65" charset="-128"/>
                  </a:rPr>
                  <a:t> is </a:t>
                </a:r>
                <a:r>
                  <a:rPr lang="en-US" altLang="en-US" sz="1600" b="1" dirty="0" smtClean="0">
                    <a:solidFill>
                      <a:srgbClr val="0000FF"/>
                    </a:solidFill>
                    <a:ea typeface="ヒラギノ角ゴ Pro W3" pitchFamily="-65" charset="-128"/>
                  </a:rPr>
                  <a:t>cut</a:t>
                </a:r>
              </a:p>
              <a:p>
                <a:pPr lvl="1" indent="-342900">
                  <a:buFont typeface="Courier New" panose="02070309020205020404" pitchFamily="49" charset="0"/>
                  <a:buChar char="o"/>
                </a:pPr>
                <a14:m>
                  <m:oMath xmlns:m="http://schemas.openxmlformats.org/officeDocument/2006/math">
                    <m:bar>
                      <m:barPr>
                        <m:pos m:val="top"/>
                        <m:ctrlPr>
                          <a:rPr lang="en-US" altLang="en-US" sz="1600" i="1">
                            <a:latin typeface="Cambria Math" panose="02040503050406030204" pitchFamily="18" charset="0"/>
                            <a:ea typeface="ヒラギノ角ゴ Pro W3" pitchFamily="-65" charset="-128"/>
                          </a:rPr>
                        </m:ctrlPr>
                      </m:barPr>
                      <m:e>
                        <m:r>
                          <a:rPr lang="en-US" altLang="en-US" sz="1600" i="1">
                            <a:latin typeface="Cambria Math"/>
                            <a:ea typeface="ヒラギノ角ゴ Pro W3" pitchFamily="-65" charset="-128"/>
                          </a:rPr>
                          <m:t>𝑟</m:t>
                        </m:r>
                      </m:e>
                    </m:bar>
                  </m:oMath>
                </a14:m>
                <a:r>
                  <a:rPr lang="en-US" altLang="en-US" sz="1600" i="1" dirty="0">
                    <a:ea typeface="ヒラギノ角ゴ Pro W3" pitchFamily="-65" charset="-128"/>
                  </a:rPr>
                  <a:t> </a:t>
                </a:r>
                <a:r>
                  <a:rPr lang="en-US" altLang="en-US" sz="1600" b="1" dirty="0" smtClean="0">
                    <a:solidFill>
                      <a:srgbClr val="0000FF"/>
                    </a:solidFill>
                    <a:ea typeface="ヒラギノ角ゴ Pro W3" pitchFamily="-65" charset="-128"/>
                  </a:rPr>
                  <a:t>decreases</a:t>
                </a:r>
              </a:p>
              <a:p>
                <a:pPr lvl="1" indent="-342900">
                  <a:buFont typeface="Courier New" panose="02070309020205020404" pitchFamily="49" charset="0"/>
                  <a:buChar char="o"/>
                </a:pPr>
                <a:r>
                  <a:rPr lang="en-US" altLang="en-US" sz="1600" dirty="0" smtClean="0">
                    <a:ea typeface="ヒラギノ角ゴ Pro W3" pitchFamily="-65" charset="-128"/>
                  </a:rPr>
                  <a:t>Financial friction</a:t>
                </a:r>
                <a:r>
                  <a:rPr lang="en-US" altLang="en-US" sz="1600" i="1" dirty="0" smtClean="0">
                    <a:ea typeface="ヒラギノ角ゴ Pro W3" pitchFamily="-65" charset="-128"/>
                  </a:rPr>
                  <a:t> </a:t>
                </a:r>
                <a14:m>
                  <m:oMath xmlns:m="http://schemas.openxmlformats.org/officeDocument/2006/math">
                    <m:bar>
                      <m:barPr>
                        <m:pos m:val="top"/>
                        <m:ctrlPr>
                          <a:rPr lang="en-US" altLang="en-US" sz="1600" i="1">
                            <a:latin typeface="Cambria Math" panose="02040503050406030204" pitchFamily="18" charset="0"/>
                            <a:ea typeface="ヒラギノ角ゴ Pro W3" pitchFamily="-65" charset="-128"/>
                          </a:rPr>
                        </m:ctrlPr>
                      </m:barPr>
                      <m:e>
                        <m:r>
                          <a:rPr lang="en-US" altLang="en-US" sz="1600" b="0" i="1" smtClean="0">
                            <a:latin typeface="Cambria Math"/>
                            <a:ea typeface="ヒラギノ角ゴ Pro W3" pitchFamily="-65" charset="-128"/>
                          </a:rPr>
                          <m:t>𝑓</m:t>
                        </m:r>
                      </m:e>
                    </m:bar>
                  </m:oMath>
                </a14:m>
                <a:r>
                  <a:rPr lang="en-US" altLang="en-US" sz="1600" i="1" dirty="0">
                    <a:ea typeface="ヒラギノ角ゴ Pro W3" pitchFamily="-65" charset="-128"/>
                  </a:rPr>
                  <a:t> </a:t>
                </a:r>
                <a:r>
                  <a:rPr lang="en-US" altLang="en-US" sz="1600" b="1" dirty="0" smtClean="0">
                    <a:solidFill>
                      <a:srgbClr val="0000FF"/>
                    </a:solidFill>
                    <a:ea typeface="ヒラギノ角ゴ Pro W3" pitchFamily="-65" charset="-128"/>
                  </a:rPr>
                  <a:t>decreases</a:t>
                </a:r>
                <a:endParaRPr lang="en-US" altLang="en-US" sz="1600" b="1" dirty="0">
                  <a:solidFill>
                    <a:srgbClr val="0000FF"/>
                  </a:solidFill>
                  <a:ea typeface="ヒラギノ角ゴ Pro W3" pitchFamily="-65" charset="-128"/>
                </a:endParaRPr>
              </a:p>
            </p:txBody>
          </p:sp>
        </mc:Choice>
        <mc:Fallback xmlns="">
          <p:sp>
            <p:nvSpPr>
              <p:cNvPr id="24" name="Rectangle 3"/>
              <p:cNvSpPr>
                <a:spLocks noGrp="1" noRot="1" noChangeAspect="1" noMove="1" noResize="1" noEditPoints="1" noAdjustHandles="1" noChangeArrowheads="1" noChangeShapeType="1" noTextEdit="1"/>
              </p:cNvSpPr>
              <p:nvPr>
                <p:ph idx="1"/>
              </p:nvPr>
            </p:nvSpPr>
            <p:spPr>
              <a:xfrm>
                <a:off x="457200" y="1447800"/>
                <a:ext cx="3962400" cy="5219700"/>
              </a:xfrm>
              <a:blipFill rotWithShape="1">
                <a:blip r:embed="rId4"/>
                <a:stretch>
                  <a:fillRect l="-462" t="-350"/>
                </a:stretch>
              </a:blipFill>
            </p:spPr>
            <p:txBody>
              <a:bodyPr/>
              <a:lstStyle/>
              <a:p>
                <a:r>
                  <a:rPr lang="en-US">
                    <a:noFill/>
                  </a:rPr>
                  <a:t> </a:t>
                </a:r>
              </a:p>
            </p:txBody>
          </p:sp>
        </mc:Fallback>
      </mc:AlternateContent>
      <p:graphicFrame>
        <p:nvGraphicFramePr>
          <p:cNvPr id="12" name="Object 11"/>
          <p:cNvGraphicFramePr>
            <a:graphicFrameLocks noChangeAspect="1"/>
          </p:cNvGraphicFramePr>
          <p:nvPr>
            <p:extLst>
              <p:ext uri="{D42A27DB-BD31-4B8C-83A1-F6EECF244321}">
                <p14:modId xmlns:p14="http://schemas.microsoft.com/office/powerpoint/2010/main" val="2166461754"/>
              </p:ext>
            </p:extLst>
          </p:nvPr>
        </p:nvGraphicFramePr>
        <p:xfrm>
          <a:off x="504825" y="5821363"/>
          <a:ext cx="4211638" cy="401637"/>
        </p:xfrm>
        <a:graphic>
          <a:graphicData uri="http://schemas.openxmlformats.org/presentationml/2006/ole">
            <mc:AlternateContent xmlns:mc="http://schemas.openxmlformats.org/markup-compatibility/2006">
              <mc:Choice xmlns:v="urn:schemas-microsoft-com:vml" Requires="v">
                <p:oleObj spid="_x0000_s47112" name="Equation" r:id="rId5" imgW="2527200" imgH="241200" progId="Equation.DSMT4">
                  <p:embed/>
                </p:oleObj>
              </mc:Choice>
              <mc:Fallback>
                <p:oleObj name="Equation" r:id="rId5" imgW="2527200" imgH="2412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4825" y="5821363"/>
                        <a:ext cx="4211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7" name="Picture 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18634" y="5841859"/>
            <a:ext cx="415291" cy="385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48112" y="5863110"/>
            <a:ext cx="415291" cy="385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43300" y="5867400"/>
            <a:ext cx="561975" cy="385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4200" y="5867400"/>
            <a:ext cx="533400" cy="385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33650" y="5838825"/>
            <a:ext cx="798195" cy="385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64080" y="5863110"/>
            <a:ext cx="798195" cy="385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5816600"/>
            <a:ext cx="798195" cy="385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 name="Line 12"/>
          <p:cNvSpPr>
            <a:spLocks noChangeAspect="1" noChangeShapeType="1"/>
          </p:cNvSpPr>
          <p:nvPr/>
        </p:nvSpPr>
        <p:spPr bwMode="auto">
          <a:xfrm>
            <a:off x="5703560" y="3161505"/>
            <a:ext cx="3135637" cy="1993831"/>
          </a:xfrm>
          <a:prstGeom prst="line">
            <a:avLst/>
          </a:prstGeom>
          <a:noFill/>
          <a:ln w="4445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 name="Rectangle 36"/>
          <p:cNvSpPr/>
          <p:nvPr/>
        </p:nvSpPr>
        <p:spPr>
          <a:xfrm rot="5400000">
            <a:off x="7099904" y="3743929"/>
            <a:ext cx="3180142"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
        <p:nvSpPr>
          <p:cNvPr id="40" name="Rectangle 39"/>
          <p:cNvSpPr/>
          <p:nvPr/>
        </p:nvSpPr>
        <p:spPr>
          <a:xfrm>
            <a:off x="3637586" y="533400"/>
            <a:ext cx="1925014" cy="338554"/>
          </a:xfrm>
          <a:prstGeom prst="rect">
            <a:avLst/>
          </a:prstGeom>
        </p:spPr>
        <p:txBody>
          <a:bodyPr wrap="none">
            <a:spAutoFit/>
          </a:bodyPr>
          <a:lstStyle/>
          <a:p>
            <a:r>
              <a:rPr lang="en-US" altLang="ja-JP" sz="1600" b="1" dirty="0">
                <a:ea typeface="MS PGothic" pitchFamily="34" charset="-128"/>
              </a:rPr>
              <a:t>Aggregate Demand </a:t>
            </a:r>
            <a:endParaRPr lang="en-US" sz="1600" b="1" dirty="0"/>
          </a:p>
        </p:txBody>
      </p:sp>
    </p:spTree>
    <p:extLst>
      <p:ext uri="{BB962C8B-B14F-4D97-AF65-F5344CB8AC3E}">
        <p14:creationId xmlns:p14="http://schemas.microsoft.com/office/powerpoint/2010/main" val="12271981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5.55556E-7 -1.85185E-6 L 0.03299 0.00023 " pathEditMode="relative" rAng="0" ptsTypes="AA">
                                      <p:cBhvr>
                                        <p:cTn id="6" dur="500" fill="hold"/>
                                        <p:tgtEl>
                                          <p:spTgt spid="16"/>
                                        </p:tgtEl>
                                        <p:attrNameLst>
                                          <p:attrName>ppt_x</p:attrName>
                                          <p:attrName>ppt_y</p:attrName>
                                        </p:attrNameLst>
                                      </p:cBhvr>
                                      <p:rCtr x="1649" y="0"/>
                                    </p:animMotion>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0"/>
                                          </p:stCondLst>
                                        </p:cTn>
                                        <p:tgtEl>
                                          <p:spTgt spid="3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24">
                                            <p:txEl>
                                              <p:pRg st="2" end="2"/>
                                            </p:txEl>
                                          </p:spTgt>
                                        </p:tgtEl>
                                        <p:attrNameLst>
                                          <p:attrName>style.visibility</p:attrName>
                                        </p:attrNameLst>
                                      </p:cBhvr>
                                      <p:to>
                                        <p:strVal val="visible"/>
                                      </p:to>
                                    </p:set>
                                  </p:childTnLst>
                                </p:cTn>
                              </p:par>
                              <p:par>
                                <p:cTn id="14" presetID="1" presetClass="exit" presetSubtype="0" fill="hold" nodeType="withEffect">
                                  <p:stCondLst>
                                    <p:cond delay="0"/>
                                  </p:stCondLst>
                                  <p:childTnLst>
                                    <p:set>
                                      <p:cBhvr>
                                        <p:cTn id="15" dur="1" fill="hold">
                                          <p:stCondLst>
                                            <p:cond delay="0"/>
                                          </p:stCondLst>
                                        </p:cTn>
                                        <p:tgtEl>
                                          <p:spTgt spid="34"/>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4">
                                            <p:txEl>
                                              <p:pRg st="3" end="3"/>
                                            </p:txEl>
                                          </p:spTgt>
                                        </p:tgtEl>
                                        <p:attrNameLst>
                                          <p:attrName>style.visibility</p:attrName>
                                        </p:attrNameLst>
                                      </p:cBhvr>
                                      <p:to>
                                        <p:strVal val="visible"/>
                                      </p:to>
                                    </p:set>
                                  </p:childTnLst>
                                </p:cTn>
                              </p:par>
                              <p:par>
                                <p:cTn id="20" presetID="1" presetClass="exit" presetSubtype="0" fill="hold" nodeType="withEffect">
                                  <p:stCondLst>
                                    <p:cond delay="0"/>
                                  </p:stCondLst>
                                  <p:childTnLst>
                                    <p:set>
                                      <p:cBhvr>
                                        <p:cTn id="21" dur="1" fill="hold">
                                          <p:stCondLst>
                                            <p:cond delay="9"/>
                                          </p:stCondLst>
                                        </p:cTn>
                                        <p:tgtEl>
                                          <p:spTgt spid="33"/>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4">
                                            <p:txEl>
                                              <p:pRg st="4" end="4"/>
                                            </p:txEl>
                                          </p:spTgt>
                                        </p:tgtEl>
                                        <p:attrNameLst>
                                          <p:attrName>style.visibility</p:attrName>
                                        </p:attrNameLst>
                                      </p:cBhvr>
                                      <p:to>
                                        <p:strVal val="visible"/>
                                      </p:to>
                                    </p:set>
                                  </p:childTnLst>
                                </p:cTn>
                              </p:par>
                              <p:par>
                                <p:cTn id="26" presetID="1" presetClass="exit" presetSubtype="0" fill="hold" nodeType="withEffect">
                                  <p:stCondLst>
                                    <p:cond delay="0"/>
                                  </p:stCondLst>
                                  <p:childTnLst>
                                    <p:set>
                                      <p:cBhvr>
                                        <p:cTn id="27" dur="1" fill="hold">
                                          <p:stCondLst>
                                            <p:cond delay="9"/>
                                          </p:stCondLst>
                                        </p:cTn>
                                        <p:tgtEl>
                                          <p:spTgt spid="32"/>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4">
                                            <p:txEl>
                                              <p:pRg st="5" end="5"/>
                                            </p:txEl>
                                          </p:spTgt>
                                        </p:tgtEl>
                                        <p:attrNameLst>
                                          <p:attrName>style.visibility</p:attrName>
                                        </p:attrNameLst>
                                      </p:cBhvr>
                                      <p:to>
                                        <p:strVal val="visible"/>
                                      </p:to>
                                    </p:set>
                                  </p:childTnLst>
                                </p:cTn>
                              </p:par>
                              <p:par>
                                <p:cTn id="32" presetID="1" presetClass="exit" presetSubtype="0" fill="hold" nodeType="withEffect">
                                  <p:stCondLst>
                                    <p:cond delay="0"/>
                                  </p:stCondLst>
                                  <p:childTnLst>
                                    <p:set>
                                      <p:cBhvr>
                                        <p:cTn id="33" dur="1" fill="hold">
                                          <p:stCondLst>
                                            <p:cond delay="9"/>
                                          </p:stCondLst>
                                        </p:cTn>
                                        <p:tgtEl>
                                          <p:spTgt spid="31"/>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4">
                                            <p:txEl>
                                              <p:pRg st="6" end="6"/>
                                            </p:txEl>
                                          </p:spTgt>
                                        </p:tgtEl>
                                        <p:attrNameLst>
                                          <p:attrName>style.visibility</p:attrName>
                                        </p:attrNameLst>
                                      </p:cBhvr>
                                      <p:to>
                                        <p:strVal val="visible"/>
                                      </p:to>
                                    </p:set>
                                  </p:childTnLst>
                                </p:cTn>
                              </p:par>
                              <p:par>
                                <p:cTn id="38" presetID="1" presetClass="exit" presetSubtype="0" fill="hold" nodeType="withEffect">
                                  <p:stCondLst>
                                    <p:cond delay="0"/>
                                  </p:stCondLst>
                                  <p:childTnLst>
                                    <p:set>
                                      <p:cBhvr>
                                        <p:cTn id="39" dur="1" fill="hold">
                                          <p:stCondLst>
                                            <p:cond delay="9"/>
                                          </p:stCondLst>
                                        </p:cTn>
                                        <p:tgtEl>
                                          <p:spTgt spid="30"/>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4">
                                            <p:txEl>
                                              <p:pRg st="7" end="7"/>
                                            </p:txEl>
                                          </p:spTgt>
                                        </p:tgtEl>
                                        <p:attrNameLst>
                                          <p:attrName>style.visibility</p:attrName>
                                        </p:attrNameLst>
                                      </p:cBhvr>
                                      <p:to>
                                        <p:strVal val="visible"/>
                                      </p:to>
                                    </p:set>
                                  </p:childTnLst>
                                </p:cTn>
                              </p:par>
                              <p:par>
                                <p:cTn id="44" presetID="1" presetClass="exit" presetSubtype="0" fill="hold" nodeType="withEffect">
                                  <p:stCondLst>
                                    <p:cond delay="0"/>
                                  </p:stCondLst>
                                  <p:childTnLst>
                                    <p:set>
                                      <p:cBhvr>
                                        <p:cTn id="45" dur="1" fill="hold">
                                          <p:stCondLst>
                                            <p:cond delay="9"/>
                                          </p:stCondLst>
                                        </p:cTn>
                                        <p:tgtEl>
                                          <p:spTgt spid="29"/>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24">
                                            <p:txEl>
                                              <p:pRg st="8" end="8"/>
                                            </p:txEl>
                                          </p:spTgt>
                                        </p:tgtEl>
                                        <p:attrNameLst>
                                          <p:attrName>style.visibility</p:attrName>
                                        </p:attrNameLst>
                                      </p:cBhvr>
                                      <p:to>
                                        <p:strVal val="visible"/>
                                      </p:to>
                                    </p:set>
                                  </p:childTnLst>
                                </p:cTn>
                              </p:par>
                              <p:par>
                                <p:cTn id="50" presetID="1" presetClass="exit" presetSubtype="0" fill="hold" nodeType="withEffect">
                                  <p:stCondLst>
                                    <p:cond delay="0"/>
                                  </p:stCondLst>
                                  <p:childTnLst>
                                    <p:set>
                                      <p:cBhvr>
                                        <p:cTn id="51" dur="1" fill="hold">
                                          <p:stCondLst>
                                            <p:cond delay="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3"/>
          <p:cNvSpPr txBox="1">
            <a:spLocks noChangeArrowheads="1"/>
          </p:cNvSpPr>
          <p:nvPr/>
        </p:nvSpPr>
        <p:spPr bwMode="auto">
          <a:xfrm>
            <a:off x="54769" y="1143000"/>
            <a:ext cx="8327231"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Wingdings" pitchFamily="2" charset="2"/>
              <a:buChar char="§"/>
              <a:defRPr>
                <a:solidFill>
                  <a:schemeClr val="tx1"/>
                </a:solidFill>
                <a:latin typeface="+mn-lt"/>
                <a:ea typeface="+mn-ea"/>
                <a:cs typeface="+mn-cs"/>
              </a:defRPr>
            </a:lvl1pPr>
            <a:lvl2pPr marL="742950" indent="-285750" algn="l" rtl="0" fontAlgn="base">
              <a:spcBef>
                <a:spcPct val="20000"/>
              </a:spcBef>
              <a:spcAft>
                <a:spcPct val="0"/>
              </a:spcAft>
              <a:buFont typeface="Wingdings" pitchFamily="2" charset="2"/>
              <a:buChar char="ú"/>
              <a:defRPr>
                <a:solidFill>
                  <a:schemeClr val="tx1"/>
                </a:solidFill>
                <a:latin typeface="+mn-lt"/>
                <a:cs typeface="+mn-cs"/>
              </a:defRPr>
            </a:lvl2pPr>
            <a:lvl3pPr marL="1143000" indent="-228600" algn="l" rtl="0" fontAlgn="base">
              <a:spcBef>
                <a:spcPct val="20000"/>
              </a:spcBef>
              <a:spcAft>
                <a:spcPct val="0"/>
              </a:spcAft>
              <a:buFont typeface="Times New Roman" pitchFamily="-1" charset="0"/>
              <a:buChar char="­"/>
              <a:defRPr>
                <a:solidFill>
                  <a:schemeClr val="tx1"/>
                </a:solidFill>
                <a:latin typeface="+mn-lt"/>
                <a:cs typeface="+mn-cs"/>
              </a:defRPr>
            </a:lvl3pPr>
            <a:lvl4pPr marL="1600200" indent="-228600" algn="l" rtl="0" fontAlgn="base">
              <a:spcBef>
                <a:spcPct val="20000"/>
              </a:spcBef>
              <a:spcAft>
                <a:spcPct val="0"/>
              </a:spcAft>
              <a:buFont typeface="Times New Roman" pitchFamily="-1" charset="0"/>
              <a:buChar char="­"/>
              <a:defRPr>
                <a:solidFill>
                  <a:schemeClr val="tx1"/>
                </a:solidFill>
                <a:latin typeface="+mn-lt"/>
                <a:cs typeface="+mn-cs"/>
              </a:defRPr>
            </a:lvl4pPr>
            <a:lvl5pPr marL="2057400" indent="-228600" algn="l" rtl="0" fontAlgn="base">
              <a:spcBef>
                <a:spcPct val="20000"/>
              </a:spcBef>
              <a:spcAft>
                <a:spcPct val="0"/>
              </a:spcAft>
              <a:buFont typeface="Times New Roman" pitchFamily="-1" charset="0"/>
              <a:buChar char="­"/>
              <a:defRPr>
                <a:solidFill>
                  <a:schemeClr val="tx1"/>
                </a:solidFill>
                <a:latin typeface="+mn-lt"/>
                <a:cs typeface="+mn-cs"/>
              </a:defRPr>
            </a:lvl5pPr>
            <a:lvl6pPr marL="25146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6pPr>
            <a:lvl7pPr marL="29718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7pPr>
            <a:lvl8pPr marL="34290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8pPr>
            <a:lvl9pPr marL="38862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9pPr>
          </a:lstStyle>
          <a:p>
            <a:pPr marL="795338" lvl="1" indent="-338138" eaLnBrk="1" hangingPunct="1">
              <a:buFont typeface="Wingdings" pitchFamily="2" charset="2"/>
              <a:buNone/>
            </a:pPr>
            <a:endParaRPr lang="en-US" altLang="en-US" sz="1600" b="1" kern="0" dirty="0" smtClean="0"/>
          </a:p>
          <a:p>
            <a:pPr lvl="1" indent="0" eaLnBrk="1" hangingPunct="1">
              <a:buFont typeface="Wingdings" pitchFamily="2" charset="2"/>
              <a:buNone/>
            </a:pPr>
            <a:r>
              <a:rPr lang="en-US" altLang="en-US" sz="1600" b="1" kern="0" dirty="0" smtClean="0"/>
              <a:t>                  </a:t>
            </a:r>
            <a:r>
              <a:rPr lang="en-US" altLang="en-US" sz="1600" kern="0" dirty="0" smtClean="0"/>
              <a:t>Consumption expenditures are 11 trillion dollars, investment expenditures are 9 trillion dollars, trade deficit equals 0.25 trillion dollars, the fiscal budget deficit is 0.75 trillion dollars, real rate of interest is 2 percent, and financial friction is 2. Assuming AD’s  slope is 0.5.   </a:t>
            </a:r>
          </a:p>
        </p:txBody>
      </p:sp>
      <p:sp>
        <p:nvSpPr>
          <p:cNvPr id="4" name="Line 47"/>
          <p:cNvSpPr>
            <a:spLocks noChangeShapeType="1"/>
          </p:cNvSpPr>
          <p:nvPr/>
        </p:nvSpPr>
        <p:spPr bwMode="auto">
          <a:xfrm>
            <a:off x="5167313" y="259080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 name="Line 55"/>
          <p:cNvSpPr>
            <a:spLocks noChangeShapeType="1"/>
          </p:cNvSpPr>
          <p:nvPr/>
        </p:nvSpPr>
        <p:spPr bwMode="auto">
          <a:xfrm flipV="1">
            <a:off x="5172736" y="5815015"/>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1" name="Rectangle 54"/>
          <p:cNvSpPr>
            <a:spLocks noChangeArrowheads="1"/>
          </p:cNvSpPr>
          <p:nvPr/>
        </p:nvSpPr>
        <p:spPr bwMode="auto">
          <a:xfrm>
            <a:off x="7949612" y="5791200"/>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Y</a:t>
            </a:r>
            <a:endParaRPr lang="en-US" altLang="en-US" sz="1600" b="0" baseline="-25000" dirty="0">
              <a:latin typeface="Times New Roman" pitchFamily="-65" charset="0"/>
            </a:endParaRPr>
          </a:p>
        </p:txBody>
      </p:sp>
      <p:sp>
        <p:nvSpPr>
          <p:cNvPr id="23" name="Rectangle 64"/>
          <p:cNvSpPr>
            <a:spLocks noChangeArrowheads="1"/>
          </p:cNvSpPr>
          <p:nvPr/>
        </p:nvSpPr>
        <p:spPr bwMode="auto">
          <a:xfrm>
            <a:off x="4733925" y="2830511"/>
            <a:ext cx="2968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Symbol" panose="05050102010706020507" pitchFamily="18" charset="2"/>
              </a:rPr>
              <a:t>p</a:t>
            </a:r>
            <a:endParaRPr lang="en-US" altLang="en-US" sz="1600" b="0" i="1" dirty="0">
              <a:latin typeface="Times New Roman" pitchFamily="-65" charset="0"/>
            </a:endParaRPr>
          </a:p>
          <a:p>
            <a:pPr eaLnBrk="1" hangingPunct="1"/>
            <a:endParaRPr lang="en-US" altLang="en-US" sz="1600" b="0" dirty="0">
              <a:latin typeface="Times New Roman" pitchFamily="-65" charset="0"/>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1944850099"/>
              </p:ext>
            </p:extLst>
          </p:nvPr>
        </p:nvGraphicFramePr>
        <p:xfrm>
          <a:off x="512763" y="5829300"/>
          <a:ext cx="4168775" cy="358775"/>
        </p:xfrm>
        <a:graphic>
          <a:graphicData uri="http://schemas.openxmlformats.org/presentationml/2006/ole">
            <mc:AlternateContent xmlns:mc="http://schemas.openxmlformats.org/markup-compatibility/2006">
              <mc:Choice xmlns:v="urn:schemas-microsoft-com:vml" Requires="v">
                <p:oleObj spid="_x0000_s62472" name="Equation" r:id="rId4" imgW="2501640" imgH="215640" progId="Equation.DSMT4">
                  <p:embed/>
                </p:oleObj>
              </mc:Choice>
              <mc:Fallback>
                <p:oleObj name="Equation" r:id="rId4" imgW="2501640" imgH="215640" progId="Equation.DSMT4">
                  <p:embed/>
                  <p:pic>
                    <p:nvPicPr>
                      <p:cNvPr id="0" name=""/>
                      <p:cNvPicPr>
                        <a:picLocks noChangeAspect="1" noChangeArrowheads="1"/>
                      </p:cNvPicPr>
                      <p:nvPr/>
                    </p:nvPicPr>
                    <p:blipFill>
                      <a:blip r:embed="rId5"/>
                      <a:srcRect/>
                      <a:stretch>
                        <a:fillRect/>
                      </a:stretch>
                    </p:blipFill>
                    <p:spPr bwMode="auto">
                      <a:xfrm>
                        <a:off x="512763" y="5829300"/>
                        <a:ext cx="4168775"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 name="Rectangle 36"/>
          <p:cNvSpPr/>
          <p:nvPr/>
        </p:nvSpPr>
        <p:spPr>
          <a:xfrm rot="5400000">
            <a:off x="7099904" y="3743929"/>
            <a:ext cx="3180142"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
        <p:nvSpPr>
          <p:cNvPr id="40" name="Rectangle 39"/>
          <p:cNvSpPr/>
          <p:nvPr/>
        </p:nvSpPr>
        <p:spPr>
          <a:xfrm>
            <a:off x="3637586" y="533400"/>
            <a:ext cx="1925014" cy="338554"/>
          </a:xfrm>
          <a:prstGeom prst="rect">
            <a:avLst/>
          </a:prstGeom>
        </p:spPr>
        <p:txBody>
          <a:bodyPr wrap="none">
            <a:spAutoFit/>
          </a:bodyPr>
          <a:lstStyle/>
          <a:p>
            <a:r>
              <a:rPr lang="en-US" altLang="ja-JP" sz="1600" b="1" dirty="0">
                <a:ea typeface="MS PGothic" pitchFamily="34" charset="-128"/>
              </a:rPr>
              <a:t>Aggregate Demand </a:t>
            </a:r>
            <a:endParaRPr lang="en-US" sz="1600" b="1" dirty="0"/>
          </a:p>
        </p:txBody>
      </p:sp>
      <p:sp>
        <p:nvSpPr>
          <p:cNvPr id="43" name="Rectangle 5"/>
          <p:cNvSpPr>
            <a:spLocks noChangeArrowheads="1"/>
          </p:cNvSpPr>
          <p:nvPr/>
        </p:nvSpPr>
        <p:spPr bwMode="auto">
          <a:xfrm>
            <a:off x="473555" y="1045534"/>
            <a:ext cx="2944812"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tabLst>
                <a:tab pos="1714500" algn="l"/>
              </a:tabLst>
              <a:defRPr sz="2400">
                <a:solidFill>
                  <a:schemeClr val="tx1"/>
                </a:solidFill>
                <a:latin typeface="Arial" charset="0"/>
              </a:defRPr>
            </a:lvl1pPr>
            <a:lvl2pPr marL="742950" indent="-285750" eaLnBrk="0" hangingPunct="0">
              <a:tabLst>
                <a:tab pos="1714500" algn="l"/>
              </a:tabLst>
              <a:defRPr sz="2400">
                <a:solidFill>
                  <a:schemeClr val="tx1"/>
                </a:solidFill>
                <a:latin typeface="Arial" charset="0"/>
              </a:defRPr>
            </a:lvl2pPr>
            <a:lvl3pPr marL="1143000" indent="-228600" eaLnBrk="0" hangingPunct="0">
              <a:tabLst>
                <a:tab pos="1714500" algn="l"/>
              </a:tabLst>
              <a:defRPr sz="2400">
                <a:solidFill>
                  <a:schemeClr val="tx1"/>
                </a:solidFill>
                <a:latin typeface="Arial" charset="0"/>
              </a:defRPr>
            </a:lvl3pPr>
            <a:lvl4pPr marL="1600200" indent="-228600" eaLnBrk="0" hangingPunct="0">
              <a:tabLst>
                <a:tab pos="1714500" algn="l"/>
              </a:tabLst>
              <a:defRPr sz="2400">
                <a:solidFill>
                  <a:schemeClr val="tx1"/>
                </a:solidFill>
                <a:latin typeface="Arial" charset="0"/>
              </a:defRPr>
            </a:lvl4pPr>
            <a:lvl5pPr marL="2057400" indent="-228600" eaLnBrk="0" hangingPunct="0">
              <a:tabLst>
                <a:tab pos="1714500" algn="l"/>
              </a:tabLst>
              <a:defRPr sz="2400">
                <a:solidFill>
                  <a:schemeClr val="tx1"/>
                </a:solidFill>
                <a:latin typeface="Arial" charset="0"/>
              </a:defRPr>
            </a:lvl5pPr>
            <a:lvl6pPr marL="2514600" indent="-228600" eaLnBrk="0" fontAlgn="base" hangingPunct="0">
              <a:spcBef>
                <a:spcPct val="0"/>
              </a:spcBef>
              <a:spcAft>
                <a:spcPct val="0"/>
              </a:spcAft>
              <a:tabLst>
                <a:tab pos="1714500" algn="l"/>
              </a:tabLst>
              <a:defRPr sz="2400">
                <a:solidFill>
                  <a:schemeClr val="tx1"/>
                </a:solidFill>
                <a:latin typeface="Arial" charset="0"/>
              </a:defRPr>
            </a:lvl6pPr>
            <a:lvl7pPr marL="2971800" indent="-228600" eaLnBrk="0" fontAlgn="base" hangingPunct="0">
              <a:spcBef>
                <a:spcPct val="0"/>
              </a:spcBef>
              <a:spcAft>
                <a:spcPct val="0"/>
              </a:spcAft>
              <a:tabLst>
                <a:tab pos="1714500" algn="l"/>
              </a:tabLst>
              <a:defRPr sz="2400">
                <a:solidFill>
                  <a:schemeClr val="tx1"/>
                </a:solidFill>
                <a:latin typeface="Arial" charset="0"/>
              </a:defRPr>
            </a:lvl7pPr>
            <a:lvl8pPr marL="3429000" indent="-228600" eaLnBrk="0" fontAlgn="base" hangingPunct="0">
              <a:spcBef>
                <a:spcPct val="0"/>
              </a:spcBef>
              <a:spcAft>
                <a:spcPct val="0"/>
              </a:spcAft>
              <a:tabLst>
                <a:tab pos="1714500" algn="l"/>
              </a:tabLst>
              <a:defRPr sz="2400">
                <a:solidFill>
                  <a:schemeClr val="tx1"/>
                </a:solidFill>
                <a:latin typeface="Arial" charset="0"/>
              </a:defRPr>
            </a:lvl8pPr>
            <a:lvl9pPr marL="3886200" indent="-228600" eaLnBrk="0" fontAlgn="base" hangingPunct="0">
              <a:spcBef>
                <a:spcPct val="0"/>
              </a:spcBef>
              <a:spcAft>
                <a:spcPct val="0"/>
              </a:spcAft>
              <a:tabLst>
                <a:tab pos="1714500" algn="l"/>
              </a:tabLst>
              <a:defRPr sz="2400">
                <a:solidFill>
                  <a:schemeClr val="tx1"/>
                </a:solidFill>
                <a:latin typeface="Arial" charset="0"/>
              </a:defRPr>
            </a:lvl9pPr>
          </a:lstStyle>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r>
              <a:rPr lang="en-US" altLang="en-US" sz="1600" b="1" dirty="0" smtClean="0">
                <a:solidFill>
                  <a:srgbClr val="000000"/>
                </a:solidFill>
                <a:latin typeface="Times New Roman"/>
                <a:ea typeface="+mn-ea"/>
              </a:rPr>
              <a:t>Example:</a:t>
            </a:r>
            <a:endParaRPr lang="en-US" altLang="en-US" sz="1600" i="1" dirty="0" smtClean="0">
              <a:solidFill>
                <a:srgbClr val="000000"/>
              </a:solidFill>
              <a:latin typeface="Times New Roman"/>
              <a:ea typeface="MS Mincho" pitchFamily="49" charset="-128"/>
            </a:endParaRPr>
          </a:p>
        </p:txBody>
      </p:sp>
    </p:spTree>
    <p:extLst>
      <p:ext uri="{BB962C8B-B14F-4D97-AF65-F5344CB8AC3E}">
        <p14:creationId xmlns:p14="http://schemas.microsoft.com/office/powerpoint/2010/main" val="5416325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3"/>
          <p:cNvSpPr txBox="1">
            <a:spLocks noChangeArrowheads="1"/>
          </p:cNvSpPr>
          <p:nvPr/>
        </p:nvSpPr>
        <p:spPr bwMode="auto">
          <a:xfrm>
            <a:off x="54769" y="1143000"/>
            <a:ext cx="8327231"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Wingdings" pitchFamily="2" charset="2"/>
              <a:buChar char="§"/>
              <a:defRPr>
                <a:solidFill>
                  <a:schemeClr val="tx1"/>
                </a:solidFill>
                <a:latin typeface="+mn-lt"/>
                <a:ea typeface="+mn-ea"/>
                <a:cs typeface="+mn-cs"/>
              </a:defRPr>
            </a:lvl1pPr>
            <a:lvl2pPr marL="742950" indent="-285750" algn="l" rtl="0" fontAlgn="base">
              <a:spcBef>
                <a:spcPct val="20000"/>
              </a:spcBef>
              <a:spcAft>
                <a:spcPct val="0"/>
              </a:spcAft>
              <a:buFont typeface="Wingdings" pitchFamily="2" charset="2"/>
              <a:buChar char="ú"/>
              <a:defRPr>
                <a:solidFill>
                  <a:schemeClr val="tx1"/>
                </a:solidFill>
                <a:latin typeface="+mn-lt"/>
                <a:cs typeface="+mn-cs"/>
              </a:defRPr>
            </a:lvl2pPr>
            <a:lvl3pPr marL="1143000" indent="-228600" algn="l" rtl="0" fontAlgn="base">
              <a:spcBef>
                <a:spcPct val="20000"/>
              </a:spcBef>
              <a:spcAft>
                <a:spcPct val="0"/>
              </a:spcAft>
              <a:buFont typeface="Times New Roman" pitchFamily="-1" charset="0"/>
              <a:buChar char="­"/>
              <a:defRPr>
                <a:solidFill>
                  <a:schemeClr val="tx1"/>
                </a:solidFill>
                <a:latin typeface="+mn-lt"/>
                <a:cs typeface="+mn-cs"/>
              </a:defRPr>
            </a:lvl3pPr>
            <a:lvl4pPr marL="1600200" indent="-228600" algn="l" rtl="0" fontAlgn="base">
              <a:spcBef>
                <a:spcPct val="20000"/>
              </a:spcBef>
              <a:spcAft>
                <a:spcPct val="0"/>
              </a:spcAft>
              <a:buFont typeface="Times New Roman" pitchFamily="-1" charset="0"/>
              <a:buChar char="­"/>
              <a:defRPr>
                <a:solidFill>
                  <a:schemeClr val="tx1"/>
                </a:solidFill>
                <a:latin typeface="+mn-lt"/>
                <a:cs typeface="+mn-cs"/>
              </a:defRPr>
            </a:lvl4pPr>
            <a:lvl5pPr marL="2057400" indent="-228600" algn="l" rtl="0" fontAlgn="base">
              <a:spcBef>
                <a:spcPct val="20000"/>
              </a:spcBef>
              <a:spcAft>
                <a:spcPct val="0"/>
              </a:spcAft>
              <a:buFont typeface="Times New Roman" pitchFamily="-1" charset="0"/>
              <a:buChar char="­"/>
              <a:defRPr>
                <a:solidFill>
                  <a:schemeClr val="tx1"/>
                </a:solidFill>
                <a:latin typeface="+mn-lt"/>
                <a:cs typeface="+mn-cs"/>
              </a:defRPr>
            </a:lvl5pPr>
            <a:lvl6pPr marL="25146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6pPr>
            <a:lvl7pPr marL="29718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7pPr>
            <a:lvl8pPr marL="34290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8pPr>
            <a:lvl9pPr marL="38862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9pPr>
          </a:lstStyle>
          <a:p>
            <a:pPr marL="795338" lvl="1" indent="-338138" eaLnBrk="1" hangingPunct="1">
              <a:buFont typeface="Wingdings" pitchFamily="2" charset="2"/>
              <a:buNone/>
            </a:pPr>
            <a:endParaRPr lang="en-US" altLang="en-US" sz="1600" b="1" kern="0" dirty="0" smtClean="0"/>
          </a:p>
          <a:p>
            <a:pPr lvl="1" indent="0" eaLnBrk="1" hangingPunct="1">
              <a:buFont typeface="Wingdings" pitchFamily="2" charset="2"/>
              <a:buNone/>
            </a:pPr>
            <a:r>
              <a:rPr lang="en-US" altLang="en-US" sz="1600" b="1" kern="0" dirty="0" smtClean="0"/>
              <a:t>                  </a:t>
            </a:r>
            <a:r>
              <a:rPr lang="en-US" altLang="en-US" sz="1600" kern="0" dirty="0" smtClean="0"/>
              <a:t>Consumption expenditures are 11 trillion dollars, investment expenditures are 9 trillion dollars, trade deficit equals 0.25 trillion dollars, the fiscal budget deficit is 0.75 trillion dollars, real rate of interest is 2 percent, and financial friction is 2. Assuming AD’s  slope is 0.5.   </a:t>
            </a:r>
          </a:p>
        </p:txBody>
      </p:sp>
      <p:sp>
        <p:nvSpPr>
          <p:cNvPr id="4" name="Line 47"/>
          <p:cNvSpPr>
            <a:spLocks noChangeShapeType="1"/>
          </p:cNvSpPr>
          <p:nvPr/>
        </p:nvSpPr>
        <p:spPr bwMode="auto">
          <a:xfrm>
            <a:off x="5167313" y="259080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 name="Line 55"/>
          <p:cNvSpPr>
            <a:spLocks noChangeShapeType="1"/>
          </p:cNvSpPr>
          <p:nvPr/>
        </p:nvSpPr>
        <p:spPr bwMode="auto">
          <a:xfrm flipV="1">
            <a:off x="5172736" y="5815015"/>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1" name="Rectangle 54"/>
          <p:cNvSpPr>
            <a:spLocks noChangeArrowheads="1"/>
          </p:cNvSpPr>
          <p:nvPr/>
        </p:nvSpPr>
        <p:spPr bwMode="auto">
          <a:xfrm>
            <a:off x="7949612" y="5791200"/>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Y</a:t>
            </a:r>
            <a:endParaRPr lang="en-US" altLang="en-US" sz="1600" b="0" baseline="-25000" dirty="0">
              <a:latin typeface="Times New Roman" pitchFamily="-65" charset="0"/>
            </a:endParaRPr>
          </a:p>
        </p:txBody>
      </p:sp>
      <p:sp>
        <p:nvSpPr>
          <p:cNvPr id="23" name="Rectangle 64"/>
          <p:cNvSpPr>
            <a:spLocks noChangeArrowheads="1"/>
          </p:cNvSpPr>
          <p:nvPr/>
        </p:nvSpPr>
        <p:spPr bwMode="auto">
          <a:xfrm>
            <a:off x="4733925" y="2830511"/>
            <a:ext cx="2968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Symbol" panose="05050102010706020507" pitchFamily="18" charset="2"/>
              </a:rPr>
              <a:t>p</a:t>
            </a:r>
            <a:endParaRPr lang="en-US" altLang="en-US" sz="1600" b="0" i="1" dirty="0">
              <a:latin typeface="Times New Roman" pitchFamily="-65" charset="0"/>
            </a:endParaRPr>
          </a:p>
          <a:p>
            <a:pPr eaLnBrk="1" hangingPunct="1"/>
            <a:endParaRPr lang="en-US" altLang="en-US" sz="1600" b="0" dirty="0">
              <a:latin typeface="Times New Roman" pitchFamily="-65" charset="0"/>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3467454906"/>
              </p:ext>
            </p:extLst>
          </p:nvPr>
        </p:nvGraphicFramePr>
        <p:xfrm>
          <a:off x="511175" y="5829300"/>
          <a:ext cx="4148138" cy="358775"/>
        </p:xfrm>
        <a:graphic>
          <a:graphicData uri="http://schemas.openxmlformats.org/presentationml/2006/ole">
            <mc:AlternateContent xmlns:mc="http://schemas.openxmlformats.org/markup-compatibility/2006">
              <mc:Choice xmlns:v="urn:schemas-microsoft-com:vml" Requires="v">
                <p:oleObj spid="_x0000_s63494" name="Equation" r:id="rId4" imgW="2489040" imgH="215640" progId="Equation.DSMT4">
                  <p:embed/>
                </p:oleObj>
              </mc:Choice>
              <mc:Fallback>
                <p:oleObj name="Equation" r:id="rId4" imgW="2489040" imgH="215640" progId="Equation.DSMT4">
                  <p:embed/>
                  <p:pic>
                    <p:nvPicPr>
                      <p:cNvPr id="0" name=""/>
                      <p:cNvPicPr>
                        <a:picLocks noChangeAspect="1" noChangeArrowheads="1"/>
                      </p:cNvPicPr>
                      <p:nvPr/>
                    </p:nvPicPr>
                    <p:blipFill>
                      <a:blip r:embed="rId5"/>
                      <a:srcRect/>
                      <a:stretch>
                        <a:fillRect/>
                      </a:stretch>
                    </p:blipFill>
                    <p:spPr bwMode="auto">
                      <a:xfrm>
                        <a:off x="511175" y="5829300"/>
                        <a:ext cx="4148138"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 name="Rectangle 36"/>
          <p:cNvSpPr/>
          <p:nvPr/>
        </p:nvSpPr>
        <p:spPr>
          <a:xfrm rot="5400000">
            <a:off x="7099904" y="3743929"/>
            <a:ext cx="3180142"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
        <p:nvSpPr>
          <p:cNvPr id="40" name="Rectangle 39"/>
          <p:cNvSpPr/>
          <p:nvPr/>
        </p:nvSpPr>
        <p:spPr>
          <a:xfrm>
            <a:off x="3637586" y="533400"/>
            <a:ext cx="1925014" cy="338554"/>
          </a:xfrm>
          <a:prstGeom prst="rect">
            <a:avLst/>
          </a:prstGeom>
        </p:spPr>
        <p:txBody>
          <a:bodyPr wrap="none">
            <a:spAutoFit/>
          </a:bodyPr>
          <a:lstStyle/>
          <a:p>
            <a:r>
              <a:rPr lang="en-US" altLang="ja-JP" sz="1600" b="1" dirty="0">
                <a:ea typeface="MS PGothic" pitchFamily="34" charset="-128"/>
              </a:rPr>
              <a:t>Aggregate Demand </a:t>
            </a:r>
            <a:endParaRPr lang="en-US" sz="1600" b="1" dirty="0"/>
          </a:p>
        </p:txBody>
      </p:sp>
      <p:sp>
        <p:nvSpPr>
          <p:cNvPr id="43" name="Rectangle 5"/>
          <p:cNvSpPr>
            <a:spLocks noChangeArrowheads="1"/>
          </p:cNvSpPr>
          <p:nvPr/>
        </p:nvSpPr>
        <p:spPr bwMode="auto">
          <a:xfrm>
            <a:off x="473555" y="1045534"/>
            <a:ext cx="2944812"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tabLst>
                <a:tab pos="1714500" algn="l"/>
              </a:tabLst>
              <a:defRPr sz="2400">
                <a:solidFill>
                  <a:schemeClr val="tx1"/>
                </a:solidFill>
                <a:latin typeface="Arial" charset="0"/>
              </a:defRPr>
            </a:lvl1pPr>
            <a:lvl2pPr marL="742950" indent="-285750" eaLnBrk="0" hangingPunct="0">
              <a:tabLst>
                <a:tab pos="1714500" algn="l"/>
              </a:tabLst>
              <a:defRPr sz="2400">
                <a:solidFill>
                  <a:schemeClr val="tx1"/>
                </a:solidFill>
                <a:latin typeface="Arial" charset="0"/>
              </a:defRPr>
            </a:lvl2pPr>
            <a:lvl3pPr marL="1143000" indent="-228600" eaLnBrk="0" hangingPunct="0">
              <a:tabLst>
                <a:tab pos="1714500" algn="l"/>
              </a:tabLst>
              <a:defRPr sz="2400">
                <a:solidFill>
                  <a:schemeClr val="tx1"/>
                </a:solidFill>
                <a:latin typeface="Arial" charset="0"/>
              </a:defRPr>
            </a:lvl3pPr>
            <a:lvl4pPr marL="1600200" indent="-228600" eaLnBrk="0" hangingPunct="0">
              <a:tabLst>
                <a:tab pos="1714500" algn="l"/>
              </a:tabLst>
              <a:defRPr sz="2400">
                <a:solidFill>
                  <a:schemeClr val="tx1"/>
                </a:solidFill>
                <a:latin typeface="Arial" charset="0"/>
              </a:defRPr>
            </a:lvl4pPr>
            <a:lvl5pPr marL="2057400" indent="-228600" eaLnBrk="0" hangingPunct="0">
              <a:tabLst>
                <a:tab pos="1714500" algn="l"/>
              </a:tabLst>
              <a:defRPr sz="2400">
                <a:solidFill>
                  <a:schemeClr val="tx1"/>
                </a:solidFill>
                <a:latin typeface="Arial" charset="0"/>
              </a:defRPr>
            </a:lvl5pPr>
            <a:lvl6pPr marL="2514600" indent="-228600" eaLnBrk="0" fontAlgn="base" hangingPunct="0">
              <a:spcBef>
                <a:spcPct val="0"/>
              </a:spcBef>
              <a:spcAft>
                <a:spcPct val="0"/>
              </a:spcAft>
              <a:tabLst>
                <a:tab pos="1714500" algn="l"/>
              </a:tabLst>
              <a:defRPr sz="2400">
                <a:solidFill>
                  <a:schemeClr val="tx1"/>
                </a:solidFill>
                <a:latin typeface="Arial" charset="0"/>
              </a:defRPr>
            </a:lvl6pPr>
            <a:lvl7pPr marL="2971800" indent="-228600" eaLnBrk="0" fontAlgn="base" hangingPunct="0">
              <a:spcBef>
                <a:spcPct val="0"/>
              </a:spcBef>
              <a:spcAft>
                <a:spcPct val="0"/>
              </a:spcAft>
              <a:tabLst>
                <a:tab pos="1714500" algn="l"/>
              </a:tabLst>
              <a:defRPr sz="2400">
                <a:solidFill>
                  <a:schemeClr val="tx1"/>
                </a:solidFill>
                <a:latin typeface="Arial" charset="0"/>
              </a:defRPr>
            </a:lvl7pPr>
            <a:lvl8pPr marL="3429000" indent="-228600" eaLnBrk="0" fontAlgn="base" hangingPunct="0">
              <a:spcBef>
                <a:spcPct val="0"/>
              </a:spcBef>
              <a:spcAft>
                <a:spcPct val="0"/>
              </a:spcAft>
              <a:tabLst>
                <a:tab pos="1714500" algn="l"/>
              </a:tabLst>
              <a:defRPr sz="2400">
                <a:solidFill>
                  <a:schemeClr val="tx1"/>
                </a:solidFill>
                <a:latin typeface="Arial" charset="0"/>
              </a:defRPr>
            </a:lvl8pPr>
            <a:lvl9pPr marL="3886200" indent="-228600" eaLnBrk="0" fontAlgn="base" hangingPunct="0">
              <a:spcBef>
                <a:spcPct val="0"/>
              </a:spcBef>
              <a:spcAft>
                <a:spcPct val="0"/>
              </a:spcAft>
              <a:tabLst>
                <a:tab pos="1714500" algn="l"/>
              </a:tabLst>
              <a:defRPr sz="2400">
                <a:solidFill>
                  <a:schemeClr val="tx1"/>
                </a:solidFill>
                <a:latin typeface="Arial" charset="0"/>
              </a:defRPr>
            </a:lvl9pPr>
          </a:lstStyle>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r>
              <a:rPr lang="en-US" altLang="en-US" sz="1600" b="1" dirty="0" smtClean="0">
                <a:solidFill>
                  <a:srgbClr val="000000"/>
                </a:solidFill>
                <a:latin typeface="Times New Roman"/>
                <a:ea typeface="+mn-ea"/>
              </a:rPr>
              <a:t>Example:</a:t>
            </a:r>
            <a:endParaRPr lang="en-US" altLang="en-US" sz="1600" i="1" dirty="0" smtClean="0">
              <a:solidFill>
                <a:srgbClr val="000000"/>
              </a:solidFill>
              <a:latin typeface="Times New Roman"/>
              <a:ea typeface="MS Mincho" pitchFamily="49" charset="-128"/>
            </a:endParaRPr>
          </a:p>
        </p:txBody>
      </p:sp>
    </p:spTree>
    <p:extLst>
      <p:ext uri="{BB962C8B-B14F-4D97-AF65-F5344CB8AC3E}">
        <p14:creationId xmlns:p14="http://schemas.microsoft.com/office/powerpoint/2010/main" val="9215848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47"/>
          <p:cNvSpPr>
            <a:spLocks noChangeShapeType="1"/>
          </p:cNvSpPr>
          <p:nvPr/>
        </p:nvSpPr>
        <p:spPr bwMode="auto">
          <a:xfrm>
            <a:off x="5167313" y="259080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 name="Line 55"/>
          <p:cNvSpPr>
            <a:spLocks noChangeShapeType="1"/>
          </p:cNvSpPr>
          <p:nvPr/>
        </p:nvSpPr>
        <p:spPr bwMode="auto">
          <a:xfrm flipV="1">
            <a:off x="5172736" y="5815015"/>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1" name="Rectangle 54"/>
          <p:cNvSpPr>
            <a:spLocks noChangeArrowheads="1"/>
          </p:cNvSpPr>
          <p:nvPr/>
        </p:nvSpPr>
        <p:spPr bwMode="auto">
          <a:xfrm>
            <a:off x="7949612" y="5791200"/>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Y</a:t>
            </a:r>
            <a:endParaRPr lang="en-US" altLang="en-US" sz="1600" b="0" baseline="-25000" dirty="0">
              <a:latin typeface="Times New Roman" pitchFamily="-65" charset="0"/>
            </a:endParaRPr>
          </a:p>
        </p:txBody>
      </p:sp>
      <p:sp>
        <p:nvSpPr>
          <p:cNvPr id="23" name="Rectangle 64"/>
          <p:cNvSpPr>
            <a:spLocks noChangeArrowheads="1"/>
          </p:cNvSpPr>
          <p:nvPr/>
        </p:nvSpPr>
        <p:spPr bwMode="auto">
          <a:xfrm>
            <a:off x="4733925" y="2830511"/>
            <a:ext cx="2968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Symbol" panose="05050102010706020507" pitchFamily="18" charset="2"/>
              </a:rPr>
              <a:t>p</a:t>
            </a:r>
            <a:endParaRPr lang="en-US" altLang="en-US" sz="1600" b="0" i="1" dirty="0">
              <a:latin typeface="Times New Roman" pitchFamily="-65" charset="0"/>
            </a:endParaRPr>
          </a:p>
          <a:p>
            <a:pPr eaLnBrk="1" hangingPunct="1"/>
            <a:endParaRPr lang="en-US" altLang="en-US" sz="1600" b="0" dirty="0">
              <a:latin typeface="Times New Roman" pitchFamily="-65" charset="0"/>
            </a:endParaRPr>
          </a:p>
        </p:txBody>
      </p:sp>
      <p:sp>
        <p:nvSpPr>
          <p:cNvPr id="39"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
        <p:nvSpPr>
          <p:cNvPr id="40" name="Rectangle 39"/>
          <p:cNvSpPr/>
          <p:nvPr/>
        </p:nvSpPr>
        <p:spPr>
          <a:xfrm>
            <a:off x="3637586" y="533400"/>
            <a:ext cx="1925014" cy="338554"/>
          </a:xfrm>
          <a:prstGeom prst="rect">
            <a:avLst/>
          </a:prstGeom>
        </p:spPr>
        <p:txBody>
          <a:bodyPr wrap="none">
            <a:spAutoFit/>
          </a:bodyPr>
          <a:lstStyle/>
          <a:p>
            <a:r>
              <a:rPr lang="en-US" altLang="ja-JP" sz="1600" b="1" dirty="0">
                <a:ea typeface="MS PGothic" pitchFamily="34" charset="-128"/>
              </a:rPr>
              <a:t>Aggregate Demand </a:t>
            </a:r>
            <a:endParaRPr lang="en-US" sz="1600" b="1" dirty="0"/>
          </a:p>
        </p:txBody>
      </p:sp>
      <p:sp>
        <p:nvSpPr>
          <p:cNvPr id="42" name="Rectangle 3"/>
          <p:cNvSpPr txBox="1">
            <a:spLocks noChangeArrowheads="1"/>
          </p:cNvSpPr>
          <p:nvPr/>
        </p:nvSpPr>
        <p:spPr bwMode="auto">
          <a:xfrm>
            <a:off x="54769" y="1143000"/>
            <a:ext cx="8327231"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Wingdings" pitchFamily="2" charset="2"/>
              <a:buChar char="§"/>
              <a:defRPr>
                <a:solidFill>
                  <a:schemeClr val="tx1"/>
                </a:solidFill>
                <a:latin typeface="+mn-lt"/>
                <a:ea typeface="+mn-ea"/>
                <a:cs typeface="+mn-cs"/>
              </a:defRPr>
            </a:lvl1pPr>
            <a:lvl2pPr marL="742950" indent="-285750" algn="l" rtl="0" fontAlgn="base">
              <a:spcBef>
                <a:spcPct val="20000"/>
              </a:spcBef>
              <a:spcAft>
                <a:spcPct val="0"/>
              </a:spcAft>
              <a:buFont typeface="Wingdings" pitchFamily="2" charset="2"/>
              <a:buChar char="ú"/>
              <a:defRPr>
                <a:solidFill>
                  <a:schemeClr val="tx1"/>
                </a:solidFill>
                <a:latin typeface="+mn-lt"/>
                <a:cs typeface="+mn-cs"/>
              </a:defRPr>
            </a:lvl2pPr>
            <a:lvl3pPr marL="1143000" indent="-228600" algn="l" rtl="0" fontAlgn="base">
              <a:spcBef>
                <a:spcPct val="20000"/>
              </a:spcBef>
              <a:spcAft>
                <a:spcPct val="0"/>
              </a:spcAft>
              <a:buFont typeface="Times New Roman" pitchFamily="-1" charset="0"/>
              <a:buChar char="­"/>
              <a:defRPr>
                <a:solidFill>
                  <a:schemeClr val="tx1"/>
                </a:solidFill>
                <a:latin typeface="+mn-lt"/>
                <a:cs typeface="+mn-cs"/>
              </a:defRPr>
            </a:lvl3pPr>
            <a:lvl4pPr marL="1600200" indent="-228600" algn="l" rtl="0" fontAlgn="base">
              <a:spcBef>
                <a:spcPct val="20000"/>
              </a:spcBef>
              <a:spcAft>
                <a:spcPct val="0"/>
              </a:spcAft>
              <a:buFont typeface="Times New Roman" pitchFamily="-1" charset="0"/>
              <a:buChar char="­"/>
              <a:defRPr>
                <a:solidFill>
                  <a:schemeClr val="tx1"/>
                </a:solidFill>
                <a:latin typeface="+mn-lt"/>
                <a:cs typeface="+mn-cs"/>
              </a:defRPr>
            </a:lvl4pPr>
            <a:lvl5pPr marL="2057400" indent="-228600" algn="l" rtl="0" fontAlgn="base">
              <a:spcBef>
                <a:spcPct val="20000"/>
              </a:spcBef>
              <a:spcAft>
                <a:spcPct val="0"/>
              </a:spcAft>
              <a:buFont typeface="Times New Roman" pitchFamily="-1" charset="0"/>
              <a:buChar char="­"/>
              <a:defRPr>
                <a:solidFill>
                  <a:schemeClr val="tx1"/>
                </a:solidFill>
                <a:latin typeface="+mn-lt"/>
                <a:cs typeface="+mn-cs"/>
              </a:defRPr>
            </a:lvl5pPr>
            <a:lvl6pPr marL="25146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6pPr>
            <a:lvl7pPr marL="29718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7pPr>
            <a:lvl8pPr marL="34290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8pPr>
            <a:lvl9pPr marL="38862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9pPr>
          </a:lstStyle>
          <a:p>
            <a:pPr marL="795338" lvl="1" indent="-338138" eaLnBrk="1" hangingPunct="1">
              <a:buFont typeface="Wingdings" pitchFamily="2" charset="2"/>
              <a:buNone/>
            </a:pPr>
            <a:endParaRPr lang="en-US" altLang="en-US" sz="1600" b="1" kern="0" dirty="0" smtClean="0"/>
          </a:p>
          <a:p>
            <a:pPr lvl="1" indent="0" eaLnBrk="1" hangingPunct="1">
              <a:buFont typeface="Wingdings" pitchFamily="2" charset="2"/>
              <a:buNone/>
            </a:pPr>
            <a:r>
              <a:rPr lang="en-US" altLang="en-US" sz="1600" b="1" kern="0" dirty="0" smtClean="0"/>
              <a:t>                  </a:t>
            </a:r>
            <a:r>
              <a:rPr lang="en-US" altLang="en-US" sz="1600" kern="0" dirty="0" smtClean="0"/>
              <a:t>Consumption expenditures are 11 trillion dollars, investment expenditures are 9 trillion dollars, trade deficit equals 0.25 trillion dollars, the fiscal budget deficit is 0.75 trillion dollars, real rate of interest is 2 percent, and financial friction is 2. Assuming AD’s  slope is 0.5.   </a:t>
            </a:r>
          </a:p>
        </p:txBody>
      </p:sp>
      <p:sp>
        <p:nvSpPr>
          <p:cNvPr id="43" name="Rectangle 5"/>
          <p:cNvSpPr>
            <a:spLocks noChangeArrowheads="1"/>
          </p:cNvSpPr>
          <p:nvPr/>
        </p:nvSpPr>
        <p:spPr bwMode="auto">
          <a:xfrm>
            <a:off x="473555" y="1045534"/>
            <a:ext cx="2944812"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tabLst>
                <a:tab pos="1714500" algn="l"/>
              </a:tabLst>
              <a:defRPr sz="2400">
                <a:solidFill>
                  <a:schemeClr val="tx1"/>
                </a:solidFill>
                <a:latin typeface="Arial" charset="0"/>
              </a:defRPr>
            </a:lvl1pPr>
            <a:lvl2pPr marL="742950" indent="-285750" eaLnBrk="0" hangingPunct="0">
              <a:tabLst>
                <a:tab pos="1714500" algn="l"/>
              </a:tabLst>
              <a:defRPr sz="2400">
                <a:solidFill>
                  <a:schemeClr val="tx1"/>
                </a:solidFill>
                <a:latin typeface="Arial" charset="0"/>
              </a:defRPr>
            </a:lvl2pPr>
            <a:lvl3pPr marL="1143000" indent="-228600" eaLnBrk="0" hangingPunct="0">
              <a:tabLst>
                <a:tab pos="1714500" algn="l"/>
              </a:tabLst>
              <a:defRPr sz="2400">
                <a:solidFill>
                  <a:schemeClr val="tx1"/>
                </a:solidFill>
                <a:latin typeface="Arial" charset="0"/>
              </a:defRPr>
            </a:lvl3pPr>
            <a:lvl4pPr marL="1600200" indent="-228600" eaLnBrk="0" hangingPunct="0">
              <a:tabLst>
                <a:tab pos="1714500" algn="l"/>
              </a:tabLst>
              <a:defRPr sz="2400">
                <a:solidFill>
                  <a:schemeClr val="tx1"/>
                </a:solidFill>
                <a:latin typeface="Arial" charset="0"/>
              </a:defRPr>
            </a:lvl4pPr>
            <a:lvl5pPr marL="2057400" indent="-228600" eaLnBrk="0" hangingPunct="0">
              <a:tabLst>
                <a:tab pos="1714500" algn="l"/>
              </a:tabLst>
              <a:defRPr sz="2400">
                <a:solidFill>
                  <a:schemeClr val="tx1"/>
                </a:solidFill>
                <a:latin typeface="Arial" charset="0"/>
              </a:defRPr>
            </a:lvl5pPr>
            <a:lvl6pPr marL="2514600" indent="-228600" eaLnBrk="0" fontAlgn="base" hangingPunct="0">
              <a:spcBef>
                <a:spcPct val="0"/>
              </a:spcBef>
              <a:spcAft>
                <a:spcPct val="0"/>
              </a:spcAft>
              <a:tabLst>
                <a:tab pos="1714500" algn="l"/>
              </a:tabLst>
              <a:defRPr sz="2400">
                <a:solidFill>
                  <a:schemeClr val="tx1"/>
                </a:solidFill>
                <a:latin typeface="Arial" charset="0"/>
              </a:defRPr>
            </a:lvl6pPr>
            <a:lvl7pPr marL="2971800" indent="-228600" eaLnBrk="0" fontAlgn="base" hangingPunct="0">
              <a:spcBef>
                <a:spcPct val="0"/>
              </a:spcBef>
              <a:spcAft>
                <a:spcPct val="0"/>
              </a:spcAft>
              <a:tabLst>
                <a:tab pos="1714500" algn="l"/>
              </a:tabLst>
              <a:defRPr sz="2400">
                <a:solidFill>
                  <a:schemeClr val="tx1"/>
                </a:solidFill>
                <a:latin typeface="Arial" charset="0"/>
              </a:defRPr>
            </a:lvl7pPr>
            <a:lvl8pPr marL="3429000" indent="-228600" eaLnBrk="0" fontAlgn="base" hangingPunct="0">
              <a:spcBef>
                <a:spcPct val="0"/>
              </a:spcBef>
              <a:spcAft>
                <a:spcPct val="0"/>
              </a:spcAft>
              <a:tabLst>
                <a:tab pos="1714500" algn="l"/>
              </a:tabLst>
              <a:defRPr sz="2400">
                <a:solidFill>
                  <a:schemeClr val="tx1"/>
                </a:solidFill>
                <a:latin typeface="Arial" charset="0"/>
              </a:defRPr>
            </a:lvl8pPr>
            <a:lvl9pPr marL="3886200" indent="-228600" eaLnBrk="0" fontAlgn="base" hangingPunct="0">
              <a:spcBef>
                <a:spcPct val="0"/>
              </a:spcBef>
              <a:spcAft>
                <a:spcPct val="0"/>
              </a:spcAft>
              <a:tabLst>
                <a:tab pos="1714500" algn="l"/>
              </a:tabLst>
              <a:defRPr sz="2400">
                <a:solidFill>
                  <a:schemeClr val="tx1"/>
                </a:solidFill>
                <a:latin typeface="Arial" charset="0"/>
              </a:defRPr>
            </a:lvl9pPr>
          </a:lstStyle>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r>
              <a:rPr lang="en-US" altLang="en-US" sz="1600" b="1" dirty="0" smtClean="0">
                <a:solidFill>
                  <a:srgbClr val="000000"/>
                </a:solidFill>
                <a:latin typeface="Times New Roman"/>
                <a:ea typeface="+mn-ea"/>
              </a:rPr>
              <a:t>Example:</a:t>
            </a:r>
            <a:endParaRPr lang="en-US" altLang="en-US" sz="1600" i="1" dirty="0" smtClean="0">
              <a:solidFill>
                <a:srgbClr val="000000"/>
              </a:solidFill>
              <a:latin typeface="Times New Roman"/>
              <a:ea typeface="MS Mincho" pitchFamily="49" charset="-128"/>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4277821460"/>
              </p:ext>
            </p:extLst>
          </p:nvPr>
        </p:nvGraphicFramePr>
        <p:xfrm>
          <a:off x="509588" y="5829300"/>
          <a:ext cx="3998912" cy="358775"/>
        </p:xfrm>
        <a:graphic>
          <a:graphicData uri="http://schemas.openxmlformats.org/presentationml/2006/ole">
            <mc:AlternateContent xmlns:mc="http://schemas.openxmlformats.org/markup-compatibility/2006">
              <mc:Choice xmlns:v="urn:schemas-microsoft-com:vml" Requires="v">
                <p:oleObj spid="_x0000_s64519" name="Equation" r:id="rId4" imgW="2400120" imgH="215640" progId="Equation.DSMT4">
                  <p:embed/>
                </p:oleObj>
              </mc:Choice>
              <mc:Fallback>
                <p:oleObj name="Equation" r:id="rId4" imgW="2400120" imgH="215640" progId="Equation.DSMT4">
                  <p:embed/>
                  <p:pic>
                    <p:nvPicPr>
                      <p:cNvPr id="0" name="Object 11"/>
                      <p:cNvPicPr>
                        <a:picLocks noChangeAspect="1" noChangeArrowheads="1"/>
                      </p:cNvPicPr>
                      <p:nvPr/>
                    </p:nvPicPr>
                    <p:blipFill>
                      <a:blip r:embed="rId5"/>
                      <a:srcRect/>
                      <a:stretch>
                        <a:fillRect/>
                      </a:stretch>
                    </p:blipFill>
                    <p:spPr bwMode="auto">
                      <a:xfrm>
                        <a:off x="509588" y="5829300"/>
                        <a:ext cx="3998912"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215848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47"/>
          <p:cNvSpPr>
            <a:spLocks noChangeShapeType="1"/>
          </p:cNvSpPr>
          <p:nvPr/>
        </p:nvSpPr>
        <p:spPr bwMode="auto">
          <a:xfrm>
            <a:off x="5167313" y="259080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 name="Line 55"/>
          <p:cNvSpPr>
            <a:spLocks noChangeShapeType="1"/>
          </p:cNvSpPr>
          <p:nvPr/>
        </p:nvSpPr>
        <p:spPr bwMode="auto">
          <a:xfrm flipV="1">
            <a:off x="5172736" y="5815015"/>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1" name="Rectangle 54"/>
          <p:cNvSpPr>
            <a:spLocks noChangeArrowheads="1"/>
          </p:cNvSpPr>
          <p:nvPr/>
        </p:nvSpPr>
        <p:spPr bwMode="auto">
          <a:xfrm>
            <a:off x="7949612" y="5791200"/>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Y</a:t>
            </a:r>
            <a:endParaRPr lang="en-US" altLang="en-US" sz="1600" b="0" baseline="-25000" dirty="0">
              <a:latin typeface="Times New Roman" pitchFamily="-65" charset="0"/>
            </a:endParaRPr>
          </a:p>
        </p:txBody>
      </p:sp>
      <p:sp>
        <p:nvSpPr>
          <p:cNvPr id="23" name="Rectangle 64"/>
          <p:cNvSpPr>
            <a:spLocks noChangeArrowheads="1"/>
          </p:cNvSpPr>
          <p:nvPr/>
        </p:nvSpPr>
        <p:spPr bwMode="auto">
          <a:xfrm>
            <a:off x="4733925" y="2830511"/>
            <a:ext cx="2968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Symbol" panose="05050102010706020507" pitchFamily="18" charset="2"/>
              </a:rPr>
              <a:t>p</a:t>
            </a:r>
            <a:endParaRPr lang="en-US" altLang="en-US" sz="1600" b="0" i="1" dirty="0">
              <a:latin typeface="Times New Roman" pitchFamily="-65" charset="0"/>
            </a:endParaRPr>
          </a:p>
          <a:p>
            <a:pPr eaLnBrk="1" hangingPunct="1"/>
            <a:endParaRPr lang="en-US" altLang="en-US" sz="1600" b="0" dirty="0">
              <a:latin typeface="Times New Roman" pitchFamily="-65" charset="0"/>
            </a:endParaRPr>
          </a:p>
        </p:txBody>
      </p:sp>
      <p:sp>
        <p:nvSpPr>
          <p:cNvPr id="39"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
        <p:nvSpPr>
          <p:cNvPr id="40" name="Rectangle 39"/>
          <p:cNvSpPr/>
          <p:nvPr/>
        </p:nvSpPr>
        <p:spPr>
          <a:xfrm>
            <a:off x="3637586" y="533400"/>
            <a:ext cx="1925014" cy="338554"/>
          </a:xfrm>
          <a:prstGeom prst="rect">
            <a:avLst/>
          </a:prstGeom>
        </p:spPr>
        <p:txBody>
          <a:bodyPr wrap="none">
            <a:spAutoFit/>
          </a:bodyPr>
          <a:lstStyle/>
          <a:p>
            <a:r>
              <a:rPr lang="en-US" altLang="ja-JP" sz="1600" b="1" dirty="0">
                <a:ea typeface="MS PGothic" pitchFamily="34" charset="-128"/>
              </a:rPr>
              <a:t>Aggregate Demand </a:t>
            </a:r>
            <a:endParaRPr lang="en-US" sz="1600" b="1" dirty="0"/>
          </a:p>
        </p:txBody>
      </p:sp>
      <p:sp>
        <p:nvSpPr>
          <p:cNvPr id="42" name="Rectangle 3"/>
          <p:cNvSpPr txBox="1">
            <a:spLocks noChangeArrowheads="1"/>
          </p:cNvSpPr>
          <p:nvPr/>
        </p:nvSpPr>
        <p:spPr bwMode="auto">
          <a:xfrm>
            <a:off x="54769" y="1143000"/>
            <a:ext cx="8327231"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Wingdings" pitchFamily="2" charset="2"/>
              <a:buChar char="§"/>
              <a:defRPr>
                <a:solidFill>
                  <a:schemeClr val="tx1"/>
                </a:solidFill>
                <a:latin typeface="+mn-lt"/>
                <a:ea typeface="+mn-ea"/>
                <a:cs typeface="+mn-cs"/>
              </a:defRPr>
            </a:lvl1pPr>
            <a:lvl2pPr marL="742950" indent="-285750" algn="l" rtl="0" fontAlgn="base">
              <a:spcBef>
                <a:spcPct val="20000"/>
              </a:spcBef>
              <a:spcAft>
                <a:spcPct val="0"/>
              </a:spcAft>
              <a:buFont typeface="Wingdings" pitchFamily="2" charset="2"/>
              <a:buChar char="ú"/>
              <a:defRPr>
                <a:solidFill>
                  <a:schemeClr val="tx1"/>
                </a:solidFill>
                <a:latin typeface="+mn-lt"/>
                <a:cs typeface="+mn-cs"/>
              </a:defRPr>
            </a:lvl2pPr>
            <a:lvl3pPr marL="1143000" indent="-228600" algn="l" rtl="0" fontAlgn="base">
              <a:spcBef>
                <a:spcPct val="20000"/>
              </a:spcBef>
              <a:spcAft>
                <a:spcPct val="0"/>
              </a:spcAft>
              <a:buFont typeface="Times New Roman" pitchFamily="-1" charset="0"/>
              <a:buChar char="­"/>
              <a:defRPr>
                <a:solidFill>
                  <a:schemeClr val="tx1"/>
                </a:solidFill>
                <a:latin typeface="+mn-lt"/>
                <a:cs typeface="+mn-cs"/>
              </a:defRPr>
            </a:lvl3pPr>
            <a:lvl4pPr marL="1600200" indent="-228600" algn="l" rtl="0" fontAlgn="base">
              <a:spcBef>
                <a:spcPct val="20000"/>
              </a:spcBef>
              <a:spcAft>
                <a:spcPct val="0"/>
              </a:spcAft>
              <a:buFont typeface="Times New Roman" pitchFamily="-1" charset="0"/>
              <a:buChar char="­"/>
              <a:defRPr>
                <a:solidFill>
                  <a:schemeClr val="tx1"/>
                </a:solidFill>
                <a:latin typeface="+mn-lt"/>
                <a:cs typeface="+mn-cs"/>
              </a:defRPr>
            </a:lvl4pPr>
            <a:lvl5pPr marL="2057400" indent="-228600" algn="l" rtl="0" fontAlgn="base">
              <a:spcBef>
                <a:spcPct val="20000"/>
              </a:spcBef>
              <a:spcAft>
                <a:spcPct val="0"/>
              </a:spcAft>
              <a:buFont typeface="Times New Roman" pitchFamily="-1" charset="0"/>
              <a:buChar char="­"/>
              <a:defRPr>
                <a:solidFill>
                  <a:schemeClr val="tx1"/>
                </a:solidFill>
                <a:latin typeface="+mn-lt"/>
                <a:cs typeface="+mn-cs"/>
              </a:defRPr>
            </a:lvl5pPr>
            <a:lvl6pPr marL="25146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6pPr>
            <a:lvl7pPr marL="29718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7pPr>
            <a:lvl8pPr marL="34290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8pPr>
            <a:lvl9pPr marL="38862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9pPr>
          </a:lstStyle>
          <a:p>
            <a:pPr marL="795338" lvl="1" indent="-338138" eaLnBrk="1" hangingPunct="1">
              <a:buFont typeface="Wingdings" pitchFamily="2" charset="2"/>
              <a:buNone/>
            </a:pPr>
            <a:endParaRPr lang="en-US" altLang="en-US" sz="1600" b="1" kern="0" dirty="0" smtClean="0"/>
          </a:p>
          <a:p>
            <a:pPr lvl="1" indent="0" eaLnBrk="1" hangingPunct="1">
              <a:buFont typeface="Wingdings" pitchFamily="2" charset="2"/>
              <a:buNone/>
            </a:pPr>
            <a:r>
              <a:rPr lang="en-US" altLang="en-US" sz="1600" b="1" kern="0" dirty="0" smtClean="0"/>
              <a:t>                  </a:t>
            </a:r>
            <a:r>
              <a:rPr lang="en-US" altLang="en-US" sz="1600" kern="0" dirty="0" smtClean="0"/>
              <a:t>Consumption expenditures are 11 trillion dollars, investment expenditures are 9 trillion dollars, trade deficit equals 0.25 trillion dollars, the fiscal budget deficit is 0.75 trillion dollars, real rate of interest is 2 percent, and financial friction is 2. Assuming AD’s  slope is 0.5.   </a:t>
            </a:r>
          </a:p>
        </p:txBody>
      </p:sp>
      <p:sp>
        <p:nvSpPr>
          <p:cNvPr id="43" name="Rectangle 5"/>
          <p:cNvSpPr>
            <a:spLocks noChangeArrowheads="1"/>
          </p:cNvSpPr>
          <p:nvPr/>
        </p:nvSpPr>
        <p:spPr bwMode="auto">
          <a:xfrm>
            <a:off x="473555" y="1045534"/>
            <a:ext cx="2944812"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tabLst>
                <a:tab pos="1714500" algn="l"/>
              </a:tabLst>
              <a:defRPr sz="2400">
                <a:solidFill>
                  <a:schemeClr val="tx1"/>
                </a:solidFill>
                <a:latin typeface="Arial" charset="0"/>
              </a:defRPr>
            </a:lvl1pPr>
            <a:lvl2pPr marL="742950" indent="-285750" eaLnBrk="0" hangingPunct="0">
              <a:tabLst>
                <a:tab pos="1714500" algn="l"/>
              </a:tabLst>
              <a:defRPr sz="2400">
                <a:solidFill>
                  <a:schemeClr val="tx1"/>
                </a:solidFill>
                <a:latin typeface="Arial" charset="0"/>
              </a:defRPr>
            </a:lvl2pPr>
            <a:lvl3pPr marL="1143000" indent="-228600" eaLnBrk="0" hangingPunct="0">
              <a:tabLst>
                <a:tab pos="1714500" algn="l"/>
              </a:tabLst>
              <a:defRPr sz="2400">
                <a:solidFill>
                  <a:schemeClr val="tx1"/>
                </a:solidFill>
                <a:latin typeface="Arial" charset="0"/>
              </a:defRPr>
            </a:lvl3pPr>
            <a:lvl4pPr marL="1600200" indent="-228600" eaLnBrk="0" hangingPunct="0">
              <a:tabLst>
                <a:tab pos="1714500" algn="l"/>
              </a:tabLst>
              <a:defRPr sz="2400">
                <a:solidFill>
                  <a:schemeClr val="tx1"/>
                </a:solidFill>
                <a:latin typeface="Arial" charset="0"/>
              </a:defRPr>
            </a:lvl4pPr>
            <a:lvl5pPr marL="2057400" indent="-228600" eaLnBrk="0" hangingPunct="0">
              <a:tabLst>
                <a:tab pos="1714500" algn="l"/>
              </a:tabLst>
              <a:defRPr sz="2400">
                <a:solidFill>
                  <a:schemeClr val="tx1"/>
                </a:solidFill>
                <a:latin typeface="Arial" charset="0"/>
              </a:defRPr>
            </a:lvl5pPr>
            <a:lvl6pPr marL="2514600" indent="-228600" eaLnBrk="0" fontAlgn="base" hangingPunct="0">
              <a:spcBef>
                <a:spcPct val="0"/>
              </a:spcBef>
              <a:spcAft>
                <a:spcPct val="0"/>
              </a:spcAft>
              <a:tabLst>
                <a:tab pos="1714500" algn="l"/>
              </a:tabLst>
              <a:defRPr sz="2400">
                <a:solidFill>
                  <a:schemeClr val="tx1"/>
                </a:solidFill>
                <a:latin typeface="Arial" charset="0"/>
              </a:defRPr>
            </a:lvl6pPr>
            <a:lvl7pPr marL="2971800" indent="-228600" eaLnBrk="0" fontAlgn="base" hangingPunct="0">
              <a:spcBef>
                <a:spcPct val="0"/>
              </a:spcBef>
              <a:spcAft>
                <a:spcPct val="0"/>
              </a:spcAft>
              <a:tabLst>
                <a:tab pos="1714500" algn="l"/>
              </a:tabLst>
              <a:defRPr sz="2400">
                <a:solidFill>
                  <a:schemeClr val="tx1"/>
                </a:solidFill>
                <a:latin typeface="Arial" charset="0"/>
              </a:defRPr>
            </a:lvl7pPr>
            <a:lvl8pPr marL="3429000" indent="-228600" eaLnBrk="0" fontAlgn="base" hangingPunct="0">
              <a:spcBef>
                <a:spcPct val="0"/>
              </a:spcBef>
              <a:spcAft>
                <a:spcPct val="0"/>
              </a:spcAft>
              <a:tabLst>
                <a:tab pos="1714500" algn="l"/>
              </a:tabLst>
              <a:defRPr sz="2400">
                <a:solidFill>
                  <a:schemeClr val="tx1"/>
                </a:solidFill>
                <a:latin typeface="Arial" charset="0"/>
              </a:defRPr>
            </a:lvl8pPr>
            <a:lvl9pPr marL="3886200" indent="-228600" eaLnBrk="0" fontAlgn="base" hangingPunct="0">
              <a:spcBef>
                <a:spcPct val="0"/>
              </a:spcBef>
              <a:spcAft>
                <a:spcPct val="0"/>
              </a:spcAft>
              <a:tabLst>
                <a:tab pos="1714500" algn="l"/>
              </a:tabLst>
              <a:defRPr sz="2400">
                <a:solidFill>
                  <a:schemeClr val="tx1"/>
                </a:solidFill>
                <a:latin typeface="Arial" charset="0"/>
              </a:defRPr>
            </a:lvl9pPr>
          </a:lstStyle>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r>
              <a:rPr lang="en-US" altLang="en-US" sz="1600" b="1" dirty="0" smtClean="0">
                <a:solidFill>
                  <a:srgbClr val="000000"/>
                </a:solidFill>
                <a:latin typeface="Times New Roman"/>
                <a:ea typeface="+mn-ea"/>
              </a:rPr>
              <a:t>Example:</a:t>
            </a:r>
            <a:endParaRPr lang="en-US" altLang="en-US" sz="1600" i="1" dirty="0" smtClean="0">
              <a:solidFill>
                <a:srgbClr val="000000"/>
              </a:solidFill>
              <a:latin typeface="Times New Roman"/>
              <a:ea typeface="MS Mincho" pitchFamily="49" charset="-128"/>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267995060"/>
              </p:ext>
            </p:extLst>
          </p:nvPr>
        </p:nvGraphicFramePr>
        <p:xfrm>
          <a:off x="501650" y="5851525"/>
          <a:ext cx="4041775" cy="338138"/>
        </p:xfrm>
        <a:graphic>
          <a:graphicData uri="http://schemas.openxmlformats.org/presentationml/2006/ole">
            <mc:AlternateContent xmlns:mc="http://schemas.openxmlformats.org/markup-compatibility/2006">
              <mc:Choice xmlns:v="urn:schemas-microsoft-com:vml" Requires="v">
                <p:oleObj spid="_x0000_s65544" name="Equation" r:id="rId4" imgW="2425680" imgH="203040" progId="Equation.DSMT4">
                  <p:embed/>
                </p:oleObj>
              </mc:Choice>
              <mc:Fallback>
                <p:oleObj name="Equation" r:id="rId4" imgW="2425680" imgH="203040" progId="Equation.DSMT4">
                  <p:embed/>
                  <p:pic>
                    <p:nvPicPr>
                      <p:cNvPr id="0" name="Object 1"/>
                      <p:cNvPicPr>
                        <a:picLocks noChangeAspect="1" noChangeArrowheads="1"/>
                      </p:cNvPicPr>
                      <p:nvPr/>
                    </p:nvPicPr>
                    <p:blipFill>
                      <a:blip r:embed="rId5"/>
                      <a:srcRect/>
                      <a:stretch>
                        <a:fillRect/>
                      </a:stretch>
                    </p:blipFill>
                    <p:spPr bwMode="auto">
                      <a:xfrm>
                        <a:off x="501650" y="5851525"/>
                        <a:ext cx="4041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215848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47"/>
          <p:cNvSpPr>
            <a:spLocks noChangeShapeType="1"/>
          </p:cNvSpPr>
          <p:nvPr/>
        </p:nvSpPr>
        <p:spPr bwMode="auto">
          <a:xfrm>
            <a:off x="5167313" y="259080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 name="Line 55"/>
          <p:cNvSpPr>
            <a:spLocks noChangeShapeType="1"/>
          </p:cNvSpPr>
          <p:nvPr/>
        </p:nvSpPr>
        <p:spPr bwMode="auto">
          <a:xfrm flipV="1">
            <a:off x="5172736" y="5815015"/>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1" name="Rectangle 54"/>
          <p:cNvSpPr>
            <a:spLocks noChangeArrowheads="1"/>
          </p:cNvSpPr>
          <p:nvPr/>
        </p:nvSpPr>
        <p:spPr bwMode="auto">
          <a:xfrm>
            <a:off x="7949612" y="5791200"/>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Y</a:t>
            </a:r>
            <a:endParaRPr lang="en-US" altLang="en-US" sz="1600" b="0" baseline="-25000" dirty="0">
              <a:latin typeface="Times New Roman" pitchFamily="-65" charset="0"/>
            </a:endParaRPr>
          </a:p>
        </p:txBody>
      </p:sp>
      <p:sp>
        <p:nvSpPr>
          <p:cNvPr id="23" name="Rectangle 64"/>
          <p:cNvSpPr>
            <a:spLocks noChangeArrowheads="1"/>
          </p:cNvSpPr>
          <p:nvPr/>
        </p:nvSpPr>
        <p:spPr bwMode="auto">
          <a:xfrm>
            <a:off x="4733925" y="2830511"/>
            <a:ext cx="2968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Symbol" panose="05050102010706020507" pitchFamily="18" charset="2"/>
              </a:rPr>
              <a:t>p</a:t>
            </a:r>
            <a:endParaRPr lang="en-US" altLang="en-US" sz="1600" b="0" i="1" dirty="0">
              <a:latin typeface="Times New Roman" pitchFamily="-65" charset="0"/>
            </a:endParaRPr>
          </a:p>
          <a:p>
            <a:pPr eaLnBrk="1" hangingPunct="1"/>
            <a:endParaRPr lang="en-US" altLang="en-US" sz="1600" b="0" dirty="0">
              <a:latin typeface="Times New Roman" pitchFamily="-65" charset="0"/>
            </a:endParaRPr>
          </a:p>
        </p:txBody>
      </p:sp>
      <p:sp>
        <p:nvSpPr>
          <p:cNvPr id="39"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
        <p:nvSpPr>
          <p:cNvPr id="40" name="Rectangle 39"/>
          <p:cNvSpPr/>
          <p:nvPr/>
        </p:nvSpPr>
        <p:spPr>
          <a:xfrm>
            <a:off x="3637586" y="533400"/>
            <a:ext cx="1925014" cy="338554"/>
          </a:xfrm>
          <a:prstGeom prst="rect">
            <a:avLst/>
          </a:prstGeom>
        </p:spPr>
        <p:txBody>
          <a:bodyPr wrap="none">
            <a:spAutoFit/>
          </a:bodyPr>
          <a:lstStyle/>
          <a:p>
            <a:r>
              <a:rPr lang="en-US" altLang="ja-JP" sz="1600" b="1" dirty="0">
                <a:ea typeface="MS PGothic" pitchFamily="34" charset="-128"/>
              </a:rPr>
              <a:t>Aggregate Demand </a:t>
            </a:r>
            <a:endParaRPr lang="en-US" sz="1600" b="1" dirty="0"/>
          </a:p>
        </p:txBody>
      </p:sp>
      <p:sp>
        <p:nvSpPr>
          <p:cNvPr id="42" name="Rectangle 3"/>
          <p:cNvSpPr txBox="1">
            <a:spLocks noChangeArrowheads="1"/>
          </p:cNvSpPr>
          <p:nvPr/>
        </p:nvSpPr>
        <p:spPr bwMode="auto">
          <a:xfrm>
            <a:off x="54769" y="1143000"/>
            <a:ext cx="8327231"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Wingdings" pitchFamily="2" charset="2"/>
              <a:buChar char="§"/>
              <a:defRPr>
                <a:solidFill>
                  <a:schemeClr val="tx1"/>
                </a:solidFill>
                <a:latin typeface="+mn-lt"/>
                <a:ea typeface="+mn-ea"/>
                <a:cs typeface="+mn-cs"/>
              </a:defRPr>
            </a:lvl1pPr>
            <a:lvl2pPr marL="742950" indent="-285750" algn="l" rtl="0" fontAlgn="base">
              <a:spcBef>
                <a:spcPct val="20000"/>
              </a:spcBef>
              <a:spcAft>
                <a:spcPct val="0"/>
              </a:spcAft>
              <a:buFont typeface="Wingdings" pitchFamily="2" charset="2"/>
              <a:buChar char="ú"/>
              <a:defRPr>
                <a:solidFill>
                  <a:schemeClr val="tx1"/>
                </a:solidFill>
                <a:latin typeface="+mn-lt"/>
                <a:cs typeface="+mn-cs"/>
              </a:defRPr>
            </a:lvl2pPr>
            <a:lvl3pPr marL="1143000" indent="-228600" algn="l" rtl="0" fontAlgn="base">
              <a:spcBef>
                <a:spcPct val="20000"/>
              </a:spcBef>
              <a:spcAft>
                <a:spcPct val="0"/>
              </a:spcAft>
              <a:buFont typeface="Times New Roman" pitchFamily="-1" charset="0"/>
              <a:buChar char="­"/>
              <a:defRPr>
                <a:solidFill>
                  <a:schemeClr val="tx1"/>
                </a:solidFill>
                <a:latin typeface="+mn-lt"/>
                <a:cs typeface="+mn-cs"/>
              </a:defRPr>
            </a:lvl3pPr>
            <a:lvl4pPr marL="1600200" indent="-228600" algn="l" rtl="0" fontAlgn="base">
              <a:spcBef>
                <a:spcPct val="20000"/>
              </a:spcBef>
              <a:spcAft>
                <a:spcPct val="0"/>
              </a:spcAft>
              <a:buFont typeface="Times New Roman" pitchFamily="-1" charset="0"/>
              <a:buChar char="­"/>
              <a:defRPr>
                <a:solidFill>
                  <a:schemeClr val="tx1"/>
                </a:solidFill>
                <a:latin typeface="+mn-lt"/>
                <a:cs typeface="+mn-cs"/>
              </a:defRPr>
            </a:lvl4pPr>
            <a:lvl5pPr marL="2057400" indent="-228600" algn="l" rtl="0" fontAlgn="base">
              <a:spcBef>
                <a:spcPct val="20000"/>
              </a:spcBef>
              <a:spcAft>
                <a:spcPct val="0"/>
              </a:spcAft>
              <a:buFont typeface="Times New Roman" pitchFamily="-1" charset="0"/>
              <a:buChar char="­"/>
              <a:defRPr>
                <a:solidFill>
                  <a:schemeClr val="tx1"/>
                </a:solidFill>
                <a:latin typeface="+mn-lt"/>
                <a:cs typeface="+mn-cs"/>
              </a:defRPr>
            </a:lvl5pPr>
            <a:lvl6pPr marL="25146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6pPr>
            <a:lvl7pPr marL="29718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7pPr>
            <a:lvl8pPr marL="34290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8pPr>
            <a:lvl9pPr marL="38862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9pPr>
          </a:lstStyle>
          <a:p>
            <a:pPr marL="795338" lvl="1" indent="-338138" eaLnBrk="1" hangingPunct="1">
              <a:buFont typeface="Wingdings" pitchFamily="2" charset="2"/>
              <a:buNone/>
            </a:pPr>
            <a:endParaRPr lang="en-US" altLang="en-US" sz="1600" b="1" kern="0" dirty="0" smtClean="0"/>
          </a:p>
          <a:p>
            <a:pPr lvl="1" indent="0" eaLnBrk="1" hangingPunct="1">
              <a:buFont typeface="Wingdings" pitchFamily="2" charset="2"/>
              <a:buNone/>
            </a:pPr>
            <a:r>
              <a:rPr lang="en-US" altLang="en-US" sz="1600" b="1" kern="0" dirty="0" smtClean="0"/>
              <a:t>                  </a:t>
            </a:r>
            <a:r>
              <a:rPr lang="en-US" altLang="en-US" sz="1600" kern="0" dirty="0" smtClean="0"/>
              <a:t>Consumption expenditures are 11 trillion dollars, investment expenditures are 9 trillion dollars, trade deficit equals 0.25 trillion dollars, the fiscal budget deficit is 0.75 trillion dollars, real rate of interest is 2 percent, and financial friction is 2. Assuming AD’s  slope is 0.5.   </a:t>
            </a:r>
          </a:p>
        </p:txBody>
      </p:sp>
      <p:sp>
        <p:nvSpPr>
          <p:cNvPr id="43" name="Rectangle 5"/>
          <p:cNvSpPr>
            <a:spLocks noChangeArrowheads="1"/>
          </p:cNvSpPr>
          <p:nvPr/>
        </p:nvSpPr>
        <p:spPr bwMode="auto">
          <a:xfrm>
            <a:off x="473555" y="1045534"/>
            <a:ext cx="2944812"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tabLst>
                <a:tab pos="1714500" algn="l"/>
              </a:tabLst>
              <a:defRPr sz="2400">
                <a:solidFill>
                  <a:schemeClr val="tx1"/>
                </a:solidFill>
                <a:latin typeface="Arial" charset="0"/>
              </a:defRPr>
            </a:lvl1pPr>
            <a:lvl2pPr marL="742950" indent="-285750" eaLnBrk="0" hangingPunct="0">
              <a:tabLst>
                <a:tab pos="1714500" algn="l"/>
              </a:tabLst>
              <a:defRPr sz="2400">
                <a:solidFill>
                  <a:schemeClr val="tx1"/>
                </a:solidFill>
                <a:latin typeface="Arial" charset="0"/>
              </a:defRPr>
            </a:lvl2pPr>
            <a:lvl3pPr marL="1143000" indent="-228600" eaLnBrk="0" hangingPunct="0">
              <a:tabLst>
                <a:tab pos="1714500" algn="l"/>
              </a:tabLst>
              <a:defRPr sz="2400">
                <a:solidFill>
                  <a:schemeClr val="tx1"/>
                </a:solidFill>
                <a:latin typeface="Arial" charset="0"/>
              </a:defRPr>
            </a:lvl3pPr>
            <a:lvl4pPr marL="1600200" indent="-228600" eaLnBrk="0" hangingPunct="0">
              <a:tabLst>
                <a:tab pos="1714500" algn="l"/>
              </a:tabLst>
              <a:defRPr sz="2400">
                <a:solidFill>
                  <a:schemeClr val="tx1"/>
                </a:solidFill>
                <a:latin typeface="Arial" charset="0"/>
              </a:defRPr>
            </a:lvl4pPr>
            <a:lvl5pPr marL="2057400" indent="-228600" eaLnBrk="0" hangingPunct="0">
              <a:tabLst>
                <a:tab pos="1714500" algn="l"/>
              </a:tabLst>
              <a:defRPr sz="2400">
                <a:solidFill>
                  <a:schemeClr val="tx1"/>
                </a:solidFill>
                <a:latin typeface="Arial" charset="0"/>
              </a:defRPr>
            </a:lvl5pPr>
            <a:lvl6pPr marL="2514600" indent="-228600" eaLnBrk="0" fontAlgn="base" hangingPunct="0">
              <a:spcBef>
                <a:spcPct val="0"/>
              </a:spcBef>
              <a:spcAft>
                <a:spcPct val="0"/>
              </a:spcAft>
              <a:tabLst>
                <a:tab pos="1714500" algn="l"/>
              </a:tabLst>
              <a:defRPr sz="2400">
                <a:solidFill>
                  <a:schemeClr val="tx1"/>
                </a:solidFill>
                <a:latin typeface="Arial" charset="0"/>
              </a:defRPr>
            </a:lvl6pPr>
            <a:lvl7pPr marL="2971800" indent="-228600" eaLnBrk="0" fontAlgn="base" hangingPunct="0">
              <a:spcBef>
                <a:spcPct val="0"/>
              </a:spcBef>
              <a:spcAft>
                <a:spcPct val="0"/>
              </a:spcAft>
              <a:tabLst>
                <a:tab pos="1714500" algn="l"/>
              </a:tabLst>
              <a:defRPr sz="2400">
                <a:solidFill>
                  <a:schemeClr val="tx1"/>
                </a:solidFill>
                <a:latin typeface="Arial" charset="0"/>
              </a:defRPr>
            </a:lvl7pPr>
            <a:lvl8pPr marL="3429000" indent="-228600" eaLnBrk="0" fontAlgn="base" hangingPunct="0">
              <a:spcBef>
                <a:spcPct val="0"/>
              </a:spcBef>
              <a:spcAft>
                <a:spcPct val="0"/>
              </a:spcAft>
              <a:tabLst>
                <a:tab pos="1714500" algn="l"/>
              </a:tabLst>
              <a:defRPr sz="2400">
                <a:solidFill>
                  <a:schemeClr val="tx1"/>
                </a:solidFill>
                <a:latin typeface="Arial" charset="0"/>
              </a:defRPr>
            </a:lvl8pPr>
            <a:lvl9pPr marL="3886200" indent="-228600" eaLnBrk="0" fontAlgn="base" hangingPunct="0">
              <a:spcBef>
                <a:spcPct val="0"/>
              </a:spcBef>
              <a:spcAft>
                <a:spcPct val="0"/>
              </a:spcAft>
              <a:tabLst>
                <a:tab pos="1714500" algn="l"/>
              </a:tabLst>
              <a:defRPr sz="2400">
                <a:solidFill>
                  <a:schemeClr val="tx1"/>
                </a:solidFill>
                <a:latin typeface="Arial" charset="0"/>
              </a:defRPr>
            </a:lvl9pPr>
          </a:lstStyle>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r>
              <a:rPr lang="en-US" altLang="en-US" sz="1600" b="1" dirty="0" smtClean="0">
                <a:solidFill>
                  <a:srgbClr val="000000"/>
                </a:solidFill>
                <a:latin typeface="Times New Roman"/>
                <a:ea typeface="+mn-ea"/>
              </a:rPr>
              <a:t>Example:</a:t>
            </a:r>
            <a:endParaRPr lang="en-US" altLang="en-US" sz="1600" i="1" dirty="0" smtClean="0">
              <a:solidFill>
                <a:srgbClr val="000000"/>
              </a:solidFill>
              <a:latin typeface="Times New Roman"/>
              <a:ea typeface="MS Mincho" pitchFamily="49" charset="-128"/>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2915321932"/>
              </p:ext>
            </p:extLst>
          </p:nvPr>
        </p:nvGraphicFramePr>
        <p:xfrm>
          <a:off x="511175" y="5851525"/>
          <a:ext cx="4021138" cy="338138"/>
        </p:xfrm>
        <a:graphic>
          <a:graphicData uri="http://schemas.openxmlformats.org/presentationml/2006/ole">
            <mc:AlternateContent xmlns:mc="http://schemas.openxmlformats.org/markup-compatibility/2006">
              <mc:Choice xmlns:v="urn:schemas-microsoft-com:vml" Requires="v">
                <p:oleObj spid="_x0000_s66568" name="Equation" r:id="rId4" imgW="2412720" imgH="203040" progId="Equation.DSMT4">
                  <p:embed/>
                </p:oleObj>
              </mc:Choice>
              <mc:Fallback>
                <p:oleObj name="Equation" r:id="rId4" imgW="2412720" imgH="203040" progId="Equation.DSMT4">
                  <p:embed/>
                  <p:pic>
                    <p:nvPicPr>
                      <p:cNvPr id="0" name="Object 1"/>
                      <p:cNvPicPr>
                        <a:picLocks noChangeAspect="1" noChangeArrowheads="1"/>
                      </p:cNvPicPr>
                      <p:nvPr/>
                    </p:nvPicPr>
                    <p:blipFill>
                      <a:blip r:embed="rId5"/>
                      <a:srcRect/>
                      <a:stretch>
                        <a:fillRect/>
                      </a:stretch>
                    </p:blipFill>
                    <p:spPr bwMode="auto">
                      <a:xfrm>
                        <a:off x="511175" y="5851525"/>
                        <a:ext cx="40211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215848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47"/>
          <p:cNvSpPr>
            <a:spLocks noChangeShapeType="1"/>
          </p:cNvSpPr>
          <p:nvPr/>
        </p:nvSpPr>
        <p:spPr bwMode="auto">
          <a:xfrm>
            <a:off x="5167313" y="259080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 name="Line 55"/>
          <p:cNvSpPr>
            <a:spLocks noChangeShapeType="1"/>
          </p:cNvSpPr>
          <p:nvPr/>
        </p:nvSpPr>
        <p:spPr bwMode="auto">
          <a:xfrm flipV="1">
            <a:off x="5172736" y="5815015"/>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1" name="Rectangle 54"/>
          <p:cNvSpPr>
            <a:spLocks noChangeArrowheads="1"/>
          </p:cNvSpPr>
          <p:nvPr/>
        </p:nvSpPr>
        <p:spPr bwMode="auto">
          <a:xfrm>
            <a:off x="7949612" y="5791200"/>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Y</a:t>
            </a:r>
            <a:endParaRPr lang="en-US" altLang="en-US" sz="1600" b="0" baseline="-25000" dirty="0">
              <a:latin typeface="Times New Roman" pitchFamily="-65" charset="0"/>
            </a:endParaRPr>
          </a:p>
        </p:txBody>
      </p:sp>
      <p:sp>
        <p:nvSpPr>
          <p:cNvPr id="23" name="Rectangle 64"/>
          <p:cNvSpPr>
            <a:spLocks noChangeArrowheads="1"/>
          </p:cNvSpPr>
          <p:nvPr/>
        </p:nvSpPr>
        <p:spPr bwMode="auto">
          <a:xfrm>
            <a:off x="4733925" y="2830511"/>
            <a:ext cx="2968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Symbol" panose="05050102010706020507" pitchFamily="18" charset="2"/>
              </a:rPr>
              <a:t>p</a:t>
            </a:r>
            <a:endParaRPr lang="en-US" altLang="en-US" sz="1600" b="0" i="1" dirty="0">
              <a:latin typeface="Times New Roman" pitchFamily="-65" charset="0"/>
            </a:endParaRPr>
          </a:p>
          <a:p>
            <a:pPr eaLnBrk="1" hangingPunct="1"/>
            <a:endParaRPr lang="en-US" altLang="en-US" sz="1600" b="0" dirty="0">
              <a:latin typeface="Times New Roman" pitchFamily="-65" charset="0"/>
            </a:endParaRPr>
          </a:p>
        </p:txBody>
      </p:sp>
      <p:sp>
        <p:nvSpPr>
          <p:cNvPr id="37" name="Rectangle 36"/>
          <p:cNvSpPr/>
          <p:nvPr/>
        </p:nvSpPr>
        <p:spPr>
          <a:xfrm rot="5400000">
            <a:off x="7099904" y="3743929"/>
            <a:ext cx="3180142"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
        <p:nvSpPr>
          <p:cNvPr id="40" name="Rectangle 39"/>
          <p:cNvSpPr/>
          <p:nvPr/>
        </p:nvSpPr>
        <p:spPr>
          <a:xfrm>
            <a:off x="3637586" y="533400"/>
            <a:ext cx="1925014" cy="338554"/>
          </a:xfrm>
          <a:prstGeom prst="rect">
            <a:avLst/>
          </a:prstGeom>
        </p:spPr>
        <p:txBody>
          <a:bodyPr wrap="none">
            <a:spAutoFit/>
          </a:bodyPr>
          <a:lstStyle/>
          <a:p>
            <a:r>
              <a:rPr lang="en-US" altLang="ja-JP" sz="1600" b="1" dirty="0">
                <a:ea typeface="MS PGothic" pitchFamily="34" charset="-128"/>
              </a:rPr>
              <a:t>Aggregate Demand </a:t>
            </a:r>
            <a:endParaRPr lang="en-US" sz="1600" b="1" dirty="0"/>
          </a:p>
        </p:txBody>
      </p:sp>
      <p:sp>
        <p:nvSpPr>
          <p:cNvPr id="42" name="Rectangle 3"/>
          <p:cNvSpPr txBox="1">
            <a:spLocks noChangeArrowheads="1"/>
          </p:cNvSpPr>
          <p:nvPr/>
        </p:nvSpPr>
        <p:spPr bwMode="auto">
          <a:xfrm>
            <a:off x="54769" y="1143000"/>
            <a:ext cx="8327231"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Wingdings" pitchFamily="2" charset="2"/>
              <a:buChar char="§"/>
              <a:defRPr>
                <a:solidFill>
                  <a:schemeClr val="tx1"/>
                </a:solidFill>
                <a:latin typeface="+mn-lt"/>
                <a:ea typeface="+mn-ea"/>
                <a:cs typeface="+mn-cs"/>
              </a:defRPr>
            </a:lvl1pPr>
            <a:lvl2pPr marL="742950" indent="-285750" algn="l" rtl="0" fontAlgn="base">
              <a:spcBef>
                <a:spcPct val="20000"/>
              </a:spcBef>
              <a:spcAft>
                <a:spcPct val="0"/>
              </a:spcAft>
              <a:buFont typeface="Wingdings" pitchFamily="2" charset="2"/>
              <a:buChar char="ú"/>
              <a:defRPr>
                <a:solidFill>
                  <a:schemeClr val="tx1"/>
                </a:solidFill>
                <a:latin typeface="+mn-lt"/>
                <a:cs typeface="+mn-cs"/>
              </a:defRPr>
            </a:lvl2pPr>
            <a:lvl3pPr marL="1143000" indent="-228600" algn="l" rtl="0" fontAlgn="base">
              <a:spcBef>
                <a:spcPct val="20000"/>
              </a:spcBef>
              <a:spcAft>
                <a:spcPct val="0"/>
              </a:spcAft>
              <a:buFont typeface="Times New Roman" pitchFamily="-1" charset="0"/>
              <a:buChar char="­"/>
              <a:defRPr>
                <a:solidFill>
                  <a:schemeClr val="tx1"/>
                </a:solidFill>
                <a:latin typeface="+mn-lt"/>
                <a:cs typeface="+mn-cs"/>
              </a:defRPr>
            </a:lvl3pPr>
            <a:lvl4pPr marL="1600200" indent="-228600" algn="l" rtl="0" fontAlgn="base">
              <a:spcBef>
                <a:spcPct val="20000"/>
              </a:spcBef>
              <a:spcAft>
                <a:spcPct val="0"/>
              </a:spcAft>
              <a:buFont typeface="Times New Roman" pitchFamily="-1" charset="0"/>
              <a:buChar char="­"/>
              <a:defRPr>
                <a:solidFill>
                  <a:schemeClr val="tx1"/>
                </a:solidFill>
                <a:latin typeface="+mn-lt"/>
                <a:cs typeface="+mn-cs"/>
              </a:defRPr>
            </a:lvl4pPr>
            <a:lvl5pPr marL="2057400" indent="-228600" algn="l" rtl="0" fontAlgn="base">
              <a:spcBef>
                <a:spcPct val="20000"/>
              </a:spcBef>
              <a:spcAft>
                <a:spcPct val="0"/>
              </a:spcAft>
              <a:buFont typeface="Times New Roman" pitchFamily="-1" charset="0"/>
              <a:buChar char="­"/>
              <a:defRPr>
                <a:solidFill>
                  <a:schemeClr val="tx1"/>
                </a:solidFill>
                <a:latin typeface="+mn-lt"/>
                <a:cs typeface="+mn-cs"/>
              </a:defRPr>
            </a:lvl5pPr>
            <a:lvl6pPr marL="25146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6pPr>
            <a:lvl7pPr marL="29718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7pPr>
            <a:lvl8pPr marL="34290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8pPr>
            <a:lvl9pPr marL="38862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9pPr>
          </a:lstStyle>
          <a:p>
            <a:pPr marL="795338" lvl="1" indent="-338138" eaLnBrk="1" hangingPunct="1">
              <a:buFont typeface="Wingdings" pitchFamily="2" charset="2"/>
              <a:buNone/>
            </a:pPr>
            <a:endParaRPr lang="en-US" altLang="en-US" sz="1600" b="1" kern="0" dirty="0" smtClean="0"/>
          </a:p>
          <a:p>
            <a:pPr lvl="1" indent="0" eaLnBrk="1" hangingPunct="1">
              <a:buFont typeface="Wingdings" pitchFamily="2" charset="2"/>
              <a:buNone/>
            </a:pPr>
            <a:r>
              <a:rPr lang="en-US" altLang="en-US" sz="1600" b="1" kern="0" dirty="0" smtClean="0"/>
              <a:t>                  </a:t>
            </a:r>
            <a:r>
              <a:rPr lang="en-US" altLang="en-US" sz="1600" kern="0" dirty="0" smtClean="0"/>
              <a:t>Consumption expenditures are 11 trillion dollars, investment expenditures are 9 trillion dollars, trade deficit equals 0.25 trillion dollars, the fiscal budget deficit is 0.75 trillion dollars, real rate of interest is 2 percent, and financial friction is 2. Assuming AD’s  slope is 0.5.   </a:t>
            </a:r>
          </a:p>
        </p:txBody>
      </p:sp>
      <p:sp>
        <p:nvSpPr>
          <p:cNvPr id="43" name="Rectangle 5"/>
          <p:cNvSpPr>
            <a:spLocks noChangeArrowheads="1"/>
          </p:cNvSpPr>
          <p:nvPr/>
        </p:nvSpPr>
        <p:spPr bwMode="auto">
          <a:xfrm>
            <a:off x="473555" y="1045534"/>
            <a:ext cx="2944812"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tabLst>
                <a:tab pos="1714500" algn="l"/>
              </a:tabLst>
              <a:defRPr sz="2400">
                <a:solidFill>
                  <a:schemeClr val="tx1"/>
                </a:solidFill>
                <a:latin typeface="Arial" charset="0"/>
              </a:defRPr>
            </a:lvl1pPr>
            <a:lvl2pPr marL="742950" indent="-285750" eaLnBrk="0" hangingPunct="0">
              <a:tabLst>
                <a:tab pos="1714500" algn="l"/>
              </a:tabLst>
              <a:defRPr sz="2400">
                <a:solidFill>
                  <a:schemeClr val="tx1"/>
                </a:solidFill>
                <a:latin typeface="Arial" charset="0"/>
              </a:defRPr>
            </a:lvl2pPr>
            <a:lvl3pPr marL="1143000" indent="-228600" eaLnBrk="0" hangingPunct="0">
              <a:tabLst>
                <a:tab pos="1714500" algn="l"/>
              </a:tabLst>
              <a:defRPr sz="2400">
                <a:solidFill>
                  <a:schemeClr val="tx1"/>
                </a:solidFill>
                <a:latin typeface="Arial" charset="0"/>
              </a:defRPr>
            </a:lvl3pPr>
            <a:lvl4pPr marL="1600200" indent="-228600" eaLnBrk="0" hangingPunct="0">
              <a:tabLst>
                <a:tab pos="1714500" algn="l"/>
              </a:tabLst>
              <a:defRPr sz="2400">
                <a:solidFill>
                  <a:schemeClr val="tx1"/>
                </a:solidFill>
                <a:latin typeface="Arial" charset="0"/>
              </a:defRPr>
            </a:lvl4pPr>
            <a:lvl5pPr marL="2057400" indent="-228600" eaLnBrk="0" hangingPunct="0">
              <a:tabLst>
                <a:tab pos="1714500" algn="l"/>
              </a:tabLst>
              <a:defRPr sz="2400">
                <a:solidFill>
                  <a:schemeClr val="tx1"/>
                </a:solidFill>
                <a:latin typeface="Arial" charset="0"/>
              </a:defRPr>
            </a:lvl5pPr>
            <a:lvl6pPr marL="2514600" indent="-228600" eaLnBrk="0" fontAlgn="base" hangingPunct="0">
              <a:spcBef>
                <a:spcPct val="0"/>
              </a:spcBef>
              <a:spcAft>
                <a:spcPct val="0"/>
              </a:spcAft>
              <a:tabLst>
                <a:tab pos="1714500" algn="l"/>
              </a:tabLst>
              <a:defRPr sz="2400">
                <a:solidFill>
                  <a:schemeClr val="tx1"/>
                </a:solidFill>
                <a:latin typeface="Arial" charset="0"/>
              </a:defRPr>
            </a:lvl6pPr>
            <a:lvl7pPr marL="2971800" indent="-228600" eaLnBrk="0" fontAlgn="base" hangingPunct="0">
              <a:spcBef>
                <a:spcPct val="0"/>
              </a:spcBef>
              <a:spcAft>
                <a:spcPct val="0"/>
              </a:spcAft>
              <a:tabLst>
                <a:tab pos="1714500" algn="l"/>
              </a:tabLst>
              <a:defRPr sz="2400">
                <a:solidFill>
                  <a:schemeClr val="tx1"/>
                </a:solidFill>
                <a:latin typeface="Arial" charset="0"/>
              </a:defRPr>
            </a:lvl7pPr>
            <a:lvl8pPr marL="3429000" indent="-228600" eaLnBrk="0" fontAlgn="base" hangingPunct="0">
              <a:spcBef>
                <a:spcPct val="0"/>
              </a:spcBef>
              <a:spcAft>
                <a:spcPct val="0"/>
              </a:spcAft>
              <a:tabLst>
                <a:tab pos="1714500" algn="l"/>
              </a:tabLst>
              <a:defRPr sz="2400">
                <a:solidFill>
                  <a:schemeClr val="tx1"/>
                </a:solidFill>
                <a:latin typeface="Arial" charset="0"/>
              </a:defRPr>
            </a:lvl8pPr>
            <a:lvl9pPr marL="3886200" indent="-228600" eaLnBrk="0" fontAlgn="base" hangingPunct="0">
              <a:spcBef>
                <a:spcPct val="0"/>
              </a:spcBef>
              <a:spcAft>
                <a:spcPct val="0"/>
              </a:spcAft>
              <a:tabLst>
                <a:tab pos="1714500" algn="l"/>
              </a:tabLst>
              <a:defRPr sz="2400">
                <a:solidFill>
                  <a:schemeClr val="tx1"/>
                </a:solidFill>
                <a:latin typeface="Arial" charset="0"/>
              </a:defRPr>
            </a:lvl9pPr>
          </a:lstStyle>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r>
              <a:rPr lang="en-US" altLang="en-US" sz="1600" b="1" dirty="0" smtClean="0">
                <a:solidFill>
                  <a:srgbClr val="000000"/>
                </a:solidFill>
                <a:latin typeface="Times New Roman"/>
                <a:ea typeface="+mn-ea"/>
              </a:rPr>
              <a:t>Example:</a:t>
            </a:r>
            <a:endParaRPr lang="en-US" altLang="en-US" sz="1600" i="1" dirty="0" smtClean="0">
              <a:solidFill>
                <a:srgbClr val="000000"/>
              </a:solidFill>
              <a:latin typeface="Times New Roman"/>
              <a:ea typeface="MS Mincho" pitchFamily="49" charset="-128"/>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939745854"/>
              </p:ext>
            </p:extLst>
          </p:nvPr>
        </p:nvGraphicFramePr>
        <p:xfrm>
          <a:off x="501650" y="5851525"/>
          <a:ext cx="4041775" cy="338138"/>
        </p:xfrm>
        <a:graphic>
          <a:graphicData uri="http://schemas.openxmlformats.org/presentationml/2006/ole">
            <mc:AlternateContent xmlns:mc="http://schemas.openxmlformats.org/markup-compatibility/2006">
              <mc:Choice xmlns:v="urn:schemas-microsoft-com:vml" Requires="v">
                <p:oleObj spid="_x0000_s67591" name="Equation" r:id="rId4" imgW="2425680" imgH="203040" progId="Equation.DSMT4">
                  <p:embed/>
                </p:oleObj>
              </mc:Choice>
              <mc:Fallback>
                <p:oleObj name="Equation" r:id="rId4" imgW="2425680" imgH="203040" progId="Equation.DSMT4">
                  <p:embed/>
                  <p:pic>
                    <p:nvPicPr>
                      <p:cNvPr id="0" name="Object 1"/>
                      <p:cNvPicPr>
                        <a:picLocks noChangeAspect="1" noChangeArrowheads="1"/>
                      </p:cNvPicPr>
                      <p:nvPr/>
                    </p:nvPicPr>
                    <p:blipFill>
                      <a:blip r:embed="rId5"/>
                      <a:srcRect/>
                      <a:stretch>
                        <a:fillRect/>
                      </a:stretch>
                    </p:blipFill>
                    <p:spPr bwMode="auto">
                      <a:xfrm>
                        <a:off x="501650" y="5851525"/>
                        <a:ext cx="4041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215848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47"/>
          <p:cNvSpPr>
            <a:spLocks noChangeShapeType="1"/>
          </p:cNvSpPr>
          <p:nvPr/>
        </p:nvSpPr>
        <p:spPr bwMode="auto">
          <a:xfrm>
            <a:off x="5167313" y="259080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 name="Line 55"/>
          <p:cNvSpPr>
            <a:spLocks noChangeShapeType="1"/>
          </p:cNvSpPr>
          <p:nvPr/>
        </p:nvSpPr>
        <p:spPr bwMode="auto">
          <a:xfrm flipV="1">
            <a:off x="5172736" y="5815015"/>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1" name="Rectangle 54"/>
          <p:cNvSpPr>
            <a:spLocks noChangeArrowheads="1"/>
          </p:cNvSpPr>
          <p:nvPr/>
        </p:nvSpPr>
        <p:spPr bwMode="auto">
          <a:xfrm>
            <a:off x="7949612" y="5791200"/>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Y</a:t>
            </a:r>
            <a:endParaRPr lang="en-US" altLang="en-US" sz="1600" b="0" baseline="-25000" dirty="0">
              <a:latin typeface="Times New Roman" pitchFamily="-65" charset="0"/>
            </a:endParaRPr>
          </a:p>
        </p:txBody>
      </p:sp>
      <p:sp>
        <p:nvSpPr>
          <p:cNvPr id="23" name="Rectangle 64"/>
          <p:cNvSpPr>
            <a:spLocks noChangeArrowheads="1"/>
          </p:cNvSpPr>
          <p:nvPr/>
        </p:nvSpPr>
        <p:spPr bwMode="auto">
          <a:xfrm>
            <a:off x="4733925" y="2830511"/>
            <a:ext cx="2968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Symbol" panose="05050102010706020507" pitchFamily="18" charset="2"/>
              </a:rPr>
              <a:t>p</a:t>
            </a:r>
            <a:endParaRPr lang="en-US" altLang="en-US" sz="1600" b="0" i="1" dirty="0">
              <a:latin typeface="Times New Roman" pitchFamily="-65" charset="0"/>
            </a:endParaRPr>
          </a:p>
          <a:p>
            <a:pPr eaLnBrk="1" hangingPunct="1"/>
            <a:endParaRPr lang="en-US" altLang="en-US" sz="1600" b="0" dirty="0">
              <a:latin typeface="Times New Roman" pitchFamily="-65" charset="0"/>
            </a:endParaRPr>
          </a:p>
        </p:txBody>
      </p:sp>
      <p:sp>
        <p:nvSpPr>
          <p:cNvPr id="39"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
        <p:nvSpPr>
          <p:cNvPr id="40" name="Rectangle 39"/>
          <p:cNvSpPr/>
          <p:nvPr/>
        </p:nvSpPr>
        <p:spPr>
          <a:xfrm>
            <a:off x="3637586" y="533400"/>
            <a:ext cx="1925014" cy="338554"/>
          </a:xfrm>
          <a:prstGeom prst="rect">
            <a:avLst/>
          </a:prstGeom>
        </p:spPr>
        <p:txBody>
          <a:bodyPr wrap="none">
            <a:spAutoFit/>
          </a:bodyPr>
          <a:lstStyle/>
          <a:p>
            <a:r>
              <a:rPr lang="en-US" altLang="ja-JP" sz="1600" b="1" dirty="0">
                <a:ea typeface="MS PGothic" pitchFamily="34" charset="-128"/>
              </a:rPr>
              <a:t>Aggregate Demand </a:t>
            </a:r>
            <a:endParaRPr lang="en-US" sz="1600" b="1" dirty="0"/>
          </a:p>
        </p:txBody>
      </p:sp>
      <p:sp>
        <p:nvSpPr>
          <p:cNvPr id="42" name="Rectangle 3"/>
          <p:cNvSpPr txBox="1">
            <a:spLocks noChangeArrowheads="1"/>
          </p:cNvSpPr>
          <p:nvPr/>
        </p:nvSpPr>
        <p:spPr bwMode="auto">
          <a:xfrm>
            <a:off x="54769" y="1143000"/>
            <a:ext cx="8327231"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Wingdings" pitchFamily="2" charset="2"/>
              <a:buChar char="§"/>
              <a:defRPr>
                <a:solidFill>
                  <a:schemeClr val="tx1"/>
                </a:solidFill>
                <a:latin typeface="+mn-lt"/>
                <a:ea typeface="+mn-ea"/>
                <a:cs typeface="+mn-cs"/>
              </a:defRPr>
            </a:lvl1pPr>
            <a:lvl2pPr marL="742950" indent="-285750" algn="l" rtl="0" fontAlgn="base">
              <a:spcBef>
                <a:spcPct val="20000"/>
              </a:spcBef>
              <a:spcAft>
                <a:spcPct val="0"/>
              </a:spcAft>
              <a:buFont typeface="Wingdings" pitchFamily="2" charset="2"/>
              <a:buChar char="ú"/>
              <a:defRPr>
                <a:solidFill>
                  <a:schemeClr val="tx1"/>
                </a:solidFill>
                <a:latin typeface="+mn-lt"/>
                <a:cs typeface="+mn-cs"/>
              </a:defRPr>
            </a:lvl2pPr>
            <a:lvl3pPr marL="1143000" indent="-228600" algn="l" rtl="0" fontAlgn="base">
              <a:spcBef>
                <a:spcPct val="20000"/>
              </a:spcBef>
              <a:spcAft>
                <a:spcPct val="0"/>
              </a:spcAft>
              <a:buFont typeface="Times New Roman" pitchFamily="-1" charset="0"/>
              <a:buChar char="­"/>
              <a:defRPr>
                <a:solidFill>
                  <a:schemeClr val="tx1"/>
                </a:solidFill>
                <a:latin typeface="+mn-lt"/>
                <a:cs typeface="+mn-cs"/>
              </a:defRPr>
            </a:lvl3pPr>
            <a:lvl4pPr marL="1600200" indent="-228600" algn="l" rtl="0" fontAlgn="base">
              <a:spcBef>
                <a:spcPct val="20000"/>
              </a:spcBef>
              <a:spcAft>
                <a:spcPct val="0"/>
              </a:spcAft>
              <a:buFont typeface="Times New Roman" pitchFamily="-1" charset="0"/>
              <a:buChar char="­"/>
              <a:defRPr>
                <a:solidFill>
                  <a:schemeClr val="tx1"/>
                </a:solidFill>
                <a:latin typeface="+mn-lt"/>
                <a:cs typeface="+mn-cs"/>
              </a:defRPr>
            </a:lvl4pPr>
            <a:lvl5pPr marL="2057400" indent="-228600" algn="l" rtl="0" fontAlgn="base">
              <a:spcBef>
                <a:spcPct val="20000"/>
              </a:spcBef>
              <a:spcAft>
                <a:spcPct val="0"/>
              </a:spcAft>
              <a:buFont typeface="Times New Roman" pitchFamily="-1" charset="0"/>
              <a:buChar char="­"/>
              <a:defRPr>
                <a:solidFill>
                  <a:schemeClr val="tx1"/>
                </a:solidFill>
                <a:latin typeface="+mn-lt"/>
                <a:cs typeface="+mn-cs"/>
              </a:defRPr>
            </a:lvl5pPr>
            <a:lvl6pPr marL="25146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6pPr>
            <a:lvl7pPr marL="29718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7pPr>
            <a:lvl8pPr marL="34290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8pPr>
            <a:lvl9pPr marL="38862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9pPr>
          </a:lstStyle>
          <a:p>
            <a:pPr marL="795338" lvl="1" indent="-338138" eaLnBrk="1" hangingPunct="1">
              <a:buFont typeface="Wingdings" pitchFamily="2" charset="2"/>
              <a:buNone/>
            </a:pPr>
            <a:endParaRPr lang="en-US" altLang="en-US" sz="1600" b="1" kern="0" dirty="0" smtClean="0"/>
          </a:p>
          <a:p>
            <a:pPr lvl="1" indent="0" eaLnBrk="1" hangingPunct="1">
              <a:buFont typeface="Wingdings" pitchFamily="2" charset="2"/>
              <a:buNone/>
            </a:pPr>
            <a:r>
              <a:rPr lang="en-US" altLang="en-US" sz="1600" b="1" kern="0" dirty="0" smtClean="0"/>
              <a:t>                  </a:t>
            </a:r>
            <a:r>
              <a:rPr lang="en-US" altLang="en-US" sz="1600" kern="0" dirty="0" smtClean="0"/>
              <a:t>Consumption expenditures are 11 trillion dollars, investment expenditures are 9 trillion dollars, trade deficit equals 0.25 trillion dollars, the fiscal budget deficit is 0.75 trillion dollars, real rate of interest is 2 percent, and financial friction is 2. Assuming AD’s  slope is 0.5.   </a:t>
            </a:r>
          </a:p>
        </p:txBody>
      </p:sp>
      <p:sp>
        <p:nvSpPr>
          <p:cNvPr id="43" name="Rectangle 5"/>
          <p:cNvSpPr>
            <a:spLocks noChangeArrowheads="1"/>
          </p:cNvSpPr>
          <p:nvPr/>
        </p:nvSpPr>
        <p:spPr bwMode="auto">
          <a:xfrm>
            <a:off x="473555" y="1045534"/>
            <a:ext cx="2944812"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tabLst>
                <a:tab pos="1714500" algn="l"/>
              </a:tabLst>
              <a:defRPr sz="2400">
                <a:solidFill>
                  <a:schemeClr val="tx1"/>
                </a:solidFill>
                <a:latin typeface="Arial" charset="0"/>
              </a:defRPr>
            </a:lvl1pPr>
            <a:lvl2pPr marL="742950" indent="-285750" eaLnBrk="0" hangingPunct="0">
              <a:tabLst>
                <a:tab pos="1714500" algn="l"/>
              </a:tabLst>
              <a:defRPr sz="2400">
                <a:solidFill>
                  <a:schemeClr val="tx1"/>
                </a:solidFill>
                <a:latin typeface="Arial" charset="0"/>
              </a:defRPr>
            </a:lvl2pPr>
            <a:lvl3pPr marL="1143000" indent="-228600" eaLnBrk="0" hangingPunct="0">
              <a:tabLst>
                <a:tab pos="1714500" algn="l"/>
              </a:tabLst>
              <a:defRPr sz="2400">
                <a:solidFill>
                  <a:schemeClr val="tx1"/>
                </a:solidFill>
                <a:latin typeface="Arial" charset="0"/>
              </a:defRPr>
            </a:lvl3pPr>
            <a:lvl4pPr marL="1600200" indent="-228600" eaLnBrk="0" hangingPunct="0">
              <a:tabLst>
                <a:tab pos="1714500" algn="l"/>
              </a:tabLst>
              <a:defRPr sz="2400">
                <a:solidFill>
                  <a:schemeClr val="tx1"/>
                </a:solidFill>
                <a:latin typeface="Arial" charset="0"/>
              </a:defRPr>
            </a:lvl4pPr>
            <a:lvl5pPr marL="2057400" indent="-228600" eaLnBrk="0" hangingPunct="0">
              <a:tabLst>
                <a:tab pos="1714500" algn="l"/>
              </a:tabLst>
              <a:defRPr sz="2400">
                <a:solidFill>
                  <a:schemeClr val="tx1"/>
                </a:solidFill>
                <a:latin typeface="Arial" charset="0"/>
              </a:defRPr>
            </a:lvl5pPr>
            <a:lvl6pPr marL="2514600" indent="-228600" eaLnBrk="0" fontAlgn="base" hangingPunct="0">
              <a:spcBef>
                <a:spcPct val="0"/>
              </a:spcBef>
              <a:spcAft>
                <a:spcPct val="0"/>
              </a:spcAft>
              <a:tabLst>
                <a:tab pos="1714500" algn="l"/>
              </a:tabLst>
              <a:defRPr sz="2400">
                <a:solidFill>
                  <a:schemeClr val="tx1"/>
                </a:solidFill>
                <a:latin typeface="Arial" charset="0"/>
              </a:defRPr>
            </a:lvl6pPr>
            <a:lvl7pPr marL="2971800" indent="-228600" eaLnBrk="0" fontAlgn="base" hangingPunct="0">
              <a:spcBef>
                <a:spcPct val="0"/>
              </a:spcBef>
              <a:spcAft>
                <a:spcPct val="0"/>
              </a:spcAft>
              <a:tabLst>
                <a:tab pos="1714500" algn="l"/>
              </a:tabLst>
              <a:defRPr sz="2400">
                <a:solidFill>
                  <a:schemeClr val="tx1"/>
                </a:solidFill>
                <a:latin typeface="Arial" charset="0"/>
              </a:defRPr>
            </a:lvl7pPr>
            <a:lvl8pPr marL="3429000" indent="-228600" eaLnBrk="0" fontAlgn="base" hangingPunct="0">
              <a:spcBef>
                <a:spcPct val="0"/>
              </a:spcBef>
              <a:spcAft>
                <a:spcPct val="0"/>
              </a:spcAft>
              <a:tabLst>
                <a:tab pos="1714500" algn="l"/>
              </a:tabLst>
              <a:defRPr sz="2400">
                <a:solidFill>
                  <a:schemeClr val="tx1"/>
                </a:solidFill>
                <a:latin typeface="Arial" charset="0"/>
              </a:defRPr>
            </a:lvl8pPr>
            <a:lvl9pPr marL="3886200" indent="-228600" eaLnBrk="0" fontAlgn="base" hangingPunct="0">
              <a:spcBef>
                <a:spcPct val="0"/>
              </a:spcBef>
              <a:spcAft>
                <a:spcPct val="0"/>
              </a:spcAft>
              <a:tabLst>
                <a:tab pos="1714500" algn="l"/>
              </a:tabLst>
              <a:defRPr sz="2400">
                <a:solidFill>
                  <a:schemeClr val="tx1"/>
                </a:solidFill>
                <a:latin typeface="Arial" charset="0"/>
              </a:defRPr>
            </a:lvl9pPr>
          </a:lstStyle>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r>
              <a:rPr lang="en-US" altLang="en-US" sz="1600" b="1" dirty="0" smtClean="0">
                <a:solidFill>
                  <a:srgbClr val="000000"/>
                </a:solidFill>
                <a:latin typeface="Times New Roman"/>
                <a:ea typeface="+mn-ea"/>
              </a:rPr>
              <a:t>Example:</a:t>
            </a:r>
            <a:endParaRPr lang="en-US" altLang="en-US" sz="1600" i="1" dirty="0" smtClean="0">
              <a:solidFill>
                <a:srgbClr val="000000"/>
              </a:solidFill>
              <a:latin typeface="Times New Roman"/>
              <a:ea typeface="MS Mincho" pitchFamily="49" charset="-128"/>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1771857951"/>
              </p:ext>
            </p:extLst>
          </p:nvPr>
        </p:nvGraphicFramePr>
        <p:xfrm>
          <a:off x="508000" y="5840413"/>
          <a:ext cx="1692275" cy="338137"/>
        </p:xfrm>
        <a:graphic>
          <a:graphicData uri="http://schemas.openxmlformats.org/presentationml/2006/ole">
            <mc:AlternateContent xmlns:mc="http://schemas.openxmlformats.org/markup-compatibility/2006">
              <mc:Choice xmlns:v="urn:schemas-microsoft-com:vml" Requires="v">
                <p:oleObj spid="_x0000_s68616" name="Equation" r:id="rId4" imgW="1015920" imgH="203040" progId="Equation.DSMT4">
                  <p:embed/>
                </p:oleObj>
              </mc:Choice>
              <mc:Fallback>
                <p:oleObj name="Equation" r:id="rId4" imgW="1015920" imgH="203040" progId="Equation.DSMT4">
                  <p:embed/>
                  <p:pic>
                    <p:nvPicPr>
                      <p:cNvPr id="0" name="Object 11"/>
                      <p:cNvPicPr>
                        <a:picLocks noChangeAspect="1" noChangeArrowheads="1"/>
                      </p:cNvPicPr>
                      <p:nvPr/>
                    </p:nvPicPr>
                    <p:blipFill>
                      <a:blip r:embed="rId5"/>
                      <a:srcRect/>
                      <a:stretch>
                        <a:fillRect/>
                      </a:stretch>
                    </p:blipFill>
                    <p:spPr bwMode="auto">
                      <a:xfrm>
                        <a:off x="508000" y="5840413"/>
                        <a:ext cx="1692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215848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47"/>
          <p:cNvSpPr>
            <a:spLocks noChangeShapeType="1"/>
          </p:cNvSpPr>
          <p:nvPr/>
        </p:nvSpPr>
        <p:spPr bwMode="auto">
          <a:xfrm>
            <a:off x="5167313" y="259080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 name="Line 55"/>
          <p:cNvSpPr>
            <a:spLocks noChangeShapeType="1"/>
          </p:cNvSpPr>
          <p:nvPr/>
        </p:nvSpPr>
        <p:spPr bwMode="auto">
          <a:xfrm flipV="1">
            <a:off x="5172736" y="5815015"/>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1" name="Rectangle 54"/>
          <p:cNvSpPr>
            <a:spLocks noChangeArrowheads="1"/>
          </p:cNvSpPr>
          <p:nvPr/>
        </p:nvSpPr>
        <p:spPr bwMode="auto">
          <a:xfrm>
            <a:off x="7949612" y="5791200"/>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Y</a:t>
            </a:r>
            <a:endParaRPr lang="en-US" altLang="en-US" sz="1600" b="0" baseline="-25000" dirty="0">
              <a:latin typeface="Times New Roman" pitchFamily="-65" charset="0"/>
            </a:endParaRPr>
          </a:p>
        </p:txBody>
      </p:sp>
      <p:sp>
        <p:nvSpPr>
          <p:cNvPr id="23" name="Rectangle 64"/>
          <p:cNvSpPr>
            <a:spLocks noChangeArrowheads="1"/>
          </p:cNvSpPr>
          <p:nvPr/>
        </p:nvSpPr>
        <p:spPr bwMode="auto">
          <a:xfrm>
            <a:off x="4733925" y="2830511"/>
            <a:ext cx="2968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Symbol" panose="05050102010706020507" pitchFamily="18" charset="2"/>
              </a:rPr>
              <a:t>p</a:t>
            </a:r>
            <a:endParaRPr lang="en-US" altLang="en-US" sz="1600" b="0" i="1" dirty="0">
              <a:latin typeface="Times New Roman" pitchFamily="-65" charset="0"/>
            </a:endParaRPr>
          </a:p>
          <a:p>
            <a:pPr eaLnBrk="1" hangingPunct="1"/>
            <a:endParaRPr lang="en-US" altLang="en-US" sz="1600" b="0" dirty="0">
              <a:latin typeface="Times New Roman" pitchFamily="-65" charset="0"/>
            </a:endParaRPr>
          </a:p>
        </p:txBody>
      </p:sp>
      <p:sp>
        <p:nvSpPr>
          <p:cNvPr id="39"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
        <p:nvSpPr>
          <p:cNvPr id="40" name="Rectangle 39"/>
          <p:cNvSpPr/>
          <p:nvPr/>
        </p:nvSpPr>
        <p:spPr>
          <a:xfrm>
            <a:off x="3637586" y="533400"/>
            <a:ext cx="1925014" cy="338554"/>
          </a:xfrm>
          <a:prstGeom prst="rect">
            <a:avLst/>
          </a:prstGeom>
        </p:spPr>
        <p:txBody>
          <a:bodyPr wrap="none">
            <a:spAutoFit/>
          </a:bodyPr>
          <a:lstStyle/>
          <a:p>
            <a:r>
              <a:rPr lang="en-US" altLang="ja-JP" sz="1600" b="1" dirty="0">
                <a:ea typeface="MS PGothic" pitchFamily="34" charset="-128"/>
              </a:rPr>
              <a:t>Aggregate Demand </a:t>
            </a:r>
            <a:endParaRPr lang="en-US" sz="1600" b="1" dirty="0"/>
          </a:p>
        </p:txBody>
      </p:sp>
      <p:sp>
        <p:nvSpPr>
          <p:cNvPr id="42" name="Rectangle 3"/>
          <p:cNvSpPr txBox="1">
            <a:spLocks noChangeArrowheads="1"/>
          </p:cNvSpPr>
          <p:nvPr/>
        </p:nvSpPr>
        <p:spPr bwMode="auto">
          <a:xfrm>
            <a:off x="54769" y="1143000"/>
            <a:ext cx="8327231"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Wingdings" pitchFamily="2" charset="2"/>
              <a:buChar char="§"/>
              <a:defRPr>
                <a:solidFill>
                  <a:schemeClr val="tx1"/>
                </a:solidFill>
                <a:latin typeface="+mn-lt"/>
                <a:ea typeface="+mn-ea"/>
                <a:cs typeface="+mn-cs"/>
              </a:defRPr>
            </a:lvl1pPr>
            <a:lvl2pPr marL="742950" indent="-285750" algn="l" rtl="0" fontAlgn="base">
              <a:spcBef>
                <a:spcPct val="20000"/>
              </a:spcBef>
              <a:spcAft>
                <a:spcPct val="0"/>
              </a:spcAft>
              <a:buFont typeface="Wingdings" pitchFamily="2" charset="2"/>
              <a:buChar char="ú"/>
              <a:defRPr>
                <a:solidFill>
                  <a:schemeClr val="tx1"/>
                </a:solidFill>
                <a:latin typeface="+mn-lt"/>
                <a:cs typeface="+mn-cs"/>
              </a:defRPr>
            </a:lvl2pPr>
            <a:lvl3pPr marL="1143000" indent="-228600" algn="l" rtl="0" fontAlgn="base">
              <a:spcBef>
                <a:spcPct val="20000"/>
              </a:spcBef>
              <a:spcAft>
                <a:spcPct val="0"/>
              </a:spcAft>
              <a:buFont typeface="Times New Roman" pitchFamily="-1" charset="0"/>
              <a:buChar char="­"/>
              <a:defRPr>
                <a:solidFill>
                  <a:schemeClr val="tx1"/>
                </a:solidFill>
                <a:latin typeface="+mn-lt"/>
                <a:cs typeface="+mn-cs"/>
              </a:defRPr>
            </a:lvl3pPr>
            <a:lvl4pPr marL="1600200" indent="-228600" algn="l" rtl="0" fontAlgn="base">
              <a:spcBef>
                <a:spcPct val="20000"/>
              </a:spcBef>
              <a:spcAft>
                <a:spcPct val="0"/>
              </a:spcAft>
              <a:buFont typeface="Times New Roman" pitchFamily="-1" charset="0"/>
              <a:buChar char="­"/>
              <a:defRPr>
                <a:solidFill>
                  <a:schemeClr val="tx1"/>
                </a:solidFill>
                <a:latin typeface="+mn-lt"/>
                <a:cs typeface="+mn-cs"/>
              </a:defRPr>
            </a:lvl4pPr>
            <a:lvl5pPr marL="2057400" indent="-228600" algn="l" rtl="0" fontAlgn="base">
              <a:spcBef>
                <a:spcPct val="20000"/>
              </a:spcBef>
              <a:spcAft>
                <a:spcPct val="0"/>
              </a:spcAft>
              <a:buFont typeface="Times New Roman" pitchFamily="-1" charset="0"/>
              <a:buChar char="­"/>
              <a:defRPr>
                <a:solidFill>
                  <a:schemeClr val="tx1"/>
                </a:solidFill>
                <a:latin typeface="+mn-lt"/>
                <a:cs typeface="+mn-cs"/>
              </a:defRPr>
            </a:lvl5pPr>
            <a:lvl6pPr marL="25146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6pPr>
            <a:lvl7pPr marL="29718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7pPr>
            <a:lvl8pPr marL="34290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8pPr>
            <a:lvl9pPr marL="3886200" indent="-228600" algn="l" rtl="0" eaLnBrk="1" fontAlgn="base" hangingPunct="1">
              <a:spcBef>
                <a:spcPct val="20000"/>
              </a:spcBef>
              <a:spcAft>
                <a:spcPct val="0"/>
              </a:spcAft>
              <a:buFont typeface="Times New Roman" pitchFamily="18" charset="0"/>
              <a:buChar char="­"/>
              <a:defRPr>
                <a:solidFill>
                  <a:schemeClr val="tx1"/>
                </a:solidFill>
                <a:latin typeface="+mn-lt"/>
                <a:cs typeface="+mn-cs"/>
              </a:defRPr>
            </a:lvl9pPr>
          </a:lstStyle>
          <a:p>
            <a:pPr marL="795338" lvl="1" indent="-338138" eaLnBrk="1" hangingPunct="1">
              <a:buFont typeface="Wingdings" pitchFamily="2" charset="2"/>
              <a:buNone/>
            </a:pPr>
            <a:endParaRPr lang="en-US" altLang="en-US" sz="1600" b="1" kern="0" dirty="0" smtClean="0"/>
          </a:p>
          <a:p>
            <a:pPr lvl="1" indent="0" eaLnBrk="1" hangingPunct="1">
              <a:buFont typeface="Wingdings" pitchFamily="2" charset="2"/>
              <a:buNone/>
            </a:pPr>
            <a:r>
              <a:rPr lang="en-US" altLang="en-US" sz="1600" b="1" kern="0" dirty="0" smtClean="0"/>
              <a:t>                  </a:t>
            </a:r>
            <a:r>
              <a:rPr lang="en-US" altLang="en-US" sz="1600" kern="0" dirty="0" smtClean="0"/>
              <a:t>Consumption expenditures are 11 trillion dollars, investment expenditures are 9 trillion dollars, trade deficit equals 0.25 trillion dollars, the fiscal budget deficit is 0.75 trillion dollars, real rate of interest is 2 percent, and financial friction is 2. Assuming AD’s  slope is 0.5.   </a:t>
            </a:r>
          </a:p>
        </p:txBody>
      </p:sp>
      <p:sp>
        <p:nvSpPr>
          <p:cNvPr id="43" name="Rectangle 5"/>
          <p:cNvSpPr>
            <a:spLocks noChangeArrowheads="1"/>
          </p:cNvSpPr>
          <p:nvPr/>
        </p:nvSpPr>
        <p:spPr bwMode="auto">
          <a:xfrm>
            <a:off x="473555" y="1045534"/>
            <a:ext cx="2944812"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tabLst>
                <a:tab pos="1714500" algn="l"/>
              </a:tabLst>
              <a:defRPr sz="2400">
                <a:solidFill>
                  <a:schemeClr val="tx1"/>
                </a:solidFill>
                <a:latin typeface="Arial" charset="0"/>
              </a:defRPr>
            </a:lvl1pPr>
            <a:lvl2pPr marL="742950" indent="-285750" eaLnBrk="0" hangingPunct="0">
              <a:tabLst>
                <a:tab pos="1714500" algn="l"/>
              </a:tabLst>
              <a:defRPr sz="2400">
                <a:solidFill>
                  <a:schemeClr val="tx1"/>
                </a:solidFill>
                <a:latin typeface="Arial" charset="0"/>
              </a:defRPr>
            </a:lvl2pPr>
            <a:lvl3pPr marL="1143000" indent="-228600" eaLnBrk="0" hangingPunct="0">
              <a:tabLst>
                <a:tab pos="1714500" algn="l"/>
              </a:tabLst>
              <a:defRPr sz="2400">
                <a:solidFill>
                  <a:schemeClr val="tx1"/>
                </a:solidFill>
                <a:latin typeface="Arial" charset="0"/>
              </a:defRPr>
            </a:lvl3pPr>
            <a:lvl4pPr marL="1600200" indent="-228600" eaLnBrk="0" hangingPunct="0">
              <a:tabLst>
                <a:tab pos="1714500" algn="l"/>
              </a:tabLst>
              <a:defRPr sz="2400">
                <a:solidFill>
                  <a:schemeClr val="tx1"/>
                </a:solidFill>
                <a:latin typeface="Arial" charset="0"/>
              </a:defRPr>
            </a:lvl4pPr>
            <a:lvl5pPr marL="2057400" indent="-228600" eaLnBrk="0" hangingPunct="0">
              <a:tabLst>
                <a:tab pos="1714500" algn="l"/>
              </a:tabLst>
              <a:defRPr sz="2400">
                <a:solidFill>
                  <a:schemeClr val="tx1"/>
                </a:solidFill>
                <a:latin typeface="Arial" charset="0"/>
              </a:defRPr>
            </a:lvl5pPr>
            <a:lvl6pPr marL="2514600" indent="-228600" eaLnBrk="0" fontAlgn="base" hangingPunct="0">
              <a:spcBef>
                <a:spcPct val="0"/>
              </a:spcBef>
              <a:spcAft>
                <a:spcPct val="0"/>
              </a:spcAft>
              <a:tabLst>
                <a:tab pos="1714500" algn="l"/>
              </a:tabLst>
              <a:defRPr sz="2400">
                <a:solidFill>
                  <a:schemeClr val="tx1"/>
                </a:solidFill>
                <a:latin typeface="Arial" charset="0"/>
              </a:defRPr>
            </a:lvl6pPr>
            <a:lvl7pPr marL="2971800" indent="-228600" eaLnBrk="0" fontAlgn="base" hangingPunct="0">
              <a:spcBef>
                <a:spcPct val="0"/>
              </a:spcBef>
              <a:spcAft>
                <a:spcPct val="0"/>
              </a:spcAft>
              <a:tabLst>
                <a:tab pos="1714500" algn="l"/>
              </a:tabLst>
              <a:defRPr sz="2400">
                <a:solidFill>
                  <a:schemeClr val="tx1"/>
                </a:solidFill>
                <a:latin typeface="Arial" charset="0"/>
              </a:defRPr>
            </a:lvl7pPr>
            <a:lvl8pPr marL="3429000" indent="-228600" eaLnBrk="0" fontAlgn="base" hangingPunct="0">
              <a:spcBef>
                <a:spcPct val="0"/>
              </a:spcBef>
              <a:spcAft>
                <a:spcPct val="0"/>
              </a:spcAft>
              <a:tabLst>
                <a:tab pos="1714500" algn="l"/>
              </a:tabLst>
              <a:defRPr sz="2400">
                <a:solidFill>
                  <a:schemeClr val="tx1"/>
                </a:solidFill>
                <a:latin typeface="Arial" charset="0"/>
              </a:defRPr>
            </a:lvl8pPr>
            <a:lvl9pPr marL="3886200" indent="-228600" eaLnBrk="0" fontAlgn="base" hangingPunct="0">
              <a:spcBef>
                <a:spcPct val="0"/>
              </a:spcBef>
              <a:spcAft>
                <a:spcPct val="0"/>
              </a:spcAft>
              <a:tabLst>
                <a:tab pos="1714500" algn="l"/>
              </a:tabLst>
              <a:defRPr sz="2400">
                <a:solidFill>
                  <a:schemeClr val="tx1"/>
                </a:solidFill>
                <a:latin typeface="Arial" charset="0"/>
              </a:defRPr>
            </a:lvl9pPr>
          </a:lstStyle>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r>
              <a:rPr lang="en-US" altLang="en-US" sz="1600" b="1" dirty="0" smtClean="0">
                <a:solidFill>
                  <a:srgbClr val="000000"/>
                </a:solidFill>
                <a:latin typeface="Times New Roman"/>
                <a:ea typeface="+mn-ea"/>
              </a:rPr>
              <a:t>Example:</a:t>
            </a:r>
            <a:endParaRPr lang="en-US" altLang="en-US" sz="1600" i="1" dirty="0" smtClean="0">
              <a:solidFill>
                <a:srgbClr val="000000"/>
              </a:solidFill>
              <a:latin typeface="Times New Roman"/>
              <a:ea typeface="MS Mincho" pitchFamily="49" charset="-128"/>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3651025454"/>
              </p:ext>
            </p:extLst>
          </p:nvPr>
        </p:nvGraphicFramePr>
        <p:xfrm>
          <a:off x="504825" y="5840413"/>
          <a:ext cx="1882775" cy="338137"/>
        </p:xfrm>
        <a:graphic>
          <a:graphicData uri="http://schemas.openxmlformats.org/presentationml/2006/ole">
            <mc:AlternateContent xmlns:mc="http://schemas.openxmlformats.org/markup-compatibility/2006">
              <mc:Choice xmlns:v="urn:schemas-microsoft-com:vml" Requires="v">
                <p:oleObj spid="_x0000_s69638" name="Equation" r:id="rId4" imgW="1130040" imgH="203040" progId="Equation.DSMT4">
                  <p:embed/>
                </p:oleObj>
              </mc:Choice>
              <mc:Fallback>
                <p:oleObj name="Equation" r:id="rId4" imgW="1130040" imgH="203040" progId="Equation.DSMT4">
                  <p:embed/>
                  <p:pic>
                    <p:nvPicPr>
                      <p:cNvPr id="0" name=""/>
                      <p:cNvPicPr>
                        <a:picLocks noChangeAspect="1" noChangeArrowheads="1"/>
                      </p:cNvPicPr>
                      <p:nvPr/>
                    </p:nvPicPr>
                    <p:blipFill>
                      <a:blip r:embed="rId5"/>
                      <a:srcRect/>
                      <a:stretch>
                        <a:fillRect/>
                      </a:stretch>
                    </p:blipFill>
                    <p:spPr bwMode="auto">
                      <a:xfrm>
                        <a:off x="504825" y="5840413"/>
                        <a:ext cx="18827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Oval 43"/>
          <p:cNvSpPr>
            <a:spLocks noChangeAspect="1" noChangeArrowheads="1"/>
          </p:cNvSpPr>
          <p:nvPr/>
        </p:nvSpPr>
        <p:spPr bwMode="auto">
          <a:xfrm>
            <a:off x="4587393" y="3179542"/>
            <a:ext cx="1114425"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000000"/>
                </a:solidFill>
                <a:latin typeface="Times New Roman" pitchFamily="18" charset="0"/>
                <a:ea typeface="+mn-ea"/>
              </a:rPr>
              <a:t>15</a:t>
            </a:r>
            <a:endParaRPr lang="en-US" altLang="en-US" sz="1400" b="0" dirty="0">
              <a:solidFill>
                <a:srgbClr val="000000"/>
              </a:solidFill>
              <a:latin typeface="Times New Roman" pitchFamily="18" charset="0"/>
              <a:ea typeface="+mn-ea"/>
            </a:endParaRPr>
          </a:p>
        </p:txBody>
      </p:sp>
      <p:sp>
        <p:nvSpPr>
          <p:cNvPr id="12" name="Line 38"/>
          <p:cNvSpPr>
            <a:spLocks noChangeShapeType="1"/>
          </p:cNvSpPr>
          <p:nvPr/>
        </p:nvSpPr>
        <p:spPr bwMode="auto">
          <a:xfrm flipH="1" flipV="1">
            <a:off x="5177166" y="3415285"/>
            <a:ext cx="2772445" cy="1766314"/>
          </a:xfrm>
          <a:prstGeom prst="line">
            <a:avLst/>
          </a:prstGeom>
          <a:noFill/>
          <a:ln w="38100">
            <a:solidFill>
              <a:schemeClr val="tx1"/>
            </a:solidFill>
            <a:round/>
            <a:headEnd/>
            <a:tailEnd type="none" w="lg" len="lg"/>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a typeface="+mn-ea"/>
            </a:endParaRPr>
          </a:p>
        </p:txBody>
      </p:sp>
    </p:spTree>
    <p:extLst>
      <p:ext uri="{BB962C8B-B14F-4D97-AF65-F5344CB8AC3E}">
        <p14:creationId xmlns:p14="http://schemas.microsoft.com/office/powerpoint/2010/main" val="732828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2435" name="Rectangle 3"/>
          <p:cNvSpPr>
            <a:spLocks noGrp="1" noChangeArrowheads="1"/>
          </p:cNvSpPr>
          <p:nvPr>
            <p:ph type="body" sz="half" idx="1"/>
          </p:nvPr>
        </p:nvSpPr>
        <p:spPr>
          <a:xfrm>
            <a:off x="54769" y="1143000"/>
            <a:ext cx="8327231" cy="5410200"/>
          </a:xfrm>
        </p:spPr>
        <p:txBody>
          <a:bodyPr/>
          <a:lstStyle/>
          <a:p>
            <a:pPr marL="795338" lvl="1" indent="-338138" eaLnBrk="1" hangingPunct="1">
              <a:buNone/>
            </a:pPr>
            <a:endParaRPr lang="en-US" altLang="en-US" sz="1600" b="1" dirty="0" smtClean="0"/>
          </a:p>
          <a:p>
            <a:pPr lvl="1" indent="0" eaLnBrk="1" hangingPunct="1">
              <a:buNone/>
            </a:pPr>
            <a:r>
              <a:rPr lang="en-US" altLang="en-US" sz="1600" b="1" dirty="0"/>
              <a:t> </a:t>
            </a:r>
            <a:r>
              <a:rPr lang="en-US" altLang="en-US" sz="1600" b="1" dirty="0" smtClean="0"/>
              <a:t>                 </a:t>
            </a:r>
            <a:r>
              <a:rPr lang="en-US" altLang="en-US" sz="1600" dirty="0" smtClean="0"/>
              <a:t>Suppose the economy’s production function shows the volume of output that can be produced by its labor force (</a:t>
            </a:r>
            <a:r>
              <a:rPr lang="en-US" altLang="en-US" sz="1600" i="1" dirty="0" smtClean="0"/>
              <a:t>L</a:t>
            </a:r>
            <a:r>
              <a:rPr lang="en-US" altLang="en-US" sz="1600" dirty="0" smtClean="0"/>
              <a:t>)</a:t>
            </a:r>
            <a:r>
              <a:rPr lang="en-US" altLang="en-US" sz="1600" i="1" dirty="0" smtClean="0"/>
              <a:t> </a:t>
            </a:r>
            <a:r>
              <a:rPr lang="en-US" altLang="en-US" sz="1600" dirty="0" smtClean="0"/>
              <a:t>given its physical capital (</a:t>
            </a:r>
            <a:r>
              <a:rPr lang="en-US" altLang="en-US" sz="1600" i="1" dirty="0" smtClean="0"/>
              <a:t>K</a:t>
            </a:r>
            <a:r>
              <a:rPr lang="en-US" altLang="en-US" sz="1600" dirty="0" smtClean="0"/>
              <a:t>), land and natural resources (</a:t>
            </a:r>
            <a:r>
              <a:rPr lang="en-US" altLang="en-US" sz="1600" i="1" dirty="0" smtClean="0"/>
              <a:t>R</a:t>
            </a:r>
            <a:r>
              <a:rPr lang="en-US" altLang="en-US" sz="1600" dirty="0" smtClean="0"/>
              <a:t>), and technology and entrepreneurial talent (</a:t>
            </a:r>
            <a:r>
              <a:rPr lang="en-US" altLang="en-US" sz="1600" i="1" dirty="0" smtClean="0"/>
              <a:t>Z</a:t>
            </a:r>
            <a:r>
              <a:rPr lang="en-US" altLang="en-US" sz="1600" dirty="0" smtClean="0"/>
              <a:t>).</a:t>
            </a:r>
          </a:p>
          <a:p>
            <a:pPr marL="795338" lvl="1" indent="-338138" eaLnBrk="1" hangingPunct="1"/>
            <a:endParaRPr lang="en-US" altLang="en-US" sz="1600" dirty="0" smtClean="0"/>
          </a:p>
          <a:p>
            <a:pPr marL="795338" lvl="1" indent="-338138" eaLnBrk="1" hangingPunct="1">
              <a:buNone/>
            </a:pPr>
            <a:r>
              <a:rPr lang="en-US" altLang="en-US" sz="1600" dirty="0" smtClean="0"/>
              <a:t>	</a:t>
            </a:r>
            <a:br>
              <a:rPr lang="en-US" altLang="en-US" sz="1600" dirty="0" smtClean="0"/>
            </a:br>
            <a:r>
              <a:rPr lang="en-US" altLang="en-US" sz="1600" dirty="0" smtClean="0"/>
              <a:t>Suppose </a:t>
            </a:r>
            <a:r>
              <a:rPr lang="en-US" altLang="en-US" sz="1600" i="1" dirty="0" smtClean="0"/>
              <a:t>R </a:t>
            </a:r>
            <a:r>
              <a:rPr lang="en-US" altLang="en-US" sz="1600" dirty="0" smtClean="0"/>
              <a:t>= 0.4 (trillion dollars of land, oil, coal, natural gas…), </a:t>
            </a:r>
            <a:r>
              <a:rPr lang="en-US" altLang="en-US" sz="1600" i="1" dirty="0" smtClean="0"/>
              <a:t>K</a:t>
            </a:r>
            <a:r>
              <a:rPr lang="en-US" altLang="en-US" sz="1600" dirty="0" smtClean="0"/>
              <a:t> = 2.5 (trillion dollars of physical capital like machines, roads, networks…) and </a:t>
            </a:r>
            <a:r>
              <a:rPr lang="en-US" altLang="en-US" sz="1600" i="1" dirty="0" smtClean="0"/>
              <a:t>z</a:t>
            </a:r>
            <a:r>
              <a:rPr lang="en-US" altLang="en-US" sz="1600" dirty="0" smtClean="0"/>
              <a:t> = 1.25 (percent of all knowledge in the universe is known on Earth). </a:t>
            </a:r>
          </a:p>
          <a:p>
            <a:pPr marL="795338" lvl="1" indent="-338138" eaLnBrk="1" hangingPunct="1">
              <a:buNone/>
            </a:pPr>
            <a:endParaRPr lang="en-US" altLang="en-US" sz="1600" dirty="0" smtClean="0"/>
          </a:p>
          <a:p>
            <a:pPr marL="1314450" lvl="2" indent="-404813" eaLnBrk="1" hangingPunct="1">
              <a:buFont typeface="Wingdings" pitchFamily="2" charset="2"/>
              <a:buAutoNum type="arabicPeriod"/>
            </a:pPr>
            <a:r>
              <a:rPr lang="en-US" altLang="en-US" sz="1600" dirty="0" smtClean="0"/>
              <a:t>What is the economy’s short-run production function? </a:t>
            </a:r>
          </a:p>
        </p:txBody>
      </p:sp>
      <p:graphicFrame>
        <p:nvGraphicFramePr>
          <p:cNvPr id="1042443" name="Object 11"/>
          <p:cNvGraphicFramePr>
            <a:graphicFrameLocks noGrp="1" noChangeAspect="1"/>
          </p:cNvGraphicFramePr>
          <p:nvPr>
            <p:ph sz="quarter" idx="2"/>
            <p:extLst>
              <p:ext uri="{D42A27DB-BD31-4B8C-83A1-F6EECF244321}">
                <p14:modId xmlns:p14="http://schemas.microsoft.com/office/powerpoint/2010/main" val="2678720842"/>
              </p:ext>
            </p:extLst>
          </p:nvPr>
        </p:nvGraphicFramePr>
        <p:xfrm>
          <a:off x="3820813" y="4419600"/>
          <a:ext cx="1741787" cy="310896"/>
        </p:xfrm>
        <a:graphic>
          <a:graphicData uri="http://schemas.openxmlformats.org/presentationml/2006/ole">
            <mc:AlternateContent xmlns:mc="http://schemas.openxmlformats.org/markup-compatibility/2006">
              <mc:Choice xmlns:v="urn:schemas-microsoft-com:vml" Requires="v">
                <p:oleObj spid="_x0000_s54298" name="Equation" r:id="rId4" imgW="1282680" imgH="228600" progId="Equation.DSMT4">
                  <p:embed/>
                </p:oleObj>
              </mc:Choice>
              <mc:Fallback>
                <p:oleObj name="Equation" r:id="rId4" imgW="1282680" imgH="228600" progId="Equation.DSMT4">
                  <p:embed/>
                  <p:pic>
                    <p:nvPicPr>
                      <p:cNvPr id="0" name=""/>
                      <p:cNvPicPr>
                        <a:picLocks noChangeAspect="1" noChangeArrowheads="1"/>
                      </p:cNvPicPr>
                      <p:nvPr/>
                    </p:nvPicPr>
                    <p:blipFill>
                      <a:blip r:embed="rId5"/>
                      <a:srcRect/>
                      <a:stretch>
                        <a:fillRect/>
                      </a:stretch>
                    </p:blipFill>
                    <p:spPr bwMode="auto">
                      <a:xfrm>
                        <a:off x="3820813" y="4419600"/>
                        <a:ext cx="1741787" cy="3108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42442" name="Object 10"/>
          <p:cNvGraphicFramePr>
            <a:graphicFrameLocks noChangeAspect="1"/>
          </p:cNvGraphicFramePr>
          <p:nvPr>
            <p:extLst>
              <p:ext uri="{D42A27DB-BD31-4B8C-83A1-F6EECF244321}">
                <p14:modId xmlns:p14="http://schemas.microsoft.com/office/powerpoint/2010/main" val="2821327153"/>
              </p:ext>
            </p:extLst>
          </p:nvPr>
        </p:nvGraphicFramePr>
        <p:xfrm>
          <a:off x="3968570" y="2362200"/>
          <a:ext cx="1313190" cy="283464"/>
        </p:xfrm>
        <a:graphic>
          <a:graphicData uri="http://schemas.openxmlformats.org/presentationml/2006/ole">
            <mc:AlternateContent xmlns:mc="http://schemas.openxmlformats.org/markup-compatibility/2006">
              <mc:Choice xmlns:v="urn:schemas-microsoft-com:vml" Requires="v">
                <p:oleObj spid="_x0000_s54299" name="Equation" r:id="rId6" imgW="990360" imgH="215640" progId="Equation.DSMT4">
                  <p:embed/>
                </p:oleObj>
              </mc:Choice>
              <mc:Fallback>
                <p:oleObj name="Equation" r:id="rId6" imgW="990360" imgH="215640" progId="Equation.DSMT4">
                  <p:embed/>
                  <p:pic>
                    <p:nvPicPr>
                      <p:cNvPr id="0" name=""/>
                      <p:cNvPicPr>
                        <a:picLocks noChangeAspect="1" noChangeArrowheads="1"/>
                      </p:cNvPicPr>
                      <p:nvPr/>
                    </p:nvPicPr>
                    <p:blipFill>
                      <a:blip r:embed="rId7"/>
                      <a:srcRect/>
                      <a:stretch>
                        <a:fillRect/>
                      </a:stretch>
                    </p:blipFill>
                    <p:spPr bwMode="auto">
                      <a:xfrm>
                        <a:off x="3968570" y="2362200"/>
                        <a:ext cx="1313190" cy="283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2459" name="Object 27"/>
          <p:cNvGraphicFramePr>
            <a:graphicFrameLocks noChangeAspect="1"/>
          </p:cNvGraphicFramePr>
          <p:nvPr>
            <p:extLst>
              <p:ext uri="{D42A27DB-BD31-4B8C-83A1-F6EECF244321}">
                <p14:modId xmlns:p14="http://schemas.microsoft.com/office/powerpoint/2010/main" val="3562224355"/>
              </p:ext>
            </p:extLst>
          </p:nvPr>
        </p:nvGraphicFramePr>
        <p:xfrm>
          <a:off x="4183443" y="5014913"/>
          <a:ext cx="1017587" cy="293687"/>
        </p:xfrm>
        <a:graphic>
          <a:graphicData uri="http://schemas.openxmlformats.org/presentationml/2006/ole">
            <mc:AlternateContent xmlns:mc="http://schemas.openxmlformats.org/markup-compatibility/2006">
              <mc:Choice xmlns:v="urn:schemas-microsoft-com:vml" Requires="v">
                <p:oleObj spid="_x0000_s54300" name="Equation" r:id="rId8" imgW="749160" imgH="215640" progId="Equation.DSMT4">
                  <p:embed/>
                </p:oleObj>
              </mc:Choice>
              <mc:Fallback>
                <p:oleObj name="Equation" r:id="rId8" imgW="749160" imgH="215640" progId="Equation.DSMT4">
                  <p:embed/>
                  <p:pic>
                    <p:nvPicPr>
                      <p:cNvPr id="0" name=""/>
                      <p:cNvPicPr>
                        <a:picLocks noChangeAspect="1" noChangeArrowheads="1"/>
                      </p:cNvPicPr>
                      <p:nvPr/>
                    </p:nvPicPr>
                    <p:blipFill>
                      <a:blip r:embed="rId9"/>
                      <a:srcRect/>
                      <a:stretch>
                        <a:fillRect/>
                      </a:stretch>
                    </p:blipFill>
                    <p:spPr bwMode="auto">
                      <a:xfrm>
                        <a:off x="4183443" y="5014913"/>
                        <a:ext cx="1017587"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Rectangle 5"/>
          <p:cNvSpPr>
            <a:spLocks noChangeArrowheads="1"/>
          </p:cNvSpPr>
          <p:nvPr/>
        </p:nvSpPr>
        <p:spPr bwMode="auto">
          <a:xfrm>
            <a:off x="473555" y="1045534"/>
            <a:ext cx="2944812"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tabLst>
                <a:tab pos="1714500" algn="l"/>
              </a:tabLst>
              <a:defRPr sz="2400">
                <a:solidFill>
                  <a:schemeClr val="tx1"/>
                </a:solidFill>
                <a:latin typeface="Arial" charset="0"/>
              </a:defRPr>
            </a:lvl1pPr>
            <a:lvl2pPr marL="742950" indent="-285750" eaLnBrk="0" hangingPunct="0">
              <a:tabLst>
                <a:tab pos="1714500" algn="l"/>
              </a:tabLst>
              <a:defRPr sz="2400">
                <a:solidFill>
                  <a:schemeClr val="tx1"/>
                </a:solidFill>
                <a:latin typeface="Arial" charset="0"/>
              </a:defRPr>
            </a:lvl2pPr>
            <a:lvl3pPr marL="1143000" indent="-228600" eaLnBrk="0" hangingPunct="0">
              <a:tabLst>
                <a:tab pos="1714500" algn="l"/>
              </a:tabLst>
              <a:defRPr sz="2400">
                <a:solidFill>
                  <a:schemeClr val="tx1"/>
                </a:solidFill>
                <a:latin typeface="Arial" charset="0"/>
              </a:defRPr>
            </a:lvl3pPr>
            <a:lvl4pPr marL="1600200" indent="-228600" eaLnBrk="0" hangingPunct="0">
              <a:tabLst>
                <a:tab pos="1714500" algn="l"/>
              </a:tabLst>
              <a:defRPr sz="2400">
                <a:solidFill>
                  <a:schemeClr val="tx1"/>
                </a:solidFill>
                <a:latin typeface="Arial" charset="0"/>
              </a:defRPr>
            </a:lvl4pPr>
            <a:lvl5pPr marL="2057400" indent="-228600" eaLnBrk="0" hangingPunct="0">
              <a:tabLst>
                <a:tab pos="1714500" algn="l"/>
              </a:tabLst>
              <a:defRPr sz="2400">
                <a:solidFill>
                  <a:schemeClr val="tx1"/>
                </a:solidFill>
                <a:latin typeface="Arial" charset="0"/>
              </a:defRPr>
            </a:lvl5pPr>
            <a:lvl6pPr marL="2514600" indent="-228600" eaLnBrk="0" fontAlgn="base" hangingPunct="0">
              <a:spcBef>
                <a:spcPct val="0"/>
              </a:spcBef>
              <a:spcAft>
                <a:spcPct val="0"/>
              </a:spcAft>
              <a:tabLst>
                <a:tab pos="1714500" algn="l"/>
              </a:tabLst>
              <a:defRPr sz="2400">
                <a:solidFill>
                  <a:schemeClr val="tx1"/>
                </a:solidFill>
                <a:latin typeface="Arial" charset="0"/>
              </a:defRPr>
            </a:lvl6pPr>
            <a:lvl7pPr marL="2971800" indent="-228600" eaLnBrk="0" fontAlgn="base" hangingPunct="0">
              <a:spcBef>
                <a:spcPct val="0"/>
              </a:spcBef>
              <a:spcAft>
                <a:spcPct val="0"/>
              </a:spcAft>
              <a:tabLst>
                <a:tab pos="1714500" algn="l"/>
              </a:tabLst>
              <a:defRPr sz="2400">
                <a:solidFill>
                  <a:schemeClr val="tx1"/>
                </a:solidFill>
                <a:latin typeface="Arial" charset="0"/>
              </a:defRPr>
            </a:lvl7pPr>
            <a:lvl8pPr marL="3429000" indent="-228600" eaLnBrk="0" fontAlgn="base" hangingPunct="0">
              <a:spcBef>
                <a:spcPct val="0"/>
              </a:spcBef>
              <a:spcAft>
                <a:spcPct val="0"/>
              </a:spcAft>
              <a:tabLst>
                <a:tab pos="1714500" algn="l"/>
              </a:tabLst>
              <a:defRPr sz="2400">
                <a:solidFill>
                  <a:schemeClr val="tx1"/>
                </a:solidFill>
                <a:latin typeface="Arial" charset="0"/>
              </a:defRPr>
            </a:lvl8pPr>
            <a:lvl9pPr marL="3886200" indent="-228600" eaLnBrk="0" fontAlgn="base" hangingPunct="0">
              <a:spcBef>
                <a:spcPct val="0"/>
              </a:spcBef>
              <a:spcAft>
                <a:spcPct val="0"/>
              </a:spcAft>
              <a:tabLst>
                <a:tab pos="1714500" algn="l"/>
              </a:tabLst>
              <a:defRPr sz="2400">
                <a:solidFill>
                  <a:schemeClr val="tx1"/>
                </a:solidFill>
                <a:latin typeface="Arial" charset="0"/>
              </a:defRPr>
            </a:lvl9pPr>
          </a:lstStyle>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r>
              <a:rPr lang="en-US" altLang="en-US" sz="1600" b="1" dirty="0" smtClean="0">
                <a:solidFill>
                  <a:srgbClr val="000000"/>
                </a:solidFill>
                <a:latin typeface="Times New Roman"/>
                <a:ea typeface="+mn-ea"/>
              </a:rPr>
              <a:t>Example:</a:t>
            </a:r>
            <a:endParaRPr lang="en-US" altLang="en-US" sz="1600" i="1" dirty="0" smtClean="0">
              <a:solidFill>
                <a:srgbClr val="000000"/>
              </a:solidFill>
              <a:latin typeface="Times New Roman"/>
              <a:ea typeface="MS Mincho" pitchFamily="49" charset="-128"/>
            </a:endParaRPr>
          </a:p>
        </p:txBody>
      </p:sp>
      <p:sp>
        <p:nvSpPr>
          <p:cNvPr id="16"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
        <p:nvSpPr>
          <p:cNvPr id="17" name="Rectangle 16"/>
          <p:cNvSpPr/>
          <p:nvPr/>
        </p:nvSpPr>
        <p:spPr>
          <a:xfrm>
            <a:off x="4207156" y="533400"/>
            <a:ext cx="729687" cy="338554"/>
          </a:xfrm>
          <a:prstGeom prst="rect">
            <a:avLst/>
          </a:prstGeom>
        </p:spPr>
        <p:txBody>
          <a:bodyPr wrap="none">
            <a:spAutoFit/>
          </a:bodyPr>
          <a:lstStyle/>
          <a:p>
            <a:pPr algn="ctr"/>
            <a:r>
              <a:rPr lang="en-US" altLang="ja-JP" sz="1600" b="1" dirty="0" smtClean="0">
                <a:ea typeface="MS PGothic" pitchFamily="34" charset="-128"/>
              </a:rPr>
              <a:t>LRAS</a:t>
            </a:r>
            <a:endParaRPr lang="en-US" sz="1600" b="1" dirty="0"/>
          </a:p>
        </p:txBody>
      </p:sp>
    </p:spTree>
    <p:extLst>
      <p:ext uri="{BB962C8B-B14F-4D97-AF65-F5344CB8AC3E}">
        <p14:creationId xmlns:p14="http://schemas.microsoft.com/office/powerpoint/2010/main" val="1195450154"/>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42435">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42435">
                                            <p:txEl>
                                              <p:pRg st="5" end="5"/>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4244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0424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4"/>
          <a:stretch>
            <a:fillRect/>
          </a:stretch>
        </p:blipFill>
        <p:spPr>
          <a:xfrm>
            <a:off x="4343400" y="3087208"/>
            <a:ext cx="3237257" cy="2755631"/>
          </a:xfrm>
          <a:prstGeom prst="rect">
            <a:avLst/>
          </a:prstGeom>
        </p:spPr>
      </p:pic>
      <p:graphicFrame>
        <p:nvGraphicFramePr>
          <p:cNvPr id="1052689" name="Object 17"/>
          <p:cNvGraphicFramePr>
            <a:graphicFrameLocks noGrp="1" noChangeAspect="1"/>
          </p:cNvGraphicFramePr>
          <p:nvPr>
            <p:ph sz="quarter" idx="2"/>
            <p:extLst>
              <p:ext uri="{D42A27DB-BD31-4B8C-83A1-F6EECF244321}">
                <p14:modId xmlns:p14="http://schemas.microsoft.com/office/powerpoint/2010/main" val="3411832640"/>
              </p:ext>
            </p:extLst>
          </p:nvPr>
        </p:nvGraphicFramePr>
        <p:xfrm>
          <a:off x="1905000" y="2553808"/>
          <a:ext cx="1077614" cy="310896"/>
        </p:xfrm>
        <a:graphic>
          <a:graphicData uri="http://schemas.openxmlformats.org/presentationml/2006/ole">
            <mc:AlternateContent xmlns:mc="http://schemas.openxmlformats.org/markup-compatibility/2006">
              <mc:Choice xmlns:v="urn:schemas-microsoft-com:vml" Requires="v">
                <p:oleObj spid="_x0000_s55304" name="Equation" r:id="rId5" imgW="749160" imgH="215640" progId="Equation.DSMT4">
                  <p:embed/>
                </p:oleObj>
              </mc:Choice>
              <mc:Fallback>
                <p:oleObj name="Equation" r:id="rId5" imgW="749160" imgH="215640" progId="Equation.DSMT4">
                  <p:embed/>
                  <p:pic>
                    <p:nvPicPr>
                      <p:cNvPr id="0" name=""/>
                      <p:cNvPicPr>
                        <a:picLocks noChangeAspect="1" noChangeArrowheads="1"/>
                      </p:cNvPicPr>
                      <p:nvPr/>
                    </p:nvPicPr>
                    <p:blipFill>
                      <a:blip r:embed="rId6"/>
                      <a:srcRect/>
                      <a:stretch>
                        <a:fillRect/>
                      </a:stretch>
                    </p:blipFill>
                    <p:spPr bwMode="auto">
                      <a:xfrm>
                        <a:off x="1905000" y="2553808"/>
                        <a:ext cx="1077614" cy="3108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52816" name="Group 144"/>
          <p:cNvGraphicFramePr>
            <a:graphicFrameLocks noGrp="1"/>
          </p:cNvGraphicFramePr>
          <p:nvPr>
            <p:ph sz="quarter" idx="3"/>
            <p:extLst>
              <p:ext uri="{D42A27DB-BD31-4B8C-83A1-F6EECF244321}">
                <p14:modId xmlns:p14="http://schemas.microsoft.com/office/powerpoint/2010/main" val="2647149784"/>
              </p:ext>
            </p:extLst>
          </p:nvPr>
        </p:nvGraphicFramePr>
        <p:xfrm>
          <a:off x="1676400" y="3441221"/>
          <a:ext cx="1676400" cy="2216152"/>
        </p:xfrm>
        <a:graphic>
          <a:graphicData uri="http://schemas.openxmlformats.org/drawingml/2006/table">
            <a:tbl>
              <a:tblPr/>
              <a:tblGrid>
                <a:gridCol w="793750">
                  <a:extLst>
                    <a:ext uri="{9D8B030D-6E8A-4147-A177-3AD203B41FA5}">
                      <a16:colId xmlns:a16="http://schemas.microsoft.com/office/drawing/2014/main" val="20000"/>
                    </a:ext>
                  </a:extLst>
                </a:gridCol>
                <a:gridCol w="882650">
                  <a:extLst>
                    <a:ext uri="{9D8B030D-6E8A-4147-A177-3AD203B41FA5}">
                      <a16:colId xmlns:a16="http://schemas.microsoft.com/office/drawing/2014/main" val="20001"/>
                    </a:ext>
                  </a:extLst>
                </a:gridCol>
              </a:tblGrid>
              <a:tr h="4429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800" b="0" i="1" u="none" strike="noStrike" cap="none" normalizeH="0" baseline="0" dirty="0" smtClean="0">
                          <a:ln>
                            <a:noFill/>
                          </a:ln>
                          <a:solidFill>
                            <a:schemeClr val="tx1"/>
                          </a:solidFill>
                          <a:effectLst/>
                          <a:latin typeface="Times New Roman" pitchFamily="18" charset="0"/>
                          <a:cs typeface="Times New Roman" pitchFamily="18" charset="0"/>
                        </a:rPr>
                        <a:t>L</a:t>
                      </a:r>
                      <a:endParaRPr kumimoji="0" lang="en-CA" sz="1800" b="0" i="1" u="none" strike="noStrike" cap="none" normalizeH="0" baseline="0" dirty="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800" b="0" i="1" u="none" strike="noStrike" cap="none" normalizeH="0" baseline="0" smtClean="0">
                          <a:ln>
                            <a:noFill/>
                          </a:ln>
                          <a:solidFill>
                            <a:schemeClr val="tx1"/>
                          </a:solidFill>
                          <a:effectLst/>
                          <a:latin typeface="Times New Roman" pitchFamily="18" charset="0"/>
                          <a:cs typeface="Times New Roman" pitchFamily="18" charset="0"/>
                        </a:rPr>
                        <a:t>Y</a:t>
                      </a:r>
                      <a:endParaRPr kumimoji="0" lang="en-CA" sz="1800" b="0" i="1"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42913">
                <a:tc>
                  <a:txBody>
                    <a:bodyPr/>
                    <a:lstStyle/>
                    <a:p>
                      <a:pPr algn="ctr" fontAlgn="b"/>
                      <a:r>
                        <a:rPr lang="en-US" sz="1800" b="0" i="0" u="none" strike="noStrike" dirty="0">
                          <a:solidFill>
                            <a:srgbClr val="000000"/>
                          </a:solidFill>
                          <a:effectLst/>
                          <a:latin typeface="Calibri" panose="020F0502020204030204" pitchFamily="34" charset="0"/>
                        </a:rPr>
                        <a:t>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800" b="0" i="0" u="none" strike="noStrike">
                          <a:solidFill>
                            <a:srgbClr val="000000"/>
                          </a:solidFill>
                          <a:effectLst/>
                          <a:latin typeface="Calibri" panose="020F0502020204030204" pitchFamily="34" charset="0"/>
                        </a:rPr>
                        <a:t>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44500">
                <a:tc>
                  <a:txBody>
                    <a:bodyPr/>
                    <a:lstStyle/>
                    <a:p>
                      <a:pPr algn="ctr" fontAlgn="b"/>
                      <a:r>
                        <a:rPr lang="en-US" sz="1800" b="0" i="0" u="none" strike="noStrike" dirty="0">
                          <a:solidFill>
                            <a:srgbClr val="000000"/>
                          </a:solidFill>
                          <a:effectLst/>
                          <a:latin typeface="Calibri" panose="020F0502020204030204" pitchFamily="34" charset="0"/>
                        </a:rPr>
                        <a:t>50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800" b="0" i="0" u="none" strike="noStrike" dirty="0" smtClean="0">
                          <a:solidFill>
                            <a:srgbClr val="000000"/>
                          </a:solidFill>
                          <a:effectLst/>
                          <a:latin typeface="Calibri" panose="020F0502020204030204" pitchFamily="34" charset="0"/>
                        </a:rPr>
                        <a:t>8.839</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42913">
                <a:tc>
                  <a:txBody>
                    <a:bodyPr/>
                    <a:lstStyle/>
                    <a:p>
                      <a:pPr algn="ctr" fontAlgn="b"/>
                      <a:r>
                        <a:rPr lang="en-US" sz="1800" b="0" i="0" u="none" strike="noStrike">
                          <a:solidFill>
                            <a:srgbClr val="000000"/>
                          </a:solidFill>
                          <a:effectLst/>
                          <a:latin typeface="Calibri" panose="020F0502020204030204" pitchFamily="34" charset="0"/>
                        </a:rPr>
                        <a:t>100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800" b="0" i="0" u="none" strike="noStrike" dirty="0" smtClean="0">
                          <a:solidFill>
                            <a:srgbClr val="000000"/>
                          </a:solidFill>
                          <a:effectLst/>
                          <a:latin typeface="Calibri" panose="020F0502020204030204" pitchFamily="34" charset="0"/>
                        </a:rPr>
                        <a:t>12.500</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42913">
                <a:tc>
                  <a:txBody>
                    <a:bodyPr/>
                    <a:lstStyle/>
                    <a:p>
                      <a:pPr algn="ctr" fontAlgn="b"/>
                      <a:r>
                        <a:rPr lang="en-US" sz="1800" b="0" i="0" u="none" strike="noStrike">
                          <a:solidFill>
                            <a:srgbClr val="000000"/>
                          </a:solidFill>
                          <a:effectLst/>
                          <a:latin typeface="Calibri" panose="020F0502020204030204" pitchFamily="34" charset="0"/>
                        </a:rPr>
                        <a:t>150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800" b="0" i="0" u="none" strike="noStrike" dirty="0" smtClean="0">
                          <a:solidFill>
                            <a:srgbClr val="000000"/>
                          </a:solidFill>
                          <a:effectLst/>
                          <a:latin typeface="Calibri" panose="020F0502020204030204" pitchFamily="34" charset="0"/>
                        </a:rPr>
                        <a:t>15.309</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052742" name="Rectangle 70"/>
          <p:cNvSpPr>
            <a:spLocks noChangeArrowheads="1"/>
          </p:cNvSpPr>
          <p:nvPr/>
        </p:nvSpPr>
        <p:spPr bwMode="auto">
          <a:xfrm>
            <a:off x="2523958" y="3946839"/>
            <a:ext cx="762000" cy="304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endParaRPr lang="en-US" altLang="en-US">
              <a:solidFill>
                <a:srgbClr val="000000"/>
              </a:solidFill>
              <a:ea typeface="+mn-ea"/>
            </a:endParaRPr>
          </a:p>
        </p:txBody>
      </p:sp>
      <p:sp>
        <p:nvSpPr>
          <p:cNvPr id="1052743" name="Rectangle 71"/>
          <p:cNvSpPr>
            <a:spLocks noChangeArrowheads="1"/>
          </p:cNvSpPr>
          <p:nvPr/>
        </p:nvSpPr>
        <p:spPr bwMode="auto">
          <a:xfrm>
            <a:off x="2523958" y="4396896"/>
            <a:ext cx="762000" cy="304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endParaRPr lang="en-US" altLang="en-US">
              <a:solidFill>
                <a:srgbClr val="000000"/>
              </a:solidFill>
              <a:ea typeface="+mn-ea"/>
            </a:endParaRPr>
          </a:p>
        </p:txBody>
      </p:sp>
      <p:sp>
        <p:nvSpPr>
          <p:cNvPr id="1052744" name="Rectangle 72"/>
          <p:cNvSpPr>
            <a:spLocks noChangeArrowheads="1"/>
          </p:cNvSpPr>
          <p:nvPr/>
        </p:nvSpPr>
        <p:spPr bwMode="auto">
          <a:xfrm>
            <a:off x="2528721" y="4817791"/>
            <a:ext cx="762000" cy="304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endParaRPr lang="en-US" altLang="en-US">
              <a:solidFill>
                <a:srgbClr val="000000"/>
              </a:solidFill>
              <a:ea typeface="+mn-ea"/>
            </a:endParaRPr>
          </a:p>
        </p:txBody>
      </p:sp>
      <p:sp>
        <p:nvSpPr>
          <p:cNvPr id="1052745" name="Rectangle 73"/>
          <p:cNvSpPr>
            <a:spLocks noChangeArrowheads="1"/>
          </p:cNvSpPr>
          <p:nvPr/>
        </p:nvSpPr>
        <p:spPr bwMode="auto">
          <a:xfrm>
            <a:off x="2559050" y="5297008"/>
            <a:ext cx="762000" cy="304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endParaRPr lang="en-US" altLang="en-US">
              <a:solidFill>
                <a:srgbClr val="000000"/>
              </a:solidFill>
              <a:ea typeface="+mn-ea"/>
            </a:endParaRPr>
          </a:p>
        </p:txBody>
      </p:sp>
      <p:sp>
        <p:nvSpPr>
          <p:cNvPr id="21" name="Rectangle 3"/>
          <p:cNvSpPr txBox="1">
            <a:spLocks noChangeArrowheads="1"/>
          </p:cNvSpPr>
          <p:nvPr/>
        </p:nvSpPr>
        <p:spPr bwMode="auto">
          <a:xfrm>
            <a:off x="708485" y="1818167"/>
            <a:ext cx="7825915" cy="973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Font typeface="Wingdings" pitchFamily="2" charset="2"/>
              <a:buChar char="§"/>
              <a:defRPr>
                <a:solidFill>
                  <a:schemeClr val="tx1"/>
                </a:solidFill>
                <a:latin typeface="+mn-lt"/>
                <a:ea typeface="+mn-ea"/>
                <a:cs typeface="+mn-cs"/>
              </a:defRPr>
            </a:lvl1pPr>
            <a:lvl2pPr marL="800100" indent="-34290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285750" lvl="1" indent="-285750" eaLnBrk="1" hangingPunct="1">
              <a:buClr>
                <a:srgbClr val="000000"/>
              </a:buClr>
              <a:buFont typeface="Wingdings" pitchFamily="2" charset="2"/>
              <a:buNone/>
            </a:pPr>
            <a:r>
              <a:rPr lang="en-US" altLang="en-US" sz="1600" kern="0" dirty="0">
                <a:solidFill>
                  <a:srgbClr val="000000"/>
                </a:solidFill>
                <a:ea typeface="+mn-ea"/>
              </a:rPr>
              <a:t>2</a:t>
            </a:r>
            <a:r>
              <a:rPr lang="en-US" altLang="en-US" sz="1600" kern="0" dirty="0" smtClean="0">
                <a:solidFill>
                  <a:srgbClr val="000000"/>
                </a:solidFill>
                <a:ea typeface="+mn-ea"/>
              </a:rPr>
              <a:t>.</a:t>
            </a:r>
            <a:r>
              <a:rPr lang="en-US" altLang="en-US" sz="1600" kern="0" dirty="0">
                <a:solidFill>
                  <a:srgbClr val="000000"/>
                </a:solidFill>
                <a:ea typeface="+mn-ea"/>
              </a:rPr>
              <a:t>	Graph the economy’s short-run production </a:t>
            </a:r>
            <a:r>
              <a:rPr lang="en-US" altLang="en-US" sz="1600" kern="0" dirty="0" smtClean="0">
                <a:solidFill>
                  <a:srgbClr val="000000"/>
                </a:solidFill>
                <a:ea typeface="+mn-ea"/>
              </a:rPr>
              <a:t>function.</a:t>
            </a:r>
          </a:p>
        </p:txBody>
      </p:sp>
      <p:pic>
        <p:nvPicPr>
          <p:cNvPr id="8" name="Picture 7"/>
          <p:cNvPicPr>
            <a:picLocks noChangeAspect="1"/>
          </p:cNvPicPr>
          <p:nvPr/>
        </p:nvPicPr>
        <p:blipFill>
          <a:blip r:embed="rId7"/>
          <a:stretch>
            <a:fillRect/>
          </a:stretch>
        </p:blipFill>
        <p:spPr>
          <a:xfrm>
            <a:off x="4343400" y="3087208"/>
            <a:ext cx="3237257" cy="2755631"/>
          </a:xfrm>
          <a:prstGeom prst="rect">
            <a:avLst/>
          </a:prstGeom>
        </p:spPr>
      </p:pic>
      <p:pic>
        <p:nvPicPr>
          <p:cNvPr id="7" name="Picture 6"/>
          <p:cNvPicPr>
            <a:picLocks noChangeAspect="1"/>
          </p:cNvPicPr>
          <p:nvPr/>
        </p:nvPicPr>
        <p:blipFill>
          <a:blip r:embed="rId8"/>
          <a:stretch>
            <a:fillRect/>
          </a:stretch>
        </p:blipFill>
        <p:spPr>
          <a:xfrm>
            <a:off x="4343400" y="3087208"/>
            <a:ext cx="3237257" cy="2755631"/>
          </a:xfrm>
          <a:prstGeom prst="rect">
            <a:avLst/>
          </a:prstGeom>
        </p:spPr>
      </p:pic>
      <p:pic>
        <p:nvPicPr>
          <p:cNvPr id="6" name="Picture 5"/>
          <p:cNvPicPr>
            <a:picLocks noChangeAspect="1"/>
          </p:cNvPicPr>
          <p:nvPr/>
        </p:nvPicPr>
        <p:blipFill>
          <a:blip r:embed="rId9"/>
          <a:stretch>
            <a:fillRect/>
          </a:stretch>
        </p:blipFill>
        <p:spPr>
          <a:xfrm>
            <a:off x="4343400" y="3087208"/>
            <a:ext cx="3237257" cy="2755631"/>
          </a:xfrm>
          <a:prstGeom prst="rect">
            <a:avLst/>
          </a:prstGeom>
        </p:spPr>
      </p:pic>
      <p:pic>
        <p:nvPicPr>
          <p:cNvPr id="5" name="Picture 4"/>
          <p:cNvPicPr>
            <a:picLocks noChangeAspect="1"/>
          </p:cNvPicPr>
          <p:nvPr/>
        </p:nvPicPr>
        <p:blipFill>
          <a:blip r:embed="rId10"/>
          <a:stretch>
            <a:fillRect/>
          </a:stretch>
        </p:blipFill>
        <p:spPr>
          <a:xfrm>
            <a:off x="4343400" y="3087208"/>
            <a:ext cx="3237257" cy="2755631"/>
          </a:xfrm>
          <a:prstGeom prst="rect">
            <a:avLst/>
          </a:prstGeom>
        </p:spPr>
      </p:pic>
      <p:pic>
        <p:nvPicPr>
          <p:cNvPr id="4" name="Picture 3"/>
          <p:cNvPicPr>
            <a:picLocks noChangeAspect="1"/>
          </p:cNvPicPr>
          <p:nvPr/>
        </p:nvPicPr>
        <p:blipFill>
          <a:blip r:embed="rId11"/>
          <a:stretch>
            <a:fillRect/>
          </a:stretch>
        </p:blipFill>
        <p:spPr>
          <a:xfrm>
            <a:off x="4343400" y="3087208"/>
            <a:ext cx="3237257" cy="2755631"/>
          </a:xfrm>
          <a:prstGeom prst="rect">
            <a:avLst/>
          </a:prstGeom>
        </p:spPr>
      </p:pic>
      <p:sp>
        <p:nvSpPr>
          <p:cNvPr id="34" name="Rectangle 1"/>
          <p:cNvSpPr>
            <a:spLocks noChangeArrowheads="1"/>
          </p:cNvSpPr>
          <p:nvPr/>
        </p:nvSpPr>
        <p:spPr bwMode="auto">
          <a:xfrm>
            <a:off x="5751857" y="5580902"/>
            <a:ext cx="304800" cy="242887"/>
          </a:xfrm>
          <a:prstGeom prst="rect">
            <a:avLst/>
          </a:prstGeom>
          <a:solidFill>
            <a:schemeClr val="bg1"/>
          </a:solidFill>
          <a:ln>
            <a:noFill/>
          </a:ln>
        </p:spPr>
        <p:txBody>
          <a:bodyPr wrap="none"/>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200" dirty="0" smtClean="0">
                <a:solidFill>
                  <a:srgbClr val="000000"/>
                </a:solidFill>
                <a:ea typeface="+mn-ea"/>
              </a:rPr>
              <a:t>L</a:t>
            </a:r>
            <a:endParaRPr lang="en-US" altLang="en-US" sz="2000" dirty="0">
              <a:solidFill>
                <a:srgbClr val="000000"/>
              </a:solidFill>
              <a:ea typeface="+mn-ea"/>
            </a:endParaRPr>
          </a:p>
        </p:txBody>
      </p:sp>
      <p:sp>
        <p:nvSpPr>
          <p:cNvPr id="24"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
        <p:nvSpPr>
          <p:cNvPr id="25" name="Rectangle 24"/>
          <p:cNvSpPr/>
          <p:nvPr/>
        </p:nvSpPr>
        <p:spPr>
          <a:xfrm>
            <a:off x="4207156" y="533400"/>
            <a:ext cx="729687" cy="338554"/>
          </a:xfrm>
          <a:prstGeom prst="rect">
            <a:avLst/>
          </a:prstGeom>
        </p:spPr>
        <p:txBody>
          <a:bodyPr wrap="none">
            <a:spAutoFit/>
          </a:bodyPr>
          <a:lstStyle/>
          <a:p>
            <a:pPr algn="ctr"/>
            <a:r>
              <a:rPr lang="en-US" altLang="ja-JP" sz="1600" b="1" dirty="0" smtClean="0">
                <a:ea typeface="MS PGothic" pitchFamily="34" charset="-128"/>
              </a:rPr>
              <a:t>LRAS</a:t>
            </a:r>
            <a:endParaRPr lang="en-US" sz="1600" b="1" dirty="0"/>
          </a:p>
        </p:txBody>
      </p:sp>
      <p:sp>
        <p:nvSpPr>
          <p:cNvPr id="27" name="Rectangle 5"/>
          <p:cNvSpPr>
            <a:spLocks noChangeArrowheads="1"/>
          </p:cNvSpPr>
          <p:nvPr/>
        </p:nvSpPr>
        <p:spPr bwMode="auto">
          <a:xfrm>
            <a:off x="473555" y="1045534"/>
            <a:ext cx="2944812"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tabLst>
                <a:tab pos="1714500" algn="l"/>
              </a:tabLst>
              <a:defRPr sz="2400">
                <a:solidFill>
                  <a:schemeClr val="tx1"/>
                </a:solidFill>
                <a:latin typeface="Arial" charset="0"/>
              </a:defRPr>
            </a:lvl1pPr>
            <a:lvl2pPr marL="742950" indent="-285750" eaLnBrk="0" hangingPunct="0">
              <a:tabLst>
                <a:tab pos="1714500" algn="l"/>
              </a:tabLst>
              <a:defRPr sz="2400">
                <a:solidFill>
                  <a:schemeClr val="tx1"/>
                </a:solidFill>
                <a:latin typeface="Arial" charset="0"/>
              </a:defRPr>
            </a:lvl2pPr>
            <a:lvl3pPr marL="1143000" indent="-228600" eaLnBrk="0" hangingPunct="0">
              <a:tabLst>
                <a:tab pos="1714500" algn="l"/>
              </a:tabLst>
              <a:defRPr sz="2400">
                <a:solidFill>
                  <a:schemeClr val="tx1"/>
                </a:solidFill>
                <a:latin typeface="Arial" charset="0"/>
              </a:defRPr>
            </a:lvl3pPr>
            <a:lvl4pPr marL="1600200" indent="-228600" eaLnBrk="0" hangingPunct="0">
              <a:tabLst>
                <a:tab pos="1714500" algn="l"/>
              </a:tabLst>
              <a:defRPr sz="2400">
                <a:solidFill>
                  <a:schemeClr val="tx1"/>
                </a:solidFill>
                <a:latin typeface="Arial" charset="0"/>
              </a:defRPr>
            </a:lvl4pPr>
            <a:lvl5pPr marL="2057400" indent="-228600" eaLnBrk="0" hangingPunct="0">
              <a:tabLst>
                <a:tab pos="1714500" algn="l"/>
              </a:tabLst>
              <a:defRPr sz="2400">
                <a:solidFill>
                  <a:schemeClr val="tx1"/>
                </a:solidFill>
                <a:latin typeface="Arial" charset="0"/>
              </a:defRPr>
            </a:lvl5pPr>
            <a:lvl6pPr marL="2514600" indent="-228600" eaLnBrk="0" fontAlgn="base" hangingPunct="0">
              <a:spcBef>
                <a:spcPct val="0"/>
              </a:spcBef>
              <a:spcAft>
                <a:spcPct val="0"/>
              </a:spcAft>
              <a:tabLst>
                <a:tab pos="1714500" algn="l"/>
              </a:tabLst>
              <a:defRPr sz="2400">
                <a:solidFill>
                  <a:schemeClr val="tx1"/>
                </a:solidFill>
                <a:latin typeface="Arial" charset="0"/>
              </a:defRPr>
            </a:lvl6pPr>
            <a:lvl7pPr marL="2971800" indent="-228600" eaLnBrk="0" fontAlgn="base" hangingPunct="0">
              <a:spcBef>
                <a:spcPct val="0"/>
              </a:spcBef>
              <a:spcAft>
                <a:spcPct val="0"/>
              </a:spcAft>
              <a:tabLst>
                <a:tab pos="1714500" algn="l"/>
              </a:tabLst>
              <a:defRPr sz="2400">
                <a:solidFill>
                  <a:schemeClr val="tx1"/>
                </a:solidFill>
                <a:latin typeface="Arial" charset="0"/>
              </a:defRPr>
            </a:lvl7pPr>
            <a:lvl8pPr marL="3429000" indent="-228600" eaLnBrk="0" fontAlgn="base" hangingPunct="0">
              <a:spcBef>
                <a:spcPct val="0"/>
              </a:spcBef>
              <a:spcAft>
                <a:spcPct val="0"/>
              </a:spcAft>
              <a:tabLst>
                <a:tab pos="1714500" algn="l"/>
              </a:tabLst>
              <a:defRPr sz="2400">
                <a:solidFill>
                  <a:schemeClr val="tx1"/>
                </a:solidFill>
                <a:latin typeface="Arial" charset="0"/>
              </a:defRPr>
            </a:lvl8pPr>
            <a:lvl9pPr marL="3886200" indent="-228600" eaLnBrk="0" fontAlgn="base" hangingPunct="0">
              <a:spcBef>
                <a:spcPct val="0"/>
              </a:spcBef>
              <a:spcAft>
                <a:spcPct val="0"/>
              </a:spcAft>
              <a:tabLst>
                <a:tab pos="1714500" algn="l"/>
              </a:tabLst>
              <a:defRPr sz="2400">
                <a:solidFill>
                  <a:schemeClr val="tx1"/>
                </a:solidFill>
                <a:latin typeface="Arial" charset="0"/>
              </a:defRPr>
            </a:lvl9pPr>
          </a:lstStyle>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r>
              <a:rPr lang="en-US" altLang="en-US" sz="1600" b="1" dirty="0" smtClean="0">
                <a:solidFill>
                  <a:srgbClr val="000000"/>
                </a:solidFill>
                <a:latin typeface="Times New Roman"/>
                <a:ea typeface="+mn-ea"/>
              </a:rPr>
              <a:t>Example:</a:t>
            </a:r>
            <a:endParaRPr lang="en-US" altLang="en-US" sz="1600" i="1" dirty="0" smtClean="0">
              <a:solidFill>
                <a:srgbClr val="000000"/>
              </a:solidFill>
              <a:latin typeface="Times New Roman"/>
              <a:ea typeface="MS Mincho" pitchFamily="49" charset="-128"/>
            </a:endParaRPr>
          </a:p>
        </p:txBody>
      </p:sp>
    </p:spTree>
    <p:extLst>
      <p:ext uri="{BB962C8B-B14F-4D97-AF65-F5344CB8AC3E}">
        <p14:creationId xmlns:p14="http://schemas.microsoft.com/office/powerpoint/2010/main" val="2447638585"/>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5274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05274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5274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052745"/>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2742" grpId="0" animBg="1"/>
      <p:bldP spid="1052743" grpId="0" animBg="1"/>
      <p:bldP spid="1052744" grpId="0" animBg="1"/>
      <p:bldP spid="105274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3"/>
          <p:cNvSpPr>
            <a:spLocks noGrp="1" noChangeArrowheads="1"/>
          </p:cNvSpPr>
          <p:nvPr>
            <p:ph type="body" sz="half" idx="1"/>
          </p:nvPr>
        </p:nvSpPr>
        <p:spPr>
          <a:xfrm>
            <a:off x="708485" y="1809354"/>
            <a:ext cx="7825915" cy="973054"/>
          </a:xfrm>
        </p:spPr>
        <p:txBody>
          <a:bodyPr/>
          <a:lstStyle/>
          <a:p>
            <a:pPr marL="285750" lvl="1" indent="-285750" eaLnBrk="1" hangingPunct="1">
              <a:buNone/>
            </a:pPr>
            <a:r>
              <a:rPr lang="en-US" altLang="en-US" sz="1600" dirty="0" smtClean="0"/>
              <a:t>3.	Suppose </a:t>
            </a:r>
            <a:r>
              <a:rPr lang="en-US" altLang="en-US" sz="1600" dirty="0"/>
              <a:t>there are </a:t>
            </a:r>
            <a:r>
              <a:rPr lang="en-US" altLang="en-US" sz="1600" b="1" dirty="0">
                <a:solidFill>
                  <a:srgbClr val="00B050"/>
                </a:solidFill>
              </a:rPr>
              <a:t>9</a:t>
            </a:r>
            <a:r>
              <a:rPr lang="en-US" altLang="en-US" sz="1600" dirty="0"/>
              <a:t> million workers that are frictionally or structurally unemployed, and </a:t>
            </a:r>
            <a:r>
              <a:rPr lang="en-US" altLang="en-US" sz="1600" b="1" dirty="0">
                <a:solidFill>
                  <a:srgbClr val="FF0000"/>
                </a:solidFill>
              </a:rPr>
              <a:t>135 </a:t>
            </a:r>
            <a:r>
              <a:rPr lang="en-US" altLang="en-US" sz="1600" dirty="0"/>
              <a:t>million</a:t>
            </a:r>
            <a:r>
              <a:rPr lang="en-US" altLang="en-US" sz="1600" b="1" dirty="0"/>
              <a:t> </a:t>
            </a:r>
            <a:r>
              <a:rPr lang="en-US" altLang="en-US" sz="1600" dirty="0"/>
              <a:t>of the </a:t>
            </a:r>
            <a:r>
              <a:rPr lang="en-US" altLang="en-US" sz="1600" b="1" dirty="0">
                <a:solidFill>
                  <a:srgbClr val="0000CC"/>
                </a:solidFill>
              </a:rPr>
              <a:t>144</a:t>
            </a:r>
            <a:r>
              <a:rPr lang="en-US" altLang="en-US" sz="1600" dirty="0"/>
              <a:t> million in the labor force are employed. Compute </a:t>
            </a:r>
            <a:r>
              <a:rPr lang="en-US" altLang="en-US" sz="1600" i="1" dirty="0"/>
              <a:t>u</a:t>
            </a:r>
            <a:r>
              <a:rPr lang="en-US" altLang="en-US" sz="1600" dirty="0"/>
              <a:t>, </a:t>
            </a:r>
            <a:r>
              <a:rPr lang="en-US" altLang="en-US" sz="1600" i="1" dirty="0"/>
              <a:t>u</a:t>
            </a:r>
            <a:r>
              <a:rPr lang="en-US" altLang="en-US" sz="1600" i="1" baseline="-25000" dirty="0"/>
              <a:t>n</a:t>
            </a:r>
            <a:r>
              <a:rPr lang="en-US" altLang="en-US" sz="1600" dirty="0"/>
              <a:t>, </a:t>
            </a:r>
            <a:r>
              <a:rPr lang="en-US" altLang="en-US" sz="1600" i="1" dirty="0" err="1"/>
              <a:t>u</a:t>
            </a:r>
            <a:r>
              <a:rPr lang="en-US" altLang="en-US" sz="1600" i="1" baseline="-25000" dirty="0" err="1"/>
              <a:t>c</a:t>
            </a:r>
            <a:r>
              <a:rPr lang="en-US" altLang="en-US" sz="1600" dirty="0"/>
              <a:t>, real GDP, and </a:t>
            </a:r>
            <a:r>
              <a:rPr lang="en-US" altLang="en-US" sz="1600" i="1" dirty="0" err="1" smtClean="0"/>
              <a:t>Y</a:t>
            </a:r>
            <a:r>
              <a:rPr lang="en-US" altLang="en-US" sz="1600" i="1" baseline="-25000" dirty="0" err="1" smtClean="0"/>
              <a:t>p</a:t>
            </a:r>
            <a:r>
              <a:rPr lang="en-US" altLang="en-US" sz="1600" i="1" baseline="-25000" dirty="0" smtClean="0"/>
              <a:t>. </a:t>
            </a:r>
            <a:endParaRPr lang="en-US" altLang="en-US" sz="1600" dirty="0" smtClean="0"/>
          </a:p>
          <a:p>
            <a:pPr marL="795338" lvl="1" indent="-338138" eaLnBrk="1" hangingPunct="1"/>
            <a:endParaRPr lang="en-US" altLang="en-US" sz="1600" dirty="0" smtClean="0"/>
          </a:p>
          <a:p>
            <a:pPr marL="795338" lvl="1" indent="-338138" eaLnBrk="1" hangingPunct="1">
              <a:buNone/>
            </a:pPr>
            <a:r>
              <a:rPr lang="en-US" altLang="en-US" sz="1600" dirty="0" smtClean="0"/>
              <a:t>	</a:t>
            </a:r>
          </a:p>
        </p:txBody>
      </p:sp>
      <p:graphicFrame>
        <p:nvGraphicFramePr>
          <p:cNvPr id="6" name="Object 5"/>
          <p:cNvGraphicFramePr>
            <a:graphicFrameLocks noChangeAspect="1"/>
          </p:cNvGraphicFramePr>
          <p:nvPr>
            <p:extLst>
              <p:ext uri="{D42A27DB-BD31-4B8C-83A1-F6EECF244321}">
                <p14:modId xmlns:p14="http://schemas.microsoft.com/office/powerpoint/2010/main" val="426886526"/>
              </p:ext>
            </p:extLst>
          </p:nvPr>
        </p:nvGraphicFramePr>
        <p:xfrm>
          <a:off x="873125" y="6016146"/>
          <a:ext cx="3230563" cy="369887"/>
        </p:xfrm>
        <a:graphic>
          <a:graphicData uri="http://schemas.openxmlformats.org/presentationml/2006/ole">
            <mc:AlternateContent xmlns:mc="http://schemas.openxmlformats.org/markup-compatibility/2006">
              <mc:Choice xmlns:v="urn:schemas-microsoft-com:vml" Requires="v">
                <p:oleObj spid="_x0000_s56352" name="Equation" r:id="rId4" imgW="2311200" imgH="266400" progId="Equation.DSMT4">
                  <p:embed/>
                </p:oleObj>
              </mc:Choice>
              <mc:Fallback>
                <p:oleObj name="Equation" r:id="rId4" imgW="2311200" imgH="266400" progId="Equation.DSMT4">
                  <p:embed/>
                  <p:pic>
                    <p:nvPicPr>
                      <p:cNvPr id="0" name=""/>
                      <p:cNvPicPr>
                        <a:picLocks noChangeAspect="1" noChangeArrowheads="1"/>
                      </p:cNvPicPr>
                      <p:nvPr/>
                    </p:nvPicPr>
                    <p:blipFill>
                      <a:blip r:embed="rId5"/>
                      <a:srcRect/>
                      <a:stretch>
                        <a:fillRect/>
                      </a:stretch>
                    </p:blipFill>
                    <p:spPr bwMode="auto">
                      <a:xfrm>
                        <a:off x="873125" y="6016146"/>
                        <a:ext cx="3230563" cy="369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32" name="Picture 5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79091" y="5958745"/>
            <a:ext cx="1430909" cy="481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pic>
        <p:nvPicPr>
          <p:cNvPr id="38" name="Picture 5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85672" y="5982808"/>
            <a:ext cx="1246048" cy="379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pic>
        <p:nvPicPr>
          <p:cNvPr id="41" name="Picture 40"/>
          <p:cNvPicPr>
            <a:picLocks noChangeAspect="1"/>
          </p:cNvPicPr>
          <p:nvPr/>
        </p:nvPicPr>
        <p:blipFill>
          <a:blip r:embed="rId7"/>
          <a:stretch>
            <a:fillRect/>
          </a:stretch>
        </p:blipFill>
        <p:spPr>
          <a:xfrm>
            <a:off x="4343400" y="3087208"/>
            <a:ext cx="3237257" cy="2755631"/>
          </a:xfrm>
          <a:prstGeom prst="rect">
            <a:avLst/>
          </a:prstGeom>
        </p:spPr>
      </p:pic>
      <p:graphicFrame>
        <p:nvGraphicFramePr>
          <p:cNvPr id="1049616" name="Object 16"/>
          <p:cNvGraphicFramePr>
            <a:graphicFrameLocks noGrp="1" noChangeAspect="1"/>
          </p:cNvGraphicFramePr>
          <p:nvPr>
            <p:ph sz="quarter" idx="3"/>
            <p:extLst>
              <p:ext uri="{D42A27DB-BD31-4B8C-83A1-F6EECF244321}">
                <p14:modId xmlns:p14="http://schemas.microsoft.com/office/powerpoint/2010/main" val="1062592282"/>
              </p:ext>
            </p:extLst>
          </p:nvPr>
        </p:nvGraphicFramePr>
        <p:xfrm>
          <a:off x="1504950" y="2690333"/>
          <a:ext cx="1820863" cy="549275"/>
        </p:xfrm>
        <a:graphic>
          <a:graphicData uri="http://schemas.openxmlformats.org/presentationml/2006/ole">
            <mc:AlternateContent xmlns:mc="http://schemas.openxmlformats.org/markup-compatibility/2006">
              <mc:Choice xmlns:v="urn:schemas-microsoft-com:vml" Requires="v">
                <p:oleObj spid="_x0000_s56353" name="Equation" r:id="rId8" imgW="1473120" imgH="444240" progId="Equation.DSMT4">
                  <p:embed/>
                </p:oleObj>
              </mc:Choice>
              <mc:Fallback>
                <p:oleObj name="Equation" r:id="rId8" imgW="1473120" imgH="444240" progId="Equation.DSMT4">
                  <p:embed/>
                  <p:pic>
                    <p:nvPicPr>
                      <p:cNvPr id="0" name=""/>
                      <p:cNvPicPr>
                        <a:picLocks noChangeAspect="1" noChangeArrowheads="1"/>
                      </p:cNvPicPr>
                      <p:nvPr/>
                    </p:nvPicPr>
                    <p:blipFill>
                      <a:blip r:embed="rId9"/>
                      <a:srcRect/>
                      <a:stretch>
                        <a:fillRect/>
                      </a:stretch>
                    </p:blipFill>
                    <p:spPr bwMode="auto">
                      <a:xfrm>
                        <a:off x="1504950" y="2690333"/>
                        <a:ext cx="1820863" cy="54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68" name="Rectangle 6"/>
          <p:cNvSpPr>
            <a:spLocks noChangeArrowheads="1"/>
          </p:cNvSpPr>
          <p:nvPr/>
        </p:nvSpPr>
        <p:spPr bwMode="auto">
          <a:xfrm>
            <a:off x="0" y="3130071"/>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endParaRPr lang="en-US" altLang="en-US">
              <a:solidFill>
                <a:srgbClr val="000000"/>
              </a:solidFill>
              <a:ea typeface="+mn-ea"/>
            </a:endParaRPr>
          </a:p>
        </p:txBody>
      </p:sp>
      <p:sp>
        <p:nvSpPr>
          <p:cNvPr id="1049625" name="Line 25"/>
          <p:cNvSpPr>
            <a:spLocks noChangeShapeType="1"/>
          </p:cNvSpPr>
          <p:nvPr/>
        </p:nvSpPr>
        <p:spPr bwMode="auto">
          <a:xfrm flipH="1" flipV="1">
            <a:off x="4669067" y="3620608"/>
            <a:ext cx="2560320" cy="0"/>
          </a:xfrm>
          <a:prstGeom prst="line">
            <a:avLst/>
          </a:prstGeom>
          <a:noFill/>
          <a:ln w="19050">
            <a:solidFill>
              <a:srgbClr val="000099"/>
            </a:solidFill>
            <a:prstDash val="dash"/>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a typeface="+mn-ea"/>
            </a:endParaRPr>
          </a:p>
        </p:txBody>
      </p:sp>
      <p:sp>
        <p:nvSpPr>
          <p:cNvPr id="1049626" name="Line 26"/>
          <p:cNvSpPr>
            <a:spLocks noChangeShapeType="1"/>
          </p:cNvSpPr>
          <p:nvPr/>
        </p:nvSpPr>
        <p:spPr bwMode="auto">
          <a:xfrm flipV="1">
            <a:off x="7242087" y="3620608"/>
            <a:ext cx="0" cy="1920240"/>
          </a:xfrm>
          <a:prstGeom prst="line">
            <a:avLst/>
          </a:prstGeom>
          <a:noFill/>
          <a:ln w="19050">
            <a:solidFill>
              <a:srgbClr val="000099"/>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a typeface="+mn-ea"/>
            </a:endParaRPr>
          </a:p>
        </p:txBody>
      </p:sp>
      <p:sp>
        <p:nvSpPr>
          <p:cNvPr id="1049630" name="Oval 30"/>
          <p:cNvSpPr>
            <a:spLocks noChangeArrowheads="1"/>
          </p:cNvSpPr>
          <p:nvPr/>
        </p:nvSpPr>
        <p:spPr bwMode="auto">
          <a:xfrm>
            <a:off x="4381500" y="3490750"/>
            <a:ext cx="228600" cy="182880"/>
          </a:xfrm>
          <a:prstGeom prst="ellipse">
            <a:avLst/>
          </a:prstGeom>
          <a:noFill/>
          <a:ln>
            <a:noFill/>
          </a:ln>
          <a:extLst/>
        </p:spPr>
        <p:txBody>
          <a:bodyPr lIns="0" tIns="0" rIns="0" bIns="0"/>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200" dirty="0" smtClean="0">
                <a:solidFill>
                  <a:srgbClr val="000099"/>
                </a:solidFill>
                <a:latin typeface="Times New Roman" pitchFamily="18" charset="0"/>
                <a:ea typeface="+mn-ea"/>
              </a:rPr>
              <a:t>15</a:t>
            </a:r>
            <a:endParaRPr lang="en-US" altLang="en-US" sz="1200" dirty="0">
              <a:solidFill>
                <a:srgbClr val="000099"/>
              </a:solidFill>
              <a:latin typeface="Times New Roman" pitchFamily="18" charset="0"/>
              <a:ea typeface="+mn-ea"/>
            </a:endParaRPr>
          </a:p>
        </p:txBody>
      </p:sp>
      <p:sp>
        <p:nvSpPr>
          <p:cNvPr id="1049631" name="Text Box 31"/>
          <p:cNvSpPr txBox="1">
            <a:spLocks noChangeArrowheads="1"/>
          </p:cNvSpPr>
          <p:nvPr/>
        </p:nvSpPr>
        <p:spPr bwMode="auto">
          <a:xfrm>
            <a:off x="7098030" y="5605067"/>
            <a:ext cx="365760" cy="184666"/>
          </a:xfrm>
          <a:prstGeom prst="rect">
            <a:avLst/>
          </a:prstGeom>
          <a:solidFill>
            <a:schemeClr val="bg1"/>
          </a:solidFill>
          <a:ln>
            <a:noFill/>
          </a:ln>
          <a:extLst/>
        </p:spPr>
        <p:txBody>
          <a:bodyPr wrap="square" lIns="0" tIns="0" rIns="0" bIns="0">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200" dirty="0">
                <a:solidFill>
                  <a:srgbClr val="000099"/>
                </a:solidFill>
                <a:ea typeface="+mn-ea"/>
              </a:rPr>
              <a:t>144</a:t>
            </a:r>
          </a:p>
        </p:txBody>
      </p:sp>
      <p:graphicFrame>
        <p:nvGraphicFramePr>
          <p:cNvPr id="4" name="Object 3"/>
          <p:cNvGraphicFramePr>
            <a:graphicFrameLocks noChangeAspect="1"/>
          </p:cNvGraphicFramePr>
          <p:nvPr>
            <p:extLst>
              <p:ext uri="{D42A27DB-BD31-4B8C-83A1-F6EECF244321}">
                <p14:modId xmlns:p14="http://schemas.microsoft.com/office/powerpoint/2010/main" val="2439847212"/>
              </p:ext>
            </p:extLst>
          </p:nvPr>
        </p:nvGraphicFramePr>
        <p:xfrm>
          <a:off x="954088" y="4538183"/>
          <a:ext cx="2803525" cy="655638"/>
        </p:xfrm>
        <a:graphic>
          <a:graphicData uri="http://schemas.openxmlformats.org/presentationml/2006/ole">
            <mc:AlternateContent xmlns:mc="http://schemas.openxmlformats.org/markup-compatibility/2006">
              <mc:Choice xmlns:v="urn:schemas-microsoft-com:vml" Requires="v">
                <p:oleObj spid="_x0000_s56354" name="Equation" r:id="rId10" imgW="2006280" imgH="469800" progId="Equation.DSMT4">
                  <p:embed/>
                </p:oleObj>
              </mc:Choice>
              <mc:Fallback>
                <p:oleObj name="Equation" r:id="rId10" imgW="2006280" imgH="469800" progId="Equation.DSMT4">
                  <p:embed/>
                  <p:pic>
                    <p:nvPicPr>
                      <p:cNvPr id="0" name=""/>
                      <p:cNvPicPr>
                        <a:picLocks noChangeAspect="1" noChangeArrowheads="1"/>
                      </p:cNvPicPr>
                      <p:nvPr/>
                    </p:nvPicPr>
                    <p:blipFill>
                      <a:blip r:embed="rId11"/>
                      <a:srcRect/>
                      <a:stretch>
                        <a:fillRect/>
                      </a:stretch>
                    </p:blipFill>
                    <p:spPr bwMode="auto">
                      <a:xfrm>
                        <a:off x="954088" y="4538183"/>
                        <a:ext cx="2803525" cy="655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819313617"/>
              </p:ext>
            </p:extLst>
          </p:nvPr>
        </p:nvGraphicFramePr>
        <p:xfrm>
          <a:off x="955926" y="5380558"/>
          <a:ext cx="2573337" cy="317500"/>
        </p:xfrm>
        <a:graphic>
          <a:graphicData uri="http://schemas.openxmlformats.org/presentationml/2006/ole">
            <mc:AlternateContent xmlns:mc="http://schemas.openxmlformats.org/markup-compatibility/2006">
              <mc:Choice xmlns:v="urn:schemas-microsoft-com:vml" Requires="v">
                <p:oleObj spid="_x0000_s56355" name="Equation" r:id="rId12" imgW="1841400" imgH="228600" progId="Equation.DSMT4">
                  <p:embed/>
                </p:oleObj>
              </mc:Choice>
              <mc:Fallback>
                <p:oleObj name="Equation" r:id="rId12" imgW="1841400" imgH="228600" progId="Equation.DSMT4">
                  <p:embed/>
                  <p:pic>
                    <p:nvPicPr>
                      <p:cNvPr id="0" name=""/>
                      <p:cNvPicPr>
                        <a:picLocks noChangeAspect="1" noChangeArrowheads="1"/>
                      </p:cNvPicPr>
                      <p:nvPr/>
                    </p:nvPicPr>
                    <p:blipFill>
                      <a:blip r:embed="rId13"/>
                      <a:srcRect/>
                      <a:stretch>
                        <a:fillRect/>
                      </a:stretch>
                    </p:blipFill>
                    <p:spPr bwMode="auto">
                      <a:xfrm>
                        <a:off x="955926" y="5380558"/>
                        <a:ext cx="2573337"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5415" name="Picture 5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1848" y="2511646"/>
            <a:ext cx="549215" cy="666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pic>
        <p:nvPicPr>
          <p:cNvPr id="29" name="Picture 5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57672" y="2649057"/>
            <a:ext cx="852541" cy="666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pic>
        <p:nvPicPr>
          <p:cNvPr id="30" name="Picture 5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11954" y="4548489"/>
            <a:ext cx="1026112" cy="666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pic>
        <p:nvPicPr>
          <p:cNvPr id="31" name="Picture 5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47591" y="4487383"/>
            <a:ext cx="852541" cy="666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pic>
        <p:nvPicPr>
          <p:cNvPr id="33" name="Picture 5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33963" y="5239857"/>
            <a:ext cx="852541" cy="666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pic>
        <p:nvPicPr>
          <p:cNvPr id="34" name="Picture 5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2342" y="5356745"/>
            <a:ext cx="1518822" cy="423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graphicFrame>
        <p:nvGraphicFramePr>
          <p:cNvPr id="28" name="Object 27"/>
          <p:cNvGraphicFramePr>
            <a:graphicFrameLocks noChangeAspect="1"/>
          </p:cNvGraphicFramePr>
          <p:nvPr>
            <p:extLst>
              <p:ext uri="{D42A27DB-BD31-4B8C-83A1-F6EECF244321}">
                <p14:modId xmlns:p14="http://schemas.microsoft.com/office/powerpoint/2010/main" val="1968496240"/>
              </p:ext>
            </p:extLst>
          </p:nvPr>
        </p:nvGraphicFramePr>
        <p:xfrm>
          <a:off x="1073150" y="3385658"/>
          <a:ext cx="2643188" cy="387350"/>
        </p:xfrm>
        <a:graphic>
          <a:graphicData uri="http://schemas.openxmlformats.org/presentationml/2006/ole">
            <mc:AlternateContent xmlns:mc="http://schemas.openxmlformats.org/markup-compatibility/2006">
              <mc:Choice xmlns:v="urn:schemas-microsoft-com:vml" Requires="v">
                <p:oleObj spid="_x0000_s56356" name="Equation" r:id="rId14" imgW="1892160" imgH="279360" progId="Equation.DSMT4">
                  <p:embed/>
                </p:oleObj>
              </mc:Choice>
              <mc:Fallback>
                <p:oleObj name="Equation" r:id="rId14" imgW="1892160" imgH="279360" progId="Equation.DSMT4">
                  <p:embed/>
                  <p:pic>
                    <p:nvPicPr>
                      <p:cNvPr id="0" name=""/>
                      <p:cNvPicPr>
                        <a:picLocks noChangeAspect="1" noChangeArrowheads="1"/>
                      </p:cNvPicPr>
                      <p:nvPr/>
                    </p:nvPicPr>
                    <p:blipFill>
                      <a:blip r:embed="rId15"/>
                      <a:srcRect/>
                      <a:stretch>
                        <a:fillRect/>
                      </a:stretch>
                    </p:blipFill>
                    <p:spPr bwMode="auto">
                      <a:xfrm>
                        <a:off x="1073150" y="3385658"/>
                        <a:ext cx="2643188" cy="387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35" name="Picture 5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91178" y="3393595"/>
            <a:ext cx="1518822" cy="379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
        <p:nvSpPr>
          <p:cNvPr id="42" name="Rectangle 1"/>
          <p:cNvSpPr>
            <a:spLocks noChangeArrowheads="1"/>
          </p:cNvSpPr>
          <p:nvPr/>
        </p:nvSpPr>
        <p:spPr bwMode="auto">
          <a:xfrm>
            <a:off x="5751857" y="5580902"/>
            <a:ext cx="304800" cy="242887"/>
          </a:xfrm>
          <a:prstGeom prst="rect">
            <a:avLst/>
          </a:prstGeom>
          <a:solidFill>
            <a:schemeClr val="bg1"/>
          </a:solidFill>
          <a:ln>
            <a:noFill/>
          </a:ln>
        </p:spPr>
        <p:txBody>
          <a:bodyPr wrap="none"/>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200" dirty="0" smtClean="0">
                <a:solidFill>
                  <a:srgbClr val="000000"/>
                </a:solidFill>
                <a:ea typeface="+mn-ea"/>
              </a:rPr>
              <a:t>L</a:t>
            </a:r>
            <a:endParaRPr lang="en-US" altLang="en-US" sz="2000" dirty="0">
              <a:solidFill>
                <a:srgbClr val="000000"/>
              </a:solidFill>
              <a:ea typeface="+mn-ea"/>
            </a:endParaRPr>
          </a:p>
        </p:txBody>
      </p:sp>
      <p:pic>
        <p:nvPicPr>
          <p:cNvPr id="36" name="Picture 5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05314" y="3239608"/>
            <a:ext cx="428486" cy="4461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
        <p:nvSpPr>
          <p:cNvPr id="37" name="Line 25"/>
          <p:cNvSpPr>
            <a:spLocks noChangeShapeType="1"/>
          </p:cNvSpPr>
          <p:nvPr/>
        </p:nvSpPr>
        <p:spPr bwMode="auto">
          <a:xfrm flipH="1" flipV="1">
            <a:off x="4668723" y="3622130"/>
            <a:ext cx="2560320" cy="0"/>
          </a:xfrm>
          <a:prstGeom prst="line">
            <a:avLst/>
          </a:prstGeom>
          <a:noFill/>
          <a:ln w="19050">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a typeface="+mn-ea"/>
            </a:endParaRPr>
          </a:p>
        </p:txBody>
      </p:sp>
      <p:sp>
        <p:nvSpPr>
          <p:cNvPr id="39" name="Line 26"/>
          <p:cNvSpPr>
            <a:spLocks noChangeShapeType="1"/>
          </p:cNvSpPr>
          <p:nvPr/>
        </p:nvSpPr>
        <p:spPr bwMode="auto">
          <a:xfrm flipV="1">
            <a:off x="7241743" y="3622130"/>
            <a:ext cx="0" cy="1920240"/>
          </a:xfrm>
          <a:prstGeom prst="line">
            <a:avLst/>
          </a:prstGeom>
          <a:noFill/>
          <a:ln w="19050">
            <a:solidFill>
              <a:srgbClr val="FF0000"/>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a typeface="+mn-ea"/>
            </a:endParaRPr>
          </a:p>
        </p:txBody>
      </p:sp>
      <p:sp>
        <p:nvSpPr>
          <p:cNvPr id="43" name="Oval 30"/>
          <p:cNvSpPr>
            <a:spLocks noChangeArrowheads="1"/>
          </p:cNvSpPr>
          <p:nvPr/>
        </p:nvSpPr>
        <p:spPr bwMode="auto">
          <a:xfrm>
            <a:off x="4381156" y="3488600"/>
            <a:ext cx="228600" cy="182880"/>
          </a:xfrm>
          <a:prstGeom prst="ellipse">
            <a:avLst/>
          </a:prstGeom>
          <a:noFill/>
          <a:ln>
            <a:noFill/>
          </a:ln>
          <a:extLst/>
        </p:spPr>
        <p:txBody>
          <a:bodyPr lIns="0" tIns="0" rIns="0" bIns="0"/>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200" dirty="0" smtClean="0">
                <a:solidFill>
                  <a:srgbClr val="FF0000"/>
                </a:solidFill>
                <a:latin typeface="Times New Roman" pitchFamily="18" charset="0"/>
                <a:ea typeface="+mn-ea"/>
              </a:rPr>
              <a:t>15</a:t>
            </a:r>
            <a:endParaRPr lang="en-US" altLang="en-US" sz="1200" dirty="0">
              <a:solidFill>
                <a:srgbClr val="FF0000"/>
              </a:solidFill>
              <a:latin typeface="Times New Roman" pitchFamily="18" charset="0"/>
              <a:ea typeface="+mn-ea"/>
            </a:endParaRPr>
          </a:p>
        </p:txBody>
      </p:sp>
      <p:sp>
        <p:nvSpPr>
          <p:cNvPr id="44" name="Text Box 31"/>
          <p:cNvSpPr txBox="1">
            <a:spLocks noChangeArrowheads="1"/>
          </p:cNvSpPr>
          <p:nvPr/>
        </p:nvSpPr>
        <p:spPr bwMode="auto">
          <a:xfrm>
            <a:off x="7094014" y="5606589"/>
            <a:ext cx="365760" cy="184666"/>
          </a:xfrm>
          <a:prstGeom prst="rect">
            <a:avLst/>
          </a:prstGeom>
          <a:solidFill>
            <a:schemeClr val="bg1"/>
          </a:solidFill>
          <a:ln>
            <a:noFill/>
          </a:ln>
          <a:extLst/>
        </p:spPr>
        <p:txBody>
          <a:bodyPr wrap="square" lIns="0" tIns="0" rIns="0" bIns="0">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200" dirty="0">
                <a:solidFill>
                  <a:srgbClr val="FF0000"/>
                </a:solidFill>
                <a:ea typeface="+mn-ea"/>
              </a:rPr>
              <a:t>144</a:t>
            </a:r>
          </a:p>
        </p:txBody>
      </p:sp>
      <p:sp>
        <p:nvSpPr>
          <p:cNvPr id="47"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
        <p:nvSpPr>
          <p:cNvPr id="48" name="Rectangle 47"/>
          <p:cNvSpPr/>
          <p:nvPr/>
        </p:nvSpPr>
        <p:spPr>
          <a:xfrm>
            <a:off x="4207156" y="533400"/>
            <a:ext cx="729687" cy="338554"/>
          </a:xfrm>
          <a:prstGeom prst="rect">
            <a:avLst/>
          </a:prstGeom>
        </p:spPr>
        <p:txBody>
          <a:bodyPr wrap="none">
            <a:spAutoFit/>
          </a:bodyPr>
          <a:lstStyle/>
          <a:p>
            <a:pPr algn="ctr"/>
            <a:r>
              <a:rPr lang="en-US" altLang="ja-JP" sz="1600" b="1" dirty="0" smtClean="0">
                <a:ea typeface="MS PGothic" pitchFamily="34" charset="-128"/>
              </a:rPr>
              <a:t>LRAS</a:t>
            </a:r>
            <a:endParaRPr lang="en-US" sz="1600" b="1" dirty="0"/>
          </a:p>
        </p:txBody>
      </p:sp>
      <p:sp>
        <p:nvSpPr>
          <p:cNvPr id="50" name="Rectangle 5"/>
          <p:cNvSpPr>
            <a:spLocks noChangeArrowheads="1"/>
          </p:cNvSpPr>
          <p:nvPr/>
        </p:nvSpPr>
        <p:spPr bwMode="auto">
          <a:xfrm>
            <a:off x="473555" y="1045534"/>
            <a:ext cx="2944812"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tabLst>
                <a:tab pos="1714500" algn="l"/>
              </a:tabLst>
              <a:defRPr sz="2400">
                <a:solidFill>
                  <a:schemeClr val="tx1"/>
                </a:solidFill>
                <a:latin typeface="Arial" charset="0"/>
              </a:defRPr>
            </a:lvl1pPr>
            <a:lvl2pPr marL="742950" indent="-285750" eaLnBrk="0" hangingPunct="0">
              <a:tabLst>
                <a:tab pos="1714500" algn="l"/>
              </a:tabLst>
              <a:defRPr sz="2400">
                <a:solidFill>
                  <a:schemeClr val="tx1"/>
                </a:solidFill>
                <a:latin typeface="Arial" charset="0"/>
              </a:defRPr>
            </a:lvl2pPr>
            <a:lvl3pPr marL="1143000" indent="-228600" eaLnBrk="0" hangingPunct="0">
              <a:tabLst>
                <a:tab pos="1714500" algn="l"/>
              </a:tabLst>
              <a:defRPr sz="2400">
                <a:solidFill>
                  <a:schemeClr val="tx1"/>
                </a:solidFill>
                <a:latin typeface="Arial" charset="0"/>
              </a:defRPr>
            </a:lvl3pPr>
            <a:lvl4pPr marL="1600200" indent="-228600" eaLnBrk="0" hangingPunct="0">
              <a:tabLst>
                <a:tab pos="1714500" algn="l"/>
              </a:tabLst>
              <a:defRPr sz="2400">
                <a:solidFill>
                  <a:schemeClr val="tx1"/>
                </a:solidFill>
                <a:latin typeface="Arial" charset="0"/>
              </a:defRPr>
            </a:lvl4pPr>
            <a:lvl5pPr marL="2057400" indent="-228600" eaLnBrk="0" hangingPunct="0">
              <a:tabLst>
                <a:tab pos="1714500" algn="l"/>
              </a:tabLst>
              <a:defRPr sz="2400">
                <a:solidFill>
                  <a:schemeClr val="tx1"/>
                </a:solidFill>
                <a:latin typeface="Arial" charset="0"/>
              </a:defRPr>
            </a:lvl5pPr>
            <a:lvl6pPr marL="2514600" indent="-228600" eaLnBrk="0" fontAlgn="base" hangingPunct="0">
              <a:spcBef>
                <a:spcPct val="0"/>
              </a:spcBef>
              <a:spcAft>
                <a:spcPct val="0"/>
              </a:spcAft>
              <a:tabLst>
                <a:tab pos="1714500" algn="l"/>
              </a:tabLst>
              <a:defRPr sz="2400">
                <a:solidFill>
                  <a:schemeClr val="tx1"/>
                </a:solidFill>
                <a:latin typeface="Arial" charset="0"/>
              </a:defRPr>
            </a:lvl6pPr>
            <a:lvl7pPr marL="2971800" indent="-228600" eaLnBrk="0" fontAlgn="base" hangingPunct="0">
              <a:spcBef>
                <a:spcPct val="0"/>
              </a:spcBef>
              <a:spcAft>
                <a:spcPct val="0"/>
              </a:spcAft>
              <a:tabLst>
                <a:tab pos="1714500" algn="l"/>
              </a:tabLst>
              <a:defRPr sz="2400">
                <a:solidFill>
                  <a:schemeClr val="tx1"/>
                </a:solidFill>
                <a:latin typeface="Arial" charset="0"/>
              </a:defRPr>
            </a:lvl7pPr>
            <a:lvl8pPr marL="3429000" indent="-228600" eaLnBrk="0" fontAlgn="base" hangingPunct="0">
              <a:spcBef>
                <a:spcPct val="0"/>
              </a:spcBef>
              <a:spcAft>
                <a:spcPct val="0"/>
              </a:spcAft>
              <a:tabLst>
                <a:tab pos="1714500" algn="l"/>
              </a:tabLst>
              <a:defRPr sz="2400">
                <a:solidFill>
                  <a:schemeClr val="tx1"/>
                </a:solidFill>
                <a:latin typeface="Arial" charset="0"/>
              </a:defRPr>
            </a:lvl8pPr>
            <a:lvl9pPr marL="3886200" indent="-228600" eaLnBrk="0" fontAlgn="base" hangingPunct="0">
              <a:spcBef>
                <a:spcPct val="0"/>
              </a:spcBef>
              <a:spcAft>
                <a:spcPct val="0"/>
              </a:spcAft>
              <a:tabLst>
                <a:tab pos="1714500" algn="l"/>
              </a:tabLst>
              <a:defRPr sz="2400">
                <a:solidFill>
                  <a:schemeClr val="tx1"/>
                </a:solidFill>
                <a:latin typeface="Arial" charset="0"/>
              </a:defRPr>
            </a:lvl9pPr>
          </a:lstStyle>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r>
              <a:rPr lang="en-US" altLang="en-US" sz="1600" b="1" dirty="0" smtClean="0">
                <a:solidFill>
                  <a:srgbClr val="000000"/>
                </a:solidFill>
                <a:latin typeface="Times New Roman"/>
                <a:ea typeface="+mn-ea"/>
              </a:rPr>
              <a:t>Example:</a:t>
            </a:r>
            <a:endParaRPr lang="en-US" altLang="en-US" sz="1600" i="1" dirty="0" smtClean="0">
              <a:solidFill>
                <a:srgbClr val="000000"/>
              </a:solidFill>
              <a:latin typeface="Times New Roman"/>
              <a:ea typeface="MS Mincho" pitchFamily="49" charset="-128"/>
            </a:endParaRPr>
          </a:p>
        </p:txBody>
      </p:sp>
    </p:spTree>
    <p:extLst>
      <p:ext uri="{BB962C8B-B14F-4D97-AF65-F5344CB8AC3E}">
        <p14:creationId xmlns:p14="http://schemas.microsoft.com/office/powerpoint/2010/main" val="39788080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96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541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2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3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49631"/>
                                        </p:tgtEl>
                                        <p:attrNameLst>
                                          <p:attrName>style.visibility</p:attrName>
                                        </p:attrNameLst>
                                      </p:cBhvr>
                                      <p:to>
                                        <p:strVal val="visible"/>
                                      </p:to>
                                    </p:set>
                                  </p:childTnLst>
                                </p:cTn>
                              </p:par>
                            </p:childTnLst>
                          </p:cTn>
                        </p:par>
                        <p:par>
                          <p:cTn id="27" fill="hold">
                            <p:stCondLst>
                              <p:cond delay="0"/>
                            </p:stCondLst>
                            <p:childTnLst>
                              <p:par>
                                <p:cTn id="28" presetID="22" presetClass="entr" presetSubtype="4" fill="hold" grpId="0" nodeType="afterEffect">
                                  <p:stCondLst>
                                    <p:cond delay="0"/>
                                  </p:stCondLst>
                                  <p:childTnLst>
                                    <p:set>
                                      <p:cBhvr>
                                        <p:cTn id="29" dur="1" fill="hold">
                                          <p:stCondLst>
                                            <p:cond delay="0"/>
                                          </p:stCondLst>
                                        </p:cTn>
                                        <p:tgtEl>
                                          <p:spTgt spid="1049626"/>
                                        </p:tgtEl>
                                        <p:attrNameLst>
                                          <p:attrName>style.visibility</p:attrName>
                                        </p:attrNameLst>
                                      </p:cBhvr>
                                      <p:to>
                                        <p:strVal val="visible"/>
                                      </p:to>
                                    </p:set>
                                    <p:animEffect transition="in" filter="wipe(down)">
                                      <p:cBhvr>
                                        <p:cTn id="30" dur="500"/>
                                        <p:tgtEl>
                                          <p:spTgt spid="1049626"/>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36"/>
                                        </p:tgtEl>
                                        <p:attrNameLst>
                                          <p:attrName>style.visibility</p:attrName>
                                        </p:attrNameLst>
                                      </p:cBhvr>
                                      <p:to>
                                        <p:strVal val="hidden"/>
                                      </p:to>
                                    </p:set>
                                  </p:childTnLst>
                                </p:cTn>
                              </p:par>
                            </p:childTnLst>
                          </p:cTn>
                        </p:par>
                        <p:par>
                          <p:cTn id="35" fill="hold">
                            <p:stCondLst>
                              <p:cond delay="0"/>
                            </p:stCondLst>
                            <p:childTnLst>
                              <p:par>
                                <p:cTn id="36" presetID="22" presetClass="entr" presetSubtype="2" fill="hold" grpId="0" nodeType="afterEffect">
                                  <p:stCondLst>
                                    <p:cond delay="0"/>
                                  </p:stCondLst>
                                  <p:childTnLst>
                                    <p:set>
                                      <p:cBhvr>
                                        <p:cTn id="37" dur="1" fill="hold">
                                          <p:stCondLst>
                                            <p:cond delay="0"/>
                                          </p:stCondLst>
                                        </p:cTn>
                                        <p:tgtEl>
                                          <p:spTgt spid="1049625"/>
                                        </p:tgtEl>
                                        <p:attrNameLst>
                                          <p:attrName>style.visibility</p:attrName>
                                        </p:attrNameLst>
                                      </p:cBhvr>
                                      <p:to>
                                        <p:strVal val="visible"/>
                                      </p:to>
                                    </p:set>
                                    <p:animEffect transition="in" filter="wipe(right)">
                                      <p:cBhvr>
                                        <p:cTn id="38" dur="500"/>
                                        <p:tgtEl>
                                          <p:spTgt spid="1049625"/>
                                        </p:tgtEl>
                                      </p:cBhvr>
                                    </p:animEffect>
                                  </p:childTnLst>
                                </p:cTn>
                              </p:par>
                            </p:childTnLst>
                          </p:cTn>
                        </p:par>
                        <p:par>
                          <p:cTn id="39" fill="hold">
                            <p:stCondLst>
                              <p:cond delay="500"/>
                            </p:stCondLst>
                            <p:childTnLst>
                              <p:par>
                                <p:cTn id="40" presetID="1" presetClass="entr" presetSubtype="0" fill="hold" grpId="0" nodeType="afterEffect">
                                  <p:stCondLst>
                                    <p:cond delay="0"/>
                                  </p:stCondLst>
                                  <p:childTnLst>
                                    <p:set>
                                      <p:cBhvr>
                                        <p:cTn id="41" dur="1" fill="hold">
                                          <p:stCondLst>
                                            <p:cond delay="0"/>
                                          </p:stCondLst>
                                        </p:cTn>
                                        <p:tgtEl>
                                          <p:spTgt spid="104963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4"/>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nodeType="clickEffect">
                                  <p:stCondLst>
                                    <p:cond delay="0"/>
                                  </p:stCondLst>
                                  <p:childTnLst>
                                    <p:set>
                                      <p:cBhvr>
                                        <p:cTn id="49" dur="1" fill="hold">
                                          <p:stCondLst>
                                            <p:cond delay="0"/>
                                          </p:stCondLst>
                                        </p:cTn>
                                        <p:tgtEl>
                                          <p:spTgt spid="30"/>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nodeType="clickEffect">
                                  <p:stCondLst>
                                    <p:cond delay="0"/>
                                  </p:stCondLst>
                                  <p:childTnLst>
                                    <p:set>
                                      <p:cBhvr>
                                        <p:cTn id="53" dur="1" fill="hold">
                                          <p:stCondLst>
                                            <p:cond delay="0"/>
                                          </p:stCondLst>
                                        </p:cTn>
                                        <p:tgtEl>
                                          <p:spTgt spid="31"/>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5"/>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xit" presetSubtype="0" fill="hold" nodeType="clickEffect">
                                  <p:stCondLst>
                                    <p:cond delay="0"/>
                                  </p:stCondLst>
                                  <p:childTnLst>
                                    <p:set>
                                      <p:cBhvr>
                                        <p:cTn id="61" dur="1" fill="hold">
                                          <p:stCondLst>
                                            <p:cond delay="0"/>
                                          </p:stCondLst>
                                        </p:cTn>
                                        <p:tgtEl>
                                          <p:spTgt spid="34"/>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1" presetClass="exit" presetSubtype="0" fill="hold" nodeType="clickEffect">
                                  <p:stCondLst>
                                    <p:cond delay="0"/>
                                  </p:stCondLst>
                                  <p:childTnLst>
                                    <p:set>
                                      <p:cBhvr>
                                        <p:cTn id="65" dur="1" fill="hold">
                                          <p:stCondLst>
                                            <p:cond delay="0"/>
                                          </p:stCondLst>
                                        </p:cTn>
                                        <p:tgtEl>
                                          <p:spTgt spid="33"/>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6"/>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xit" presetSubtype="0" fill="hold" nodeType="clickEffect">
                                  <p:stCondLst>
                                    <p:cond delay="0"/>
                                  </p:stCondLst>
                                  <p:childTnLst>
                                    <p:set>
                                      <p:cBhvr>
                                        <p:cTn id="73" dur="1" fill="hold">
                                          <p:stCondLst>
                                            <p:cond delay="0"/>
                                          </p:stCondLst>
                                        </p:cTn>
                                        <p:tgtEl>
                                          <p:spTgt spid="32"/>
                                        </p:tgtEl>
                                        <p:attrNameLst>
                                          <p:attrName>style.visibility</p:attrName>
                                        </p:attrNameLst>
                                      </p:cBhvr>
                                      <p:to>
                                        <p:strVal val="hidden"/>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44"/>
                                        </p:tgtEl>
                                        <p:attrNameLst>
                                          <p:attrName>style.visibility</p:attrName>
                                        </p:attrNameLst>
                                      </p:cBhvr>
                                      <p:to>
                                        <p:strVal val="visible"/>
                                      </p:to>
                                    </p:set>
                                  </p:childTnLst>
                                </p:cTn>
                              </p:par>
                            </p:childTnLst>
                          </p:cTn>
                        </p:par>
                        <p:par>
                          <p:cTn id="78" fill="hold">
                            <p:stCondLst>
                              <p:cond delay="0"/>
                            </p:stCondLst>
                            <p:childTnLst>
                              <p:par>
                                <p:cTn id="79" presetID="22" presetClass="entr" presetSubtype="4" fill="hold" grpId="0" nodeType="after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wipe(down)">
                                      <p:cBhvr>
                                        <p:cTn id="81" dur="500"/>
                                        <p:tgtEl>
                                          <p:spTgt spid="39"/>
                                        </p:tgtEl>
                                      </p:cBhvr>
                                    </p:animEffect>
                                  </p:childTnLst>
                                </p:cTn>
                              </p:par>
                            </p:childTnLst>
                          </p:cTn>
                        </p:par>
                      </p:childTnLst>
                    </p:cTn>
                  </p:par>
                  <p:par>
                    <p:cTn id="82" fill="hold">
                      <p:stCondLst>
                        <p:cond delay="indefinite"/>
                      </p:stCondLst>
                      <p:childTnLst>
                        <p:par>
                          <p:cTn id="83" fill="hold">
                            <p:stCondLst>
                              <p:cond delay="0"/>
                            </p:stCondLst>
                            <p:childTnLst>
                              <p:par>
                                <p:cTn id="84" presetID="1" presetClass="exit" presetSubtype="0" fill="hold" nodeType="clickEffect">
                                  <p:stCondLst>
                                    <p:cond delay="0"/>
                                  </p:stCondLst>
                                  <p:childTnLst>
                                    <p:set>
                                      <p:cBhvr>
                                        <p:cTn id="85" dur="1" fill="hold">
                                          <p:stCondLst>
                                            <p:cond delay="0"/>
                                          </p:stCondLst>
                                        </p:cTn>
                                        <p:tgtEl>
                                          <p:spTgt spid="38"/>
                                        </p:tgtEl>
                                        <p:attrNameLst>
                                          <p:attrName>style.visibility</p:attrName>
                                        </p:attrNameLst>
                                      </p:cBhvr>
                                      <p:to>
                                        <p:strVal val="hidden"/>
                                      </p:to>
                                    </p:set>
                                  </p:childTnLst>
                                </p:cTn>
                              </p:par>
                            </p:childTnLst>
                          </p:cTn>
                        </p:par>
                      </p:childTnLst>
                    </p:cTn>
                  </p:par>
                  <p:par>
                    <p:cTn id="86" fill="hold">
                      <p:stCondLst>
                        <p:cond delay="indefinite"/>
                      </p:stCondLst>
                      <p:childTnLst>
                        <p:par>
                          <p:cTn id="87" fill="hold">
                            <p:stCondLst>
                              <p:cond delay="0"/>
                            </p:stCondLst>
                            <p:childTnLst>
                              <p:par>
                                <p:cTn id="88" presetID="22" presetClass="entr" presetSubtype="2" fill="hold" grpId="0" nodeType="clickEffect">
                                  <p:stCondLst>
                                    <p:cond delay="0"/>
                                  </p:stCondLst>
                                  <p:childTnLst>
                                    <p:set>
                                      <p:cBhvr>
                                        <p:cTn id="89" dur="1" fill="hold">
                                          <p:stCondLst>
                                            <p:cond delay="0"/>
                                          </p:stCondLst>
                                        </p:cTn>
                                        <p:tgtEl>
                                          <p:spTgt spid="37"/>
                                        </p:tgtEl>
                                        <p:attrNameLst>
                                          <p:attrName>style.visibility</p:attrName>
                                        </p:attrNameLst>
                                      </p:cBhvr>
                                      <p:to>
                                        <p:strVal val="visible"/>
                                      </p:to>
                                    </p:set>
                                    <p:animEffect transition="in" filter="wipe(right)">
                                      <p:cBhvr>
                                        <p:cTn id="90" dur="500"/>
                                        <p:tgtEl>
                                          <p:spTgt spid="37"/>
                                        </p:tgtEl>
                                      </p:cBhvr>
                                    </p:animEffect>
                                  </p:childTnLst>
                                </p:cTn>
                              </p:par>
                            </p:childTnLst>
                          </p:cTn>
                        </p:par>
                        <p:par>
                          <p:cTn id="91" fill="hold">
                            <p:stCondLst>
                              <p:cond delay="500"/>
                            </p:stCondLst>
                            <p:childTnLst>
                              <p:par>
                                <p:cTn id="92" presetID="1" presetClass="entr" presetSubtype="0" fill="hold" grpId="0" nodeType="afterEffect">
                                  <p:stCondLst>
                                    <p:cond delay="0"/>
                                  </p:stCondLst>
                                  <p:childTnLst>
                                    <p:set>
                                      <p:cBhvr>
                                        <p:cTn id="93"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625" grpId="0" animBg="1"/>
      <p:bldP spid="1049626" grpId="0" animBg="1"/>
      <p:bldP spid="1049630" grpId="0"/>
      <p:bldP spid="1049631" grpId="0" animBg="1"/>
      <p:bldP spid="37" grpId="0" animBg="1"/>
      <p:bldP spid="39" grpId="0" animBg="1"/>
      <p:bldP spid="43" grpId="0"/>
      <p:bldP spid="4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7"/>
          <p:cNvSpPr>
            <a:spLocks noChangeArrowheads="1"/>
          </p:cNvSpPr>
          <p:nvPr/>
        </p:nvSpPr>
        <p:spPr bwMode="auto">
          <a:xfrm>
            <a:off x="0" y="3130071"/>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endParaRPr lang="en-US" altLang="en-US">
              <a:solidFill>
                <a:srgbClr val="000000"/>
              </a:solidFill>
              <a:ea typeface="+mn-ea"/>
            </a:endParaRPr>
          </a:p>
        </p:txBody>
      </p:sp>
      <p:sp>
        <p:nvSpPr>
          <p:cNvPr id="19466" name="Line 21"/>
          <p:cNvSpPr>
            <a:spLocks noChangeShapeType="1"/>
          </p:cNvSpPr>
          <p:nvPr/>
        </p:nvSpPr>
        <p:spPr bwMode="auto">
          <a:xfrm>
            <a:off x="4076700" y="6249508"/>
            <a:ext cx="4533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a typeface="+mn-ea"/>
            </a:endParaRPr>
          </a:p>
        </p:txBody>
      </p:sp>
      <p:sp>
        <p:nvSpPr>
          <p:cNvPr id="19467" name="Line 22"/>
          <p:cNvSpPr>
            <a:spLocks noChangeShapeType="1"/>
          </p:cNvSpPr>
          <p:nvPr/>
        </p:nvSpPr>
        <p:spPr bwMode="auto">
          <a:xfrm flipH="1">
            <a:off x="4076700" y="2799871"/>
            <a:ext cx="0" cy="344963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a typeface="+mn-ea"/>
            </a:endParaRPr>
          </a:p>
        </p:txBody>
      </p:sp>
      <p:sp>
        <p:nvSpPr>
          <p:cNvPr id="19469" name="Rectangle 27"/>
          <p:cNvSpPr>
            <a:spLocks noChangeArrowheads="1"/>
          </p:cNvSpPr>
          <p:nvPr/>
        </p:nvSpPr>
        <p:spPr bwMode="auto">
          <a:xfrm>
            <a:off x="8121650" y="6227283"/>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a:solidFill>
                  <a:srgbClr val="000000"/>
                </a:solidFill>
                <a:latin typeface="Times New Roman" pitchFamily="18" charset="0"/>
                <a:ea typeface="+mn-ea"/>
              </a:rPr>
              <a:t>Y</a:t>
            </a:r>
          </a:p>
        </p:txBody>
      </p:sp>
      <p:sp>
        <p:nvSpPr>
          <p:cNvPr id="1046561" name="Rectangle 33"/>
          <p:cNvSpPr>
            <a:spLocks noChangeArrowheads="1"/>
          </p:cNvSpPr>
          <p:nvPr/>
        </p:nvSpPr>
        <p:spPr bwMode="auto">
          <a:xfrm>
            <a:off x="6717909" y="2782408"/>
            <a:ext cx="710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ea typeface="+mn-ea"/>
              </a:rPr>
              <a:t>LRAS</a:t>
            </a:r>
            <a:endParaRPr lang="en-US" altLang="en-US" sz="1800" b="0" i="1" baseline="-25000" dirty="0">
              <a:solidFill>
                <a:srgbClr val="000000"/>
              </a:solidFill>
              <a:latin typeface="Times New Roman" pitchFamily="18" charset="0"/>
              <a:ea typeface="+mn-ea"/>
            </a:endParaRPr>
          </a:p>
        </p:txBody>
      </p:sp>
      <p:sp>
        <p:nvSpPr>
          <p:cNvPr id="19472" name="Text Box 35"/>
          <p:cNvSpPr txBox="1">
            <a:spLocks noChangeArrowheads="1"/>
          </p:cNvSpPr>
          <p:nvPr/>
        </p:nvSpPr>
        <p:spPr bwMode="auto">
          <a:xfrm>
            <a:off x="3778250" y="6227283"/>
            <a:ext cx="609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400" b="0">
                <a:solidFill>
                  <a:srgbClr val="000000"/>
                </a:solidFill>
                <a:latin typeface="Times New Roman" pitchFamily="18" charset="0"/>
                <a:ea typeface="+mn-ea"/>
              </a:rPr>
              <a:t>0</a:t>
            </a:r>
          </a:p>
        </p:txBody>
      </p:sp>
      <p:sp>
        <p:nvSpPr>
          <p:cNvPr id="1046565" name="Rectangle 37"/>
          <p:cNvSpPr>
            <a:spLocks noChangeArrowheads="1"/>
          </p:cNvSpPr>
          <p:nvPr/>
        </p:nvSpPr>
        <p:spPr bwMode="auto">
          <a:xfrm>
            <a:off x="6786563" y="6276496"/>
            <a:ext cx="3642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000000"/>
                </a:solidFill>
                <a:latin typeface="Times New Roman" pitchFamily="18" charset="0"/>
                <a:ea typeface="+mn-ea"/>
              </a:rPr>
              <a:t>15</a:t>
            </a:r>
            <a:endParaRPr lang="en-US" altLang="en-US" sz="1400" b="0" dirty="0">
              <a:solidFill>
                <a:srgbClr val="000000"/>
              </a:solidFill>
              <a:latin typeface="Times New Roman" pitchFamily="18" charset="0"/>
              <a:ea typeface="+mn-ea"/>
            </a:endParaRPr>
          </a:p>
        </p:txBody>
      </p:sp>
      <p:sp>
        <p:nvSpPr>
          <p:cNvPr id="1046566" name="Line 38"/>
          <p:cNvSpPr>
            <a:spLocks noChangeShapeType="1"/>
          </p:cNvSpPr>
          <p:nvPr/>
        </p:nvSpPr>
        <p:spPr bwMode="auto">
          <a:xfrm flipV="1">
            <a:off x="6950075" y="3166583"/>
            <a:ext cx="0" cy="3060700"/>
          </a:xfrm>
          <a:prstGeom prst="line">
            <a:avLst/>
          </a:prstGeom>
          <a:noFill/>
          <a:ln w="28575">
            <a:solidFill>
              <a:schemeClr val="tx1"/>
            </a:solidFill>
            <a:round/>
            <a:headEnd/>
            <a:tailEnd type="none" w="lg" len="lg"/>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a typeface="+mn-ea"/>
            </a:endParaRPr>
          </a:p>
        </p:txBody>
      </p:sp>
      <p:sp>
        <p:nvSpPr>
          <p:cNvPr id="26" name="Line 41"/>
          <p:cNvSpPr>
            <a:spLocks noChangeShapeType="1"/>
          </p:cNvSpPr>
          <p:nvPr/>
        </p:nvSpPr>
        <p:spPr bwMode="auto">
          <a:xfrm flipH="1">
            <a:off x="4084320" y="5449408"/>
            <a:ext cx="2871216" cy="1588"/>
          </a:xfrm>
          <a:prstGeom prst="line">
            <a:avLst/>
          </a:prstGeom>
          <a:noFill/>
          <a:ln w="19050">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a typeface="+mn-ea"/>
            </a:endParaRPr>
          </a:p>
        </p:txBody>
      </p:sp>
      <p:sp>
        <p:nvSpPr>
          <p:cNvPr id="27" name="Oval 43"/>
          <p:cNvSpPr>
            <a:spLocks noChangeAspect="1" noChangeArrowheads="1"/>
          </p:cNvSpPr>
          <p:nvPr/>
        </p:nvSpPr>
        <p:spPr bwMode="auto">
          <a:xfrm>
            <a:off x="3390900" y="5220808"/>
            <a:ext cx="1114425"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000000"/>
                </a:solidFill>
                <a:latin typeface="Times New Roman" pitchFamily="18" charset="0"/>
                <a:ea typeface="+mn-ea"/>
              </a:rPr>
              <a:t>10</a:t>
            </a:r>
            <a:endParaRPr lang="en-US" altLang="en-US" sz="1400" b="0" dirty="0">
              <a:solidFill>
                <a:srgbClr val="000000"/>
              </a:solidFill>
              <a:latin typeface="Times New Roman" pitchFamily="18" charset="0"/>
              <a:ea typeface="+mn-ea"/>
            </a:endParaRPr>
          </a:p>
        </p:txBody>
      </p:sp>
      <p:sp>
        <p:nvSpPr>
          <p:cNvPr id="31" name="Line 41"/>
          <p:cNvSpPr>
            <a:spLocks noChangeShapeType="1"/>
          </p:cNvSpPr>
          <p:nvPr/>
        </p:nvSpPr>
        <p:spPr bwMode="auto">
          <a:xfrm flipH="1">
            <a:off x="4090336" y="4520721"/>
            <a:ext cx="2871216" cy="1588"/>
          </a:xfrm>
          <a:prstGeom prst="line">
            <a:avLst/>
          </a:prstGeom>
          <a:noFill/>
          <a:ln w="19050">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a typeface="+mn-ea"/>
            </a:endParaRPr>
          </a:p>
        </p:txBody>
      </p:sp>
      <p:sp>
        <p:nvSpPr>
          <p:cNvPr id="32" name="Oval 43"/>
          <p:cNvSpPr>
            <a:spLocks noChangeAspect="1" noChangeArrowheads="1"/>
          </p:cNvSpPr>
          <p:nvPr/>
        </p:nvSpPr>
        <p:spPr bwMode="auto">
          <a:xfrm>
            <a:off x="3396916" y="4292121"/>
            <a:ext cx="1114425"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000000"/>
                </a:solidFill>
                <a:latin typeface="Times New Roman" pitchFamily="18" charset="0"/>
                <a:ea typeface="+mn-ea"/>
              </a:rPr>
              <a:t>20</a:t>
            </a:r>
            <a:endParaRPr lang="en-US" altLang="en-US" sz="1400" b="0" dirty="0">
              <a:solidFill>
                <a:srgbClr val="000000"/>
              </a:solidFill>
              <a:latin typeface="Times New Roman" pitchFamily="18" charset="0"/>
              <a:ea typeface="+mn-ea"/>
            </a:endParaRPr>
          </a:p>
        </p:txBody>
      </p:sp>
      <p:sp>
        <p:nvSpPr>
          <p:cNvPr id="33" name="Line 41"/>
          <p:cNvSpPr>
            <a:spLocks noChangeShapeType="1"/>
          </p:cNvSpPr>
          <p:nvPr/>
        </p:nvSpPr>
        <p:spPr bwMode="auto">
          <a:xfrm flipH="1">
            <a:off x="4090336" y="3544408"/>
            <a:ext cx="2871216" cy="1588"/>
          </a:xfrm>
          <a:prstGeom prst="line">
            <a:avLst/>
          </a:prstGeom>
          <a:noFill/>
          <a:ln w="19050">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a typeface="+mn-ea"/>
            </a:endParaRPr>
          </a:p>
        </p:txBody>
      </p:sp>
      <p:sp>
        <p:nvSpPr>
          <p:cNvPr id="34" name="Oval 43"/>
          <p:cNvSpPr>
            <a:spLocks noChangeAspect="1" noChangeArrowheads="1"/>
          </p:cNvSpPr>
          <p:nvPr/>
        </p:nvSpPr>
        <p:spPr bwMode="auto">
          <a:xfrm>
            <a:off x="3396916" y="3315808"/>
            <a:ext cx="1114425"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000000"/>
                </a:solidFill>
                <a:latin typeface="Times New Roman" pitchFamily="18" charset="0"/>
                <a:ea typeface="+mn-ea"/>
              </a:rPr>
              <a:t>30</a:t>
            </a:r>
            <a:endParaRPr lang="en-US" altLang="en-US" sz="1400" b="0" dirty="0">
              <a:solidFill>
                <a:srgbClr val="000000"/>
              </a:solidFill>
              <a:latin typeface="Times New Roman" pitchFamily="18" charset="0"/>
              <a:ea typeface="+mn-ea"/>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3513992227"/>
              </p:ext>
            </p:extLst>
          </p:nvPr>
        </p:nvGraphicFramePr>
        <p:xfrm>
          <a:off x="1143000" y="2856578"/>
          <a:ext cx="1463675" cy="366712"/>
        </p:xfrm>
        <a:graphic>
          <a:graphicData uri="http://schemas.openxmlformats.org/presentationml/2006/ole">
            <mc:AlternateContent xmlns:mc="http://schemas.openxmlformats.org/markup-compatibility/2006">
              <mc:Choice xmlns:v="urn:schemas-microsoft-com:vml" Requires="v">
                <p:oleObj spid="_x0000_s57360" name="Equation" r:id="rId4" imgW="1104840" imgH="279360" progId="Equation.DSMT4">
                  <p:embed/>
                </p:oleObj>
              </mc:Choice>
              <mc:Fallback>
                <p:oleObj name="Equation" r:id="rId4" imgW="1104840" imgH="279360" progId="Equation.DSMT4">
                  <p:embed/>
                  <p:pic>
                    <p:nvPicPr>
                      <p:cNvPr id="0" name=""/>
                      <p:cNvPicPr>
                        <a:picLocks noChangeAspect="1" noChangeArrowheads="1"/>
                      </p:cNvPicPr>
                      <p:nvPr/>
                    </p:nvPicPr>
                    <p:blipFill>
                      <a:blip r:embed="rId5"/>
                      <a:srcRect/>
                      <a:stretch>
                        <a:fillRect/>
                      </a:stretch>
                    </p:blipFill>
                    <p:spPr bwMode="auto">
                      <a:xfrm>
                        <a:off x="1143000" y="2856578"/>
                        <a:ext cx="14636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1173863729"/>
              </p:ext>
            </p:extLst>
          </p:nvPr>
        </p:nvGraphicFramePr>
        <p:xfrm>
          <a:off x="1651000" y="3355220"/>
          <a:ext cx="620713" cy="315912"/>
        </p:xfrm>
        <a:graphic>
          <a:graphicData uri="http://schemas.openxmlformats.org/presentationml/2006/ole">
            <mc:AlternateContent xmlns:mc="http://schemas.openxmlformats.org/markup-compatibility/2006">
              <mc:Choice xmlns:v="urn:schemas-microsoft-com:vml" Requires="v">
                <p:oleObj spid="_x0000_s57361" name="Equation" r:id="rId6" imgW="469800" imgH="241200" progId="Equation.DSMT4">
                  <p:embed/>
                </p:oleObj>
              </mc:Choice>
              <mc:Fallback>
                <p:oleObj name="Equation" r:id="rId6" imgW="469800" imgH="241200" progId="Equation.DSMT4">
                  <p:embed/>
                  <p:pic>
                    <p:nvPicPr>
                      <p:cNvPr id="0" name=""/>
                      <p:cNvPicPr>
                        <a:picLocks noChangeAspect="1" noChangeArrowheads="1"/>
                      </p:cNvPicPr>
                      <p:nvPr/>
                    </p:nvPicPr>
                    <p:blipFill>
                      <a:blip r:embed="rId7"/>
                      <a:srcRect/>
                      <a:stretch>
                        <a:fillRect/>
                      </a:stretch>
                    </p:blipFill>
                    <p:spPr bwMode="auto">
                      <a:xfrm>
                        <a:off x="1651000" y="3355220"/>
                        <a:ext cx="620713"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 name="Rectangle 3"/>
          <p:cNvSpPr txBox="1">
            <a:spLocks noChangeArrowheads="1"/>
          </p:cNvSpPr>
          <p:nvPr/>
        </p:nvSpPr>
        <p:spPr bwMode="auto">
          <a:xfrm>
            <a:off x="708485" y="1808270"/>
            <a:ext cx="2595103" cy="451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Font typeface="Wingdings" pitchFamily="2" charset="2"/>
              <a:buChar char="§"/>
              <a:defRPr>
                <a:solidFill>
                  <a:schemeClr val="tx1"/>
                </a:solidFill>
                <a:latin typeface="+mn-lt"/>
                <a:ea typeface="+mn-ea"/>
                <a:cs typeface="+mn-cs"/>
              </a:defRPr>
            </a:lvl1pPr>
            <a:lvl2pPr marL="800100" indent="-34290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285750" lvl="1" indent="-285750" eaLnBrk="1" hangingPunct="1">
              <a:buClr>
                <a:srgbClr val="000000"/>
              </a:buClr>
              <a:buFont typeface="Wingdings" pitchFamily="2" charset="2"/>
              <a:buNone/>
            </a:pPr>
            <a:r>
              <a:rPr lang="en-US" altLang="en-US" sz="1600" kern="0" dirty="0" smtClean="0">
                <a:solidFill>
                  <a:srgbClr val="000000"/>
                </a:solidFill>
                <a:ea typeface="+mn-ea"/>
              </a:rPr>
              <a:t>4.</a:t>
            </a:r>
            <a:r>
              <a:rPr lang="en-US" altLang="en-US" sz="1600" kern="0" dirty="0">
                <a:solidFill>
                  <a:srgbClr val="000000"/>
                </a:solidFill>
                <a:ea typeface="+mn-ea"/>
              </a:rPr>
              <a:t>	Graph </a:t>
            </a:r>
            <a:r>
              <a:rPr lang="en-US" altLang="en-US" sz="1600" kern="0" dirty="0" smtClean="0">
                <a:solidFill>
                  <a:srgbClr val="000000"/>
                </a:solidFill>
                <a:ea typeface="+mn-ea"/>
              </a:rPr>
              <a:t>LRAS.	</a:t>
            </a:r>
          </a:p>
        </p:txBody>
      </p:sp>
      <p:sp>
        <p:nvSpPr>
          <p:cNvPr id="35"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
        <p:nvSpPr>
          <p:cNvPr id="36" name="Rectangle 35"/>
          <p:cNvSpPr/>
          <p:nvPr/>
        </p:nvSpPr>
        <p:spPr>
          <a:xfrm>
            <a:off x="4207156" y="533400"/>
            <a:ext cx="729687" cy="338554"/>
          </a:xfrm>
          <a:prstGeom prst="rect">
            <a:avLst/>
          </a:prstGeom>
        </p:spPr>
        <p:txBody>
          <a:bodyPr wrap="none">
            <a:spAutoFit/>
          </a:bodyPr>
          <a:lstStyle/>
          <a:p>
            <a:pPr algn="ctr"/>
            <a:r>
              <a:rPr lang="en-US" altLang="ja-JP" sz="1600" b="1" dirty="0" smtClean="0">
                <a:ea typeface="MS PGothic" pitchFamily="34" charset="-128"/>
              </a:rPr>
              <a:t>LRAS</a:t>
            </a:r>
            <a:endParaRPr lang="en-US" sz="1600" b="1" dirty="0"/>
          </a:p>
        </p:txBody>
      </p:sp>
      <p:sp>
        <p:nvSpPr>
          <p:cNvPr id="38" name="Rectangle 5"/>
          <p:cNvSpPr>
            <a:spLocks noChangeArrowheads="1"/>
          </p:cNvSpPr>
          <p:nvPr/>
        </p:nvSpPr>
        <p:spPr bwMode="auto">
          <a:xfrm>
            <a:off x="473555" y="1045534"/>
            <a:ext cx="2944812"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tabLst>
                <a:tab pos="1714500" algn="l"/>
              </a:tabLst>
              <a:defRPr sz="2400">
                <a:solidFill>
                  <a:schemeClr val="tx1"/>
                </a:solidFill>
                <a:latin typeface="Arial" charset="0"/>
              </a:defRPr>
            </a:lvl1pPr>
            <a:lvl2pPr marL="742950" indent="-285750" eaLnBrk="0" hangingPunct="0">
              <a:tabLst>
                <a:tab pos="1714500" algn="l"/>
              </a:tabLst>
              <a:defRPr sz="2400">
                <a:solidFill>
                  <a:schemeClr val="tx1"/>
                </a:solidFill>
                <a:latin typeface="Arial" charset="0"/>
              </a:defRPr>
            </a:lvl2pPr>
            <a:lvl3pPr marL="1143000" indent="-228600" eaLnBrk="0" hangingPunct="0">
              <a:tabLst>
                <a:tab pos="1714500" algn="l"/>
              </a:tabLst>
              <a:defRPr sz="2400">
                <a:solidFill>
                  <a:schemeClr val="tx1"/>
                </a:solidFill>
                <a:latin typeface="Arial" charset="0"/>
              </a:defRPr>
            </a:lvl3pPr>
            <a:lvl4pPr marL="1600200" indent="-228600" eaLnBrk="0" hangingPunct="0">
              <a:tabLst>
                <a:tab pos="1714500" algn="l"/>
              </a:tabLst>
              <a:defRPr sz="2400">
                <a:solidFill>
                  <a:schemeClr val="tx1"/>
                </a:solidFill>
                <a:latin typeface="Arial" charset="0"/>
              </a:defRPr>
            </a:lvl4pPr>
            <a:lvl5pPr marL="2057400" indent="-228600" eaLnBrk="0" hangingPunct="0">
              <a:tabLst>
                <a:tab pos="1714500" algn="l"/>
              </a:tabLst>
              <a:defRPr sz="2400">
                <a:solidFill>
                  <a:schemeClr val="tx1"/>
                </a:solidFill>
                <a:latin typeface="Arial" charset="0"/>
              </a:defRPr>
            </a:lvl5pPr>
            <a:lvl6pPr marL="2514600" indent="-228600" eaLnBrk="0" fontAlgn="base" hangingPunct="0">
              <a:spcBef>
                <a:spcPct val="0"/>
              </a:spcBef>
              <a:spcAft>
                <a:spcPct val="0"/>
              </a:spcAft>
              <a:tabLst>
                <a:tab pos="1714500" algn="l"/>
              </a:tabLst>
              <a:defRPr sz="2400">
                <a:solidFill>
                  <a:schemeClr val="tx1"/>
                </a:solidFill>
                <a:latin typeface="Arial" charset="0"/>
              </a:defRPr>
            </a:lvl6pPr>
            <a:lvl7pPr marL="2971800" indent="-228600" eaLnBrk="0" fontAlgn="base" hangingPunct="0">
              <a:spcBef>
                <a:spcPct val="0"/>
              </a:spcBef>
              <a:spcAft>
                <a:spcPct val="0"/>
              </a:spcAft>
              <a:tabLst>
                <a:tab pos="1714500" algn="l"/>
              </a:tabLst>
              <a:defRPr sz="2400">
                <a:solidFill>
                  <a:schemeClr val="tx1"/>
                </a:solidFill>
                <a:latin typeface="Arial" charset="0"/>
              </a:defRPr>
            </a:lvl7pPr>
            <a:lvl8pPr marL="3429000" indent="-228600" eaLnBrk="0" fontAlgn="base" hangingPunct="0">
              <a:spcBef>
                <a:spcPct val="0"/>
              </a:spcBef>
              <a:spcAft>
                <a:spcPct val="0"/>
              </a:spcAft>
              <a:tabLst>
                <a:tab pos="1714500" algn="l"/>
              </a:tabLst>
              <a:defRPr sz="2400">
                <a:solidFill>
                  <a:schemeClr val="tx1"/>
                </a:solidFill>
                <a:latin typeface="Arial" charset="0"/>
              </a:defRPr>
            </a:lvl8pPr>
            <a:lvl9pPr marL="3886200" indent="-228600" eaLnBrk="0" fontAlgn="base" hangingPunct="0">
              <a:spcBef>
                <a:spcPct val="0"/>
              </a:spcBef>
              <a:spcAft>
                <a:spcPct val="0"/>
              </a:spcAft>
              <a:tabLst>
                <a:tab pos="1714500" algn="l"/>
              </a:tabLst>
              <a:defRPr sz="2400">
                <a:solidFill>
                  <a:schemeClr val="tx1"/>
                </a:solidFill>
                <a:latin typeface="Arial" charset="0"/>
              </a:defRPr>
            </a:lvl9pPr>
          </a:lstStyle>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endParaRPr lang="en-US" altLang="en-US" sz="800" b="1" dirty="0" smtClean="0">
              <a:solidFill>
                <a:srgbClr val="000000"/>
              </a:solidFill>
              <a:latin typeface="Times New Roman"/>
              <a:ea typeface="+mn-ea"/>
            </a:endParaRPr>
          </a:p>
          <a:p>
            <a:pPr eaLnBrk="1" hangingPunct="1">
              <a:lnSpc>
                <a:spcPct val="90000"/>
              </a:lnSpc>
              <a:spcBef>
                <a:spcPct val="20000"/>
              </a:spcBef>
              <a:buClr>
                <a:srgbClr val="000000"/>
              </a:buClr>
              <a:buFont typeface="Wingdings" pitchFamily="2" charset="2"/>
              <a:buChar char="§"/>
              <a:defRPr/>
            </a:pPr>
            <a:r>
              <a:rPr lang="en-US" altLang="en-US" sz="1600" b="1" dirty="0" smtClean="0">
                <a:solidFill>
                  <a:srgbClr val="000000"/>
                </a:solidFill>
                <a:latin typeface="Times New Roman"/>
                <a:ea typeface="+mn-ea"/>
              </a:rPr>
              <a:t>Example:</a:t>
            </a:r>
            <a:endParaRPr lang="en-US" altLang="en-US" sz="1600" i="1" dirty="0" smtClean="0">
              <a:solidFill>
                <a:srgbClr val="000000"/>
              </a:solidFill>
              <a:latin typeface="Times New Roman"/>
              <a:ea typeface="MS Mincho" pitchFamily="49" charset="-128"/>
            </a:endParaRPr>
          </a:p>
        </p:txBody>
      </p:sp>
      <p:sp>
        <p:nvSpPr>
          <p:cNvPr id="39" name="Rectangle 64"/>
          <p:cNvSpPr>
            <a:spLocks noChangeArrowheads="1"/>
          </p:cNvSpPr>
          <p:nvPr/>
        </p:nvSpPr>
        <p:spPr bwMode="auto">
          <a:xfrm>
            <a:off x="3733800" y="2830511"/>
            <a:ext cx="2968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Symbol" panose="05050102010706020507" pitchFamily="18" charset="2"/>
              </a:rPr>
              <a:t>p</a:t>
            </a:r>
            <a:endParaRPr lang="en-US" altLang="en-US" sz="1600" b="0" i="1" dirty="0">
              <a:latin typeface="Times New Roman" pitchFamily="-65" charset="0"/>
            </a:endParaRPr>
          </a:p>
          <a:p>
            <a:pPr eaLnBrk="1" hangingPunct="1"/>
            <a:endParaRPr lang="en-US" altLang="en-US" sz="1600" b="0" dirty="0">
              <a:latin typeface="Times New Roman" pitchFamily="-65" charset="0"/>
            </a:endParaRPr>
          </a:p>
        </p:txBody>
      </p:sp>
    </p:spTree>
    <p:extLst>
      <p:ext uri="{BB962C8B-B14F-4D97-AF65-F5344CB8AC3E}">
        <p14:creationId xmlns:p14="http://schemas.microsoft.com/office/powerpoint/2010/main" val="319526081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46565"/>
                                        </p:tgtEl>
                                        <p:attrNameLst>
                                          <p:attrName>style.visibility</p:attrName>
                                        </p:attrNameLst>
                                      </p:cBhvr>
                                      <p:to>
                                        <p:strVal val="visible"/>
                                      </p:to>
                                    </p:set>
                                  </p:childTnLst>
                                </p:cTn>
                              </p:par>
                            </p:childTnLst>
                          </p:cTn>
                        </p:par>
                        <p:par>
                          <p:cTn id="11" fill="hold">
                            <p:stCondLst>
                              <p:cond delay="0"/>
                            </p:stCondLst>
                            <p:childTnLst>
                              <p:par>
                                <p:cTn id="12" presetID="22" presetClass="entr" presetSubtype="4" fill="hold" grpId="0" nodeType="afterEffect">
                                  <p:stCondLst>
                                    <p:cond delay="0"/>
                                  </p:stCondLst>
                                  <p:childTnLst>
                                    <p:set>
                                      <p:cBhvr>
                                        <p:cTn id="13" dur="1" fill="hold">
                                          <p:stCondLst>
                                            <p:cond delay="0"/>
                                          </p:stCondLst>
                                        </p:cTn>
                                        <p:tgtEl>
                                          <p:spTgt spid="1046566"/>
                                        </p:tgtEl>
                                        <p:attrNameLst>
                                          <p:attrName>style.visibility</p:attrName>
                                        </p:attrNameLst>
                                      </p:cBhvr>
                                      <p:to>
                                        <p:strVal val="visible"/>
                                      </p:to>
                                    </p:set>
                                    <p:animEffect transition="in" filter="wipe(down)">
                                      <p:cBhvr>
                                        <p:cTn id="14" dur="500"/>
                                        <p:tgtEl>
                                          <p:spTgt spid="1046566"/>
                                        </p:tgtEl>
                                      </p:cBhvr>
                                    </p:animEffec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104656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right)">
                                      <p:cBhvr>
                                        <p:cTn id="30" dur="500"/>
                                        <p:tgtEl>
                                          <p:spTgt spid="31"/>
                                        </p:tgtEl>
                                      </p:cBhvr>
                                    </p:animEffect>
                                  </p:childTnLst>
                                </p:cTn>
                              </p:par>
                            </p:childTnLst>
                          </p:cTn>
                        </p:par>
                        <p:par>
                          <p:cTn id="31" fill="hold">
                            <p:stCondLst>
                              <p:cond delay="500"/>
                            </p:stCondLst>
                            <p:childTnLst>
                              <p:par>
                                <p:cTn id="32" presetID="1" presetClass="entr" presetSubtype="0"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grpId="0" nodeType="click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right)">
                                      <p:cBhvr>
                                        <p:cTn id="38" dur="500"/>
                                        <p:tgtEl>
                                          <p:spTgt spid="33"/>
                                        </p:tgtEl>
                                      </p:cBhvr>
                                    </p:animEffect>
                                  </p:childTnLst>
                                </p:cTn>
                              </p:par>
                            </p:childTnLst>
                          </p:cTn>
                        </p:par>
                        <p:par>
                          <p:cTn id="39" fill="hold">
                            <p:stCondLst>
                              <p:cond delay="500"/>
                            </p:stCondLst>
                            <p:childTnLst>
                              <p:par>
                                <p:cTn id="40" presetID="1" presetClass="entr" presetSubtype="0"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6561" grpId="0"/>
      <p:bldP spid="1046566" grpId="0" animBg="1"/>
      <p:bldP spid="26" grpId="0" animBg="1"/>
      <p:bldP spid="27" grpId="0"/>
      <p:bldP spid="31" grpId="0" animBg="1"/>
      <p:bldP spid="32" grpId="0"/>
      <p:bldP spid="33" grpId="0" animBg="1"/>
      <p:bldP spid="34"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7619" name="Rectangle 3"/>
          <p:cNvSpPr>
            <a:spLocks noGrp="1" noChangeArrowheads="1"/>
          </p:cNvSpPr>
          <p:nvPr>
            <p:ph type="body" idx="1"/>
          </p:nvPr>
        </p:nvSpPr>
        <p:spPr>
          <a:xfrm>
            <a:off x="304800" y="1447800"/>
            <a:ext cx="8229600" cy="5181600"/>
          </a:xfrm>
        </p:spPr>
        <p:txBody>
          <a:bodyPr/>
          <a:lstStyle/>
          <a:p>
            <a:pPr marL="0" indent="0" eaLnBrk="1" hangingPunct="1">
              <a:spcBef>
                <a:spcPts val="0"/>
              </a:spcBef>
              <a:buNone/>
            </a:pPr>
            <a:r>
              <a:rPr lang="en-US" altLang="en-US" sz="1600" b="1" dirty="0" smtClean="0"/>
              <a:t>SRAS</a:t>
            </a:r>
            <a:r>
              <a:rPr lang="en-US" altLang="en-US" sz="1600" dirty="0" smtClean="0"/>
              <a:t> is the relationship between the </a:t>
            </a:r>
            <a:r>
              <a:rPr lang="en-US" altLang="en-US" sz="1600" dirty="0" smtClean="0">
                <a:solidFill>
                  <a:srgbClr val="000000"/>
                </a:solidFill>
              </a:rPr>
              <a:t>quantity of real GDP supplied and </a:t>
            </a:r>
            <a:r>
              <a:rPr lang="en-US" altLang="en-US" sz="1600" i="1" kern="1200" dirty="0">
                <a:solidFill>
                  <a:srgbClr val="000000"/>
                </a:solidFill>
                <a:latin typeface="Symbol" panose="05050102010706020507" pitchFamily="18" charset="2"/>
                <a:ea typeface="ヒラギノ角ゴ Pro W3" pitchFamily="-65" charset="-128"/>
              </a:rPr>
              <a:t>p </a:t>
            </a:r>
            <a:r>
              <a:rPr lang="en-US" altLang="en-US" sz="1600" i="1" dirty="0" smtClean="0">
                <a:solidFill>
                  <a:srgbClr val="000000"/>
                </a:solidFill>
              </a:rPr>
              <a:t> </a:t>
            </a:r>
            <a:r>
              <a:rPr lang="en-US" altLang="en-US" sz="1600" dirty="0" smtClean="0">
                <a:solidFill>
                  <a:srgbClr val="000000"/>
                </a:solidFill>
              </a:rPr>
              <a:t>when all other influences on production plans remain the same</a:t>
            </a:r>
          </a:p>
          <a:p>
            <a:pPr eaLnBrk="1" hangingPunct="1">
              <a:spcBef>
                <a:spcPts val="0"/>
              </a:spcBef>
            </a:pPr>
            <a:r>
              <a:rPr lang="en-US" altLang="en-US" sz="1600" dirty="0" smtClean="0"/>
              <a:t>SR</a:t>
            </a:r>
            <a:r>
              <a:rPr lang="en-US" altLang="en-US" sz="1600" dirty="0" smtClean="0">
                <a:solidFill>
                  <a:srgbClr val="000000"/>
                </a:solidFill>
              </a:rPr>
              <a:t>AS shifts upward (decreases) when </a:t>
            </a:r>
          </a:p>
          <a:p>
            <a:pPr lvl="1" eaLnBrk="1" hangingPunct="1">
              <a:spcBef>
                <a:spcPts val="0"/>
              </a:spcBef>
              <a:buFont typeface="Wingdings" pitchFamily="2" charset="2"/>
              <a:buChar char="ú"/>
            </a:pPr>
            <a:r>
              <a:rPr lang="en-US" altLang="en-US" sz="1600" dirty="0" smtClean="0">
                <a:solidFill>
                  <a:srgbClr val="000000"/>
                </a:solidFill>
              </a:rPr>
              <a:t>Expected inflation rises</a:t>
            </a:r>
          </a:p>
          <a:p>
            <a:pPr lvl="2" indent="-342900" eaLnBrk="1" hangingPunct="1">
              <a:spcBef>
                <a:spcPts val="0"/>
              </a:spcBef>
              <a:buFont typeface="Courier New" panose="02070309020205020404" pitchFamily="49" charset="0"/>
              <a:buChar char="o"/>
            </a:pPr>
            <a:r>
              <a:rPr lang="en-US" altLang="en-US" sz="1600" dirty="0" smtClean="0">
                <a:solidFill>
                  <a:srgbClr val="000000"/>
                </a:solidFill>
              </a:rPr>
              <a:t>Workers expecting the </a:t>
            </a:r>
            <a:r>
              <a:rPr lang="en-US" altLang="en-US" sz="1600" i="1" dirty="0" smtClean="0">
                <a:solidFill>
                  <a:srgbClr val="000000"/>
                </a:solidFill>
              </a:rPr>
              <a:t>PL</a:t>
            </a:r>
            <a:r>
              <a:rPr lang="en-US" altLang="en-US" sz="1600" dirty="0" smtClean="0">
                <a:solidFill>
                  <a:srgbClr val="000000"/>
                </a:solidFill>
              </a:rPr>
              <a:t> to rise will demand one-for-one adjustments in </a:t>
            </a:r>
            <a:r>
              <a:rPr lang="en-US" altLang="en-US" sz="1600" i="1" dirty="0" smtClean="0">
                <a:solidFill>
                  <a:srgbClr val="000000"/>
                </a:solidFill>
              </a:rPr>
              <a:t>w</a:t>
            </a:r>
          </a:p>
          <a:p>
            <a:pPr marL="800100" lvl="2" indent="0" algn="ctr" eaLnBrk="1" hangingPunct="1">
              <a:spcBef>
                <a:spcPts val="0"/>
              </a:spcBef>
              <a:buNone/>
            </a:pPr>
            <a:endParaRPr lang="en-US" altLang="en-US" sz="1050" dirty="0" smtClean="0">
              <a:solidFill>
                <a:srgbClr val="000000"/>
              </a:solidFill>
              <a:latin typeface="Symbol" panose="05050102010706020507" pitchFamily="18" charset="2"/>
            </a:endParaRPr>
          </a:p>
          <a:p>
            <a:pPr marL="800100" lvl="2" indent="0" algn="ctr" eaLnBrk="1" hangingPunct="1">
              <a:spcBef>
                <a:spcPts val="0"/>
              </a:spcBef>
              <a:buNone/>
            </a:pPr>
            <a:r>
              <a:rPr lang="en-US" altLang="en-US" sz="1600" dirty="0" err="1" smtClean="0">
                <a:solidFill>
                  <a:srgbClr val="000000"/>
                </a:solidFill>
                <a:latin typeface="Symbol" panose="05050102010706020507" pitchFamily="18" charset="2"/>
              </a:rPr>
              <a:t>D</a:t>
            </a:r>
            <a:r>
              <a:rPr lang="en-US" altLang="en-US" sz="1600" i="1" dirty="0" err="1" smtClean="0">
                <a:solidFill>
                  <a:srgbClr val="000000"/>
                </a:solidFill>
                <a:latin typeface="Symbol" panose="05050102010706020507" pitchFamily="18" charset="2"/>
              </a:rPr>
              <a:t>p</a:t>
            </a:r>
            <a:r>
              <a:rPr lang="en-US" altLang="en-US" sz="1600" i="1" baseline="30000" dirty="0" smtClean="0">
                <a:solidFill>
                  <a:srgbClr val="000000"/>
                </a:solidFill>
              </a:rPr>
              <a:t> e</a:t>
            </a:r>
            <a:r>
              <a:rPr lang="en-US" altLang="en-US" sz="1600" i="1" dirty="0" smtClean="0">
                <a:solidFill>
                  <a:srgbClr val="000000"/>
                </a:solidFill>
              </a:rPr>
              <a:t> = </a:t>
            </a:r>
            <a:r>
              <a:rPr lang="en-US" altLang="en-US" sz="1600" dirty="0" err="1" smtClean="0">
                <a:solidFill>
                  <a:srgbClr val="000000"/>
                </a:solidFill>
                <a:latin typeface="Symbol" panose="05050102010706020507" pitchFamily="18" charset="2"/>
              </a:rPr>
              <a:t>D</a:t>
            </a:r>
            <a:r>
              <a:rPr lang="en-US" altLang="en-US" sz="1600" i="1" dirty="0" err="1" smtClean="0">
                <a:solidFill>
                  <a:srgbClr val="000000"/>
                </a:solidFill>
              </a:rPr>
              <a:t>w</a:t>
            </a:r>
            <a:endParaRPr lang="en-US" altLang="en-US" sz="1600" i="1" dirty="0" smtClean="0">
              <a:solidFill>
                <a:srgbClr val="000000"/>
              </a:solidFill>
            </a:endParaRPr>
          </a:p>
          <a:p>
            <a:pPr marL="800100" lvl="2" indent="0" algn="ctr" eaLnBrk="1" hangingPunct="1">
              <a:spcBef>
                <a:spcPts val="0"/>
              </a:spcBef>
              <a:buNone/>
            </a:pPr>
            <a:endParaRPr lang="en-US" altLang="en-US" sz="1050" i="1" dirty="0" smtClean="0">
              <a:solidFill>
                <a:srgbClr val="000000"/>
              </a:solidFill>
            </a:endParaRPr>
          </a:p>
          <a:p>
            <a:pPr lvl="2" indent="-342900" eaLnBrk="1" hangingPunct="1">
              <a:spcBef>
                <a:spcPts val="0"/>
              </a:spcBef>
              <a:buFont typeface="Courier New" panose="02070309020205020404" pitchFamily="49" charset="0"/>
              <a:buChar char="o"/>
            </a:pPr>
            <a:r>
              <a:rPr lang="en-US" altLang="en-US" sz="1600" dirty="0" smtClean="0">
                <a:solidFill>
                  <a:srgbClr val="000000"/>
                </a:solidFill>
              </a:rPr>
              <a:t>In the short-run, </a:t>
            </a:r>
            <a:r>
              <a:rPr lang="en-US" altLang="en-US" sz="1600" i="1" dirty="0" smtClean="0">
                <a:solidFill>
                  <a:srgbClr val="000000"/>
                </a:solidFill>
              </a:rPr>
              <a:t>w </a:t>
            </a:r>
            <a:r>
              <a:rPr lang="en-US" altLang="en-US" sz="1600" dirty="0" smtClean="0">
                <a:solidFill>
                  <a:srgbClr val="000000"/>
                </a:solidFill>
              </a:rPr>
              <a:t>is the most important factor to producing products</a:t>
            </a:r>
          </a:p>
          <a:p>
            <a:pPr lvl="2" indent="-342900" eaLnBrk="1" hangingPunct="1">
              <a:spcBef>
                <a:spcPts val="0"/>
              </a:spcBef>
              <a:buFont typeface="Courier New" panose="02070309020205020404" pitchFamily="49" charset="0"/>
              <a:buChar char="o"/>
            </a:pPr>
            <a:r>
              <a:rPr lang="en-US" altLang="en-US" sz="1600" dirty="0" smtClean="0">
                <a:solidFill>
                  <a:srgbClr val="000000"/>
                </a:solidFill>
              </a:rPr>
              <a:t>Inflation increases one-for-one in expected inflation</a:t>
            </a:r>
          </a:p>
          <a:p>
            <a:pPr lvl="2" indent="-342900" eaLnBrk="1" hangingPunct="1">
              <a:spcBef>
                <a:spcPts val="0"/>
              </a:spcBef>
              <a:buFont typeface="Courier New" panose="02070309020205020404" pitchFamily="49" charset="0"/>
              <a:buChar char="o"/>
            </a:pPr>
            <a:endParaRPr lang="en-US" altLang="en-US" sz="1600" dirty="0" smtClean="0">
              <a:solidFill>
                <a:srgbClr val="000000"/>
              </a:solidFill>
            </a:endParaRPr>
          </a:p>
          <a:p>
            <a:pPr lvl="1" eaLnBrk="1" hangingPunct="1">
              <a:spcBef>
                <a:spcPts val="0"/>
              </a:spcBef>
              <a:buFont typeface="Wingdings" pitchFamily="2" charset="2"/>
              <a:buChar char="ú"/>
            </a:pPr>
            <a:r>
              <a:rPr lang="en-US" altLang="en-US" sz="1600" dirty="0" smtClean="0">
                <a:solidFill>
                  <a:srgbClr val="000000"/>
                </a:solidFill>
              </a:rPr>
              <a:t>a price shock (up) occurs due to the nominal price of a resource like energy (</a:t>
            </a:r>
            <a:r>
              <a:rPr lang="en-US" altLang="en-US" sz="1600" i="1" dirty="0" smtClean="0">
                <a:solidFill>
                  <a:srgbClr val="000000"/>
                </a:solidFill>
                <a:latin typeface="Symbol" panose="05050102010706020507" pitchFamily="18" charset="2"/>
              </a:rPr>
              <a:t>r</a:t>
            </a:r>
            <a:r>
              <a:rPr lang="en-US" altLang="en-US" sz="1600" dirty="0" smtClean="0">
                <a:solidFill>
                  <a:srgbClr val="000000"/>
                </a:solidFill>
              </a:rPr>
              <a:t>).</a:t>
            </a:r>
            <a:endParaRPr lang="en-US" altLang="en-US" sz="1600" dirty="0">
              <a:solidFill>
                <a:srgbClr val="000000"/>
              </a:solidFill>
            </a:endParaRPr>
          </a:p>
          <a:p>
            <a:pPr lvl="1" eaLnBrk="1" hangingPunct="1">
              <a:spcBef>
                <a:spcPts val="0"/>
              </a:spcBef>
              <a:buFont typeface="Wingdings" pitchFamily="2" charset="2"/>
              <a:buChar char="ú"/>
            </a:pPr>
            <a:r>
              <a:rPr lang="en-US" altLang="en-US" sz="1600" dirty="0" smtClean="0"/>
              <a:t>Government permanently changes the supply-side </a:t>
            </a:r>
            <a:r>
              <a:rPr lang="en-US" altLang="en-US" sz="1600" b="1" dirty="0" smtClean="0"/>
              <a:t>tax rate</a:t>
            </a:r>
            <a:r>
              <a:rPr lang="en-US" altLang="en-US" sz="1600" dirty="0" smtClean="0"/>
              <a:t> (</a:t>
            </a:r>
            <a:r>
              <a:rPr lang="en-US" altLang="en-US" sz="1600" i="1" dirty="0" smtClean="0">
                <a:latin typeface="Symbol" pitchFamily="18" charset="2"/>
              </a:rPr>
              <a:t>t </a:t>
            </a:r>
            <a:r>
              <a:rPr lang="en-US" altLang="en-US" sz="1600" dirty="0" smtClean="0"/>
              <a:t>)</a:t>
            </a:r>
          </a:p>
          <a:p>
            <a:pPr lvl="1" eaLnBrk="1" hangingPunct="1">
              <a:spcBef>
                <a:spcPts val="0"/>
              </a:spcBef>
              <a:buFont typeface="Wingdings" pitchFamily="2" charset="2"/>
              <a:buChar char="ú"/>
            </a:pPr>
            <a:r>
              <a:rPr lang="en-US" altLang="en-US" sz="1600" dirty="0" smtClean="0">
                <a:solidFill>
                  <a:srgbClr val="000000"/>
                </a:solidFill>
              </a:rPr>
              <a:t>Output gap </a:t>
            </a:r>
            <a:r>
              <a:rPr lang="en-US" altLang="en-US" sz="1600" i="1" dirty="0" smtClean="0">
                <a:solidFill>
                  <a:srgbClr val="000000"/>
                </a:solidFill>
              </a:rPr>
              <a:t>Y</a:t>
            </a:r>
            <a:r>
              <a:rPr lang="en-US" altLang="en-US" sz="1600" dirty="0" smtClean="0">
                <a:solidFill>
                  <a:srgbClr val="000000"/>
                </a:solidFill>
              </a:rPr>
              <a:t> – </a:t>
            </a:r>
            <a:r>
              <a:rPr lang="en-US" altLang="en-US" sz="1600" i="1" dirty="0" err="1" smtClean="0">
                <a:solidFill>
                  <a:srgbClr val="000000"/>
                </a:solidFill>
              </a:rPr>
              <a:t>Y</a:t>
            </a:r>
            <a:r>
              <a:rPr lang="en-US" altLang="en-US" sz="1600" i="1" baseline="-25000" dirty="0" err="1" smtClean="0">
                <a:solidFill>
                  <a:srgbClr val="000000"/>
                </a:solidFill>
              </a:rPr>
              <a:t>p</a:t>
            </a:r>
            <a:r>
              <a:rPr lang="en-US" altLang="en-US" sz="1600" dirty="0" smtClean="0">
                <a:solidFill>
                  <a:srgbClr val="000000"/>
                </a:solidFill>
              </a:rPr>
              <a:t> widens</a:t>
            </a:r>
            <a:endParaRPr lang="en-US" altLang="en-US" sz="1600" dirty="0">
              <a:solidFill>
                <a:srgbClr val="000000"/>
              </a:solidFill>
            </a:endParaRPr>
          </a:p>
          <a:p>
            <a:pPr lvl="2" indent="-342900" eaLnBrk="1" hangingPunct="1">
              <a:spcBef>
                <a:spcPts val="0"/>
              </a:spcBef>
              <a:buFont typeface="Courier New" panose="02070309020205020404" pitchFamily="49" charset="0"/>
              <a:buChar char="o"/>
            </a:pPr>
            <a:r>
              <a:rPr lang="en-US" altLang="en-US" sz="1600" dirty="0" smtClean="0">
                <a:solidFill>
                  <a:srgbClr val="000000"/>
                </a:solidFill>
              </a:rPr>
              <a:t>workers are being offered higher </a:t>
            </a:r>
            <a:r>
              <a:rPr lang="en-US" altLang="en-US" sz="1600" i="1" dirty="0" smtClean="0">
                <a:solidFill>
                  <a:srgbClr val="000000"/>
                </a:solidFill>
              </a:rPr>
              <a:t>w </a:t>
            </a:r>
            <a:r>
              <a:rPr lang="en-US" altLang="en-US" sz="1600" dirty="0" smtClean="0">
                <a:solidFill>
                  <a:srgbClr val="000000"/>
                </a:solidFill>
              </a:rPr>
              <a:t>and better benefits due to </a:t>
            </a:r>
            <a:r>
              <a:rPr lang="en-US" altLang="en-US" sz="1600" i="1" dirty="0" smtClean="0">
                <a:solidFill>
                  <a:srgbClr val="000000"/>
                </a:solidFill>
              </a:rPr>
              <a:t>u </a:t>
            </a:r>
            <a:r>
              <a:rPr lang="en-US" altLang="en-US" sz="1600" dirty="0" smtClean="0">
                <a:solidFill>
                  <a:srgbClr val="000000"/>
                </a:solidFill>
              </a:rPr>
              <a:t>being too low</a:t>
            </a:r>
          </a:p>
          <a:p>
            <a:pPr lvl="2" indent="-342900" eaLnBrk="1" hangingPunct="1">
              <a:spcBef>
                <a:spcPts val="0"/>
              </a:spcBef>
              <a:buFont typeface="Courier New" panose="02070309020205020404" pitchFamily="49" charset="0"/>
              <a:buChar char="o"/>
            </a:pPr>
            <a:r>
              <a:rPr lang="en-US" altLang="en-US" sz="1600" dirty="0" smtClean="0">
                <a:solidFill>
                  <a:srgbClr val="000000"/>
                </a:solidFill>
              </a:rPr>
              <a:t>In the short-run, it is believed this pushes inflation higher due to firms raising their prices.</a:t>
            </a:r>
          </a:p>
          <a:p>
            <a:pPr lvl="2" indent="-342900" eaLnBrk="1" hangingPunct="1">
              <a:spcBef>
                <a:spcPts val="0"/>
              </a:spcBef>
              <a:buFont typeface="Courier New" panose="02070309020205020404" pitchFamily="49" charset="0"/>
              <a:buChar char="o"/>
            </a:pPr>
            <a:r>
              <a:rPr lang="en-US" altLang="en-US" sz="1600" dirty="0" smtClean="0">
                <a:solidFill>
                  <a:srgbClr val="000000"/>
                </a:solidFill>
              </a:rPr>
              <a:t>This makes SRAS upward sloping. </a:t>
            </a:r>
          </a:p>
          <a:p>
            <a:pPr lvl="2" eaLnBrk="1" hangingPunct="1">
              <a:spcBef>
                <a:spcPts val="0"/>
              </a:spcBef>
              <a:buFont typeface="Wingdings" pitchFamily="2" charset="2"/>
              <a:buChar char="ú"/>
            </a:pPr>
            <a:endParaRPr lang="en-US" altLang="en-US" sz="1600" dirty="0" smtClean="0">
              <a:solidFill>
                <a:srgbClr val="000000"/>
              </a:solidFill>
            </a:endParaRPr>
          </a:p>
          <a:p>
            <a:pPr algn="ctr" eaLnBrk="1" hangingPunct="1">
              <a:spcBef>
                <a:spcPts val="0"/>
              </a:spcBef>
              <a:buNone/>
            </a:pPr>
            <a:r>
              <a:rPr lang="en-US" altLang="en-US" sz="1600" i="1" dirty="0" smtClean="0">
                <a:latin typeface="Symbol" panose="05050102010706020507" pitchFamily="18" charset="2"/>
              </a:rPr>
              <a:t>p</a:t>
            </a:r>
            <a:r>
              <a:rPr lang="en-US" altLang="en-US" sz="1600" i="1" dirty="0" smtClean="0">
                <a:solidFill>
                  <a:srgbClr val="000000"/>
                </a:solidFill>
              </a:rPr>
              <a:t> = </a:t>
            </a:r>
            <a:r>
              <a:rPr lang="en-US" altLang="en-US" sz="1600" i="1" dirty="0" smtClean="0">
                <a:solidFill>
                  <a:srgbClr val="000000"/>
                </a:solidFill>
                <a:latin typeface="Symbol" panose="05050102010706020507" pitchFamily="18" charset="2"/>
              </a:rPr>
              <a:t>p</a:t>
            </a:r>
            <a:r>
              <a:rPr lang="en-US" altLang="en-US" sz="1600" i="1" baseline="30000" dirty="0" smtClean="0">
                <a:solidFill>
                  <a:srgbClr val="000000"/>
                </a:solidFill>
              </a:rPr>
              <a:t> e</a:t>
            </a:r>
            <a:r>
              <a:rPr lang="en-US" altLang="en-US" sz="1600" i="1" dirty="0" smtClean="0">
                <a:solidFill>
                  <a:srgbClr val="000000"/>
                </a:solidFill>
              </a:rPr>
              <a:t> + </a:t>
            </a:r>
            <a:r>
              <a:rPr lang="en-US" altLang="en-US" sz="1600" i="1" dirty="0">
                <a:solidFill>
                  <a:srgbClr val="000000"/>
                </a:solidFill>
                <a:latin typeface="Symbol" panose="05050102010706020507" pitchFamily="18" charset="2"/>
              </a:rPr>
              <a:t>r </a:t>
            </a:r>
            <a:r>
              <a:rPr lang="en-US" altLang="en-US" sz="1600" i="1" dirty="0" smtClean="0">
                <a:solidFill>
                  <a:srgbClr val="000000"/>
                </a:solidFill>
              </a:rPr>
              <a:t>+</a:t>
            </a:r>
            <a:r>
              <a:rPr lang="en-US" altLang="en-US" sz="1600" i="1" dirty="0" smtClean="0">
                <a:latin typeface="Symbol" pitchFamily="18" charset="2"/>
              </a:rPr>
              <a:t>t</a:t>
            </a:r>
            <a:r>
              <a:rPr lang="en-US" altLang="en-US" sz="1600" dirty="0" smtClean="0">
                <a:solidFill>
                  <a:srgbClr val="000000"/>
                </a:solidFill>
              </a:rPr>
              <a:t> </a:t>
            </a:r>
            <a:r>
              <a:rPr lang="en-US" altLang="en-US" sz="1600" dirty="0">
                <a:solidFill>
                  <a:srgbClr val="000000"/>
                </a:solidFill>
              </a:rPr>
              <a:t>+ </a:t>
            </a:r>
            <a:r>
              <a:rPr lang="en-US" altLang="en-US" sz="1600" i="1" dirty="0" smtClean="0">
                <a:latin typeface="Symbol" pitchFamily="18" charset="2"/>
              </a:rPr>
              <a:t>g </a:t>
            </a:r>
            <a:r>
              <a:rPr lang="en-US" altLang="en-US" sz="1600" dirty="0" smtClean="0">
                <a:latin typeface="Symbol" pitchFamily="18" charset="2"/>
              </a:rPr>
              <a:t>(</a:t>
            </a:r>
            <a:r>
              <a:rPr lang="en-US" altLang="en-US" sz="1600" i="1" dirty="0" smtClean="0">
                <a:solidFill>
                  <a:srgbClr val="000000"/>
                </a:solidFill>
                <a:cs typeface="Arial" charset="0"/>
              </a:rPr>
              <a:t>Y</a:t>
            </a:r>
            <a:r>
              <a:rPr lang="en-US" altLang="en-US" sz="1600" i="1" dirty="0" smtClean="0">
                <a:solidFill>
                  <a:srgbClr val="000000"/>
                </a:solidFill>
              </a:rPr>
              <a:t> – </a:t>
            </a:r>
            <a:r>
              <a:rPr lang="en-US" altLang="en-US" sz="1600" i="1" dirty="0" err="1" smtClean="0">
                <a:solidFill>
                  <a:srgbClr val="000000"/>
                </a:solidFill>
              </a:rPr>
              <a:t>Y</a:t>
            </a:r>
            <a:r>
              <a:rPr lang="en-US" altLang="en-US" sz="1600" i="1" baseline="-25000" dirty="0" err="1" smtClean="0">
                <a:solidFill>
                  <a:srgbClr val="000000"/>
                </a:solidFill>
              </a:rPr>
              <a:t>p</a:t>
            </a:r>
            <a:r>
              <a:rPr lang="en-US" altLang="en-US" sz="1600" dirty="0" smtClean="0">
                <a:solidFill>
                  <a:srgbClr val="000000"/>
                </a:solidFill>
              </a:rPr>
              <a:t>)</a:t>
            </a:r>
            <a:r>
              <a:rPr lang="en-US" altLang="en-US" sz="1600" dirty="0" smtClean="0">
                <a:solidFill>
                  <a:srgbClr val="000000"/>
                </a:solidFill>
                <a:cs typeface="Arial" charset="0"/>
              </a:rPr>
              <a:t/>
            </a:r>
            <a:br>
              <a:rPr lang="en-US" altLang="en-US" sz="1600" dirty="0" smtClean="0">
                <a:solidFill>
                  <a:srgbClr val="000000"/>
                </a:solidFill>
                <a:cs typeface="Arial" charset="0"/>
              </a:rPr>
            </a:br>
            <a:endParaRPr lang="en-US" altLang="en-US" sz="1600" dirty="0">
              <a:solidFill>
                <a:srgbClr val="000000"/>
              </a:solidFill>
            </a:endParaRPr>
          </a:p>
          <a:p>
            <a:pPr algn="ctr" eaLnBrk="1" hangingPunct="1">
              <a:spcBef>
                <a:spcPts val="0"/>
              </a:spcBef>
              <a:buNone/>
            </a:pPr>
            <a:r>
              <a:rPr lang="en-US" altLang="en-US" sz="1600" i="1" dirty="0">
                <a:latin typeface="Symbol" panose="05050102010706020507" pitchFamily="18" charset="2"/>
              </a:rPr>
              <a:t>p</a:t>
            </a:r>
            <a:r>
              <a:rPr lang="en-US" altLang="en-US" sz="1600" i="1" dirty="0">
                <a:solidFill>
                  <a:srgbClr val="000000"/>
                </a:solidFill>
              </a:rPr>
              <a:t> = </a:t>
            </a:r>
            <a:r>
              <a:rPr lang="en-US" altLang="en-US" sz="1600" i="1" dirty="0" smtClean="0">
                <a:solidFill>
                  <a:srgbClr val="FF0000"/>
                </a:solidFill>
                <a:latin typeface="Symbol" pitchFamily="18" charset="2"/>
              </a:rPr>
              <a:t>g </a:t>
            </a:r>
            <a:r>
              <a:rPr lang="en-US" altLang="en-US" sz="1600" i="1" dirty="0" smtClean="0">
                <a:solidFill>
                  <a:srgbClr val="FF0000"/>
                </a:solidFill>
                <a:cs typeface="Arial" charset="0"/>
              </a:rPr>
              <a:t>Y </a:t>
            </a:r>
            <a:r>
              <a:rPr lang="en-US" altLang="en-US" sz="1600" i="1" dirty="0" smtClean="0">
                <a:solidFill>
                  <a:srgbClr val="0000FF"/>
                </a:solidFill>
                <a:cs typeface="Arial" charset="0"/>
              </a:rPr>
              <a:t>+ </a:t>
            </a:r>
            <a:r>
              <a:rPr lang="en-US" altLang="en-US" sz="1600" i="1" dirty="0" smtClean="0">
                <a:solidFill>
                  <a:srgbClr val="0000FF"/>
                </a:solidFill>
                <a:latin typeface="Symbol" panose="05050102010706020507" pitchFamily="18" charset="2"/>
              </a:rPr>
              <a:t>p</a:t>
            </a:r>
            <a:r>
              <a:rPr lang="en-US" altLang="en-US" sz="1600" i="1" baseline="30000" dirty="0" smtClean="0">
                <a:solidFill>
                  <a:srgbClr val="0000FF"/>
                </a:solidFill>
              </a:rPr>
              <a:t> </a:t>
            </a:r>
            <a:r>
              <a:rPr lang="en-US" altLang="en-US" sz="1600" i="1" baseline="30000" dirty="0">
                <a:solidFill>
                  <a:srgbClr val="0000FF"/>
                </a:solidFill>
              </a:rPr>
              <a:t>e</a:t>
            </a:r>
            <a:r>
              <a:rPr lang="en-US" altLang="en-US" sz="1600" i="1" dirty="0">
                <a:solidFill>
                  <a:srgbClr val="000000"/>
                </a:solidFill>
              </a:rPr>
              <a:t> </a:t>
            </a:r>
            <a:r>
              <a:rPr lang="en-US" altLang="en-US" sz="1600" i="1" dirty="0">
                <a:solidFill>
                  <a:srgbClr val="0000FF"/>
                </a:solidFill>
              </a:rPr>
              <a:t>+ </a:t>
            </a:r>
            <a:r>
              <a:rPr lang="en-US" altLang="en-US" sz="1600" i="1" dirty="0">
                <a:solidFill>
                  <a:srgbClr val="0000FF"/>
                </a:solidFill>
                <a:latin typeface="Symbol" panose="05050102010706020507" pitchFamily="18" charset="2"/>
              </a:rPr>
              <a:t>r </a:t>
            </a:r>
            <a:r>
              <a:rPr lang="en-US" altLang="en-US" sz="1600" i="1" dirty="0">
                <a:solidFill>
                  <a:srgbClr val="0000FF"/>
                </a:solidFill>
              </a:rPr>
              <a:t>+</a:t>
            </a:r>
            <a:r>
              <a:rPr lang="en-US" altLang="en-US" sz="1600" i="1" dirty="0">
                <a:solidFill>
                  <a:srgbClr val="0000FF"/>
                </a:solidFill>
                <a:latin typeface="Symbol" pitchFamily="18" charset="2"/>
              </a:rPr>
              <a:t>t</a:t>
            </a:r>
            <a:r>
              <a:rPr lang="en-US" altLang="en-US" sz="1600" dirty="0">
                <a:solidFill>
                  <a:srgbClr val="0000FF"/>
                </a:solidFill>
              </a:rPr>
              <a:t> </a:t>
            </a:r>
            <a:r>
              <a:rPr lang="en-US" altLang="en-US" sz="1600" i="1" dirty="0" smtClean="0">
                <a:solidFill>
                  <a:srgbClr val="0000FF"/>
                </a:solidFill>
              </a:rPr>
              <a:t>– </a:t>
            </a:r>
            <a:r>
              <a:rPr lang="en-US" altLang="en-US" sz="1600" i="1" dirty="0">
                <a:solidFill>
                  <a:srgbClr val="0000FF"/>
                </a:solidFill>
                <a:latin typeface="Symbol" pitchFamily="18" charset="2"/>
              </a:rPr>
              <a:t>g </a:t>
            </a:r>
            <a:r>
              <a:rPr lang="en-US" altLang="en-US" sz="1600" i="1" dirty="0" err="1" smtClean="0">
                <a:solidFill>
                  <a:srgbClr val="0000FF"/>
                </a:solidFill>
              </a:rPr>
              <a:t>Y</a:t>
            </a:r>
            <a:r>
              <a:rPr lang="en-US" altLang="en-US" sz="1600" i="1" baseline="-25000" dirty="0" err="1" smtClean="0">
                <a:solidFill>
                  <a:srgbClr val="0000FF"/>
                </a:solidFill>
              </a:rPr>
              <a:t>p</a:t>
            </a:r>
            <a:endParaRPr lang="en-US" altLang="en-US" sz="1600" dirty="0">
              <a:solidFill>
                <a:srgbClr val="0000FF"/>
              </a:solidFill>
              <a:cs typeface="Arial" charset="0"/>
            </a:endParaRPr>
          </a:p>
          <a:p>
            <a:pPr algn="ctr" eaLnBrk="1" hangingPunct="1">
              <a:spcBef>
                <a:spcPts val="0"/>
              </a:spcBef>
              <a:buNone/>
            </a:pPr>
            <a:endParaRPr lang="en-US" altLang="en-US" sz="1600" dirty="0" smtClean="0">
              <a:solidFill>
                <a:srgbClr val="000000"/>
              </a:solidFill>
              <a:cs typeface="Arial" charset="0"/>
            </a:endParaRPr>
          </a:p>
        </p:txBody>
      </p:sp>
      <p:sp>
        <p:nvSpPr>
          <p:cNvPr id="5"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
        <p:nvSpPr>
          <p:cNvPr id="6" name="Rectangle 5"/>
          <p:cNvSpPr/>
          <p:nvPr/>
        </p:nvSpPr>
        <p:spPr>
          <a:xfrm>
            <a:off x="4218377" y="533400"/>
            <a:ext cx="707245" cy="338554"/>
          </a:xfrm>
          <a:prstGeom prst="rect">
            <a:avLst/>
          </a:prstGeom>
        </p:spPr>
        <p:txBody>
          <a:bodyPr wrap="none">
            <a:spAutoFit/>
          </a:bodyPr>
          <a:lstStyle/>
          <a:p>
            <a:pPr algn="ctr"/>
            <a:r>
              <a:rPr lang="en-US" altLang="ja-JP" sz="1600" b="1" dirty="0">
                <a:ea typeface="MS PGothic" pitchFamily="34" charset="-128"/>
              </a:rPr>
              <a:t>S</a:t>
            </a:r>
            <a:r>
              <a:rPr lang="en-US" altLang="ja-JP" sz="1600" b="1" dirty="0" smtClean="0">
                <a:ea typeface="MS PGothic" pitchFamily="34" charset="-128"/>
              </a:rPr>
              <a:t>RAS</a:t>
            </a:r>
            <a:endParaRPr lang="en-US" sz="1600" b="1" dirty="0"/>
          </a:p>
        </p:txBody>
      </p:sp>
    </p:spTree>
    <p:extLst>
      <p:ext uri="{BB962C8B-B14F-4D97-AF65-F5344CB8AC3E}">
        <p14:creationId xmlns:p14="http://schemas.microsoft.com/office/powerpoint/2010/main" val="28624060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0761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0761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07619">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07619">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07619">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07619">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07619">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07619">
                                            <p:txEl>
                                              <p:pRg st="11" end="1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007619">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07619">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07619">
                                            <p:txEl>
                                              <p:pRg st="14" end="1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07619">
                                            <p:txEl>
                                              <p:pRg st="15" end="1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07619">
                                            <p:txEl>
                                              <p:pRg st="17" end="1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07619">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62" name="Rectangle 2"/>
          <p:cNvSpPr>
            <a:spLocks noChangeArrowheads="1"/>
          </p:cNvSpPr>
          <p:nvPr/>
        </p:nvSpPr>
        <p:spPr bwMode="auto">
          <a:xfrm>
            <a:off x="389467" y="3657600"/>
            <a:ext cx="837353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tabLst>
                <a:tab pos="1714500" algn="l"/>
              </a:tabLst>
              <a:defRPr sz="2400" b="1">
                <a:solidFill>
                  <a:schemeClr val="tx1"/>
                </a:solidFill>
                <a:latin typeface="Arial" charset="0"/>
              </a:defRPr>
            </a:lvl1pPr>
            <a:lvl2pPr marL="800100" indent="-342900" eaLnBrk="0" hangingPunct="0">
              <a:tabLst>
                <a:tab pos="1714500" algn="l"/>
              </a:tabLst>
              <a:defRPr sz="2400" b="1">
                <a:solidFill>
                  <a:schemeClr val="tx1"/>
                </a:solidFill>
                <a:latin typeface="Arial" charset="0"/>
              </a:defRPr>
            </a:lvl2pPr>
            <a:lvl3pPr marL="1143000" indent="-228600" eaLnBrk="0" hangingPunct="0">
              <a:tabLst>
                <a:tab pos="1714500" algn="l"/>
              </a:tabLst>
              <a:defRPr sz="2400" b="1">
                <a:solidFill>
                  <a:schemeClr val="tx1"/>
                </a:solidFill>
                <a:latin typeface="Arial" charset="0"/>
              </a:defRPr>
            </a:lvl3pPr>
            <a:lvl4pPr marL="1600200" indent="-228600" eaLnBrk="0" hangingPunct="0">
              <a:tabLst>
                <a:tab pos="1714500" algn="l"/>
              </a:tabLst>
              <a:defRPr sz="2400" b="1">
                <a:solidFill>
                  <a:schemeClr val="tx1"/>
                </a:solidFill>
                <a:latin typeface="Arial" charset="0"/>
              </a:defRPr>
            </a:lvl4pPr>
            <a:lvl5pPr marL="2057400" indent="-228600" eaLnBrk="0" hangingPunct="0">
              <a:tabLst>
                <a:tab pos="1714500" algn="l"/>
              </a:tabLst>
              <a:defRPr sz="2400" b="1">
                <a:solidFill>
                  <a:schemeClr val="tx1"/>
                </a:solidFill>
                <a:latin typeface="Arial" charset="0"/>
              </a:defRPr>
            </a:lvl5pPr>
            <a:lvl6pPr marL="2514600" indent="-228600" eaLnBrk="0" fontAlgn="base" hangingPunct="0">
              <a:spcBef>
                <a:spcPct val="0"/>
              </a:spcBef>
              <a:spcAft>
                <a:spcPct val="0"/>
              </a:spcAft>
              <a:tabLst>
                <a:tab pos="1714500" algn="l"/>
              </a:tabLst>
              <a:defRPr sz="2400" b="1">
                <a:solidFill>
                  <a:schemeClr val="tx1"/>
                </a:solidFill>
                <a:latin typeface="Arial" charset="0"/>
              </a:defRPr>
            </a:lvl6pPr>
            <a:lvl7pPr marL="2971800" indent="-228600" eaLnBrk="0" fontAlgn="base" hangingPunct="0">
              <a:spcBef>
                <a:spcPct val="0"/>
              </a:spcBef>
              <a:spcAft>
                <a:spcPct val="0"/>
              </a:spcAft>
              <a:tabLst>
                <a:tab pos="1714500" algn="l"/>
              </a:tabLst>
              <a:defRPr sz="2400" b="1">
                <a:solidFill>
                  <a:schemeClr val="tx1"/>
                </a:solidFill>
                <a:latin typeface="Arial" charset="0"/>
              </a:defRPr>
            </a:lvl7pPr>
            <a:lvl8pPr marL="3429000" indent="-228600" eaLnBrk="0" fontAlgn="base" hangingPunct="0">
              <a:spcBef>
                <a:spcPct val="0"/>
              </a:spcBef>
              <a:spcAft>
                <a:spcPct val="0"/>
              </a:spcAft>
              <a:tabLst>
                <a:tab pos="1714500" algn="l"/>
              </a:tabLst>
              <a:defRPr sz="2400" b="1">
                <a:solidFill>
                  <a:schemeClr val="tx1"/>
                </a:solidFill>
                <a:latin typeface="Arial" charset="0"/>
              </a:defRPr>
            </a:lvl8pPr>
            <a:lvl9pPr marL="3886200" indent="-228600" eaLnBrk="0" fontAlgn="base" hangingPunct="0">
              <a:spcBef>
                <a:spcPct val="0"/>
              </a:spcBef>
              <a:spcAft>
                <a:spcPct val="0"/>
              </a:spcAft>
              <a:tabLst>
                <a:tab pos="1714500" algn="l"/>
              </a:tabLst>
              <a:defRPr sz="2400" b="1">
                <a:solidFill>
                  <a:schemeClr val="tx1"/>
                </a:solidFill>
                <a:latin typeface="Arial" charset="0"/>
              </a:defRPr>
            </a:lvl9pPr>
          </a:lstStyle>
          <a:p>
            <a:pPr marL="0" indent="0" algn="ctr" eaLnBrk="1" hangingPunct="1">
              <a:lnSpc>
                <a:spcPct val="120000"/>
              </a:lnSpc>
              <a:spcBef>
                <a:spcPct val="20000"/>
              </a:spcBef>
              <a:buClr>
                <a:srgbClr val="000000"/>
              </a:buClr>
              <a:buFont typeface="Wingdings" pitchFamily="2" charset="2"/>
              <a:buNone/>
              <a:tabLst/>
            </a:pPr>
            <a:r>
              <a:rPr lang="en-US" altLang="en-US" sz="1600" b="0" i="1" dirty="0" err="1" smtClean="0">
                <a:solidFill>
                  <a:srgbClr val="000000"/>
                </a:solidFill>
                <a:latin typeface="Times New Roman" pitchFamily="18" charset="0"/>
              </a:rPr>
              <a:t>Y</a:t>
            </a:r>
            <a:r>
              <a:rPr lang="en-US" altLang="en-US" sz="1600" b="0" i="1" baseline="-25000" dirty="0" err="1" smtClean="0">
                <a:solidFill>
                  <a:srgbClr val="000000"/>
                </a:solidFill>
                <a:latin typeface="Times New Roman" pitchFamily="18" charset="0"/>
              </a:rPr>
              <a:t>p</a:t>
            </a:r>
            <a:r>
              <a:rPr lang="en-US" altLang="en-US" sz="1600" b="0" dirty="0" smtClean="0">
                <a:solidFill>
                  <a:srgbClr val="000000"/>
                </a:solidFill>
                <a:latin typeface="Times New Roman" pitchFamily="18" charset="0"/>
              </a:rPr>
              <a:t> = 15</a:t>
            </a:r>
          </a:p>
          <a:p>
            <a:pPr eaLnBrk="1" hangingPunct="1">
              <a:lnSpc>
                <a:spcPct val="120000"/>
              </a:lnSpc>
              <a:spcBef>
                <a:spcPct val="20000"/>
              </a:spcBef>
              <a:buClr>
                <a:srgbClr val="000000"/>
              </a:buClr>
              <a:buFont typeface="Wingdings" pitchFamily="2" charset="2"/>
              <a:buNone/>
              <a:tabLst>
                <a:tab pos="2286000" algn="l"/>
              </a:tabLst>
            </a:pPr>
            <a:r>
              <a:rPr lang="en-US" altLang="en-US" sz="1600" b="0" i="1" dirty="0">
                <a:solidFill>
                  <a:srgbClr val="000000"/>
                </a:solidFill>
                <a:latin typeface="Times New Roman" pitchFamily="18" charset="0"/>
              </a:rPr>
              <a:t>	</a:t>
            </a:r>
            <a:r>
              <a:rPr lang="en-US" altLang="en-US" sz="1600" b="0" i="1" dirty="0" smtClean="0">
                <a:solidFill>
                  <a:srgbClr val="000000"/>
                </a:solidFill>
                <a:latin typeface="Times New Roman" pitchFamily="18" charset="0"/>
              </a:rPr>
              <a:t>	</a:t>
            </a:r>
          </a:p>
          <a:p>
            <a:pPr eaLnBrk="1" hangingPunct="1">
              <a:lnSpc>
                <a:spcPct val="120000"/>
              </a:lnSpc>
              <a:spcBef>
                <a:spcPct val="20000"/>
              </a:spcBef>
              <a:buClr>
                <a:srgbClr val="000000"/>
              </a:buClr>
              <a:tabLst>
                <a:tab pos="2914650" algn="l"/>
              </a:tabLst>
            </a:pPr>
            <a:r>
              <a:rPr lang="en-US" altLang="en-US" sz="1600" b="0" i="1" dirty="0">
                <a:solidFill>
                  <a:srgbClr val="000000"/>
                </a:solidFill>
                <a:latin typeface="Times New Roman" pitchFamily="18" charset="0"/>
              </a:rPr>
              <a:t>	</a:t>
            </a:r>
            <a:r>
              <a:rPr lang="en-US" altLang="en-US" sz="1600" b="0" i="1" dirty="0" smtClean="0">
                <a:solidFill>
                  <a:srgbClr val="000000"/>
                </a:solidFill>
                <a:latin typeface="Times New Roman" pitchFamily="18" charset="0"/>
              </a:rPr>
              <a:t>	</a:t>
            </a:r>
            <a:r>
              <a:rPr lang="en-US" altLang="en-US" sz="1600" b="0" i="1" kern="0" dirty="0">
                <a:solidFill>
                  <a:srgbClr val="000000"/>
                </a:solidFill>
                <a:latin typeface="Symbol" panose="05050102010706020507" pitchFamily="18" charset="2"/>
              </a:rPr>
              <a:t> p</a:t>
            </a:r>
            <a:r>
              <a:rPr lang="en-US" altLang="en-US" sz="1600" b="0" i="1" kern="0" dirty="0">
                <a:solidFill>
                  <a:srgbClr val="000000"/>
                </a:solidFill>
                <a:latin typeface="Times New Roman"/>
              </a:rPr>
              <a:t> = </a:t>
            </a:r>
            <a:r>
              <a:rPr lang="en-US" altLang="en-US" sz="1600" b="0" i="1" kern="0" dirty="0">
                <a:solidFill>
                  <a:srgbClr val="FF0000"/>
                </a:solidFill>
                <a:latin typeface="Symbol" pitchFamily="18" charset="2"/>
              </a:rPr>
              <a:t>g </a:t>
            </a:r>
            <a:r>
              <a:rPr lang="en-US" altLang="en-US" sz="1600" b="0" i="1" kern="0" dirty="0">
                <a:solidFill>
                  <a:srgbClr val="FF0000"/>
                </a:solidFill>
                <a:latin typeface="Times New Roman"/>
                <a:cs typeface="Arial" charset="0"/>
              </a:rPr>
              <a:t>Y </a:t>
            </a:r>
            <a:r>
              <a:rPr lang="en-US" altLang="en-US" sz="1600" b="0" i="1" kern="0" dirty="0" smtClean="0">
                <a:solidFill>
                  <a:srgbClr val="0000FF"/>
                </a:solidFill>
                <a:latin typeface="Times New Roman"/>
                <a:cs typeface="Arial" charset="0"/>
              </a:rPr>
              <a:t>+ </a:t>
            </a:r>
            <a:r>
              <a:rPr lang="en-US" altLang="en-US" sz="1600" b="0" i="1" kern="0" dirty="0">
                <a:solidFill>
                  <a:srgbClr val="0000FF"/>
                </a:solidFill>
                <a:latin typeface="Symbol" panose="05050102010706020507" pitchFamily="18" charset="2"/>
              </a:rPr>
              <a:t>p</a:t>
            </a:r>
            <a:r>
              <a:rPr lang="en-US" altLang="en-US" sz="1600" b="0" i="1" kern="0" baseline="30000" dirty="0">
                <a:solidFill>
                  <a:srgbClr val="0000FF"/>
                </a:solidFill>
                <a:latin typeface="Times New Roman"/>
              </a:rPr>
              <a:t> e</a:t>
            </a:r>
            <a:r>
              <a:rPr lang="en-US" altLang="en-US" sz="1600" b="0" i="1" kern="0" dirty="0">
                <a:solidFill>
                  <a:srgbClr val="000000"/>
                </a:solidFill>
                <a:latin typeface="Times New Roman"/>
              </a:rPr>
              <a:t> </a:t>
            </a:r>
            <a:r>
              <a:rPr lang="en-US" altLang="en-US" sz="1600" b="0" i="1" kern="0" dirty="0">
                <a:solidFill>
                  <a:srgbClr val="0000FF"/>
                </a:solidFill>
                <a:latin typeface="Times New Roman"/>
              </a:rPr>
              <a:t>+ </a:t>
            </a:r>
            <a:r>
              <a:rPr lang="en-US" altLang="en-US" sz="1600" b="0" i="1" kern="0" dirty="0">
                <a:solidFill>
                  <a:srgbClr val="0000FF"/>
                </a:solidFill>
                <a:latin typeface="Symbol" panose="05050102010706020507" pitchFamily="18" charset="2"/>
              </a:rPr>
              <a:t>r </a:t>
            </a:r>
            <a:r>
              <a:rPr lang="en-US" altLang="en-US" sz="1600" b="0" i="1" kern="0" dirty="0">
                <a:solidFill>
                  <a:srgbClr val="0000FF"/>
                </a:solidFill>
                <a:latin typeface="Times New Roman"/>
              </a:rPr>
              <a:t>+</a:t>
            </a:r>
            <a:r>
              <a:rPr lang="en-US" altLang="en-US" sz="1600" b="0" i="1" kern="0" dirty="0">
                <a:solidFill>
                  <a:srgbClr val="0000FF"/>
                </a:solidFill>
                <a:latin typeface="Symbol" pitchFamily="18" charset="2"/>
              </a:rPr>
              <a:t>t</a:t>
            </a:r>
            <a:r>
              <a:rPr lang="en-US" altLang="en-US" sz="1600" b="0" kern="0" dirty="0">
                <a:solidFill>
                  <a:srgbClr val="0000FF"/>
                </a:solidFill>
                <a:latin typeface="Times New Roman"/>
              </a:rPr>
              <a:t> </a:t>
            </a:r>
            <a:r>
              <a:rPr lang="en-US" altLang="en-US" sz="1600" b="0" i="1" kern="0" dirty="0">
                <a:solidFill>
                  <a:srgbClr val="0000FF"/>
                </a:solidFill>
                <a:latin typeface="Times New Roman"/>
              </a:rPr>
              <a:t>– </a:t>
            </a:r>
            <a:r>
              <a:rPr lang="en-US" altLang="en-US" sz="1600" b="0" i="1" kern="0" dirty="0">
                <a:solidFill>
                  <a:srgbClr val="0000FF"/>
                </a:solidFill>
                <a:latin typeface="Symbol" pitchFamily="18" charset="2"/>
              </a:rPr>
              <a:t>g </a:t>
            </a:r>
            <a:r>
              <a:rPr lang="en-US" altLang="en-US" sz="1600" b="0" i="1" kern="0" dirty="0" err="1">
                <a:solidFill>
                  <a:srgbClr val="0000FF"/>
                </a:solidFill>
                <a:latin typeface="Times New Roman"/>
              </a:rPr>
              <a:t>Y</a:t>
            </a:r>
            <a:r>
              <a:rPr lang="en-US" altLang="en-US" sz="1600" b="0" i="1" kern="0" baseline="-25000" dirty="0" err="1">
                <a:solidFill>
                  <a:srgbClr val="0000FF"/>
                </a:solidFill>
                <a:latin typeface="Times New Roman"/>
              </a:rPr>
              <a:t>p</a:t>
            </a:r>
            <a:endParaRPr lang="en-US" altLang="en-US" sz="1600" b="0" dirty="0">
              <a:solidFill>
                <a:srgbClr val="000000"/>
              </a:solidFill>
              <a:latin typeface="Times New Roman" pitchFamily="18" charset="0"/>
            </a:endParaRPr>
          </a:p>
        </p:txBody>
      </p:sp>
      <p:sp>
        <p:nvSpPr>
          <p:cNvPr id="7" name="Rectangle 3"/>
          <p:cNvSpPr txBox="1">
            <a:spLocks noChangeArrowheads="1"/>
          </p:cNvSpPr>
          <p:nvPr/>
        </p:nvSpPr>
        <p:spPr bwMode="auto">
          <a:xfrm>
            <a:off x="304800" y="1447800"/>
            <a:ext cx="8686800" cy="1674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Font typeface="Wingdings" pitchFamily="2" charset="2"/>
              <a:buChar char="§"/>
              <a:defRPr>
                <a:solidFill>
                  <a:schemeClr val="tx1"/>
                </a:solidFill>
                <a:latin typeface="+mn-lt"/>
                <a:ea typeface="+mn-ea"/>
                <a:cs typeface="+mn-cs"/>
              </a:defRPr>
            </a:lvl1pPr>
            <a:lvl2pPr marL="800100" indent="-34290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338138" indent="-338138" eaLnBrk="1" hangingPunct="1">
              <a:buClr>
                <a:srgbClr val="000000"/>
              </a:buClr>
            </a:pPr>
            <a:r>
              <a:rPr lang="en-US" altLang="en-US" sz="1600" b="1" kern="0" dirty="0" smtClean="0">
                <a:solidFill>
                  <a:srgbClr val="000000"/>
                </a:solidFill>
              </a:rPr>
              <a:t>Example:</a:t>
            </a:r>
            <a:r>
              <a:rPr lang="en-US" altLang="en-US" sz="1600" kern="0" dirty="0" smtClean="0">
                <a:solidFill>
                  <a:srgbClr val="000000"/>
                </a:solidFill>
              </a:rPr>
              <a:t> In addition to </a:t>
            </a:r>
            <a:r>
              <a:rPr lang="en-US" altLang="en-US" sz="1600" i="1" dirty="0" smtClean="0">
                <a:solidFill>
                  <a:srgbClr val="000000"/>
                </a:solidFill>
              </a:rPr>
              <a:t>R</a:t>
            </a:r>
            <a:r>
              <a:rPr lang="en-US" altLang="en-US" sz="1600" dirty="0" smtClean="0">
                <a:solidFill>
                  <a:srgbClr val="000000"/>
                </a:solidFill>
              </a:rPr>
              <a:t> = 0.4 </a:t>
            </a:r>
            <a:r>
              <a:rPr lang="en-US" altLang="en-US" sz="1600" dirty="0">
                <a:solidFill>
                  <a:srgbClr val="000000"/>
                </a:solidFill>
              </a:rPr>
              <a:t>(trillion dollars of </a:t>
            </a:r>
            <a:r>
              <a:rPr lang="en-US" altLang="en-US" sz="1600" dirty="0" smtClean="0">
                <a:solidFill>
                  <a:srgbClr val="000000"/>
                </a:solidFill>
              </a:rPr>
              <a:t>land…), </a:t>
            </a:r>
            <a:r>
              <a:rPr lang="en-US" altLang="en-US" sz="1600" i="1" dirty="0" smtClean="0">
                <a:solidFill>
                  <a:srgbClr val="000000"/>
                </a:solidFill>
              </a:rPr>
              <a:t>K =</a:t>
            </a:r>
            <a:r>
              <a:rPr lang="en-US" altLang="en-US" sz="1600" dirty="0" smtClean="0">
                <a:solidFill>
                  <a:srgbClr val="000000"/>
                </a:solidFill>
              </a:rPr>
              <a:t> </a:t>
            </a:r>
            <a:r>
              <a:rPr lang="en-US" altLang="en-US" sz="1600" dirty="0">
                <a:solidFill>
                  <a:srgbClr val="000000"/>
                </a:solidFill>
              </a:rPr>
              <a:t>2.5 (trillion dollars of </a:t>
            </a:r>
            <a:r>
              <a:rPr lang="en-US" altLang="en-US" sz="1600" dirty="0" smtClean="0">
                <a:solidFill>
                  <a:srgbClr val="000000"/>
                </a:solidFill>
              </a:rPr>
              <a:t>machines…), </a:t>
            </a:r>
            <a:r>
              <a:rPr lang="en-US" altLang="en-US" sz="1600" i="1" dirty="0" smtClean="0">
                <a:solidFill>
                  <a:srgbClr val="000000"/>
                </a:solidFill>
              </a:rPr>
              <a:t>Z</a:t>
            </a:r>
            <a:r>
              <a:rPr lang="en-US" altLang="en-US" sz="1600" dirty="0" smtClean="0">
                <a:solidFill>
                  <a:srgbClr val="000000"/>
                </a:solidFill>
              </a:rPr>
              <a:t> = 1.25 </a:t>
            </a:r>
            <a:r>
              <a:rPr lang="en-US" altLang="en-US" sz="1600" dirty="0">
                <a:solidFill>
                  <a:srgbClr val="000000"/>
                </a:solidFill>
              </a:rPr>
              <a:t>(percent of all knowledge </a:t>
            </a:r>
            <a:r>
              <a:rPr lang="en-US" altLang="en-US" sz="1600" dirty="0" smtClean="0">
                <a:solidFill>
                  <a:srgbClr val="000000"/>
                </a:solidFill>
              </a:rPr>
              <a:t>is known to man), </a:t>
            </a:r>
            <a:r>
              <a:rPr lang="en-US" altLang="en-US" sz="1600" i="1" dirty="0" smtClean="0">
                <a:solidFill>
                  <a:srgbClr val="000000"/>
                </a:solidFill>
              </a:rPr>
              <a:t>U</a:t>
            </a:r>
            <a:r>
              <a:rPr lang="en-US" altLang="en-US" sz="1600" i="1" baseline="-25000" dirty="0" smtClean="0">
                <a:solidFill>
                  <a:srgbClr val="000000"/>
                </a:solidFill>
              </a:rPr>
              <a:t>n</a:t>
            </a:r>
            <a:r>
              <a:rPr lang="en-US" altLang="en-US" sz="1600" dirty="0" smtClean="0">
                <a:solidFill>
                  <a:srgbClr val="000000"/>
                </a:solidFill>
              </a:rPr>
              <a:t> = 9 (million frictionally </a:t>
            </a:r>
            <a:r>
              <a:rPr lang="en-US" altLang="en-US" sz="1600" dirty="0">
                <a:solidFill>
                  <a:srgbClr val="000000"/>
                </a:solidFill>
              </a:rPr>
              <a:t>or structurally </a:t>
            </a:r>
            <a:r>
              <a:rPr lang="en-US" altLang="en-US" sz="1600" dirty="0" smtClean="0">
                <a:solidFill>
                  <a:srgbClr val="000000"/>
                </a:solidFill>
              </a:rPr>
              <a:t>unemployed workers), </a:t>
            </a:r>
            <a:r>
              <a:rPr lang="en-US" altLang="en-US" sz="1600" i="1" dirty="0" smtClean="0">
                <a:solidFill>
                  <a:srgbClr val="000000"/>
                </a:solidFill>
              </a:rPr>
              <a:t>E = </a:t>
            </a:r>
            <a:r>
              <a:rPr lang="en-US" altLang="en-US" sz="1600" dirty="0" smtClean="0">
                <a:solidFill>
                  <a:srgbClr val="000000"/>
                </a:solidFill>
              </a:rPr>
              <a:t>135 (million), and </a:t>
            </a:r>
            <a:r>
              <a:rPr lang="en-US" altLang="en-US" sz="1600" i="1" dirty="0" smtClean="0">
                <a:solidFill>
                  <a:srgbClr val="000000"/>
                </a:solidFill>
              </a:rPr>
              <a:t>L = </a:t>
            </a:r>
            <a:r>
              <a:rPr lang="en-US" altLang="en-US" sz="1600" dirty="0" smtClean="0">
                <a:solidFill>
                  <a:srgbClr val="000000"/>
                </a:solidFill>
              </a:rPr>
              <a:t>144 (million), suppose the sensitivity of inflation to the output gap is 0.5, expected inflation is 1.5</a:t>
            </a:r>
            <a:r>
              <a:rPr lang="en-US" sz="1600" dirty="0" smtClean="0">
                <a:solidFill>
                  <a:srgbClr val="000000"/>
                </a:solidFill>
              </a:rPr>
              <a:t> (percent), price shock is 0, and the </a:t>
            </a:r>
            <a:r>
              <a:rPr lang="en-US" sz="1600" dirty="0">
                <a:solidFill>
                  <a:srgbClr val="000000"/>
                </a:solidFill>
              </a:rPr>
              <a:t>supply-side tax </a:t>
            </a:r>
            <a:r>
              <a:rPr lang="en-US" sz="1600" dirty="0" smtClean="0">
                <a:solidFill>
                  <a:srgbClr val="000000"/>
                </a:solidFill>
              </a:rPr>
              <a:t>rate is 6 (percent).</a:t>
            </a:r>
            <a:endParaRPr lang="en-US" altLang="en-US" sz="1600" kern="0" dirty="0" smtClean="0">
              <a:solidFill>
                <a:srgbClr val="000000"/>
              </a:solidFill>
            </a:endParaRPr>
          </a:p>
          <a:p>
            <a:pPr marL="1035050" lvl="1" indent="-469900" eaLnBrk="1" hangingPunct="1">
              <a:buClr>
                <a:srgbClr val="000000"/>
              </a:buClr>
              <a:buFont typeface="Wingdings" pitchFamily="2" charset="2"/>
              <a:buNone/>
              <a:tabLst>
                <a:tab pos="1379538" algn="l"/>
              </a:tabLst>
            </a:pPr>
            <a:r>
              <a:rPr lang="en-US" altLang="en-US" sz="1600" kern="0" dirty="0" smtClean="0">
                <a:solidFill>
                  <a:srgbClr val="000000"/>
                </a:solidFill>
              </a:rPr>
              <a:t>1.	</a:t>
            </a:r>
            <a:r>
              <a:rPr lang="en-US" altLang="en-US" sz="1600" dirty="0" smtClean="0">
                <a:solidFill>
                  <a:srgbClr val="000000"/>
                </a:solidFill>
              </a:rPr>
              <a:t>Graph the potential GDP you computed in part (3) with AD</a:t>
            </a:r>
            <a:endParaRPr lang="en-US" altLang="en-US" sz="1600" kern="0" dirty="0" smtClean="0">
              <a:solidFill>
                <a:srgbClr val="000000"/>
              </a:solidFill>
            </a:endParaRPr>
          </a:p>
        </p:txBody>
      </p:sp>
      <p:sp>
        <p:nvSpPr>
          <p:cNvPr id="5"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
        <p:nvSpPr>
          <p:cNvPr id="6" name="Rectangle 5"/>
          <p:cNvSpPr/>
          <p:nvPr/>
        </p:nvSpPr>
        <p:spPr>
          <a:xfrm>
            <a:off x="4218377" y="533400"/>
            <a:ext cx="707245" cy="338554"/>
          </a:xfrm>
          <a:prstGeom prst="rect">
            <a:avLst/>
          </a:prstGeom>
        </p:spPr>
        <p:txBody>
          <a:bodyPr wrap="none">
            <a:spAutoFit/>
          </a:bodyPr>
          <a:lstStyle/>
          <a:p>
            <a:pPr algn="ctr"/>
            <a:r>
              <a:rPr lang="en-US" altLang="ja-JP" sz="1600" b="1" dirty="0">
                <a:ea typeface="MS PGothic" pitchFamily="34" charset="-128"/>
              </a:rPr>
              <a:t>S</a:t>
            </a:r>
            <a:r>
              <a:rPr lang="en-US" altLang="ja-JP" sz="1600" b="1" dirty="0" smtClean="0">
                <a:ea typeface="MS PGothic" pitchFamily="34" charset="-128"/>
              </a:rPr>
              <a:t>RAS</a:t>
            </a:r>
            <a:endParaRPr lang="en-US" sz="1600" b="1" dirty="0"/>
          </a:p>
        </p:txBody>
      </p:sp>
    </p:spTree>
    <p:extLst>
      <p:ext uri="{BB962C8B-B14F-4D97-AF65-F5344CB8AC3E}">
        <p14:creationId xmlns:p14="http://schemas.microsoft.com/office/powerpoint/2010/main" val="32883449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49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6496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62" name="Rectangle 2"/>
          <p:cNvSpPr>
            <a:spLocks noChangeArrowheads="1"/>
          </p:cNvSpPr>
          <p:nvPr/>
        </p:nvSpPr>
        <p:spPr bwMode="auto">
          <a:xfrm>
            <a:off x="389467" y="3657600"/>
            <a:ext cx="837353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tabLst>
                <a:tab pos="1714500" algn="l"/>
              </a:tabLst>
              <a:defRPr sz="2400" b="1">
                <a:solidFill>
                  <a:schemeClr val="tx1"/>
                </a:solidFill>
                <a:latin typeface="Arial" charset="0"/>
              </a:defRPr>
            </a:lvl1pPr>
            <a:lvl2pPr marL="800100" indent="-342900" eaLnBrk="0" hangingPunct="0">
              <a:tabLst>
                <a:tab pos="1714500" algn="l"/>
              </a:tabLst>
              <a:defRPr sz="2400" b="1">
                <a:solidFill>
                  <a:schemeClr val="tx1"/>
                </a:solidFill>
                <a:latin typeface="Arial" charset="0"/>
              </a:defRPr>
            </a:lvl2pPr>
            <a:lvl3pPr marL="1143000" indent="-228600" eaLnBrk="0" hangingPunct="0">
              <a:tabLst>
                <a:tab pos="1714500" algn="l"/>
              </a:tabLst>
              <a:defRPr sz="2400" b="1">
                <a:solidFill>
                  <a:schemeClr val="tx1"/>
                </a:solidFill>
                <a:latin typeface="Arial" charset="0"/>
              </a:defRPr>
            </a:lvl3pPr>
            <a:lvl4pPr marL="1600200" indent="-228600" eaLnBrk="0" hangingPunct="0">
              <a:tabLst>
                <a:tab pos="1714500" algn="l"/>
              </a:tabLst>
              <a:defRPr sz="2400" b="1">
                <a:solidFill>
                  <a:schemeClr val="tx1"/>
                </a:solidFill>
                <a:latin typeface="Arial" charset="0"/>
              </a:defRPr>
            </a:lvl4pPr>
            <a:lvl5pPr marL="2057400" indent="-228600" eaLnBrk="0" hangingPunct="0">
              <a:tabLst>
                <a:tab pos="1714500" algn="l"/>
              </a:tabLst>
              <a:defRPr sz="2400" b="1">
                <a:solidFill>
                  <a:schemeClr val="tx1"/>
                </a:solidFill>
                <a:latin typeface="Arial" charset="0"/>
              </a:defRPr>
            </a:lvl5pPr>
            <a:lvl6pPr marL="2514600" indent="-228600" eaLnBrk="0" fontAlgn="base" hangingPunct="0">
              <a:spcBef>
                <a:spcPct val="0"/>
              </a:spcBef>
              <a:spcAft>
                <a:spcPct val="0"/>
              </a:spcAft>
              <a:tabLst>
                <a:tab pos="1714500" algn="l"/>
              </a:tabLst>
              <a:defRPr sz="2400" b="1">
                <a:solidFill>
                  <a:schemeClr val="tx1"/>
                </a:solidFill>
                <a:latin typeface="Arial" charset="0"/>
              </a:defRPr>
            </a:lvl6pPr>
            <a:lvl7pPr marL="2971800" indent="-228600" eaLnBrk="0" fontAlgn="base" hangingPunct="0">
              <a:spcBef>
                <a:spcPct val="0"/>
              </a:spcBef>
              <a:spcAft>
                <a:spcPct val="0"/>
              </a:spcAft>
              <a:tabLst>
                <a:tab pos="1714500" algn="l"/>
              </a:tabLst>
              <a:defRPr sz="2400" b="1">
                <a:solidFill>
                  <a:schemeClr val="tx1"/>
                </a:solidFill>
                <a:latin typeface="Arial" charset="0"/>
              </a:defRPr>
            </a:lvl7pPr>
            <a:lvl8pPr marL="3429000" indent="-228600" eaLnBrk="0" fontAlgn="base" hangingPunct="0">
              <a:spcBef>
                <a:spcPct val="0"/>
              </a:spcBef>
              <a:spcAft>
                <a:spcPct val="0"/>
              </a:spcAft>
              <a:tabLst>
                <a:tab pos="1714500" algn="l"/>
              </a:tabLst>
              <a:defRPr sz="2400" b="1">
                <a:solidFill>
                  <a:schemeClr val="tx1"/>
                </a:solidFill>
                <a:latin typeface="Arial" charset="0"/>
              </a:defRPr>
            </a:lvl8pPr>
            <a:lvl9pPr marL="3886200" indent="-228600" eaLnBrk="0" fontAlgn="base" hangingPunct="0">
              <a:spcBef>
                <a:spcPct val="0"/>
              </a:spcBef>
              <a:spcAft>
                <a:spcPct val="0"/>
              </a:spcAft>
              <a:tabLst>
                <a:tab pos="1714500" algn="l"/>
              </a:tabLst>
              <a:defRPr sz="2400" b="1">
                <a:solidFill>
                  <a:schemeClr val="tx1"/>
                </a:solidFill>
                <a:latin typeface="Arial" charset="0"/>
              </a:defRPr>
            </a:lvl9pPr>
          </a:lstStyle>
          <a:p>
            <a:pPr marL="0" indent="0" algn="ctr" eaLnBrk="1" hangingPunct="1">
              <a:lnSpc>
                <a:spcPct val="120000"/>
              </a:lnSpc>
              <a:spcBef>
                <a:spcPct val="20000"/>
              </a:spcBef>
              <a:buClr>
                <a:srgbClr val="000000"/>
              </a:buClr>
              <a:buFont typeface="Wingdings" pitchFamily="2" charset="2"/>
              <a:buNone/>
              <a:tabLst/>
            </a:pPr>
            <a:r>
              <a:rPr lang="en-US" altLang="en-US" sz="1600" b="0" i="1" dirty="0" err="1" smtClean="0">
                <a:solidFill>
                  <a:srgbClr val="000000"/>
                </a:solidFill>
                <a:latin typeface="Times New Roman" pitchFamily="18" charset="0"/>
              </a:rPr>
              <a:t>Y</a:t>
            </a:r>
            <a:r>
              <a:rPr lang="en-US" altLang="en-US" sz="1600" b="0" i="1" baseline="-25000" dirty="0" err="1" smtClean="0">
                <a:solidFill>
                  <a:srgbClr val="000000"/>
                </a:solidFill>
                <a:latin typeface="Times New Roman" pitchFamily="18" charset="0"/>
              </a:rPr>
              <a:t>p</a:t>
            </a:r>
            <a:r>
              <a:rPr lang="en-US" altLang="en-US" sz="1600" b="0" dirty="0" smtClean="0">
                <a:solidFill>
                  <a:srgbClr val="000000"/>
                </a:solidFill>
                <a:latin typeface="Times New Roman" pitchFamily="18" charset="0"/>
              </a:rPr>
              <a:t> = 15</a:t>
            </a:r>
          </a:p>
          <a:p>
            <a:pPr eaLnBrk="1" hangingPunct="1">
              <a:lnSpc>
                <a:spcPct val="120000"/>
              </a:lnSpc>
              <a:spcBef>
                <a:spcPct val="20000"/>
              </a:spcBef>
              <a:buClr>
                <a:srgbClr val="000000"/>
              </a:buClr>
              <a:buFont typeface="Wingdings" pitchFamily="2" charset="2"/>
              <a:buNone/>
              <a:tabLst>
                <a:tab pos="2286000" algn="l"/>
              </a:tabLst>
            </a:pPr>
            <a:r>
              <a:rPr lang="en-US" altLang="en-US" sz="1600" b="0" i="1" dirty="0">
                <a:solidFill>
                  <a:srgbClr val="000000"/>
                </a:solidFill>
                <a:latin typeface="Times New Roman" pitchFamily="18" charset="0"/>
              </a:rPr>
              <a:t>	</a:t>
            </a:r>
            <a:r>
              <a:rPr lang="en-US" altLang="en-US" sz="1600" b="0" i="1" dirty="0" smtClean="0">
                <a:solidFill>
                  <a:srgbClr val="000000"/>
                </a:solidFill>
                <a:latin typeface="Times New Roman" pitchFamily="18" charset="0"/>
              </a:rPr>
              <a:t>	</a:t>
            </a:r>
          </a:p>
          <a:p>
            <a:pPr eaLnBrk="1" hangingPunct="1">
              <a:lnSpc>
                <a:spcPct val="120000"/>
              </a:lnSpc>
              <a:spcBef>
                <a:spcPct val="20000"/>
              </a:spcBef>
              <a:buClr>
                <a:srgbClr val="000000"/>
              </a:buClr>
              <a:tabLst>
                <a:tab pos="2914650" algn="l"/>
              </a:tabLst>
            </a:pPr>
            <a:r>
              <a:rPr lang="en-US" altLang="en-US" sz="1600" b="0" i="1" dirty="0">
                <a:solidFill>
                  <a:srgbClr val="000000"/>
                </a:solidFill>
                <a:latin typeface="Times New Roman" pitchFamily="18" charset="0"/>
              </a:rPr>
              <a:t>	</a:t>
            </a:r>
            <a:r>
              <a:rPr lang="en-US" altLang="en-US" sz="1600" b="0" i="1" dirty="0" smtClean="0">
                <a:solidFill>
                  <a:srgbClr val="000000"/>
                </a:solidFill>
                <a:latin typeface="Times New Roman" pitchFamily="18" charset="0"/>
              </a:rPr>
              <a:t>	</a:t>
            </a:r>
            <a:r>
              <a:rPr lang="en-US" altLang="en-US" sz="1600" b="0" i="1" kern="0" dirty="0">
                <a:solidFill>
                  <a:srgbClr val="000000"/>
                </a:solidFill>
                <a:latin typeface="Symbol" panose="05050102010706020507" pitchFamily="18" charset="2"/>
              </a:rPr>
              <a:t> p</a:t>
            </a:r>
            <a:r>
              <a:rPr lang="en-US" altLang="en-US" sz="1600" b="0" i="1" kern="0" dirty="0">
                <a:solidFill>
                  <a:srgbClr val="000000"/>
                </a:solidFill>
                <a:latin typeface="Times New Roman"/>
              </a:rPr>
              <a:t> = </a:t>
            </a:r>
            <a:r>
              <a:rPr lang="en-US" altLang="en-US" sz="1600" b="0" i="1" kern="0" dirty="0">
                <a:solidFill>
                  <a:srgbClr val="FF0000"/>
                </a:solidFill>
                <a:latin typeface="Symbol" pitchFamily="18" charset="2"/>
              </a:rPr>
              <a:t>g </a:t>
            </a:r>
            <a:r>
              <a:rPr lang="en-US" altLang="en-US" sz="1600" b="0" i="1" kern="0" dirty="0">
                <a:solidFill>
                  <a:srgbClr val="FF0000"/>
                </a:solidFill>
                <a:latin typeface="Times New Roman"/>
                <a:cs typeface="Arial" charset="0"/>
              </a:rPr>
              <a:t>Y </a:t>
            </a:r>
            <a:r>
              <a:rPr lang="en-US" altLang="en-US" sz="1600" b="0" i="1" kern="0" dirty="0">
                <a:solidFill>
                  <a:srgbClr val="0000FF"/>
                </a:solidFill>
                <a:latin typeface="Times New Roman"/>
                <a:cs typeface="Arial" charset="0"/>
              </a:rPr>
              <a:t>+ </a:t>
            </a:r>
            <a:r>
              <a:rPr lang="en-US" altLang="en-US" sz="1600" b="0" i="1" kern="0" dirty="0">
                <a:solidFill>
                  <a:srgbClr val="0000FF"/>
                </a:solidFill>
                <a:latin typeface="Symbol" panose="05050102010706020507" pitchFamily="18" charset="2"/>
              </a:rPr>
              <a:t>p</a:t>
            </a:r>
            <a:r>
              <a:rPr lang="en-US" altLang="en-US" sz="1600" b="0" i="1" kern="0" baseline="30000" dirty="0">
                <a:solidFill>
                  <a:srgbClr val="0000FF"/>
                </a:solidFill>
                <a:latin typeface="Times New Roman"/>
              </a:rPr>
              <a:t> e</a:t>
            </a:r>
            <a:r>
              <a:rPr lang="en-US" altLang="en-US" sz="1600" b="0" i="1" kern="0" dirty="0">
                <a:solidFill>
                  <a:srgbClr val="000000"/>
                </a:solidFill>
                <a:latin typeface="Times New Roman"/>
              </a:rPr>
              <a:t> </a:t>
            </a:r>
            <a:r>
              <a:rPr lang="en-US" altLang="en-US" sz="1600" b="0" i="1" kern="0" dirty="0">
                <a:solidFill>
                  <a:srgbClr val="0000FF"/>
                </a:solidFill>
                <a:latin typeface="Times New Roman"/>
              </a:rPr>
              <a:t>+ </a:t>
            </a:r>
            <a:r>
              <a:rPr lang="en-US" altLang="en-US" sz="1600" b="0" i="1" kern="0" dirty="0">
                <a:solidFill>
                  <a:srgbClr val="0000FF"/>
                </a:solidFill>
                <a:latin typeface="Symbol" panose="05050102010706020507" pitchFamily="18" charset="2"/>
              </a:rPr>
              <a:t>r </a:t>
            </a:r>
            <a:r>
              <a:rPr lang="en-US" altLang="en-US" sz="1600" b="0" i="1" kern="0" dirty="0">
                <a:solidFill>
                  <a:srgbClr val="0000FF"/>
                </a:solidFill>
                <a:latin typeface="Times New Roman"/>
              </a:rPr>
              <a:t>+</a:t>
            </a:r>
            <a:r>
              <a:rPr lang="en-US" altLang="en-US" sz="1600" b="0" i="1" kern="0" dirty="0">
                <a:solidFill>
                  <a:srgbClr val="0000FF"/>
                </a:solidFill>
                <a:latin typeface="Symbol" pitchFamily="18" charset="2"/>
              </a:rPr>
              <a:t>t</a:t>
            </a:r>
            <a:r>
              <a:rPr lang="en-US" altLang="en-US" sz="1600" b="0" kern="0" dirty="0">
                <a:solidFill>
                  <a:srgbClr val="0000FF"/>
                </a:solidFill>
                <a:latin typeface="Times New Roman"/>
              </a:rPr>
              <a:t> </a:t>
            </a:r>
            <a:r>
              <a:rPr lang="en-US" altLang="en-US" sz="1600" b="0" i="1" kern="0" dirty="0">
                <a:solidFill>
                  <a:srgbClr val="0000FF"/>
                </a:solidFill>
                <a:latin typeface="Times New Roman"/>
              </a:rPr>
              <a:t>– </a:t>
            </a:r>
            <a:r>
              <a:rPr lang="en-US" altLang="en-US" sz="1600" b="0" i="1" kern="0" dirty="0">
                <a:solidFill>
                  <a:srgbClr val="0000FF"/>
                </a:solidFill>
                <a:latin typeface="Symbol" pitchFamily="18" charset="2"/>
              </a:rPr>
              <a:t>g </a:t>
            </a:r>
            <a:r>
              <a:rPr lang="en-US" altLang="en-US" sz="1600" b="0" kern="0" dirty="0" smtClean="0">
                <a:solidFill>
                  <a:srgbClr val="0000FF"/>
                </a:solidFill>
                <a:latin typeface="Times New Roman"/>
              </a:rPr>
              <a:t>15</a:t>
            </a:r>
            <a:endParaRPr lang="en-US" altLang="en-US" sz="1600" b="0" dirty="0">
              <a:solidFill>
                <a:srgbClr val="000000"/>
              </a:solidFill>
              <a:latin typeface="Times New Roman" pitchFamily="18" charset="0"/>
            </a:endParaRPr>
          </a:p>
        </p:txBody>
      </p:sp>
      <p:sp>
        <p:nvSpPr>
          <p:cNvPr id="7" name="Rectangle 3"/>
          <p:cNvSpPr txBox="1">
            <a:spLocks noChangeArrowheads="1"/>
          </p:cNvSpPr>
          <p:nvPr/>
        </p:nvSpPr>
        <p:spPr bwMode="auto">
          <a:xfrm>
            <a:off x="304800" y="1447800"/>
            <a:ext cx="8686800" cy="1674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Font typeface="Wingdings" pitchFamily="2" charset="2"/>
              <a:buChar char="§"/>
              <a:defRPr>
                <a:solidFill>
                  <a:schemeClr val="tx1"/>
                </a:solidFill>
                <a:latin typeface="+mn-lt"/>
                <a:ea typeface="+mn-ea"/>
                <a:cs typeface="+mn-cs"/>
              </a:defRPr>
            </a:lvl1pPr>
            <a:lvl2pPr marL="800100" indent="-34290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338138" indent="-338138" eaLnBrk="1" hangingPunct="1">
              <a:buClr>
                <a:srgbClr val="000000"/>
              </a:buClr>
            </a:pPr>
            <a:r>
              <a:rPr lang="en-US" altLang="en-US" sz="1600" b="1" kern="0" dirty="0" smtClean="0">
                <a:solidFill>
                  <a:srgbClr val="000000"/>
                </a:solidFill>
              </a:rPr>
              <a:t>Example:</a:t>
            </a:r>
            <a:r>
              <a:rPr lang="en-US" altLang="en-US" sz="1600" kern="0" dirty="0" smtClean="0">
                <a:solidFill>
                  <a:srgbClr val="000000"/>
                </a:solidFill>
              </a:rPr>
              <a:t> In addition to </a:t>
            </a:r>
            <a:r>
              <a:rPr lang="en-US" altLang="en-US" sz="1600" i="1" dirty="0" smtClean="0">
                <a:solidFill>
                  <a:srgbClr val="000000"/>
                </a:solidFill>
              </a:rPr>
              <a:t>R</a:t>
            </a:r>
            <a:r>
              <a:rPr lang="en-US" altLang="en-US" sz="1600" dirty="0" smtClean="0">
                <a:solidFill>
                  <a:srgbClr val="000000"/>
                </a:solidFill>
              </a:rPr>
              <a:t> = 0.4 </a:t>
            </a:r>
            <a:r>
              <a:rPr lang="en-US" altLang="en-US" sz="1600" dirty="0">
                <a:solidFill>
                  <a:srgbClr val="000000"/>
                </a:solidFill>
              </a:rPr>
              <a:t>(trillion dollars of </a:t>
            </a:r>
            <a:r>
              <a:rPr lang="en-US" altLang="en-US" sz="1600" dirty="0" smtClean="0">
                <a:solidFill>
                  <a:srgbClr val="000000"/>
                </a:solidFill>
              </a:rPr>
              <a:t>land…), </a:t>
            </a:r>
            <a:r>
              <a:rPr lang="en-US" altLang="en-US" sz="1600" i="1" dirty="0" smtClean="0">
                <a:solidFill>
                  <a:srgbClr val="000000"/>
                </a:solidFill>
              </a:rPr>
              <a:t>K =</a:t>
            </a:r>
            <a:r>
              <a:rPr lang="en-US" altLang="en-US" sz="1600" dirty="0" smtClean="0">
                <a:solidFill>
                  <a:srgbClr val="000000"/>
                </a:solidFill>
              </a:rPr>
              <a:t> </a:t>
            </a:r>
            <a:r>
              <a:rPr lang="en-US" altLang="en-US" sz="1600" dirty="0">
                <a:solidFill>
                  <a:srgbClr val="000000"/>
                </a:solidFill>
              </a:rPr>
              <a:t>2.5 (trillion dollars of </a:t>
            </a:r>
            <a:r>
              <a:rPr lang="en-US" altLang="en-US" sz="1600" dirty="0" smtClean="0">
                <a:solidFill>
                  <a:srgbClr val="000000"/>
                </a:solidFill>
              </a:rPr>
              <a:t>machines…), </a:t>
            </a:r>
            <a:r>
              <a:rPr lang="en-US" altLang="en-US" sz="1600" i="1" dirty="0" smtClean="0">
                <a:solidFill>
                  <a:srgbClr val="000000"/>
                </a:solidFill>
              </a:rPr>
              <a:t>Z</a:t>
            </a:r>
            <a:r>
              <a:rPr lang="en-US" altLang="en-US" sz="1600" dirty="0" smtClean="0">
                <a:solidFill>
                  <a:srgbClr val="000000"/>
                </a:solidFill>
              </a:rPr>
              <a:t> = 1.25 </a:t>
            </a:r>
            <a:r>
              <a:rPr lang="en-US" altLang="en-US" sz="1600" dirty="0">
                <a:solidFill>
                  <a:srgbClr val="000000"/>
                </a:solidFill>
              </a:rPr>
              <a:t>(percent of all knowledge </a:t>
            </a:r>
            <a:r>
              <a:rPr lang="en-US" altLang="en-US" sz="1600" dirty="0" smtClean="0">
                <a:solidFill>
                  <a:srgbClr val="000000"/>
                </a:solidFill>
              </a:rPr>
              <a:t>is known to man), </a:t>
            </a:r>
            <a:r>
              <a:rPr lang="en-US" altLang="en-US" sz="1600" i="1" dirty="0" smtClean="0">
                <a:solidFill>
                  <a:srgbClr val="000000"/>
                </a:solidFill>
              </a:rPr>
              <a:t>U</a:t>
            </a:r>
            <a:r>
              <a:rPr lang="en-US" altLang="en-US" sz="1600" i="1" baseline="-25000" dirty="0" smtClean="0">
                <a:solidFill>
                  <a:srgbClr val="000000"/>
                </a:solidFill>
              </a:rPr>
              <a:t>n</a:t>
            </a:r>
            <a:r>
              <a:rPr lang="en-US" altLang="en-US" sz="1600" dirty="0" smtClean="0">
                <a:solidFill>
                  <a:srgbClr val="000000"/>
                </a:solidFill>
              </a:rPr>
              <a:t> = 9 (million frictionally </a:t>
            </a:r>
            <a:r>
              <a:rPr lang="en-US" altLang="en-US" sz="1600" dirty="0">
                <a:solidFill>
                  <a:srgbClr val="000000"/>
                </a:solidFill>
              </a:rPr>
              <a:t>or structurally </a:t>
            </a:r>
            <a:r>
              <a:rPr lang="en-US" altLang="en-US" sz="1600" dirty="0" smtClean="0">
                <a:solidFill>
                  <a:srgbClr val="000000"/>
                </a:solidFill>
              </a:rPr>
              <a:t>unemployed workers), </a:t>
            </a:r>
            <a:r>
              <a:rPr lang="en-US" altLang="en-US" sz="1600" i="1" dirty="0" smtClean="0">
                <a:solidFill>
                  <a:srgbClr val="000000"/>
                </a:solidFill>
              </a:rPr>
              <a:t>E = </a:t>
            </a:r>
            <a:r>
              <a:rPr lang="en-US" altLang="en-US" sz="1600" dirty="0" smtClean="0">
                <a:solidFill>
                  <a:srgbClr val="000000"/>
                </a:solidFill>
              </a:rPr>
              <a:t>135 (million), and </a:t>
            </a:r>
            <a:r>
              <a:rPr lang="en-US" altLang="en-US" sz="1600" i="1" dirty="0" smtClean="0">
                <a:solidFill>
                  <a:srgbClr val="000000"/>
                </a:solidFill>
              </a:rPr>
              <a:t>L = </a:t>
            </a:r>
            <a:r>
              <a:rPr lang="en-US" altLang="en-US" sz="1600" dirty="0" smtClean="0">
                <a:solidFill>
                  <a:srgbClr val="000000"/>
                </a:solidFill>
              </a:rPr>
              <a:t>144 (million), suppose the sensitivity of inflation to the output gap is 0.5, expected inflation is 1.5</a:t>
            </a:r>
            <a:r>
              <a:rPr lang="en-US" sz="1600" dirty="0" smtClean="0">
                <a:solidFill>
                  <a:srgbClr val="000000"/>
                </a:solidFill>
              </a:rPr>
              <a:t> (percent), price shock is 0, and the </a:t>
            </a:r>
            <a:r>
              <a:rPr lang="en-US" sz="1600" dirty="0">
                <a:solidFill>
                  <a:srgbClr val="000000"/>
                </a:solidFill>
              </a:rPr>
              <a:t>supply-side tax </a:t>
            </a:r>
            <a:r>
              <a:rPr lang="en-US" sz="1600" dirty="0" smtClean="0">
                <a:solidFill>
                  <a:srgbClr val="000000"/>
                </a:solidFill>
              </a:rPr>
              <a:t>rate is 6 (percent).</a:t>
            </a:r>
            <a:endParaRPr lang="en-US" altLang="en-US" sz="1600" kern="0" dirty="0" smtClean="0">
              <a:solidFill>
                <a:srgbClr val="000000"/>
              </a:solidFill>
            </a:endParaRPr>
          </a:p>
          <a:p>
            <a:pPr marL="1035050" lvl="1" indent="-469900" eaLnBrk="1" hangingPunct="1">
              <a:buClr>
                <a:srgbClr val="000000"/>
              </a:buClr>
              <a:buFont typeface="Wingdings" pitchFamily="2" charset="2"/>
              <a:buNone/>
              <a:tabLst>
                <a:tab pos="1379538" algn="l"/>
              </a:tabLst>
            </a:pPr>
            <a:r>
              <a:rPr lang="en-US" altLang="en-US" sz="1600" kern="0" dirty="0" smtClean="0">
                <a:solidFill>
                  <a:srgbClr val="000000"/>
                </a:solidFill>
              </a:rPr>
              <a:t>1.	</a:t>
            </a:r>
            <a:r>
              <a:rPr lang="en-US" altLang="en-US" sz="1600" dirty="0" smtClean="0">
                <a:solidFill>
                  <a:srgbClr val="000000"/>
                </a:solidFill>
              </a:rPr>
              <a:t>Graph the potential GDP you computed in part (3) with AD</a:t>
            </a:r>
            <a:endParaRPr lang="en-US" altLang="en-US" sz="1600" kern="0" dirty="0" smtClean="0">
              <a:solidFill>
                <a:srgbClr val="000000"/>
              </a:solidFill>
            </a:endParaRPr>
          </a:p>
        </p:txBody>
      </p:sp>
      <p:sp>
        <p:nvSpPr>
          <p:cNvPr id="5"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Tree>
    <p:extLst>
      <p:ext uri="{BB962C8B-B14F-4D97-AF65-F5344CB8AC3E}">
        <p14:creationId xmlns:p14="http://schemas.microsoft.com/office/powerpoint/2010/main" val="1525211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62" name="Rectangle 2"/>
          <p:cNvSpPr>
            <a:spLocks noChangeArrowheads="1"/>
          </p:cNvSpPr>
          <p:nvPr/>
        </p:nvSpPr>
        <p:spPr bwMode="auto">
          <a:xfrm>
            <a:off x="389467" y="3657600"/>
            <a:ext cx="837353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tabLst>
                <a:tab pos="1714500" algn="l"/>
              </a:tabLst>
              <a:defRPr sz="2400" b="1">
                <a:solidFill>
                  <a:schemeClr val="tx1"/>
                </a:solidFill>
                <a:latin typeface="Arial" charset="0"/>
              </a:defRPr>
            </a:lvl1pPr>
            <a:lvl2pPr marL="800100" indent="-342900" eaLnBrk="0" hangingPunct="0">
              <a:tabLst>
                <a:tab pos="1714500" algn="l"/>
              </a:tabLst>
              <a:defRPr sz="2400" b="1">
                <a:solidFill>
                  <a:schemeClr val="tx1"/>
                </a:solidFill>
                <a:latin typeface="Arial" charset="0"/>
              </a:defRPr>
            </a:lvl2pPr>
            <a:lvl3pPr marL="1143000" indent="-228600" eaLnBrk="0" hangingPunct="0">
              <a:tabLst>
                <a:tab pos="1714500" algn="l"/>
              </a:tabLst>
              <a:defRPr sz="2400" b="1">
                <a:solidFill>
                  <a:schemeClr val="tx1"/>
                </a:solidFill>
                <a:latin typeface="Arial" charset="0"/>
              </a:defRPr>
            </a:lvl3pPr>
            <a:lvl4pPr marL="1600200" indent="-228600" eaLnBrk="0" hangingPunct="0">
              <a:tabLst>
                <a:tab pos="1714500" algn="l"/>
              </a:tabLst>
              <a:defRPr sz="2400" b="1">
                <a:solidFill>
                  <a:schemeClr val="tx1"/>
                </a:solidFill>
                <a:latin typeface="Arial" charset="0"/>
              </a:defRPr>
            </a:lvl4pPr>
            <a:lvl5pPr marL="2057400" indent="-228600" eaLnBrk="0" hangingPunct="0">
              <a:tabLst>
                <a:tab pos="1714500" algn="l"/>
              </a:tabLst>
              <a:defRPr sz="2400" b="1">
                <a:solidFill>
                  <a:schemeClr val="tx1"/>
                </a:solidFill>
                <a:latin typeface="Arial" charset="0"/>
              </a:defRPr>
            </a:lvl5pPr>
            <a:lvl6pPr marL="2514600" indent="-228600" eaLnBrk="0" fontAlgn="base" hangingPunct="0">
              <a:spcBef>
                <a:spcPct val="0"/>
              </a:spcBef>
              <a:spcAft>
                <a:spcPct val="0"/>
              </a:spcAft>
              <a:tabLst>
                <a:tab pos="1714500" algn="l"/>
              </a:tabLst>
              <a:defRPr sz="2400" b="1">
                <a:solidFill>
                  <a:schemeClr val="tx1"/>
                </a:solidFill>
                <a:latin typeface="Arial" charset="0"/>
              </a:defRPr>
            </a:lvl6pPr>
            <a:lvl7pPr marL="2971800" indent="-228600" eaLnBrk="0" fontAlgn="base" hangingPunct="0">
              <a:spcBef>
                <a:spcPct val="0"/>
              </a:spcBef>
              <a:spcAft>
                <a:spcPct val="0"/>
              </a:spcAft>
              <a:tabLst>
                <a:tab pos="1714500" algn="l"/>
              </a:tabLst>
              <a:defRPr sz="2400" b="1">
                <a:solidFill>
                  <a:schemeClr val="tx1"/>
                </a:solidFill>
                <a:latin typeface="Arial" charset="0"/>
              </a:defRPr>
            </a:lvl7pPr>
            <a:lvl8pPr marL="3429000" indent="-228600" eaLnBrk="0" fontAlgn="base" hangingPunct="0">
              <a:spcBef>
                <a:spcPct val="0"/>
              </a:spcBef>
              <a:spcAft>
                <a:spcPct val="0"/>
              </a:spcAft>
              <a:tabLst>
                <a:tab pos="1714500" algn="l"/>
              </a:tabLst>
              <a:defRPr sz="2400" b="1">
                <a:solidFill>
                  <a:schemeClr val="tx1"/>
                </a:solidFill>
                <a:latin typeface="Arial" charset="0"/>
              </a:defRPr>
            </a:lvl8pPr>
            <a:lvl9pPr marL="3886200" indent="-228600" eaLnBrk="0" fontAlgn="base" hangingPunct="0">
              <a:spcBef>
                <a:spcPct val="0"/>
              </a:spcBef>
              <a:spcAft>
                <a:spcPct val="0"/>
              </a:spcAft>
              <a:tabLst>
                <a:tab pos="1714500" algn="l"/>
              </a:tabLst>
              <a:defRPr sz="2400" b="1">
                <a:solidFill>
                  <a:schemeClr val="tx1"/>
                </a:solidFill>
                <a:latin typeface="Arial" charset="0"/>
              </a:defRPr>
            </a:lvl9pPr>
          </a:lstStyle>
          <a:p>
            <a:pPr marL="0" indent="0" algn="ctr" eaLnBrk="1" hangingPunct="1">
              <a:lnSpc>
                <a:spcPct val="120000"/>
              </a:lnSpc>
              <a:spcBef>
                <a:spcPct val="20000"/>
              </a:spcBef>
              <a:buClr>
                <a:srgbClr val="000000"/>
              </a:buClr>
              <a:buFont typeface="Wingdings" pitchFamily="2" charset="2"/>
              <a:buNone/>
              <a:tabLst/>
            </a:pPr>
            <a:r>
              <a:rPr lang="en-US" altLang="en-US" sz="1600" b="0" i="1" dirty="0" err="1" smtClean="0">
                <a:solidFill>
                  <a:srgbClr val="000000"/>
                </a:solidFill>
                <a:latin typeface="Times New Roman" pitchFamily="18" charset="0"/>
              </a:rPr>
              <a:t>Y</a:t>
            </a:r>
            <a:r>
              <a:rPr lang="en-US" altLang="en-US" sz="1600" b="0" i="1" baseline="-25000" dirty="0" err="1" smtClean="0">
                <a:solidFill>
                  <a:srgbClr val="000000"/>
                </a:solidFill>
                <a:latin typeface="Times New Roman" pitchFamily="18" charset="0"/>
              </a:rPr>
              <a:t>p</a:t>
            </a:r>
            <a:r>
              <a:rPr lang="en-US" altLang="en-US" sz="1600" b="0" dirty="0" smtClean="0">
                <a:solidFill>
                  <a:srgbClr val="000000"/>
                </a:solidFill>
                <a:latin typeface="Times New Roman" pitchFamily="18" charset="0"/>
              </a:rPr>
              <a:t> = 15</a:t>
            </a:r>
          </a:p>
          <a:p>
            <a:pPr eaLnBrk="1" hangingPunct="1">
              <a:lnSpc>
                <a:spcPct val="120000"/>
              </a:lnSpc>
              <a:spcBef>
                <a:spcPct val="20000"/>
              </a:spcBef>
              <a:buClr>
                <a:srgbClr val="000000"/>
              </a:buClr>
              <a:buFont typeface="Wingdings" pitchFamily="2" charset="2"/>
              <a:buNone/>
              <a:tabLst>
                <a:tab pos="2286000" algn="l"/>
              </a:tabLst>
            </a:pPr>
            <a:r>
              <a:rPr lang="en-US" altLang="en-US" sz="1600" b="0" i="1" dirty="0">
                <a:solidFill>
                  <a:srgbClr val="000000"/>
                </a:solidFill>
                <a:latin typeface="Times New Roman" pitchFamily="18" charset="0"/>
              </a:rPr>
              <a:t>	</a:t>
            </a:r>
            <a:r>
              <a:rPr lang="en-US" altLang="en-US" sz="1600" b="0" i="1" dirty="0" smtClean="0">
                <a:solidFill>
                  <a:srgbClr val="000000"/>
                </a:solidFill>
                <a:latin typeface="Times New Roman" pitchFamily="18" charset="0"/>
              </a:rPr>
              <a:t>	</a:t>
            </a:r>
          </a:p>
          <a:p>
            <a:pPr eaLnBrk="1" hangingPunct="1">
              <a:lnSpc>
                <a:spcPct val="120000"/>
              </a:lnSpc>
              <a:spcBef>
                <a:spcPct val="20000"/>
              </a:spcBef>
              <a:buClr>
                <a:srgbClr val="000000"/>
              </a:buClr>
              <a:buFont typeface="Wingdings" pitchFamily="2" charset="2"/>
              <a:buNone/>
              <a:tabLst>
                <a:tab pos="2914650" algn="l"/>
              </a:tabLst>
            </a:pPr>
            <a:r>
              <a:rPr lang="en-US" altLang="en-US" sz="1600" b="0" i="1" dirty="0">
                <a:solidFill>
                  <a:srgbClr val="000000"/>
                </a:solidFill>
                <a:latin typeface="Times New Roman" pitchFamily="18" charset="0"/>
              </a:rPr>
              <a:t>	</a:t>
            </a:r>
            <a:r>
              <a:rPr lang="en-US" altLang="en-US" sz="1600" b="0" i="1" dirty="0" smtClean="0">
                <a:solidFill>
                  <a:srgbClr val="000000"/>
                </a:solidFill>
                <a:latin typeface="Times New Roman" pitchFamily="18" charset="0"/>
              </a:rPr>
              <a:t>	</a:t>
            </a:r>
            <a:r>
              <a:rPr lang="en-US" altLang="en-US" sz="1600" b="0" i="1" kern="0" dirty="0">
                <a:solidFill>
                  <a:srgbClr val="000000"/>
                </a:solidFill>
                <a:latin typeface="Symbol" panose="05050102010706020507" pitchFamily="18" charset="2"/>
              </a:rPr>
              <a:t> p</a:t>
            </a:r>
            <a:r>
              <a:rPr lang="en-US" altLang="en-US" sz="1600" b="0" i="1" kern="0" dirty="0">
                <a:solidFill>
                  <a:srgbClr val="000000"/>
                </a:solidFill>
                <a:latin typeface="Times New Roman"/>
              </a:rPr>
              <a:t> = </a:t>
            </a:r>
            <a:r>
              <a:rPr lang="en-US" altLang="en-US" sz="1600" b="0" kern="0" dirty="0" smtClean="0">
                <a:solidFill>
                  <a:srgbClr val="FF0000"/>
                </a:solidFill>
                <a:latin typeface="Times New Roman"/>
                <a:cs typeface="Arial" charset="0"/>
              </a:rPr>
              <a:t>0.5</a:t>
            </a:r>
            <a:r>
              <a:rPr lang="en-US" altLang="en-US" sz="1600" b="0" i="1" kern="0" dirty="0" smtClean="0">
                <a:solidFill>
                  <a:srgbClr val="FF0000"/>
                </a:solidFill>
                <a:latin typeface="Times New Roman"/>
                <a:cs typeface="Arial" charset="0"/>
              </a:rPr>
              <a:t>Y </a:t>
            </a:r>
            <a:r>
              <a:rPr lang="en-US" altLang="en-US" sz="1600" b="0" i="1" kern="0" dirty="0">
                <a:solidFill>
                  <a:srgbClr val="0000FF"/>
                </a:solidFill>
                <a:latin typeface="Times New Roman"/>
                <a:cs typeface="Arial" charset="0"/>
              </a:rPr>
              <a:t>+ </a:t>
            </a:r>
            <a:r>
              <a:rPr lang="en-US" altLang="en-US" sz="1600" b="0" i="1" kern="0" dirty="0">
                <a:solidFill>
                  <a:srgbClr val="0000FF"/>
                </a:solidFill>
                <a:latin typeface="Symbol" panose="05050102010706020507" pitchFamily="18" charset="2"/>
              </a:rPr>
              <a:t>p</a:t>
            </a:r>
            <a:r>
              <a:rPr lang="en-US" altLang="en-US" sz="1600" b="0" i="1" kern="0" baseline="30000" dirty="0">
                <a:solidFill>
                  <a:srgbClr val="0000FF"/>
                </a:solidFill>
                <a:latin typeface="Times New Roman"/>
              </a:rPr>
              <a:t> e</a:t>
            </a:r>
            <a:r>
              <a:rPr lang="en-US" altLang="en-US" sz="1600" b="0" i="1" kern="0" dirty="0">
                <a:solidFill>
                  <a:srgbClr val="000000"/>
                </a:solidFill>
                <a:latin typeface="Times New Roman"/>
              </a:rPr>
              <a:t> </a:t>
            </a:r>
            <a:r>
              <a:rPr lang="en-US" altLang="en-US" sz="1600" b="0" i="1" kern="0" dirty="0">
                <a:solidFill>
                  <a:srgbClr val="0000FF"/>
                </a:solidFill>
                <a:latin typeface="Times New Roman"/>
              </a:rPr>
              <a:t>+ </a:t>
            </a:r>
            <a:r>
              <a:rPr lang="en-US" altLang="en-US" sz="1600" b="0" i="1" kern="0" dirty="0">
                <a:solidFill>
                  <a:srgbClr val="0000FF"/>
                </a:solidFill>
                <a:latin typeface="Symbol" panose="05050102010706020507" pitchFamily="18" charset="2"/>
              </a:rPr>
              <a:t>r </a:t>
            </a:r>
            <a:r>
              <a:rPr lang="en-US" altLang="en-US" sz="1600" b="0" i="1" kern="0" dirty="0">
                <a:solidFill>
                  <a:srgbClr val="0000FF"/>
                </a:solidFill>
                <a:latin typeface="Times New Roman"/>
              </a:rPr>
              <a:t>+</a:t>
            </a:r>
            <a:r>
              <a:rPr lang="en-US" altLang="en-US" sz="1600" b="0" i="1" kern="0" dirty="0">
                <a:solidFill>
                  <a:srgbClr val="0000FF"/>
                </a:solidFill>
                <a:latin typeface="Symbol" pitchFamily="18" charset="2"/>
              </a:rPr>
              <a:t>t</a:t>
            </a:r>
            <a:r>
              <a:rPr lang="en-US" altLang="en-US" sz="1600" b="0" kern="0" dirty="0">
                <a:solidFill>
                  <a:srgbClr val="0000FF"/>
                </a:solidFill>
                <a:latin typeface="Times New Roman"/>
              </a:rPr>
              <a:t> </a:t>
            </a:r>
            <a:r>
              <a:rPr lang="en-US" altLang="en-US" sz="1600" b="0" i="1" kern="0" dirty="0" smtClean="0">
                <a:solidFill>
                  <a:srgbClr val="0000FF"/>
                </a:solidFill>
                <a:latin typeface="Times New Roman"/>
              </a:rPr>
              <a:t>– </a:t>
            </a:r>
            <a:r>
              <a:rPr lang="en-US" altLang="en-US" sz="1600" b="0" kern="0" dirty="0" smtClean="0">
                <a:solidFill>
                  <a:srgbClr val="0000FF"/>
                </a:solidFill>
                <a:latin typeface="Times New Roman"/>
              </a:rPr>
              <a:t>7.5</a:t>
            </a:r>
            <a:endParaRPr lang="en-US" altLang="en-US" sz="1600" b="0" dirty="0">
              <a:solidFill>
                <a:srgbClr val="000000"/>
              </a:solidFill>
              <a:latin typeface="Times New Roman" pitchFamily="18" charset="0"/>
            </a:endParaRPr>
          </a:p>
        </p:txBody>
      </p:sp>
      <p:sp>
        <p:nvSpPr>
          <p:cNvPr id="6" name="Rectangle 3"/>
          <p:cNvSpPr txBox="1">
            <a:spLocks noChangeArrowheads="1"/>
          </p:cNvSpPr>
          <p:nvPr/>
        </p:nvSpPr>
        <p:spPr bwMode="auto">
          <a:xfrm>
            <a:off x="304800" y="1447800"/>
            <a:ext cx="8686800" cy="1674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Font typeface="Wingdings" pitchFamily="2" charset="2"/>
              <a:buChar char="§"/>
              <a:defRPr>
                <a:solidFill>
                  <a:schemeClr val="tx1"/>
                </a:solidFill>
                <a:latin typeface="+mn-lt"/>
                <a:ea typeface="+mn-ea"/>
                <a:cs typeface="+mn-cs"/>
              </a:defRPr>
            </a:lvl1pPr>
            <a:lvl2pPr marL="800100" indent="-34290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338138" indent="-338138" eaLnBrk="1" hangingPunct="1">
              <a:buClr>
                <a:srgbClr val="000000"/>
              </a:buClr>
            </a:pPr>
            <a:r>
              <a:rPr lang="en-US" altLang="en-US" sz="1600" b="1" kern="0" dirty="0" smtClean="0">
                <a:solidFill>
                  <a:srgbClr val="000000"/>
                </a:solidFill>
              </a:rPr>
              <a:t>Example:</a:t>
            </a:r>
            <a:r>
              <a:rPr lang="en-US" altLang="en-US" sz="1600" kern="0" dirty="0" smtClean="0">
                <a:solidFill>
                  <a:srgbClr val="000000"/>
                </a:solidFill>
              </a:rPr>
              <a:t> In addition to </a:t>
            </a:r>
            <a:r>
              <a:rPr lang="en-US" altLang="en-US" sz="1600" i="1" dirty="0" smtClean="0">
                <a:solidFill>
                  <a:srgbClr val="000000"/>
                </a:solidFill>
              </a:rPr>
              <a:t>R</a:t>
            </a:r>
            <a:r>
              <a:rPr lang="en-US" altLang="en-US" sz="1600" dirty="0" smtClean="0">
                <a:solidFill>
                  <a:srgbClr val="000000"/>
                </a:solidFill>
              </a:rPr>
              <a:t> = 0.4 </a:t>
            </a:r>
            <a:r>
              <a:rPr lang="en-US" altLang="en-US" sz="1600" dirty="0">
                <a:solidFill>
                  <a:srgbClr val="000000"/>
                </a:solidFill>
              </a:rPr>
              <a:t>(trillion dollars of </a:t>
            </a:r>
            <a:r>
              <a:rPr lang="en-US" altLang="en-US" sz="1600" dirty="0" smtClean="0">
                <a:solidFill>
                  <a:srgbClr val="000000"/>
                </a:solidFill>
              </a:rPr>
              <a:t>land…), </a:t>
            </a:r>
            <a:r>
              <a:rPr lang="en-US" altLang="en-US" sz="1600" i="1" dirty="0" smtClean="0">
                <a:solidFill>
                  <a:srgbClr val="000000"/>
                </a:solidFill>
              </a:rPr>
              <a:t>K =</a:t>
            </a:r>
            <a:r>
              <a:rPr lang="en-US" altLang="en-US" sz="1600" dirty="0" smtClean="0">
                <a:solidFill>
                  <a:srgbClr val="000000"/>
                </a:solidFill>
              </a:rPr>
              <a:t> </a:t>
            </a:r>
            <a:r>
              <a:rPr lang="en-US" altLang="en-US" sz="1600" dirty="0">
                <a:solidFill>
                  <a:srgbClr val="000000"/>
                </a:solidFill>
              </a:rPr>
              <a:t>2.5 (trillion dollars of </a:t>
            </a:r>
            <a:r>
              <a:rPr lang="en-US" altLang="en-US" sz="1600" dirty="0" smtClean="0">
                <a:solidFill>
                  <a:srgbClr val="000000"/>
                </a:solidFill>
              </a:rPr>
              <a:t>machines…), </a:t>
            </a:r>
            <a:r>
              <a:rPr lang="en-US" altLang="en-US" sz="1600" i="1" dirty="0" smtClean="0">
                <a:solidFill>
                  <a:srgbClr val="000000"/>
                </a:solidFill>
              </a:rPr>
              <a:t>Z</a:t>
            </a:r>
            <a:r>
              <a:rPr lang="en-US" altLang="en-US" sz="1600" dirty="0" smtClean="0">
                <a:solidFill>
                  <a:srgbClr val="000000"/>
                </a:solidFill>
              </a:rPr>
              <a:t> = 1.25 </a:t>
            </a:r>
            <a:r>
              <a:rPr lang="en-US" altLang="en-US" sz="1600" dirty="0">
                <a:solidFill>
                  <a:srgbClr val="000000"/>
                </a:solidFill>
              </a:rPr>
              <a:t>(percent of all knowledge </a:t>
            </a:r>
            <a:r>
              <a:rPr lang="en-US" altLang="en-US" sz="1600" dirty="0" smtClean="0">
                <a:solidFill>
                  <a:srgbClr val="000000"/>
                </a:solidFill>
              </a:rPr>
              <a:t>is known to man), </a:t>
            </a:r>
            <a:r>
              <a:rPr lang="en-US" altLang="en-US" sz="1600" i="1" dirty="0" smtClean="0">
                <a:solidFill>
                  <a:srgbClr val="000000"/>
                </a:solidFill>
              </a:rPr>
              <a:t>U</a:t>
            </a:r>
            <a:r>
              <a:rPr lang="en-US" altLang="en-US" sz="1600" i="1" baseline="-25000" dirty="0" smtClean="0">
                <a:solidFill>
                  <a:srgbClr val="000000"/>
                </a:solidFill>
              </a:rPr>
              <a:t>n</a:t>
            </a:r>
            <a:r>
              <a:rPr lang="en-US" altLang="en-US" sz="1600" dirty="0" smtClean="0">
                <a:solidFill>
                  <a:srgbClr val="000000"/>
                </a:solidFill>
              </a:rPr>
              <a:t> = 9 (million frictionally </a:t>
            </a:r>
            <a:r>
              <a:rPr lang="en-US" altLang="en-US" sz="1600" dirty="0">
                <a:solidFill>
                  <a:srgbClr val="000000"/>
                </a:solidFill>
              </a:rPr>
              <a:t>or structurally </a:t>
            </a:r>
            <a:r>
              <a:rPr lang="en-US" altLang="en-US" sz="1600" dirty="0" smtClean="0">
                <a:solidFill>
                  <a:srgbClr val="000000"/>
                </a:solidFill>
              </a:rPr>
              <a:t>unemployed workers), </a:t>
            </a:r>
            <a:r>
              <a:rPr lang="en-US" altLang="en-US" sz="1600" i="1" dirty="0" smtClean="0">
                <a:solidFill>
                  <a:srgbClr val="000000"/>
                </a:solidFill>
              </a:rPr>
              <a:t>E = </a:t>
            </a:r>
            <a:r>
              <a:rPr lang="en-US" altLang="en-US" sz="1600" dirty="0" smtClean="0">
                <a:solidFill>
                  <a:srgbClr val="000000"/>
                </a:solidFill>
              </a:rPr>
              <a:t>135 (million), and </a:t>
            </a:r>
            <a:r>
              <a:rPr lang="en-US" altLang="en-US" sz="1600" i="1" dirty="0" smtClean="0">
                <a:solidFill>
                  <a:srgbClr val="000000"/>
                </a:solidFill>
              </a:rPr>
              <a:t>L = </a:t>
            </a:r>
            <a:r>
              <a:rPr lang="en-US" altLang="en-US" sz="1600" dirty="0" smtClean="0">
                <a:solidFill>
                  <a:srgbClr val="000000"/>
                </a:solidFill>
              </a:rPr>
              <a:t>144 (million), suppose the sensitivity of inflation to the output gap is 0.5, expected inflation is 1.5</a:t>
            </a:r>
            <a:r>
              <a:rPr lang="en-US" sz="1600" dirty="0" smtClean="0">
                <a:solidFill>
                  <a:srgbClr val="000000"/>
                </a:solidFill>
              </a:rPr>
              <a:t> (percent), price shock is 0, and the </a:t>
            </a:r>
            <a:r>
              <a:rPr lang="en-US" sz="1600" dirty="0">
                <a:solidFill>
                  <a:srgbClr val="000000"/>
                </a:solidFill>
              </a:rPr>
              <a:t>supply-side tax </a:t>
            </a:r>
            <a:r>
              <a:rPr lang="en-US" sz="1600" dirty="0" smtClean="0">
                <a:solidFill>
                  <a:srgbClr val="000000"/>
                </a:solidFill>
              </a:rPr>
              <a:t>rate is </a:t>
            </a:r>
            <a:r>
              <a:rPr lang="en-US" sz="1600" dirty="0">
                <a:solidFill>
                  <a:srgbClr val="000000"/>
                </a:solidFill>
              </a:rPr>
              <a:t>6</a:t>
            </a:r>
            <a:r>
              <a:rPr lang="en-US" sz="1600" dirty="0" smtClean="0">
                <a:solidFill>
                  <a:srgbClr val="000000"/>
                </a:solidFill>
              </a:rPr>
              <a:t> (percent).</a:t>
            </a:r>
            <a:endParaRPr lang="en-US" altLang="en-US" sz="1600" kern="0" dirty="0" smtClean="0">
              <a:solidFill>
                <a:srgbClr val="000000"/>
              </a:solidFill>
            </a:endParaRPr>
          </a:p>
          <a:p>
            <a:pPr marL="1035050" lvl="1" indent="-469900" eaLnBrk="1" hangingPunct="1">
              <a:buClr>
                <a:srgbClr val="000000"/>
              </a:buClr>
              <a:buFont typeface="Wingdings" pitchFamily="2" charset="2"/>
              <a:buNone/>
              <a:tabLst>
                <a:tab pos="1379538" algn="l"/>
              </a:tabLst>
            </a:pPr>
            <a:r>
              <a:rPr lang="en-US" altLang="en-US" sz="1600" kern="0" dirty="0" smtClean="0">
                <a:solidFill>
                  <a:srgbClr val="000000"/>
                </a:solidFill>
              </a:rPr>
              <a:t>1.	</a:t>
            </a:r>
            <a:r>
              <a:rPr lang="en-US" altLang="en-US" sz="1600" dirty="0" smtClean="0">
                <a:solidFill>
                  <a:srgbClr val="000000"/>
                </a:solidFill>
              </a:rPr>
              <a:t>Graph the potential GDP you computed in part (3) with AD</a:t>
            </a:r>
            <a:endParaRPr lang="en-US" altLang="en-US" sz="1600" kern="0" dirty="0" smtClean="0">
              <a:solidFill>
                <a:srgbClr val="000000"/>
              </a:solidFill>
            </a:endParaRPr>
          </a:p>
        </p:txBody>
      </p:sp>
      <p:sp>
        <p:nvSpPr>
          <p:cNvPr id="5"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Tree>
    <p:extLst>
      <p:ext uri="{BB962C8B-B14F-4D97-AF65-F5344CB8AC3E}">
        <p14:creationId xmlns:p14="http://schemas.microsoft.com/office/powerpoint/2010/main" val="14934273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389467" y="3657600"/>
            <a:ext cx="837353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tabLst>
                <a:tab pos="1714500" algn="l"/>
              </a:tabLst>
              <a:defRPr sz="2400" b="1">
                <a:solidFill>
                  <a:schemeClr val="tx1"/>
                </a:solidFill>
                <a:latin typeface="Arial" charset="0"/>
              </a:defRPr>
            </a:lvl1pPr>
            <a:lvl2pPr marL="800100" indent="-342900" eaLnBrk="0" hangingPunct="0">
              <a:tabLst>
                <a:tab pos="1714500" algn="l"/>
              </a:tabLst>
              <a:defRPr sz="2400" b="1">
                <a:solidFill>
                  <a:schemeClr val="tx1"/>
                </a:solidFill>
                <a:latin typeface="Arial" charset="0"/>
              </a:defRPr>
            </a:lvl2pPr>
            <a:lvl3pPr marL="1143000" indent="-228600" eaLnBrk="0" hangingPunct="0">
              <a:tabLst>
                <a:tab pos="1714500" algn="l"/>
              </a:tabLst>
              <a:defRPr sz="2400" b="1">
                <a:solidFill>
                  <a:schemeClr val="tx1"/>
                </a:solidFill>
                <a:latin typeface="Arial" charset="0"/>
              </a:defRPr>
            </a:lvl3pPr>
            <a:lvl4pPr marL="1600200" indent="-228600" eaLnBrk="0" hangingPunct="0">
              <a:tabLst>
                <a:tab pos="1714500" algn="l"/>
              </a:tabLst>
              <a:defRPr sz="2400" b="1">
                <a:solidFill>
                  <a:schemeClr val="tx1"/>
                </a:solidFill>
                <a:latin typeface="Arial" charset="0"/>
              </a:defRPr>
            </a:lvl4pPr>
            <a:lvl5pPr marL="2057400" indent="-228600" eaLnBrk="0" hangingPunct="0">
              <a:tabLst>
                <a:tab pos="1714500" algn="l"/>
              </a:tabLst>
              <a:defRPr sz="2400" b="1">
                <a:solidFill>
                  <a:schemeClr val="tx1"/>
                </a:solidFill>
                <a:latin typeface="Arial" charset="0"/>
              </a:defRPr>
            </a:lvl5pPr>
            <a:lvl6pPr marL="2514600" indent="-228600" eaLnBrk="0" fontAlgn="base" hangingPunct="0">
              <a:spcBef>
                <a:spcPct val="0"/>
              </a:spcBef>
              <a:spcAft>
                <a:spcPct val="0"/>
              </a:spcAft>
              <a:tabLst>
                <a:tab pos="1714500" algn="l"/>
              </a:tabLst>
              <a:defRPr sz="2400" b="1">
                <a:solidFill>
                  <a:schemeClr val="tx1"/>
                </a:solidFill>
                <a:latin typeface="Arial" charset="0"/>
              </a:defRPr>
            </a:lvl6pPr>
            <a:lvl7pPr marL="2971800" indent="-228600" eaLnBrk="0" fontAlgn="base" hangingPunct="0">
              <a:spcBef>
                <a:spcPct val="0"/>
              </a:spcBef>
              <a:spcAft>
                <a:spcPct val="0"/>
              </a:spcAft>
              <a:tabLst>
                <a:tab pos="1714500" algn="l"/>
              </a:tabLst>
              <a:defRPr sz="2400" b="1">
                <a:solidFill>
                  <a:schemeClr val="tx1"/>
                </a:solidFill>
                <a:latin typeface="Arial" charset="0"/>
              </a:defRPr>
            </a:lvl7pPr>
            <a:lvl8pPr marL="3429000" indent="-228600" eaLnBrk="0" fontAlgn="base" hangingPunct="0">
              <a:spcBef>
                <a:spcPct val="0"/>
              </a:spcBef>
              <a:spcAft>
                <a:spcPct val="0"/>
              </a:spcAft>
              <a:tabLst>
                <a:tab pos="1714500" algn="l"/>
              </a:tabLst>
              <a:defRPr sz="2400" b="1">
                <a:solidFill>
                  <a:schemeClr val="tx1"/>
                </a:solidFill>
                <a:latin typeface="Arial" charset="0"/>
              </a:defRPr>
            </a:lvl8pPr>
            <a:lvl9pPr marL="3886200" indent="-228600" eaLnBrk="0" fontAlgn="base" hangingPunct="0">
              <a:spcBef>
                <a:spcPct val="0"/>
              </a:spcBef>
              <a:spcAft>
                <a:spcPct val="0"/>
              </a:spcAft>
              <a:tabLst>
                <a:tab pos="1714500" algn="l"/>
              </a:tabLst>
              <a:defRPr sz="2400" b="1">
                <a:solidFill>
                  <a:schemeClr val="tx1"/>
                </a:solidFill>
                <a:latin typeface="Arial" charset="0"/>
              </a:defRPr>
            </a:lvl9pPr>
          </a:lstStyle>
          <a:p>
            <a:pPr marL="0" indent="0" algn="ctr" eaLnBrk="1" hangingPunct="1">
              <a:lnSpc>
                <a:spcPct val="120000"/>
              </a:lnSpc>
              <a:spcBef>
                <a:spcPct val="20000"/>
              </a:spcBef>
              <a:buClr>
                <a:srgbClr val="000000"/>
              </a:buClr>
              <a:buFont typeface="Wingdings" pitchFamily="2" charset="2"/>
              <a:buNone/>
              <a:tabLst/>
            </a:pPr>
            <a:r>
              <a:rPr lang="en-US" altLang="en-US" sz="1600" b="0" i="1" dirty="0" err="1" smtClean="0">
                <a:solidFill>
                  <a:srgbClr val="000000"/>
                </a:solidFill>
                <a:latin typeface="Times New Roman" pitchFamily="18" charset="0"/>
              </a:rPr>
              <a:t>Y</a:t>
            </a:r>
            <a:r>
              <a:rPr lang="en-US" altLang="en-US" sz="1600" b="0" i="1" baseline="-25000" dirty="0" err="1" smtClean="0">
                <a:solidFill>
                  <a:srgbClr val="000000"/>
                </a:solidFill>
                <a:latin typeface="Times New Roman" pitchFamily="18" charset="0"/>
              </a:rPr>
              <a:t>p</a:t>
            </a:r>
            <a:r>
              <a:rPr lang="en-US" altLang="en-US" sz="1600" b="0" dirty="0" smtClean="0">
                <a:solidFill>
                  <a:srgbClr val="000000"/>
                </a:solidFill>
                <a:latin typeface="Times New Roman" pitchFamily="18" charset="0"/>
              </a:rPr>
              <a:t> = 15</a:t>
            </a:r>
          </a:p>
          <a:p>
            <a:pPr eaLnBrk="1" hangingPunct="1">
              <a:lnSpc>
                <a:spcPct val="120000"/>
              </a:lnSpc>
              <a:spcBef>
                <a:spcPct val="20000"/>
              </a:spcBef>
              <a:buClr>
                <a:srgbClr val="000000"/>
              </a:buClr>
              <a:buFont typeface="Wingdings" pitchFamily="2" charset="2"/>
              <a:buNone/>
              <a:tabLst>
                <a:tab pos="2286000" algn="l"/>
              </a:tabLst>
            </a:pPr>
            <a:r>
              <a:rPr lang="en-US" altLang="en-US" sz="1600" b="0" i="1" dirty="0">
                <a:solidFill>
                  <a:srgbClr val="000000"/>
                </a:solidFill>
                <a:latin typeface="Times New Roman" pitchFamily="18" charset="0"/>
              </a:rPr>
              <a:t>	</a:t>
            </a:r>
            <a:r>
              <a:rPr lang="en-US" altLang="en-US" sz="1600" b="0" i="1" dirty="0" smtClean="0">
                <a:solidFill>
                  <a:srgbClr val="000000"/>
                </a:solidFill>
                <a:latin typeface="Times New Roman" pitchFamily="18" charset="0"/>
              </a:rPr>
              <a:t>	</a:t>
            </a:r>
          </a:p>
          <a:p>
            <a:pPr eaLnBrk="1" hangingPunct="1">
              <a:lnSpc>
                <a:spcPct val="120000"/>
              </a:lnSpc>
              <a:spcBef>
                <a:spcPct val="20000"/>
              </a:spcBef>
              <a:buClr>
                <a:srgbClr val="000000"/>
              </a:buClr>
              <a:buFont typeface="Wingdings" pitchFamily="2" charset="2"/>
              <a:buNone/>
              <a:tabLst>
                <a:tab pos="2914650" algn="l"/>
              </a:tabLst>
            </a:pPr>
            <a:r>
              <a:rPr lang="en-US" altLang="en-US" sz="1600" b="0" i="1" dirty="0">
                <a:solidFill>
                  <a:srgbClr val="000000"/>
                </a:solidFill>
                <a:latin typeface="Times New Roman" pitchFamily="18" charset="0"/>
              </a:rPr>
              <a:t>	</a:t>
            </a:r>
            <a:r>
              <a:rPr lang="en-US" altLang="en-US" sz="1600" b="0" i="1" dirty="0" smtClean="0">
                <a:solidFill>
                  <a:srgbClr val="000000"/>
                </a:solidFill>
                <a:latin typeface="Times New Roman" pitchFamily="18" charset="0"/>
              </a:rPr>
              <a:t>	</a:t>
            </a:r>
            <a:r>
              <a:rPr lang="en-US" altLang="en-US" sz="1600" b="0" i="1" kern="0" dirty="0">
                <a:solidFill>
                  <a:srgbClr val="000000"/>
                </a:solidFill>
                <a:latin typeface="Symbol" panose="05050102010706020507" pitchFamily="18" charset="2"/>
              </a:rPr>
              <a:t> p</a:t>
            </a:r>
            <a:r>
              <a:rPr lang="en-US" altLang="en-US" sz="1600" b="0" i="1" kern="0" dirty="0">
                <a:solidFill>
                  <a:srgbClr val="000000"/>
                </a:solidFill>
                <a:latin typeface="Times New Roman"/>
              </a:rPr>
              <a:t> = </a:t>
            </a:r>
            <a:r>
              <a:rPr lang="en-US" altLang="en-US" sz="1600" b="0" kern="0" dirty="0" smtClean="0">
                <a:solidFill>
                  <a:srgbClr val="FF0000"/>
                </a:solidFill>
                <a:latin typeface="Times New Roman"/>
                <a:cs typeface="Arial" charset="0"/>
              </a:rPr>
              <a:t>0.5</a:t>
            </a:r>
            <a:r>
              <a:rPr lang="en-US" altLang="en-US" sz="1600" b="0" i="1" kern="0" dirty="0" smtClean="0">
                <a:solidFill>
                  <a:srgbClr val="FF0000"/>
                </a:solidFill>
                <a:latin typeface="Times New Roman"/>
                <a:cs typeface="Arial" charset="0"/>
              </a:rPr>
              <a:t>Y </a:t>
            </a:r>
            <a:r>
              <a:rPr lang="en-US" altLang="en-US" sz="1600" b="0" i="1" kern="0" dirty="0" smtClean="0">
                <a:solidFill>
                  <a:srgbClr val="0000FF"/>
                </a:solidFill>
                <a:latin typeface="Times New Roman"/>
                <a:cs typeface="Arial" charset="0"/>
              </a:rPr>
              <a:t>+ </a:t>
            </a:r>
            <a:r>
              <a:rPr lang="en-US" altLang="en-US" sz="1600" b="0" kern="0" dirty="0" smtClean="0">
                <a:solidFill>
                  <a:srgbClr val="0000FF"/>
                </a:solidFill>
                <a:latin typeface="Times New Roman"/>
                <a:cs typeface="Arial" charset="0"/>
              </a:rPr>
              <a:t>1.5</a:t>
            </a:r>
            <a:r>
              <a:rPr lang="en-US" altLang="en-US" sz="1600" b="0" i="1" kern="0" dirty="0" smtClean="0">
                <a:solidFill>
                  <a:srgbClr val="000000"/>
                </a:solidFill>
                <a:latin typeface="Times New Roman"/>
              </a:rPr>
              <a:t> </a:t>
            </a:r>
            <a:r>
              <a:rPr lang="en-US" altLang="en-US" sz="1600" b="0" i="1" kern="0" dirty="0">
                <a:solidFill>
                  <a:srgbClr val="0000FF"/>
                </a:solidFill>
                <a:latin typeface="Times New Roman"/>
              </a:rPr>
              <a:t>+ </a:t>
            </a:r>
            <a:r>
              <a:rPr lang="en-US" altLang="en-US" sz="1600" b="0" i="1" kern="0" dirty="0">
                <a:solidFill>
                  <a:srgbClr val="0000FF"/>
                </a:solidFill>
                <a:latin typeface="Symbol" panose="05050102010706020507" pitchFamily="18" charset="2"/>
              </a:rPr>
              <a:t>r </a:t>
            </a:r>
            <a:r>
              <a:rPr lang="en-US" altLang="en-US" sz="1600" b="0" i="1" kern="0" dirty="0">
                <a:solidFill>
                  <a:srgbClr val="0000FF"/>
                </a:solidFill>
                <a:latin typeface="Times New Roman"/>
              </a:rPr>
              <a:t>+</a:t>
            </a:r>
            <a:r>
              <a:rPr lang="en-US" altLang="en-US" sz="1600" b="0" i="1" kern="0" dirty="0">
                <a:solidFill>
                  <a:srgbClr val="0000FF"/>
                </a:solidFill>
                <a:latin typeface="Symbol" pitchFamily="18" charset="2"/>
              </a:rPr>
              <a:t>t</a:t>
            </a:r>
            <a:r>
              <a:rPr lang="en-US" altLang="en-US" sz="1600" b="0" kern="0" dirty="0">
                <a:solidFill>
                  <a:srgbClr val="0000FF"/>
                </a:solidFill>
                <a:latin typeface="Times New Roman"/>
              </a:rPr>
              <a:t> </a:t>
            </a:r>
            <a:r>
              <a:rPr lang="en-US" altLang="en-US" sz="1600" b="0" i="1" kern="0" dirty="0" smtClean="0">
                <a:solidFill>
                  <a:srgbClr val="0000FF"/>
                </a:solidFill>
                <a:latin typeface="Times New Roman"/>
              </a:rPr>
              <a:t>– </a:t>
            </a:r>
            <a:r>
              <a:rPr lang="en-US" altLang="en-US" sz="1600" b="0" kern="0" dirty="0" smtClean="0">
                <a:solidFill>
                  <a:srgbClr val="0000FF"/>
                </a:solidFill>
                <a:latin typeface="Times New Roman"/>
              </a:rPr>
              <a:t>7.5</a:t>
            </a:r>
            <a:endParaRPr lang="en-US" altLang="en-US" sz="1600" b="0" dirty="0">
              <a:solidFill>
                <a:srgbClr val="000000"/>
              </a:solidFill>
              <a:latin typeface="Times New Roman" pitchFamily="18" charset="0"/>
            </a:endParaRPr>
          </a:p>
        </p:txBody>
      </p:sp>
      <p:sp>
        <p:nvSpPr>
          <p:cNvPr id="7" name="Rectangle 3"/>
          <p:cNvSpPr txBox="1">
            <a:spLocks noChangeArrowheads="1"/>
          </p:cNvSpPr>
          <p:nvPr/>
        </p:nvSpPr>
        <p:spPr bwMode="auto">
          <a:xfrm>
            <a:off x="304800" y="1447800"/>
            <a:ext cx="8686800" cy="1674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Font typeface="Wingdings" pitchFamily="2" charset="2"/>
              <a:buChar char="§"/>
              <a:defRPr>
                <a:solidFill>
                  <a:schemeClr val="tx1"/>
                </a:solidFill>
                <a:latin typeface="+mn-lt"/>
                <a:ea typeface="+mn-ea"/>
                <a:cs typeface="+mn-cs"/>
              </a:defRPr>
            </a:lvl1pPr>
            <a:lvl2pPr marL="800100" indent="-34290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338138" indent="-338138" eaLnBrk="1" hangingPunct="1">
              <a:buClr>
                <a:srgbClr val="000000"/>
              </a:buClr>
            </a:pPr>
            <a:r>
              <a:rPr lang="en-US" altLang="en-US" sz="1600" b="1" kern="0" dirty="0" smtClean="0">
                <a:solidFill>
                  <a:srgbClr val="000000"/>
                </a:solidFill>
              </a:rPr>
              <a:t>Example:</a:t>
            </a:r>
            <a:r>
              <a:rPr lang="en-US" altLang="en-US" sz="1600" kern="0" dirty="0" smtClean="0">
                <a:solidFill>
                  <a:srgbClr val="000000"/>
                </a:solidFill>
              </a:rPr>
              <a:t> In addition to </a:t>
            </a:r>
            <a:r>
              <a:rPr lang="en-US" altLang="en-US" sz="1600" i="1" dirty="0" smtClean="0">
                <a:solidFill>
                  <a:srgbClr val="000000"/>
                </a:solidFill>
              </a:rPr>
              <a:t>R</a:t>
            </a:r>
            <a:r>
              <a:rPr lang="en-US" altLang="en-US" sz="1600" dirty="0" smtClean="0">
                <a:solidFill>
                  <a:srgbClr val="000000"/>
                </a:solidFill>
              </a:rPr>
              <a:t> = 0.4 </a:t>
            </a:r>
            <a:r>
              <a:rPr lang="en-US" altLang="en-US" sz="1600" dirty="0">
                <a:solidFill>
                  <a:srgbClr val="000000"/>
                </a:solidFill>
              </a:rPr>
              <a:t>(trillion dollars of </a:t>
            </a:r>
            <a:r>
              <a:rPr lang="en-US" altLang="en-US" sz="1600" dirty="0" smtClean="0">
                <a:solidFill>
                  <a:srgbClr val="000000"/>
                </a:solidFill>
              </a:rPr>
              <a:t>land…), </a:t>
            </a:r>
            <a:r>
              <a:rPr lang="en-US" altLang="en-US" sz="1600" i="1" dirty="0" smtClean="0">
                <a:solidFill>
                  <a:srgbClr val="000000"/>
                </a:solidFill>
              </a:rPr>
              <a:t>K =</a:t>
            </a:r>
            <a:r>
              <a:rPr lang="en-US" altLang="en-US" sz="1600" dirty="0" smtClean="0">
                <a:solidFill>
                  <a:srgbClr val="000000"/>
                </a:solidFill>
              </a:rPr>
              <a:t> </a:t>
            </a:r>
            <a:r>
              <a:rPr lang="en-US" altLang="en-US" sz="1600" dirty="0">
                <a:solidFill>
                  <a:srgbClr val="000000"/>
                </a:solidFill>
              </a:rPr>
              <a:t>2.5 (trillion dollars of </a:t>
            </a:r>
            <a:r>
              <a:rPr lang="en-US" altLang="en-US" sz="1600" dirty="0" smtClean="0">
                <a:solidFill>
                  <a:srgbClr val="000000"/>
                </a:solidFill>
              </a:rPr>
              <a:t>machines…), </a:t>
            </a:r>
            <a:r>
              <a:rPr lang="en-US" altLang="en-US" sz="1600" i="1" dirty="0" smtClean="0">
                <a:solidFill>
                  <a:srgbClr val="000000"/>
                </a:solidFill>
              </a:rPr>
              <a:t>Z</a:t>
            </a:r>
            <a:r>
              <a:rPr lang="en-US" altLang="en-US" sz="1600" dirty="0" smtClean="0">
                <a:solidFill>
                  <a:srgbClr val="000000"/>
                </a:solidFill>
              </a:rPr>
              <a:t> = 1.25 </a:t>
            </a:r>
            <a:r>
              <a:rPr lang="en-US" altLang="en-US" sz="1600" dirty="0">
                <a:solidFill>
                  <a:srgbClr val="000000"/>
                </a:solidFill>
              </a:rPr>
              <a:t>(percent of all knowledge </a:t>
            </a:r>
            <a:r>
              <a:rPr lang="en-US" altLang="en-US" sz="1600" dirty="0" smtClean="0">
                <a:solidFill>
                  <a:srgbClr val="000000"/>
                </a:solidFill>
              </a:rPr>
              <a:t>is known to man), </a:t>
            </a:r>
            <a:r>
              <a:rPr lang="en-US" altLang="en-US" sz="1600" i="1" dirty="0" smtClean="0">
                <a:solidFill>
                  <a:srgbClr val="000000"/>
                </a:solidFill>
              </a:rPr>
              <a:t>U</a:t>
            </a:r>
            <a:r>
              <a:rPr lang="en-US" altLang="en-US" sz="1600" i="1" baseline="-25000" dirty="0" smtClean="0">
                <a:solidFill>
                  <a:srgbClr val="000000"/>
                </a:solidFill>
              </a:rPr>
              <a:t>n</a:t>
            </a:r>
            <a:r>
              <a:rPr lang="en-US" altLang="en-US" sz="1600" dirty="0" smtClean="0">
                <a:solidFill>
                  <a:srgbClr val="000000"/>
                </a:solidFill>
              </a:rPr>
              <a:t> = 9 (million frictionally </a:t>
            </a:r>
            <a:r>
              <a:rPr lang="en-US" altLang="en-US" sz="1600" dirty="0">
                <a:solidFill>
                  <a:srgbClr val="000000"/>
                </a:solidFill>
              </a:rPr>
              <a:t>or structurally </a:t>
            </a:r>
            <a:r>
              <a:rPr lang="en-US" altLang="en-US" sz="1600" dirty="0" smtClean="0">
                <a:solidFill>
                  <a:srgbClr val="000000"/>
                </a:solidFill>
              </a:rPr>
              <a:t>unemployed workers), </a:t>
            </a:r>
            <a:r>
              <a:rPr lang="en-US" altLang="en-US" sz="1600" i="1" dirty="0" smtClean="0">
                <a:solidFill>
                  <a:srgbClr val="000000"/>
                </a:solidFill>
              </a:rPr>
              <a:t>E = </a:t>
            </a:r>
            <a:r>
              <a:rPr lang="en-US" altLang="en-US" sz="1600" dirty="0" smtClean="0">
                <a:solidFill>
                  <a:srgbClr val="000000"/>
                </a:solidFill>
              </a:rPr>
              <a:t>135 (million), and </a:t>
            </a:r>
            <a:r>
              <a:rPr lang="en-US" altLang="en-US" sz="1600" i="1" dirty="0" smtClean="0">
                <a:solidFill>
                  <a:srgbClr val="000000"/>
                </a:solidFill>
              </a:rPr>
              <a:t>L = </a:t>
            </a:r>
            <a:r>
              <a:rPr lang="en-US" altLang="en-US" sz="1600" dirty="0" smtClean="0">
                <a:solidFill>
                  <a:srgbClr val="000000"/>
                </a:solidFill>
              </a:rPr>
              <a:t>144 (million), suppose the sensitivity of inflation to the output gap is 0.5, expected inflation is 1.5</a:t>
            </a:r>
            <a:r>
              <a:rPr lang="en-US" sz="1600" dirty="0" smtClean="0">
                <a:solidFill>
                  <a:srgbClr val="000000"/>
                </a:solidFill>
              </a:rPr>
              <a:t> (percent), price shock is 0, and the </a:t>
            </a:r>
            <a:r>
              <a:rPr lang="en-US" sz="1600" dirty="0">
                <a:solidFill>
                  <a:srgbClr val="000000"/>
                </a:solidFill>
              </a:rPr>
              <a:t>supply-side tax </a:t>
            </a:r>
            <a:r>
              <a:rPr lang="en-US" sz="1600" dirty="0" smtClean="0">
                <a:solidFill>
                  <a:srgbClr val="000000"/>
                </a:solidFill>
              </a:rPr>
              <a:t>rate is 6 (percent).</a:t>
            </a:r>
            <a:endParaRPr lang="en-US" altLang="en-US" sz="1600" kern="0" dirty="0" smtClean="0">
              <a:solidFill>
                <a:srgbClr val="000000"/>
              </a:solidFill>
            </a:endParaRPr>
          </a:p>
          <a:p>
            <a:pPr marL="1035050" lvl="1" indent="-469900" eaLnBrk="1" hangingPunct="1">
              <a:buClr>
                <a:srgbClr val="000000"/>
              </a:buClr>
              <a:buFont typeface="Wingdings" pitchFamily="2" charset="2"/>
              <a:buNone/>
              <a:tabLst>
                <a:tab pos="1379538" algn="l"/>
              </a:tabLst>
            </a:pPr>
            <a:r>
              <a:rPr lang="en-US" altLang="en-US" sz="1600" kern="0" dirty="0" smtClean="0">
                <a:solidFill>
                  <a:srgbClr val="000000"/>
                </a:solidFill>
              </a:rPr>
              <a:t>1.	</a:t>
            </a:r>
            <a:r>
              <a:rPr lang="en-US" altLang="en-US" sz="1600" dirty="0" smtClean="0">
                <a:solidFill>
                  <a:srgbClr val="000000"/>
                </a:solidFill>
              </a:rPr>
              <a:t>Graph the potential GDP you computed in part (3) with AD</a:t>
            </a:r>
            <a:endParaRPr lang="en-US" altLang="en-US" sz="1600" kern="0" dirty="0" smtClean="0">
              <a:solidFill>
                <a:srgbClr val="000000"/>
              </a:solidFill>
            </a:endParaRPr>
          </a:p>
        </p:txBody>
      </p:sp>
      <p:sp>
        <p:nvSpPr>
          <p:cNvPr id="5"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Tree>
    <p:extLst>
      <p:ext uri="{BB962C8B-B14F-4D97-AF65-F5344CB8AC3E}">
        <p14:creationId xmlns:p14="http://schemas.microsoft.com/office/powerpoint/2010/main" val="14521493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389467" y="3657600"/>
            <a:ext cx="837353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tabLst>
                <a:tab pos="1714500" algn="l"/>
              </a:tabLst>
              <a:defRPr sz="2400" b="1">
                <a:solidFill>
                  <a:schemeClr val="tx1"/>
                </a:solidFill>
                <a:latin typeface="Arial" charset="0"/>
              </a:defRPr>
            </a:lvl1pPr>
            <a:lvl2pPr marL="800100" indent="-342900" eaLnBrk="0" hangingPunct="0">
              <a:tabLst>
                <a:tab pos="1714500" algn="l"/>
              </a:tabLst>
              <a:defRPr sz="2400" b="1">
                <a:solidFill>
                  <a:schemeClr val="tx1"/>
                </a:solidFill>
                <a:latin typeface="Arial" charset="0"/>
              </a:defRPr>
            </a:lvl2pPr>
            <a:lvl3pPr marL="1143000" indent="-228600" eaLnBrk="0" hangingPunct="0">
              <a:tabLst>
                <a:tab pos="1714500" algn="l"/>
              </a:tabLst>
              <a:defRPr sz="2400" b="1">
                <a:solidFill>
                  <a:schemeClr val="tx1"/>
                </a:solidFill>
                <a:latin typeface="Arial" charset="0"/>
              </a:defRPr>
            </a:lvl3pPr>
            <a:lvl4pPr marL="1600200" indent="-228600" eaLnBrk="0" hangingPunct="0">
              <a:tabLst>
                <a:tab pos="1714500" algn="l"/>
              </a:tabLst>
              <a:defRPr sz="2400" b="1">
                <a:solidFill>
                  <a:schemeClr val="tx1"/>
                </a:solidFill>
                <a:latin typeface="Arial" charset="0"/>
              </a:defRPr>
            </a:lvl4pPr>
            <a:lvl5pPr marL="2057400" indent="-228600" eaLnBrk="0" hangingPunct="0">
              <a:tabLst>
                <a:tab pos="1714500" algn="l"/>
              </a:tabLst>
              <a:defRPr sz="2400" b="1">
                <a:solidFill>
                  <a:schemeClr val="tx1"/>
                </a:solidFill>
                <a:latin typeface="Arial" charset="0"/>
              </a:defRPr>
            </a:lvl5pPr>
            <a:lvl6pPr marL="2514600" indent="-228600" eaLnBrk="0" fontAlgn="base" hangingPunct="0">
              <a:spcBef>
                <a:spcPct val="0"/>
              </a:spcBef>
              <a:spcAft>
                <a:spcPct val="0"/>
              </a:spcAft>
              <a:tabLst>
                <a:tab pos="1714500" algn="l"/>
              </a:tabLst>
              <a:defRPr sz="2400" b="1">
                <a:solidFill>
                  <a:schemeClr val="tx1"/>
                </a:solidFill>
                <a:latin typeface="Arial" charset="0"/>
              </a:defRPr>
            </a:lvl6pPr>
            <a:lvl7pPr marL="2971800" indent="-228600" eaLnBrk="0" fontAlgn="base" hangingPunct="0">
              <a:spcBef>
                <a:spcPct val="0"/>
              </a:spcBef>
              <a:spcAft>
                <a:spcPct val="0"/>
              </a:spcAft>
              <a:tabLst>
                <a:tab pos="1714500" algn="l"/>
              </a:tabLst>
              <a:defRPr sz="2400" b="1">
                <a:solidFill>
                  <a:schemeClr val="tx1"/>
                </a:solidFill>
                <a:latin typeface="Arial" charset="0"/>
              </a:defRPr>
            </a:lvl7pPr>
            <a:lvl8pPr marL="3429000" indent="-228600" eaLnBrk="0" fontAlgn="base" hangingPunct="0">
              <a:spcBef>
                <a:spcPct val="0"/>
              </a:spcBef>
              <a:spcAft>
                <a:spcPct val="0"/>
              </a:spcAft>
              <a:tabLst>
                <a:tab pos="1714500" algn="l"/>
              </a:tabLst>
              <a:defRPr sz="2400" b="1">
                <a:solidFill>
                  <a:schemeClr val="tx1"/>
                </a:solidFill>
                <a:latin typeface="Arial" charset="0"/>
              </a:defRPr>
            </a:lvl8pPr>
            <a:lvl9pPr marL="3886200" indent="-228600" eaLnBrk="0" fontAlgn="base" hangingPunct="0">
              <a:spcBef>
                <a:spcPct val="0"/>
              </a:spcBef>
              <a:spcAft>
                <a:spcPct val="0"/>
              </a:spcAft>
              <a:tabLst>
                <a:tab pos="1714500" algn="l"/>
              </a:tabLst>
              <a:defRPr sz="2400" b="1">
                <a:solidFill>
                  <a:schemeClr val="tx1"/>
                </a:solidFill>
                <a:latin typeface="Arial" charset="0"/>
              </a:defRPr>
            </a:lvl9pPr>
          </a:lstStyle>
          <a:p>
            <a:pPr marL="0" indent="0" algn="ctr" eaLnBrk="1" hangingPunct="1">
              <a:lnSpc>
                <a:spcPct val="120000"/>
              </a:lnSpc>
              <a:spcBef>
                <a:spcPct val="20000"/>
              </a:spcBef>
              <a:buClr>
                <a:srgbClr val="000000"/>
              </a:buClr>
              <a:buFont typeface="Wingdings" pitchFamily="2" charset="2"/>
              <a:buNone/>
              <a:tabLst/>
            </a:pPr>
            <a:r>
              <a:rPr lang="en-US" altLang="en-US" sz="1600" b="0" i="1" dirty="0" err="1" smtClean="0">
                <a:solidFill>
                  <a:srgbClr val="000000"/>
                </a:solidFill>
                <a:latin typeface="Times New Roman" pitchFamily="18" charset="0"/>
              </a:rPr>
              <a:t>Y</a:t>
            </a:r>
            <a:r>
              <a:rPr lang="en-US" altLang="en-US" sz="1600" b="0" i="1" baseline="-25000" dirty="0" err="1" smtClean="0">
                <a:solidFill>
                  <a:srgbClr val="000000"/>
                </a:solidFill>
                <a:latin typeface="Times New Roman" pitchFamily="18" charset="0"/>
              </a:rPr>
              <a:t>p</a:t>
            </a:r>
            <a:r>
              <a:rPr lang="en-US" altLang="en-US" sz="1600" b="0" dirty="0" smtClean="0">
                <a:solidFill>
                  <a:srgbClr val="000000"/>
                </a:solidFill>
                <a:latin typeface="Times New Roman" pitchFamily="18" charset="0"/>
              </a:rPr>
              <a:t> = 15</a:t>
            </a:r>
          </a:p>
          <a:p>
            <a:pPr eaLnBrk="1" hangingPunct="1">
              <a:lnSpc>
                <a:spcPct val="120000"/>
              </a:lnSpc>
              <a:spcBef>
                <a:spcPct val="20000"/>
              </a:spcBef>
              <a:buClr>
                <a:srgbClr val="000000"/>
              </a:buClr>
              <a:buFont typeface="Wingdings" pitchFamily="2" charset="2"/>
              <a:buNone/>
              <a:tabLst>
                <a:tab pos="2286000" algn="l"/>
              </a:tabLst>
            </a:pPr>
            <a:r>
              <a:rPr lang="en-US" altLang="en-US" sz="1600" b="0" i="1" dirty="0">
                <a:solidFill>
                  <a:srgbClr val="000000"/>
                </a:solidFill>
                <a:latin typeface="Times New Roman" pitchFamily="18" charset="0"/>
              </a:rPr>
              <a:t>	</a:t>
            </a:r>
            <a:r>
              <a:rPr lang="en-US" altLang="en-US" sz="1600" b="0" i="1" dirty="0" smtClean="0">
                <a:solidFill>
                  <a:srgbClr val="000000"/>
                </a:solidFill>
                <a:latin typeface="Times New Roman" pitchFamily="18" charset="0"/>
              </a:rPr>
              <a:t>	</a:t>
            </a:r>
          </a:p>
          <a:p>
            <a:pPr eaLnBrk="1" hangingPunct="1">
              <a:lnSpc>
                <a:spcPct val="120000"/>
              </a:lnSpc>
              <a:spcBef>
                <a:spcPct val="20000"/>
              </a:spcBef>
              <a:buClr>
                <a:srgbClr val="000000"/>
              </a:buClr>
              <a:buFont typeface="Wingdings" pitchFamily="2" charset="2"/>
              <a:buNone/>
              <a:tabLst>
                <a:tab pos="2914650" algn="l"/>
              </a:tabLst>
            </a:pPr>
            <a:r>
              <a:rPr lang="en-US" altLang="en-US" sz="1600" b="0" i="1" dirty="0">
                <a:solidFill>
                  <a:srgbClr val="000000"/>
                </a:solidFill>
                <a:latin typeface="Times New Roman" pitchFamily="18" charset="0"/>
              </a:rPr>
              <a:t>	</a:t>
            </a:r>
            <a:r>
              <a:rPr lang="en-US" altLang="en-US" sz="1600" b="0" i="1" dirty="0" smtClean="0">
                <a:solidFill>
                  <a:srgbClr val="000000"/>
                </a:solidFill>
                <a:latin typeface="Times New Roman" pitchFamily="18" charset="0"/>
              </a:rPr>
              <a:t>	</a:t>
            </a:r>
            <a:r>
              <a:rPr lang="en-US" altLang="en-US" sz="1600" b="0" i="1" kern="0" dirty="0">
                <a:solidFill>
                  <a:srgbClr val="000000"/>
                </a:solidFill>
                <a:latin typeface="Symbol" panose="05050102010706020507" pitchFamily="18" charset="2"/>
              </a:rPr>
              <a:t> p</a:t>
            </a:r>
            <a:r>
              <a:rPr lang="en-US" altLang="en-US" sz="1600" b="0" i="1" kern="0" dirty="0">
                <a:solidFill>
                  <a:srgbClr val="000000"/>
                </a:solidFill>
                <a:latin typeface="Times New Roman"/>
              </a:rPr>
              <a:t> = </a:t>
            </a:r>
            <a:r>
              <a:rPr lang="en-US" altLang="en-US" sz="1600" b="0" kern="0" dirty="0" smtClean="0">
                <a:solidFill>
                  <a:srgbClr val="FF0000"/>
                </a:solidFill>
                <a:latin typeface="Times New Roman"/>
                <a:cs typeface="Arial" charset="0"/>
              </a:rPr>
              <a:t>0.5</a:t>
            </a:r>
            <a:r>
              <a:rPr lang="en-US" altLang="en-US" sz="1600" b="0" i="1" kern="0" dirty="0" smtClean="0">
                <a:solidFill>
                  <a:srgbClr val="FF0000"/>
                </a:solidFill>
                <a:latin typeface="Times New Roman"/>
                <a:cs typeface="Arial" charset="0"/>
              </a:rPr>
              <a:t>Y </a:t>
            </a:r>
            <a:r>
              <a:rPr lang="en-US" altLang="en-US" sz="1600" b="0" i="1" kern="0" dirty="0" smtClean="0">
                <a:solidFill>
                  <a:srgbClr val="0000FF"/>
                </a:solidFill>
                <a:latin typeface="Times New Roman"/>
                <a:cs typeface="Arial" charset="0"/>
              </a:rPr>
              <a:t>+ </a:t>
            </a:r>
            <a:r>
              <a:rPr lang="en-US" altLang="en-US" sz="1600" b="0" kern="0" dirty="0" smtClean="0">
                <a:solidFill>
                  <a:srgbClr val="0000FF"/>
                </a:solidFill>
                <a:latin typeface="Times New Roman"/>
                <a:cs typeface="Arial" charset="0"/>
              </a:rPr>
              <a:t>1.5</a:t>
            </a:r>
            <a:r>
              <a:rPr lang="en-US" altLang="en-US" sz="1600" b="0" i="1" kern="0" dirty="0" smtClean="0">
                <a:solidFill>
                  <a:srgbClr val="000000"/>
                </a:solidFill>
                <a:latin typeface="Times New Roman"/>
              </a:rPr>
              <a:t> </a:t>
            </a:r>
            <a:r>
              <a:rPr lang="en-US" altLang="en-US" sz="1600" b="0" i="1" kern="0" dirty="0" smtClean="0">
                <a:solidFill>
                  <a:srgbClr val="0000FF"/>
                </a:solidFill>
                <a:latin typeface="Times New Roman"/>
              </a:rPr>
              <a:t>+ </a:t>
            </a:r>
            <a:r>
              <a:rPr lang="en-US" altLang="en-US" sz="1600" b="0" kern="0" dirty="0" smtClean="0">
                <a:solidFill>
                  <a:srgbClr val="0000FF"/>
                </a:solidFill>
                <a:latin typeface="Times New Roman"/>
              </a:rPr>
              <a:t>0 </a:t>
            </a:r>
            <a:r>
              <a:rPr lang="en-US" altLang="en-US" sz="1600" b="0" i="1" kern="0" dirty="0" smtClean="0">
                <a:solidFill>
                  <a:srgbClr val="0000FF"/>
                </a:solidFill>
                <a:latin typeface="Times New Roman"/>
              </a:rPr>
              <a:t>+</a:t>
            </a:r>
            <a:r>
              <a:rPr lang="en-US" altLang="en-US" sz="1600" b="0" i="1" kern="0" dirty="0">
                <a:solidFill>
                  <a:srgbClr val="0000FF"/>
                </a:solidFill>
                <a:latin typeface="Symbol" pitchFamily="18" charset="2"/>
              </a:rPr>
              <a:t>t</a:t>
            </a:r>
            <a:r>
              <a:rPr lang="en-US" altLang="en-US" sz="1600" b="0" kern="0" dirty="0">
                <a:solidFill>
                  <a:srgbClr val="0000FF"/>
                </a:solidFill>
                <a:latin typeface="Times New Roman"/>
              </a:rPr>
              <a:t> </a:t>
            </a:r>
            <a:r>
              <a:rPr lang="en-US" altLang="en-US" sz="1600" b="0" i="1" kern="0" dirty="0" smtClean="0">
                <a:solidFill>
                  <a:srgbClr val="0000FF"/>
                </a:solidFill>
                <a:latin typeface="Times New Roman"/>
              </a:rPr>
              <a:t>– </a:t>
            </a:r>
            <a:r>
              <a:rPr lang="en-US" altLang="en-US" sz="1600" b="0" kern="0" dirty="0" smtClean="0">
                <a:solidFill>
                  <a:srgbClr val="0000FF"/>
                </a:solidFill>
                <a:latin typeface="Times New Roman"/>
              </a:rPr>
              <a:t>7.5</a:t>
            </a:r>
            <a:endParaRPr lang="en-US" altLang="en-US" sz="1600" b="0" dirty="0">
              <a:solidFill>
                <a:srgbClr val="000000"/>
              </a:solidFill>
              <a:latin typeface="Times New Roman" pitchFamily="18" charset="0"/>
            </a:endParaRPr>
          </a:p>
        </p:txBody>
      </p:sp>
      <p:sp>
        <p:nvSpPr>
          <p:cNvPr id="7" name="Rectangle 3"/>
          <p:cNvSpPr txBox="1">
            <a:spLocks noChangeArrowheads="1"/>
          </p:cNvSpPr>
          <p:nvPr/>
        </p:nvSpPr>
        <p:spPr bwMode="auto">
          <a:xfrm>
            <a:off x="304800" y="1447800"/>
            <a:ext cx="8686800" cy="1674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Font typeface="Wingdings" pitchFamily="2" charset="2"/>
              <a:buChar char="§"/>
              <a:defRPr>
                <a:solidFill>
                  <a:schemeClr val="tx1"/>
                </a:solidFill>
                <a:latin typeface="+mn-lt"/>
                <a:ea typeface="+mn-ea"/>
                <a:cs typeface="+mn-cs"/>
              </a:defRPr>
            </a:lvl1pPr>
            <a:lvl2pPr marL="800100" indent="-34290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338138" indent="-338138" eaLnBrk="1" hangingPunct="1">
              <a:buClr>
                <a:srgbClr val="000000"/>
              </a:buClr>
            </a:pPr>
            <a:r>
              <a:rPr lang="en-US" altLang="en-US" sz="1600" b="1" kern="0" dirty="0" smtClean="0">
                <a:solidFill>
                  <a:srgbClr val="000000"/>
                </a:solidFill>
              </a:rPr>
              <a:t>Example:</a:t>
            </a:r>
            <a:r>
              <a:rPr lang="en-US" altLang="en-US" sz="1600" kern="0" dirty="0" smtClean="0">
                <a:solidFill>
                  <a:srgbClr val="000000"/>
                </a:solidFill>
              </a:rPr>
              <a:t> In addition to </a:t>
            </a:r>
            <a:r>
              <a:rPr lang="en-US" altLang="en-US" sz="1600" i="1" dirty="0" smtClean="0">
                <a:solidFill>
                  <a:srgbClr val="000000"/>
                </a:solidFill>
              </a:rPr>
              <a:t>R</a:t>
            </a:r>
            <a:r>
              <a:rPr lang="en-US" altLang="en-US" sz="1600" dirty="0" smtClean="0">
                <a:solidFill>
                  <a:srgbClr val="000000"/>
                </a:solidFill>
              </a:rPr>
              <a:t> = 0.4 </a:t>
            </a:r>
            <a:r>
              <a:rPr lang="en-US" altLang="en-US" sz="1600" dirty="0">
                <a:solidFill>
                  <a:srgbClr val="000000"/>
                </a:solidFill>
              </a:rPr>
              <a:t>(trillion dollars of </a:t>
            </a:r>
            <a:r>
              <a:rPr lang="en-US" altLang="en-US" sz="1600" dirty="0" smtClean="0">
                <a:solidFill>
                  <a:srgbClr val="000000"/>
                </a:solidFill>
              </a:rPr>
              <a:t>land…), </a:t>
            </a:r>
            <a:r>
              <a:rPr lang="en-US" altLang="en-US" sz="1600" i="1" dirty="0" smtClean="0">
                <a:solidFill>
                  <a:srgbClr val="000000"/>
                </a:solidFill>
              </a:rPr>
              <a:t>K =</a:t>
            </a:r>
            <a:r>
              <a:rPr lang="en-US" altLang="en-US" sz="1600" dirty="0" smtClean="0">
                <a:solidFill>
                  <a:srgbClr val="000000"/>
                </a:solidFill>
              </a:rPr>
              <a:t> </a:t>
            </a:r>
            <a:r>
              <a:rPr lang="en-US" altLang="en-US" sz="1600" dirty="0">
                <a:solidFill>
                  <a:srgbClr val="000000"/>
                </a:solidFill>
              </a:rPr>
              <a:t>2.5 (trillion dollars of </a:t>
            </a:r>
            <a:r>
              <a:rPr lang="en-US" altLang="en-US" sz="1600" dirty="0" smtClean="0">
                <a:solidFill>
                  <a:srgbClr val="000000"/>
                </a:solidFill>
              </a:rPr>
              <a:t>machines…), </a:t>
            </a:r>
            <a:r>
              <a:rPr lang="en-US" altLang="en-US" sz="1600" i="1" dirty="0" smtClean="0">
                <a:solidFill>
                  <a:srgbClr val="000000"/>
                </a:solidFill>
              </a:rPr>
              <a:t>Z</a:t>
            </a:r>
            <a:r>
              <a:rPr lang="en-US" altLang="en-US" sz="1600" dirty="0" smtClean="0">
                <a:solidFill>
                  <a:srgbClr val="000000"/>
                </a:solidFill>
              </a:rPr>
              <a:t> = 1.25 </a:t>
            </a:r>
            <a:r>
              <a:rPr lang="en-US" altLang="en-US" sz="1600" dirty="0">
                <a:solidFill>
                  <a:srgbClr val="000000"/>
                </a:solidFill>
              </a:rPr>
              <a:t>(percent of all knowledge </a:t>
            </a:r>
            <a:r>
              <a:rPr lang="en-US" altLang="en-US" sz="1600" dirty="0" smtClean="0">
                <a:solidFill>
                  <a:srgbClr val="000000"/>
                </a:solidFill>
              </a:rPr>
              <a:t>is known to man), </a:t>
            </a:r>
            <a:r>
              <a:rPr lang="en-US" altLang="en-US" sz="1600" i="1" dirty="0" smtClean="0">
                <a:solidFill>
                  <a:srgbClr val="000000"/>
                </a:solidFill>
              </a:rPr>
              <a:t>U</a:t>
            </a:r>
            <a:r>
              <a:rPr lang="en-US" altLang="en-US" sz="1600" i="1" baseline="-25000" dirty="0" smtClean="0">
                <a:solidFill>
                  <a:srgbClr val="000000"/>
                </a:solidFill>
              </a:rPr>
              <a:t>n</a:t>
            </a:r>
            <a:r>
              <a:rPr lang="en-US" altLang="en-US" sz="1600" dirty="0" smtClean="0">
                <a:solidFill>
                  <a:srgbClr val="000000"/>
                </a:solidFill>
              </a:rPr>
              <a:t> = 9 (million frictionally </a:t>
            </a:r>
            <a:r>
              <a:rPr lang="en-US" altLang="en-US" sz="1600" dirty="0">
                <a:solidFill>
                  <a:srgbClr val="000000"/>
                </a:solidFill>
              </a:rPr>
              <a:t>or structurally </a:t>
            </a:r>
            <a:r>
              <a:rPr lang="en-US" altLang="en-US" sz="1600" dirty="0" smtClean="0">
                <a:solidFill>
                  <a:srgbClr val="000000"/>
                </a:solidFill>
              </a:rPr>
              <a:t>unemployed workers), </a:t>
            </a:r>
            <a:r>
              <a:rPr lang="en-US" altLang="en-US" sz="1600" i="1" dirty="0" smtClean="0">
                <a:solidFill>
                  <a:srgbClr val="000000"/>
                </a:solidFill>
              </a:rPr>
              <a:t>E = </a:t>
            </a:r>
            <a:r>
              <a:rPr lang="en-US" altLang="en-US" sz="1600" dirty="0" smtClean="0">
                <a:solidFill>
                  <a:srgbClr val="000000"/>
                </a:solidFill>
              </a:rPr>
              <a:t>135 (million), and </a:t>
            </a:r>
            <a:r>
              <a:rPr lang="en-US" altLang="en-US" sz="1600" i="1" dirty="0" smtClean="0">
                <a:solidFill>
                  <a:srgbClr val="000000"/>
                </a:solidFill>
              </a:rPr>
              <a:t>L = </a:t>
            </a:r>
            <a:r>
              <a:rPr lang="en-US" altLang="en-US" sz="1600" dirty="0" smtClean="0">
                <a:solidFill>
                  <a:srgbClr val="000000"/>
                </a:solidFill>
              </a:rPr>
              <a:t>144 (million), suppose the sensitivity of inflation to the output gap is 0.5, expected inflation is 1.5</a:t>
            </a:r>
            <a:r>
              <a:rPr lang="en-US" sz="1600" dirty="0" smtClean="0">
                <a:solidFill>
                  <a:srgbClr val="000000"/>
                </a:solidFill>
              </a:rPr>
              <a:t> (percent), price shock is 0, and the </a:t>
            </a:r>
            <a:r>
              <a:rPr lang="en-US" sz="1600" dirty="0">
                <a:solidFill>
                  <a:srgbClr val="000000"/>
                </a:solidFill>
              </a:rPr>
              <a:t>supply-side tax </a:t>
            </a:r>
            <a:r>
              <a:rPr lang="en-US" sz="1600" dirty="0" smtClean="0">
                <a:solidFill>
                  <a:srgbClr val="000000"/>
                </a:solidFill>
              </a:rPr>
              <a:t>rate is 6 (percent).</a:t>
            </a:r>
            <a:endParaRPr lang="en-US" altLang="en-US" sz="1600" kern="0" dirty="0" smtClean="0">
              <a:solidFill>
                <a:srgbClr val="000000"/>
              </a:solidFill>
            </a:endParaRPr>
          </a:p>
          <a:p>
            <a:pPr marL="1035050" lvl="1" indent="-469900" eaLnBrk="1" hangingPunct="1">
              <a:buClr>
                <a:srgbClr val="000000"/>
              </a:buClr>
              <a:buFont typeface="Wingdings" pitchFamily="2" charset="2"/>
              <a:buNone/>
              <a:tabLst>
                <a:tab pos="1379538" algn="l"/>
              </a:tabLst>
            </a:pPr>
            <a:r>
              <a:rPr lang="en-US" altLang="en-US" sz="1600" kern="0" dirty="0" smtClean="0">
                <a:solidFill>
                  <a:srgbClr val="000000"/>
                </a:solidFill>
              </a:rPr>
              <a:t>1.	</a:t>
            </a:r>
            <a:r>
              <a:rPr lang="en-US" altLang="en-US" sz="1600" dirty="0" smtClean="0">
                <a:solidFill>
                  <a:srgbClr val="000000"/>
                </a:solidFill>
              </a:rPr>
              <a:t>Graph the potential GDP you computed in part (3) with AD</a:t>
            </a:r>
            <a:endParaRPr lang="en-US" altLang="en-US" sz="1600" kern="0" dirty="0" smtClean="0">
              <a:solidFill>
                <a:srgbClr val="000000"/>
              </a:solidFill>
            </a:endParaRPr>
          </a:p>
        </p:txBody>
      </p:sp>
      <p:sp>
        <p:nvSpPr>
          <p:cNvPr id="5"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Tree>
    <p:extLst>
      <p:ext uri="{BB962C8B-B14F-4D97-AF65-F5344CB8AC3E}">
        <p14:creationId xmlns:p14="http://schemas.microsoft.com/office/powerpoint/2010/main" val="16594744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389467" y="3657600"/>
            <a:ext cx="837353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tabLst>
                <a:tab pos="1714500" algn="l"/>
              </a:tabLst>
              <a:defRPr sz="2400" b="1">
                <a:solidFill>
                  <a:schemeClr val="tx1"/>
                </a:solidFill>
                <a:latin typeface="Arial" charset="0"/>
              </a:defRPr>
            </a:lvl1pPr>
            <a:lvl2pPr marL="800100" indent="-342900" eaLnBrk="0" hangingPunct="0">
              <a:tabLst>
                <a:tab pos="1714500" algn="l"/>
              </a:tabLst>
              <a:defRPr sz="2400" b="1">
                <a:solidFill>
                  <a:schemeClr val="tx1"/>
                </a:solidFill>
                <a:latin typeface="Arial" charset="0"/>
              </a:defRPr>
            </a:lvl2pPr>
            <a:lvl3pPr marL="1143000" indent="-228600" eaLnBrk="0" hangingPunct="0">
              <a:tabLst>
                <a:tab pos="1714500" algn="l"/>
              </a:tabLst>
              <a:defRPr sz="2400" b="1">
                <a:solidFill>
                  <a:schemeClr val="tx1"/>
                </a:solidFill>
                <a:latin typeface="Arial" charset="0"/>
              </a:defRPr>
            </a:lvl3pPr>
            <a:lvl4pPr marL="1600200" indent="-228600" eaLnBrk="0" hangingPunct="0">
              <a:tabLst>
                <a:tab pos="1714500" algn="l"/>
              </a:tabLst>
              <a:defRPr sz="2400" b="1">
                <a:solidFill>
                  <a:schemeClr val="tx1"/>
                </a:solidFill>
                <a:latin typeface="Arial" charset="0"/>
              </a:defRPr>
            </a:lvl4pPr>
            <a:lvl5pPr marL="2057400" indent="-228600" eaLnBrk="0" hangingPunct="0">
              <a:tabLst>
                <a:tab pos="1714500" algn="l"/>
              </a:tabLst>
              <a:defRPr sz="2400" b="1">
                <a:solidFill>
                  <a:schemeClr val="tx1"/>
                </a:solidFill>
                <a:latin typeface="Arial" charset="0"/>
              </a:defRPr>
            </a:lvl5pPr>
            <a:lvl6pPr marL="2514600" indent="-228600" eaLnBrk="0" fontAlgn="base" hangingPunct="0">
              <a:spcBef>
                <a:spcPct val="0"/>
              </a:spcBef>
              <a:spcAft>
                <a:spcPct val="0"/>
              </a:spcAft>
              <a:tabLst>
                <a:tab pos="1714500" algn="l"/>
              </a:tabLst>
              <a:defRPr sz="2400" b="1">
                <a:solidFill>
                  <a:schemeClr val="tx1"/>
                </a:solidFill>
                <a:latin typeface="Arial" charset="0"/>
              </a:defRPr>
            </a:lvl6pPr>
            <a:lvl7pPr marL="2971800" indent="-228600" eaLnBrk="0" fontAlgn="base" hangingPunct="0">
              <a:spcBef>
                <a:spcPct val="0"/>
              </a:spcBef>
              <a:spcAft>
                <a:spcPct val="0"/>
              </a:spcAft>
              <a:tabLst>
                <a:tab pos="1714500" algn="l"/>
              </a:tabLst>
              <a:defRPr sz="2400" b="1">
                <a:solidFill>
                  <a:schemeClr val="tx1"/>
                </a:solidFill>
                <a:latin typeface="Arial" charset="0"/>
              </a:defRPr>
            </a:lvl7pPr>
            <a:lvl8pPr marL="3429000" indent="-228600" eaLnBrk="0" fontAlgn="base" hangingPunct="0">
              <a:spcBef>
                <a:spcPct val="0"/>
              </a:spcBef>
              <a:spcAft>
                <a:spcPct val="0"/>
              </a:spcAft>
              <a:tabLst>
                <a:tab pos="1714500" algn="l"/>
              </a:tabLst>
              <a:defRPr sz="2400" b="1">
                <a:solidFill>
                  <a:schemeClr val="tx1"/>
                </a:solidFill>
                <a:latin typeface="Arial" charset="0"/>
              </a:defRPr>
            </a:lvl8pPr>
            <a:lvl9pPr marL="3886200" indent="-228600" eaLnBrk="0" fontAlgn="base" hangingPunct="0">
              <a:spcBef>
                <a:spcPct val="0"/>
              </a:spcBef>
              <a:spcAft>
                <a:spcPct val="0"/>
              </a:spcAft>
              <a:tabLst>
                <a:tab pos="1714500" algn="l"/>
              </a:tabLst>
              <a:defRPr sz="2400" b="1">
                <a:solidFill>
                  <a:schemeClr val="tx1"/>
                </a:solidFill>
                <a:latin typeface="Arial" charset="0"/>
              </a:defRPr>
            </a:lvl9pPr>
          </a:lstStyle>
          <a:p>
            <a:pPr marL="0" indent="0" algn="ctr" eaLnBrk="1" hangingPunct="1">
              <a:lnSpc>
                <a:spcPct val="120000"/>
              </a:lnSpc>
              <a:spcBef>
                <a:spcPct val="20000"/>
              </a:spcBef>
              <a:buClr>
                <a:srgbClr val="000000"/>
              </a:buClr>
              <a:buFont typeface="Wingdings" pitchFamily="2" charset="2"/>
              <a:buNone/>
              <a:tabLst/>
            </a:pPr>
            <a:r>
              <a:rPr lang="en-US" altLang="en-US" sz="1600" b="0" i="1" dirty="0" err="1" smtClean="0">
                <a:solidFill>
                  <a:srgbClr val="000000"/>
                </a:solidFill>
                <a:latin typeface="Times New Roman" pitchFamily="18" charset="0"/>
              </a:rPr>
              <a:t>Y</a:t>
            </a:r>
            <a:r>
              <a:rPr lang="en-US" altLang="en-US" sz="1600" b="0" i="1" baseline="-25000" dirty="0" err="1" smtClean="0">
                <a:solidFill>
                  <a:srgbClr val="000000"/>
                </a:solidFill>
                <a:latin typeface="Times New Roman" pitchFamily="18" charset="0"/>
              </a:rPr>
              <a:t>p</a:t>
            </a:r>
            <a:r>
              <a:rPr lang="en-US" altLang="en-US" sz="1600" b="0" dirty="0" smtClean="0">
                <a:solidFill>
                  <a:srgbClr val="000000"/>
                </a:solidFill>
                <a:latin typeface="Times New Roman" pitchFamily="18" charset="0"/>
              </a:rPr>
              <a:t> = 15</a:t>
            </a:r>
          </a:p>
          <a:p>
            <a:pPr eaLnBrk="1" hangingPunct="1">
              <a:lnSpc>
                <a:spcPct val="120000"/>
              </a:lnSpc>
              <a:spcBef>
                <a:spcPct val="20000"/>
              </a:spcBef>
              <a:buClr>
                <a:srgbClr val="000000"/>
              </a:buClr>
              <a:buFont typeface="Wingdings" pitchFamily="2" charset="2"/>
              <a:buNone/>
              <a:tabLst>
                <a:tab pos="2286000" algn="l"/>
              </a:tabLst>
            </a:pPr>
            <a:r>
              <a:rPr lang="en-US" altLang="en-US" sz="1600" b="0" i="1" dirty="0">
                <a:solidFill>
                  <a:srgbClr val="000000"/>
                </a:solidFill>
                <a:latin typeface="Times New Roman" pitchFamily="18" charset="0"/>
              </a:rPr>
              <a:t>	</a:t>
            </a:r>
            <a:r>
              <a:rPr lang="en-US" altLang="en-US" sz="1600" b="0" i="1" dirty="0" smtClean="0">
                <a:solidFill>
                  <a:srgbClr val="000000"/>
                </a:solidFill>
                <a:latin typeface="Times New Roman" pitchFamily="18" charset="0"/>
              </a:rPr>
              <a:t>	</a:t>
            </a:r>
          </a:p>
          <a:p>
            <a:pPr eaLnBrk="1" hangingPunct="1">
              <a:lnSpc>
                <a:spcPct val="120000"/>
              </a:lnSpc>
              <a:spcBef>
                <a:spcPct val="20000"/>
              </a:spcBef>
              <a:buClr>
                <a:srgbClr val="000000"/>
              </a:buClr>
              <a:buFont typeface="Wingdings" pitchFamily="2" charset="2"/>
              <a:buNone/>
              <a:tabLst>
                <a:tab pos="2914650" algn="l"/>
              </a:tabLst>
            </a:pPr>
            <a:r>
              <a:rPr lang="en-US" altLang="en-US" sz="1600" b="0" i="1" dirty="0">
                <a:solidFill>
                  <a:srgbClr val="000000"/>
                </a:solidFill>
                <a:latin typeface="Times New Roman" pitchFamily="18" charset="0"/>
              </a:rPr>
              <a:t>	</a:t>
            </a:r>
            <a:r>
              <a:rPr lang="en-US" altLang="en-US" sz="1600" b="0" i="1" dirty="0" smtClean="0">
                <a:solidFill>
                  <a:srgbClr val="000000"/>
                </a:solidFill>
                <a:latin typeface="Times New Roman" pitchFamily="18" charset="0"/>
              </a:rPr>
              <a:t>	</a:t>
            </a:r>
            <a:r>
              <a:rPr lang="en-US" altLang="en-US" sz="1600" b="0" i="1" kern="0" dirty="0">
                <a:solidFill>
                  <a:srgbClr val="000000"/>
                </a:solidFill>
                <a:latin typeface="Symbol" panose="05050102010706020507" pitchFamily="18" charset="2"/>
              </a:rPr>
              <a:t> p</a:t>
            </a:r>
            <a:r>
              <a:rPr lang="en-US" altLang="en-US" sz="1600" b="0" i="1" kern="0" dirty="0">
                <a:solidFill>
                  <a:srgbClr val="000000"/>
                </a:solidFill>
                <a:latin typeface="Times New Roman"/>
              </a:rPr>
              <a:t> = </a:t>
            </a:r>
            <a:r>
              <a:rPr lang="en-US" altLang="en-US" sz="1600" b="0" kern="0" dirty="0" smtClean="0">
                <a:solidFill>
                  <a:srgbClr val="FF0000"/>
                </a:solidFill>
                <a:latin typeface="Times New Roman"/>
                <a:cs typeface="Arial" charset="0"/>
              </a:rPr>
              <a:t>0.5</a:t>
            </a:r>
            <a:r>
              <a:rPr lang="en-US" altLang="en-US" sz="1600" b="0" i="1" kern="0" dirty="0" smtClean="0">
                <a:solidFill>
                  <a:srgbClr val="FF0000"/>
                </a:solidFill>
                <a:latin typeface="Times New Roman"/>
                <a:cs typeface="Arial" charset="0"/>
              </a:rPr>
              <a:t>Y </a:t>
            </a:r>
            <a:r>
              <a:rPr lang="en-US" altLang="en-US" sz="1600" b="0" i="1" kern="0" dirty="0">
                <a:solidFill>
                  <a:srgbClr val="0000FF"/>
                </a:solidFill>
                <a:latin typeface="Times New Roman"/>
                <a:cs typeface="Arial" charset="0"/>
              </a:rPr>
              <a:t>+ </a:t>
            </a:r>
            <a:r>
              <a:rPr lang="en-US" altLang="en-US" sz="1600" b="0" kern="0" dirty="0" smtClean="0">
                <a:solidFill>
                  <a:srgbClr val="0000FF"/>
                </a:solidFill>
                <a:latin typeface="Times New Roman"/>
                <a:cs typeface="Arial" charset="0"/>
              </a:rPr>
              <a:t>1.5</a:t>
            </a:r>
            <a:r>
              <a:rPr lang="en-US" altLang="en-US" sz="1600" b="0" i="1" kern="0" dirty="0" smtClean="0">
                <a:solidFill>
                  <a:srgbClr val="000000"/>
                </a:solidFill>
                <a:latin typeface="Times New Roman"/>
              </a:rPr>
              <a:t> </a:t>
            </a:r>
            <a:r>
              <a:rPr lang="en-US" altLang="en-US" sz="1600" b="0" i="1" kern="0" dirty="0">
                <a:solidFill>
                  <a:srgbClr val="0000FF"/>
                </a:solidFill>
                <a:latin typeface="Times New Roman"/>
              </a:rPr>
              <a:t>+ </a:t>
            </a:r>
            <a:r>
              <a:rPr lang="en-US" altLang="en-US" sz="1600" b="0" kern="0" dirty="0" smtClean="0">
                <a:solidFill>
                  <a:srgbClr val="0000FF"/>
                </a:solidFill>
                <a:latin typeface="Times New Roman"/>
              </a:rPr>
              <a:t>0</a:t>
            </a:r>
            <a:r>
              <a:rPr lang="en-US" altLang="en-US" sz="1600" b="0" i="1" kern="0" dirty="0" smtClean="0">
                <a:solidFill>
                  <a:srgbClr val="0000FF"/>
                </a:solidFill>
                <a:latin typeface="Symbol" panose="05050102010706020507" pitchFamily="18" charset="2"/>
              </a:rPr>
              <a:t> </a:t>
            </a:r>
            <a:r>
              <a:rPr lang="en-US" altLang="en-US" sz="1600" b="0" i="1" kern="0" dirty="0" smtClean="0">
                <a:solidFill>
                  <a:srgbClr val="0000FF"/>
                </a:solidFill>
                <a:latin typeface="Times New Roman"/>
              </a:rPr>
              <a:t>+ </a:t>
            </a:r>
            <a:r>
              <a:rPr lang="en-US" altLang="en-US" sz="1600" b="0" kern="0" dirty="0">
                <a:solidFill>
                  <a:srgbClr val="0000FF"/>
                </a:solidFill>
                <a:latin typeface="Times New Roman"/>
              </a:rPr>
              <a:t>6</a:t>
            </a:r>
            <a:r>
              <a:rPr lang="en-US" altLang="en-US" sz="1600" b="0" kern="0" dirty="0" smtClean="0">
                <a:solidFill>
                  <a:srgbClr val="0000FF"/>
                </a:solidFill>
                <a:latin typeface="Times New Roman"/>
              </a:rPr>
              <a:t> </a:t>
            </a:r>
            <a:r>
              <a:rPr lang="en-US" altLang="en-US" sz="1600" b="0" i="1" kern="0" dirty="0" smtClean="0">
                <a:solidFill>
                  <a:srgbClr val="0000FF"/>
                </a:solidFill>
                <a:latin typeface="Times New Roman"/>
              </a:rPr>
              <a:t>– </a:t>
            </a:r>
            <a:r>
              <a:rPr lang="en-US" altLang="en-US" sz="1600" b="0" kern="0" dirty="0" smtClean="0">
                <a:solidFill>
                  <a:srgbClr val="0000FF"/>
                </a:solidFill>
                <a:latin typeface="Times New Roman"/>
              </a:rPr>
              <a:t>7.5</a:t>
            </a:r>
            <a:endParaRPr lang="en-US" altLang="en-US" sz="1600" b="0" dirty="0">
              <a:solidFill>
                <a:srgbClr val="000000"/>
              </a:solidFill>
              <a:latin typeface="Times New Roman" pitchFamily="18" charset="0"/>
            </a:endParaRPr>
          </a:p>
        </p:txBody>
      </p:sp>
      <p:sp>
        <p:nvSpPr>
          <p:cNvPr id="9" name="Rectangle 3"/>
          <p:cNvSpPr txBox="1">
            <a:spLocks noChangeArrowheads="1"/>
          </p:cNvSpPr>
          <p:nvPr/>
        </p:nvSpPr>
        <p:spPr bwMode="auto">
          <a:xfrm>
            <a:off x="304800" y="1447800"/>
            <a:ext cx="8686800" cy="1674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Font typeface="Wingdings" pitchFamily="2" charset="2"/>
              <a:buChar char="§"/>
              <a:defRPr>
                <a:solidFill>
                  <a:schemeClr val="tx1"/>
                </a:solidFill>
                <a:latin typeface="+mn-lt"/>
                <a:ea typeface="+mn-ea"/>
                <a:cs typeface="+mn-cs"/>
              </a:defRPr>
            </a:lvl1pPr>
            <a:lvl2pPr marL="800100" indent="-34290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338138" indent="-338138" eaLnBrk="1" hangingPunct="1">
              <a:buClr>
                <a:srgbClr val="000000"/>
              </a:buClr>
            </a:pPr>
            <a:r>
              <a:rPr lang="en-US" altLang="en-US" sz="1600" b="1" kern="0" dirty="0" smtClean="0">
                <a:solidFill>
                  <a:srgbClr val="000000"/>
                </a:solidFill>
              </a:rPr>
              <a:t>Example:</a:t>
            </a:r>
            <a:r>
              <a:rPr lang="en-US" altLang="en-US" sz="1600" kern="0" dirty="0" smtClean="0">
                <a:solidFill>
                  <a:srgbClr val="000000"/>
                </a:solidFill>
              </a:rPr>
              <a:t> In addition to </a:t>
            </a:r>
            <a:r>
              <a:rPr lang="en-US" altLang="en-US" sz="1600" i="1" dirty="0" smtClean="0">
                <a:solidFill>
                  <a:srgbClr val="000000"/>
                </a:solidFill>
              </a:rPr>
              <a:t>R</a:t>
            </a:r>
            <a:r>
              <a:rPr lang="en-US" altLang="en-US" sz="1600" dirty="0" smtClean="0">
                <a:solidFill>
                  <a:srgbClr val="000000"/>
                </a:solidFill>
              </a:rPr>
              <a:t> = 0.4 </a:t>
            </a:r>
            <a:r>
              <a:rPr lang="en-US" altLang="en-US" sz="1600" dirty="0">
                <a:solidFill>
                  <a:srgbClr val="000000"/>
                </a:solidFill>
              </a:rPr>
              <a:t>(trillion dollars of </a:t>
            </a:r>
            <a:r>
              <a:rPr lang="en-US" altLang="en-US" sz="1600" dirty="0" smtClean="0">
                <a:solidFill>
                  <a:srgbClr val="000000"/>
                </a:solidFill>
              </a:rPr>
              <a:t>land…), </a:t>
            </a:r>
            <a:r>
              <a:rPr lang="en-US" altLang="en-US" sz="1600" i="1" dirty="0" smtClean="0">
                <a:solidFill>
                  <a:srgbClr val="000000"/>
                </a:solidFill>
              </a:rPr>
              <a:t>K =</a:t>
            </a:r>
            <a:r>
              <a:rPr lang="en-US" altLang="en-US" sz="1600" dirty="0" smtClean="0">
                <a:solidFill>
                  <a:srgbClr val="000000"/>
                </a:solidFill>
              </a:rPr>
              <a:t> </a:t>
            </a:r>
            <a:r>
              <a:rPr lang="en-US" altLang="en-US" sz="1600" dirty="0">
                <a:solidFill>
                  <a:srgbClr val="000000"/>
                </a:solidFill>
              </a:rPr>
              <a:t>2.5 (trillion dollars of </a:t>
            </a:r>
            <a:r>
              <a:rPr lang="en-US" altLang="en-US" sz="1600" dirty="0" smtClean="0">
                <a:solidFill>
                  <a:srgbClr val="000000"/>
                </a:solidFill>
              </a:rPr>
              <a:t>machines…), </a:t>
            </a:r>
            <a:r>
              <a:rPr lang="en-US" altLang="en-US" sz="1600" i="1" dirty="0" smtClean="0">
                <a:solidFill>
                  <a:srgbClr val="000000"/>
                </a:solidFill>
              </a:rPr>
              <a:t>Z</a:t>
            </a:r>
            <a:r>
              <a:rPr lang="en-US" altLang="en-US" sz="1600" dirty="0" smtClean="0">
                <a:solidFill>
                  <a:srgbClr val="000000"/>
                </a:solidFill>
              </a:rPr>
              <a:t> = 1.25 </a:t>
            </a:r>
            <a:r>
              <a:rPr lang="en-US" altLang="en-US" sz="1600" dirty="0">
                <a:solidFill>
                  <a:srgbClr val="000000"/>
                </a:solidFill>
              </a:rPr>
              <a:t>(percent of all knowledge </a:t>
            </a:r>
            <a:r>
              <a:rPr lang="en-US" altLang="en-US" sz="1600" dirty="0" smtClean="0">
                <a:solidFill>
                  <a:srgbClr val="000000"/>
                </a:solidFill>
              </a:rPr>
              <a:t>is known to man), </a:t>
            </a:r>
            <a:r>
              <a:rPr lang="en-US" altLang="en-US" sz="1600" i="1" dirty="0" smtClean="0">
                <a:solidFill>
                  <a:srgbClr val="000000"/>
                </a:solidFill>
              </a:rPr>
              <a:t>U</a:t>
            </a:r>
            <a:r>
              <a:rPr lang="en-US" altLang="en-US" sz="1600" i="1" baseline="-25000" dirty="0" smtClean="0">
                <a:solidFill>
                  <a:srgbClr val="000000"/>
                </a:solidFill>
              </a:rPr>
              <a:t>n</a:t>
            </a:r>
            <a:r>
              <a:rPr lang="en-US" altLang="en-US" sz="1600" dirty="0" smtClean="0">
                <a:solidFill>
                  <a:srgbClr val="000000"/>
                </a:solidFill>
              </a:rPr>
              <a:t> = 9 (million frictionally </a:t>
            </a:r>
            <a:r>
              <a:rPr lang="en-US" altLang="en-US" sz="1600" dirty="0">
                <a:solidFill>
                  <a:srgbClr val="000000"/>
                </a:solidFill>
              </a:rPr>
              <a:t>or structurally </a:t>
            </a:r>
            <a:r>
              <a:rPr lang="en-US" altLang="en-US" sz="1600" dirty="0" smtClean="0">
                <a:solidFill>
                  <a:srgbClr val="000000"/>
                </a:solidFill>
              </a:rPr>
              <a:t>unemployed workers), </a:t>
            </a:r>
            <a:r>
              <a:rPr lang="en-US" altLang="en-US" sz="1600" i="1" dirty="0" smtClean="0">
                <a:solidFill>
                  <a:srgbClr val="000000"/>
                </a:solidFill>
              </a:rPr>
              <a:t>E = </a:t>
            </a:r>
            <a:r>
              <a:rPr lang="en-US" altLang="en-US" sz="1600" dirty="0" smtClean="0">
                <a:solidFill>
                  <a:srgbClr val="000000"/>
                </a:solidFill>
              </a:rPr>
              <a:t>135 (million), and </a:t>
            </a:r>
            <a:r>
              <a:rPr lang="en-US" altLang="en-US" sz="1600" i="1" dirty="0" smtClean="0">
                <a:solidFill>
                  <a:srgbClr val="000000"/>
                </a:solidFill>
              </a:rPr>
              <a:t>L = </a:t>
            </a:r>
            <a:r>
              <a:rPr lang="en-US" altLang="en-US" sz="1600" dirty="0" smtClean="0">
                <a:solidFill>
                  <a:srgbClr val="000000"/>
                </a:solidFill>
              </a:rPr>
              <a:t>144 (million), suppose the sensitivity of inflation to the output gap is 0.5, expected inflation is 1.5</a:t>
            </a:r>
            <a:r>
              <a:rPr lang="en-US" sz="1600" dirty="0" smtClean="0">
                <a:solidFill>
                  <a:srgbClr val="000000"/>
                </a:solidFill>
              </a:rPr>
              <a:t> (percent), price shock is 0, and the </a:t>
            </a:r>
            <a:r>
              <a:rPr lang="en-US" sz="1600" dirty="0">
                <a:solidFill>
                  <a:srgbClr val="000000"/>
                </a:solidFill>
              </a:rPr>
              <a:t>supply-side tax </a:t>
            </a:r>
            <a:r>
              <a:rPr lang="en-US" sz="1600" dirty="0" smtClean="0">
                <a:solidFill>
                  <a:srgbClr val="000000"/>
                </a:solidFill>
              </a:rPr>
              <a:t>rate is 6 (percent).</a:t>
            </a:r>
            <a:endParaRPr lang="en-US" altLang="en-US" sz="1600" kern="0" dirty="0" smtClean="0">
              <a:solidFill>
                <a:srgbClr val="000000"/>
              </a:solidFill>
            </a:endParaRPr>
          </a:p>
          <a:p>
            <a:pPr marL="1035050" lvl="1" indent="-469900" eaLnBrk="1" hangingPunct="1">
              <a:buClr>
                <a:srgbClr val="000000"/>
              </a:buClr>
              <a:buFont typeface="Wingdings" pitchFamily="2" charset="2"/>
              <a:buNone/>
              <a:tabLst>
                <a:tab pos="1379538" algn="l"/>
              </a:tabLst>
            </a:pPr>
            <a:r>
              <a:rPr lang="en-US" altLang="en-US" sz="1600" kern="0" dirty="0" smtClean="0">
                <a:solidFill>
                  <a:srgbClr val="000000"/>
                </a:solidFill>
              </a:rPr>
              <a:t>1.	</a:t>
            </a:r>
            <a:r>
              <a:rPr lang="en-US" altLang="en-US" sz="1600" dirty="0" smtClean="0">
                <a:solidFill>
                  <a:srgbClr val="000000"/>
                </a:solidFill>
              </a:rPr>
              <a:t>Graph the potential GDP you computed in part (3) with AD</a:t>
            </a:r>
            <a:endParaRPr lang="en-US" altLang="en-US" sz="1600" kern="0" dirty="0" smtClean="0">
              <a:solidFill>
                <a:srgbClr val="000000"/>
              </a:solidFill>
            </a:endParaRPr>
          </a:p>
        </p:txBody>
      </p:sp>
      <p:sp>
        <p:nvSpPr>
          <p:cNvPr id="5"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Tree>
    <p:extLst>
      <p:ext uri="{BB962C8B-B14F-4D97-AF65-F5344CB8AC3E}">
        <p14:creationId xmlns:p14="http://schemas.microsoft.com/office/powerpoint/2010/main" val="41408620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62" name="Rectangle 2"/>
          <p:cNvSpPr>
            <a:spLocks noChangeArrowheads="1"/>
          </p:cNvSpPr>
          <p:nvPr/>
        </p:nvSpPr>
        <p:spPr bwMode="auto">
          <a:xfrm>
            <a:off x="389467" y="3657600"/>
            <a:ext cx="8373533"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tabLst>
                <a:tab pos="1714500" algn="l"/>
              </a:tabLst>
              <a:defRPr sz="2400" b="1">
                <a:solidFill>
                  <a:schemeClr val="tx1"/>
                </a:solidFill>
                <a:latin typeface="Arial" charset="0"/>
              </a:defRPr>
            </a:lvl1pPr>
            <a:lvl2pPr marL="800100" indent="-342900" eaLnBrk="0" hangingPunct="0">
              <a:tabLst>
                <a:tab pos="1714500" algn="l"/>
              </a:tabLst>
              <a:defRPr sz="2400" b="1">
                <a:solidFill>
                  <a:schemeClr val="tx1"/>
                </a:solidFill>
                <a:latin typeface="Arial" charset="0"/>
              </a:defRPr>
            </a:lvl2pPr>
            <a:lvl3pPr marL="1143000" indent="-228600" eaLnBrk="0" hangingPunct="0">
              <a:tabLst>
                <a:tab pos="1714500" algn="l"/>
              </a:tabLst>
              <a:defRPr sz="2400" b="1">
                <a:solidFill>
                  <a:schemeClr val="tx1"/>
                </a:solidFill>
                <a:latin typeface="Arial" charset="0"/>
              </a:defRPr>
            </a:lvl3pPr>
            <a:lvl4pPr marL="1600200" indent="-228600" eaLnBrk="0" hangingPunct="0">
              <a:tabLst>
                <a:tab pos="1714500" algn="l"/>
              </a:tabLst>
              <a:defRPr sz="2400" b="1">
                <a:solidFill>
                  <a:schemeClr val="tx1"/>
                </a:solidFill>
                <a:latin typeface="Arial" charset="0"/>
              </a:defRPr>
            </a:lvl4pPr>
            <a:lvl5pPr marL="2057400" indent="-228600" eaLnBrk="0" hangingPunct="0">
              <a:tabLst>
                <a:tab pos="1714500" algn="l"/>
              </a:tabLst>
              <a:defRPr sz="2400" b="1">
                <a:solidFill>
                  <a:schemeClr val="tx1"/>
                </a:solidFill>
                <a:latin typeface="Arial" charset="0"/>
              </a:defRPr>
            </a:lvl5pPr>
            <a:lvl6pPr marL="2514600" indent="-228600" eaLnBrk="0" fontAlgn="base" hangingPunct="0">
              <a:spcBef>
                <a:spcPct val="0"/>
              </a:spcBef>
              <a:spcAft>
                <a:spcPct val="0"/>
              </a:spcAft>
              <a:tabLst>
                <a:tab pos="1714500" algn="l"/>
              </a:tabLst>
              <a:defRPr sz="2400" b="1">
                <a:solidFill>
                  <a:schemeClr val="tx1"/>
                </a:solidFill>
                <a:latin typeface="Arial" charset="0"/>
              </a:defRPr>
            </a:lvl6pPr>
            <a:lvl7pPr marL="2971800" indent="-228600" eaLnBrk="0" fontAlgn="base" hangingPunct="0">
              <a:spcBef>
                <a:spcPct val="0"/>
              </a:spcBef>
              <a:spcAft>
                <a:spcPct val="0"/>
              </a:spcAft>
              <a:tabLst>
                <a:tab pos="1714500" algn="l"/>
              </a:tabLst>
              <a:defRPr sz="2400" b="1">
                <a:solidFill>
                  <a:schemeClr val="tx1"/>
                </a:solidFill>
                <a:latin typeface="Arial" charset="0"/>
              </a:defRPr>
            </a:lvl7pPr>
            <a:lvl8pPr marL="3429000" indent="-228600" eaLnBrk="0" fontAlgn="base" hangingPunct="0">
              <a:spcBef>
                <a:spcPct val="0"/>
              </a:spcBef>
              <a:spcAft>
                <a:spcPct val="0"/>
              </a:spcAft>
              <a:tabLst>
                <a:tab pos="1714500" algn="l"/>
              </a:tabLst>
              <a:defRPr sz="2400" b="1">
                <a:solidFill>
                  <a:schemeClr val="tx1"/>
                </a:solidFill>
                <a:latin typeface="Arial" charset="0"/>
              </a:defRPr>
            </a:lvl8pPr>
            <a:lvl9pPr marL="3886200" indent="-228600" eaLnBrk="0" fontAlgn="base" hangingPunct="0">
              <a:spcBef>
                <a:spcPct val="0"/>
              </a:spcBef>
              <a:spcAft>
                <a:spcPct val="0"/>
              </a:spcAft>
              <a:tabLst>
                <a:tab pos="1714500" algn="l"/>
              </a:tabLst>
              <a:defRPr sz="2400" b="1">
                <a:solidFill>
                  <a:schemeClr val="tx1"/>
                </a:solidFill>
                <a:latin typeface="Arial" charset="0"/>
              </a:defRPr>
            </a:lvl9pPr>
          </a:lstStyle>
          <a:p>
            <a:pPr marL="0" indent="0" algn="ctr" eaLnBrk="1" hangingPunct="1">
              <a:lnSpc>
                <a:spcPct val="120000"/>
              </a:lnSpc>
              <a:spcBef>
                <a:spcPct val="20000"/>
              </a:spcBef>
              <a:buClr>
                <a:srgbClr val="000000"/>
              </a:buClr>
              <a:buFont typeface="Wingdings" pitchFamily="2" charset="2"/>
              <a:buNone/>
              <a:tabLst/>
            </a:pPr>
            <a:r>
              <a:rPr lang="en-US" altLang="en-US" sz="1600" b="0" i="1" dirty="0" err="1" smtClean="0">
                <a:solidFill>
                  <a:srgbClr val="000000"/>
                </a:solidFill>
                <a:latin typeface="Times New Roman" pitchFamily="18" charset="0"/>
              </a:rPr>
              <a:t>Y</a:t>
            </a:r>
            <a:r>
              <a:rPr lang="en-US" altLang="en-US" sz="1600" b="0" i="1" baseline="-25000" dirty="0" err="1" smtClean="0">
                <a:solidFill>
                  <a:srgbClr val="000000"/>
                </a:solidFill>
                <a:latin typeface="Times New Roman" pitchFamily="18" charset="0"/>
              </a:rPr>
              <a:t>p</a:t>
            </a:r>
            <a:r>
              <a:rPr lang="en-US" altLang="en-US" sz="1600" b="0" dirty="0" smtClean="0">
                <a:solidFill>
                  <a:srgbClr val="000000"/>
                </a:solidFill>
                <a:latin typeface="Times New Roman" pitchFamily="18" charset="0"/>
              </a:rPr>
              <a:t> = 15</a:t>
            </a:r>
          </a:p>
          <a:p>
            <a:pPr eaLnBrk="1" hangingPunct="1">
              <a:lnSpc>
                <a:spcPct val="120000"/>
              </a:lnSpc>
              <a:spcBef>
                <a:spcPct val="20000"/>
              </a:spcBef>
              <a:buClr>
                <a:srgbClr val="000000"/>
              </a:buClr>
              <a:buFont typeface="Wingdings" pitchFamily="2" charset="2"/>
              <a:buNone/>
              <a:tabLst>
                <a:tab pos="2286000" algn="l"/>
              </a:tabLst>
            </a:pPr>
            <a:r>
              <a:rPr lang="en-US" altLang="en-US" sz="1600" b="0" i="1" dirty="0">
                <a:solidFill>
                  <a:srgbClr val="000000"/>
                </a:solidFill>
                <a:latin typeface="Times New Roman" pitchFamily="18" charset="0"/>
              </a:rPr>
              <a:t>	</a:t>
            </a:r>
            <a:r>
              <a:rPr lang="en-US" altLang="en-US" sz="1600" b="0" i="1" dirty="0" smtClean="0">
                <a:solidFill>
                  <a:srgbClr val="000000"/>
                </a:solidFill>
                <a:latin typeface="Times New Roman" pitchFamily="18" charset="0"/>
              </a:rPr>
              <a:t>	</a:t>
            </a:r>
          </a:p>
          <a:p>
            <a:pPr marL="0" indent="0" algn="ctr" eaLnBrk="1" hangingPunct="1">
              <a:lnSpc>
                <a:spcPct val="120000"/>
              </a:lnSpc>
              <a:spcBef>
                <a:spcPct val="20000"/>
              </a:spcBef>
              <a:buClr>
                <a:srgbClr val="000000"/>
              </a:buClr>
              <a:buFont typeface="Wingdings" pitchFamily="2" charset="2"/>
              <a:buNone/>
              <a:tabLst/>
            </a:pPr>
            <a:r>
              <a:rPr lang="en-US" altLang="en-US" sz="1600" b="0" i="1" dirty="0">
                <a:latin typeface="Symbol" panose="05050102010706020507" pitchFamily="18" charset="2"/>
              </a:rPr>
              <a:t>p </a:t>
            </a:r>
            <a:r>
              <a:rPr lang="en-US" altLang="en-US" sz="1600" b="0" i="1" dirty="0" smtClean="0">
                <a:solidFill>
                  <a:srgbClr val="000000"/>
                </a:solidFill>
                <a:latin typeface="Times New Roman" pitchFamily="18" charset="0"/>
              </a:rPr>
              <a:t>= </a:t>
            </a:r>
            <a:r>
              <a:rPr lang="en-US" altLang="en-US" sz="1600" b="0" dirty="0" smtClean="0">
                <a:solidFill>
                  <a:srgbClr val="000000"/>
                </a:solidFill>
                <a:latin typeface="Times New Roman" pitchFamily="18" charset="0"/>
              </a:rPr>
              <a:t>0.5</a:t>
            </a:r>
            <a:r>
              <a:rPr lang="en-US" altLang="en-US" sz="1600" b="0" i="1" dirty="0" smtClean="0">
                <a:solidFill>
                  <a:srgbClr val="000000"/>
                </a:solidFill>
                <a:latin typeface="Times New Roman" pitchFamily="18" charset="0"/>
              </a:rPr>
              <a:t>Y</a:t>
            </a:r>
            <a:endParaRPr lang="en-US" altLang="en-US" sz="1600" b="0" dirty="0">
              <a:solidFill>
                <a:srgbClr val="000000"/>
              </a:solidFill>
              <a:latin typeface="Times New Roman" pitchFamily="18" charset="0"/>
            </a:endParaRPr>
          </a:p>
        </p:txBody>
      </p:sp>
      <p:sp>
        <p:nvSpPr>
          <p:cNvPr id="8" name="Rectangle 3"/>
          <p:cNvSpPr txBox="1">
            <a:spLocks noChangeArrowheads="1"/>
          </p:cNvSpPr>
          <p:nvPr/>
        </p:nvSpPr>
        <p:spPr bwMode="auto">
          <a:xfrm>
            <a:off x="304800" y="1447800"/>
            <a:ext cx="8686800" cy="1674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Font typeface="Wingdings" pitchFamily="2" charset="2"/>
              <a:buChar char="§"/>
              <a:defRPr>
                <a:solidFill>
                  <a:schemeClr val="tx1"/>
                </a:solidFill>
                <a:latin typeface="+mn-lt"/>
                <a:ea typeface="+mn-ea"/>
                <a:cs typeface="+mn-cs"/>
              </a:defRPr>
            </a:lvl1pPr>
            <a:lvl2pPr marL="800100" indent="-34290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338138" indent="-338138" eaLnBrk="1" hangingPunct="1">
              <a:buClr>
                <a:srgbClr val="000000"/>
              </a:buClr>
            </a:pPr>
            <a:r>
              <a:rPr lang="en-US" altLang="en-US" sz="1600" b="1" kern="0" dirty="0" smtClean="0">
                <a:solidFill>
                  <a:srgbClr val="000000"/>
                </a:solidFill>
              </a:rPr>
              <a:t>Example:</a:t>
            </a:r>
            <a:r>
              <a:rPr lang="en-US" altLang="en-US" sz="1600" kern="0" dirty="0" smtClean="0">
                <a:solidFill>
                  <a:srgbClr val="000000"/>
                </a:solidFill>
              </a:rPr>
              <a:t> In addition to </a:t>
            </a:r>
            <a:r>
              <a:rPr lang="en-US" altLang="en-US" sz="1600" i="1" dirty="0" smtClean="0">
                <a:solidFill>
                  <a:srgbClr val="000000"/>
                </a:solidFill>
              </a:rPr>
              <a:t>R</a:t>
            </a:r>
            <a:r>
              <a:rPr lang="en-US" altLang="en-US" sz="1600" dirty="0" smtClean="0">
                <a:solidFill>
                  <a:srgbClr val="000000"/>
                </a:solidFill>
              </a:rPr>
              <a:t> = 0.4 </a:t>
            </a:r>
            <a:r>
              <a:rPr lang="en-US" altLang="en-US" sz="1600" dirty="0">
                <a:solidFill>
                  <a:srgbClr val="000000"/>
                </a:solidFill>
              </a:rPr>
              <a:t>(trillion dollars of </a:t>
            </a:r>
            <a:r>
              <a:rPr lang="en-US" altLang="en-US" sz="1600" dirty="0" smtClean="0">
                <a:solidFill>
                  <a:srgbClr val="000000"/>
                </a:solidFill>
              </a:rPr>
              <a:t>land…), </a:t>
            </a:r>
            <a:r>
              <a:rPr lang="en-US" altLang="en-US" sz="1600" i="1" dirty="0" smtClean="0">
                <a:solidFill>
                  <a:srgbClr val="000000"/>
                </a:solidFill>
              </a:rPr>
              <a:t>K =</a:t>
            </a:r>
            <a:r>
              <a:rPr lang="en-US" altLang="en-US" sz="1600" dirty="0" smtClean="0">
                <a:solidFill>
                  <a:srgbClr val="000000"/>
                </a:solidFill>
              </a:rPr>
              <a:t> </a:t>
            </a:r>
            <a:r>
              <a:rPr lang="en-US" altLang="en-US" sz="1600" dirty="0">
                <a:solidFill>
                  <a:srgbClr val="000000"/>
                </a:solidFill>
              </a:rPr>
              <a:t>2.5 (trillion dollars of </a:t>
            </a:r>
            <a:r>
              <a:rPr lang="en-US" altLang="en-US" sz="1600" dirty="0" smtClean="0">
                <a:solidFill>
                  <a:srgbClr val="000000"/>
                </a:solidFill>
              </a:rPr>
              <a:t>machines…), </a:t>
            </a:r>
            <a:r>
              <a:rPr lang="en-US" altLang="en-US" sz="1600" i="1" dirty="0" smtClean="0">
                <a:solidFill>
                  <a:srgbClr val="000000"/>
                </a:solidFill>
              </a:rPr>
              <a:t>Z</a:t>
            </a:r>
            <a:r>
              <a:rPr lang="en-US" altLang="en-US" sz="1600" dirty="0" smtClean="0">
                <a:solidFill>
                  <a:srgbClr val="000000"/>
                </a:solidFill>
              </a:rPr>
              <a:t> = 1.25 </a:t>
            </a:r>
            <a:r>
              <a:rPr lang="en-US" altLang="en-US" sz="1600" dirty="0">
                <a:solidFill>
                  <a:srgbClr val="000000"/>
                </a:solidFill>
              </a:rPr>
              <a:t>(percent of all knowledge </a:t>
            </a:r>
            <a:r>
              <a:rPr lang="en-US" altLang="en-US" sz="1600" dirty="0" smtClean="0">
                <a:solidFill>
                  <a:srgbClr val="000000"/>
                </a:solidFill>
              </a:rPr>
              <a:t>is known to man), </a:t>
            </a:r>
            <a:r>
              <a:rPr lang="en-US" altLang="en-US" sz="1600" i="1" dirty="0" smtClean="0">
                <a:solidFill>
                  <a:srgbClr val="000000"/>
                </a:solidFill>
              </a:rPr>
              <a:t>U</a:t>
            </a:r>
            <a:r>
              <a:rPr lang="en-US" altLang="en-US" sz="1600" i="1" baseline="-25000" dirty="0" smtClean="0">
                <a:solidFill>
                  <a:srgbClr val="000000"/>
                </a:solidFill>
              </a:rPr>
              <a:t>n</a:t>
            </a:r>
            <a:r>
              <a:rPr lang="en-US" altLang="en-US" sz="1600" dirty="0" smtClean="0">
                <a:solidFill>
                  <a:srgbClr val="000000"/>
                </a:solidFill>
              </a:rPr>
              <a:t> = 9 (million frictionally </a:t>
            </a:r>
            <a:r>
              <a:rPr lang="en-US" altLang="en-US" sz="1600" dirty="0">
                <a:solidFill>
                  <a:srgbClr val="000000"/>
                </a:solidFill>
              </a:rPr>
              <a:t>or structurally </a:t>
            </a:r>
            <a:r>
              <a:rPr lang="en-US" altLang="en-US" sz="1600" dirty="0" smtClean="0">
                <a:solidFill>
                  <a:srgbClr val="000000"/>
                </a:solidFill>
              </a:rPr>
              <a:t>unemployed workers), </a:t>
            </a:r>
            <a:r>
              <a:rPr lang="en-US" altLang="en-US" sz="1600" i="1" dirty="0" smtClean="0">
                <a:solidFill>
                  <a:srgbClr val="000000"/>
                </a:solidFill>
              </a:rPr>
              <a:t>E = </a:t>
            </a:r>
            <a:r>
              <a:rPr lang="en-US" altLang="en-US" sz="1600" dirty="0" smtClean="0">
                <a:solidFill>
                  <a:srgbClr val="000000"/>
                </a:solidFill>
              </a:rPr>
              <a:t>135 (million), and </a:t>
            </a:r>
            <a:r>
              <a:rPr lang="en-US" altLang="en-US" sz="1600" i="1" dirty="0" smtClean="0">
                <a:solidFill>
                  <a:srgbClr val="000000"/>
                </a:solidFill>
              </a:rPr>
              <a:t>L = </a:t>
            </a:r>
            <a:r>
              <a:rPr lang="en-US" altLang="en-US" sz="1600" dirty="0" smtClean="0">
                <a:solidFill>
                  <a:srgbClr val="000000"/>
                </a:solidFill>
              </a:rPr>
              <a:t>144 (million), suppose the sensitivity of inflation to the output gap is 0.5, expected inflation is 1.5</a:t>
            </a:r>
            <a:r>
              <a:rPr lang="en-US" sz="1600" dirty="0" smtClean="0">
                <a:solidFill>
                  <a:srgbClr val="000000"/>
                </a:solidFill>
              </a:rPr>
              <a:t> (percent), price shock is 0, and the </a:t>
            </a:r>
            <a:r>
              <a:rPr lang="en-US" sz="1600" dirty="0">
                <a:solidFill>
                  <a:srgbClr val="000000"/>
                </a:solidFill>
              </a:rPr>
              <a:t>supply-side tax </a:t>
            </a:r>
            <a:r>
              <a:rPr lang="en-US" sz="1600" dirty="0" smtClean="0">
                <a:solidFill>
                  <a:srgbClr val="000000"/>
                </a:solidFill>
              </a:rPr>
              <a:t>rate is 5 (percent).</a:t>
            </a:r>
            <a:endParaRPr lang="en-US" altLang="en-US" sz="1600" kern="0" dirty="0" smtClean="0">
              <a:solidFill>
                <a:srgbClr val="000000"/>
              </a:solidFill>
            </a:endParaRPr>
          </a:p>
          <a:p>
            <a:pPr marL="1035050" lvl="1" indent="-469900" eaLnBrk="1" hangingPunct="1">
              <a:buClr>
                <a:srgbClr val="000000"/>
              </a:buClr>
              <a:buFont typeface="Wingdings" pitchFamily="2" charset="2"/>
              <a:buNone/>
              <a:tabLst>
                <a:tab pos="1379538" algn="l"/>
              </a:tabLst>
            </a:pPr>
            <a:r>
              <a:rPr lang="en-US" altLang="en-US" sz="1600" kern="0" dirty="0" smtClean="0">
                <a:solidFill>
                  <a:srgbClr val="000000"/>
                </a:solidFill>
              </a:rPr>
              <a:t>1.	</a:t>
            </a:r>
            <a:r>
              <a:rPr lang="en-US" altLang="en-US" sz="1600" dirty="0" smtClean="0">
                <a:solidFill>
                  <a:srgbClr val="000000"/>
                </a:solidFill>
              </a:rPr>
              <a:t>Graph the potential GDP you computed in part (3) with AD</a:t>
            </a:r>
            <a:endParaRPr lang="en-US" altLang="en-US" sz="1600" kern="0" dirty="0" smtClean="0">
              <a:solidFill>
                <a:srgbClr val="000000"/>
              </a:solidFill>
            </a:endParaRPr>
          </a:p>
        </p:txBody>
      </p:sp>
      <p:sp>
        <p:nvSpPr>
          <p:cNvPr id="5"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Tree>
    <p:extLst>
      <p:ext uri="{BB962C8B-B14F-4D97-AF65-F5344CB8AC3E}">
        <p14:creationId xmlns:p14="http://schemas.microsoft.com/office/powerpoint/2010/main" val="41093207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3"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endParaRPr lang="en-US" altLang="en-US">
              <a:solidFill>
                <a:srgbClr val="000000"/>
              </a:solidFill>
            </a:endParaRPr>
          </a:p>
        </p:txBody>
      </p:sp>
      <p:sp>
        <p:nvSpPr>
          <p:cNvPr id="20" name="Rectangle 3"/>
          <p:cNvSpPr txBox="1">
            <a:spLocks noChangeArrowheads="1"/>
          </p:cNvSpPr>
          <p:nvPr/>
        </p:nvSpPr>
        <p:spPr bwMode="auto">
          <a:xfrm>
            <a:off x="304800" y="1453191"/>
            <a:ext cx="75438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Font typeface="Wingdings" pitchFamily="2" charset="2"/>
              <a:buChar char="§"/>
              <a:defRPr>
                <a:solidFill>
                  <a:schemeClr val="tx1"/>
                </a:solidFill>
                <a:latin typeface="+mn-lt"/>
                <a:ea typeface="+mn-ea"/>
                <a:cs typeface="+mn-cs"/>
              </a:defRPr>
            </a:lvl1pPr>
            <a:lvl2pPr marL="800100" indent="-34290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338138" indent="-338138" eaLnBrk="1" hangingPunct="1">
              <a:buClr>
                <a:srgbClr val="000000"/>
              </a:buClr>
            </a:pPr>
            <a:r>
              <a:rPr lang="en-US" altLang="en-US" sz="1600" b="1" kern="0" dirty="0" smtClean="0">
                <a:solidFill>
                  <a:srgbClr val="000000"/>
                </a:solidFill>
              </a:rPr>
              <a:t>Example </a:t>
            </a:r>
            <a:r>
              <a:rPr lang="en-US" altLang="en-US" sz="1600" b="1" i="1" kern="0" dirty="0" smtClean="0">
                <a:solidFill>
                  <a:srgbClr val="000000"/>
                </a:solidFill>
              </a:rPr>
              <a:t>(continued)</a:t>
            </a:r>
            <a:r>
              <a:rPr lang="en-US" altLang="en-US" sz="1600" b="1" kern="0" dirty="0" smtClean="0">
                <a:solidFill>
                  <a:srgbClr val="000000"/>
                </a:solidFill>
              </a:rPr>
              <a:t>:</a:t>
            </a:r>
            <a:endParaRPr lang="en-US" altLang="en-US" sz="1600" kern="0" dirty="0" smtClean="0">
              <a:solidFill>
                <a:srgbClr val="000000"/>
              </a:solidFill>
            </a:endParaRPr>
          </a:p>
          <a:p>
            <a:pPr marL="1035050" lvl="1" indent="-469900" eaLnBrk="1" hangingPunct="1">
              <a:buClr>
                <a:srgbClr val="000000"/>
              </a:buClr>
              <a:buNone/>
              <a:tabLst>
                <a:tab pos="1379538" algn="l"/>
              </a:tabLst>
            </a:pPr>
            <a:r>
              <a:rPr lang="en-US" altLang="en-US" sz="1600" kern="0" dirty="0" smtClean="0">
                <a:solidFill>
                  <a:srgbClr val="000000"/>
                </a:solidFill>
              </a:rPr>
              <a:t>2.	</a:t>
            </a:r>
            <a:r>
              <a:rPr lang="en-US" altLang="en-US" sz="1600" dirty="0" smtClean="0">
                <a:solidFill>
                  <a:srgbClr val="000000"/>
                </a:solidFill>
              </a:rPr>
              <a:t> Graph SRAS:	</a:t>
            </a:r>
            <a:r>
              <a:rPr lang="en-US" altLang="en-US" sz="1600" i="1" dirty="0">
                <a:latin typeface="Symbol" panose="05050102010706020507" pitchFamily="18" charset="2"/>
              </a:rPr>
              <a:t> p </a:t>
            </a:r>
            <a:r>
              <a:rPr lang="en-US" altLang="en-US" sz="1600" i="1" dirty="0" smtClean="0">
                <a:solidFill>
                  <a:srgbClr val="000000"/>
                </a:solidFill>
              </a:rPr>
              <a:t>= </a:t>
            </a:r>
            <a:r>
              <a:rPr lang="en-US" altLang="en-US" sz="1600" dirty="0" smtClean="0">
                <a:solidFill>
                  <a:srgbClr val="000000"/>
                </a:solidFill>
              </a:rPr>
              <a:t>0.5</a:t>
            </a:r>
            <a:r>
              <a:rPr lang="en-US" altLang="en-US" sz="1600" i="1" dirty="0" smtClean="0">
                <a:solidFill>
                  <a:srgbClr val="000000"/>
                </a:solidFill>
                <a:cs typeface="Arial" charset="0"/>
              </a:rPr>
              <a:t>Y</a:t>
            </a:r>
            <a:endParaRPr lang="en-US" altLang="en-US" sz="1600" kern="0" dirty="0" smtClean="0">
              <a:solidFill>
                <a:srgbClr val="000000"/>
              </a:solidFill>
            </a:endParaRPr>
          </a:p>
        </p:txBody>
      </p:sp>
      <p:sp>
        <p:nvSpPr>
          <p:cNvPr id="21" name="Line 32"/>
          <p:cNvSpPr>
            <a:spLocks noChangeShapeType="1"/>
          </p:cNvSpPr>
          <p:nvPr/>
        </p:nvSpPr>
        <p:spPr bwMode="auto">
          <a:xfrm>
            <a:off x="2806700" y="6418384"/>
            <a:ext cx="4533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22" name="Line 33"/>
          <p:cNvSpPr>
            <a:spLocks noChangeShapeType="1"/>
          </p:cNvSpPr>
          <p:nvPr/>
        </p:nvSpPr>
        <p:spPr bwMode="auto">
          <a:xfrm>
            <a:off x="2805112" y="2667000"/>
            <a:ext cx="1588" cy="39624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26" name="Rectangle 38"/>
          <p:cNvSpPr>
            <a:spLocks noChangeArrowheads="1"/>
          </p:cNvSpPr>
          <p:nvPr/>
        </p:nvSpPr>
        <p:spPr bwMode="auto">
          <a:xfrm>
            <a:off x="6851650" y="6429375"/>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solidFill>
                  <a:srgbClr val="000000"/>
                </a:solidFill>
                <a:latin typeface="Times New Roman" pitchFamily="18" charset="0"/>
              </a:rPr>
              <a:t>Y</a:t>
            </a:r>
          </a:p>
        </p:txBody>
      </p:sp>
      <p:sp>
        <p:nvSpPr>
          <p:cNvPr id="30" name="Oval 42"/>
          <p:cNvSpPr>
            <a:spLocks noChangeAspect="1" noChangeArrowheads="1"/>
          </p:cNvSpPr>
          <p:nvPr/>
        </p:nvSpPr>
        <p:spPr bwMode="auto">
          <a:xfrm>
            <a:off x="5580063" y="6429375"/>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15</a:t>
            </a:r>
            <a:endParaRPr lang="en-US" altLang="en-US" sz="1400" b="0" dirty="0">
              <a:solidFill>
                <a:srgbClr val="000000"/>
              </a:solidFill>
              <a:latin typeface="Times New Roman" pitchFamily="18" charset="0"/>
            </a:endParaRPr>
          </a:p>
        </p:txBody>
      </p:sp>
      <p:sp>
        <p:nvSpPr>
          <p:cNvPr id="38" name="Line 36"/>
          <p:cNvSpPr>
            <a:spLocks noChangeAspect="1" noChangeShapeType="1"/>
          </p:cNvSpPr>
          <p:nvPr/>
        </p:nvSpPr>
        <p:spPr bwMode="auto">
          <a:xfrm flipV="1">
            <a:off x="2800349" y="3276626"/>
            <a:ext cx="3973733" cy="314749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9" name="Line 41"/>
          <p:cNvSpPr>
            <a:spLocks noChangeShapeType="1"/>
          </p:cNvSpPr>
          <p:nvPr/>
        </p:nvSpPr>
        <p:spPr bwMode="auto">
          <a:xfrm flipH="1">
            <a:off x="2800350" y="3962400"/>
            <a:ext cx="3036888" cy="1588"/>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41" name="Oval 43"/>
          <p:cNvSpPr>
            <a:spLocks noChangeAspect="1" noChangeArrowheads="1"/>
          </p:cNvSpPr>
          <p:nvPr/>
        </p:nvSpPr>
        <p:spPr bwMode="auto">
          <a:xfrm>
            <a:off x="2286000" y="3733800"/>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000000"/>
                </a:solidFill>
                <a:latin typeface="Times New Roman" pitchFamily="18" charset="0"/>
              </a:rPr>
              <a:t>7.5</a:t>
            </a:r>
            <a:endParaRPr lang="en-US" altLang="en-US" sz="1400" b="0" dirty="0">
              <a:solidFill>
                <a:srgbClr val="000000"/>
              </a:solidFill>
              <a:latin typeface="Times New Roman" pitchFamily="18" charset="0"/>
            </a:endParaRPr>
          </a:p>
        </p:txBody>
      </p:sp>
      <p:sp>
        <p:nvSpPr>
          <p:cNvPr id="42" name="Rectangle 44"/>
          <p:cNvSpPr>
            <a:spLocks noChangeArrowheads="1"/>
          </p:cNvSpPr>
          <p:nvPr/>
        </p:nvSpPr>
        <p:spPr bwMode="auto">
          <a:xfrm>
            <a:off x="6705600" y="2971800"/>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SRAS</a:t>
            </a:r>
            <a:endParaRPr lang="en-US" altLang="en-US" sz="1800" b="0" i="1" dirty="0">
              <a:solidFill>
                <a:srgbClr val="000000"/>
              </a:solidFill>
              <a:latin typeface="Times New Roman" pitchFamily="18" charset="0"/>
            </a:endParaRPr>
          </a:p>
        </p:txBody>
      </p:sp>
      <p:sp>
        <p:nvSpPr>
          <p:cNvPr id="43" name="Line 48"/>
          <p:cNvSpPr>
            <a:spLocks noChangeShapeType="1"/>
          </p:cNvSpPr>
          <p:nvPr/>
        </p:nvSpPr>
        <p:spPr bwMode="auto">
          <a:xfrm flipV="1">
            <a:off x="5911360" y="3967088"/>
            <a:ext cx="0" cy="2423160"/>
          </a:xfrm>
          <a:prstGeom prst="line">
            <a:avLst/>
          </a:prstGeom>
          <a:noFill/>
          <a:ln w="19050">
            <a:solidFill>
              <a:schemeClr val="tx1"/>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45" name="Rectangle 39"/>
          <p:cNvSpPr>
            <a:spLocks noChangeArrowheads="1"/>
          </p:cNvSpPr>
          <p:nvPr/>
        </p:nvSpPr>
        <p:spPr bwMode="auto">
          <a:xfrm>
            <a:off x="2349500" y="2514600"/>
            <a:ext cx="369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latin typeface="Symbol" panose="05050102010706020507" pitchFamily="18" charset="2"/>
              </a:rPr>
              <a:t>p </a:t>
            </a:r>
            <a:endParaRPr lang="en-US" altLang="en-US" sz="1800" b="0" i="1" dirty="0">
              <a:solidFill>
                <a:srgbClr val="000000"/>
              </a:solidFill>
              <a:latin typeface="Times New Roman" pitchFamily="18" charset="0"/>
            </a:endParaRPr>
          </a:p>
        </p:txBody>
      </p:sp>
      <p:sp>
        <p:nvSpPr>
          <p:cNvPr id="15"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Monetary Economics AD-AS</a:t>
            </a:r>
            <a:endParaRPr lang="en-US" altLang="en-US" sz="2600" b="1" dirty="0">
              <a:solidFill>
                <a:srgbClr val="000000"/>
              </a:solidFill>
            </a:endParaRPr>
          </a:p>
        </p:txBody>
      </p:sp>
    </p:spTree>
    <p:extLst>
      <p:ext uri="{BB962C8B-B14F-4D97-AF65-F5344CB8AC3E}">
        <p14:creationId xmlns:p14="http://schemas.microsoft.com/office/powerpoint/2010/main" val="30970061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ipe(down)">
                                      <p:cBhvr>
                                        <p:cTn id="10" dur="500"/>
                                        <p:tgtEl>
                                          <p:spTgt spid="43"/>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wipe(right)">
                                      <p:cBhvr>
                                        <p:cTn id="14" dur="500"/>
                                        <p:tgtEl>
                                          <p:spTgt spid="39"/>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4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down)">
                                      <p:cBhvr>
                                        <p:cTn id="22" dur="500"/>
                                        <p:tgtEl>
                                          <p:spTgt spid="38"/>
                                        </p:tgtEl>
                                      </p:cBhvr>
                                    </p:animEffec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8" grpId="0" animBg="1"/>
      <p:bldP spid="39" grpId="0" animBg="1"/>
      <p:bldP spid="41" grpId="0"/>
      <p:bldP spid="42" grpId="0"/>
      <p:bldP spid="43"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endParaRPr lang="en-US" altLang="en-US">
              <a:solidFill>
                <a:srgbClr val="000000"/>
              </a:solidFill>
            </a:endParaRPr>
          </a:p>
        </p:txBody>
      </p:sp>
      <p:sp>
        <p:nvSpPr>
          <p:cNvPr id="30" name="Rectangle 3"/>
          <p:cNvSpPr txBox="1">
            <a:spLocks noChangeArrowheads="1"/>
          </p:cNvSpPr>
          <p:nvPr/>
        </p:nvSpPr>
        <p:spPr bwMode="auto">
          <a:xfrm>
            <a:off x="304800" y="1449741"/>
            <a:ext cx="8610600" cy="1750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Font typeface="Wingdings" pitchFamily="2" charset="2"/>
              <a:buChar char="§"/>
              <a:defRPr>
                <a:solidFill>
                  <a:schemeClr val="tx1"/>
                </a:solidFill>
                <a:latin typeface="+mn-lt"/>
                <a:ea typeface="+mn-ea"/>
                <a:cs typeface="+mn-cs"/>
              </a:defRPr>
            </a:lvl1pPr>
            <a:lvl2pPr marL="800100" indent="-34290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342900" lvl="1" eaLnBrk="1" hangingPunct="1">
              <a:buClr>
                <a:srgbClr val="000000"/>
              </a:buClr>
            </a:pPr>
            <a:r>
              <a:rPr lang="en-US" altLang="en-US" sz="1600" b="1" kern="0" dirty="0" smtClean="0">
                <a:solidFill>
                  <a:srgbClr val="000000"/>
                </a:solidFill>
              </a:rPr>
              <a:t>Example </a:t>
            </a:r>
            <a:r>
              <a:rPr lang="en-US" altLang="en-US" sz="1600" b="1" i="1" kern="0" dirty="0" smtClean="0">
                <a:solidFill>
                  <a:srgbClr val="000000"/>
                </a:solidFill>
              </a:rPr>
              <a:t>(continued)</a:t>
            </a:r>
            <a:r>
              <a:rPr lang="en-US" altLang="en-US" sz="1600" b="1" kern="0" dirty="0" smtClean="0">
                <a:solidFill>
                  <a:srgbClr val="000000"/>
                </a:solidFill>
              </a:rPr>
              <a:t>:</a:t>
            </a:r>
            <a:br>
              <a:rPr lang="en-US" altLang="en-US" sz="1600" b="1" kern="0" dirty="0" smtClean="0">
                <a:solidFill>
                  <a:srgbClr val="000000"/>
                </a:solidFill>
              </a:rPr>
            </a:br>
            <a:endParaRPr lang="en-US" altLang="en-US" sz="700" kern="0" dirty="0" smtClean="0">
              <a:solidFill>
                <a:srgbClr val="000000"/>
              </a:solidFill>
            </a:endParaRPr>
          </a:p>
          <a:p>
            <a:pPr marL="565150" lvl="2" indent="0" eaLnBrk="1" hangingPunct="1">
              <a:spcBef>
                <a:spcPts val="0"/>
              </a:spcBef>
              <a:buClr>
                <a:srgbClr val="000000"/>
              </a:buClr>
              <a:buNone/>
              <a:tabLst>
                <a:tab pos="1092200" algn="l"/>
                <a:tab pos="3886200" algn="l"/>
              </a:tabLst>
            </a:pPr>
            <a:r>
              <a:rPr lang="en-US" altLang="en-US" sz="1600" dirty="0" smtClean="0">
                <a:solidFill>
                  <a:srgbClr val="000000"/>
                </a:solidFill>
              </a:rPr>
              <a:t>3.	Graph LRAS, AD &amp; SRAS:	</a:t>
            </a:r>
            <a:r>
              <a:rPr lang="en-US" altLang="en-US" sz="1600" i="1" dirty="0" err="1" smtClean="0">
                <a:solidFill>
                  <a:srgbClr val="000000"/>
                </a:solidFill>
                <a:cs typeface="Arial" charset="0"/>
              </a:rPr>
              <a:t>Y</a:t>
            </a:r>
            <a:r>
              <a:rPr lang="en-US" altLang="en-US" sz="1600" i="1" baseline="-25000" dirty="0" err="1" smtClean="0">
                <a:solidFill>
                  <a:srgbClr val="000000"/>
                </a:solidFill>
                <a:cs typeface="Arial" charset="0"/>
              </a:rPr>
              <a:t>p</a:t>
            </a:r>
            <a:r>
              <a:rPr lang="en-US" altLang="en-US" sz="1600" dirty="0" smtClean="0">
                <a:solidFill>
                  <a:srgbClr val="000000"/>
                </a:solidFill>
                <a:cs typeface="Arial" charset="0"/>
              </a:rPr>
              <a:t> </a:t>
            </a:r>
            <a:r>
              <a:rPr lang="en-US" altLang="en-US" sz="1600" dirty="0">
                <a:solidFill>
                  <a:srgbClr val="000000"/>
                </a:solidFill>
                <a:cs typeface="Arial" charset="0"/>
              </a:rPr>
              <a:t>= </a:t>
            </a:r>
            <a:r>
              <a:rPr lang="en-US" altLang="en-US" sz="1600" dirty="0" smtClean="0">
                <a:solidFill>
                  <a:srgbClr val="000000"/>
                </a:solidFill>
                <a:cs typeface="Arial" charset="0"/>
              </a:rPr>
              <a:t>15         </a:t>
            </a:r>
            <a:r>
              <a:rPr lang="en-US" altLang="en-US" sz="1600" i="1" dirty="0" smtClean="0">
                <a:solidFill>
                  <a:srgbClr val="000000"/>
                </a:solidFill>
                <a:latin typeface="Symbol" panose="05050102010706020507" pitchFamily="18" charset="2"/>
                <a:cs typeface="Arial" charset="0"/>
              </a:rPr>
              <a:t>p</a:t>
            </a:r>
            <a:r>
              <a:rPr lang="en-US" altLang="en-US" sz="1600" i="1" dirty="0" smtClean="0">
                <a:solidFill>
                  <a:srgbClr val="000000"/>
                </a:solidFill>
              </a:rPr>
              <a:t> </a:t>
            </a:r>
            <a:r>
              <a:rPr lang="en-US" altLang="en-US" sz="1600" i="1" dirty="0">
                <a:solidFill>
                  <a:srgbClr val="000000"/>
                </a:solidFill>
              </a:rPr>
              <a:t>= </a:t>
            </a:r>
            <a:r>
              <a:rPr lang="en-US" altLang="en-US" sz="1600" dirty="0" smtClean="0">
                <a:solidFill>
                  <a:srgbClr val="000000"/>
                </a:solidFill>
              </a:rPr>
              <a:t>0.5</a:t>
            </a:r>
            <a:r>
              <a:rPr lang="en-US" altLang="en-US" sz="1600" i="1" dirty="0" smtClean="0">
                <a:solidFill>
                  <a:srgbClr val="000000"/>
                </a:solidFill>
                <a:cs typeface="Arial" charset="0"/>
              </a:rPr>
              <a:t>Y</a:t>
            </a:r>
            <a:r>
              <a:rPr lang="en-US" altLang="en-US" sz="1600" i="1" dirty="0">
                <a:solidFill>
                  <a:srgbClr val="000000"/>
                </a:solidFill>
                <a:ea typeface="MS Mincho" pitchFamily="49" charset="-128"/>
              </a:rPr>
              <a:t> </a:t>
            </a:r>
            <a:r>
              <a:rPr lang="en-US" altLang="en-US" sz="1600" i="1" dirty="0" smtClean="0">
                <a:solidFill>
                  <a:srgbClr val="000000"/>
                </a:solidFill>
                <a:ea typeface="MS Mincho" pitchFamily="49" charset="-128"/>
              </a:rPr>
              <a:t>                  </a:t>
            </a:r>
            <a:r>
              <a:rPr lang="en-US" altLang="en-US" sz="1600" i="1" dirty="0" smtClean="0">
                <a:solidFill>
                  <a:srgbClr val="000000"/>
                </a:solidFill>
                <a:latin typeface="Symbol" panose="05050102010706020507" pitchFamily="18" charset="2"/>
                <a:ea typeface="MS Mincho" pitchFamily="49" charset="-128"/>
              </a:rPr>
              <a:t>p</a:t>
            </a:r>
            <a:r>
              <a:rPr lang="en-US" altLang="en-US" sz="1600" i="1" dirty="0" smtClean="0">
                <a:solidFill>
                  <a:srgbClr val="000000"/>
                </a:solidFill>
                <a:ea typeface="MS Mincho" pitchFamily="49" charset="-128"/>
              </a:rPr>
              <a:t> </a:t>
            </a:r>
            <a:r>
              <a:rPr lang="en-US" altLang="en-US" sz="1600" i="1" dirty="0">
                <a:solidFill>
                  <a:srgbClr val="000000"/>
                </a:solidFill>
                <a:ea typeface="MS Mincho" pitchFamily="49" charset="-128"/>
              </a:rPr>
              <a:t>= </a:t>
            </a:r>
            <a:r>
              <a:rPr lang="en-US" altLang="en-US" sz="1600" dirty="0" smtClean="0">
                <a:solidFill>
                  <a:srgbClr val="000000"/>
                </a:solidFill>
                <a:ea typeface="MS Mincho" pitchFamily="49" charset="-128"/>
              </a:rPr>
              <a:t>15 </a:t>
            </a:r>
            <a:r>
              <a:rPr lang="en-US" altLang="en-US" sz="1600" dirty="0">
                <a:solidFill>
                  <a:srgbClr val="000000"/>
                </a:solidFill>
              </a:rPr>
              <a:t>– </a:t>
            </a:r>
            <a:r>
              <a:rPr lang="en-US" altLang="en-US" sz="1600" dirty="0">
                <a:solidFill>
                  <a:srgbClr val="000000"/>
                </a:solidFill>
                <a:ea typeface="MS Mincho" pitchFamily="49" charset="-128"/>
              </a:rPr>
              <a:t>0.5 </a:t>
            </a:r>
            <a:r>
              <a:rPr lang="en-US" altLang="en-US" sz="1600" i="1" dirty="0">
                <a:solidFill>
                  <a:srgbClr val="000000"/>
                </a:solidFill>
                <a:ea typeface="MS Mincho" pitchFamily="49" charset="-128"/>
              </a:rPr>
              <a:t>Y </a:t>
            </a:r>
            <a:endParaRPr lang="en-US" altLang="en-US" sz="1600" dirty="0" smtClean="0">
              <a:solidFill>
                <a:srgbClr val="000000"/>
              </a:solidFill>
            </a:endParaRPr>
          </a:p>
          <a:p>
            <a:pPr marL="0" indent="0" algn="ctr" eaLnBrk="1" hangingPunct="1">
              <a:buClr>
                <a:srgbClr val="000000"/>
              </a:buClr>
              <a:buFont typeface="Wingdings" pitchFamily="2" charset="2"/>
              <a:buNone/>
            </a:pPr>
            <a:endParaRPr lang="en-US" altLang="en-US" sz="1600" i="1" dirty="0" smtClean="0">
              <a:solidFill>
                <a:srgbClr val="000000"/>
              </a:solidFill>
            </a:endParaRPr>
          </a:p>
        </p:txBody>
      </p:sp>
      <p:sp>
        <p:nvSpPr>
          <p:cNvPr id="19" name="Line 25"/>
          <p:cNvSpPr>
            <a:spLocks noChangeShapeType="1"/>
          </p:cNvSpPr>
          <p:nvPr/>
        </p:nvSpPr>
        <p:spPr bwMode="auto">
          <a:xfrm>
            <a:off x="2832100" y="2945608"/>
            <a:ext cx="4038600" cy="193119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1" name="Text Box 39"/>
          <p:cNvSpPr txBox="1">
            <a:spLocks noChangeArrowheads="1"/>
          </p:cNvSpPr>
          <p:nvPr/>
        </p:nvSpPr>
        <p:spPr bwMode="auto">
          <a:xfrm>
            <a:off x="6673850" y="4876800"/>
            <a:ext cx="60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800" b="0" i="1" dirty="0">
                <a:solidFill>
                  <a:srgbClr val="000000"/>
                </a:solidFill>
                <a:latin typeface="Times New Roman" pitchFamily="18" charset="0"/>
              </a:rPr>
              <a:t>AD</a:t>
            </a:r>
          </a:p>
        </p:txBody>
      </p:sp>
      <p:pic>
        <p:nvPicPr>
          <p:cNvPr id="788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2348" y="1771650"/>
            <a:ext cx="1212850" cy="36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pic>
        <p:nvPicPr>
          <p:cNvPr id="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1897" y="1771650"/>
            <a:ext cx="1435100" cy="36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pic>
        <p:nvPicPr>
          <p:cNvPr id="2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1771650"/>
            <a:ext cx="685800" cy="36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
        <p:nvSpPr>
          <p:cNvPr id="31"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Aggregate Market Model</a:t>
            </a:r>
            <a:endParaRPr lang="en-US" altLang="en-US" sz="2600" b="1" dirty="0">
              <a:solidFill>
                <a:srgbClr val="000000"/>
              </a:solidFill>
            </a:endParaRPr>
          </a:p>
        </p:txBody>
      </p:sp>
      <p:sp>
        <p:nvSpPr>
          <p:cNvPr id="28" name="Line 40"/>
          <p:cNvSpPr>
            <a:spLocks noChangeShapeType="1"/>
          </p:cNvSpPr>
          <p:nvPr/>
        </p:nvSpPr>
        <p:spPr bwMode="auto">
          <a:xfrm flipV="1">
            <a:off x="5911360" y="2883932"/>
            <a:ext cx="0" cy="3534452"/>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9" name="Rectangle 33"/>
          <p:cNvSpPr>
            <a:spLocks noChangeArrowheads="1"/>
          </p:cNvSpPr>
          <p:nvPr/>
        </p:nvSpPr>
        <p:spPr bwMode="auto">
          <a:xfrm>
            <a:off x="5334000" y="2514600"/>
            <a:ext cx="710451"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LRAS</a:t>
            </a:r>
            <a:endParaRPr lang="en-US" altLang="en-US" sz="1800" b="0" i="1" baseline="-25000" dirty="0">
              <a:solidFill>
                <a:srgbClr val="000000"/>
              </a:solidFill>
              <a:latin typeface="Times New Roman" pitchFamily="18" charset="0"/>
            </a:endParaRPr>
          </a:p>
        </p:txBody>
      </p:sp>
      <p:sp>
        <p:nvSpPr>
          <p:cNvPr id="38" name="Line 32"/>
          <p:cNvSpPr>
            <a:spLocks noChangeShapeType="1"/>
          </p:cNvSpPr>
          <p:nvPr/>
        </p:nvSpPr>
        <p:spPr bwMode="auto">
          <a:xfrm>
            <a:off x="2806700" y="6418384"/>
            <a:ext cx="4533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44" name="Line 33"/>
          <p:cNvSpPr>
            <a:spLocks noChangeShapeType="1"/>
          </p:cNvSpPr>
          <p:nvPr/>
        </p:nvSpPr>
        <p:spPr bwMode="auto">
          <a:xfrm>
            <a:off x="2805112" y="2667000"/>
            <a:ext cx="1588" cy="39624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46" name="Oval 42"/>
          <p:cNvSpPr>
            <a:spLocks noChangeAspect="1" noChangeArrowheads="1"/>
          </p:cNvSpPr>
          <p:nvPr/>
        </p:nvSpPr>
        <p:spPr bwMode="auto">
          <a:xfrm>
            <a:off x="5574691" y="6429375"/>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15</a:t>
            </a:r>
            <a:endParaRPr lang="en-US" altLang="en-US" sz="1400" b="0" dirty="0">
              <a:solidFill>
                <a:srgbClr val="000000"/>
              </a:solidFill>
              <a:latin typeface="Times New Roman" pitchFamily="18" charset="0"/>
            </a:endParaRPr>
          </a:p>
        </p:txBody>
      </p:sp>
      <p:sp>
        <p:nvSpPr>
          <p:cNvPr id="47" name="Line 36"/>
          <p:cNvSpPr>
            <a:spLocks noChangeAspect="1" noChangeShapeType="1"/>
          </p:cNvSpPr>
          <p:nvPr/>
        </p:nvSpPr>
        <p:spPr bwMode="auto">
          <a:xfrm flipV="1">
            <a:off x="2800349" y="3810000"/>
            <a:ext cx="4057109" cy="261412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50" name="Rectangle 44"/>
          <p:cNvSpPr>
            <a:spLocks noChangeArrowheads="1"/>
          </p:cNvSpPr>
          <p:nvPr/>
        </p:nvSpPr>
        <p:spPr bwMode="auto">
          <a:xfrm>
            <a:off x="6705600" y="3516868"/>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SRAS</a:t>
            </a:r>
            <a:endParaRPr lang="en-US" altLang="en-US" sz="1800" b="0" i="1" dirty="0">
              <a:solidFill>
                <a:srgbClr val="000000"/>
              </a:solidFill>
              <a:latin typeface="Times New Roman" pitchFamily="18" charset="0"/>
            </a:endParaRPr>
          </a:p>
        </p:txBody>
      </p:sp>
      <p:sp>
        <p:nvSpPr>
          <p:cNvPr id="52" name="Rectangle 39"/>
          <p:cNvSpPr>
            <a:spLocks noChangeArrowheads="1"/>
          </p:cNvSpPr>
          <p:nvPr/>
        </p:nvSpPr>
        <p:spPr bwMode="auto">
          <a:xfrm>
            <a:off x="2349500" y="2514600"/>
            <a:ext cx="369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latin typeface="Symbol" panose="05050102010706020507" pitchFamily="18" charset="2"/>
              </a:rPr>
              <a:t>p </a:t>
            </a:r>
            <a:endParaRPr lang="en-US" altLang="en-US" sz="1800" b="0" i="1" dirty="0">
              <a:solidFill>
                <a:srgbClr val="000000"/>
              </a:solidFill>
              <a:latin typeface="Times New Roman" pitchFamily="18" charset="0"/>
            </a:endParaRPr>
          </a:p>
        </p:txBody>
      </p:sp>
      <p:sp>
        <p:nvSpPr>
          <p:cNvPr id="53" name="Line 41"/>
          <p:cNvSpPr>
            <a:spLocks noChangeShapeType="1"/>
          </p:cNvSpPr>
          <p:nvPr/>
        </p:nvSpPr>
        <p:spPr bwMode="auto">
          <a:xfrm flipH="1">
            <a:off x="2801816" y="4419287"/>
            <a:ext cx="3108960" cy="1588"/>
          </a:xfrm>
          <a:prstGeom prst="line">
            <a:avLst/>
          </a:prstGeom>
          <a:noFill/>
          <a:ln w="19050">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54" name="Oval 43"/>
          <p:cNvSpPr>
            <a:spLocks noChangeAspect="1" noChangeArrowheads="1"/>
          </p:cNvSpPr>
          <p:nvPr/>
        </p:nvSpPr>
        <p:spPr bwMode="auto">
          <a:xfrm>
            <a:off x="2286000" y="4176713"/>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000000"/>
                </a:solidFill>
                <a:latin typeface="Times New Roman" pitchFamily="18" charset="0"/>
              </a:rPr>
              <a:t>7.5</a:t>
            </a:r>
            <a:endParaRPr lang="en-US" altLang="en-US" sz="1400" b="0" dirty="0">
              <a:solidFill>
                <a:srgbClr val="000000"/>
              </a:solidFill>
              <a:latin typeface="Times New Roman" pitchFamily="18" charset="0"/>
            </a:endParaRPr>
          </a:p>
        </p:txBody>
      </p:sp>
      <p:sp>
        <p:nvSpPr>
          <p:cNvPr id="22" name="Rectangle 38"/>
          <p:cNvSpPr>
            <a:spLocks noChangeArrowheads="1"/>
          </p:cNvSpPr>
          <p:nvPr/>
        </p:nvSpPr>
        <p:spPr bwMode="auto">
          <a:xfrm>
            <a:off x="6851650" y="6429375"/>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solidFill>
                  <a:srgbClr val="000000"/>
                </a:solidFill>
                <a:latin typeface="Times New Roman" pitchFamily="18" charset="0"/>
              </a:rPr>
              <a:t>Y</a:t>
            </a:r>
          </a:p>
        </p:txBody>
      </p:sp>
    </p:spTree>
    <p:extLst>
      <p:ext uri="{BB962C8B-B14F-4D97-AF65-F5344CB8AC3E}">
        <p14:creationId xmlns:p14="http://schemas.microsoft.com/office/powerpoint/2010/main" val="26865382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7"/>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6"/>
                                        </p:tgtEl>
                                        <p:attrNameLst>
                                          <p:attrName>style.visibility</p:attrName>
                                        </p:attrNameLst>
                                      </p:cBhvr>
                                      <p:to>
                                        <p:strVal val="visible"/>
                                      </p:to>
                                    </p:set>
                                  </p:childTnLst>
                                </p:cTn>
                              </p:par>
                            </p:childTnLst>
                          </p:cTn>
                        </p:par>
                        <p:par>
                          <p:cTn id="10" fill="hold">
                            <p:stCondLst>
                              <p:cond delay="0"/>
                            </p:stCondLst>
                            <p:childTnLst>
                              <p:par>
                                <p:cTn id="11" presetID="22" presetClass="entr" presetSubtype="4"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down)">
                                      <p:cBhvr>
                                        <p:cTn id="13" dur="500"/>
                                        <p:tgtEl>
                                          <p:spTgt spid="28"/>
                                        </p:tgtEl>
                                      </p:cBhvr>
                                    </p:animEffec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78850"/>
                                        </p:tgtEl>
                                        <p:attrNameLst>
                                          <p:attrName>style.visibility</p:attrName>
                                        </p:attrNameLst>
                                      </p:cBhvr>
                                      <p:to>
                                        <p:strVal val="hidden"/>
                                      </p:to>
                                    </p:set>
                                  </p:childTnLst>
                                </p:cTn>
                              </p:par>
                            </p:childTnLst>
                          </p:cTn>
                        </p:par>
                        <p:par>
                          <p:cTn id="21" fill="hold">
                            <p:stCondLst>
                              <p:cond delay="0"/>
                            </p:stCondLst>
                            <p:childTnLst>
                              <p:par>
                                <p:cTn id="22" presetID="22" presetClass="entr" presetSubtype="4"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down)">
                                      <p:cBhvr>
                                        <p:cTn id="24" dur="500"/>
                                        <p:tgtEl>
                                          <p:spTgt spid="47"/>
                                        </p:tgtEl>
                                      </p:cBhvr>
                                    </p:animEffect>
                                  </p:childTnLst>
                                </p:cTn>
                              </p:par>
                            </p:childTnLst>
                          </p:cTn>
                        </p:par>
                        <p:par>
                          <p:cTn id="25" fill="hold">
                            <p:stCondLst>
                              <p:cond delay="500"/>
                            </p:stCondLst>
                            <p:childTnLst>
                              <p:par>
                                <p:cTn id="26" presetID="1" presetClass="entr" presetSubtype="0" fill="hold" grpId="0" nodeType="afterEffect">
                                  <p:stCondLst>
                                    <p:cond delay="0"/>
                                  </p:stCondLst>
                                  <p:childTnLst>
                                    <p:set>
                                      <p:cBhvr>
                                        <p:cTn id="27" dur="1" fill="hold">
                                          <p:stCondLst>
                                            <p:cond delay="0"/>
                                          </p:stCondLst>
                                        </p:cTn>
                                        <p:tgtEl>
                                          <p:spTgt spid="50"/>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nodeType="clickEffect">
                                  <p:stCondLst>
                                    <p:cond delay="0"/>
                                  </p:stCondLst>
                                  <p:childTnLst>
                                    <p:set>
                                      <p:cBhvr>
                                        <p:cTn id="31" dur="1" fill="hold">
                                          <p:stCondLst>
                                            <p:cond delay="0"/>
                                          </p:stCondLst>
                                        </p:cTn>
                                        <p:tgtEl>
                                          <p:spTgt spid="24"/>
                                        </p:tgtEl>
                                        <p:attrNameLst>
                                          <p:attrName>style.visibility</p:attrName>
                                        </p:attrNameLst>
                                      </p:cBhvr>
                                      <p:to>
                                        <p:strVal val="hidden"/>
                                      </p:to>
                                    </p:set>
                                  </p:childTnLst>
                                </p:cTn>
                              </p:par>
                              <p:par>
                                <p:cTn id="32" presetID="22" presetClass="entr" presetSubtype="8"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500"/>
                                        <p:tgtEl>
                                          <p:spTgt spid="19"/>
                                        </p:tgtEl>
                                      </p:cBhvr>
                                    </p:animEffec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wipe(right)">
                                      <p:cBhvr>
                                        <p:cTn id="42" dur="500"/>
                                        <p:tgtEl>
                                          <p:spTgt spid="53"/>
                                        </p:tgtEl>
                                      </p:cBhvr>
                                    </p:animEffect>
                                  </p:childTnLst>
                                </p:cTn>
                              </p:par>
                            </p:childTnLst>
                          </p:cTn>
                        </p:par>
                        <p:par>
                          <p:cTn id="43" fill="hold">
                            <p:stCondLst>
                              <p:cond delay="500"/>
                            </p:stCondLst>
                            <p:childTnLst>
                              <p:par>
                                <p:cTn id="44" presetID="1" presetClass="entr" presetSubtype="0" fill="hold" grpId="0" nodeType="afterEffect">
                                  <p:stCondLst>
                                    <p:cond delay="0"/>
                                  </p:stCondLst>
                                  <p:childTnLst>
                                    <p:set>
                                      <p:cBhvr>
                                        <p:cTn id="45"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p:bldP spid="28" grpId="0" animBg="1"/>
      <p:bldP spid="29" grpId="0"/>
      <p:bldP spid="46" grpId="0"/>
      <p:bldP spid="47" grpId="0" animBg="1"/>
      <p:bldP spid="50" grpId="0"/>
      <p:bldP spid="53" grpId="0" animBg="1"/>
      <p:bldP spid="54" grpId="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endParaRPr lang="en-US" altLang="en-US">
              <a:solidFill>
                <a:srgbClr val="000000"/>
              </a:solidFill>
            </a:endParaRPr>
          </a:p>
        </p:txBody>
      </p:sp>
      <p:sp>
        <p:nvSpPr>
          <p:cNvPr id="19" name="Line 25"/>
          <p:cNvSpPr>
            <a:spLocks noChangeShapeType="1"/>
          </p:cNvSpPr>
          <p:nvPr/>
        </p:nvSpPr>
        <p:spPr bwMode="auto">
          <a:xfrm>
            <a:off x="2832100" y="3314872"/>
            <a:ext cx="4038600" cy="193119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1" name="Text Box 39"/>
          <p:cNvSpPr txBox="1">
            <a:spLocks noChangeArrowheads="1"/>
          </p:cNvSpPr>
          <p:nvPr/>
        </p:nvSpPr>
        <p:spPr bwMode="auto">
          <a:xfrm>
            <a:off x="6673850" y="5246064"/>
            <a:ext cx="60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800" b="0" i="1" dirty="0">
                <a:solidFill>
                  <a:srgbClr val="000000"/>
                </a:solidFill>
                <a:latin typeface="Times New Roman" pitchFamily="18" charset="0"/>
              </a:rPr>
              <a:t>AD</a:t>
            </a:r>
          </a:p>
        </p:txBody>
      </p:sp>
      <p:sp>
        <p:nvSpPr>
          <p:cNvPr id="31"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Recessionary Gap</a:t>
            </a:r>
            <a:endParaRPr lang="en-US" altLang="en-US" sz="2600" b="1" dirty="0">
              <a:solidFill>
                <a:srgbClr val="000000"/>
              </a:solidFill>
            </a:endParaRPr>
          </a:p>
        </p:txBody>
      </p:sp>
      <p:sp>
        <p:nvSpPr>
          <p:cNvPr id="28" name="Line 40"/>
          <p:cNvSpPr>
            <a:spLocks noChangeShapeType="1"/>
          </p:cNvSpPr>
          <p:nvPr/>
        </p:nvSpPr>
        <p:spPr bwMode="auto">
          <a:xfrm flipV="1">
            <a:off x="5911360" y="2883932"/>
            <a:ext cx="0" cy="3534452"/>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9" name="Rectangle 33"/>
          <p:cNvSpPr>
            <a:spLocks noChangeArrowheads="1"/>
          </p:cNvSpPr>
          <p:nvPr/>
        </p:nvSpPr>
        <p:spPr bwMode="auto">
          <a:xfrm>
            <a:off x="5334000" y="2514600"/>
            <a:ext cx="710451"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LRAS</a:t>
            </a:r>
            <a:endParaRPr lang="en-US" altLang="en-US" sz="1800" b="0" i="1" baseline="-25000" dirty="0">
              <a:solidFill>
                <a:srgbClr val="000000"/>
              </a:solidFill>
              <a:latin typeface="Times New Roman" pitchFamily="18" charset="0"/>
            </a:endParaRPr>
          </a:p>
        </p:txBody>
      </p:sp>
      <p:sp>
        <p:nvSpPr>
          <p:cNvPr id="38" name="Line 32"/>
          <p:cNvSpPr>
            <a:spLocks noChangeShapeType="1"/>
          </p:cNvSpPr>
          <p:nvPr/>
        </p:nvSpPr>
        <p:spPr bwMode="auto">
          <a:xfrm>
            <a:off x="2806700" y="6418384"/>
            <a:ext cx="4533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44" name="Line 33"/>
          <p:cNvSpPr>
            <a:spLocks noChangeShapeType="1"/>
          </p:cNvSpPr>
          <p:nvPr/>
        </p:nvSpPr>
        <p:spPr bwMode="auto">
          <a:xfrm>
            <a:off x="2805112" y="2667000"/>
            <a:ext cx="1588" cy="39624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45" name="Rectangle 38"/>
          <p:cNvSpPr>
            <a:spLocks noChangeArrowheads="1"/>
          </p:cNvSpPr>
          <p:nvPr/>
        </p:nvSpPr>
        <p:spPr bwMode="auto">
          <a:xfrm>
            <a:off x="6851650" y="6429375"/>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solidFill>
                  <a:srgbClr val="000000"/>
                </a:solidFill>
                <a:latin typeface="Times New Roman" pitchFamily="18" charset="0"/>
              </a:rPr>
              <a:t>Y</a:t>
            </a:r>
          </a:p>
        </p:txBody>
      </p:sp>
      <p:sp>
        <p:nvSpPr>
          <p:cNvPr id="47" name="Line 36"/>
          <p:cNvSpPr>
            <a:spLocks noChangeAspect="1" noChangeShapeType="1"/>
          </p:cNvSpPr>
          <p:nvPr/>
        </p:nvSpPr>
        <p:spPr bwMode="auto">
          <a:xfrm flipV="1">
            <a:off x="2800349" y="3810000"/>
            <a:ext cx="4057109" cy="261412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48" name="Line 41"/>
          <p:cNvSpPr>
            <a:spLocks noChangeShapeType="1"/>
          </p:cNvSpPr>
          <p:nvPr/>
        </p:nvSpPr>
        <p:spPr bwMode="auto">
          <a:xfrm flipH="1">
            <a:off x="2828192" y="4637812"/>
            <a:ext cx="2743200" cy="1588"/>
          </a:xfrm>
          <a:prstGeom prst="line">
            <a:avLst/>
          </a:prstGeom>
          <a:noFill/>
          <a:ln w="19050">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50" name="Rectangle 44"/>
          <p:cNvSpPr>
            <a:spLocks noChangeArrowheads="1"/>
          </p:cNvSpPr>
          <p:nvPr/>
        </p:nvSpPr>
        <p:spPr bwMode="auto">
          <a:xfrm>
            <a:off x="6705600" y="3516868"/>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SRAS</a:t>
            </a:r>
            <a:endParaRPr lang="en-US" altLang="en-US" sz="1800" b="0" i="1" dirty="0">
              <a:solidFill>
                <a:srgbClr val="000000"/>
              </a:solidFill>
              <a:latin typeface="Times New Roman" pitchFamily="18" charset="0"/>
            </a:endParaRPr>
          </a:p>
        </p:txBody>
      </p:sp>
      <p:sp>
        <p:nvSpPr>
          <p:cNvPr id="52" name="Rectangle 39"/>
          <p:cNvSpPr>
            <a:spLocks noChangeArrowheads="1"/>
          </p:cNvSpPr>
          <p:nvPr/>
        </p:nvSpPr>
        <p:spPr bwMode="auto">
          <a:xfrm>
            <a:off x="2349500" y="2514600"/>
            <a:ext cx="369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latin typeface="Symbol" panose="05050102010706020507" pitchFamily="18" charset="2"/>
              </a:rPr>
              <a:t>p </a:t>
            </a:r>
            <a:endParaRPr lang="en-US" altLang="en-US" sz="1800" b="0" i="1" dirty="0">
              <a:solidFill>
                <a:srgbClr val="000000"/>
              </a:solidFill>
              <a:latin typeface="Times New Roman" pitchFamily="18" charset="0"/>
            </a:endParaRPr>
          </a:p>
        </p:txBody>
      </p:sp>
      <p:sp>
        <p:nvSpPr>
          <p:cNvPr id="23" name="Line 41"/>
          <p:cNvSpPr>
            <a:spLocks noChangeShapeType="1"/>
          </p:cNvSpPr>
          <p:nvPr/>
        </p:nvSpPr>
        <p:spPr bwMode="auto">
          <a:xfrm flipH="1">
            <a:off x="5548314" y="4656991"/>
            <a:ext cx="29549" cy="1772383"/>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pic>
        <p:nvPicPr>
          <p:cNvPr id="860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837" y="1295400"/>
            <a:ext cx="2221563" cy="1146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Line 8"/>
          <p:cNvSpPr>
            <a:spLocks noChangeShapeType="1"/>
          </p:cNvSpPr>
          <p:nvPr/>
        </p:nvSpPr>
        <p:spPr bwMode="auto">
          <a:xfrm>
            <a:off x="6832600" y="1582756"/>
            <a:ext cx="0" cy="182880"/>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24" name="Rectangle 3"/>
          <p:cNvSpPr txBox="1">
            <a:spLocks noChangeArrowheads="1"/>
          </p:cNvSpPr>
          <p:nvPr/>
        </p:nvSpPr>
        <p:spPr bwMode="auto">
          <a:xfrm>
            <a:off x="5308600" y="1508497"/>
            <a:ext cx="3320613" cy="72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Font typeface="Wingdings" pitchFamily="2" charset="2"/>
              <a:buChar char="§"/>
              <a:defRPr>
                <a:solidFill>
                  <a:schemeClr val="tx1"/>
                </a:solidFill>
                <a:latin typeface="+mn-lt"/>
                <a:ea typeface="+mn-ea"/>
                <a:cs typeface="+mn-cs"/>
              </a:defRPr>
            </a:lvl1pPr>
            <a:lvl2pPr marL="800100" indent="-34290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lvl="0" indent="0" algn="ctr" eaLnBrk="1" hangingPunct="1">
              <a:spcBef>
                <a:spcPct val="0"/>
              </a:spcBef>
              <a:buClr>
                <a:srgbClr val="000000"/>
              </a:buClr>
              <a:buNone/>
            </a:pPr>
            <a:endParaRPr lang="en-US" altLang="en-US" sz="1050" i="1" kern="0" dirty="0">
              <a:solidFill>
                <a:srgbClr val="000000"/>
              </a:solidFill>
              <a:latin typeface="Symbol" panose="05050102010706020507" pitchFamily="18" charset="2"/>
              <a:ea typeface="ヒラギノ角ゴ Pro W3" pitchFamily="-65" charset="-128"/>
            </a:endParaRPr>
          </a:p>
          <a:p>
            <a:pPr marL="0" lvl="0" indent="0" algn="ctr" eaLnBrk="1" hangingPunct="1">
              <a:spcBef>
                <a:spcPts val="384"/>
              </a:spcBef>
              <a:buClr>
                <a:srgbClr val="000000"/>
              </a:buClr>
              <a:buNone/>
            </a:pPr>
            <a:r>
              <a:rPr lang="en-US" altLang="en-US" sz="1600" i="1" kern="0" dirty="0">
                <a:solidFill>
                  <a:srgbClr val="000000"/>
                </a:solidFill>
                <a:latin typeface="Symbol" panose="05050102010706020507" pitchFamily="18" charset="2"/>
                <a:ea typeface="ヒラギノ角ゴ Pro W3" pitchFamily="-65" charset="-128"/>
              </a:rPr>
              <a:t>p</a:t>
            </a:r>
            <a:r>
              <a:rPr lang="en-US" altLang="en-US" sz="1600" i="1" kern="0" dirty="0">
                <a:solidFill>
                  <a:srgbClr val="000000"/>
                </a:solidFill>
                <a:latin typeface="Times New Roman" pitchFamily="-65" charset="0"/>
                <a:ea typeface="ヒラギノ角ゴ Pro W3" pitchFamily="-65" charset="-128"/>
              </a:rPr>
              <a:t> = </a:t>
            </a:r>
            <a:r>
              <a:rPr lang="en-US" altLang="en-US" sz="1600" i="1" kern="0" dirty="0">
                <a:solidFill>
                  <a:srgbClr val="000000"/>
                </a:solidFill>
                <a:latin typeface="Symbol" panose="05050102010706020507" pitchFamily="18" charset="2"/>
                <a:ea typeface="ヒラギノ角ゴ Pro W3" pitchFamily="-65" charset="-128"/>
              </a:rPr>
              <a:t>g </a:t>
            </a:r>
            <a:r>
              <a:rPr lang="en-US" altLang="en-US" sz="1600" i="1" kern="0" dirty="0">
                <a:solidFill>
                  <a:srgbClr val="000000"/>
                </a:solidFill>
                <a:latin typeface="Times New Roman" pitchFamily="-65" charset="0"/>
                <a:ea typeface="ヒラギノ角ゴ Pro W3" pitchFamily="-65" charset="-128"/>
                <a:cs typeface="Arial" charset="0"/>
              </a:rPr>
              <a:t>Y + </a:t>
            </a:r>
            <a:r>
              <a:rPr lang="en-US" altLang="en-US" sz="1600" i="1" kern="0" dirty="0">
                <a:solidFill>
                  <a:srgbClr val="000000"/>
                </a:solidFill>
                <a:latin typeface="Symbol" panose="05050102010706020507" pitchFamily="18" charset="2"/>
                <a:ea typeface="ヒラギノ角ゴ Pro W3" pitchFamily="-65" charset="-128"/>
              </a:rPr>
              <a:t>p</a:t>
            </a:r>
            <a:r>
              <a:rPr lang="en-US" altLang="en-US" sz="1600" i="1" kern="0" baseline="30000" dirty="0">
                <a:solidFill>
                  <a:srgbClr val="000000"/>
                </a:solidFill>
                <a:latin typeface="Times New Roman" pitchFamily="-65" charset="0"/>
                <a:ea typeface="ヒラギノ角ゴ Pro W3" pitchFamily="-65" charset="-128"/>
              </a:rPr>
              <a:t> e</a:t>
            </a:r>
            <a:r>
              <a:rPr lang="en-US" altLang="en-US" sz="1600" i="1" kern="0" dirty="0">
                <a:solidFill>
                  <a:srgbClr val="000000"/>
                </a:solidFill>
                <a:latin typeface="Times New Roman" pitchFamily="-65" charset="0"/>
                <a:ea typeface="ヒラギノ角ゴ Pro W3" pitchFamily="-65" charset="-128"/>
              </a:rPr>
              <a:t> + </a:t>
            </a:r>
            <a:r>
              <a:rPr lang="en-US" altLang="en-US" sz="1600" i="1" kern="0" dirty="0">
                <a:solidFill>
                  <a:srgbClr val="000000"/>
                </a:solidFill>
                <a:latin typeface="Symbol" panose="05050102010706020507" pitchFamily="18" charset="2"/>
                <a:ea typeface="ヒラギノ角ゴ Pro W3" pitchFamily="-65" charset="-128"/>
              </a:rPr>
              <a:t>r </a:t>
            </a:r>
            <a:r>
              <a:rPr lang="en-US" altLang="en-US" sz="1600" i="1" kern="0" dirty="0">
                <a:solidFill>
                  <a:srgbClr val="000000"/>
                </a:solidFill>
                <a:latin typeface="Times New Roman" pitchFamily="-65" charset="0"/>
                <a:ea typeface="ヒラギノ角ゴ Pro W3" pitchFamily="-65" charset="-128"/>
              </a:rPr>
              <a:t>+</a:t>
            </a:r>
            <a:r>
              <a:rPr lang="en-US" altLang="en-US" sz="1600" i="1" kern="0" dirty="0">
                <a:solidFill>
                  <a:srgbClr val="000000"/>
                </a:solidFill>
                <a:latin typeface="Symbol" panose="05050102010706020507" pitchFamily="18" charset="2"/>
                <a:ea typeface="ヒラギノ角ゴ Pro W3" pitchFamily="-65" charset="-128"/>
              </a:rPr>
              <a:t>t</a:t>
            </a:r>
            <a:r>
              <a:rPr lang="en-US" altLang="en-US" sz="1600" kern="0" dirty="0">
                <a:solidFill>
                  <a:srgbClr val="000000"/>
                </a:solidFill>
                <a:latin typeface="Times New Roman" pitchFamily="-65" charset="0"/>
                <a:ea typeface="ヒラギノ角ゴ Pro W3" pitchFamily="-65" charset="-128"/>
              </a:rPr>
              <a:t> </a:t>
            </a:r>
            <a:r>
              <a:rPr lang="en-US" altLang="en-US" sz="1600" i="1" kern="0" dirty="0">
                <a:solidFill>
                  <a:srgbClr val="000000"/>
                </a:solidFill>
                <a:latin typeface="Times New Roman" pitchFamily="-65" charset="0"/>
                <a:ea typeface="ヒラギノ角ゴ Pro W3" pitchFamily="-65" charset="-128"/>
              </a:rPr>
              <a:t>– </a:t>
            </a:r>
            <a:r>
              <a:rPr lang="en-US" altLang="en-US" sz="1600" i="1" kern="0" dirty="0">
                <a:solidFill>
                  <a:srgbClr val="000000"/>
                </a:solidFill>
                <a:latin typeface="Symbol" panose="05050102010706020507" pitchFamily="18" charset="2"/>
                <a:ea typeface="ヒラギノ角ゴ Pro W3" pitchFamily="-65" charset="-128"/>
              </a:rPr>
              <a:t>g </a:t>
            </a:r>
            <a:r>
              <a:rPr lang="en-US" altLang="en-US" sz="1600" i="1" kern="0" dirty="0" err="1">
                <a:solidFill>
                  <a:srgbClr val="000000"/>
                </a:solidFill>
                <a:latin typeface="Times New Roman" pitchFamily="-65" charset="0"/>
                <a:ea typeface="ヒラギノ角ゴ Pro W3" pitchFamily="-65" charset="-128"/>
              </a:rPr>
              <a:t>Y</a:t>
            </a:r>
            <a:r>
              <a:rPr lang="en-US" altLang="en-US" sz="1600" i="1" kern="0" baseline="-25000" dirty="0" err="1">
                <a:solidFill>
                  <a:srgbClr val="000000"/>
                </a:solidFill>
                <a:latin typeface="Times New Roman" pitchFamily="-65" charset="0"/>
                <a:ea typeface="ヒラギノ角ゴ Pro W3" pitchFamily="-65" charset="-128"/>
              </a:rPr>
              <a:t>p</a:t>
            </a:r>
            <a:r>
              <a:rPr lang="en-US" altLang="en-US" sz="1600" i="1" kern="0" baseline="-25000" dirty="0">
                <a:solidFill>
                  <a:srgbClr val="000000"/>
                </a:solidFill>
                <a:latin typeface="Times New Roman" pitchFamily="-65" charset="0"/>
                <a:ea typeface="ヒラギノ角ゴ Pro W3" pitchFamily="-65" charset="-128"/>
              </a:rPr>
              <a:t> </a:t>
            </a:r>
            <a:endParaRPr lang="en-US" altLang="en-US" sz="1800" i="1" dirty="0">
              <a:solidFill>
                <a:srgbClr val="000000"/>
              </a:solidFill>
              <a:latin typeface="Times New Roman" pitchFamily="18" charset="0"/>
              <a:ea typeface="ヒラギノ角ゴ Pro W3" pitchFamily="-65" charset="-128"/>
            </a:endParaRPr>
          </a:p>
          <a:p>
            <a:pPr marL="0" lvl="0" indent="0" algn="ctr" eaLnBrk="1" hangingPunct="1">
              <a:spcBef>
                <a:spcPct val="0"/>
              </a:spcBef>
              <a:buClr>
                <a:srgbClr val="000000"/>
              </a:buClr>
              <a:buNone/>
            </a:pPr>
            <a:endParaRPr lang="en-US" altLang="en-US" sz="1600" i="1" dirty="0">
              <a:solidFill>
                <a:srgbClr val="000000"/>
              </a:solidFill>
              <a:latin typeface="Times New Roman" pitchFamily="-65" charset="0"/>
              <a:ea typeface="ヒラギノ角ゴ Pro W3" pitchFamily="-65" charset="-128"/>
            </a:endParaRPr>
          </a:p>
          <a:p>
            <a:pPr marL="908050" lvl="2" indent="0" eaLnBrk="1" hangingPunct="1">
              <a:buClr>
                <a:srgbClr val="000000"/>
              </a:buClr>
              <a:buNone/>
              <a:tabLst>
                <a:tab pos="1379538" algn="l"/>
                <a:tab pos="3886200" algn="l"/>
              </a:tabLst>
            </a:pPr>
            <a:endParaRPr lang="en-US" altLang="en-US" sz="1600" dirty="0" smtClean="0">
              <a:solidFill>
                <a:srgbClr val="000000"/>
              </a:solidFill>
            </a:endParaRPr>
          </a:p>
          <a:p>
            <a:pPr marL="0" indent="0" algn="ctr" eaLnBrk="1" hangingPunct="1">
              <a:buClr>
                <a:srgbClr val="000000"/>
              </a:buClr>
              <a:buFont typeface="Wingdings" pitchFamily="2" charset="2"/>
              <a:buNone/>
            </a:pPr>
            <a:endParaRPr lang="en-US" altLang="en-US" sz="1600" i="1" dirty="0" smtClean="0">
              <a:solidFill>
                <a:srgbClr val="000000"/>
              </a:solidFill>
            </a:endParaRPr>
          </a:p>
        </p:txBody>
      </p:sp>
      <p:sp>
        <p:nvSpPr>
          <p:cNvPr id="27" name="Oval 42"/>
          <p:cNvSpPr>
            <a:spLocks noChangeAspect="1" noChangeArrowheads="1"/>
          </p:cNvSpPr>
          <p:nvPr/>
        </p:nvSpPr>
        <p:spPr bwMode="auto">
          <a:xfrm>
            <a:off x="5574691" y="6429375"/>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15</a:t>
            </a:r>
            <a:endParaRPr lang="en-US" altLang="en-US" sz="1400" b="0" dirty="0">
              <a:solidFill>
                <a:srgbClr val="000000"/>
              </a:solidFill>
              <a:latin typeface="Times New Roman" pitchFamily="18" charset="0"/>
            </a:endParaRPr>
          </a:p>
        </p:txBody>
      </p:sp>
      <p:sp>
        <p:nvSpPr>
          <p:cNvPr id="32" name="Oval 43"/>
          <p:cNvSpPr>
            <a:spLocks noChangeAspect="1" noChangeArrowheads="1"/>
          </p:cNvSpPr>
          <p:nvPr/>
        </p:nvSpPr>
        <p:spPr bwMode="auto">
          <a:xfrm>
            <a:off x="2419350" y="4395238"/>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000000"/>
                </a:solidFill>
                <a:latin typeface="Times New Roman" pitchFamily="18" charset="0"/>
              </a:rPr>
              <a:t>7</a:t>
            </a:r>
          </a:p>
        </p:txBody>
      </p:sp>
      <p:sp>
        <p:nvSpPr>
          <p:cNvPr id="34" name="Oval 42"/>
          <p:cNvSpPr>
            <a:spLocks noChangeAspect="1" noChangeArrowheads="1"/>
          </p:cNvSpPr>
          <p:nvPr/>
        </p:nvSpPr>
        <p:spPr bwMode="auto">
          <a:xfrm>
            <a:off x="5219712" y="6435968"/>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14</a:t>
            </a:r>
            <a:endParaRPr lang="en-US" altLang="en-US" sz="1400" b="0" dirty="0">
              <a:solidFill>
                <a:srgbClr val="000000"/>
              </a:solidFill>
              <a:latin typeface="Times New Roman" pitchFamily="18" charset="0"/>
            </a:endParaRPr>
          </a:p>
        </p:txBody>
      </p:sp>
    </p:spTree>
    <p:extLst>
      <p:ext uri="{BB962C8B-B14F-4D97-AF65-F5344CB8AC3E}">
        <p14:creationId xmlns:p14="http://schemas.microsoft.com/office/powerpoint/2010/main" val="23873404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0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endParaRPr lang="en-US" altLang="en-US">
              <a:solidFill>
                <a:srgbClr val="000000"/>
              </a:solidFill>
            </a:endParaRPr>
          </a:p>
        </p:txBody>
      </p:sp>
      <p:sp>
        <p:nvSpPr>
          <p:cNvPr id="19" name="Line 25"/>
          <p:cNvSpPr>
            <a:spLocks noChangeShapeType="1"/>
          </p:cNvSpPr>
          <p:nvPr/>
        </p:nvSpPr>
        <p:spPr bwMode="auto">
          <a:xfrm>
            <a:off x="2832100" y="3314872"/>
            <a:ext cx="4038600" cy="193119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1" name="Text Box 39"/>
          <p:cNvSpPr txBox="1">
            <a:spLocks noChangeArrowheads="1"/>
          </p:cNvSpPr>
          <p:nvPr/>
        </p:nvSpPr>
        <p:spPr bwMode="auto">
          <a:xfrm>
            <a:off x="6673850" y="5246064"/>
            <a:ext cx="60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800" b="0" i="1" dirty="0">
                <a:solidFill>
                  <a:srgbClr val="000000"/>
                </a:solidFill>
                <a:latin typeface="Times New Roman" pitchFamily="18" charset="0"/>
              </a:rPr>
              <a:t>AD</a:t>
            </a:r>
          </a:p>
        </p:txBody>
      </p:sp>
      <p:sp>
        <p:nvSpPr>
          <p:cNvPr id="28" name="Line 40"/>
          <p:cNvSpPr>
            <a:spLocks noChangeShapeType="1"/>
          </p:cNvSpPr>
          <p:nvPr/>
        </p:nvSpPr>
        <p:spPr bwMode="auto">
          <a:xfrm flipV="1">
            <a:off x="5911360" y="2883932"/>
            <a:ext cx="0" cy="3534452"/>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9" name="Rectangle 33"/>
          <p:cNvSpPr>
            <a:spLocks noChangeArrowheads="1"/>
          </p:cNvSpPr>
          <p:nvPr/>
        </p:nvSpPr>
        <p:spPr bwMode="auto">
          <a:xfrm>
            <a:off x="5334000" y="2514600"/>
            <a:ext cx="710451"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LRAS</a:t>
            </a:r>
            <a:endParaRPr lang="en-US" altLang="en-US" sz="1800" b="0" i="1" baseline="-25000" dirty="0">
              <a:solidFill>
                <a:srgbClr val="000000"/>
              </a:solidFill>
              <a:latin typeface="Times New Roman" pitchFamily="18" charset="0"/>
            </a:endParaRPr>
          </a:p>
        </p:txBody>
      </p:sp>
      <p:sp>
        <p:nvSpPr>
          <p:cNvPr id="38" name="Line 32"/>
          <p:cNvSpPr>
            <a:spLocks noChangeShapeType="1"/>
          </p:cNvSpPr>
          <p:nvPr/>
        </p:nvSpPr>
        <p:spPr bwMode="auto">
          <a:xfrm>
            <a:off x="2806700" y="6418384"/>
            <a:ext cx="4533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44" name="Line 33"/>
          <p:cNvSpPr>
            <a:spLocks noChangeShapeType="1"/>
          </p:cNvSpPr>
          <p:nvPr/>
        </p:nvSpPr>
        <p:spPr bwMode="auto">
          <a:xfrm>
            <a:off x="2805112" y="2667000"/>
            <a:ext cx="1588" cy="39624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45" name="Rectangle 38"/>
          <p:cNvSpPr>
            <a:spLocks noChangeArrowheads="1"/>
          </p:cNvSpPr>
          <p:nvPr/>
        </p:nvSpPr>
        <p:spPr bwMode="auto">
          <a:xfrm>
            <a:off x="6851650" y="6429375"/>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solidFill>
                  <a:srgbClr val="000000"/>
                </a:solidFill>
                <a:latin typeface="Times New Roman" pitchFamily="18" charset="0"/>
              </a:rPr>
              <a:t>Y</a:t>
            </a:r>
          </a:p>
        </p:txBody>
      </p:sp>
      <p:sp>
        <p:nvSpPr>
          <p:cNvPr id="47" name="Line 36"/>
          <p:cNvSpPr>
            <a:spLocks noChangeAspect="1" noChangeShapeType="1"/>
          </p:cNvSpPr>
          <p:nvPr/>
        </p:nvSpPr>
        <p:spPr bwMode="auto">
          <a:xfrm flipV="1">
            <a:off x="2800349" y="3810000"/>
            <a:ext cx="4057109" cy="261412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48" name="Line 41"/>
          <p:cNvSpPr>
            <a:spLocks noChangeShapeType="1"/>
          </p:cNvSpPr>
          <p:nvPr/>
        </p:nvSpPr>
        <p:spPr bwMode="auto">
          <a:xfrm flipH="1">
            <a:off x="2828192" y="4637812"/>
            <a:ext cx="2743200" cy="1588"/>
          </a:xfrm>
          <a:prstGeom prst="line">
            <a:avLst/>
          </a:prstGeom>
          <a:noFill/>
          <a:ln w="19050">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50" name="Rectangle 44"/>
          <p:cNvSpPr>
            <a:spLocks noChangeArrowheads="1"/>
          </p:cNvSpPr>
          <p:nvPr/>
        </p:nvSpPr>
        <p:spPr bwMode="auto">
          <a:xfrm>
            <a:off x="6705600" y="3516868"/>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SRAS</a:t>
            </a:r>
            <a:endParaRPr lang="en-US" altLang="en-US" sz="1800" b="0" i="1" dirty="0">
              <a:solidFill>
                <a:srgbClr val="000000"/>
              </a:solidFill>
              <a:latin typeface="Times New Roman" pitchFamily="18" charset="0"/>
            </a:endParaRPr>
          </a:p>
        </p:txBody>
      </p:sp>
      <p:sp>
        <p:nvSpPr>
          <p:cNvPr id="52" name="Rectangle 39"/>
          <p:cNvSpPr>
            <a:spLocks noChangeArrowheads="1"/>
          </p:cNvSpPr>
          <p:nvPr/>
        </p:nvSpPr>
        <p:spPr bwMode="auto">
          <a:xfrm>
            <a:off x="2349500" y="2514600"/>
            <a:ext cx="369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latin typeface="Symbol" panose="05050102010706020507" pitchFamily="18" charset="2"/>
              </a:rPr>
              <a:t>p </a:t>
            </a:r>
            <a:endParaRPr lang="en-US" altLang="en-US" sz="1800" b="0" i="1" dirty="0">
              <a:solidFill>
                <a:srgbClr val="000000"/>
              </a:solidFill>
              <a:latin typeface="Times New Roman" pitchFamily="18" charset="0"/>
            </a:endParaRPr>
          </a:p>
        </p:txBody>
      </p:sp>
      <p:sp>
        <p:nvSpPr>
          <p:cNvPr id="23" name="Line 41"/>
          <p:cNvSpPr>
            <a:spLocks noChangeShapeType="1"/>
          </p:cNvSpPr>
          <p:nvPr/>
        </p:nvSpPr>
        <p:spPr bwMode="auto">
          <a:xfrm flipH="1">
            <a:off x="5548314" y="4656991"/>
            <a:ext cx="29549" cy="1772383"/>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4" name="Line 36"/>
          <p:cNvSpPr>
            <a:spLocks noChangeAspect="1" noChangeShapeType="1"/>
          </p:cNvSpPr>
          <p:nvPr/>
        </p:nvSpPr>
        <p:spPr bwMode="auto">
          <a:xfrm flipV="1">
            <a:off x="2795737" y="3925456"/>
            <a:ext cx="4057109" cy="261412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7" name="Line 36"/>
          <p:cNvSpPr>
            <a:spLocks noChangeAspect="1" noChangeShapeType="1"/>
          </p:cNvSpPr>
          <p:nvPr/>
        </p:nvSpPr>
        <p:spPr bwMode="auto">
          <a:xfrm flipV="1">
            <a:off x="2810127" y="4031676"/>
            <a:ext cx="4057109" cy="261412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2" name="Line 36"/>
          <p:cNvSpPr>
            <a:spLocks noChangeAspect="1" noChangeShapeType="1"/>
          </p:cNvSpPr>
          <p:nvPr/>
        </p:nvSpPr>
        <p:spPr bwMode="auto">
          <a:xfrm flipV="1">
            <a:off x="2817088" y="4156368"/>
            <a:ext cx="4057109" cy="261412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4" name="Line 41"/>
          <p:cNvSpPr>
            <a:spLocks noChangeShapeType="1"/>
          </p:cNvSpPr>
          <p:nvPr/>
        </p:nvSpPr>
        <p:spPr bwMode="auto">
          <a:xfrm flipH="1">
            <a:off x="2810127" y="4780976"/>
            <a:ext cx="3096529" cy="0"/>
          </a:xfrm>
          <a:prstGeom prst="line">
            <a:avLst/>
          </a:prstGeom>
          <a:noFill/>
          <a:ln w="19050">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6" name="Oval 43"/>
          <p:cNvSpPr>
            <a:spLocks noChangeAspect="1" noChangeArrowheads="1"/>
          </p:cNvSpPr>
          <p:nvPr/>
        </p:nvSpPr>
        <p:spPr bwMode="auto">
          <a:xfrm>
            <a:off x="2258324" y="4557713"/>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6.5</a:t>
            </a:r>
            <a:endParaRPr lang="en-US" altLang="en-US" sz="1400" b="0" dirty="0">
              <a:solidFill>
                <a:srgbClr val="FF0000"/>
              </a:solidFill>
              <a:latin typeface="Times New Roman" pitchFamily="18" charset="0"/>
            </a:endParaRPr>
          </a:p>
        </p:txBody>
      </p:sp>
      <p:sp>
        <p:nvSpPr>
          <p:cNvPr id="37" name="Oval 42"/>
          <p:cNvSpPr>
            <a:spLocks noChangeAspect="1" noChangeArrowheads="1"/>
          </p:cNvSpPr>
          <p:nvPr/>
        </p:nvSpPr>
        <p:spPr bwMode="auto">
          <a:xfrm>
            <a:off x="5574691" y="6429375"/>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15</a:t>
            </a:r>
            <a:endParaRPr lang="en-US" altLang="en-US" sz="1400" b="0" dirty="0">
              <a:solidFill>
                <a:srgbClr val="000000"/>
              </a:solidFill>
              <a:latin typeface="Times New Roman" pitchFamily="18" charset="0"/>
            </a:endParaRPr>
          </a:p>
        </p:txBody>
      </p:sp>
      <p:sp>
        <p:nvSpPr>
          <p:cNvPr id="39" name="Oval 43"/>
          <p:cNvSpPr>
            <a:spLocks noChangeAspect="1" noChangeArrowheads="1"/>
          </p:cNvSpPr>
          <p:nvPr/>
        </p:nvSpPr>
        <p:spPr bwMode="auto">
          <a:xfrm>
            <a:off x="2419350" y="4395238"/>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000000"/>
                </a:solidFill>
                <a:latin typeface="Times New Roman" pitchFamily="18" charset="0"/>
              </a:rPr>
              <a:t>7</a:t>
            </a:r>
          </a:p>
        </p:txBody>
      </p:sp>
      <p:sp>
        <p:nvSpPr>
          <p:cNvPr id="40" name="Oval 42"/>
          <p:cNvSpPr>
            <a:spLocks noChangeAspect="1" noChangeArrowheads="1"/>
          </p:cNvSpPr>
          <p:nvPr/>
        </p:nvSpPr>
        <p:spPr bwMode="auto">
          <a:xfrm>
            <a:off x="5219712" y="6435968"/>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14</a:t>
            </a:r>
            <a:endParaRPr lang="en-US" altLang="en-US" sz="1400" b="0" dirty="0">
              <a:solidFill>
                <a:srgbClr val="000000"/>
              </a:solidFill>
              <a:latin typeface="Times New Roman" pitchFamily="18" charset="0"/>
            </a:endParaRPr>
          </a:p>
        </p:txBody>
      </p:sp>
      <p:sp>
        <p:nvSpPr>
          <p:cNvPr id="35"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Recessionary Gap</a:t>
            </a:r>
            <a:endParaRPr lang="en-US" altLang="en-US" sz="2600" b="1" dirty="0">
              <a:solidFill>
                <a:srgbClr val="000000"/>
              </a:solidFill>
            </a:endParaRPr>
          </a:p>
        </p:txBody>
      </p:sp>
      <p:pic>
        <p:nvPicPr>
          <p:cNvPr id="4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837" y="1295400"/>
            <a:ext cx="2221563" cy="1146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 name="Line 8"/>
          <p:cNvSpPr>
            <a:spLocks noChangeShapeType="1"/>
          </p:cNvSpPr>
          <p:nvPr/>
        </p:nvSpPr>
        <p:spPr bwMode="auto">
          <a:xfrm>
            <a:off x="6832600" y="1582756"/>
            <a:ext cx="0" cy="182880"/>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49" name="Rectangle 3"/>
          <p:cNvSpPr txBox="1">
            <a:spLocks noChangeArrowheads="1"/>
          </p:cNvSpPr>
          <p:nvPr/>
        </p:nvSpPr>
        <p:spPr bwMode="auto">
          <a:xfrm>
            <a:off x="5308600" y="1508497"/>
            <a:ext cx="3320613" cy="72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Font typeface="Wingdings" pitchFamily="2" charset="2"/>
              <a:buChar char="§"/>
              <a:defRPr>
                <a:solidFill>
                  <a:schemeClr val="tx1"/>
                </a:solidFill>
                <a:latin typeface="+mn-lt"/>
                <a:ea typeface="+mn-ea"/>
                <a:cs typeface="+mn-cs"/>
              </a:defRPr>
            </a:lvl1pPr>
            <a:lvl2pPr marL="800100" indent="-34290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lvl="0" indent="0" algn="ctr" eaLnBrk="1" hangingPunct="1">
              <a:spcBef>
                <a:spcPct val="0"/>
              </a:spcBef>
              <a:buClr>
                <a:srgbClr val="000000"/>
              </a:buClr>
              <a:buNone/>
            </a:pPr>
            <a:endParaRPr lang="en-US" altLang="en-US" sz="1050" i="1" kern="0" dirty="0">
              <a:solidFill>
                <a:srgbClr val="000000"/>
              </a:solidFill>
              <a:latin typeface="Symbol" panose="05050102010706020507" pitchFamily="18" charset="2"/>
              <a:ea typeface="ヒラギノ角ゴ Pro W3" pitchFamily="-65" charset="-128"/>
            </a:endParaRPr>
          </a:p>
          <a:p>
            <a:pPr marL="0" lvl="0" indent="0" algn="ctr" eaLnBrk="1" hangingPunct="1">
              <a:spcBef>
                <a:spcPts val="384"/>
              </a:spcBef>
              <a:buClr>
                <a:srgbClr val="000000"/>
              </a:buClr>
              <a:buNone/>
            </a:pPr>
            <a:r>
              <a:rPr lang="en-US" altLang="en-US" sz="1600" i="1" kern="0" dirty="0">
                <a:solidFill>
                  <a:srgbClr val="000000"/>
                </a:solidFill>
                <a:latin typeface="Symbol" panose="05050102010706020507" pitchFamily="18" charset="2"/>
                <a:ea typeface="ヒラギノ角ゴ Pro W3" pitchFamily="-65" charset="-128"/>
              </a:rPr>
              <a:t>p</a:t>
            </a:r>
            <a:r>
              <a:rPr lang="en-US" altLang="en-US" sz="1600" i="1" kern="0" dirty="0">
                <a:solidFill>
                  <a:srgbClr val="000000"/>
                </a:solidFill>
                <a:latin typeface="Times New Roman" pitchFamily="-65" charset="0"/>
                <a:ea typeface="ヒラギノ角ゴ Pro W3" pitchFamily="-65" charset="-128"/>
              </a:rPr>
              <a:t> = </a:t>
            </a:r>
            <a:r>
              <a:rPr lang="en-US" altLang="en-US" sz="1600" i="1" kern="0" dirty="0">
                <a:solidFill>
                  <a:srgbClr val="000000"/>
                </a:solidFill>
                <a:latin typeface="Symbol" panose="05050102010706020507" pitchFamily="18" charset="2"/>
                <a:ea typeface="ヒラギノ角ゴ Pro W3" pitchFamily="-65" charset="-128"/>
              </a:rPr>
              <a:t>g </a:t>
            </a:r>
            <a:r>
              <a:rPr lang="en-US" altLang="en-US" sz="1600" i="1" kern="0" dirty="0">
                <a:solidFill>
                  <a:srgbClr val="000000"/>
                </a:solidFill>
                <a:latin typeface="Times New Roman" pitchFamily="-65" charset="0"/>
                <a:ea typeface="ヒラギノ角ゴ Pro W3" pitchFamily="-65" charset="-128"/>
                <a:cs typeface="Arial" charset="0"/>
              </a:rPr>
              <a:t>Y + </a:t>
            </a:r>
            <a:r>
              <a:rPr lang="en-US" altLang="en-US" sz="1600" i="1" kern="0" dirty="0">
                <a:solidFill>
                  <a:srgbClr val="000000"/>
                </a:solidFill>
                <a:latin typeface="Symbol" panose="05050102010706020507" pitchFamily="18" charset="2"/>
                <a:ea typeface="ヒラギノ角ゴ Pro W3" pitchFamily="-65" charset="-128"/>
              </a:rPr>
              <a:t>p</a:t>
            </a:r>
            <a:r>
              <a:rPr lang="en-US" altLang="en-US" sz="1600" i="1" kern="0" baseline="30000" dirty="0">
                <a:solidFill>
                  <a:srgbClr val="000000"/>
                </a:solidFill>
                <a:latin typeface="Times New Roman" pitchFamily="-65" charset="0"/>
                <a:ea typeface="ヒラギノ角ゴ Pro W3" pitchFamily="-65" charset="-128"/>
              </a:rPr>
              <a:t> e</a:t>
            </a:r>
            <a:r>
              <a:rPr lang="en-US" altLang="en-US" sz="1600" i="1" kern="0" dirty="0">
                <a:solidFill>
                  <a:srgbClr val="000000"/>
                </a:solidFill>
                <a:latin typeface="Times New Roman" pitchFamily="-65" charset="0"/>
                <a:ea typeface="ヒラギノ角ゴ Pro W3" pitchFamily="-65" charset="-128"/>
              </a:rPr>
              <a:t> + </a:t>
            </a:r>
            <a:r>
              <a:rPr lang="en-US" altLang="en-US" sz="1600" i="1" kern="0" dirty="0">
                <a:solidFill>
                  <a:srgbClr val="000000"/>
                </a:solidFill>
                <a:latin typeface="Symbol" panose="05050102010706020507" pitchFamily="18" charset="2"/>
                <a:ea typeface="ヒラギノ角ゴ Pro W3" pitchFamily="-65" charset="-128"/>
              </a:rPr>
              <a:t>r </a:t>
            </a:r>
            <a:r>
              <a:rPr lang="en-US" altLang="en-US" sz="1600" i="1" kern="0" dirty="0">
                <a:solidFill>
                  <a:srgbClr val="000000"/>
                </a:solidFill>
                <a:latin typeface="Times New Roman" pitchFamily="-65" charset="0"/>
                <a:ea typeface="ヒラギノ角ゴ Pro W3" pitchFamily="-65" charset="-128"/>
              </a:rPr>
              <a:t>+</a:t>
            </a:r>
            <a:r>
              <a:rPr lang="en-US" altLang="en-US" sz="1600" i="1" kern="0" dirty="0">
                <a:solidFill>
                  <a:srgbClr val="000000"/>
                </a:solidFill>
                <a:latin typeface="Symbol" panose="05050102010706020507" pitchFamily="18" charset="2"/>
                <a:ea typeface="ヒラギノ角ゴ Pro W3" pitchFamily="-65" charset="-128"/>
              </a:rPr>
              <a:t>t</a:t>
            </a:r>
            <a:r>
              <a:rPr lang="en-US" altLang="en-US" sz="1600" kern="0" dirty="0">
                <a:solidFill>
                  <a:srgbClr val="000000"/>
                </a:solidFill>
                <a:latin typeface="Times New Roman" pitchFamily="-65" charset="0"/>
                <a:ea typeface="ヒラギノ角ゴ Pro W3" pitchFamily="-65" charset="-128"/>
              </a:rPr>
              <a:t> </a:t>
            </a:r>
            <a:r>
              <a:rPr lang="en-US" altLang="en-US" sz="1600" i="1" kern="0" dirty="0">
                <a:solidFill>
                  <a:srgbClr val="000000"/>
                </a:solidFill>
                <a:latin typeface="Times New Roman" pitchFamily="-65" charset="0"/>
                <a:ea typeface="ヒラギノ角ゴ Pro W3" pitchFamily="-65" charset="-128"/>
              </a:rPr>
              <a:t>– </a:t>
            </a:r>
            <a:r>
              <a:rPr lang="en-US" altLang="en-US" sz="1600" i="1" kern="0" dirty="0">
                <a:solidFill>
                  <a:srgbClr val="000000"/>
                </a:solidFill>
                <a:latin typeface="Symbol" panose="05050102010706020507" pitchFamily="18" charset="2"/>
                <a:ea typeface="ヒラギノ角ゴ Pro W3" pitchFamily="-65" charset="-128"/>
              </a:rPr>
              <a:t>g </a:t>
            </a:r>
            <a:r>
              <a:rPr lang="en-US" altLang="en-US" sz="1600" i="1" kern="0" dirty="0" err="1">
                <a:solidFill>
                  <a:srgbClr val="000000"/>
                </a:solidFill>
                <a:latin typeface="Times New Roman" pitchFamily="-65" charset="0"/>
                <a:ea typeface="ヒラギノ角ゴ Pro W3" pitchFamily="-65" charset="-128"/>
              </a:rPr>
              <a:t>Y</a:t>
            </a:r>
            <a:r>
              <a:rPr lang="en-US" altLang="en-US" sz="1600" i="1" kern="0" baseline="-25000" dirty="0" err="1">
                <a:solidFill>
                  <a:srgbClr val="000000"/>
                </a:solidFill>
                <a:latin typeface="Times New Roman" pitchFamily="-65" charset="0"/>
                <a:ea typeface="ヒラギノ角ゴ Pro W3" pitchFamily="-65" charset="-128"/>
              </a:rPr>
              <a:t>p</a:t>
            </a:r>
            <a:r>
              <a:rPr lang="en-US" altLang="en-US" sz="1600" i="1" kern="0" baseline="-25000" dirty="0">
                <a:solidFill>
                  <a:srgbClr val="000000"/>
                </a:solidFill>
                <a:latin typeface="Times New Roman" pitchFamily="-65" charset="0"/>
                <a:ea typeface="ヒラギノ角ゴ Pro W3" pitchFamily="-65" charset="-128"/>
              </a:rPr>
              <a:t> </a:t>
            </a:r>
            <a:endParaRPr lang="en-US" altLang="en-US" sz="1800" i="1" dirty="0">
              <a:solidFill>
                <a:srgbClr val="000000"/>
              </a:solidFill>
              <a:latin typeface="Times New Roman" pitchFamily="18" charset="0"/>
              <a:ea typeface="ヒラギノ角ゴ Pro W3" pitchFamily="-65" charset="-128"/>
            </a:endParaRPr>
          </a:p>
          <a:p>
            <a:pPr marL="0" lvl="0" indent="0" algn="ctr" eaLnBrk="1" hangingPunct="1">
              <a:spcBef>
                <a:spcPct val="0"/>
              </a:spcBef>
              <a:buClr>
                <a:srgbClr val="000000"/>
              </a:buClr>
              <a:buNone/>
            </a:pPr>
            <a:endParaRPr lang="en-US" altLang="en-US" sz="1600" i="1" dirty="0">
              <a:solidFill>
                <a:srgbClr val="000000"/>
              </a:solidFill>
              <a:latin typeface="Times New Roman" pitchFamily="-65" charset="0"/>
              <a:ea typeface="ヒラギノ角ゴ Pro W3" pitchFamily="-65" charset="-128"/>
            </a:endParaRPr>
          </a:p>
          <a:p>
            <a:pPr marL="908050" lvl="2" indent="0" eaLnBrk="1" hangingPunct="1">
              <a:buClr>
                <a:srgbClr val="000000"/>
              </a:buClr>
              <a:buNone/>
              <a:tabLst>
                <a:tab pos="1379538" algn="l"/>
                <a:tab pos="3886200" algn="l"/>
              </a:tabLst>
            </a:pPr>
            <a:endParaRPr lang="en-US" altLang="en-US" sz="1600" dirty="0" smtClean="0">
              <a:solidFill>
                <a:srgbClr val="000000"/>
              </a:solidFill>
            </a:endParaRPr>
          </a:p>
          <a:p>
            <a:pPr marL="0" indent="0" algn="ctr" eaLnBrk="1" hangingPunct="1">
              <a:buClr>
                <a:srgbClr val="000000"/>
              </a:buClr>
              <a:buFont typeface="Wingdings" pitchFamily="2" charset="2"/>
              <a:buNone/>
            </a:pPr>
            <a:endParaRPr lang="en-US" altLang="en-US" sz="1600" i="1" dirty="0" smtClean="0">
              <a:solidFill>
                <a:srgbClr val="000000"/>
              </a:solidFill>
            </a:endParaRPr>
          </a:p>
        </p:txBody>
      </p:sp>
    </p:spTree>
    <p:extLst>
      <p:ext uri="{BB962C8B-B14F-4D97-AF65-F5344CB8AC3E}">
        <p14:creationId xmlns:p14="http://schemas.microsoft.com/office/powerpoint/2010/main" val="654742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left)">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right)">
                                      <p:cBhvr>
                                        <p:cTn id="22" dur="500"/>
                                        <p:tgtEl>
                                          <p:spTgt spid="34"/>
                                        </p:tgtEl>
                                      </p:cBhvr>
                                    </p:animEffec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7" grpId="0" animBg="1"/>
      <p:bldP spid="32" grpId="0" animBg="1"/>
      <p:bldP spid="34" grpId="0" animBg="1"/>
      <p:bldP spid="36" grpId="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endParaRPr lang="en-US" altLang="en-US">
              <a:solidFill>
                <a:srgbClr val="000000"/>
              </a:solidFill>
            </a:endParaRPr>
          </a:p>
        </p:txBody>
      </p:sp>
      <p:sp>
        <p:nvSpPr>
          <p:cNvPr id="19" name="Line 25"/>
          <p:cNvSpPr>
            <a:spLocks noChangeShapeType="1"/>
          </p:cNvSpPr>
          <p:nvPr/>
        </p:nvSpPr>
        <p:spPr bwMode="auto">
          <a:xfrm>
            <a:off x="2832100" y="3314872"/>
            <a:ext cx="4038600" cy="193119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1" name="Text Box 39"/>
          <p:cNvSpPr txBox="1">
            <a:spLocks noChangeArrowheads="1"/>
          </p:cNvSpPr>
          <p:nvPr/>
        </p:nvSpPr>
        <p:spPr bwMode="auto">
          <a:xfrm>
            <a:off x="6673850" y="5246064"/>
            <a:ext cx="60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800" b="0" i="1" dirty="0">
                <a:solidFill>
                  <a:srgbClr val="000000"/>
                </a:solidFill>
                <a:latin typeface="Times New Roman" pitchFamily="18" charset="0"/>
              </a:rPr>
              <a:t>AD</a:t>
            </a:r>
          </a:p>
        </p:txBody>
      </p:sp>
      <p:sp>
        <p:nvSpPr>
          <p:cNvPr id="28" name="Line 40"/>
          <p:cNvSpPr>
            <a:spLocks noChangeShapeType="1"/>
          </p:cNvSpPr>
          <p:nvPr/>
        </p:nvSpPr>
        <p:spPr bwMode="auto">
          <a:xfrm flipV="1">
            <a:off x="5911360" y="2883932"/>
            <a:ext cx="0" cy="3534452"/>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9" name="Rectangle 33"/>
          <p:cNvSpPr>
            <a:spLocks noChangeArrowheads="1"/>
          </p:cNvSpPr>
          <p:nvPr/>
        </p:nvSpPr>
        <p:spPr bwMode="auto">
          <a:xfrm>
            <a:off x="5334000" y="2514600"/>
            <a:ext cx="710451"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LRAS</a:t>
            </a:r>
            <a:endParaRPr lang="en-US" altLang="en-US" sz="1800" b="0" i="1" baseline="-25000" dirty="0">
              <a:solidFill>
                <a:srgbClr val="000000"/>
              </a:solidFill>
              <a:latin typeface="Times New Roman" pitchFamily="18" charset="0"/>
            </a:endParaRPr>
          </a:p>
        </p:txBody>
      </p:sp>
      <p:sp>
        <p:nvSpPr>
          <p:cNvPr id="38" name="Line 32"/>
          <p:cNvSpPr>
            <a:spLocks noChangeShapeType="1"/>
          </p:cNvSpPr>
          <p:nvPr/>
        </p:nvSpPr>
        <p:spPr bwMode="auto">
          <a:xfrm>
            <a:off x="2806700" y="6418384"/>
            <a:ext cx="4533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44" name="Line 33"/>
          <p:cNvSpPr>
            <a:spLocks noChangeShapeType="1"/>
          </p:cNvSpPr>
          <p:nvPr/>
        </p:nvSpPr>
        <p:spPr bwMode="auto">
          <a:xfrm>
            <a:off x="2805112" y="2667000"/>
            <a:ext cx="1588" cy="39624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45" name="Rectangle 38"/>
          <p:cNvSpPr>
            <a:spLocks noChangeArrowheads="1"/>
          </p:cNvSpPr>
          <p:nvPr/>
        </p:nvSpPr>
        <p:spPr bwMode="auto">
          <a:xfrm>
            <a:off x="6851650" y="6429375"/>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solidFill>
                  <a:srgbClr val="000000"/>
                </a:solidFill>
                <a:latin typeface="Times New Roman" pitchFamily="18" charset="0"/>
              </a:rPr>
              <a:t>Y</a:t>
            </a:r>
          </a:p>
        </p:txBody>
      </p:sp>
      <p:sp>
        <p:nvSpPr>
          <p:cNvPr id="52" name="Rectangle 39"/>
          <p:cNvSpPr>
            <a:spLocks noChangeArrowheads="1"/>
          </p:cNvSpPr>
          <p:nvPr/>
        </p:nvSpPr>
        <p:spPr bwMode="auto">
          <a:xfrm>
            <a:off x="2349500" y="2514600"/>
            <a:ext cx="369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latin typeface="Symbol" panose="05050102010706020507" pitchFamily="18" charset="2"/>
              </a:rPr>
              <a:t>p </a:t>
            </a:r>
            <a:endParaRPr lang="en-US" altLang="en-US" sz="1800" b="0" i="1" dirty="0">
              <a:solidFill>
                <a:srgbClr val="000000"/>
              </a:solidFill>
              <a:latin typeface="Times New Roman" pitchFamily="18" charset="0"/>
            </a:endParaRPr>
          </a:p>
        </p:txBody>
      </p:sp>
      <p:sp>
        <p:nvSpPr>
          <p:cNvPr id="32" name="Line 36"/>
          <p:cNvSpPr>
            <a:spLocks noChangeAspect="1" noChangeShapeType="1"/>
          </p:cNvSpPr>
          <p:nvPr/>
        </p:nvSpPr>
        <p:spPr bwMode="auto">
          <a:xfrm flipV="1">
            <a:off x="2817088" y="4156368"/>
            <a:ext cx="4057109" cy="261412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4" name="Line 41"/>
          <p:cNvSpPr>
            <a:spLocks noChangeShapeType="1"/>
          </p:cNvSpPr>
          <p:nvPr/>
        </p:nvSpPr>
        <p:spPr bwMode="auto">
          <a:xfrm flipH="1">
            <a:off x="2810127" y="4780976"/>
            <a:ext cx="3096529" cy="0"/>
          </a:xfrm>
          <a:prstGeom prst="line">
            <a:avLst/>
          </a:prstGeom>
          <a:noFill/>
          <a:ln w="19050">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2" name="Oval 43"/>
          <p:cNvSpPr>
            <a:spLocks noChangeAspect="1" noChangeArrowheads="1"/>
          </p:cNvSpPr>
          <p:nvPr/>
        </p:nvSpPr>
        <p:spPr bwMode="auto">
          <a:xfrm>
            <a:off x="2258324" y="4557713"/>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6.5</a:t>
            </a:r>
            <a:endParaRPr lang="en-US" altLang="en-US" sz="1400" b="0" dirty="0">
              <a:solidFill>
                <a:srgbClr val="FF0000"/>
              </a:solidFill>
              <a:latin typeface="Times New Roman" pitchFamily="18" charset="0"/>
            </a:endParaRPr>
          </a:p>
        </p:txBody>
      </p:sp>
      <p:sp>
        <p:nvSpPr>
          <p:cNvPr id="23" name="Oval 42"/>
          <p:cNvSpPr>
            <a:spLocks noChangeAspect="1" noChangeArrowheads="1"/>
          </p:cNvSpPr>
          <p:nvPr/>
        </p:nvSpPr>
        <p:spPr bwMode="auto">
          <a:xfrm>
            <a:off x="5574691" y="6429375"/>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15</a:t>
            </a:r>
            <a:endParaRPr lang="en-US" altLang="en-US" sz="1400" b="0" dirty="0">
              <a:solidFill>
                <a:srgbClr val="000000"/>
              </a:solidFill>
              <a:latin typeface="Times New Roman" pitchFamily="18" charset="0"/>
            </a:endParaRPr>
          </a:p>
        </p:txBody>
      </p:sp>
      <p:sp>
        <p:nvSpPr>
          <p:cNvPr id="26" name="Rectangle 25"/>
          <p:cNvSpPr/>
          <p:nvPr/>
        </p:nvSpPr>
        <p:spPr>
          <a:xfrm>
            <a:off x="867674" y="1524000"/>
            <a:ext cx="2324100" cy="461665"/>
          </a:xfrm>
          <a:prstGeom prst="rect">
            <a:avLst/>
          </a:prstGeom>
        </p:spPr>
        <p:txBody>
          <a:bodyPr wrap="square">
            <a:spAutoFit/>
          </a:bodyPr>
          <a:lstStyle/>
          <a:p>
            <a:pPr marL="0" lvl="1" eaLnBrk="1" hangingPunct="1"/>
            <a:r>
              <a:rPr lang="en-US" altLang="en-US" sz="1200" i="1" dirty="0" smtClean="0"/>
              <a:t>But wages </a:t>
            </a:r>
            <a:r>
              <a:rPr lang="en-US" altLang="en-US" sz="1200" i="1" dirty="0"/>
              <a:t>are </a:t>
            </a:r>
            <a:r>
              <a:rPr lang="en-US" altLang="en-US" sz="1200" i="1" dirty="0" smtClean="0"/>
              <a:t>inflexible…</a:t>
            </a:r>
          </a:p>
          <a:p>
            <a:pPr marL="0" lvl="1" eaLnBrk="1" hangingPunct="1"/>
            <a:r>
              <a:rPr lang="en-US" altLang="en-US" sz="1200" i="1" dirty="0" smtClean="0"/>
              <a:t>…need active government policy</a:t>
            </a:r>
            <a:endParaRPr lang="en-US" sz="1200" i="1" dirty="0"/>
          </a:p>
        </p:txBody>
      </p:sp>
      <p:sp>
        <p:nvSpPr>
          <p:cNvPr id="27" name="Line 36"/>
          <p:cNvSpPr>
            <a:spLocks noChangeAspect="1" noChangeShapeType="1"/>
          </p:cNvSpPr>
          <p:nvPr/>
        </p:nvSpPr>
        <p:spPr bwMode="auto">
          <a:xfrm flipV="1">
            <a:off x="2800349" y="3810000"/>
            <a:ext cx="4057109" cy="261412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5" name="Rectangle 44"/>
          <p:cNvSpPr>
            <a:spLocks noChangeArrowheads="1"/>
          </p:cNvSpPr>
          <p:nvPr/>
        </p:nvSpPr>
        <p:spPr bwMode="auto">
          <a:xfrm>
            <a:off x="6705600" y="3516868"/>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SRAS</a:t>
            </a:r>
            <a:endParaRPr lang="en-US" altLang="en-US" sz="1800" b="0" i="1" dirty="0">
              <a:solidFill>
                <a:srgbClr val="000000"/>
              </a:solidFill>
              <a:latin typeface="Times New Roman" pitchFamily="18" charset="0"/>
            </a:endParaRPr>
          </a:p>
        </p:txBody>
      </p:sp>
      <p:sp>
        <p:nvSpPr>
          <p:cNvPr id="36" name="Line 41"/>
          <p:cNvSpPr>
            <a:spLocks noChangeShapeType="1"/>
          </p:cNvSpPr>
          <p:nvPr/>
        </p:nvSpPr>
        <p:spPr bwMode="auto">
          <a:xfrm flipH="1">
            <a:off x="2828192" y="4637812"/>
            <a:ext cx="2743200" cy="1588"/>
          </a:xfrm>
          <a:prstGeom prst="line">
            <a:avLst/>
          </a:prstGeom>
          <a:noFill/>
          <a:ln w="19050">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7" name="Line 41"/>
          <p:cNvSpPr>
            <a:spLocks noChangeShapeType="1"/>
          </p:cNvSpPr>
          <p:nvPr/>
        </p:nvSpPr>
        <p:spPr bwMode="auto">
          <a:xfrm flipH="1">
            <a:off x="5548314" y="4656991"/>
            <a:ext cx="29549" cy="1772383"/>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9" name="Oval 43"/>
          <p:cNvSpPr>
            <a:spLocks noChangeAspect="1" noChangeArrowheads="1"/>
          </p:cNvSpPr>
          <p:nvPr/>
        </p:nvSpPr>
        <p:spPr bwMode="auto">
          <a:xfrm>
            <a:off x="2419350" y="4395238"/>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000000"/>
                </a:solidFill>
                <a:latin typeface="Times New Roman" pitchFamily="18" charset="0"/>
              </a:rPr>
              <a:t>7</a:t>
            </a:r>
          </a:p>
        </p:txBody>
      </p:sp>
      <p:sp>
        <p:nvSpPr>
          <p:cNvPr id="40" name="Oval 42"/>
          <p:cNvSpPr>
            <a:spLocks noChangeAspect="1" noChangeArrowheads="1"/>
          </p:cNvSpPr>
          <p:nvPr/>
        </p:nvSpPr>
        <p:spPr bwMode="auto">
          <a:xfrm>
            <a:off x="5219712" y="6435968"/>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14</a:t>
            </a:r>
            <a:endParaRPr lang="en-US" altLang="en-US" sz="1400" b="0" dirty="0">
              <a:solidFill>
                <a:srgbClr val="000000"/>
              </a:solidFill>
              <a:latin typeface="Times New Roman" pitchFamily="18" charset="0"/>
            </a:endParaRPr>
          </a:p>
        </p:txBody>
      </p:sp>
      <p:sp>
        <p:nvSpPr>
          <p:cNvPr id="25"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Recessionary Gap</a:t>
            </a:r>
            <a:endParaRPr lang="en-US" altLang="en-US" sz="2600" b="1" dirty="0">
              <a:solidFill>
                <a:srgbClr val="000000"/>
              </a:solidFill>
            </a:endParaRPr>
          </a:p>
        </p:txBody>
      </p:sp>
    </p:spTree>
    <p:extLst>
      <p:ext uri="{BB962C8B-B14F-4D97-AF65-F5344CB8AC3E}">
        <p14:creationId xmlns:p14="http://schemas.microsoft.com/office/powerpoint/2010/main" val="14539471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32"/>
                                        </p:tgtEl>
                                      </p:cBhvr>
                                    </p:animEffect>
                                    <p:set>
                                      <p:cBhvr>
                                        <p:cTn id="7" dur="1" fill="hold">
                                          <p:stCondLst>
                                            <p:cond delay="999"/>
                                          </p:stCondLst>
                                        </p:cTn>
                                        <p:tgtEl>
                                          <p:spTgt spid="3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34"/>
                                        </p:tgtEl>
                                      </p:cBhvr>
                                    </p:animEffect>
                                    <p:set>
                                      <p:cBhvr>
                                        <p:cTn id="10" dur="1" fill="hold">
                                          <p:stCondLst>
                                            <p:cond delay="999"/>
                                          </p:stCondLst>
                                        </p:cTn>
                                        <p:tgtEl>
                                          <p:spTgt spid="34"/>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00"/>
                                        <p:tgtEl>
                                          <p:spTgt spid="22"/>
                                        </p:tgtEl>
                                      </p:cBhvr>
                                    </p:animEffect>
                                    <p:set>
                                      <p:cBhvr>
                                        <p:cTn id="13" dur="1" fill="hold">
                                          <p:stCondLst>
                                            <p:cond delay="999"/>
                                          </p:stCondLst>
                                        </p:cTn>
                                        <p:tgtEl>
                                          <p:spTgt spid="22"/>
                                        </p:tgtEl>
                                        <p:attrNameLst>
                                          <p:attrName>style.visibility</p:attrName>
                                        </p:attrNameLst>
                                      </p:cBhvr>
                                      <p:to>
                                        <p:strVal val="hidden"/>
                                      </p:to>
                                    </p:set>
                                  </p:childTnLst>
                                </p:cTn>
                              </p:par>
                              <p:par>
                                <p:cTn id="14" presetID="10" presetClass="entr" presetSubtype="0" fill="hold" grpId="0" nodeType="withEffect">
                                  <p:stCondLst>
                                    <p:cond delay="50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1000"/>
                                        <p:tgtEl>
                                          <p:spTgt spid="36"/>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000"/>
                                        <p:tgtEl>
                                          <p:spTgt spid="37"/>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1000"/>
                                        <p:tgtEl>
                                          <p:spTgt spid="40"/>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22" grpId="0"/>
      <p:bldP spid="27" grpId="0" animBg="1"/>
      <p:bldP spid="36" grpId="0" animBg="1"/>
      <p:bldP spid="37" grpId="0" animBg="1"/>
      <p:bldP spid="39" grpId="0"/>
      <p:bldP spid="40" grpId="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endParaRPr lang="en-US" altLang="en-US">
              <a:solidFill>
                <a:srgbClr val="000000"/>
              </a:solidFill>
            </a:endParaRPr>
          </a:p>
        </p:txBody>
      </p:sp>
      <p:sp>
        <p:nvSpPr>
          <p:cNvPr id="19" name="Line 25"/>
          <p:cNvSpPr>
            <a:spLocks noChangeShapeType="1"/>
          </p:cNvSpPr>
          <p:nvPr/>
        </p:nvSpPr>
        <p:spPr bwMode="auto">
          <a:xfrm>
            <a:off x="2832100" y="2945608"/>
            <a:ext cx="4038600" cy="193119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1" name="Text Box 39"/>
          <p:cNvSpPr txBox="1">
            <a:spLocks noChangeArrowheads="1"/>
          </p:cNvSpPr>
          <p:nvPr/>
        </p:nvSpPr>
        <p:spPr bwMode="auto">
          <a:xfrm>
            <a:off x="6673850" y="4800600"/>
            <a:ext cx="60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800" b="0" i="1" dirty="0">
                <a:solidFill>
                  <a:srgbClr val="000000"/>
                </a:solidFill>
                <a:latin typeface="Times New Roman" pitchFamily="18" charset="0"/>
              </a:rPr>
              <a:t>AD</a:t>
            </a:r>
          </a:p>
        </p:txBody>
      </p:sp>
      <p:sp>
        <p:nvSpPr>
          <p:cNvPr id="28" name="Line 40"/>
          <p:cNvSpPr>
            <a:spLocks noChangeShapeType="1"/>
          </p:cNvSpPr>
          <p:nvPr/>
        </p:nvSpPr>
        <p:spPr bwMode="auto">
          <a:xfrm flipV="1">
            <a:off x="5410200" y="2883932"/>
            <a:ext cx="0" cy="3534452"/>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9" name="Rectangle 33"/>
          <p:cNvSpPr>
            <a:spLocks noChangeArrowheads="1"/>
          </p:cNvSpPr>
          <p:nvPr/>
        </p:nvSpPr>
        <p:spPr bwMode="auto">
          <a:xfrm>
            <a:off x="4876800" y="2514600"/>
            <a:ext cx="710451"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LRAS</a:t>
            </a:r>
            <a:endParaRPr lang="en-US" altLang="en-US" sz="1800" b="0" i="1" baseline="-25000" dirty="0">
              <a:solidFill>
                <a:srgbClr val="000000"/>
              </a:solidFill>
              <a:latin typeface="Times New Roman" pitchFamily="18" charset="0"/>
            </a:endParaRPr>
          </a:p>
        </p:txBody>
      </p:sp>
      <p:sp>
        <p:nvSpPr>
          <p:cNvPr id="38" name="Line 32"/>
          <p:cNvSpPr>
            <a:spLocks noChangeShapeType="1"/>
          </p:cNvSpPr>
          <p:nvPr/>
        </p:nvSpPr>
        <p:spPr bwMode="auto">
          <a:xfrm>
            <a:off x="2806700" y="6418384"/>
            <a:ext cx="4533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44" name="Line 33"/>
          <p:cNvSpPr>
            <a:spLocks noChangeShapeType="1"/>
          </p:cNvSpPr>
          <p:nvPr/>
        </p:nvSpPr>
        <p:spPr bwMode="auto">
          <a:xfrm>
            <a:off x="2805112" y="2667000"/>
            <a:ext cx="1588" cy="39624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45" name="Rectangle 38"/>
          <p:cNvSpPr>
            <a:spLocks noChangeArrowheads="1"/>
          </p:cNvSpPr>
          <p:nvPr/>
        </p:nvSpPr>
        <p:spPr bwMode="auto">
          <a:xfrm>
            <a:off x="6851650" y="6429375"/>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solidFill>
                  <a:srgbClr val="000000"/>
                </a:solidFill>
                <a:latin typeface="Times New Roman" pitchFamily="18" charset="0"/>
              </a:rPr>
              <a:t>Y</a:t>
            </a:r>
          </a:p>
        </p:txBody>
      </p:sp>
      <p:sp>
        <p:nvSpPr>
          <p:cNvPr id="46" name="Oval 42"/>
          <p:cNvSpPr>
            <a:spLocks noChangeAspect="1" noChangeArrowheads="1"/>
          </p:cNvSpPr>
          <p:nvPr/>
        </p:nvSpPr>
        <p:spPr bwMode="auto">
          <a:xfrm>
            <a:off x="5087695" y="6429375"/>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15</a:t>
            </a:r>
            <a:endParaRPr lang="en-US" altLang="en-US" sz="1400" b="0" dirty="0">
              <a:solidFill>
                <a:srgbClr val="000000"/>
              </a:solidFill>
              <a:latin typeface="Times New Roman" pitchFamily="18" charset="0"/>
            </a:endParaRPr>
          </a:p>
        </p:txBody>
      </p:sp>
      <p:sp>
        <p:nvSpPr>
          <p:cNvPr id="47" name="Line 36"/>
          <p:cNvSpPr>
            <a:spLocks noChangeAspect="1" noChangeShapeType="1"/>
          </p:cNvSpPr>
          <p:nvPr/>
        </p:nvSpPr>
        <p:spPr bwMode="auto">
          <a:xfrm flipV="1">
            <a:off x="2800349" y="3810000"/>
            <a:ext cx="4057109" cy="261412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48" name="Line 41"/>
          <p:cNvSpPr>
            <a:spLocks noChangeShapeType="1"/>
          </p:cNvSpPr>
          <p:nvPr/>
        </p:nvSpPr>
        <p:spPr bwMode="auto">
          <a:xfrm flipH="1">
            <a:off x="2800349" y="4419599"/>
            <a:ext cx="3122124" cy="0"/>
          </a:xfrm>
          <a:prstGeom prst="line">
            <a:avLst/>
          </a:prstGeom>
          <a:noFill/>
          <a:ln w="19050">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49" name="Oval 43"/>
          <p:cNvSpPr>
            <a:spLocks noChangeAspect="1" noChangeArrowheads="1"/>
          </p:cNvSpPr>
          <p:nvPr/>
        </p:nvSpPr>
        <p:spPr bwMode="auto">
          <a:xfrm>
            <a:off x="2251787" y="4191000"/>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000000"/>
                </a:solidFill>
                <a:latin typeface="Times New Roman" pitchFamily="18" charset="0"/>
              </a:rPr>
              <a:t>8</a:t>
            </a:r>
            <a:endParaRPr lang="en-US" altLang="en-US" sz="1400" b="0" dirty="0">
              <a:solidFill>
                <a:srgbClr val="000000"/>
              </a:solidFill>
              <a:latin typeface="Times New Roman" pitchFamily="18" charset="0"/>
            </a:endParaRPr>
          </a:p>
        </p:txBody>
      </p:sp>
      <p:sp>
        <p:nvSpPr>
          <p:cNvPr id="50" name="Rectangle 44"/>
          <p:cNvSpPr>
            <a:spLocks noChangeArrowheads="1"/>
          </p:cNvSpPr>
          <p:nvPr/>
        </p:nvSpPr>
        <p:spPr bwMode="auto">
          <a:xfrm>
            <a:off x="6705600" y="3516868"/>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SRAS</a:t>
            </a:r>
            <a:endParaRPr lang="en-US" altLang="en-US" sz="1800" b="0" i="1" dirty="0">
              <a:solidFill>
                <a:srgbClr val="000000"/>
              </a:solidFill>
              <a:latin typeface="Times New Roman" pitchFamily="18" charset="0"/>
            </a:endParaRPr>
          </a:p>
        </p:txBody>
      </p:sp>
      <p:sp>
        <p:nvSpPr>
          <p:cNvPr id="52" name="Rectangle 39"/>
          <p:cNvSpPr>
            <a:spLocks noChangeArrowheads="1"/>
          </p:cNvSpPr>
          <p:nvPr/>
        </p:nvSpPr>
        <p:spPr bwMode="auto">
          <a:xfrm>
            <a:off x="2349500" y="2514600"/>
            <a:ext cx="369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latin typeface="Symbol" panose="05050102010706020507" pitchFamily="18" charset="2"/>
              </a:rPr>
              <a:t>p </a:t>
            </a:r>
            <a:endParaRPr lang="en-US" altLang="en-US" sz="1800" b="0" i="1" dirty="0">
              <a:solidFill>
                <a:srgbClr val="000000"/>
              </a:solidFill>
              <a:latin typeface="Times New Roman" pitchFamily="18" charset="0"/>
            </a:endParaRPr>
          </a:p>
        </p:txBody>
      </p:sp>
      <p:sp>
        <p:nvSpPr>
          <p:cNvPr id="23" name="Line 41"/>
          <p:cNvSpPr>
            <a:spLocks noChangeShapeType="1"/>
          </p:cNvSpPr>
          <p:nvPr/>
        </p:nvSpPr>
        <p:spPr bwMode="auto">
          <a:xfrm flipH="1">
            <a:off x="5923022" y="4438779"/>
            <a:ext cx="0" cy="1979605"/>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5" name="Oval 42"/>
          <p:cNvSpPr>
            <a:spLocks noChangeAspect="1" noChangeArrowheads="1"/>
          </p:cNvSpPr>
          <p:nvPr/>
        </p:nvSpPr>
        <p:spPr bwMode="auto">
          <a:xfrm>
            <a:off x="5588855" y="6435968"/>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16</a:t>
            </a:r>
            <a:endParaRPr lang="en-US" altLang="en-US" sz="1400" b="0" dirty="0">
              <a:solidFill>
                <a:srgbClr val="000000"/>
              </a:solidFill>
              <a:latin typeface="Times New Roman" pitchFamily="18" charset="0"/>
            </a:endParaRPr>
          </a:p>
        </p:txBody>
      </p:sp>
      <p:pic>
        <p:nvPicPr>
          <p:cNvPr id="849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6887" y="1372927"/>
            <a:ext cx="1571625" cy="88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Line 8"/>
          <p:cNvSpPr>
            <a:spLocks noChangeShapeType="1"/>
          </p:cNvSpPr>
          <p:nvPr/>
        </p:nvSpPr>
        <p:spPr bwMode="auto">
          <a:xfrm flipV="1">
            <a:off x="6813550" y="1607559"/>
            <a:ext cx="0" cy="182880"/>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24"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Inflationary Gap</a:t>
            </a:r>
            <a:endParaRPr lang="en-US" altLang="en-US" sz="2600" b="1" dirty="0">
              <a:solidFill>
                <a:srgbClr val="000000"/>
              </a:solidFill>
            </a:endParaRPr>
          </a:p>
        </p:txBody>
      </p:sp>
      <p:sp>
        <p:nvSpPr>
          <p:cNvPr id="27" name="Rectangle 3"/>
          <p:cNvSpPr txBox="1">
            <a:spLocks noChangeArrowheads="1"/>
          </p:cNvSpPr>
          <p:nvPr/>
        </p:nvSpPr>
        <p:spPr bwMode="auto">
          <a:xfrm>
            <a:off x="5308600" y="1508497"/>
            <a:ext cx="3320613" cy="72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Font typeface="Wingdings" pitchFamily="2" charset="2"/>
              <a:buChar char="§"/>
              <a:defRPr>
                <a:solidFill>
                  <a:schemeClr val="tx1"/>
                </a:solidFill>
                <a:latin typeface="+mn-lt"/>
                <a:ea typeface="+mn-ea"/>
                <a:cs typeface="+mn-cs"/>
              </a:defRPr>
            </a:lvl1pPr>
            <a:lvl2pPr marL="800100" indent="-34290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lvl="0" indent="0" algn="ctr" eaLnBrk="1" hangingPunct="1">
              <a:spcBef>
                <a:spcPct val="0"/>
              </a:spcBef>
              <a:buClr>
                <a:srgbClr val="000000"/>
              </a:buClr>
              <a:buNone/>
            </a:pPr>
            <a:endParaRPr lang="en-US" altLang="en-US" sz="1050" i="1" kern="0" dirty="0">
              <a:solidFill>
                <a:srgbClr val="000000"/>
              </a:solidFill>
              <a:latin typeface="Symbol" panose="05050102010706020507" pitchFamily="18" charset="2"/>
              <a:ea typeface="ヒラギノ角ゴ Pro W3" pitchFamily="-65" charset="-128"/>
            </a:endParaRPr>
          </a:p>
          <a:p>
            <a:pPr marL="0" lvl="0" indent="0" algn="ctr" eaLnBrk="1" hangingPunct="1">
              <a:spcBef>
                <a:spcPts val="384"/>
              </a:spcBef>
              <a:buClr>
                <a:srgbClr val="000000"/>
              </a:buClr>
              <a:buNone/>
            </a:pPr>
            <a:r>
              <a:rPr lang="en-US" altLang="en-US" sz="1600" i="1" kern="0" dirty="0">
                <a:solidFill>
                  <a:srgbClr val="000000"/>
                </a:solidFill>
                <a:latin typeface="Symbol" panose="05050102010706020507" pitchFamily="18" charset="2"/>
                <a:ea typeface="ヒラギノ角ゴ Pro W3" pitchFamily="-65" charset="-128"/>
              </a:rPr>
              <a:t>p</a:t>
            </a:r>
            <a:r>
              <a:rPr lang="en-US" altLang="en-US" sz="1600" i="1" kern="0" dirty="0">
                <a:solidFill>
                  <a:srgbClr val="000000"/>
                </a:solidFill>
                <a:latin typeface="Times New Roman" pitchFamily="-65" charset="0"/>
                <a:ea typeface="ヒラギノ角ゴ Pro W3" pitchFamily="-65" charset="-128"/>
              </a:rPr>
              <a:t> = </a:t>
            </a:r>
            <a:r>
              <a:rPr lang="en-US" altLang="en-US" sz="1600" i="1" kern="0" dirty="0">
                <a:solidFill>
                  <a:srgbClr val="000000"/>
                </a:solidFill>
                <a:latin typeface="Symbol" panose="05050102010706020507" pitchFamily="18" charset="2"/>
                <a:ea typeface="ヒラギノ角ゴ Pro W3" pitchFamily="-65" charset="-128"/>
              </a:rPr>
              <a:t>g </a:t>
            </a:r>
            <a:r>
              <a:rPr lang="en-US" altLang="en-US" sz="1600" i="1" kern="0" dirty="0">
                <a:solidFill>
                  <a:srgbClr val="000000"/>
                </a:solidFill>
                <a:latin typeface="Times New Roman" pitchFamily="-65" charset="0"/>
                <a:ea typeface="ヒラギノ角ゴ Pro W3" pitchFamily="-65" charset="-128"/>
                <a:cs typeface="Arial" charset="0"/>
              </a:rPr>
              <a:t>Y + </a:t>
            </a:r>
            <a:r>
              <a:rPr lang="en-US" altLang="en-US" sz="1600" i="1" kern="0" dirty="0">
                <a:solidFill>
                  <a:srgbClr val="000000"/>
                </a:solidFill>
                <a:latin typeface="Symbol" panose="05050102010706020507" pitchFamily="18" charset="2"/>
                <a:ea typeface="ヒラギノ角ゴ Pro W3" pitchFamily="-65" charset="-128"/>
              </a:rPr>
              <a:t>p</a:t>
            </a:r>
            <a:r>
              <a:rPr lang="en-US" altLang="en-US" sz="1600" i="1" kern="0" baseline="30000" dirty="0">
                <a:solidFill>
                  <a:srgbClr val="000000"/>
                </a:solidFill>
                <a:latin typeface="Times New Roman" pitchFamily="-65" charset="0"/>
                <a:ea typeface="ヒラギノ角ゴ Pro W3" pitchFamily="-65" charset="-128"/>
              </a:rPr>
              <a:t> e</a:t>
            </a:r>
            <a:r>
              <a:rPr lang="en-US" altLang="en-US" sz="1600" i="1" kern="0" dirty="0">
                <a:solidFill>
                  <a:srgbClr val="000000"/>
                </a:solidFill>
                <a:latin typeface="Times New Roman" pitchFamily="-65" charset="0"/>
                <a:ea typeface="ヒラギノ角ゴ Pro W3" pitchFamily="-65" charset="-128"/>
              </a:rPr>
              <a:t> + </a:t>
            </a:r>
            <a:r>
              <a:rPr lang="en-US" altLang="en-US" sz="1600" i="1" kern="0" dirty="0">
                <a:solidFill>
                  <a:srgbClr val="000000"/>
                </a:solidFill>
                <a:latin typeface="Symbol" panose="05050102010706020507" pitchFamily="18" charset="2"/>
                <a:ea typeface="ヒラギノ角ゴ Pro W3" pitchFamily="-65" charset="-128"/>
              </a:rPr>
              <a:t>r </a:t>
            </a:r>
            <a:r>
              <a:rPr lang="en-US" altLang="en-US" sz="1600" i="1" kern="0" dirty="0">
                <a:solidFill>
                  <a:srgbClr val="000000"/>
                </a:solidFill>
                <a:latin typeface="Times New Roman" pitchFamily="-65" charset="0"/>
                <a:ea typeface="ヒラギノ角ゴ Pro W3" pitchFamily="-65" charset="-128"/>
              </a:rPr>
              <a:t>+</a:t>
            </a:r>
            <a:r>
              <a:rPr lang="en-US" altLang="en-US" sz="1600" i="1" kern="0" dirty="0">
                <a:solidFill>
                  <a:srgbClr val="000000"/>
                </a:solidFill>
                <a:latin typeface="Symbol" panose="05050102010706020507" pitchFamily="18" charset="2"/>
                <a:ea typeface="ヒラギノ角ゴ Pro W3" pitchFamily="-65" charset="-128"/>
              </a:rPr>
              <a:t>t</a:t>
            </a:r>
            <a:r>
              <a:rPr lang="en-US" altLang="en-US" sz="1600" kern="0" dirty="0">
                <a:solidFill>
                  <a:srgbClr val="000000"/>
                </a:solidFill>
                <a:latin typeface="Times New Roman" pitchFamily="-65" charset="0"/>
                <a:ea typeface="ヒラギノ角ゴ Pro W3" pitchFamily="-65" charset="-128"/>
              </a:rPr>
              <a:t> </a:t>
            </a:r>
            <a:r>
              <a:rPr lang="en-US" altLang="en-US" sz="1600" i="1" kern="0" dirty="0">
                <a:solidFill>
                  <a:srgbClr val="000000"/>
                </a:solidFill>
                <a:latin typeface="Times New Roman" pitchFamily="-65" charset="0"/>
                <a:ea typeface="ヒラギノ角ゴ Pro W3" pitchFamily="-65" charset="-128"/>
              </a:rPr>
              <a:t>– </a:t>
            </a:r>
            <a:r>
              <a:rPr lang="en-US" altLang="en-US" sz="1600" i="1" kern="0" dirty="0">
                <a:solidFill>
                  <a:srgbClr val="000000"/>
                </a:solidFill>
                <a:latin typeface="Symbol" panose="05050102010706020507" pitchFamily="18" charset="2"/>
                <a:ea typeface="ヒラギノ角ゴ Pro W3" pitchFamily="-65" charset="-128"/>
              </a:rPr>
              <a:t>g </a:t>
            </a:r>
            <a:r>
              <a:rPr lang="en-US" altLang="en-US" sz="1600" i="1" kern="0" dirty="0" err="1">
                <a:solidFill>
                  <a:srgbClr val="000000"/>
                </a:solidFill>
                <a:latin typeface="Times New Roman" pitchFamily="-65" charset="0"/>
                <a:ea typeface="ヒラギノ角ゴ Pro W3" pitchFamily="-65" charset="-128"/>
              </a:rPr>
              <a:t>Y</a:t>
            </a:r>
            <a:r>
              <a:rPr lang="en-US" altLang="en-US" sz="1600" i="1" kern="0" baseline="-25000" dirty="0" err="1">
                <a:solidFill>
                  <a:srgbClr val="000000"/>
                </a:solidFill>
                <a:latin typeface="Times New Roman" pitchFamily="-65" charset="0"/>
                <a:ea typeface="ヒラギノ角ゴ Pro W3" pitchFamily="-65" charset="-128"/>
              </a:rPr>
              <a:t>p</a:t>
            </a:r>
            <a:r>
              <a:rPr lang="en-US" altLang="en-US" sz="1600" i="1" kern="0" baseline="-25000" dirty="0">
                <a:solidFill>
                  <a:srgbClr val="000000"/>
                </a:solidFill>
                <a:latin typeface="Times New Roman" pitchFamily="-65" charset="0"/>
                <a:ea typeface="ヒラギノ角ゴ Pro W3" pitchFamily="-65" charset="-128"/>
              </a:rPr>
              <a:t> </a:t>
            </a:r>
            <a:endParaRPr lang="en-US" altLang="en-US" sz="1800" i="1" dirty="0">
              <a:solidFill>
                <a:srgbClr val="000000"/>
              </a:solidFill>
              <a:latin typeface="Times New Roman" pitchFamily="18" charset="0"/>
              <a:ea typeface="ヒラギノ角ゴ Pro W3" pitchFamily="-65" charset="-128"/>
            </a:endParaRPr>
          </a:p>
          <a:p>
            <a:pPr marL="0" lvl="0" indent="0" algn="ctr" eaLnBrk="1" hangingPunct="1">
              <a:spcBef>
                <a:spcPct val="0"/>
              </a:spcBef>
              <a:buClr>
                <a:srgbClr val="000000"/>
              </a:buClr>
              <a:buNone/>
            </a:pPr>
            <a:endParaRPr lang="en-US" altLang="en-US" sz="1600" i="1" dirty="0">
              <a:solidFill>
                <a:srgbClr val="000000"/>
              </a:solidFill>
              <a:latin typeface="Times New Roman" pitchFamily="-65" charset="0"/>
              <a:ea typeface="ヒラギノ角ゴ Pro W3" pitchFamily="-65" charset="-128"/>
            </a:endParaRPr>
          </a:p>
          <a:p>
            <a:pPr marL="908050" lvl="2" indent="0" eaLnBrk="1" hangingPunct="1">
              <a:buClr>
                <a:srgbClr val="000000"/>
              </a:buClr>
              <a:buNone/>
              <a:tabLst>
                <a:tab pos="1379538" algn="l"/>
                <a:tab pos="3886200" algn="l"/>
              </a:tabLst>
            </a:pPr>
            <a:endParaRPr lang="en-US" altLang="en-US" sz="1600" dirty="0" smtClean="0">
              <a:solidFill>
                <a:srgbClr val="000000"/>
              </a:solidFill>
            </a:endParaRPr>
          </a:p>
          <a:p>
            <a:pPr marL="0" indent="0" algn="ctr" eaLnBrk="1" hangingPunct="1">
              <a:buClr>
                <a:srgbClr val="000000"/>
              </a:buClr>
              <a:buFont typeface="Wingdings" pitchFamily="2" charset="2"/>
              <a:buNone/>
            </a:pPr>
            <a:endParaRPr lang="en-US" altLang="en-US" sz="1600" i="1" dirty="0" smtClean="0">
              <a:solidFill>
                <a:srgbClr val="000000"/>
              </a:solidFill>
            </a:endParaRPr>
          </a:p>
        </p:txBody>
      </p:sp>
    </p:spTree>
    <p:extLst>
      <p:ext uri="{BB962C8B-B14F-4D97-AF65-F5344CB8AC3E}">
        <p14:creationId xmlns:p14="http://schemas.microsoft.com/office/powerpoint/2010/main" val="12287147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9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endParaRPr lang="en-US" altLang="en-US">
              <a:solidFill>
                <a:srgbClr val="000000"/>
              </a:solidFill>
            </a:endParaRPr>
          </a:p>
        </p:txBody>
      </p:sp>
      <p:sp>
        <p:nvSpPr>
          <p:cNvPr id="19" name="Line 25"/>
          <p:cNvSpPr>
            <a:spLocks noChangeShapeType="1"/>
          </p:cNvSpPr>
          <p:nvPr/>
        </p:nvSpPr>
        <p:spPr bwMode="auto">
          <a:xfrm>
            <a:off x="2832100" y="2945608"/>
            <a:ext cx="4038600" cy="193119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1" name="Text Box 39"/>
          <p:cNvSpPr txBox="1">
            <a:spLocks noChangeArrowheads="1"/>
          </p:cNvSpPr>
          <p:nvPr/>
        </p:nvSpPr>
        <p:spPr bwMode="auto">
          <a:xfrm>
            <a:off x="6673850" y="4800600"/>
            <a:ext cx="60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800" b="0" i="1" dirty="0">
                <a:solidFill>
                  <a:srgbClr val="000000"/>
                </a:solidFill>
                <a:latin typeface="Times New Roman" pitchFamily="18" charset="0"/>
              </a:rPr>
              <a:t>AD</a:t>
            </a:r>
          </a:p>
        </p:txBody>
      </p:sp>
      <p:sp>
        <p:nvSpPr>
          <p:cNvPr id="28" name="Line 40"/>
          <p:cNvSpPr>
            <a:spLocks noChangeShapeType="1"/>
          </p:cNvSpPr>
          <p:nvPr/>
        </p:nvSpPr>
        <p:spPr bwMode="auto">
          <a:xfrm flipV="1">
            <a:off x="5410200" y="2883932"/>
            <a:ext cx="0" cy="3534452"/>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9" name="Rectangle 33"/>
          <p:cNvSpPr>
            <a:spLocks noChangeArrowheads="1"/>
          </p:cNvSpPr>
          <p:nvPr/>
        </p:nvSpPr>
        <p:spPr bwMode="auto">
          <a:xfrm>
            <a:off x="4876800" y="2514600"/>
            <a:ext cx="710451"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LRAS</a:t>
            </a:r>
            <a:endParaRPr lang="en-US" altLang="en-US" sz="1800" b="0" i="1" baseline="-25000" dirty="0">
              <a:solidFill>
                <a:srgbClr val="000000"/>
              </a:solidFill>
              <a:latin typeface="Times New Roman" pitchFamily="18" charset="0"/>
            </a:endParaRPr>
          </a:p>
        </p:txBody>
      </p:sp>
      <p:sp>
        <p:nvSpPr>
          <p:cNvPr id="38" name="Line 32"/>
          <p:cNvSpPr>
            <a:spLocks noChangeShapeType="1"/>
          </p:cNvSpPr>
          <p:nvPr/>
        </p:nvSpPr>
        <p:spPr bwMode="auto">
          <a:xfrm>
            <a:off x="2806700" y="6418384"/>
            <a:ext cx="4533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44" name="Line 33"/>
          <p:cNvSpPr>
            <a:spLocks noChangeShapeType="1"/>
          </p:cNvSpPr>
          <p:nvPr/>
        </p:nvSpPr>
        <p:spPr bwMode="auto">
          <a:xfrm>
            <a:off x="2805112" y="2667000"/>
            <a:ext cx="1588" cy="39624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45" name="Rectangle 38"/>
          <p:cNvSpPr>
            <a:spLocks noChangeArrowheads="1"/>
          </p:cNvSpPr>
          <p:nvPr/>
        </p:nvSpPr>
        <p:spPr bwMode="auto">
          <a:xfrm>
            <a:off x="6851650" y="6429375"/>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solidFill>
                  <a:srgbClr val="000000"/>
                </a:solidFill>
                <a:latin typeface="Times New Roman" pitchFamily="18" charset="0"/>
              </a:rPr>
              <a:t>Y</a:t>
            </a:r>
          </a:p>
        </p:txBody>
      </p:sp>
      <p:sp>
        <p:nvSpPr>
          <p:cNvPr id="46" name="Oval 42"/>
          <p:cNvSpPr>
            <a:spLocks noChangeAspect="1" noChangeArrowheads="1"/>
          </p:cNvSpPr>
          <p:nvPr/>
        </p:nvSpPr>
        <p:spPr bwMode="auto">
          <a:xfrm>
            <a:off x="5087695" y="6429375"/>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15</a:t>
            </a:r>
            <a:endParaRPr lang="en-US" altLang="en-US" sz="1400" b="0" dirty="0">
              <a:solidFill>
                <a:srgbClr val="000000"/>
              </a:solidFill>
              <a:latin typeface="Times New Roman" pitchFamily="18" charset="0"/>
            </a:endParaRPr>
          </a:p>
        </p:txBody>
      </p:sp>
      <p:sp>
        <p:nvSpPr>
          <p:cNvPr id="47" name="Line 36"/>
          <p:cNvSpPr>
            <a:spLocks noChangeAspect="1" noChangeShapeType="1"/>
          </p:cNvSpPr>
          <p:nvPr/>
        </p:nvSpPr>
        <p:spPr bwMode="auto">
          <a:xfrm flipV="1">
            <a:off x="2800349" y="3810000"/>
            <a:ext cx="4057109" cy="261412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48" name="Line 41"/>
          <p:cNvSpPr>
            <a:spLocks noChangeShapeType="1"/>
          </p:cNvSpPr>
          <p:nvPr/>
        </p:nvSpPr>
        <p:spPr bwMode="auto">
          <a:xfrm flipH="1">
            <a:off x="2800349" y="4419599"/>
            <a:ext cx="3122124" cy="0"/>
          </a:xfrm>
          <a:prstGeom prst="line">
            <a:avLst/>
          </a:prstGeom>
          <a:noFill/>
          <a:ln w="19050">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49" name="Oval 43"/>
          <p:cNvSpPr>
            <a:spLocks noChangeAspect="1" noChangeArrowheads="1"/>
          </p:cNvSpPr>
          <p:nvPr/>
        </p:nvSpPr>
        <p:spPr bwMode="auto">
          <a:xfrm>
            <a:off x="2251787" y="4191000"/>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000000"/>
                </a:solidFill>
                <a:latin typeface="Times New Roman" pitchFamily="18" charset="0"/>
              </a:rPr>
              <a:t>8</a:t>
            </a:r>
            <a:endParaRPr lang="en-US" altLang="en-US" sz="1400" b="0" dirty="0">
              <a:solidFill>
                <a:srgbClr val="000000"/>
              </a:solidFill>
              <a:latin typeface="Times New Roman" pitchFamily="18" charset="0"/>
            </a:endParaRPr>
          </a:p>
        </p:txBody>
      </p:sp>
      <p:sp>
        <p:nvSpPr>
          <p:cNvPr id="50" name="Rectangle 44"/>
          <p:cNvSpPr>
            <a:spLocks noChangeArrowheads="1"/>
          </p:cNvSpPr>
          <p:nvPr/>
        </p:nvSpPr>
        <p:spPr bwMode="auto">
          <a:xfrm>
            <a:off x="6705600" y="3516868"/>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SRAS</a:t>
            </a:r>
            <a:endParaRPr lang="en-US" altLang="en-US" sz="1800" b="0" i="1" dirty="0">
              <a:solidFill>
                <a:srgbClr val="000000"/>
              </a:solidFill>
              <a:latin typeface="Times New Roman" pitchFamily="18" charset="0"/>
            </a:endParaRPr>
          </a:p>
        </p:txBody>
      </p:sp>
      <p:sp>
        <p:nvSpPr>
          <p:cNvPr id="52" name="Rectangle 39"/>
          <p:cNvSpPr>
            <a:spLocks noChangeArrowheads="1"/>
          </p:cNvSpPr>
          <p:nvPr/>
        </p:nvSpPr>
        <p:spPr bwMode="auto">
          <a:xfrm>
            <a:off x="2349500" y="2514600"/>
            <a:ext cx="369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latin typeface="Symbol" panose="05050102010706020507" pitchFamily="18" charset="2"/>
              </a:rPr>
              <a:t>p </a:t>
            </a:r>
            <a:endParaRPr lang="en-US" altLang="en-US" sz="1800" b="0" i="1" dirty="0">
              <a:solidFill>
                <a:srgbClr val="000000"/>
              </a:solidFill>
              <a:latin typeface="Times New Roman" pitchFamily="18" charset="0"/>
            </a:endParaRPr>
          </a:p>
        </p:txBody>
      </p:sp>
      <p:sp>
        <p:nvSpPr>
          <p:cNvPr id="23" name="Line 41"/>
          <p:cNvSpPr>
            <a:spLocks noChangeShapeType="1"/>
          </p:cNvSpPr>
          <p:nvPr/>
        </p:nvSpPr>
        <p:spPr bwMode="auto">
          <a:xfrm flipH="1">
            <a:off x="5923022" y="4438779"/>
            <a:ext cx="0" cy="1979605"/>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5" name="Oval 42"/>
          <p:cNvSpPr>
            <a:spLocks noChangeAspect="1" noChangeArrowheads="1"/>
          </p:cNvSpPr>
          <p:nvPr/>
        </p:nvSpPr>
        <p:spPr bwMode="auto">
          <a:xfrm>
            <a:off x="5588855" y="6435968"/>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16</a:t>
            </a:r>
            <a:endParaRPr lang="en-US" altLang="en-US" sz="1400" b="0" dirty="0">
              <a:solidFill>
                <a:srgbClr val="000000"/>
              </a:solidFill>
              <a:latin typeface="Times New Roman" pitchFamily="18" charset="0"/>
            </a:endParaRPr>
          </a:p>
        </p:txBody>
      </p:sp>
      <p:sp>
        <p:nvSpPr>
          <p:cNvPr id="24" name="Line 36"/>
          <p:cNvSpPr>
            <a:spLocks noChangeAspect="1" noChangeShapeType="1"/>
          </p:cNvSpPr>
          <p:nvPr/>
        </p:nvSpPr>
        <p:spPr bwMode="auto">
          <a:xfrm flipV="1">
            <a:off x="2795737" y="3634280"/>
            <a:ext cx="4057109" cy="261412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7" name="Line 36"/>
          <p:cNvSpPr>
            <a:spLocks noChangeAspect="1" noChangeShapeType="1"/>
          </p:cNvSpPr>
          <p:nvPr/>
        </p:nvSpPr>
        <p:spPr bwMode="auto">
          <a:xfrm flipV="1">
            <a:off x="2810127" y="3429000"/>
            <a:ext cx="4057109" cy="261412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2" name="Line 36"/>
          <p:cNvSpPr>
            <a:spLocks noChangeAspect="1" noChangeShapeType="1"/>
          </p:cNvSpPr>
          <p:nvPr/>
        </p:nvSpPr>
        <p:spPr bwMode="auto">
          <a:xfrm flipV="1">
            <a:off x="2817088" y="3223496"/>
            <a:ext cx="4057109" cy="261412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4" name="Line 41"/>
          <p:cNvSpPr>
            <a:spLocks noChangeShapeType="1"/>
          </p:cNvSpPr>
          <p:nvPr/>
        </p:nvSpPr>
        <p:spPr bwMode="auto">
          <a:xfrm flipH="1">
            <a:off x="2806699" y="4163292"/>
            <a:ext cx="2603500" cy="0"/>
          </a:xfrm>
          <a:prstGeom prst="line">
            <a:avLst/>
          </a:prstGeom>
          <a:noFill/>
          <a:ln w="19050">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5" name="Oval 43"/>
          <p:cNvSpPr>
            <a:spLocks noChangeAspect="1" noChangeArrowheads="1"/>
          </p:cNvSpPr>
          <p:nvPr/>
        </p:nvSpPr>
        <p:spPr bwMode="auto">
          <a:xfrm>
            <a:off x="2258324" y="3886200"/>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8.5</a:t>
            </a:r>
            <a:endParaRPr lang="en-US" altLang="en-US" sz="1400" b="0" dirty="0">
              <a:solidFill>
                <a:srgbClr val="FF0000"/>
              </a:solidFill>
              <a:latin typeface="Times New Roman" pitchFamily="18" charset="0"/>
            </a:endParaRPr>
          </a:p>
        </p:txBody>
      </p:sp>
      <p:sp>
        <p:nvSpPr>
          <p:cNvPr id="36"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Inflationary Gap</a:t>
            </a:r>
            <a:endParaRPr lang="en-US" altLang="en-US" sz="2600" b="1" dirty="0">
              <a:solidFill>
                <a:srgbClr val="000000"/>
              </a:solidFill>
            </a:endParaRPr>
          </a:p>
        </p:txBody>
      </p:sp>
      <p:pic>
        <p:nvPicPr>
          <p:cNvPr id="3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6887" y="1372927"/>
            <a:ext cx="1571625" cy="88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Line 8"/>
          <p:cNvSpPr>
            <a:spLocks noChangeShapeType="1"/>
          </p:cNvSpPr>
          <p:nvPr/>
        </p:nvSpPr>
        <p:spPr bwMode="auto">
          <a:xfrm flipV="1">
            <a:off x="6813550" y="1607559"/>
            <a:ext cx="0" cy="182880"/>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40" name="Rectangle 3"/>
          <p:cNvSpPr txBox="1">
            <a:spLocks noChangeArrowheads="1"/>
          </p:cNvSpPr>
          <p:nvPr/>
        </p:nvSpPr>
        <p:spPr bwMode="auto">
          <a:xfrm>
            <a:off x="5308600" y="1508497"/>
            <a:ext cx="3320613" cy="72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Font typeface="Wingdings" pitchFamily="2" charset="2"/>
              <a:buChar char="§"/>
              <a:defRPr>
                <a:solidFill>
                  <a:schemeClr val="tx1"/>
                </a:solidFill>
                <a:latin typeface="+mn-lt"/>
                <a:ea typeface="+mn-ea"/>
                <a:cs typeface="+mn-cs"/>
              </a:defRPr>
            </a:lvl1pPr>
            <a:lvl2pPr marL="800100" indent="-34290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lvl="0" indent="0" algn="ctr" eaLnBrk="1" hangingPunct="1">
              <a:spcBef>
                <a:spcPct val="0"/>
              </a:spcBef>
              <a:buClr>
                <a:srgbClr val="000000"/>
              </a:buClr>
              <a:buNone/>
            </a:pPr>
            <a:endParaRPr lang="en-US" altLang="en-US" sz="1050" i="1" kern="0" dirty="0">
              <a:solidFill>
                <a:srgbClr val="000000"/>
              </a:solidFill>
              <a:latin typeface="Symbol" panose="05050102010706020507" pitchFamily="18" charset="2"/>
              <a:ea typeface="ヒラギノ角ゴ Pro W3" pitchFamily="-65" charset="-128"/>
            </a:endParaRPr>
          </a:p>
          <a:p>
            <a:pPr marL="0" lvl="0" indent="0" algn="ctr" eaLnBrk="1" hangingPunct="1">
              <a:spcBef>
                <a:spcPts val="384"/>
              </a:spcBef>
              <a:buClr>
                <a:srgbClr val="000000"/>
              </a:buClr>
              <a:buNone/>
            </a:pPr>
            <a:r>
              <a:rPr lang="en-US" altLang="en-US" sz="1600" i="1" kern="0" dirty="0">
                <a:solidFill>
                  <a:srgbClr val="000000"/>
                </a:solidFill>
                <a:latin typeface="Symbol" panose="05050102010706020507" pitchFamily="18" charset="2"/>
                <a:ea typeface="ヒラギノ角ゴ Pro W3" pitchFamily="-65" charset="-128"/>
              </a:rPr>
              <a:t>p</a:t>
            </a:r>
            <a:r>
              <a:rPr lang="en-US" altLang="en-US" sz="1600" i="1" kern="0" dirty="0">
                <a:solidFill>
                  <a:srgbClr val="000000"/>
                </a:solidFill>
                <a:latin typeface="Times New Roman" pitchFamily="-65" charset="0"/>
                <a:ea typeface="ヒラギノ角ゴ Pro W3" pitchFamily="-65" charset="-128"/>
              </a:rPr>
              <a:t> = </a:t>
            </a:r>
            <a:r>
              <a:rPr lang="en-US" altLang="en-US" sz="1600" i="1" kern="0" dirty="0">
                <a:solidFill>
                  <a:srgbClr val="000000"/>
                </a:solidFill>
                <a:latin typeface="Symbol" panose="05050102010706020507" pitchFamily="18" charset="2"/>
                <a:ea typeface="ヒラギノ角ゴ Pro W3" pitchFamily="-65" charset="-128"/>
              </a:rPr>
              <a:t>g </a:t>
            </a:r>
            <a:r>
              <a:rPr lang="en-US" altLang="en-US" sz="1600" i="1" kern="0" dirty="0">
                <a:solidFill>
                  <a:srgbClr val="000000"/>
                </a:solidFill>
                <a:latin typeface="Times New Roman" pitchFamily="-65" charset="0"/>
                <a:ea typeface="ヒラギノ角ゴ Pro W3" pitchFamily="-65" charset="-128"/>
                <a:cs typeface="Arial" charset="0"/>
              </a:rPr>
              <a:t>Y + </a:t>
            </a:r>
            <a:r>
              <a:rPr lang="en-US" altLang="en-US" sz="1600" i="1" kern="0" dirty="0">
                <a:solidFill>
                  <a:srgbClr val="000000"/>
                </a:solidFill>
                <a:latin typeface="Symbol" panose="05050102010706020507" pitchFamily="18" charset="2"/>
                <a:ea typeface="ヒラギノ角ゴ Pro W3" pitchFamily="-65" charset="-128"/>
              </a:rPr>
              <a:t>p</a:t>
            </a:r>
            <a:r>
              <a:rPr lang="en-US" altLang="en-US" sz="1600" i="1" kern="0" baseline="30000" dirty="0">
                <a:solidFill>
                  <a:srgbClr val="000000"/>
                </a:solidFill>
                <a:latin typeface="Times New Roman" pitchFamily="-65" charset="0"/>
                <a:ea typeface="ヒラギノ角ゴ Pro W3" pitchFamily="-65" charset="-128"/>
              </a:rPr>
              <a:t> e</a:t>
            </a:r>
            <a:r>
              <a:rPr lang="en-US" altLang="en-US" sz="1600" i="1" kern="0" dirty="0">
                <a:solidFill>
                  <a:srgbClr val="000000"/>
                </a:solidFill>
                <a:latin typeface="Times New Roman" pitchFamily="-65" charset="0"/>
                <a:ea typeface="ヒラギノ角ゴ Pro W3" pitchFamily="-65" charset="-128"/>
              </a:rPr>
              <a:t> + </a:t>
            </a:r>
            <a:r>
              <a:rPr lang="en-US" altLang="en-US" sz="1600" i="1" kern="0" dirty="0">
                <a:solidFill>
                  <a:srgbClr val="000000"/>
                </a:solidFill>
                <a:latin typeface="Symbol" panose="05050102010706020507" pitchFamily="18" charset="2"/>
                <a:ea typeface="ヒラギノ角ゴ Pro W3" pitchFamily="-65" charset="-128"/>
              </a:rPr>
              <a:t>r </a:t>
            </a:r>
            <a:r>
              <a:rPr lang="en-US" altLang="en-US" sz="1600" i="1" kern="0" dirty="0">
                <a:solidFill>
                  <a:srgbClr val="000000"/>
                </a:solidFill>
                <a:latin typeface="Times New Roman" pitchFamily="-65" charset="0"/>
                <a:ea typeface="ヒラギノ角ゴ Pro W3" pitchFamily="-65" charset="-128"/>
              </a:rPr>
              <a:t>+</a:t>
            </a:r>
            <a:r>
              <a:rPr lang="en-US" altLang="en-US" sz="1600" i="1" kern="0" dirty="0">
                <a:solidFill>
                  <a:srgbClr val="000000"/>
                </a:solidFill>
                <a:latin typeface="Symbol" panose="05050102010706020507" pitchFamily="18" charset="2"/>
                <a:ea typeface="ヒラギノ角ゴ Pro W3" pitchFamily="-65" charset="-128"/>
              </a:rPr>
              <a:t>t</a:t>
            </a:r>
            <a:r>
              <a:rPr lang="en-US" altLang="en-US" sz="1600" kern="0" dirty="0">
                <a:solidFill>
                  <a:srgbClr val="000000"/>
                </a:solidFill>
                <a:latin typeface="Times New Roman" pitchFamily="-65" charset="0"/>
                <a:ea typeface="ヒラギノ角ゴ Pro W3" pitchFamily="-65" charset="-128"/>
              </a:rPr>
              <a:t> </a:t>
            </a:r>
            <a:r>
              <a:rPr lang="en-US" altLang="en-US" sz="1600" i="1" kern="0" dirty="0">
                <a:solidFill>
                  <a:srgbClr val="000000"/>
                </a:solidFill>
                <a:latin typeface="Times New Roman" pitchFamily="-65" charset="0"/>
                <a:ea typeface="ヒラギノ角ゴ Pro W3" pitchFamily="-65" charset="-128"/>
              </a:rPr>
              <a:t>– </a:t>
            </a:r>
            <a:r>
              <a:rPr lang="en-US" altLang="en-US" sz="1600" i="1" kern="0" dirty="0">
                <a:solidFill>
                  <a:srgbClr val="000000"/>
                </a:solidFill>
                <a:latin typeface="Symbol" panose="05050102010706020507" pitchFamily="18" charset="2"/>
                <a:ea typeface="ヒラギノ角ゴ Pro W3" pitchFamily="-65" charset="-128"/>
              </a:rPr>
              <a:t>g </a:t>
            </a:r>
            <a:r>
              <a:rPr lang="en-US" altLang="en-US" sz="1600" i="1" kern="0" dirty="0" err="1">
                <a:solidFill>
                  <a:srgbClr val="000000"/>
                </a:solidFill>
                <a:latin typeface="Times New Roman" pitchFamily="-65" charset="0"/>
                <a:ea typeface="ヒラギノ角ゴ Pro W3" pitchFamily="-65" charset="-128"/>
              </a:rPr>
              <a:t>Y</a:t>
            </a:r>
            <a:r>
              <a:rPr lang="en-US" altLang="en-US" sz="1600" i="1" kern="0" baseline="-25000" dirty="0" err="1">
                <a:solidFill>
                  <a:srgbClr val="000000"/>
                </a:solidFill>
                <a:latin typeface="Times New Roman" pitchFamily="-65" charset="0"/>
                <a:ea typeface="ヒラギノ角ゴ Pro W3" pitchFamily="-65" charset="-128"/>
              </a:rPr>
              <a:t>p</a:t>
            </a:r>
            <a:r>
              <a:rPr lang="en-US" altLang="en-US" sz="1600" i="1" kern="0" baseline="-25000" dirty="0">
                <a:solidFill>
                  <a:srgbClr val="000000"/>
                </a:solidFill>
                <a:latin typeface="Times New Roman" pitchFamily="-65" charset="0"/>
                <a:ea typeface="ヒラギノ角ゴ Pro W3" pitchFamily="-65" charset="-128"/>
              </a:rPr>
              <a:t> </a:t>
            </a:r>
            <a:endParaRPr lang="en-US" altLang="en-US" sz="1800" i="1" dirty="0">
              <a:solidFill>
                <a:srgbClr val="000000"/>
              </a:solidFill>
              <a:latin typeface="Times New Roman" pitchFamily="18" charset="0"/>
              <a:ea typeface="ヒラギノ角ゴ Pro W3" pitchFamily="-65" charset="-128"/>
            </a:endParaRPr>
          </a:p>
          <a:p>
            <a:pPr marL="0" lvl="0" indent="0" algn="ctr" eaLnBrk="1" hangingPunct="1">
              <a:spcBef>
                <a:spcPct val="0"/>
              </a:spcBef>
              <a:buClr>
                <a:srgbClr val="000000"/>
              </a:buClr>
              <a:buNone/>
            </a:pPr>
            <a:endParaRPr lang="en-US" altLang="en-US" sz="1600" i="1" dirty="0">
              <a:solidFill>
                <a:srgbClr val="000000"/>
              </a:solidFill>
              <a:latin typeface="Times New Roman" pitchFamily="-65" charset="0"/>
              <a:ea typeface="ヒラギノ角ゴ Pro W3" pitchFamily="-65" charset="-128"/>
            </a:endParaRPr>
          </a:p>
          <a:p>
            <a:pPr marL="908050" lvl="2" indent="0" eaLnBrk="1" hangingPunct="1">
              <a:buClr>
                <a:srgbClr val="000000"/>
              </a:buClr>
              <a:buNone/>
              <a:tabLst>
                <a:tab pos="1379538" algn="l"/>
                <a:tab pos="3886200" algn="l"/>
              </a:tabLst>
            </a:pPr>
            <a:endParaRPr lang="en-US" altLang="en-US" sz="1600" dirty="0" smtClean="0">
              <a:solidFill>
                <a:srgbClr val="000000"/>
              </a:solidFill>
            </a:endParaRPr>
          </a:p>
          <a:p>
            <a:pPr marL="0" indent="0" algn="ctr" eaLnBrk="1" hangingPunct="1">
              <a:buClr>
                <a:srgbClr val="000000"/>
              </a:buClr>
              <a:buFont typeface="Wingdings" pitchFamily="2" charset="2"/>
              <a:buNone/>
            </a:pPr>
            <a:endParaRPr lang="en-US" altLang="en-US" sz="1600" i="1" dirty="0" smtClean="0">
              <a:solidFill>
                <a:srgbClr val="000000"/>
              </a:solidFill>
            </a:endParaRPr>
          </a:p>
        </p:txBody>
      </p:sp>
    </p:spTree>
    <p:extLst>
      <p:ext uri="{BB962C8B-B14F-4D97-AF65-F5344CB8AC3E}">
        <p14:creationId xmlns:p14="http://schemas.microsoft.com/office/powerpoint/2010/main" val="2017436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left)">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right)">
                                      <p:cBhvr>
                                        <p:cTn id="22" dur="500"/>
                                        <p:tgtEl>
                                          <p:spTgt spid="34"/>
                                        </p:tgtEl>
                                      </p:cBhvr>
                                    </p:animEffec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7" grpId="0" animBg="1"/>
      <p:bldP spid="32" grpId="0" animBg="1"/>
      <p:bldP spid="34" grpId="0" animBg="1"/>
      <p:bldP spid="35" grpId="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endParaRPr lang="en-US" altLang="en-US">
              <a:solidFill>
                <a:srgbClr val="000000"/>
              </a:solidFill>
            </a:endParaRPr>
          </a:p>
        </p:txBody>
      </p:sp>
      <p:sp>
        <p:nvSpPr>
          <p:cNvPr id="19" name="Line 25"/>
          <p:cNvSpPr>
            <a:spLocks noChangeShapeType="1"/>
          </p:cNvSpPr>
          <p:nvPr/>
        </p:nvSpPr>
        <p:spPr bwMode="auto">
          <a:xfrm>
            <a:off x="2832100" y="2945608"/>
            <a:ext cx="4038600" cy="193119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1" name="Text Box 39"/>
          <p:cNvSpPr txBox="1">
            <a:spLocks noChangeArrowheads="1"/>
          </p:cNvSpPr>
          <p:nvPr/>
        </p:nvSpPr>
        <p:spPr bwMode="auto">
          <a:xfrm>
            <a:off x="6673850" y="4800600"/>
            <a:ext cx="60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800" b="0" i="1" dirty="0">
                <a:solidFill>
                  <a:srgbClr val="000000"/>
                </a:solidFill>
                <a:latin typeface="Times New Roman" pitchFamily="18" charset="0"/>
              </a:rPr>
              <a:t>AD</a:t>
            </a:r>
          </a:p>
        </p:txBody>
      </p:sp>
      <p:sp>
        <p:nvSpPr>
          <p:cNvPr id="28" name="Line 40"/>
          <p:cNvSpPr>
            <a:spLocks noChangeShapeType="1"/>
          </p:cNvSpPr>
          <p:nvPr/>
        </p:nvSpPr>
        <p:spPr bwMode="auto">
          <a:xfrm flipV="1">
            <a:off x="5410200" y="2883932"/>
            <a:ext cx="0" cy="3534452"/>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9" name="Rectangle 33"/>
          <p:cNvSpPr>
            <a:spLocks noChangeArrowheads="1"/>
          </p:cNvSpPr>
          <p:nvPr/>
        </p:nvSpPr>
        <p:spPr bwMode="auto">
          <a:xfrm>
            <a:off x="4876800" y="2514600"/>
            <a:ext cx="710451"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LRAS</a:t>
            </a:r>
            <a:endParaRPr lang="en-US" altLang="en-US" sz="1800" b="0" i="1" baseline="-25000" dirty="0">
              <a:solidFill>
                <a:srgbClr val="000000"/>
              </a:solidFill>
              <a:latin typeface="Times New Roman" pitchFamily="18" charset="0"/>
            </a:endParaRPr>
          </a:p>
        </p:txBody>
      </p:sp>
      <p:sp>
        <p:nvSpPr>
          <p:cNvPr id="38" name="Line 32"/>
          <p:cNvSpPr>
            <a:spLocks noChangeShapeType="1"/>
          </p:cNvSpPr>
          <p:nvPr/>
        </p:nvSpPr>
        <p:spPr bwMode="auto">
          <a:xfrm>
            <a:off x="2806700" y="6418384"/>
            <a:ext cx="4533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44" name="Line 33"/>
          <p:cNvSpPr>
            <a:spLocks noChangeShapeType="1"/>
          </p:cNvSpPr>
          <p:nvPr/>
        </p:nvSpPr>
        <p:spPr bwMode="auto">
          <a:xfrm>
            <a:off x="2805112" y="2667000"/>
            <a:ext cx="1588" cy="39624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45" name="Rectangle 38"/>
          <p:cNvSpPr>
            <a:spLocks noChangeArrowheads="1"/>
          </p:cNvSpPr>
          <p:nvPr/>
        </p:nvSpPr>
        <p:spPr bwMode="auto">
          <a:xfrm>
            <a:off x="6851650" y="6429375"/>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solidFill>
                  <a:srgbClr val="000000"/>
                </a:solidFill>
                <a:latin typeface="Times New Roman" pitchFamily="18" charset="0"/>
              </a:rPr>
              <a:t>Y</a:t>
            </a:r>
          </a:p>
        </p:txBody>
      </p:sp>
      <p:sp>
        <p:nvSpPr>
          <p:cNvPr id="46" name="Oval 42"/>
          <p:cNvSpPr>
            <a:spLocks noChangeAspect="1" noChangeArrowheads="1"/>
          </p:cNvSpPr>
          <p:nvPr/>
        </p:nvSpPr>
        <p:spPr bwMode="auto">
          <a:xfrm>
            <a:off x="5087695" y="6429375"/>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15</a:t>
            </a:r>
            <a:endParaRPr lang="en-US" altLang="en-US" sz="1400" b="0" dirty="0">
              <a:solidFill>
                <a:srgbClr val="000000"/>
              </a:solidFill>
              <a:latin typeface="Times New Roman" pitchFamily="18" charset="0"/>
            </a:endParaRPr>
          </a:p>
        </p:txBody>
      </p:sp>
      <p:sp>
        <p:nvSpPr>
          <p:cNvPr id="50" name="Rectangle 44"/>
          <p:cNvSpPr>
            <a:spLocks noChangeArrowheads="1"/>
          </p:cNvSpPr>
          <p:nvPr/>
        </p:nvSpPr>
        <p:spPr bwMode="auto">
          <a:xfrm>
            <a:off x="6705600" y="2895600"/>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SRAS</a:t>
            </a:r>
            <a:endParaRPr lang="en-US" altLang="en-US" sz="1800" b="0" i="1" dirty="0">
              <a:solidFill>
                <a:srgbClr val="000000"/>
              </a:solidFill>
              <a:latin typeface="Times New Roman" pitchFamily="18" charset="0"/>
            </a:endParaRPr>
          </a:p>
        </p:txBody>
      </p:sp>
      <p:sp>
        <p:nvSpPr>
          <p:cNvPr id="52" name="Rectangle 39"/>
          <p:cNvSpPr>
            <a:spLocks noChangeArrowheads="1"/>
          </p:cNvSpPr>
          <p:nvPr/>
        </p:nvSpPr>
        <p:spPr bwMode="auto">
          <a:xfrm>
            <a:off x="2349500" y="2514600"/>
            <a:ext cx="369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latin typeface="Symbol" panose="05050102010706020507" pitchFamily="18" charset="2"/>
              </a:rPr>
              <a:t>p </a:t>
            </a:r>
            <a:endParaRPr lang="en-US" altLang="en-US" sz="1800" b="0" i="1" dirty="0">
              <a:solidFill>
                <a:srgbClr val="000000"/>
              </a:solidFill>
              <a:latin typeface="Times New Roman" pitchFamily="18" charset="0"/>
            </a:endParaRPr>
          </a:p>
        </p:txBody>
      </p:sp>
      <p:sp>
        <p:nvSpPr>
          <p:cNvPr id="32" name="Line 36"/>
          <p:cNvSpPr>
            <a:spLocks noChangeAspect="1" noChangeShapeType="1"/>
          </p:cNvSpPr>
          <p:nvPr/>
        </p:nvSpPr>
        <p:spPr bwMode="auto">
          <a:xfrm flipV="1">
            <a:off x="2817088" y="3223496"/>
            <a:ext cx="4057109" cy="261412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4" name="Line 41"/>
          <p:cNvSpPr>
            <a:spLocks noChangeShapeType="1"/>
          </p:cNvSpPr>
          <p:nvPr/>
        </p:nvSpPr>
        <p:spPr bwMode="auto">
          <a:xfrm flipH="1">
            <a:off x="2806699" y="4163292"/>
            <a:ext cx="2603500" cy="0"/>
          </a:xfrm>
          <a:prstGeom prst="line">
            <a:avLst/>
          </a:prstGeom>
          <a:noFill/>
          <a:ln w="19050">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0" name="Oval 43"/>
          <p:cNvSpPr>
            <a:spLocks noChangeAspect="1" noChangeArrowheads="1"/>
          </p:cNvSpPr>
          <p:nvPr/>
        </p:nvSpPr>
        <p:spPr bwMode="auto">
          <a:xfrm>
            <a:off x="2258324" y="3886200"/>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solidFill>
                  <a:srgbClr val="FF0000"/>
                </a:solidFill>
                <a:latin typeface="Times New Roman" pitchFamily="18" charset="0"/>
              </a:rPr>
              <a:t>8</a:t>
            </a:r>
            <a:r>
              <a:rPr lang="en-US" altLang="en-US" sz="1400" b="0" dirty="0" smtClean="0">
                <a:solidFill>
                  <a:srgbClr val="FF0000"/>
                </a:solidFill>
                <a:latin typeface="Times New Roman" pitchFamily="18" charset="0"/>
              </a:rPr>
              <a:t>.5</a:t>
            </a:r>
            <a:endParaRPr lang="en-US" altLang="en-US" sz="1400" b="0" dirty="0">
              <a:solidFill>
                <a:srgbClr val="FF0000"/>
              </a:solidFill>
              <a:latin typeface="Times New Roman" pitchFamily="18" charset="0"/>
            </a:endParaRPr>
          </a:p>
        </p:txBody>
      </p:sp>
      <p:sp>
        <p:nvSpPr>
          <p:cNvPr id="22" name="Rectangle 21"/>
          <p:cNvSpPr/>
          <p:nvPr/>
        </p:nvSpPr>
        <p:spPr>
          <a:xfrm>
            <a:off x="787400" y="1600200"/>
            <a:ext cx="1772006" cy="461665"/>
          </a:xfrm>
          <a:prstGeom prst="rect">
            <a:avLst/>
          </a:prstGeom>
        </p:spPr>
        <p:txBody>
          <a:bodyPr wrap="square">
            <a:spAutoFit/>
          </a:bodyPr>
          <a:lstStyle/>
          <a:p>
            <a:pPr marL="0" lvl="1" eaLnBrk="1" hangingPunct="1"/>
            <a:r>
              <a:rPr lang="en-US" altLang="en-US" sz="1200" i="1" dirty="0"/>
              <a:t>Wages and prices are </a:t>
            </a:r>
            <a:r>
              <a:rPr lang="en-US" altLang="en-US" sz="1200" i="1" dirty="0" smtClean="0"/>
              <a:t>flexible</a:t>
            </a:r>
            <a:endParaRPr lang="en-US" altLang="en-US" sz="1200" i="1" dirty="0"/>
          </a:p>
        </p:txBody>
      </p:sp>
      <p:sp>
        <p:nvSpPr>
          <p:cNvPr id="23" name="Text Box 31"/>
          <p:cNvSpPr txBox="1">
            <a:spLocks noChangeArrowheads="1"/>
          </p:cNvSpPr>
          <p:nvPr/>
        </p:nvSpPr>
        <p:spPr bwMode="auto">
          <a:xfrm>
            <a:off x="381000" y="152400"/>
            <a:ext cx="8458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US" altLang="en-US" sz="2600" b="1" dirty="0" smtClean="0">
                <a:solidFill>
                  <a:srgbClr val="000000"/>
                </a:solidFill>
              </a:rPr>
              <a:t>Inflationary Gap</a:t>
            </a:r>
            <a:endParaRPr lang="en-US" altLang="en-US" sz="2600" b="1" dirty="0">
              <a:solidFill>
                <a:srgbClr val="000000"/>
              </a:solidFill>
            </a:endParaRPr>
          </a:p>
        </p:txBody>
      </p:sp>
      <p:sp>
        <p:nvSpPr>
          <p:cNvPr id="24" name="Rectangle 3"/>
          <p:cNvSpPr txBox="1">
            <a:spLocks noChangeArrowheads="1"/>
          </p:cNvSpPr>
          <p:nvPr/>
        </p:nvSpPr>
        <p:spPr bwMode="auto">
          <a:xfrm>
            <a:off x="5308600" y="1508497"/>
            <a:ext cx="3320613" cy="72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Font typeface="Wingdings" pitchFamily="2" charset="2"/>
              <a:buChar char="§"/>
              <a:defRPr>
                <a:solidFill>
                  <a:schemeClr val="tx1"/>
                </a:solidFill>
                <a:latin typeface="+mn-lt"/>
                <a:ea typeface="+mn-ea"/>
                <a:cs typeface="+mn-cs"/>
              </a:defRPr>
            </a:lvl1pPr>
            <a:lvl2pPr marL="800100" indent="-34290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lvl="0" indent="0" algn="ctr" eaLnBrk="1" hangingPunct="1">
              <a:spcBef>
                <a:spcPct val="0"/>
              </a:spcBef>
              <a:buClr>
                <a:srgbClr val="000000"/>
              </a:buClr>
              <a:buNone/>
            </a:pPr>
            <a:endParaRPr lang="en-US" altLang="en-US" sz="1050" i="1" kern="0" dirty="0">
              <a:solidFill>
                <a:srgbClr val="000000"/>
              </a:solidFill>
              <a:latin typeface="Symbol" panose="05050102010706020507" pitchFamily="18" charset="2"/>
              <a:ea typeface="ヒラギノ角ゴ Pro W3" pitchFamily="-65" charset="-128"/>
            </a:endParaRPr>
          </a:p>
          <a:p>
            <a:pPr marL="0" lvl="0" indent="0" algn="ctr" eaLnBrk="1" hangingPunct="1">
              <a:spcBef>
                <a:spcPts val="384"/>
              </a:spcBef>
              <a:buClr>
                <a:srgbClr val="000000"/>
              </a:buClr>
              <a:buNone/>
            </a:pPr>
            <a:r>
              <a:rPr lang="en-US" altLang="en-US" sz="1600" i="1" kern="0" dirty="0">
                <a:solidFill>
                  <a:srgbClr val="000000"/>
                </a:solidFill>
                <a:latin typeface="Symbol" panose="05050102010706020507" pitchFamily="18" charset="2"/>
                <a:ea typeface="ヒラギノ角ゴ Pro W3" pitchFamily="-65" charset="-128"/>
              </a:rPr>
              <a:t>p</a:t>
            </a:r>
            <a:r>
              <a:rPr lang="en-US" altLang="en-US" sz="1600" i="1" kern="0" dirty="0">
                <a:solidFill>
                  <a:srgbClr val="000000"/>
                </a:solidFill>
                <a:latin typeface="Times New Roman" pitchFamily="-65" charset="0"/>
                <a:ea typeface="ヒラギノ角ゴ Pro W3" pitchFamily="-65" charset="-128"/>
              </a:rPr>
              <a:t> = </a:t>
            </a:r>
            <a:r>
              <a:rPr lang="en-US" altLang="en-US" sz="1600" i="1" kern="0" dirty="0">
                <a:solidFill>
                  <a:srgbClr val="000000"/>
                </a:solidFill>
                <a:latin typeface="Symbol" panose="05050102010706020507" pitchFamily="18" charset="2"/>
                <a:ea typeface="ヒラギノ角ゴ Pro W3" pitchFamily="-65" charset="-128"/>
              </a:rPr>
              <a:t>g </a:t>
            </a:r>
            <a:r>
              <a:rPr lang="en-US" altLang="en-US" sz="1600" i="1" kern="0" dirty="0">
                <a:solidFill>
                  <a:srgbClr val="000000"/>
                </a:solidFill>
                <a:latin typeface="Times New Roman" pitchFamily="-65" charset="0"/>
                <a:ea typeface="ヒラギノ角ゴ Pro W3" pitchFamily="-65" charset="-128"/>
                <a:cs typeface="Arial" charset="0"/>
              </a:rPr>
              <a:t>Y + </a:t>
            </a:r>
            <a:r>
              <a:rPr lang="en-US" altLang="en-US" sz="1600" i="1" kern="0" dirty="0">
                <a:solidFill>
                  <a:srgbClr val="000000"/>
                </a:solidFill>
                <a:latin typeface="Symbol" panose="05050102010706020507" pitchFamily="18" charset="2"/>
                <a:ea typeface="ヒラギノ角ゴ Pro W3" pitchFamily="-65" charset="-128"/>
              </a:rPr>
              <a:t>p</a:t>
            </a:r>
            <a:r>
              <a:rPr lang="en-US" altLang="en-US" sz="1600" i="1" kern="0" baseline="30000" dirty="0">
                <a:solidFill>
                  <a:srgbClr val="000000"/>
                </a:solidFill>
                <a:latin typeface="Times New Roman" pitchFamily="-65" charset="0"/>
                <a:ea typeface="ヒラギノ角ゴ Pro W3" pitchFamily="-65" charset="-128"/>
              </a:rPr>
              <a:t> e</a:t>
            </a:r>
            <a:r>
              <a:rPr lang="en-US" altLang="en-US" sz="1600" i="1" kern="0" dirty="0">
                <a:solidFill>
                  <a:srgbClr val="000000"/>
                </a:solidFill>
                <a:latin typeface="Times New Roman" pitchFamily="-65" charset="0"/>
                <a:ea typeface="ヒラギノ角ゴ Pro W3" pitchFamily="-65" charset="-128"/>
              </a:rPr>
              <a:t> + </a:t>
            </a:r>
            <a:r>
              <a:rPr lang="en-US" altLang="en-US" sz="1600" i="1" kern="0" dirty="0">
                <a:solidFill>
                  <a:srgbClr val="000000"/>
                </a:solidFill>
                <a:latin typeface="Symbol" panose="05050102010706020507" pitchFamily="18" charset="2"/>
                <a:ea typeface="ヒラギノ角ゴ Pro W3" pitchFamily="-65" charset="-128"/>
              </a:rPr>
              <a:t>r </a:t>
            </a:r>
            <a:r>
              <a:rPr lang="en-US" altLang="en-US" sz="1600" i="1" kern="0" dirty="0">
                <a:solidFill>
                  <a:srgbClr val="000000"/>
                </a:solidFill>
                <a:latin typeface="Times New Roman" pitchFamily="-65" charset="0"/>
                <a:ea typeface="ヒラギノ角ゴ Pro W3" pitchFamily="-65" charset="-128"/>
              </a:rPr>
              <a:t>+</a:t>
            </a:r>
            <a:r>
              <a:rPr lang="en-US" altLang="en-US" sz="1600" i="1" kern="0" dirty="0">
                <a:solidFill>
                  <a:srgbClr val="000000"/>
                </a:solidFill>
                <a:latin typeface="Symbol" panose="05050102010706020507" pitchFamily="18" charset="2"/>
                <a:ea typeface="ヒラギノ角ゴ Pro W3" pitchFamily="-65" charset="-128"/>
              </a:rPr>
              <a:t>t</a:t>
            </a:r>
            <a:r>
              <a:rPr lang="en-US" altLang="en-US" sz="1600" kern="0" dirty="0">
                <a:solidFill>
                  <a:srgbClr val="000000"/>
                </a:solidFill>
                <a:latin typeface="Times New Roman" pitchFamily="-65" charset="0"/>
                <a:ea typeface="ヒラギノ角ゴ Pro W3" pitchFamily="-65" charset="-128"/>
              </a:rPr>
              <a:t> </a:t>
            </a:r>
            <a:r>
              <a:rPr lang="en-US" altLang="en-US" sz="1600" i="1" kern="0" dirty="0">
                <a:solidFill>
                  <a:srgbClr val="000000"/>
                </a:solidFill>
                <a:latin typeface="Times New Roman" pitchFamily="-65" charset="0"/>
                <a:ea typeface="ヒラギノ角ゴ Pro W3" pitchFamily="-65" charset="-128"/>
              </a:rPr>
              <a:t>– </a:t>
            </a:r>
            <a:r>
              <a:rPr lang="en-US" altLang="en-US" sz="1600" i="1" kern="0" dirty="0">
                <a:solidFill>
                  <a:srgbClr val="000000"/>
                </a:solidFill>
                <a:latin typeface="Symbol" panose="05050102010706020507" pitchFamily="18" charset="2"/>
                <a:ea typeface="ヒラギノ角ゴ Pro W3" pitchFamily="-65" charset="-128"/>
              </a:rPr>
              <a:t>g </a:t>
            </a:r>
            <a:r>
              <a:rPr lang="en-US" altLang="en-US" sz="1600" i="1" kern="0" dirty="0" err="1">
                <a:solidFill>
                  <a:srgbClr val="000000"/>
                </a:solidFill>
                <a:latin typeface="Times New Roman" pitchFamily="-65" charset="0"/>
                <a:ea typeface="ヒラギノ角ゴ Pro W3" pitchFamily="-65" charset="-128"/>
              </a:rPr>
              <a:t>Y</a:t>
            </a:r>
            <a:r>
              <a:rPr lang="en-US" altLang="en-US" sz="1600" i="1" kern="0" baseline="-25000" dirty="0" err="1">
                <a:solidFill>
                  <a:srgbClr val="000000"/>
                </a:solidFill>
                <a:latin typeface="Times New Roman" pitchFamily="-65" charset="0"/>
                <a:ea typeface="ヒラギノ角ゴ Pro W3" pitchFamily="-65" charset="-128"/>
              </a:rPr>
              <a:t>p</a:t>
            </a:r>
            <a:r>
              <a:rPr lang="en-US" altLang="en-US" sz="1600" i="1" kern="0" baseline="-25000" dirty="0">
                <a:solidFill>
                  <a:srgbClr val="000000"/>
                </a:solidFill>
                <a:latin typeface="Times New Roman" pitchFamily="-65" charset="0"/>
                <a:ea typeface="ヒラギノ角ゴ Pro W3" pitchFamily="-65" charset="-128"/>
              </a:rPr>
              <a:t> </a:t>
            </a:r>
            <a:endParaRPr lang="en-US" altLang="en-US" sz="1800" i="1" dirty="0">
              <a:solidFill>
                <a:srgbClr val="000000"/>
              </a:solidFill>
              <a:latin typeface="Times New Roman" pitchFamily="18" charset="0"/>
              <a:ea typeface="ヒラギノ角ゴ Pro W3" pitchFamily="-65" charset="-128"/>
            </a:endParaRPr>
          </a:p>
          <a:p>
            <a:pPr marL="0" lvl="0" indent="0" algn="ctr" eaLnBrk="1" hangingPunct="1">
              <a:spcBef>
                <a:spcPct val="0"/>
              </a:spcBef>
              <a:buClr>
                <a:srgbClr val="000000"/>
              </a:buClr>
              <a:buNone/>
            </a:pPr>
            <a:endParaRPr lang="en-US" altLang="en-US" sz="1600" i="1" dirty="0">
              <a:solidFill>
                <a:srgbClr val="000000"/>
              </a:solidFill>
              <a:latin typeface="Times New Roman" pitchFamily="-65" charset="0"/>
              <a:ea typeface="ヒラギノ角ゴ Pro W3" pitchFamily="-65" charset="-128"/>
            </a:endParaRPr>
          </a:p>
          <a:p>
            <a:pPr marL="908050" lvl="2" indent="0" eaLnBrk="1" hangingPunct="1">
              <a:buClr>
                <a:srgbClr val="000000"/>
              </a:buClr>
              <a:buNone/>
              <a:tabLst>
                <a:tab pos="1379538" algn="l"/>
                <a:tab pos="3886200" algn="l"/>
              </a:tabLst>
            </a:pPr>
            <a:endParaRPr lang="en-US" altLang="en-US" sz="1600" dirty="0" smtClean="0">
              <a:solidFill>
                <a:srgbClr val="000000"/>
              </a:solidFill>
            </a:endParaRPr>
          </a:p>
          <a:p>
            <a:pPr marL="0" indent="0" algn="ctr" eaLnBrk="1" hangingPunct="1">
              <a:buClr>
                <a:srgbClr val="000000"/>
              </a:buClr>
              <a:buFont typeface="Wingdings" pitchFamily="2" charset="2"/>
              <a:buNone/>
            </a:pPr>
            <a:endParaRPr lang="en-US" altLang="en-US" sz="1600" i="1" dirty="0" smtClean="0">
              <a:solidFill>
                <a:srgbClr val="000000"/>
              </a:solidFill>
            </a:endParaRPr>
          </a:p>
        </p:txBody>
      </p:sp>
    </p:spTree>
    <p:extLst>
      <p:ext uri="{BB962C8B-B14F-4D97-AF65-F5344CB8AC3E}">
        <p14:creationId xmlns:p14="http://schemas.microsoft.com/office/powerpoint/2010/main" val="12506786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17252"/>
            <a:ext cx="8229600" cy="728662"/>
          </a:xfrm>
        </p:spPr>
        <p:txBody>
          <a:bodyPr>
            <a:normAutofit/>
          </a:bodyPr>
          <a:lstStyle/>
          <a:p>
            <a:pPr eaLnBrk="1" hangingPunct="1"/>
            <a:r>
              <a:rPr lang="en-US" altLang="ja-JP" sz="2600" b="1" dirty="0" smtClean="0">
                <a:ea typeface="MS PGothic" pitchFamily="34" charset="-128"/>
              </a:rPr>
              <a:t>Positive Demand Shock</a:t>
            </a:r>
            <a:endParaRPr lang="en-US" altLang="en-US" sz="2600" b="1" dirty="0" smtClean="0">
              <a:ea typeface="ヒラギノ角ゴ Pro W3" pitchFamily="-65" charset="-128"/>
            </a:endParaRPr>
          </a:p>
        </p:txBody>
      </p:sp>
      <p:sp>
        <p:nvSpPr>
          <p:cNvPr id="2" name="Rectangle 1"/>
          <p:cNvSpPr/>
          <p:nvPr/>
        </p:nvSpPr>
        <p:spPr>
          <a:xfrm>
            <a:off x="304800" y="953869"/>
            <a:ext cx="8458200" cy="369332"/>
          </a:xfrm>
          <a:prstGeom prst="rect">
            <a:avLst/>
          </a:prstGeom>
        </p:spPr>
        <p:txBody>
          <a:bodyPr wrap="square">
            <a:spAutoFit/>
          </a:bodyPr>
          <a:lstStyle/>
          <a:p>
            <a:r>
              <a:rPr lang="en-US" altLang="ja-JP" sz="1800" dirty="0" smtClean="0">
                <a:ea typeface="MS PGothic" pitchFamily="34" charset="-128"/>
              </a:rPr>
              <a:t>AD </a:t>
            </a:r>
            <a:r>
              <a:rPr lang="en-US" altLang="ja-JP" sz="1800" dirty="0">
                <a:ea typeface="MS PGothic" pitchFamily="34" charset="-128"/>
              </a:rPr>
              <a:t>can shift from temporary </a:t>
            </a:r>
            <a:r>
              <a:rPr lang="en-US" altLang="ja-JP" sz="1800" dirty="0" smtClean="0">
                <a:ea typeface="MS PGothic" pitchFamily="34" charset="-128"/>
              </a:rPr>
              <a:t>demand shocks </a:t>
            </a:r>
            <a:r>
              <a:rPr lang="en-US" altLang="ja-JP" sz="1800" dirty="0">
                <a:ea typeface="MS PGothic" pitchFamily="34" charset="-128"/>
              </a:rPr>
              <a:t>in which the </a:t>
            </a:r>
            <a:r>
              <a:rPr lang="en-US" altLang="ja-JP" sz="1800" dirty="0" smtClean="0">
                <a:ea typeface="MS PGothic" pitchFamily="34" charset="-128"/>
              </a:rPr>
              <a:t>LRAS and SRAS do </a:t>
            </a:r>
            <a:r>
              <a:rPr lang="en-US" altLang="ja-JP" sz="1800" dirty="0">
                <a:ea typeface="MS PGothic" pitchFamily="34" charset="-128"/>
              </a:rPr>
              <a:t>not shift</a:t>
            </a:r>
            <a:endParaRPr lang="en-US" sz="1800" dirty="0"/>
          </a:p>
        </p:txBody>
      </p:sp>
    </p:spTree>
    <p:extLst>
      <p:ext uri="{BB962C8B-B14F-4D97-AF65-F5344CB8AC3E}">
        <p14:creationId xmlns:p14="http://schemas.microsoft.com/office/powerpoint/2010/main" val="34031545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17252"/>
            <a:ext cx="8229600" cy="728662"/>
          </a:xfrm>
        </p:spPr>
        <p:txBody>
          <a:bodyPr>
            <a:normAutofit/>
          </a:bodyPr>
          <a:lstStyle/>
          <a:p>
            <a:pPr eaLnBrk="1" hangingPunct="1"/>
            <a:r>
              <a:rPr lang="en-US" altLang="ja-JP" sz="2600" b="1" dirty="0" smtClean="0">
                <a:ea typeface="MS PGothic" pitchFamily="34" charset="-128"/>
              </a:rPr>
              <a:t>Positive Demand Shock</a:t>
            </a:r>
            <a:endParaRPr lang="en-US" altLang="en-US" sz="2600" b="1" dirty="0" smtClean="0">
              <a:ea typeface="ヒラギノ角ゴ Pro W3" pitchFamily="-65" charset="-128"/>
            </a:endParaRPr>
          </a:p>
        </p:txBody>
      </p:sp>
      <p:sp>
        <p:nvSpPr>
          <p:cNvPr id="2" name="Rectangle 1"/>
          <p:cNvSpPr/>
          <p:nvPr/>
        </p:nvSpPr>
        <p:spPr>
          <a:xfrm>
            <a:off x="304800" y="953869"/>
            <a:ext cx="8458200" cy="369332"/>
          </a:xfrm>
          <a:prstGeom prst="rect">
            <a:avLst/>
          </a:prstGeom>
        </p:spPr>
        <p:txBody>
          <a:bodyPr wrap="square">
            <a:spAutoFit/>
          </a:bodyPr>
          <a:lstStyle/>
          <a:p>
            <a:r>
              <a:rPr lang="en-US" altLang="ja-JP" sz="1800" dirty="0" smtClean="0">
                <a:ea typeface="MS PGothic" pitchFamily="34" charset="-128"/>
              </a:rPr>
              <a:t>AD </a:t>
            </a:r>
            <a:r>
              <a:rPr lang="en-US" altLang="ja-JP" sz="1800" dirty="0">
                <a:ea typeface="MS PGothic" pitchFamily="34" charset="-128"/>
              </a:rPr>
              <a:t>can shift from temporary </a:t>
            </a:r>
            <a:r>
              <a:rPr lang="en-US" altLang="ja-JP" sz="1800" dirty="0" smtClean="0">
                <a:ea typeface="MS PGothic" pitchFamily="34" charset="-128"/>
              </a:rPr>
              <a:t>demand shocks </a:t>
            </a:r>
            <a:r>
              <a:rPr lang="en-US" altLang="ja-JP" sz="1800" dirty="0">
                <a:ea typeface="MS PGothic" pitchFamily="34" charset="-128"/>
              </a:rPr>
              <a:t>in which the </a:t>
            </a:r>
            <a:r>
              <a:rPr lang="en-US" altLang="ja-JP" sz="1800" dirty="0" smtClean="0">
                <a:ea typeface="MS PGothic" pitchFamily="34" charset="-128"/>
              </a:rPr>
              <a:t>LRAS and SRAS do </a:t>
            </a:r>
            <a:r>
              <a:rPr lang="en-US" altLang="ja-JP" sz="1800" dirty="0">
                <a:ea typeface="MS PGothic" pitchFamily="34" charset="-128"/>
              </a:rPr>
              <a:t>not shift</a:t>
            </a:r>
            <a:endParaRPr lang="en-US" sz="1800" dirty="0"/>
          </a:p>
        </p:txBody>
      </p:sp>
      <p:sp>
        <p:nvSpPr>
          <p:cNvPr id="5" name="Line 25"/>
          <p:cNvSpPr>
            <a:spLocks noChangeShapeType="1"/>
          </p:cNvSpPr>
          <p:nvPr/>
        </p:nvSpPr>
        <p:spPr bwMode="auto">
          <a:xfrm>
            <a:off x="2439272" y="3014322"/>
            <a:ext cx="4175125" cy="198392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6" name="Text Box 39"/>
          <p:cNvSpPr txBox="1">
            <a:spLocks noChangeArrowheads="1"/>
          </p:cNvSpPr>
          <p:nvPr/>
        </p:nvSpPr>
        <p:spPr bwMode="auto">
          <a:xfrm>
            <a:off x="6477000" y="4814888"/>
            <a:ext cx="60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800" b="0" i="1" dirty="0">
                <a:solidFill>
                  <a:srgbClr val="000000"/>
                </a:solidFill>
                <a:latin typeface="Times New Roman" pitchFamily="18" charset="0"/>
              </a:rPr>
              <a:t>AD</a:t>
            </a:r>
          </a:p>
        </p:txBody>
      </p:sp>
      <p:sp>
        <p:nvSpPr>
          <p:cNvPr id="7" name="Line 40"/>
          <p:cNvSpPr>
            <a:spLocks noChangeShapeType="1"/>
          </p:cNvSpPr>
          <p:nvPr/>
        </p:nvSpPr>
        <p:spPr bwMode="auto">
          <a:xfrm flipV="1">
            <a:off x="5516032" y="2426732"/>
            <a:ext cx="2501" cy="2831068"/>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8" name="Rectangle 33"/>
          <p:cNvSpPr>
            <a:spLocks noChangeArrowheads="1"/>
          </p:cNvSpPr>
          <p:nvPr/>
        </p:nvSpPr>
        <p:spPr bwMode="auto">
          <a:xfrm>
            <a:off x="4941173" y="2057400"/>
            <a:ext cx="710451"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LRAS</a:t>
            </a:r>
            <a:endParaRPr lang="en-US" altLang="en-US" sz="1800" b="0" i="1" baseline="-25000" dirty="0">
              <a:solidFill>
                <a:srgbClr val="000000"/>
              </a:solidFill>
              <a:latin typeface="Times New Roman" pitchFamily="18" charset="0"/>
            </a:endParaRPr>
          </a:p>
        </p:txBody>
      </p:sp>
      <p:sp>
        <p:nvSpPr>
          <p:cNvPr id="9" name="Line 32"/>
          <p:cNvSpPr>
            <a:spLocks noChangeShapeType="1"/>
          </p:cNvSpPr>
          <p:nvPr/>
        </p:nvSpPr>
        <p:spPr bwMode="auto">
          <a:xfrm>
            <a:off x="2413873" y="5257800"/>
            <a:ext cx="4533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10" name="Line 33"/>
          <p:cNvSpPr>
            <a:spLocks noChangeShapeType="1"/>
          </p:cNvSpPr>
          <p:nvPr/>
        </p:nvSpPr>
        <p:spPr bwMode="auto">
          <a:xfrm>
            <a:off x="2412285" y="2209800"/>
            <a:ext cx="1588" cy="44958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11" name="Rectangle 38"/>
          <p:cNvSpPr>
            <a:spLocks noChangeArrowheads="1"/>
          </p:cNvSpPr>
          <p:nvPr/>
        </p:nvSpPr>
        <p:spPr bwMode="auto">
          <a:xfrm>
            <a:off x="6458823" y="5410200"/>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solidFill>
                  <a:srgbClr val="000000"/>
                </a:solidFill>
                <a:latin typeface="Times New Roman" pitchFamily="18" charset="0"/>
              </a:rPr>
              <a:t>Y</a:t>
            </a:r>
          </a:p>
        </p:txBody>
      </p:sp>
      <p:sp>
        <p:nvSpPr>
          <p:cNvPr id="12" name="Oval 42"/>
          <p:cNvSpPr>
            <a:spLocks noChangeAspect="1" noChangeArrowheads="1"/>
          </p:cNvSpPr>
          <p:nvPr/>
        </p:nvSpPr>
        <p:spPr bwMode="auto">
          <a:xfrm>
            <a:off x="5181864" y="5410200"/>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12</a:t>
            </a:r>
            <a:endParaRPr lang="en-US" altLang="en-US" sz="1400" b="0" dirty="0">
              <a:solidFill>
                <a:srgbClr val="000000"/>
              </a:solidFill>
              <a:latin typeface="Times New Roman" pitchFamily="18" charset="0"/>
            </a:endParaRPr>
          </a:p>
        </p:txBody>
      </p:sp>
      <p:sp>
        <p:nvSpPr>
          <p:cNvPr id="13" name="Line 36"/>
          <p:cNvSpPr>
            <a:spLocks noChangeAspect="1" noChangeShapeType="1"/>
          </p:cNvSpPr>
          <p:nvPr/>
        </p:nvSpPr>
        <p:spPr bwMode="auto">
          <a:xfrm flipV="1">
            <a:off x="2407522" y="3581400"/>
            <a:ext cx="4513676" cy="29083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14" name="Rectangle 44"/>
          <p:cNvSpPr>
            <a:spLocks noChangeArrowheads="1"/>
          </p:cNvSpPr>
          <p:nvPr/>
        </p:nvSpPr>
        <p:spPr bwMode="auto">
          <a:xfrm>
            <a:off x="6388973" y="3288268"/>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SRAS</a:t>
            </a:r>
            <a:endParaRPr lang="en-US" altLang="en-US" sz="1800" b="0" i="1" dirty="0">
              <a:solidFill>
                <a:srgbClr val="000000"/>
              </a:solidFill>
              <a:latin typeface="Times New Roman" pitchFamily="18" charset="0"/>
            </a:endParaRPr>
          </a:p>
        </p:txBody>
      </p:sp>
      <p:sp>
        <p:nvSpPr>
          <p:cNvPr id="15" name="Rectangle 39"/>
          <p:cNvSpPr>
            <a:spLocks noChangeArrowheads="1"/>
          </p:cNvSpPr>
          <p:nvPr/>
        </p:nvSpPr>
        <p:spPr bwMode="auto">
          <a:xfrm>
            <a:off x="1956673" y="2057400"/>
            <a:ext cx="369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latin typeface="Symbol" panose="05050102010706020507" pitchFamily="18" charset="2"/>
              </a:rPr>
              <a:t>p </a:t>
            </a:r>
            <a:endParaRPr lang="en-US" altLang="en-US" sz="1800" b="0" i="1" dirty="0">
              <a:solidFill>
                <a:srgbClr val="000000"/>
              </a:solidFill>
              <a:latin typeface="Times New Roman" pitchFamily="18" charset="0"/>
            </a:endParaRPr>
          </a:p>
        </p:txBody>
      </p:sp>
      <p:sp>
        <p:nvSpPr>
          <p:cNvPr id="16" name="Line 41"/>
          <p:cNvSpPr>
            <a:spLocks noChangeShapeType="1"/>
          </p:cNvSpPr>
          <p:nvPr/>
        </p:nvSpPr>
        <p:spPr bwMode="auto">
          <a:xfrm flipH="1">
            <a:off x="2408989" y="4488001"/>
            <a:ext cx="3108960" cy="1588"/>
          </a:xfrm>
          <a:prstGeom prst="line">
            <a:avLst/>
          </a:prstGeom>
          <a:noFill/>
          <a:ln w="19050">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17" name="Oval 43"/>
          <p:cNvSpPr>
            <a:spLocks noChangeAspect="1" noChangeArrowheads="1"/>
          </p:cNvSpPr>
          <p:nvPr/>
        </p:nvSpPr>
        <p:spPr bwMode="auto">
          <a:xfrm>
            <a:off x="2026523" y="4252913"/>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000000"/>
                </a:solidFill>
                <a:latin typeface="Times New Roman" pitchFamily="18" charset="0"/>
              </a:rPr>
              <a:t>2</a:t>
            </a:r>
            <a:endParaRPr lang="en-US" altLang="en-US" sz="1400" b="0" dirty="0">
              <a:solidFill>
                <a:srgbClr val="000000"/>
              </a:solidFill>
              <a:latin typeface="Times New Roman" pitchFamily="18" charset="0"/>
            </a:endParaRPr>
          </a:p>
        </p:txBody>
      </p:sp>
      <p:sp>
        <p:nvSpPr>
          <p:cNvPr id="18" name="Line 36"/>
          <p:cNvSpPr>
            <a:spLocks noChangeShapeType="1"/>
          </p:cNvSpPr>
          <p:nvPr/>
        </p:nvSpPr>
        <p:spPr bwMode="auto">
          <a:xfrm>
            <a:off x="2419350" y="2438400"/>
            <a:ext cx="4195048" cy="198913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ln>
                <a:solidFill>
                  <a:srgbClr val="FF0000"/>
                </a:solidFill>
              </a:ln>
              <a:solidFill>
                <a:srgbClr val="000000"/>
              </a:solidFill>
              <a:latin typeface="Arial" charset="0"/>
            </a:endParaRPr>
          </a:p>
        </p:txBody>
      </p:sp>
      <p:sp>
        <p:nvSpPr>
          <p:cNvPr id="19" name="Line 41"/>
          <p:cNvSpPr>
            <a:spLocks noChangeShapeType="1"/>
          </p:cNvSpPr>
          <p:nvPr/>
        </p:nvSpPr>
        <p:spPr bwMode="auto">
          <a:xfrm flipH="1">
            <a:off x="2438400" y="4157060"/>
            <a:ext cx="3566160" cy="0"/>
          </a:xfrm>
          <a:prstGeom prst="line">
            <a:avLst/>
          </a:prstGeom>
          <a:noFill/>
          <a:ln w="19050">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2" name="Line 41"/>
          <p:cNvSpPr>
            <a:spLocks noChangeShapeType="1"/>
          </p:cNvSpPr>
          <p:nvPr/>
        </p:nvSpPr>
        <p:spPr bwMode="auto">
          <a:xfrm>
            <a:off x="6030727" y="4157060"/>
            <a:ext cx="264" cy="1097280"/>
          </a:xfrm>
          <a:prstGeom prst="line">
            <a:avLst/>
          </a:prstGeom>
          <a:noFill/>
          <a:ln w="19050">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pic>
        <p:nvPicPr>
          <p:cNvPr id="2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5839458"/>
            <a:ext cx="1773555" cy="520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4419600"/>
            <a:ext cx="2100263" cy="320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Oval 43"/>
          <p:cNvSpPr>
            <a:spLocks noChangeAspect="1" noChangeArrowheads="1"/>
          </p:cNvSpPr>
          <p:nvPr/>
        </p:nvSpPr>
        <p:spPr bwMode="auto">
          <a:xfrm>
            <a:off x="2038350" y="3948113"/>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3</a:t>
            </a:r>
            <a:endParaRPr lang="en-US" altLang="en-US" sz="1400" b="0" dirty="0">
              <a:solidFill>
                <a:srgbClr val="FF0000"/>
              </a:solidFill>
              <a:latin typeface="Times New Roman" pitchFamily="18" charset="0"/>
            </a:endParaRPr>
          </a:p>
        </p:txBody>
      </p:sp>
      <p:sp>
        <p:nvSpPr>
          <p:cNvPr id="28" name="Oval 43"/>
          <p:cNvSpPr>
            <a:spLocks noChangeAspect="1" noChangeArrowheads="1"/>
          </p:cNvSpPr>
          <p:nvPr/>
        </p:nvSpPr>
        <p:spPr bwMode="auto">
          <a:xfrm>
            <a:off x="5724525" y="5395913"/>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13</a:t>
            </a:r>
            <a:endParaRPr lang="en-US" altLang="en-US" sz="1400" b="0" dirty="0">
              <a:solidFill>
                <a:srgbClr val="FF0000"/>
              </a:solidFill>
              <a:latin typeface="Times New Roman" pitchFamily="18" charset="0"/>
            </a:endParaRPr>
          </a:p>
        </p:txBody>
      </p:sp>
    </p:spTree>
    <p:extLst>
      <p:ext uri="{BB962C8B-B14F-4D97-AF65-F5344CB8AC3E}">
        <p14:creationId xmlns:p14="http://schemas.microsoft.com/office/powerpoint/2010/main" val="42280571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right)">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childTnLst>
                                </p:cTn>
                              </p:par>
                              <p:par>
                                <p:cTn id="18" presetID="22" presetClass="entr" presetSubtype="4"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down)">
                                      <p:cBhvr>
                                        <p:cTn id="20" dur="500"/>
                                        <p:tgtEl>
                                          <p:spTgt spid="22"/>
                                        </p:tgtEl>
                                      </p:cBhvr>
                                    </p:animEffect>
                                  </p:childTnLst>
                                </p:cTn>
                              </p:par>
                            </p:childTnLst>
                          </p:cTn>
                        </p:par>
                        <p:par>
                          <p:cTn id="21" fill="hold">
                            <p:stCondLst>
                              <p:cond delay="500"/>
                            </p:stCondLst>
                            <p:childTnLst>
                              <p:par>
                                <p:cTn id="22" presetID="22" presetClass="entr" presetSubtype="2"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right)">
                                      <p:cBhvr>
                                        <p:cTn id="24" dur="500"/>
                                        <p:tgtEl>
                                          <p:spTgt spid="19"/>
                                        </p:tgtEl>
                                      </p:cBhvr>
                                    </p:animEffect>
                                  </p:childTnLst>
                                </p:cTn>
                              </p:par>
                            </p:childTnLst>
                          </p:cTn>
                        </p:par>
                        <p:par>
                          <p:cTn id="25" fill="hold">
                            <p:stCondLst>
                              <p:cond delay="1000"/>
                            </p:stCondLst>
                            <p:childTnLst>
                              <p:par>
                                <p:cTn id="26" presetID="1"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2" grpId="0" animBg="1"/>
      <p:bldP spid="27" grpId="0"/>
      <p:bldP spid="2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25"/>
          <p:cNvSpPr>
            <a:spLocks noChangeShapeType="1"/>
          </p:cNvSpPr>
          <p:nvPr/>
        </p:nvSpPr>
        <p:spPr bwMode="auto">
          <a:xfrm>
            <a:off x="2439272" y="3014322"/>
            <a:ext cx="4175125" cy="1983922"/>
          </a:xfrm>
          <a:prstGeom prst="line">
            <a:avLst/>
          </a:prstGeom>
          <a:noFill/>
          <a:ln w="28575">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16" name="Line 41"/>
          <p:cNvSpPr>
            <a:spLocks noChangeShapeType="1"/>
          </p:cNvSpPr>
          <p:nvPr/>
        </p:nvSpPr>
        <p:spPr bwMode="auto">
          <a:xfrm flipH="1">
            <a:off x="2408989" y="4488001"/>
            <a:ext cx="3108960" cy="1588"/>
          </a:xfrm>
          <a:prstGeom prst="line">
            <a:avLst/>
          </a:prstGeom>
          <a:noFill/>
          <a:ln w="19050">
            <a:solidFill>
              <a:schemeClr val="bg1">
                <a:lumMod val="75000"/>
              </a:schemeClr>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47106" name="Rectangle 2"/>
          <p:cNvSpPr>
            <a:spLocks noGrp="1" noChangeArrowheads="1"/>
          </p:cNvSpPr>
          <p:nvPr>
            <p:ph type="title"/>
          </p:nvPr>
        </p:nvSpPr>
        <p:spPr>
          <a:xfrm>
            <a:off x="457200" y="17252"/>
            <a:ext cx="8229600" cy="728662"/>
          </a:xfrm>
        </p:spPr>
        <p:txBody>
          <a:bodyPr>
            <a:normAutofit/>
          </a:bodyPr>
          <a:lstStyle/>
          <a:p>
            <a:pPr eaLnBrk="1" hangingPunct="1"/>
            <a:r>
              <a:rPr lang="en-US" altLang="ja-JP" sz="2600" b="1" dirty="0" smtClean="0">
                <a:ea typeface="MS PGothic" pitchFamily="34" charset="-128"/>
              </a:rPr>
              <a:t>Positive Demand Shock</a:t>
            </a:r>
            <a:endParaRPr lang="en-US" altLang="en-US" sz="2600" b="1" dirty="0" smtClean="0">
              <a:ea typeface="ヒラギノ角ゴ Pro W3" pitchFamily="-65" charset="-128"/>
            </a:endParaRPr>
          </a:p>
        </p:txBody>
      </p:sp>
      <p:sp>
        <p:nvSpPr>
          <p:cNvPr id="2" name="Rectangle 1"/>
          <p:cNvSpPr/>
          <p:nvPr/>
        </p:nvSpPr>
        <p:spPr>
          <a:xfrm>
            <a:off x="304800" y="953869"/>
            <a:ext cx="8458200" cy="369332"/>
          </a:xfrm>
          <a:prstGeom prst="rect">
            <a:avLst/>
          </a:prstGeom>
        </p:spPr>
        <p:txBody>
          <a:bodyPr wrap="square">
            <a:spAutoFit/>
          </a:bodyPr>
          <a:lstStyle/>
          <a:p>
            <a:r>
              <a:rPr lang="en-US" altLang="ja-JP" sz="1800" dirty="0" smtClean="0">
                <a:ea typeface="MS PGothic" pitchFamily="34" charset="-128"/>
              </a:rPr>
              <a:t>AD </a:t>
            </a:r>
            <a:r>
              <a:rPr lang="en-US" altLang="ja-JP" sz="1800" dirty="0">
                <a:ea typeface="MS PGothic" pitchFamily="34" charset="-128"/>
              </a:rPr>
              <a:t>can shift from temporary </a:t>
            </a:r>
            <a:r>
              <a:rPr lang="en-US" altLang="ja-JP" sz="1800" dirty="0" smtClean="0">
                <a:ea typeface="MS PGothic" pitchFamily="34" charset="-128"/>
              </a:rPr>
              <a:t>demand shocks </a:t>
            </a:r>
            <a:r>
              <a:rPr lang="en-US" altLang="ja-JP" sz="1800" dirty="0">
                <a:ea typeface="MS PGothic" pitchFamily="34" charset="-128"/>
              </a:rPr>
              <a:t>in which the </a:t>
            </a:r>
            <a:r>
              <a:rPr lang="en-US" altLang="ja-JP" sz="1800" dirty="0" smtClean="0">
                <a:ea typeface="MS PGothic" pitchFamily="34" charset="-128"/>
              </a:rPr>
              <a:t>LRAS and SRAS do </a:t>
            </a:r>
            <a:r>
              <a:rPr lang="en-US" altLang="ja-JP" sz="1800" dirty="0">
                <a:ea typeface="MS PGothic" pitchFamily="34" charset="-128"/>
              </a:rPr>
              <a:t>not shift</a:t>
            </a:r>
            <a:endParaRPr lang="en-US" sz="1800" dirty="0"/>
          </a:p>
        </p:txBody>
      </p:sp>
      <p:sp>
        <p:nvSpPr>
          <p:cNvPr id="6" name="Text Box 39"/>
          <p:cNvSpPr txBox="1">
            <a:spLocks noChangeArrowheads="1"/>
          </p:cNvSpPr>
          <p:nvPr/>
        </p:nvSpPr>
        <p:spPr bwMode="auto">
          <a:xfrm>
            <a:off x="6477000" y="4814888"/>
            <a:ext cx="60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800" b="0" i="1" dirty="0">
                <a:solidFill>
                  <a:srgbClr val="000000"/>
                </a:solidFill>
                <a:latin typeface="Times New Roman" pitchFamily="18" charset="0"/>
              </a:rPr>
              <a:t>AD</a:t>
            </a:r>
          </a:p>
        </p:txBody>
      </p:sp>
      <p:sp>
        <p:nvSpPr>
          <p:cNvPr id="8" name="Rectangle 33"/>
          <p:cNvSpPr>
            <a:spLocks noChangeArrowheads="1"/>
          </p:cNvSpPr>
          <p:nvPr/>
        </p:nvSpPr>
        <p:spPr bwMode="auto">
          <a:xfrm>
            <a:off x="4941173" y="2057400"/>
            <a:ext cx="710451"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LRAS</a:t>
            </a:r>
            <a:endParaRPr lang="en-US" altLang="en-US" sz="1800" b="0" i="1" baseline="-25000" dirty="0">
              <a:solidFill>
                <a:srgbClr val="000000"/>
              </a:solidFill>
              <a:latin typeface="Times New Roman" pitchFamily="18" charset="0"/>
            </a:endParaRPr>
          </a:p>
        </p:txBody>
      </p:sp>
      <p:sp>
        <p:nvSpPr>
          <p:cNvPr id="9" name="Line 32"/>
          <p:cNvSpPr>
            <a:spLocks noChangeShapeType="1"/>
          </p:cNvSpPr>
          <p:nvPr/>
        </p:nvSpPr>
        <p:spPr bwMode="auto">
          <a:xfrm>
            <a:off x="2413873" y="5257800"/>
            <a:ext cx="4533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10" name="Line 33"/>
          <p:cNvSpPr>
            <a:spLocks noChangeShapeType="1"/>
          </p:cNvSpPr>
          <p:nvPr/>
        </p:nvSpPr>
        <p:spPr bwMode="auto">
          <a:xfrm>
            <a:off x="2412285" y="2209800"/>
            <a:ext cx="1588" cy="44958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11" name="Rectangle 38"/>
          <p:cNvSpPr>
            <a:spLocks noChangeArrowheads="1"/>
          </p:cNvSpPr>
          <p:nvPr/>
        </p:nvSpPr>
        <p:spPr bwMode="auto">
          <a:xfrm>
            <a:off x="6458823" y="5410200"/>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solidFill>
                  <a:srgbClr val="000000"/>
                </a:solidFill>
                <a:latin typeface="Times New Roman" pitchFamily="18" charset="0"/>
              </a:rPr>
              <a:t>Y</a:t>
            </a:r>
          </a:p>
        </p:txBody>
      </p:sp>
      <p:sp>
        <p:nvSpPr>
          <p:cNvPr id="12" name="Oval 42"/>
          <p:cNvSpPr>
            <a:spLocks noChangeAspect="1" noChangeArrowheads="1"/>
          </p:cNvSpPr>
          <p:nvPr/>
        </p:nvSpPr>
        <p:spPr bwMode="auto">
          <a:xfrm>
            <a:off x="5181864" y="5410200"/>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12</a:t>
            </a:r>
            <a:endParaRPr lang="en-US" altLang="en-US" sz="1400" b="0" dirty="0">
              <a:solidFill>
                <a:srgbClr val="000000"/>
              </a:solidFill>
              <a:latin typeface="Times New Roman" pitchFamily="18" charset="0"/>
            </a:endParaRPr>
          </a:p>
        </p:txBody>
      </p:sp>
      <p:sp>
        <p:nvSpPr>
          <p:cNvPr id="13" name="Line 36"/>
          <p:cNvSpPr>
            <a:spLocks noChangeAspect="1" noChangeShapeType="1"/>
          </p:cNvSpPr>
          <p:nvPr/>
        </p:nvSpPr>
        <p:spPr bwMode="auto">
          <a:xfrm flipV="1">
            <a:off x="2407522" y="3581400"/>
            <a:ext cx="4513676" cy="29083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14" name="Rectangle 44"/>
          <p:cNvSpPr>
            <a:spLocks noChangeArrowheads="1"/>
          </p:cNvSpPr>
          <p:nvPr/>
        </p:nvSpPr>
        <p:spPr bwMode="auto">
          <a:xfrm>
            <a:off x="6388973" y="3288268"/>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SRAS</a:t>
            </a:r>
            <a:endParaRPr lang="en-US" altLang="en-US" sz="1800" b="0" i="1" dirty="0">
              <a:solidFill>
                <a:srgbClr val="000000"/>
              </a:solidFill>
              <a:latin typeface="Times New Roman" pitchFamily="18" charset="0"/>
            </a:endParaRPr>
          </a:p>
        </p:txBody>
      </p:sp>
      <p:sp>
        <p:nvSpPr>
          <p:cNvPr id="15" name="Rectangle 39"/>
          <p:cNvSpPr>
            <a:spLocks noChangeArrowheads="1"/>
          </p:cNvSpPr>
          <p:nvPr/>
        </p:nvSpPr>
        <p:spPr bwMode="auto">
          <a:xfrm>
            <a:off x="1956673" y="2057400"/>
            <a:ext cx="369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latin typeface="Symbol" panose="05050102010706020507" pitchFamily="18" charset="2"/>
              </a:rPr>
              <a:t>p </a:t>
            </a:r>
            <a:endParaRPr lang="en-US" altLang="en-US" sz="1800" b="0" i="1" dirty="0">
              <a:solidFill>
                <a:srgbClr val="000000"/>
              </a:solidFill>
              <a:latin typeface="Times New Roman" pitchFamily="18" charset="0"/>
            </a:endParaRPr>
          </a:p>
        </p:txBody>
      </p:sp>
      <p:sp>
        <p:nvSpPr>
          <p:cNvPr id="17" name="Oval 43"/>
          <p:cNvSpPr>
            <a:spLocks noChangeAspect="1" noChangeArrowheads="1"/>
          </p:cNvSpPr>
          <p:nvPr/>
        </p:nvSpPr>
        <p:spPr bwMode="auto">
          <a:xfrm>
            <a:off x="2026523" y="4252913"/>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chemeClr val="bg1">
                    <a:lumMod val="75000"/>
                  </a:schemeClr>
                </a:solidFill>
                <a:latin typeface="Times New Roman" pitchFamily="18" charset="0"/>
              </a:rPr>
              <a:t>2</a:t>
            </a:r>
            <a:endParaRPr lang="en-US" altLang="en-US" sz="1400" b="0" dirty="0">
              <a:solidFill>
                <a:schemeClr val="bg1">
                  <a:lumMod val="75000"/>
                </a:schemeClr>
              </a:solidFill>
              <a:latin typeface="Times New Roman" pitchFamily="18" charset="0"/>
            </a:endParaRPr>
          </a:p>
        </p:txBody>
      </p:sp>
      <p:sp>
        <p:nvSpPr>
          <p:cNvPr id="19" name="Line 41"/>
          <p:cNvSpPr>
            <a:spLocks noChangeShapeType="1"/>
          </p:cNvSpPr>
          <p:nvPr/>
        </p:nvSpPr>
        <p:spPr bwMode="auto">
          <a:xfrm flipH="1">
            <a:off x="2438400" y="4157060"/>
            <a:ext cx="3566160" cy="0"/>
          </a:xfrm>
          <a:prstGeom prst="line">
            <a:avLst/>
          </a:prstGeom>
          <a:noFill/>
          <a:ln w="19050">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2" name="Line 41"/>
          <p:cNvSpPr>
            <a:spLocks noChangeShapeType="1"/>
          </p:cNvSpPr>
          <p:nvPr/>
        </p:nvSpPr>
        <p:spPr bwMode="auto">
          <a:xfrm>
            <a:off x="6030727" y="4157060"/>
            <a:ext cx="264" cy="1097280"/>
          </a:xfrm>
          <a:prstGeom prst="line">
            <a:avLst/>
          </a:prstGeom>
          <a:noFill/>
          <a:ln w="19050">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6" name="Line 36"/>
          <p:cNvSpPr>
            <a:spLocks noChangeShapeType="1"/>
          </p:cNvSpPr>
          <p:nvPr/>
        </p:nvSpPr>
        <p:spPr bwMode="auto">
          <a:xfrm>
            <a:off x="2419350" y="2438400"/>
            <a:ext cx="4195048" cy="198913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ln>
                <a:solidFill>
                  <a:srgbClr val="FF0000"/>
                </a:solidFill>
              </a:ln>
              <a:solidFill>
                <a:srgbClr val="000000"/>
              </a:solidFill>
              <a:latin typeface="Arial" charset="0"/>
            </a:endParaRPr>
          </a:p>
        </p:txBody>
      </p:sp>
      <p:sp>
        <p:nvSpPr>
          <p:cNvPr id="29" name="Line 40"/>
          <p:cNvSpPr>
            <a:spLocks noChangeShapeType="1"/>
          </p:cNvSpPr>
          <p:nvPr/>
        </p:nvSpPr>
        <p:spPr bwMode="auto">
          <a:xfrm flipV="1">
            <a:off x="5516032" y="2426732"/>
            <a:ext cx="2501" cy="2831068"/>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0" name="Line 41"/>
          <p:cNvSpPr>
            <a:spLocks noChangeShapeType="1"/>
          </p:cNvSpPr>
          <p:nvPr/>
        </p:nvSpPr>
        <p:spPr bwMode="auto">
          <a:xfrm flipH="1">
            <a:off x="2401767" y="3920708"/>
            <a:ext cx="3108960" cy="1588"/>
          </a:xfrm>
          <a:prstGeom prst="line">
            <a:avLst/>
          </a:prstGeom>
          <a:noFill/>
          <a:ln w="19050">
            <a:solidFill>
              <a:srgbClr val="0000FF"/>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1" name="Line 36"/>
          <p:cNvSpPr>
            <a:spLocks noChangeAspect="1" noChangeShapeType="1"/>
          </p:cNvSpPr>
          <p:nvPr/>
        </p:nvSpPr>
        <p:spPr bwMode="auto">
          <a:xfrm flipV="1">
            <a:off x="2400300" y="3023632"/>
            <a:ext cx="4513676" cy="2908300"/>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pic>
        <p:nvPicPr>
          <p:cNvPr id="849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2265045"/>
            <a:ext cx="2213610" cy="7067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49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5839458"/>
            <a:ext cx="1773555" cy="520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49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4419600"/>
            <a:ext cx="2100263" cy="320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49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164" y="5950267"/>
            <a:ext cx="1566863" cy="5267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 name="Oval 43"/>
          <p:cNvSpPr>
            <a:spLocks noChangeAspect="1" noChangeArrowheads="1"/>
          </p:cNvSpPr>
          <p:nvPr/>
        </p:nvSpPr>
        <p:spPr bwMode="auto">
          <a:xfrm>
            <a:off x="2038350" y="3948113"/>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3</a:t>
            </a:r>
            <a:endParaRPr lang="en-US" altLang="en-US" sz="1400" b="0" dirty="0">
              <a:solidFill>
                <a:srgbClr val="FF0000"/>
              </a:solidFill>
              <a:latin typeface="Times New Roman" pitchFamily="18" charset="0"/>
            </a:endParaRPr>
          </a:p>
        </p:txBody>
      </p:sp>
      <p:sp>
        <p:nvSpPr>
          <p:cNvPr id="37" name="Oval 43"/>
          <p:cNvSpPr>
            <a:spLocks noChangeAspect="1" noChangeArrowheads="1"/>
          </p:cNvSpPr>
          <p:nvPr/>
        </p:nvSpPr>
        <p:spPr bwMode="auto">
          <a:xfrm>
            <a:off x="1905000" y="3698082"/>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0000FF"/>
                </a:solidFill>
                <a:latin typeface="Times New Roman" pitchFamily="18" charset="0"/>
              </a:rPr>
              <a:t>3.5</a:t>
            </a:r>
            <a:endParaRPr lang="en-US" altLang="en-US" sz="1400" b="0" dirty="0">
              <a:solidFill>
                <a:srgbClr val="0000FF"/>
              </a:solidFill>
              <a:latin typeface="Times New Roman" pitchFamily="18" charset="0"/>
            </a:endParaRPr>
          </a:p>
        </p:txBody>
      </p:sp>
      <p:sp>
        <p:nvSpPr>
          <p:cNvPr id="38" name="Oval 43"/>
          <p:cNvSpPr>
            <a:spLocks noChangeAspect="1" noChangeArrowheads="1"/>
          </p:cNvSpPr>
          <p:nvPr/>
        </p:nvSpPr>
        <p:spPr bwMode="auto">
          <a:xfrm>
            <a:off x="5724525" y="5395913"/>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13</a:t>
            </a:r>
            <a:endParaRPr lang="en-US" altLang="en-US" sz="1400" b="0" dirty="0">
              <a:solidFill>
                <a:srgbClr val="FF0000"/>
              </a:solidFill>
              <a:latin typeface="Times New Roman" pitchFamily="18" charset="0"/>
            </a:endParaRPr>
          </a:p>
        </p:txBody>
      </p:sp>
    </p:spTree>
    <p:extLst>
      <p:ext uri="{BB962C8B-B14F-4D97-AF65-F5344CB8AC3E}">
        <p14:creationId xmlns:p14="http://schemas.microsoft.com/office/powerpoint/2010/main" val="3369426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4997"/>
                                        </p:tgtEl>
                                        <p:attrNameLst>
                                          <p:attrName>style.visibility</p:attrName>
                                        </p:attrNameLst>
                                      </p:cBhvr>
                                      <p:to>
                                        <p:strVal val="visible"/>
                                      </p:to>
                                    </p:set>
                                  </p:childTnLst>
                                </p:cTn>
                              </p:par>
                              <p:par>
                                <p:cTn id="7" presetID="7" presetClass="emph" presetSubtype="2" fill="hold" nodeType="withEffect">
                                  <p:stCondLst>
                                    <p:cond delay="0"/>
                                  </p:stCondLst>
                                  <p:childTnLst>
                                    <p:animClr clrSpc="rgb" dir="cw">
                                      <p:cBhvr>
                                        <p:cTn id="8" dur="1000" fill="hold"/>
                                        <p:tgtEl>
                                          <p:spTgt spid="13"/>
                                        </p:tgtEl>
                                        <p:attrNameLst>
                                          <p:attrName>stroke.color</p:attrName>
                                        </p:attrNameLst>
                                      </p:cBhvr>
                                      <p:to>
                                        <a:srgbClr val="BFBFBF"/>
                                      </p:to>
                                    </p:animClr>
                                    <p:set>
                                      <p:cBhvr>
                                        <p:cTn id="9" dur="1000" fill="hold"/>
                                        <p:tgtEl>
                                          <p:spTgt spid="13"/>
                                        </p:tgtEl>
                                        <p:attrNameLst>
                                          <p:attrName>stroke.on</p:attrName>
                                        </p:attrNameLst>
                                      </p:cBhvr>
                                      <p:to>
                                        <p:strVal val="true"/>
                                      </p:to>
                                    </p:set>
                                  </p:childTnLst>
                                </p:cTn>
                              </p:par>
                              <p:par>
                                <p:cTn id="10" presetID="7" presetClass="emph" presetSubtype="2" fill="hold" nodeType="withEffect">
                                  <p:stCondLst>
                                    <p:cond delay="0"/>
                                  </p:stCondLst>
                                  <p:childTnLst>
                                    <p:animClr clrSpc="rgb" dir="cw">
                                      <p:cBhvr>
                                        <p:cTn id="11" dur="1000" fill="hold"/>
                                        <p:tgtEl>
                                          <p:spTgt spid="22"/>
                                        </p:tgtEl>
                                        <p:attrNameLst>
                                          <p:attrName>stroke.color</p:attrName>
                                        </p:attrNameLst>
                                      </p:cBhvr>
                                      <p:to>
                                        <a:srgbClr val="BFBFBF"/>
                                      </p:to>
                                    </p:animClr>
                                    <p:set>
                                      <p:cBhvr>
                                        <p:cTn id="12" dur="1000" fill="hold"/>
                                        <p:tgtEl>
                                          <p:spTgt spid="22"/>
                                        </p:tgtEl>
                                        <p:attrNameLst>
                                          <p:attrName>stroke.on</p:attrName>
                                        </p:attrNameLst>
                                      </p:cBhvr>
                                      <p:to>
                                        <p:strVal val="true"/>
                                      </p:to>
                                    </p:set>
                                  </p:childTnLst>
                                </p:cTn>
                              </p:par>
                              <p:par>
                                <p:cTn id="13" presetID="3" presetClass="emph" presetSubtype="2" fill="hold" grpId="0" nodeType="withEffect">
                                  <p:stCondLst>
                                    <p:cond delay="0"/>
                                  </p:stCondLst>
                                  <p:childTnLst>
                                    <p:animClr clrSpc="rgb" dir="cw">
                                      <p:cBhvr override="childStyle">
                                        <p:cTn id="14" dur="1000" fill="hold"/>
                                        <p:tgtEl>
                                          <p:spTgt spid="36"/>
                                        </p:tgtEl>
                                        <p:attrNameLst>
                                          <p:attrName>style.color</p:attrName>
                                        </p:attrNameLst>
                                      </p:cBhvr>
                                      <p:to>
                                        <a:srgbClr val="BFBFBF"/>
                                      </p:to>
                                    </p:animClr>
                                  </p:childTnLst>
                                </p:cTn>
                              </p:par>
                              <p:par>
                                <p:cTn id="15" presetID="3" presetClass="emph" presetSubtype="2" fill="hold" grpId="0" nodeType="withEffect">
                                  <p:stCondLst>
                                    <p:cond delay="0"/>
                                  </p:stCondLst>
                                  <p:childTnLst>
                                    <p:animClr clrSpc="rgb" dir="cw">
                                      <p:cBhvr override="childStyle">
                                        <p:cTn id="16" dur="1000" fill="hold"/>
                                        <p:tgtEl>
                                          <p:spTgt spid="38"/>
                                        </p:tgtEl>
                                        <p:attrNameLst>
                                          <p:attrName>style.color</p:attrName>
                                        </p:attrNameLst>
                                      </p:cBhvr>
                                      <p:to>
                                        <a:srgbClr val="BFBFBF"/>
                                      </p:to>
                                    </p:animClr>
                                  </p:childTnLst>
                                </p:cTn>
                              </p:par>
                              <p:par>
                                <p:cTn id="17" presetID="7" presetClass="emph" presetSubtype="2" fill="hold" nodeType="withEffect">
                                  <p:stCondLst>
                                    <p:cond delay="0"/>
                                  </p:stCondLst>
                                  <p:childTnLst>
                                    <p:animClr clrSpc="rgb" dir="cw">
                                      <p:cBhvr>
                                        <p:cTn id="18" dur="1000" fill="hold"/>
                                        <p:tgtEl>
                                          <p:spTgt spid="19"/>
                                        </p:tgtEl>
                                        <p:attrNameLst>
                                          <p:attrName>stroke.color</p:attrName>
                                        </p:attrNameLst>
                                      </p:cBhvr>
                                      <p:to>
                                        <a:srgbClr val="BFBFBF"/>
                                      </p:to>
                                    </p:animClr>
                                    <p:set>
                                      <p:cBhvr>
                                        <p:cTn id="19" dur="1000" fill="hold"/>
                                        <p:tgtEl>
                                          <p:spTgt spid="19"/>
                                        </p:tgtEl>
                                        <p:attrNameLst>
                                          <p:attrName>stroke.on</p:attrName>
                                        </p:attrNameLst>
                                      </p:cBhvr>
                                      <p:to>
                                        <p:strVal val="true"/>
                                      </p:to>
                                    </p:set>
                                  </p:childTnLst>
                                </p:cTn>
                              </p:par>
                              <p:par>
                                <p:cTn id="20" presetID="22" presetClass="entr" presetSubtype="4"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down)">
                                      <p:cBhvr>
                                        <p:cTn id="22" dur="10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4994"/>
                                        </p:tgtEl>
                                        <p:attrNameLst>
                                          <p:attrName>style.visibility</p:attrName>
                                        </p:attrNameLst>
                                      </p:cBhvr>
                                      <p:to>
                                        <p:strVal val="visible"/>
                                      </p:to>
                                    </p:set>
                                  </p:childTnLst>
                                </p:cTn>
                              </p:par>
                            </p:childTnLst>
                          </p:cTn>
                        </p:par>
                        <p:par>
                          <p:cTn id="27" fill="hold">
                            <p:stCondLst>
                              <p:cond delay="0"/>
                            </p:stCondLst>
                            <p:childTnLst>
                              <p:par>
                                <p:cTn id="28" presetID="22" presetClass="entr" presetSubtype="2"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right)">
                                      <p:cBhvr>
                                        <p:cTn id="30" dur="1000"/>
                                        <p:tgtEl>
                                          <p:spTgt spid="30"/>
                                        </p:tgtEl>
                                      </p:cBhvr>
                                    </p:animEffect>
                                  </p:childTnLst>
                                </p:cTn>
                              </p:par>
                            </p:childTnLst>
                          </p:cTn>
                        </p:par>
                        <p:par>
                          <p:cTn id="31" fill="hold">
                            <p:stCondLst>
                              <p:cond delay="1000"/>
                            </p:stCondLst>
                            <p:childTnLst>
                              <p:par>
                                <p:cTn id="32" presetID="1" presetClass="entr" presetSubtype="0"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6" grpId="0"/>
      <p:bldP spid="37" grpId="0"/>
      <p:bldP spid="3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17252"/>
            <a:ext cx="8229600" cy="728662"/>
          </a:xfrm>
        </p:spPr>
        <p:txBody>
          <a:bodyPr>
            <a:normAutofit/>
          </a:bodyPr>
          <a:lstStyle/>
          <a:p>
            <a:pPr eaLnBrk="1" hangingPunct="1"/>
            <a:r>
              <a:rPr lang="en-US" altLang="ja-JP" sz="2600" dirty="0" smtClean="0">
                <a:ea typeface="MS PGothic" pitchFamily="34" charset="-128"/>
              </a:rPr>
              <a:t>Negative Demand Shock</a:t>
            </a:r>
            <a:endParaRPr lang="en-US" altLang="en-US" sz="2600" dirty="0" smtClean="0">
              <a:ea typeface="ヒラギノ角ゴ Pro W3" pitchFamily="-65" charset="-128"/>
            </a:endParaRPr>
          </a:p>
        </p:txBody>
      </p:sp>
      <p:sp>
        <p:nvSpPr>
          <p:cNvPr id="2" name="Rectangle 1"/>
          <p:cNvSpPr/>
          <p:nvPr/>
        </p:nvSpPr>
        <p:spPr>
          <a:xfrm>
            <a:off x="304800" y="953869"/>
            <a:ext cx="8458200" cy="369332"/>
          </a:xfrm>
          <a:prstGeom prst="rect">
            <a:avLst/>
          </a:prstGeom>
        </p:spPr>
        <p:txBody>
          <a:bodyPr wrap="square">
            <a:spAutoFit/>
          </a:bodyPr>
          <a:lstStyle/>
          <a:p>
            <a:r>
              <a:rPr lang="en-US" altLang="ja-JP" sz="1800" dirty="0" smtClean="0">
                <a:ea typeface="MS PGothic" pitchFamily="34" charset="-128"/>
              </a:rPr>
              <a:t>AD </a:t>
            </a:r>
            <a:r>
              <a:rPr lang="en-US" altLang="ja-JP" sz="1800" dirty="0">
                <a:ea typeface="MS PGothic" pitchFamily="34" charset="-128"/>
              </a:rPr>
              <a:t>can shift from temporary </a:t>
            </a:r>
            <a:r>
              <a:rPr lang="en-US" altLang="ja-JP" sz="1800" dirty="0" smtClean="0">
                <a:ea typeface="MS PGothic" pitchFamily="34" charset="-128"/>
              </a:rPr>
              <a:t>demand shocks </a:t>
            </a:r>
            <a:r>
              <a:rPr lang="en-US" altLang="ja-JP" sz="1800" dirty="0">
                <a:ea typeface="MS PGothic" pitchFamily="34" charset="-128"/>
              </a:rPr>
              <a:t>in which the </a:t>
            </a:r>
            <a:r>
              <a:rPr lang="en-US" altLang="ja-JP" sz="1800" dirty="0" smtClean="0">
                <a:ea typeface="MS PGothic" pitchFamily="34" charset="-128"/>
              </a:rPr>
              <a:t>LRAS and SRAS do </a:t>
            </a:r>
            <a:r>
              <a:rPr lang="en-US" altLang="ja-JP" sz="1800" dirty="0">
                <a:ea typeface="MS PGothic" pitchFamily="34" charset="-128"/>
              </a:rPr>
              <a:t>not shift</a:t>
            </a:r>
            <a:endParaRPr lang="en-US" sz="1800" dirty="0"/>
          </a:p>
        </p:txBody>
      </p:sp>
      <p:sp>
        <p:nvSpPr>
          <p:cNvPr id="5" name="Line 25"/>
          <p:cNvSpPr>
            <a:spLocks noChangeShapeType="1"/>
          </p:cNvSpPr>
          <p:nvPr/>
        </p:nvSpPr>
        <p:spPr bwMode="auto">
          <a:xfrm>
            <a:off x="2439272" y="3014322"/>
            <a:ext cx="4175125" cy="198392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6" name="Text Box 39"/>
          <p:cNvSpPr txBox="1">
            <a:spLocks noChangeArrowheads="1"/>
          </p:cNvSpPr>
          <p:nvPr/>
        </p:nvSpPr>
        <p:spPr bwMode="auto">
          <a:xfrm>
            <a:off x="6477000" y="4814888"/>
            <a:ext cx="60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800" b="0" i="1" dirty="0">
                <a:solidFill>
                  <a:srgbClr val="000000"/>
                </a:solidFill>
                <a:latin typeface="Times New Roman" pitchFamily="18" charset="0"/>
              </a:rPr>
              <a:t>AD</a:t>
            </a:r>
          </a:p>
        </p:txBody>
      </p:sp>
      <p:sp>
        <p:nvSpPr>
          <p:cNvPr id="7" name="Line 40"/>
          <p:cNvSpPr>
            <a:spLocks noChangeShapeType="1"/>
          </p:cNvSpPr>
          <p:nvPr/>
        </p:nvSpPr>
        <p:spPr bwMode="auto">
          <a:xfrm flipV="1">
            <a:off x="5516032" y="2426732"/>
            <a:ext cx="2501" cy="2831068"/>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8" name="Rectangle 33"/>
          <p:cNvSpPr>
            <a:spLocks noChangeArrowheads="1"/>
          </p:cNvSpPr>
          <p:nvPr/>
        </p:nvSpPr>
        <p:spPr bwMode="auto">
          <a:xfrm>
            <a:off x="4941173" y="2057400"/>
            <a:ext cx="710451"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LRAS</a:t>
            </a:r>
            <a:endParaRPr lang="en-US" altLang="en-US" sz="1800" b="0" i="1" baseline="-25000" dirty="0">
              <a:solidFill>
                <a:srgbClr val="000000"/>
              </a:solidFill>
              <a:latin typeface="Times New Roman" pitchFamily="18" charset="0"/>
            </a:endParaRPr>
          </a:p>
        </p:txBody>
      </p:sp>
      <p:sp>
        <p:nvSpPr>
          <p:cNvPr id="9" name="Line 32"/>
          <p:cNvSpPr>
            <a:spLocks noChangeShapeType="1"/>
          </p:cNvSpPr>
          <p:nvPr/>
        </p:nvSpPr>
        <p:spPr bwMode="auto">
          <a:xfrm>
            <a:off x="2413873" y="5257800"/>
            <a:ext cx="4533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10" name="Line 33"/>
          <p:cNvSpPr>
            <a:spLocks noChangeShapeType="1"/>
          </p:cNvSpPr>
          <p:nvPr/>
        </p:nvSpPr>
        <p:spPr bwMode="auto">
          <a:xfrm>
            <a:off x="2412285" y="2209800"/>
            <a:ext cx="1588" cy="44958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11" name="Rectangle 38"/>
          <p:cNvSpPr>
            <a:spLocks noChangeArrowheads="1"/>
          </p:cNvSpPr>
          <p:nvPr/>
        </p:nvSpPr>
        <p:spPr bwMode="auto">
          <a:xfrm>
            <a:off x="6458823" y="5410200"/>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solidFill>
                  <a:srgbClr val="000000"/>
                </a:solidFill>
                <a:latin typeface="Times New Roman" pitchFamily="18" charset="0"/>
              </a:rPr>
              <a:t>Y</a:t>
            </a:r>
          </a:p>
        </p:txBody>
      </p:sp>
      <p:sp>
        <p:nvSpPr>
          <p:cNvPr id="12" name="Oval 42"/>
          <p:cNvSpPr>
            <a:spLocks noChangeAspect="1" noChangeArrowheads="1"/>
          </p:cNvSpPr>
          <p:nvPr/>
        </p:nvSpPr>
        <p:spPr bwMode="auto">
          <a:xfrm>
            <a:off x="5181864" y="5410200"/>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12</a:t>
            </a:r>
            <a:endParaRPr lang="en-US" altLang="en-US" sz="1400" b="0" dirty="0">
              <a:solidFill>
                <a:srgbClr val="000000"/>
              </a:solidFill>
              <a:latin typeface="Times New Roman" pitchFamily="18" charset="0"/>
            </a:endParaRPr>
          </a:p>
        </p:txBody>
      </p:sp>
      <p:sp>
        <p:nvSpPr>
          <p:cNvPr id="13" name="Line 36"/>
          <p:cNvSpPr>
            <a:spLocks noChangeAspect="1" noChangeShapeType="1"/>
          </p:cNvSpPr>
          <p:nvPr/>
        </p:nvSpPr>
        <p:spPr bwMode="auto">
          <a:xfrm flipV="1">
            <a:off x="2407522" y="3581400"/>
            <a:ext cx="4513676" cy="29083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14" name="Rectangle 44"/>
          <p:cNvSpPr>
            <a:spLocks noChangeArrowheads="1"/>
          </p:cNvSpPr>
          <p:nvPr/>
        </p:nvSpPr>
        <p:spPr bwMode="auto">
          <a:xfrm>
            <a:off x="6388973" y="3288268"/>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SRAS</a:t>
            </a:r>
            <a:endParaRPr lang="en-US" altLang="en-US" sz="1800" b="0" i="1" dirty="0">
              <a:solidFill>
                <a:srgbClr val="000000"/>
              </a:solidFill>
              <a:latin typeface="Times New Roman" pitchFamily="18" charset="0"/>
            </a:endParaRPr>
          </a:p>
        </p:txBody>
      </p:sp>
      <p:sp>
        <p:nvSpPr>
          <p:cNvPr id="15" name="Rectangle 39"/>
          <p:cNvSpPr>
            <a:spLocks noChangeArrowheads="1"/>
          </p:cNvSpPr>
          <p:nvPr/>
        </p:nvSpPr>
        <p:spPr bwMode="auto">
          <a:xfrm>
            <a:off x="1956673" y="2057400"/>
            <a:ext cx="369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latin typeface="Symbol" panose="05050102010706020507" pitchFamily="18" charset="2"/>
              </a:rPr>
              <a:t>p </a:t>
            </a:r>
            <a:endParaRPr lang="en-US" altLang="en-US" sz="1800" b="0" i="1" dirty="0">
              <a:solidFill>
                <a:srgbClr val="000000"/>
              </a:solidFill>
              <a:latin typeface="Times New Roman" pitchFamily="18" charset="0"/>
            </a:endParaRPr>
          </a:p>
        </p:txBody>
      </p:sp>
      <p:sp>
        <p:nvSpPr>
          <p:cNvPr id="16" name="Line 41"/>
          <p:cNvSpPr>
            <a:spLocks noChangeShapeType="1"/>
          </p:cNvSpPr>
          <p:nvPr/>
        </p:nvSpPr>
        <p:spPr bwMode="auto">
          <a:xfrm flipH="1">
            <a:off x="2408989" y="4488001"/>
            <a:ext cx="3108960" cy="1588"/>
          </a:xfrm>
          <a:prstGeom prst="line">
            <a:avLst/>
          </a:prstGeom>
          <a:noFill/>
          <a:ln w="19050">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17" name="Oval 43"/>
          <p:cNvSpPr>
            <a:spLocks noChangeAspect="1" noChangeArrowheads="1"/>
          </p:cNvSpPr>
          <p:nvPr/>
        </p:nvSpPr>
        <p:spPr bwMode="auto">
          <a:xfrm>
            <a:off x="2026523" y="4252913"/>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000000"/>
                </a:solidFill>
                <a:latin typeface="Times New Roman" pitchFamily="18" charset="0"/>
              </a:rPr>
              <a:t>2</a:t>
            </a:r>
            <a:endParaRPr lang="en-US" altLang="en-US" sz="1400" b="0" dirty="0">
              <a:solidFill>
                <a:srgbClr val="000000"/>
              </a:solidFill>
              <a:latin typeface="Times New Roman" pitchFamily="18" charset="0"/>
            </a:endParaRPr>
          </a:p>
        </p:txBody>
      </p:sp>
      <p:sp>
        <p:nvSpPr>
          <p:cNvPr id="18" name="Line 36"/>
          <p:cNvSpPr>
            <a:spLocks noChangeShapeType="1"/>
          </p:cNvSpPr>
          <p:nvPr/>
        </p:nvSpPr>
        <p:spPr bwMode="auto">
          <a:xfrm>
            <a:off x="2419350" y="3392139"/>
            <a:ext cx="3676650" cy="176088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ln>
                <a:solidFill>
                  <a:srgbClr val="FF0000"/>
                </a:solidFill>
              </a:ln>
              <a:solidFill>
                <a:srgbClr val="000000"/>
              </a:solidFill>
              <a:latin typeface="Arial" charset="0"/>
            </a:endParaRPr>
          </a:p>
        </p:txBody>
      </p:sp>
      <p:sp>
        <p:nvSpPr>
          <p:cNvPr id="19" name="Line 41"/>
          <p:cNvSpPr>
            <a:spLocks noChangeShapeType="1"/>
          </p:cNvSpPr>
          <p:nvPr/>
        </p:nvSpPr>
        <p:spPr bwMode="auto">
          <a:xfrm flipH="1">
            <a:off x="2419350" y="4724400"/>
            <a:ext cx="2743200" cy="0"/>
          </a:xfrm>
          <a:prstGeom prst="line">
            <a:avLst/>
          </a:prstGeom>
          <a:noFill/>
          <a:ln w="19050">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2" name="Line 41"/>
          <p:cNvSpPr>
            <a:spLocks noChangeShapeType="1"/>
          </p:cNvSpPr>
          <p:nvPr/>
        </p:nvSpPr>
        <p:spPr bwMode="auto">
          <a:xfrm>
            <a:off x="5163952" y="4724400"/>
            <a:ext cx="264" cy="548640"/>
          </a:xfrm>
          <a:prstGeom prst="line">
            <a:avLst/>
          </a:prstGeom>
          <a:noFill/>
          <a:ln w="19050">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7" name="Oval 43"/>
          <p:cNvSpPr>
            <a:spLocks noChangeAspect="1" noChangeArrowheads="1"/>
          </p:cNvSpPr>
          <p:nvPr/>
        </p:nvSpPr>
        <p:spPr bwMode="auto">
          <a:xfrm>
            <a:off x="1885950" y="4495800"/>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1.5</a:t>
            </a:r>
            <a:endParaRPr lang="en-US" altLang="en-US" sz="1400" b="0" dirty="0">
              <a:solidFill>
                <a:srgbClr val="FF0000"/>
              </a:solidFill>
              <a:latin typeface="Times New Roman" pitchFamily="18" charset="0"/>
            </a:endParaRPr>
          </a:p>
        </p:txBody>
      </p:sp>
      <p:sp>
        <p:nvSpPr>
          <p:cNvPr id="28" name="Oval 43"/>
          <p:cNvSpPr>
            <a:spLocks noChangeAspect="1" noChangeArrowheads="1"/>
          </p:cNvSpPr>
          <p:nvPr/>
        </p:nvSpPr>
        <p:spPr bwMode="auto">
          <a:xfrm>
            <a:off x="4857750" y="5410200"/>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11</a:t>
            </a:r>
            <a:endParaRPr lang="en-US" altLang="en-US" sz="1400" b="0" dirty="0">
              <a:solidFill>
                <a:srgbClr val="FF0000"/>
              </a:solidFill>
              <a:latin typeface="Times New Roman" pitchFamily="18" charset="0"/>
            </a:endParaRPr>
          </a:p>
        </p:txBody>
      </p:sp>
      <p:pic>
        <p:nvPicPr>
          <p:cNvPr id="2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5578" y="2764418"/>
            <a:ext cx="1348872" cy="731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1" name="Group 30"/>
          <p:cNvGrpSpPr/>
          <p:nvPr/>
        </p:nvGrpSpPr>
        <p:grpSpPr>
          <a:xfrm>
            <a:off x="4533900" y="5838825"/>
            <a:ext cx="1774480" cy="457200"/>
            <a:chOff x="4533900" y="5838825"/>
            <a:chExt cx="1774480" cy="457200"/>
          </a:xfrm>
        </p:grpSpPr>
        <p:grpSp>
          <p:nvGrpSpPr>
            <p:cNvPr id="32" name="Group 31"/>
            <p:cNvGrpSpPr/>
            <p:nvPr/>
          </p:nvGrpSpPr>
          <p:grpSpPr>
            <a:xfrm>
              <a:off x="4533900" y="5838825"/>
              <a:ext cx="1774480" cy="457200"/>
              <a:chOff x="4533900" y="5838825"/>
              <a:chExt cx="1774480" cy="457200"/>
            </a:xfrm>
          </p:grpSpPr>
          <p:pic>
            <p:nvPicPr>
              <p:cNvPr id="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3900" y="5838825"/>
                <a:ext cx="177448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7784" y="6067425"/>
                <a:ext cx="550616" cy="190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2919" y="6086964"/>
              <a:ext cx="347223" cy="168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24453191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childTnLst>
                                </p:cTn>
                              </p:par>
                              <p:par>
                                <p:cTn id="18" presetID="22" presetClass="entr" presetSubtype="4"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down)">
                                      <p:cBhvr>
                                        <p:cTn id="20" dur="500"/>
                                        <p:tgtEl>
                                          <p:spTgt spid="22"/>
                                        </p:tgtEl>
                                      </p:cBhvr>
                                    </p:animEffect>
                                  </p:childTnLst>
                                </p:cTn>
                              </p:par>
                            </p:childTnLst>
                          </p:cTn>
                        </p:par>
                        <p:par>
                          <p:cTn id="21" fill="hold">
                            <p:stCondLst>
                              <p:cond delay="500"/>
                            </p:stCondLst>
                            <p:childTnLst>
                              <p:par>
                                <p:cTn id="22" presetID="22" presetClass="entr" presetSubtype="2"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right)">
                                      <p:cBhvr>
                                        <p:cTn id="24" dur="500"/>
                                        <p:tgtEl>
                                          <p:spTgt spid="19"/>
                                        </p:tgtEl>
                                      </p:cBhvr>
                                    </p:animEffect>
                                  </p:childTnLst>
                                </p:cTn>
                              </p:par>
                            </p:childTnLst>
                          </p:cTn>
                        </p:par>
                        <p:par>
                          <p:cTn id="25" fill="hold">
                            <p:stCondLst>
                              <p:cond delay="1000"/>
                            </p:stCondLst>
                            <p:childTnLst>
                              <p:par>
                                <p:cTn id="26" presetID="1"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2" grpId="0" animBg="1"/>
      <p:bldP spid="27" grpId="0"/>
      <p:bldP spid="2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25"/>
          <p:cNvSpPr>
            <a:spLocks noChangeShapeType="1"/>
          </p:cNvSpPr>
          <p:nvPr/>
        </p:nvSpPr>
        <p:spPr bwMode="auto">
          <a:xfrm>
            <a:off x="2439272" y="3014322"/>
            <a:ext cx="4175125" cy="1983922"/>
          </a:xfrm>
          <a:prstGeom prst="line">
            <a:avLst/>
          </a:prstGeom>
          <a:noFill/>
          <a:ln w="28575">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16" name="Line 41"/>
          <p:cNvSpPr>
            <a:spLocks noChangeShapeType="1"/>
          </p:cNvSpPr>
          <p:nvPr/>
        </p:nvSpPr>
        <p:spPr bwMode="auto">
          <a:xfrm flipH="1">
            <a:off x="2408989" y="4488001"/>
            <a:ext cx="3108960" cy="1588"/>
          </a:xfrm>
          <a:prstGeom prst="line">
            <a:avLst/>
          </a:prstGeom>
          <a:noFill/>
          <a:ln w="19050">
            <a:solidFill>
              <a:schemeClr val="bg1">
                <a:lumMod val="75000"/>
              </a:schemeClr>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47106" name="Rectangle 2"/>
          <p:cNvSpPr>
            <a:spLocks noGrp="1" noChangeArrowheads="1"/>
          </p:cNvSpPr>
          <p:nvPr>
            <p:ph type="title"/>
          </p:nvPr>
        </p:nvSpPr>
        <p:spPr>
          <a:xfrm>
            <a:off x="457200" y="17252"/>
            <a:ext cx="8229600" cy="728662"/>
          </a:xfrm>
        </p:spPr>
        <p:txBody>
          <a:bodyPr>
            <a:normAutofit/>
          </a:bodyPr>
          <a:lstStyle/>
          <a:p>
            <a:pPr eaLnBrk="1" hangingPunct="1"/>
            <a:r>
              <a:rPr lang="en-US" altLang="ja-JP" sz="2600" dirty="0" smtClean="0">
                <a:ea typeface="MS PGothic" pitchFamily="34" charset="-128"/>
              </a:rPr>
              <a:t>Negative Demand Shock</a:t>
            </a:r>
            <a:endParaRPr lang="en-US" altLang="en-US" sz="2600" dirty="0" smtClean="0">
              <a:ea typeface="ヒラギノ角ゴ Pro W3" pitchFamily="-65" charset="-128"/>
            </a:endParaRPr>
          </a:p>
        </p:txBody>
      </p:sp>
      <p:sp>
        <p:nvSpPr>
          <p:cNvPr id="2" name="Rectangle 1"/>
          <p:cNvSpPr/>
          <p:nvPr/>
        </p:nvSpPr>
        <p:spPr>
          <a:xfrm>
            <a:off x="304800" y="953869"/>
            <a:ext cx="8458200" cy="369332"/>
          </a:xfrm>
          <a:prstGeom prst="rect">
            <a:avLst/>
          </a:prstGeom>
        </p:spPr>
        <p:txBody>
          <a:bodyPr wrap="square">
            <a:spAutoFit/>
          </a:bodyPr>
          <a:lstStyle/>
          <a:p>
            <a:r>
              <a:rPr lang="en-US" altLang="ja-JP" sz="1800" dirty="0" smtClean="0">
                <a:ea typeface="MS PGothic" pitchFamily="34" charset="-128"/>
              </a:rPr>
              <a:t>AD </a:t>
            </a:r>
            <a:r>
              <a:rPr lang="en-US" altLang="ja-JP" sz="1800" dirty="0">
                <a:ea typeface="MS PGothic" pitchFamily="34" charset="-128"/>
              </a:rPr>
              <a:t>can shift from temporary </a:t>
            </a:r>
            <a:r>
              <a:rPr lang="en-US" altLang="ja-JP" sz="1800" dirty="0" smtClean="0">
                <a:ea typeface="MS PGothic" pitchFamily="34" charset="-128"/>
              </a:rPr>
              <a:t>demand shocks </a:t>
            </a:r>
            <a:r>
              <a:rPr lang="en-US" altLang="ja-JP" sz="1800" dirty="0">
                <a:ea typeface="MS PGothic" pitchFamily="34" charset="-128"/>
              </a:rPr>
              <a:t>in which the </a:t>
            </a:r>
            <a:r>
              <a:rPr lang="en-US" altLang="ja-JP" sz="1800" dirty="0" smtClean="0">
                <a:ea typeface="MS PGothic" pitchFamily="34" charset="-128"/>
              </a:rPr>
              <a:t>LRAS and SRAS do </a:t>
            </a:r>
            <a:r>
              <a:rPr lang="en-US" altLang="ja-JP" sz="1800" dirty="0">
                <a:ea typeface="MS PGothic" pitchFamily="34" charset="-128"/>
              </a:rPr>
              <a:t>not shift</a:t>
            </a:r>
            <a:endParaRPr lang="en-US" sz="1800" dirty="0"/>
          </a:p>
        </p:txBody>
      </p:sp>
      <p:sp>
        <p:nvSpPr>
          <p:cNvPr id="6" name="Text Box 39"/>
          <p:cNvSpPr txBox="1">
            <a:spLocks noChangeArrowheads="1"/>
          </p:cNvSpPr>
          <p:nvPr/>
        </p:nvSpPr>
        <p:spPr bwMode="auto">
          <a:xfrm>
            <a:off x="6477000" y="4814888"/>
            <a:ext cx="60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800" b="0" i="1" dirty="0">
                <a:solidFill>
                  <a:srgbClr val="000000"/>
                </a:solidFill>
                <a:latin typeface="Times New Roman" pitchFamily="18" charset="0"/>
              </a:rPr>
              <a:t>AD</a:t>
            </a:r>
          </a:p>
        </p:txBody>
      </p:sp>
      <p:sp>
        <p:nvSpPr>
          <p:cNvPr id="8" name="Rectangle 33"/>
          <p:cNvSpPr>
            <a:spLocks noChangeArrowheads="1"/>
          </p:cNvSpPr>
          <p:nvPr/>
        </p:nvSpPr>
        <p:spPr bwMode="auto">
          <a:xfrm>
            <a:off x="4941173" y="2057400"/>
            <a:ext cx="710451"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LRAS</a:t>
            </a:r>
            <a:endParaRPr lang="en-US" altLang="en-US" sz="1800" b="0" i="1" baseline="-25000" dirty="0">
              <a:solidFill>
                <a:srgbClr val="000000"/>
              </a:solidFill>
              <a:latin typeface="Times New Roman" pitchFamily="18" charset="0"/>
            </a:endParaRPr>
          </a:p>
        </p:txBody>
      </p:sp>
      <p:sp>
        <p:nvSpPr>
          <p:cNvPr id="9" name="Line 32"/>
          <p:cNvSpPr>
            <a:spLocks noChangeShapeType="1"/>
          </p:cNvSpPr>
          <p:nvPr/>
        </p:nvSpPr>
        <p:spPr bwMode="auto">
          <a:xfrm>
            <a:off x="2413873" y="5257800"/>
            <a:ext cx="4533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10" name="Line 33"/>
          <p:cNvSpPr>
            <a:spLocks noChangeShapeType="1"/>
          </p:cNvSpPr>
          <p:nvPr/>
        </p:nvSpPr>
        <p:spPr bwMode="auto">
          <a:xfrm>
            <a:off x="2412285" y="2209800"/>
            <a:ext cx="1588" cy="44958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11" name="Rectangle 38"/>
          <p:cNvSpPr>
            <a:spLocks noChangeArrowheads="1"/>
          </p:cNvSpPr>
          <p:nvPr/>
        </p:nvSpPr>
        <p:spPr bwMode="auto">
          <a:xfrm>
            <a:off x="6458823" y="5410200"/>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solidFill>
                  <a:srgbClr val="000000"/>
                </a:solidFill>
                <a:latin typeface="Times New Roman" pitchFamily="18" charset="0"/>
              </a:rPr>
              <a:t>Y</a:t>
            </a:r>
          </a:p>
        </p:txBody>
      </p:sp>
      <p:sp>
        <p:nvSpPr>
          <p:cNvPr id="12" name="Oval 42"/>
          <p:cNvSpPr>
            <a:spLocks noChangeAspect="1" noChangeArrowheads="1"/>
          </p:cNvSpPr>
          <p:nvPr/>
        </p:nvSpPr>
        <p:spPr bwMode="auto">
          <a:xfrm>
            <a:off x="5181864" y="5410200"/>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12</a:t>
            </a:r>
            <a:endParaRPr lang="en-US" altLang="en-US" sz="1400" b="0" dirty="0">
              <a:solidFill>
                <a:srgbClr val="000000"/>
              </a:solidFill>
              <a:latin typeface="Times New Roman" pitchFamily="18" charset="0"/>
            </a:endParaRPr>
          </a:p>
        </p:txBody>
      </p:sp>
      <p:sp>
        <p:nvSpPr>
          <p:cNvPr id="13" name="Line 36"/>
          <p:cNvSpPr>
            <a:spLocks noChangeAspect="1" noChangeShapeType="1"/>
          </p:cNvSpPr>
          <p:nvPr/>
        </p:nvSpPr>
        <p:spPr bwMode="auto">
          <a:xfrm flipV="1">
            <a:off x="2407522" y="3581400"/>
            <a:ext cx="4513676" cy="29083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14" name="Rectangle 44"/>
          <p:cNvSpPr>
            <a:spLocks noChangeArrowheads="1"/>
          </p:cNvSpPr>
          <p:nvPr/>
        </p:nvSpPr>
        <p:spPr bwMode="auto">
          <a:xfrm>
            <a:off x="6388973" y="3288268"/>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SRAS</a:t>
            </a:r>
            <a:endParaRPr lang="en-US" altLang="en-US" sz="1800" b="0" i="1" dirty="0">
              <a:solidFill>
                <a:srgbClr val="000000"/>
              </a:solidFill>
              <a:latin typeface="Times New Roman" pitchFamily="18" charset="0"/>
            </a:endParaRPr>
          </a:p>
        </p:txBody>
      </p:sp>
      <p:sp>
        <p:nvSpPr>
          <p:cNvPr id="15" name="Rectangle 39"/>
          <p:cNvSpPr>
            <a:spLocks noChangeArrowheads="1"/>
          </p:cNvSpPr>
          <p:nvPr/>
        </p:nvSpPr>
        <p:spPr bwMode="auto">
          <a:xfrm>
            <a:off x="1956673" y="2057400"/>
            <a:ext cx="369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latin typeface="Symbol" panose="05050102010706020507" pitchFamily="18" charset="2"/>
              </a:rPr>
              <a:t>p </a:t>
            </a:r>
            <a:endParaRPr lang="en-US" altLang="en-US" sz="1800" b="0" i="1" dirty="0">
              <a:solidFill>
                <a:srgbClr val="000000"/>
              </a:solidFill>
              <a:latin typeface="Times New Roman" pitchFamily="18" charset="0"/>
            </a:endParaRPr>
          </a:p>
        </p:txBody>
      </p:sp>
      <p:sp>
        <p:nvSpPr>
          <p:cNvPr id="17" name="Oval 43"/>
          <p:cNvSpPr>
            <a:spLocks noChangeAspect="1" noChangeArrowheads="1"/>
          </p:cNvSpPr>
          <p:nvPr/>
        </p:nvSpPr>
        <p:spPr bwMode="auto">
          <a:xfrm>
            <a:off x="2026523" y="4252913"/>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chemeClr val="bg1">
                    <a:lumMod val="75000"/>
                  </a:schemeClr>
                </a:solidFill>
                <a:latin typeface="Times New Roman" pitchFamily="18" charset="0"/>
              </a:rPr>
              <a:t>2</a:t>
            </a:r>
            <a:endParaRPr lang="en-US" altLang="en-US" sz="1400" b="0" dirty="0">
              <a:solidFill>
                <a:schemeClr val="bg1">
                  <a:lumMod val="75000"/>
                </a:schemeClr>
              </a:solidFill>
              <a:latin typeface="Times New Roman" pitchFamily="18" charset="0"/>
            </a:endParaRPr>
          </a:p>
        </p:txBody>
      </p:sp>
      <p:sp>
        <p:nvSpPr>
          <p:cNvPr id="29" name="Line 40"/>
          <p:cNvSpPr>
            <a:spLocks noChangeShapeType="1"/>
          </p:cNvSpPr>
          <p:nvPr/>
        </p:nvSpPr>
        <p:spPr bwMode="auto">
          <a:xfrm flipV="1">
            <a:off x="5516032" y="2426732"/>
            <a:ext cx="2501" cy="2831068"/>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7" name="Oval 43"/>
          <p:cNvSpPr>
            <a:spLocks noChangeAspect="1" noChangeArrowheads="1"/>
          </p:cNvSpPr>
          <p:nvPr/>
        </p:nvSpPr>
        <p:spPr bwMode="auto">
          <a:xfrm>
            <a:off x="1809750" y="4648200"/>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0000FF"/>
                </a:solidFill>
                <a:latin typeface="Times New Roman" pitchFamily="18" charset="0"/>
              </a:rPr>
              <a:t>1.25</a:t>
            </a:r>
            <a:endParaRPr lang="en-US" altLang="en-US" sz="1400" b="0" dirty="0">
              <a:solidFill>
                <a:srgbClr val="0000FF"/>
              </a:solidFill>
              <a:latin typeface="Times New Roman" pitchFamily="18" charset="0"/>
            </a:endParaRPr>
          </a:p>
        </p:txBody>
      </p:sp>
      <p:sp>
        <p:nvSpPr>
          <p:cNvPr id="33" name="Line 41"/>
          <p:cNvSpPr>
            <a:spLocks noChangeShapeType="1"/>
          </p:cNvSpPr>
          <p:nvPr/>
        </p:nvSpPr>
        <p:spPr bwMode="auto">
          <a:xfrm flipH="1">
            <a:off x="2419350" y="4724400"/>
            <a:ext cx="2743200" cy="0"/>
          </a:xfrm>
          <a:prstGeom prst="line">
            <a:avLst/>
          </a:prstGeom>
          <a:noFill/>
          <a:ln w="19050">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4" name="Line 41"/>
          <p:cNvSpPr>
            <a:spLocks noChangeShapeType="1"/>
          </p:cNvSpPr>
          <p:nvPr/>
        </p:nvSpPr>
        <p:spPr bwMode="auto">
          <a:xfrm>
            <a:off x="5163952" y="4724400"/>
            <a:ext cx="264" cy="548640"/>
          </a:xfrm>
          <a:prstGeom prst="line">
            <a:avLst/>
          </a:prstGeom>
          <a:noFill/>
          <a:ln w="19050">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5" name="Oval 43"/>
          <p:cNvSpPr>
            <a:spLocks noChangeAspect="1" noChangeArrowheads="1"/>
          </p:cNvSpPr>
          <p:nvPr/>
        </p:nvSpPr>
        <p:spPr bwMode="auto">
          <a:xfrm>
            <a:off x="1885950" y="4495800"/>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1.5</a:t>
            </a:r>
            <a:endParaRPr lang="en-US" altLang="en-US" sz="1400" b="0" dirty="0">
              <a:solidFill>
                <a:srgbClr val="FF0000"/>
              </a:solidFill>
              <a:latin typeface="Times New Roman" pitchFamily="18" charset="0"/>
            </a:endParaRPr>
          </a:p>
        </p:txBody>
      </p:sp>
      <p:sp>
        <p:nvSpPr>
          <p:cNvPr id="39" name="Oval 43"/>
          <p:cNvSpPr>
            <a:spLocks noChangeAspect="1" noChangeArrowheads="1"/>
          </p:cNvSpPr>
          <p:nvPr/>
        </p:nvSpPr>
        <p:spPr bwMode="auto">
          <a:xfrm>
            <a:off x="4857750" y="5410200"/>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11</a:t>
            </a:r>
            <a:endParaRPr lang="en-US" altLang="en-US" sz="1400" b="0" dirty="0">
              <a:solidFill>
                <a:srgbClr val="FF0000"/>
              </a:solidFill>
              <a:latin typeface="Times New Roman" pitchFamily="18" charset="0"/>
            </a:endParaRPr>
          </a:p>
        </p:txBody>
      </p:sp>
      <p:pic>
        <p:nvPicPr>
          <p:cNvPr id="4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5578" y="2764418"/>
            <a:ext cx="1348872" cy="731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7773" y="3932873"/>
            <a:ext cx="2120027" cy="562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p:cNvGrpSpPr/>
          <p:nvPr/>
        </p:nvGrpSpPr>
        <p:grpSpPr>
          <a:xfrm>
            <a:off x="267419" y="5096975"/>
            <a:ext cx="1956052" cy="640080"/>
            <a:chOff x="267419" y="5096975"/>
            <a:chExt cx="1956052" cy="640080"/>
          </a:xfrm>
        </p:grpSpPr>
        <p:pic>
          <p:nvPicPr>
            <p:cNvPr id="42"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7419" y="5096975"/>
              <a:ext cx="1956052" cy="64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704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950" y="5507349"/>
              <a:ext cx="374290" cy="151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7" name="Group 6"/>
          <p:cNvGrpSpPr/>
          <p:nvPr/>
        </p:nvGrpSpPr>
        <p:grpSpPr>
          <a:xfrm>
            <a:off x="4533900" y="5838825"/>
            <a:ext cx="1774480" cy="457200"/>
            <a:chOff x="4533900" y="5838825"/>
            <a:chExt cx="1774480" cy="457200"/>
          </a:xfrm>
        </p:grpSpPr>
        <p:grpSp>
          <p:nvGrpSpPr>
            <p:cNvPr id="3" name="Group 2"/>
            <p:cNvGrpSpPr/>
            <p:nvPr/>
          </p:nvGrpSpPr>
          <p:grpSpPr>
            <a:xfrm>
              <a:off x="4533900" y="5838825"/>
              <a:ext cx="1774480" cy="457200"/>
              <a:chOff x="4533900" y="5838825"/>
              <a:chExt cx="1774480" cy="457200"/>
            </a:xfrm>
          </p:grpSpPr>
          <p:pic>
            <p:nvPicPr>
              <p:cNvPr id="4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33900" y="5838825"/>
                <a:ext cx="177448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7784" y="6067425"/>
                <a:ext cx="550616" cy="190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2919" y="6086964"/>
              <a:ext cx="347223" cy="168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8" name="Line 36"/>
          <p:cNvSpPr>
            <a:spLocks noChangeShapeType="1"/>
          </p:cNvSpPr>
          <p:nvPr/>
        </p:nvSpPr>
        <p:spPr bwMode="auto">
          <a:xfrm>
            <a:off x="2419350" y="3392139"/>
            <a:ext cx="3676650" cy="176088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ln>
                <a:solidFill>
                  <a:srgbClr val="FF0000"/>
                </a:solidFill>
              </a:ln>
              <a:solidFill>
                <a:srgbClr val="000000"/>
              </a:solidFill>
              <a:latin typeface="Arial" charset="0"/>
            </a:endParaRPr>
          </a:p>
        </p:txBody>
      </p:sp>
      <p:sp>
        <p:nvSpPr>
          <p:cNvPr id="30" name="Line 41"/>
          <p:cNvSpPr>
            <a:spLocks noChangeShapeType="1"/>
          </p:cNvSpPr>
          <p:nvPr/>
        </p:nvSpPr>
        <p:spPr bwMode="auto">
          <a:xfrm flipH="1">
            <a:off x="2401767" y="4876800"/>
            <a:ext cx="3108960" cy="1588"/>
          </a:xfrm>
          <a:prstGeom prst="line">
            <a:avLst/>
          </a:prstGeom>
          <a:noFill/>
          <a:ln w="19050">
            <a:solidFill>
              <a:srgbClr val="0000FF"/>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1" name="Line 36"/>
          <p:cNvSpPr>
            <a:spLocks noChangeAspect="1" noChangeShapeType="1"/>
          </p:cNvSpPr>
          <p:nvPr/>
        </p:nvSpPr>
        <p:spPr bwMode="auto">
          <a:xfrm flipV="1">
            <a:off x="2838450" y="3978275"/>
            <a:ext cx="4075526" cy="2625987"/>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Tree>
    <p:extLst>
      <p:ext uri="{BB962C8B-B14F-4D97-AF65-F5344CB8AC3E}">
        <p14:creationId xmlns:p14="http://schemas.microsoft.com/office/powerpoint/2010/main" val="27706547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7" presetClass="emph" presetSubtype="2" fill="hold" nodeType="withEffect">
                                  <p:stCondLst>
                                    <p:cond delay="0"/>
                                  </p:stCondLst>
                                  <p:childTnLst>
                                    <p:animClr clrSpc="rgb" dir="cw">
                                      <p:cBhvr>
                                        <p:cTn id="8" dur="1000" fill="hold"/>
                                        <p:tgtEl>
                                          <p:spTgt spid="13"/>
                                        </p:tgtEl>
                                        <p:attrNameLst>
                                          <p:attrName>stroke.color</p:attrName>
                                        </p:attrNameLst>
                                      </p:cBhvr>
                                      <p:to>
                                        <a:srgbClr val="BFBFBF"/>
                                      </p:to>
                                    </p:animClr>
                                    <p:set>
                                      <p:cBhvr>
                                        <p:cTn id="9" dur="1000" fill="hold"/>
                                        <p:tgtEl>
                                          <p:spTgt spid="13"/>
                                        </p:tgtEl>
                                        <p:attrNameLst>
                                          <p:attrName>stroke.on</p:attrName>
                                        </p:attrNameLst>
                                      </p:cBhvr>
                                      <p:to>
                                        <p:strVal val="true"/>
                                      </p:to>
                                    </p:set>
                                  </p:childTnLst>
                                </p:cTn>
                              </p:par>
                              <p:par>
                                <p:cTn id="10" presetID="3" presetClass="emph" presetSubtype="2" fill="hold" grpId="0" nodeType="withEffect">
                                  <p:stCondLst>
                                    <p:cond delay="0"/>
                                  </p:stCondLst>
                                  <p:childTnLst>
                                    <p:animClr clrSpc="rgb" dir="cw">
                                      <p:cBhvr override="childStyle">
                                        <p:cTn id="11" dur="1000" fill="hold"/>
                                        <p:tgtEl>
                                          <p:spTgt spid="39"/>
                                        </p:tgtEl>
                                        <p:attrNameLst>
                                          <p:attrName>style.color</p:attrName>
                                        </p:attrNameLst>
                                      </p:cBhvr>
                                      <p:to>
                                        <a:srgbClr val="BFBFBF"/>
                                      </p:to>
                                    </p:animClr>
                                  </p:childTnLst>
                                </p:cTn>
                              </p:par>
                              <p:par>
                                <p:cTn id="12" presetID="3" presetClass="emph" presetSubtype="2" fill="hold" grpId="0" nodeType="withEffect">
                                  <p:stCondLst>
                                    <p:cond delay="0"/>
                                  </p:stCondLst>
                                  <p:childTnLst>
                                    <p:animClr clrSpc="rgb" dir="cw">
                                      <p:cBhvr override="childStyle">
                                        <p:cTn id="13" dur="1000" fill="hold"/>
                                        <p:tgtEl>
                                          <p:spTgt spid="35"/>
                                        </p:tgtEl>
                                        <p:attrNameLst>
                                          <p:attrName>style.color</p:attrName>
                                        </p:attrNameLst>
                                      </p:cBhvr>
                                      <p:to>
                                        <a:srgbClr val="BFBFBF"/>
                                      </p:to>
                                    </p:animClr>
                                  </p:childTnLst>
                                </p:cTn>
                              </p:par>
                              <p:par>
                                <p:cTn id="14" presetID="7" presetClass="emph" presetSubtype="2" fill="hold" nodeType="withEffect">
                                  <p:stCondLst>
                                    <p:cond delay="0"/>
                                  </p:stCondLst>
                                  <p:childTnLst>
                                    <p:animClr clrSpc="rgb" dir="cw">
                                      <p:cBhvr>
                                        <p:cTn id="15" dur="1000" fill="hold"/>
                                        <p:tgtEl>
                                          <p:spTgt spid="33"/>
                                        </p:tgtEl>
                                        <p:attrNameLst>
                                          <p:attrName>stroke.color</p:attrName>
                                        </p:attrNameLst>
                                      </p:cBhvr>
                                      <p:to>
                                        <a:srgbClr val="BFBFBF"/>
                                      </p:to>
                                    </p:animClr>
                                    <p:set>
                                      <p:cBhvr>
                                        <p:cTn id="16" dur="1000" fill="hold"/>
                                        <p:tgtEl>
                                          <p:spTgt spid="33"/>
                                        </p:tgtEl>
                                        <p:attrNameLst>
                                          <p:attrName>stroke.on</p:attrName>
                                        </p:attrNameLst>
                                      </p:cBhvr>
                                      <p:to>
                                        <p:strVal val="true"/>
                                      </p:to>
                                    </p:set>
                                  </p:childTnLst>
                                </p:cTn>
                              </p:par>
                              <p:par>
                                <p:cTn id="17" presetID="7" presetClass="emph" presetSubtype="2" fill="hold" nodeType="withEffect">
                                  <p:stCondLst>
                                    <p:cond delay="0"/>
                                  </p:stCondLst>
                                  <p:childTnLst>
                                    <p:animClr clrSpc="rgb" dir="cw">
                                      <p:cBhvr>
                                        <p:cTn id="18" dur="1000" fill="hold"/>
                                        <p:tgtEl>
                                          <p:spTgt spid="34"/>
                                        </p:tgtEl>
                                        <p:attrNameLst>
                                          <p:attrName>stroke.color</p:attrName>
                                        </p:attrNameLst>
                                      </p:cBhvr>
                                      <p:to>
                                        <a:srgbClr val="BFBFBF"/>
                                      </p:to>
                                    </p:animClr>
                                    <p:set>
                                      <p:cBhvr>
                                        <p:cTn id="19" dur="1000" fill="hold"/>
                                        <p:tgtEl>
                                          <p:spTgt spid="34"/>
                                        </p:tgtEl>
                                        <p:attrNameLst>
                                          <p:attrName>stroke.on</p:attrName>
                                        </p:attrNameLst>
                                      </p:cBhvr>
                                      <p:to>
                                        <p:strVal val="true"/>
                                      </p:to>
                                    </p:set>
                                  </p:childTnLst>
                                </p:cTn>
                              </p:par>
                              <p:par>
                                <p:cTn id="20" presetID="22" presetClass="entr" presetSubtype="2"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right)">
                                      <p:cBhvr>
                                        <p:cTn id="22" dur="10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par>
                          <p:cTn id="27" fill="hold">
                            <p:stCondLst>
                              <p:cond delay="0"/>
                            </p:stCondLst>
                            <p:childTnLst>
                              <p:par>
                                <p:cTn id="28" presetID="22" presetClass="entr" presetSubtype="2"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right)">
                                      <p:cBhvr>
                                        <p:cTn id="30" dur="1000"/>
                                        <p:tgtEl>
                                          <p:spTgt spid="30"/>
                                        </p:tgtEl>
                                      </p:cBhvr>
                                    </p:animEffect>
                                  </p:childTnLst>
                                </p:cTn>
                              </p:par>
                            </p:childTnLst>
                          </p:cTn>
                        </p:par>
                        <p:par>
                          <p:cTn id="31" fill="hold">
                            <p:stCondLst>
                              <p:cond delay="1000"/>
                            </p:stCondLst>
                            <p:childTnLst>
                              <p:par>
                                <p:cTn id="32" presetID="1" presetClass="entr" presetSubtype="0"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5" grpId="0"/>
      <p:bldP spid="39" grpId="0"/>
      <p:bldP spid="30" grpId="0" animBg="1"/>
      <p:bldP spid="3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4833320"/>
            <a:ext cx="4752975" cy="1930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8130" name="Rectangle 2"/>
          <p:cNvSpPr>
            <a:spLocks noGrp="1" noChangeArrowheads="1"/>
          </p:cNvSpPr>
          <p:nvPr>
            <p:ph type="title"/>
          </p:nvPr>
        </p:nvSpPr>
        <p:spPr>
          <a:xfrm>
            <a:off x="457200" y="304800"/>
            <a:ext cx="8229600" cy="728662"/>
          </a:xfrm>
        </p:spPr>
        <p:txBody>
          <a:bodyPr>
            <a:normAutofit/>
          </a:bodyPr>
          <a:lstStyle/>
          <a:p>
            <a:pPr eaLnBrk="1" hangingPunct="1"/>
            <a:r>
              <a:rPr lang="en-US" altLang="ja-JP" sz="1600" dirty="0" smtClean="0">
                <a:ea typeface="MS PGothic" pitchFamily="34" charset="-128"/>
              </a:rPr>
              <a:t>The Volcker Disinflation </a:t>
            </a:r>
            <a:endParaRPr lang="en-US" altLang="en-US" sz="1600" dirty="0" smtClean="0">
              <a:ea typeface="ヒラギノ角ゴ Pro W3" pitchFamily="-65" charset="-128"/>
            </a:endParaRPr>
          </a:p>
        </p:txBody>
      </p:sp>
      <p:sp>
        <p:nvSpPr>
          <p:cNvPr id="39" name="Line 25"/>
          <p:cNvSpPr>
            <a:spLocks noChangeShapeType="1"/>
          </p:cNvSpPr>
          <p:nvPr/>
        </p:nvSpPr>
        <p:spPr bwMode="auto">
          <a:xfrm>
            <a:off x="2644773" y="1236452"/>
            <a:ext cx="3375027" cy="155314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0" name="Line 41"/>
          <p:cNvSpPr>
            <a:spLocks noChangeShapeType="1"/>
          </p:cNvSpPr>
          <p:nvPr/>
        </p:nvSpPr>
        <p:spPr bwMode="auto">
          <a:xfrm flipH="1" flipV="1">
            <a:off x="2621280" y="2017697"/>
            <a:ext cx="1737360" cy="0"/>
          </a:xfrm>
          <a:prstGeom prst="line">
            <a:avLst/>
          </a:prstGeom>
          <a:noFill/>
          <a:ln w="19050">
            <a:solidFill>
              <a:schemeClr val="tx1"/>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1" name="Text Box 39"/>
          <p:cNvSpPr txBox="1">
            <a:spLocks noChangeArrowheads="1"/>
          </p:cNvSpPr>
          <p:nvPr/>
        </p:nvSpPr>
        <p:spPr bwMode="auto">
          <a:xfrm>
            <a:off x="5894034" y="2666456"/>
            <a:ext cx="457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600" b="0" i="1" dirty="0">
                <a:solidFill>
                  <a:srgbClr val="000000"/>
                </a:solidFill>
                <a:latin typeface="Times New Roman" pitchFamily="18" charset="0"/>
              </a:rPr>
              <a:t>AD</a:t>
            </a:r>
          </a:p>
        </p:txBody>
      </p:sp>
      <p:sp>
        <p:nvSpPr>
          <p:cNvPr id="42" name="Rectangle 33"/>
          <p:cNvSpPr>
            <a:spLocks noChangeArrowheads="1"/>
          </p:cNvSpPr>
          <p:nvPr/>
        </p:nvSpPr>
        <p:spPr bwMode="auto">
          <a:xfrm>
            <a:off x="4225660" y="975896"/>
            <a:ext cx="651140" cy="3385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18" charset="0"/>
              </a:rPr>
              <a:t>LRAS</a:t>
            </a:r>
            <a:endParaRPr lang="en-US" altLang="en-US" sz="1600" b="0" i="1" baseline="-25000" dirty="0">
              <a:solidFill>
                <a:srgbClr val="000000"/>
              </a:solidFill>
              <a:latin typeface="Times New Roman" pitchFamily="18" charset="0"/>
            </a:endParaRPr>
          </a:p>
        </p:txBody>
      </p:sp>
      <p:sp>
        <p:nvSpPr>
          <p:cNvPr id="43" name="Line 32"/>
          <p:cNvSpPr>
            <a:spLocks noChangeShapeType="1"/>
          </p:cNvSpPr>
          <p:nvPr/>
        </p:nvSpPr>
        <p:spPr bwMode="auto">
          <a:xfrm>
            <a:off x="2610506" y="4343648"/>
            <a:ext cx="4171294"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1600" b="1">
              <a:solidFill>
                <a:srgbClr val="000000"/>
              </a:solidFill>
              <a:latin typeface="Arial" charset="0"/>
            </a:endParaRPr>
          </a:p>
        </p:txBody>
      </p:sp>
      <p:sp>
        <p:nvSpPr>
          <p:cNvPr id="44" name="Line 33"/>
          <p:cNvSpPr>
            <a:spLocks noChangeShapeType="1"/>
          </p:cNvSpPr>
          <p:nvPr/>
        </p:nvSpPr>
        <p:spPr bwMode="auto">
          <a:xfrm>
            <a:off x="2615268" y="971550"/>
            <a:ext cx="1191" cy="337185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1600" b="1">
              <a:solidFill>
                <a:srgbClr val="000000"/>
              </a:solidFill>
              <a:latin typeface="Arial" charset="0"/>
            </a:endParaRPr>
          </a:p>
        </p:txBody>
      </p:sp>
      <p:sp>
        <p:nvSpPr>
          <p:cNvPr id="45" name="Rectangle 38"/>
          <p:cNvSpPr>
            <a:spLocks noChangeArrowheads="1"/>
          </p:cNvSpPr>
          <p:nvPr/>
        </p:nvSpPr>
        <p:spPr bwMode="auto">
          <a:xfrm>
            <a:off x="6559520" y="4299198"/>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a:solidFill>
                  <a:srgbClr val="000000"/>
                </a:solidFill>
                <a:latin typeface="Times New Roman" pitchFamily="18" charset="0"/>
              </a:rPr>
              <a:t>Y</a:t>
            </a:r>
          </a:p>
        </p:txBody>
      </p:sp>
      <p:sp>
        <p:nvSpPr>
          <p:cNvPr id="46" name="Oval 42"/>
          <p:cNvSpPr>
            <a:spLocks noChangeAspect="1" noChangeArrowheads="1"/>
          </p:cNvSpPr>
          <p:nvPr/>
        </p:nvSpPr>
        <p:spPr bwMode="auto">
          <a:xfrm>
            <a:off x="3975100" y="4267200"/>
            <a:ext cx="762000" cy="4056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600" b="0" i="1" dirty="0" err="1" smtClean="0">
                <a:solidFill>
                  <a:srgbClr val="000000"/>
                </a:solidFill>
                <a:latin typeface="Times New Roman" pitchFamily="18" charset="0"/>
              </a:rPr>
              <a:t>Y</a:t>
            </a:r>
            <a:r>
              <a:rPr lang="en-US" altLang="en-US" sz="1600" b="0" i="1" baseline="-25000" dirty="0" err="1" smtClean="0">
                <a:solidFill>
                  <a:srgbClr val="000000"/>
                </a:solidFill>
                <a:latin typeface="Times New Roman" pitchFamily="18" charset="0"/>
              </a:rPr>
              <a:t>p</a:t>
            </a:r>
            <a:endParaRPr lang="en-US" altLang="en-US" sz="1600" b="0" i="1" baseline="-25000" dirty="0">
              <a:solidFill>
                <a:srgbClr val="000000"/>
              </a:solidFill>
              <a:latin typeface="Times New Roman" pitchFamily="18" charset="0"/>
            </a:endParaRPr>
          </a:p>
        </p:txBody>
      </p:sp>
      <p:sp>
        <p:nvSpPr>
          <p:cNvPr id="47" name="Line 36"/>
          <p:cNvSpPr>
            <a:spLocks noChangeAspect="1" noChangeShapeType="1"/>
          </p:cNvSpPr>
          <p:nvPr/>
        </p:nvSpPr>
        <p:spPr bwMode="auto">
          <a:xfrm flipV="1">
            <a:off x="2610505" y="939800"/>
            <a:ext cx="3419048" cy="22029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8" name="Rectangle 44"/>
          <p:cNvSpPr>
            <a:spLocks noChangeArrowheads="1"/>
          </p:cNvSpPr>
          <p:nvPr/>
        </p:nvSpPr>
        <p:spPr bwMode="auto">
          <a:xfrm rot="19663729">
            <a:off x="5553148" y="992726"/>
            <a:ext cx="6399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18" charset="0"/>
              </a:rPr>
              <a:t>SRAS</a:t>
            </a:r>
            <a:endParaRPr lang="en-US" altLang="en-US" sz="1600" b="0" i="1" dirty="0">
              <a:solidFill>
                <a:srgbClr val="000000"/>
              </a:solidFill>
              <a:latin typeface="Times New Roman" pitchFamily="18" charset="0"/>
            </a:endParaRPr>
          </a:p>
        </p:txBody>
      </p:sp>
      <p:sp>
        <p:nvSpPr>
          <p:cNvPr id="49" name="Rectangle 39"/>
          <p:cNvSpPr>
            <a:spLocks noChangeArrowheads="1"/>
          </p:cNvSpPr>
          <p:nvPr/>
        </p:nvSpPr>
        <p:spPr bwMode="auto">
          <a:xfrm>
            <a:off x="2159656" y="946399"/>
            <a:ext cx="3481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a:latin typeface="Symbol" panose="05050102010706020507" pitchFamily="18" charset="2"/>
              </a:rPr>
              <a:t>p </a:t>
            </a:r>
            <a:endParaRPr lang="en-US" altLang="en-US" sz="1600" b="0" i="1" dirty="0">
              <a:solidFill>
                <a:srgbClr val="000000"/>
              </a:solidFill>
              <a:latin typeface="Times New Roman" pitchFamily="18" charset="0"/>
            </a:endParaRPr>
          </a:p>
        </p:txBody>
      </p:sp>
      <p:sp>
        <p:nvSpPr>
          <p:cNvPr id="51" name="Line 40"/>
          <p:cNvSpPr>
            <a:spLocks noChangeShapeType="1"/>
          </p:cNvSpPr>
          <p:nvPr/>
        </p:nvSpPr>
        <p:spPr bwMode="auto">
          <a:xfrm flipV="1">
            <a:off x="4349750" y="1244646"/>
            <a:ext cx="0" cy="3098753"/>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2" name="Rectangle 1"/>
          <p:cNvSpPr/>
          <p:nvPr/>
        </p:nvSpPr>
        <p:spPr>
          <a:xfrm>
            <a:off x="2066766" y="1837426"/>
            <a:ext cx="543739" cy="338554"/>
          </a:xfrm>
          <a:prstGeom prst="rect">
            <a:avLst/>
          </a:prstGeom>
        </p:spPr>
        <p:txBody>
          <a:bodyPr wrap="none">
            <a:spAutoFit/>
          </a:bodyPr>
          <a:lstStyle/>
          <a:p>
            <a:pPr eaLnBrk="1" hangingPunct="1"/>
            <a:r>
              <a:rPr lang="en-US" altLang="en-US" sz="1600" dirty="0">
                <a:latin typeface="Times New Roman" pitchFamily="18" charset="0"/>
              </a:rPr>
              <a:t>13.5</a:t>
            </a:r>
            <a:endParaRPr lang="en-US" altLang="en-US" dirty="0">
              <a:latin typeface="Times New Roman" pitchFamily="18" charset="0"/>
            </a:endParaRPr>
          </a:p>
        </p:txBody>
      </p:sp>
      <p:pic>
        <p:nvPicPr>
          <p:cNvPr id="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4928" y="3132441"/>
            <a:ext cx="1348872" cy="731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 name="Line 25"/>
          <p:cNvSpPr>
            <a:spLocks noChangeShapeType="1"/>
          </p:cNvSpPr>
          <p:nvPr/>
        </p:nvSpPr>
        <p:spPr bwMode="auto">
          <a:xfrm>
            <a:off x="2627521" y="1600200"/>
            <a:ext cx="3375027" cy="155314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0" name="Line 41"/>
          <p:cNvSpPr>
            <a:spLocks noChangeShapeType="1"/>
          </p:cNvSpPr>
          <p:nvPr/>
        </p:nvSpPr>
        <p:spPr bwMode="auto">
          <a:xfrm flipH="1" flipV="1">
            <a:off x="2609764" y="2249614"/>
            <a:ext cx="1409725" cy="0"/>
          </a:xfrm>
          <a:prstGeom prst="line">
            <a:avLst/>
          </a:prstGeom>
          <a:noFill/>
          <a:ln w="19050">
            <a:solidFill>
              <a:srgbClr val="FF0000"/>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2" name="Line 41"/>
          <p:cNvSpPr>
            <a:spLocks noChangeShapeType="1"/>
          </p:cNvSpPr>
          <p:nvPr/>
        </p:nvSpPr>
        <p:spPr bwMode="auto">
          <a:xfrm flipH="1" flipV="1">
            <a:off x="4019488" y="2249614"/>
            <a:ext cx="1" cy="2094034"/>
          </a:xfrm>
          <a:prstGeom prst="line">
            <a:avLst/>
          </a:prstGeom>
          <a:noFill/>
          <a:ln w="19050">
            <a:solidFill>
              <a:srgbClr val="FF0000"/>
            </a:solidFill>
            <a:prstDash val="sys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grpSp>
        <p:nvGrpSpPr>
          <p:cNvPr id="64" name="Group 63"/>
          <p:cNvGrpSpPr/>
          <p:nvPr/>
        </p:nvGrpSpPr>
        <p:grpSpPr>
          <a:xfrm>
            <a:off x="190500" y="1799786"/>
            <a:ext cx="1774480" cy="457200"/>
            <a:chOff x="4533900" y="5838825"/>
            <a:chExt cx="1774480" cy="457200"/>
          </a:xfrm>
        </p:grpSpPr>
        <p:grpSp>
          <p:nvGrpSpPr>
            <p:cNvPr id="65" name="Group 64"/>
            <p:cNvGrpSpPr/>
            <p:nvPr/>
          </p:nvGrpSpPr>
          <p:grpSpPr>
            <a:xfrm>
              <a:off x="4533900" y="5838825"/>
              <a:ext cx="1774480" cy="457200"/>
              <a:chOff x="4533900" y="5838825"/>
              <a:chExt cx="1774480" cy="457200"/>
            </a:xfrm>
          </p:grpSpPr>
          <p:pic>
            <p:nvPicPr>
              <p:cNvPr id="6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3900" y="5838825"/>
                <a:ext cx="177448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7784" y="6067425"/>
                <a:ext cx="550616" cy="190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6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2919" y="6086964"/>
              <a:ext cx="347223" cy="168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7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2200" y="5308600"/>
            <a:ext cx="4038600" cy="119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Rectangle 2"/>
          <p:cNvSpPr txBox="1">
            <a:spLocks noChangeArrowheads="1"/>
          </p:cNvSpPr>
          <p:nvPr/>
        </p:nvSpPr>
        <p:spPr>
          <a:xfrm>
            <a:off x="457200" y="17252"/>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2600" dirty="0" smtClean="0">
                <a:ea typeface="MS PGothic" pitchFamily="34" charset="-128"/>
              </a:rPr>
              <a:t>Negative Demand Shock</a:t>
            </a:r>
            <a:endParaRPr lang="en-US" altLang="en-US" sz="2600" dirty="0" smtClean="0">
              <a:ea typeface="ヒラギノ角ゴ Pro W3" pitchFamily="-65" charset="-128"/>
            </a:endParaRPr>
          </a:p>
        </p:txBody>
      </p:sp>
      <p:sp>
        <p:nvSpPr>
          <p:cNvPr id="30" name="Rectangle 29"/>
          <p:cNvSpPr/>
          <p:nvPr/>
        </p:nvSpPr>
        <p:spPr>
          <a:xfrm>
            <a:off x="2066026" y="2057400"/>
            <a:ext cx="543739" cy="338554"/>
          </a:xfrm>
          <a:prstGeom prst="rect">
            <a:avLst/>
          </a:prstGeom>
        </p:spPr>
        <p:txBody>
          <a:bodyPr wrap="none">
            <a:spAutoFit/>
          </a:bodyPr>
          <a:lstStyle/>
          <a:p>
            <a:pPr eaLnBrk="1" hangingPunct="1"/>
            <a:r>
              <a:rPr lang="en-US" altLang="en-US" sz="1600" dirty="0" smtClean="0">
                <a:solidFill>
                  <a:srgbClr val="FF0000"/>
                </a:solidFill>
                <a:latin typeface="Times New Roman" pitchFamily="18" charset="0"/>
              </a:rPr>
              <a:t>10.3</a:t>
            </a:r>
            <a:endParaRPr lang="en-US" altLang="en-US" dirty="0">
              <a:solidFill>
                <a:srgbClr val="FF0000"/>
              </a:solidFill>
              <a:latin typeface="Times New Roman" pitchFamily="18" charset="0"/>
            </a:endParaRPr>
          </a:p>
        </p:txBody>
      </p:sp>
    </p:spTree>
    <p:extLst>
      <p:ext uri="{BB962C8B-B14F-4D97-AF65-F5344CB8AC3E}">
        <p14:creationId xmlns:p14="http://schemas.microsoft.com/office/powerpoint/2010/main" val="8070550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down)">
                                      <p:cBhvr>
                                        <p:cTn id="10" dur="500"/>
                                        <p:tgtEl>
                                          <p:spTgt spid="3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childTnLst>
                          </p:cTn>
                        </p:par>
                        <p:par>
                          <p:cTn id="15" fill="hold">
                            <p:stCondLst>
                              <p:cond delay="0"/>
                            </p:stCondLst>
                            <p:childTnLst>
                              <p:par>
                                <p:cTn id="16" presetID="22" presetClass="entr" presetSubtype="2" fill="hold" grpId="0" nodeType="after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wipe(right)">
                                      <p:cBhvr>
                                        <p:cTn id="18" dur="500"/>
                                        <p:tgtEl>
                                          <p:spTgt spid="60"/>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wipe(up)">
                                      <p:cBhvr>
                                        <p:cTn id="21" dur="500"/>
                                        <p:tgtEl>
                                          <p:spTgt spid="62"/>
                                        </p:tgtEl>
                                      </p:cBhvr>
                                    </p:animEffec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60" grpId="0" animBg="1"/>
      <p:bldP spid="62" grpId="0" animBg="1"/>
      <p:bldP spid="3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4833320"/>
            <a:ext cx="4752975" cy="1930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Line 25"/>
          <p:cNvSpPr>
            <a:spLocks noChangeShapeType="1"/>
          </p:cNvSpPr>
          <p:nvPr/>
        </p:nvSpPr>
        <p:spPr bwMode="auto">
          <a:xfrm>
            <a:off x="2644773" y="1236452"/>
            <a:ext cx="3375027" cy="1553146"/>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0" name="Line 41"/>
          <p:cNvSpPr>
            <a:spLocks noChangeShapeType="1"/>
          </p:cNvSpPr>
          <p:nvPr/>
        </p:nvSpPr>
        <p:spPr bwMode="auto">
          <a:xfrm flipH="1" flipV="1">
            <a:off x="2621280" y="2017697"/>
            <a:ext cx="1737360" cy="0"/>
          </a:xfrm>
          <a:prstGeom prst="line">
            <a:avLst/>
          </a:prstGeom>
          <a:noFill/>
          <a:ln w="19050">
            <a:solidFill>
              <a:schemeClr val="bg1">
                <a:lumMod val="85000"/>
              </a:schemeClr>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1" name="Text Box 39"/>
          <p:cNvSpPr txBox="1">
            <a:spLocks noChangeArrowheads="1"/>
          </p:cNvSpPr>
          <p:nvPr/>
        </p:nvSpPr>
        <p:spPr bwMode="auto">
          <a:xfrm>
            <a:off x="5894034" y="2666456"/>
            <a:ext cx="457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600" b="0" i="1" dirty="0">
                <a:solidFill>
                  <a:srgbClr val="000000"/>
                </a:solidFill>
                <a:latin typeface="Times New Roman" pitchFamily="18" charset="0"/>
              </a:rPr>
              <a:t>AD</a:t>
            </a:r>
          </a:p>
        </p:txBody>
      </p:sp>
      <p:sp>
        <p:nvSpPr>
          <p:cNvPr id="42" name="Rectangle 33"/>
          <p:cNvSpPr>
            <a:spLocks noChangeArrowheads="1"/>
          </p:cNvSpPr>
          <p:nvPr/>
        </p:nvSpPr>
        <p:spPr bwMode="auto">
          <a:xfrm>
            <a:off x="4225660" y="975896"/>
            <a:ext cx="651140" cy="3385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18" charset="0"/>
              </a:rPr>
              <a:t>LRAS</a:t>
            </a:r>
            <a:endParaRPr lang="en-US" altLang="en-US" sz="1600" b="0" i="1" baseline="-25000" dirty="0">
              <a:solidFill>
                <a:srgbClr val="000000"/>
              </a:solidFill>
              <a:latin typeface="Times New Roman" pitchFamily="18" charset="0"/>
            </a:endParaRPr>
          </a:p>
        </p:txBody>
      </p:sp>
      <p:sp>
        <p:nvSpPr>
          <p:cNvPr id="43" name="Line 32"/>
          <p:cNvSpPr>
            <a:spLocks noChangeShapeType="1"/>
          </p:cNvSpPr>
          <p:nvPr/>
        </p:nvSpPr>
        <p:spPr bwMode="auto">
          <a:xfrm>
            <a:off x="2610506" y="4343648"/>
            <a:ext cx="4171294"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1600" b="1">
              <a:solidFill>
                <a:srgbClr val="000000"/>
              </a:solidFill>
              <a:latin typeface="Arial" charset="0"/>
            </a:endParaRPr>
          </a:p>
        </p:txBody>
      </p:sp>
      <p:sp>
        <p:nvSpPr>
          <p:cNvPr id="44" name="Line 33"/>
          <p:cNvSpPr>
            <a:spLocks noChangeShapeType="1"/>
          </p:cNvSpPr>
          <p:nvPr/>
        </p:nvSpPr>
        <p:spPr bwMode="auto">
          <a:xfrm>
            <a:off x="2615268" y="971550"/>
            <a:ext cx="1191" cy="337185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1600" b="1">
              <a:solidFill>
                <a:srgbClr val="000000"/>
              </a:solidFill>
              <a:latin typeface="Arial" charset="0"/>
            </a:endParaRPr>
          </a:p>
        </p:txBody>
      </p:sp>
      <p:sp>
        <p:nvSpPr>
          <p:cNvPr id="45" name="Rectangle 38"/>
          <p:cNvSpPr>
            <a:spLocks noChangeArrowheads="1"/>
          </p:cNvSpPr>
          <p:nvPr/>
        </p:nvSpPr>
        <p:spPr bwMode="auto">
          <a:xfrm>
            <a:off x="6559520" y="4299198"/>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a:solidFill>
                  <a:srgbClr val="000000"/>
                </a:solidFill>
                <a:latin typeface="Times New Roman" pitchFamily="18" charset="0"/>
              </a:rPr>
              <a:t>Y</a:t>
            </a:r>
          </a:p>
        </p:txBody>
      </p:sp>
      <p:sp>
        <p:nvSpPr>
          <p:cNvPr id="47" name="Line 36"/>
          <p:cNvSpPr>
            <a:spLocks noChangeAspect="1" noChangeShapeType="1"/>
          </p:cNvSpPr>
          <p:nvPr/>
        </p:nvSpPr>
        <p:spPr bwMode="auto">
          <a:xfrm flipV="1">
            <a:off x="2610505" y="939800"/>
            <a:ext cx="3419048" cy="22029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8" name="Rectangle 44"/>
          <p:cNvSpPr>
            <a:spLocks noChangeArrowheads="1"/>
          </p:cNvSpPr>
          <p:nvPr/>
        </p:nvSpPr>
        <p:spPr bwMode="auto">
          <a:xfrm rot="19663729">
            <a:off x="5553148" y="992726"/>
            <a:ext cx="6399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18" charset="0"/>
              </a:rPr>
              <a:t>SRAS</a:t>
            </a:r>
            <a:endParaRPr lang="en-US" altLang="en-US" sz="1600" b="0" i="1" dirty="0">
              <a:solidFill>
                <a:srgbClr val="000000"/>
              </a:solidFill>
              <a:latin typeface="Times New Roman" pitchFamily="18" charset="0"/>
            </a:endParaRPr>
          </a:p>
        </p:txBody>
      </p:sp>
      <p:sp>
        <p:nvSpPr>
          <p:cNvPr id="49" name="Rectangle 39"/>
          <p:cNvSpPr>
            <a:spLocks noChangeArrowheads="1"/>
          </p:cNvSpPr>
          <p:nvPr/>
        </p:nvSpPr>
        <p:spPr bwMode="auto">
          <a:xfrm>
            <a:off x="2159656" y="946399"/>
            <a:ext cx="3481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a:latin typeface="Symbol" panose="05050102010706020507" pitchFamily="18" charset="2"/>
              </a:rPr>
              <a:t>p </a:t>
            </a:r>
            <a:endParaRPr lang="en-US" altLang="en-US" sz="1600" b="0" i="1" dirty="0">
              <a:solidFill>
                <a:srgbClr val="000000"/>
              </a:solidFill>
              <a:latin typeface="Times New Roman" pitchFamily="18" charset="0"/>
            </a:endParaRPr>
          </a:p>
        </p:txBody>
      </p:sp>
      <p:sp>
        <p:nvSpPr>
          <p:cNvPr id="51" name="Line 40"/>
          <p:cNvSpPr>
            <a:spLocks noChangeShapeType="1"/>
          </p:cNvSpPr>
          <p:nvPr/>
        </p:nvSpPr>
        <p:spPr bwMode="auto">
          <a:xfrm flipV="1">
            <a:off x="4349750" y="1244646"/>
            <a:ext cx="0" cy="3098753"/>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2" name="Rectangle 1"/>
          <p:cNvSpPr/>
          <p:nvPr/>
        </p:nvSpPr>
        <p:spPr>
          <a:xfrm>
            <a:off x="2066766" y="1837426"/>
            <a:ext cx="543739" cy="338554"/>
          </a:xfrm>
          <a:prstGeom prst="rect">
            <a:avLst/>
          </a:prstGeom>
        </p:spPr>
        <p:txBody>
          <a:bodyPr wrap="none">
            <a:spAutoFit/>
          </a:bodyPr>
          <a:lstStyle/>
          <a:p>
            <a:pPr eaLnBrk="1" hangingPunct="1"/>
            <a:r>
              <a:rPr lang="en-US" altLang="en-US" sz="1600" dirty="0">
                <a:solidFill>
                  <a:schemeClr val="bg1">
                    <a:lumMod val="85000"/>
                  </a:schemeClr>
                </a:solidFill>
                <a:latin typeface="Times New Roman" pitchFamily="18" charset="0"/>
              </a:rPr>
              <a:t>13.5</a:t>
            </a:r>
            <a:endParaRPr lang="en-US" altLang="en-US" dirty="0">
              <a:solidFill>
                <a:schemeClr val="bg1">
                  <a:lumMod val="85000"/>
                </a:schemeClr>
              </a:solidFill>
              <a:latin typeface="Times New Roman" pitchFamily="18" charset="0"/>
            </a:endParaRPr>
          </a:p>
        </p:txBody>
      </p:sp>
      <p:sp>
        <p:nvSpPr>
          <p:cNvPr id="36" name="Line 25"/>
          <p:cNvSpPr>
            <a:spLocks noChangeShapeType="1"/>
          </p:cNvSpPr>
          <p:nvPr/>
        </p:nvSpPr>
        <p:spPr bwMode="auto">
          <a:xfrm>
            <a:off x="2627521" y="1600200"/>
            <a:ext cx="3375027" cy="155314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0" name="Line 41"/>
          <p:cNvSpPr>
            <a:spLocks noChangeShapeType="1"/>
          </p:cNvSpPr>
          <p:nvPr/>
        </p:nvSpPr>
        <p:spPr bwMode="auto">
          <a:xfrm flipH="1" flipV="1">
            <a:off x="2609764" y="2249614"/>
            <a:ext cx="1409725" cy="0"/>
          </a:xfrm>
          <a:prstGeom prst="line">
            <a:avLst/>
          </a:prstGeom>
          <a:noFill/>
          <a:ln w="19050">
            <a:solidFill>
              <a:schemeClr val="tx1"/>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1" name="Rectangle 60"/>
          <p:cNvSpPr/>
          <p:nvPr/>
        </p:nvSpPr>
        <p:spPr>
          <a:xfrm>
            <a:off x="2066026" y="2057400"/>
            <a:ext cx="543739" cy="338554"/>
          </a:xfrm>
          <a:prstGeom prst="rect">
            <a:avLst/>
          </a:prstGeom>
        </p:spPr>
        <p:txBody>
          <a:bodyPr wrap="none">
            <a:spAutoFit/>
          </a:bodyPr>
          <a:lstStyle/>
          <a:p>
            <a:pPr eaLnBrk="1" hangingPunct="1"/>
            <a:r>
              <a:rPr lang="en-US" altLang="en-US" sz="1600" dirty="0" smtClean="0">
                <a:latin typeface="Times New Roman" pitchFamily="18" charset="0"/>
              </a:rPr>
              <a:t>10.3</a:t>
            </a:r>
            <a:endParaRPr lang="en-US" altLang="en-US" dirty="0">
              <a:latin typeface="Times New Roman" pitchFamily="18" charset="0"/>
            </a:endParaRPr>
          </a:p>
        </p:txBody>
      </p:sp>
      <p:sp>
        <p:nvSpPr>
          <p:cNvPr id="62" name="Line 41"/>
          <p:cNvSpPr>
            <a:spLocks noChangeShapeType="1"/>
          </p:cNvSpPr>
          <p:nvPr/>
        </p:nvSpPr>
        <p:spPr bwMode="auto">
          <a:xfrm flipH="1" flipV="1">
            <a:off x="4019488" y="2249614"/>
            <a:ext cx="1" cy="2094034"/>
          </a:xfrm>
          <a:prstGeom prst="line">
            <a:avLst/>
          </a:prstGeom>
          <a:noFill/>
          <a:ln w="19050">
            <a:solidFill>
              <a:schemeClr val="tx1"/>
            </a:solidFill>
            <a:prstDash val="sys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pic>
        <p:nvPicPr>
          <p:cNvPr id="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5486400"/>
            <a:ext cx="4038600" cy="101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Oval 42"/>
          <p:cNvSpPr>
            <a:spLocks noChangeAspect="1" noChangeArrowheads="1"/>
          </p:cNvSpPr>
          <p:nvPr/>
        </p:nvSpPr>
        <p:spPr bwMode="auto">
          <a:xfrm>
            <a:off x="3975100" y="4267200"/>
            <a:ext cx="762000" cy="4056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600" b="0" i="1" dirty="0" err="1" smtClean="0">
                <a:solidFill>
                  <a:srgbClr val="000000"/>
                </a:solidFill>
                <a:latin typeface="Times New Roman" pitchFamily="18" charset="0"/>
              </a:rPr>
              <a:t>Y</a:t>
            </a:r>
            <a:r>
              <a:rPr lang="en-US" altLang="en-US" sz="1600" b="0" i="1" baseline="-25000" dirty="0" err="1" smtClean="0">
                <a:solidFill>
                  <a:srgbClr val="000000"/>
                </a:solidFill>
                <a:latin typeface="Times New Roman" pitchFamily="18" charset="0"/>
              </a:rPr>
              <a:t>p</a:t>
            </a:r>
            <a:endParaRPr lang="en-US" altLang="en-US" sz="1600" b="0" i="1" baseline="-25000" dirty="0">
              <a:solidFill>
                <a:srgbClr val="000000"/>
              </a:solidFill>
              <a:latin typeface="Times New Roman" pitchFamily="18" charset="0"/>
            </a:endParaRPr>
          </a:p>
        </p:txBody>
      </p:sp>
      <p:sp>
        <p:nvSpPr>
          <p:cNvPr id="32" name="Rectangle 2"/>
          <p:cNvSpPr>
            <a:spLocks noGrp="1" noChangeArrowheads="1"/>
          </p:cNvSpPr>
          <p:nvPr>
            <p:ph type="title"/>
          </p:nvPr>
        </p:nvSpPr>
        <p:spPr>
          <a:xfrm>
            <a:off x="457200" y="304800"/>
            <a:ext cx="8229600" cy="728662"/>
          </a:xfrm>
        </p:spPr>
        <p:txBody>
          <a:bodyPr>
            <a:normAutofit/>
          </a:bodyPr>
          <a:lstStyle/>
          <a:p>
            <a:pPr eaLnBrk="1" hangingPunct="1"/>
            <a:r>
              <a:rPr lang="en-US" altLang="ja-JP" sz="1600" dirty="0" smtClean="0">
                <a:ea typeface="MS PGothic" pitchFamily="34" charset="-128"/>
              </a:rPr>
              <a:t>The Volcker Disinflation </a:t>
            </a:r>
            <a:endParaRPr lang="en-US" altLang="en-US" sz="1600" dirty="0" smtClean="0">
              <a:ea typeface="ヒラギノ角ゴ Pro W3" pitchFamily="-65" charset="-128"/>
            </a:endParaRPr>
          </a:p>
        </p:txBody>
      </p:sp>
      <p:sp>
        <p:nvSpPr>
          <p:cNvPr id="33" name="Rectangle 2"/>
          <p:cNvSpPr txBox="1">
            <a:spLocks noChangeArrowheads="1"/>
          </p:cNvSpPr>
          <p:nvPr/>
        </p:nvSpPr>
        <p:spPr>
          <a:xfrm>
            <a:off x="457200" y="17252"/>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2600" dirty="0" smtClean="0">
                <a:ea typeface="MS PGothic" pitchFamily="34" charset="-128"/>
              </a:rPr>
              <a:t>Negative Demand Shock</a:t>
            </a:r>
            <a:endParaRPr lang="en-US" altLang="en-US" sz="2600" dirty="0" smtClean="0">
              <a:ea typeface="ヒラギノ角ゴ Pro W3" pitchFamily="-65" charset="-128"/>
            </a:endParaRPr>
          </a:p>
        </p:txBody>
      </p:sp>
      <p:grpSp>
        <p:nvGrpSpPr>
          <p:cNvPr id="34" name="Group 33"/>
          <p:cNvGrpSpPr/>
          <p:nvPr/>
        </p:nvGrpSpPr>
        <p:grpSpPr>
          <a:xfrm>
            <a:off x="190500" y="1799786"/>
            <a:ext cx="1774480" cy="457200"/>
            <a:chOff x="4533900" y="5838825"/>
            <a:chExt cx="1774480" cy="457200"/>
          </a:xfrm>
        </p:grpSpPr>
        <p:grpSp>
          <p:nvGrpSpPr>
            <p:cNvPr id="35" name="Group 34"/>
            <p:cNvGrpSpPr/>
            <p:nvPr/>
          </p:nvGrpSpPr>
          <p:grpSpPr>
            <a:xfrm>
              <a:off x="4533900" y="5838825"/>
              <a:ext cx="1774480" cy="457200"/>
              <a:chOff x="4533900" y="5838825"/>
              <a:chExt cx="1774480" cy="457200"/>
            </a:xfrm>
          </p:grpSpPr>
          <p:pic>
            <p:nvPicPr>
              <p:cNvPr id="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3900" y="5838825"/>
                <a:ext cx="177448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7784" y="6067425"/>
                <a:ext cx="550616" cy="190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2919" y="6086964"/>
              <a:ext cx="347223" cy="168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21815828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4833320"/>
            <a:ext cx="4752975" cy="1930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Line 25"/>
          <p:cNvSpPr>
            <a:spLocks noChangeShapeType="1"/>
          </p:cNvSpPr>
          <p:nvPr/>
        </p:nvSpPr>
        <p:spPr bwMode="auto">
          <a:xfrm>
            <a:off x="2644773" y="1236452"/>
            <a:ext cx="3375027" cy="1553146"/>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0" name="Line 41"/>
          <p:cNvSpPr>
            <a:spLocks noChangeShapeType="1"/>
          </p:cNvSpPr>
          <p:nvPr/>
        </p:nvSpPr>
        <p:spPr bwMode="auto">
          <a:xfrm flipH="1" flipV="1">
            <a:off x="2621280" y="2017697"/>
            <a:ext cx="1737360" cy="0"/>
          </a:xfrm>
          <a:prstGeom prst="line">
            <a:avLst/>
          </a:prstGeom>
          <a:noFill/>
          <a:ln w="19050">
            <a:solidFill>
              <a:schemeClr val="bg1">
                <a:lumMod val="85000"/>
              </a:schemeClr>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1" name="Text Box 39"/>
          <p:cNvSpPr txBox="1">
            <a:spLocks noChangeArrowheads="1"/>
          </p:cNvSpPr>
          <p:nvPr/>
        </p:nvSpPr>
        <p:spPr bwMode="auto">
          <a:xfrm>
            <a:off x="5894034" y="2666456"/>
            <a:ext cx="457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600" b="0" i="1" dirty="0">
                <a:solidFill>
                  <a:srgbClr val="000000"/>
                </a:solidFill>
                <a:latin typeface="Times New Roman" pitchFamily="18" charset="0"/>
              </a:rPr>
              <a:t>AD</a:t>
            </a:r>
          </a:p>
        </p:txBody>
      </p:sp>
      <p:sp>
        <p:nvSpPr>
          <p:cNvPr id="42" name="Rectangle 33"/>
          <p:cNvSpPr>
            <a:spLocks noChangeArrowheads="1"/>
          </p:cNvSpPr>
          <p:nvPr/>
        </p:nvSpPr>
        <p:spPr bwMode="auto">
          <a:xfrm>
            <a:off x="4225660" y="975896"/>
            <a:ext cx="651140" cy="3385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18" charset="0"/>
              </a:rPr>
              <a:t>LRAS</a:t>
            </a:r>
            <a:endParaRPr lang="en-US" altLang="en-US" sz="1600" b="0" i="1" baseline="-25000" dirty="0">
              <a:solidFill>
                <a:srgbClr val="000000"/>
              </a:solidFill>
              <a:latin typeface="Times New Roman" pitchFamily="18" charset="0"/>
            </a:endParaRPr>
          </a:p>
        </p:txBody>
      </p:sp>
      <p:sp>
        <p:nvSpPr>
          <p:cNvPr id="43" name="Line 32"/>
          <p:cNvSpPr>
            <a:spLocks noChangeShapeType="1"/>
          </p:cNvSpPr>
          <p:nvPr/>
        </p:nvSpPr>
        <p:spPr bwMode="auto">
          <a:xfrm>
            <a:off x="2610506" y="4343648"/>
            <a:ext cx="4171294"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1600" b="1">
              <a:solidFill>
                <a:srgbClr val="000000"/>
              </a:solidFill>
              <a:latin typeface="Arial" charset="0"/>
            </a:endParaRPr>
          </a:p>
        </p:txBody>
      </p:sp>
      <p:sp>
        <p:nvSpPr>
          <p:cNvPr id="44" name="Line 33"/>
          <p:cNvSpPr>
            <a:spLocks noChangeShapeType="1"/>
          </p:cNvSpPr>
          <p:nvPr/>
        </p:nvSpPr>
        <p:spPr bwMode="auto">
          <a:xfrm>
            <a:off x="2615268" y="971550"/>
            <a:ext cx="1191" cy="337185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1600" b="1">
              <a:solidFill>
                <a:srgbClr val="000000"/>
              </a:solidFill>
              <a:latin typeface="Arial" charset="0"/>
            </a:endParaRPr>
          </a:p>
        </p:txBody>
      </p:sp>
      <p:sp>
        <p:nvSpPr>
          <p:cNvPr id="45" name="Rectangle 38"/>
          <p:cNvSpPr>
            <a:spLocks noChangeArrowheads="1"/>
          </p:cNvSpPr>
          <p:nvPr/>
        </p:nvSpPr>
        <p:spPr bwMode="auto">
          <a:xfrm>
            <a:off x="6559520" y="4299198"/>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a:solidFill>
                  <a:srgbClr val="000000"/>
                </a:solidFill>
                <a:latin typeface="Times New Roman" pitchFamily="18" charset="0"/>
              </a:rPr>
              <a:t>Y</a:t>
            </a:r>
          </a:p>
        </p:txBody>
      </p:sp>
      <p:sp>
        <p:nvSpPr>
          <p:cNvPr id="47" name="Line 36"/>
          <p:cNvSpPr>
            <a:spLocks noChangeAspect="1" noChangeShapeType="1"/>
          </p:cNvSpPr>
          <p:nvPr/>
        </p:nvSpPr>
        <p:spPr bwMode="auto">
          <a:xfrm flipV="1">
            <a:off x="2610505" y="939800"/>
            <a:ext cx="3419048" cy="22029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8" name="Rectangle 44"/>
          <p:cNvSpPr>
            <a:spLocks noChangeArrowheads="1"/>
          </p:cNvSpPr>
          <p:nvPr/>
        </p:nvSpPr>
        <p:spPr bwMode="auto">
          <a:xfrm rot="19663729">
            <a:off x="5553148" y="992726"/>
            <a:ext cx="6399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18" charset="0"/>
              </a:rPr>
              <a:t>SRAS</a:t>
            </a:r>
            <a:endParaRPr lang="en-US" altLang="en-US" sz="1600" b="0" i="1" dirty="0">
              <a:solidFill>
                <a:srgbClr val="000000"/>
              </a:solidFill>
              <a:latin typeface="Times New Roman" pitchFamily="18" charset="0"/>
            </a:endParaRPr>
          </a:p>
        </p:txBody>
      </p:sp>
      <p:sp>
        <p:nvSpPr>
          <p:cNvPr id="49" name="Rectangle 39"/>
          <p:cNvSpPr>
            <a:spLocks noChangeArrowheads="1"/>
          </p:cNvSpPr>
          <p:nvPr/>
        </p:nvSpPr>
        <p:spPr bwMode="auto">
          <a:xfrm>
            <a:off x="2159656" y="946399"/>
            <a:ext cx="3481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a:latin typeface="Symbol" panose="05050102010706020507" pitchFamily="18" charset="2"/>
              </a:rPr>
              <a:t>p </a:t>
            </a:r>
            <a:endParaRPr lang="en-US" altLang="en-US" sz="1600" b="0" i="1" dirty="0">
              <a:solidFill>
                <a:srgbClr val="000000"/>
              </a:solidFill>
              <a:latin typeface="Times New Roman" pitchFamily="18" charset="0"/>
            </a:endParaRPr>
          </a:p>
        </p:txBody>
      </p:sp>
      <p:sp>
        <p:nvSpPr>
          <p:cNvPr id="51" name="Line 40"/>
          <p:cNvSpPr>
            <a:spLocks noChangeShapeType="1"/>
          </p:cNvSpPr>
          <p:nvPr/>
        </p:nvSpPr>
        <p:spPr bwMode="auto">
          <a:xfrm flipV="1">
            <a:off x="4349750" y="1244646"/>
            <a:ext cx="0" cy="3098753"/>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2" name="Rectangle 1"/>
          <p:cNvSpPr/>
          <p:nvPr/>
        </p:nvSpPr>
        <p:spPr>
          <a:xfrm>
            <a:off x="2066766" y="1837426"/>
            <a:ext cx="543739" cy="338554"/>
          </a:xfrm>
          <a:prstGeom prst="rect">
            <a:avLst/>
          </a:prstGeom>
        </p:spPr>
        <p:txBody>
          <a:bodyPr wrap="none">
            <a:spAutoFit/>
          </a:bodyPr>
          <a:lstStyle/>
          <a:p>
            <a:pPr eaLnBrk="1" hangingPunct="1"/>
            <a:r>
              <a:rPr lang="en-US" altLang="en-US" sz="1600" dirty="0">
                <a:solidFill>
                  <a:schemeClr val="bg1">
                    <a:lumMod val="85000"/>
                  </a:schemeClr>
                </a:solidFill>
                <a:latin typeface="Times New Roman" pitchFamily="18" charset="0"/>
              </a:rPr>
              <a:t>13.5</a:t>
            </a:r>
            <a:endParaRPr lang="en-US" altLang="en-US" dirty="0">
              <a:solidFill>
                <a:schemeClr val="bg1">
                  <a:lumMod val="85000"/>
                </a:schemeClr>
              </a:solidFill>
              <a:latin typeface="Times New Roman" pitchFamily="18" charset="0"/>
            </a:endParaRPr>
          </a:p>
        </p:txBody>
      </p:sp>
      <p:sp>
        <p:nvSpPr>
          <p:cNvPr id="36" name="Line 25"/>
          <p:cNvSpPr>
            <a:spLocks noChangeShapeType="1"/>
          </p:cNvSpPr>
          <p:nvPr/>
        </p:nvSpPr>
        <p:spPr bwMode="auto">
          <a:xfrm>
            <a:off x="2627521" y="1600200"/>
            <a:ext cx="3375027" cy="155314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0" name="Line 41"/>
          <p:cNvSpPr>
            <a:spLocks noChangeShapeType="1"/>
          </p:cNvSpPr>
          <p:nvPr/>
        </p:nvSpPr>
        <p:spPr bwMode="auto">
          <a:xfrm flipH="1" flipV="1">
            <a:off x="2609764" y="2249614"/>
            <a:ext cx="1409725" cy="0"/>
          </a:xfrm>
          <a:prstGeom prst="line">
            <a:avLst/>
          </a:prstGeom>
          <a:noFill/>
          <a:ln w="19050">
            <a:solidFill>
              <a:schemeClr val="tx1"/>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1" name="Rectangle 60"/>
          <p:cNvSpPr/>
          <p:nvPr/>
        </p:nvSpPr>
        <p:spPr>
          <a:xfrm>
            <a:off x="2066026" y="2057400"/>
            <a:ext cx="543739" cy="338554"/>
          </a:xfrm>
          <a:prstGeom prst="rect">
            <a:avLst/>
          </a:prstGeom>
        </p:spPr>
        <p:txBody>
          <a:bodyPr wrap="none">
            <a:spAutoFit/>
          </a:bodyPr>
          <a:lstStyle/>
          <a:p>
            <a:pPr eaLnBrk="1" hangingPunct="1"/>
            <a:r>
              <a:rPr lang="en-US" altLang="en-US" sz="1600" dirty="0" smtClean="0">
                <a:latin typeface="Times New Roman" pitchFamily="18" charset="0"/>
              </a:rPr>
              <a:t>10.3</a:t>
            </a:r>
            <a:endParaRPr lang="en-US" altLang="en-US" dirty="0">
              <a:latin typeface="Times New Roman" pitchFamily="18" charset="0"/>
            </a:endParaRPr>
          </a:p>
        </p:txBody>
      </p:sp>
      <p:sp>
        <p:nvSpPr>
          <p:cNvPr id="62" name="Line 41"/>
          <p:cNvSpPr>
            <a:spLocks noChangeShapeType="1"/>
          </p:cNvSpPr>
          <p:nvPr/>
        </p:nvSpPr>
        <p:spPr bwMode="auto">
          <a:xfrm flipH="1" flipV="1">
            <a:off x="4019487" y="2249613"/>
            <a:ext cx="0" cy="2094034"/>
          </a:xfrm>
          <a:prstGeom prst="line">
            <a:avLst/>
          </a:prstGeom>
          <a:noFill/>
          <a:ln w="19050">
            <a:solidFill>
              <a:schemeClr val="tx1"/>
            </a:solidFill>
            <a:prstDash val="sys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pic>
        <p:nvPicPr>
          <p:cNvPr id="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5486400"/>
            <a:ext cx="4038600"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5638800"/>
            <a:ext cx="40386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4928" y="3132441"/>
            <a:ext cx="1348872" cy="731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Oval 42"/>
          <p:cNvSpPr>
            <a:spLocks noChangeAspect="1" noChangeArrowheads="1"/>
          </p:cNvSpPr>
          <p:nvPr/>
        </p:nvSpPr>
        <p:spPr bwMode="auto">
          <a:xfrm>
            <a:off x="3975100" y="4267200"/>
            <a:ext cx="762000" cy="4056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600" b="0" i="1" dirty="0" err="1" smtClean="0">
                <a:solidFill>
                  <a:srgbClr val="000000"/>
                </a:solidFill>
                <a:latin typeface="Times New Roman" pitchFamily="18" charset="0"/>
              </a:rPr>
              <a:t>Y</a:t>
            </a:r>
            <a:r>
              <a:rPr lang="en-US" altLang="en-US" sz="1600" b="0" i="1" baseline="-25000" dirty="0" err="1" smtClean="0">
                <a:solidFill>
                  <a:srgbClr val="000000"/>
                </a:solidFill>
                <a:latin typeface="Times New Roman" pitchFamily="18" charset="0"/>
              </a:rPr>
              <a:t>p</a:t>
            </a:r>
            <a:endParaRPr lang="en-US" altLang="en-US" sz="1600" b="0" i="1" baseline="-25000" dirty="0">
              <a:solidFill>
                <a:srgbClr val="000000"/>
              </a:solidFill>
              <a:latin typeface="Times New Roman" pitchFamily="18" charset="0"/>
            </a:endParaRPr>
          </a:p>
        </p:txBody>
      </p:sp>
      <p:sp>
        <p:nvSpPr>
          <p:cNvPr id="32" name="Rectangle 2"/>
          <p:cNvSpPr>
            <a:spLocks noGrp="1" noChangeArrowheads="1"/>
          </p:cNvSpPr>
          <p:nvPr>
            <p:ph type="title"/>
          </p:nvPr>
        </p:nvSpPr>
        <p:spPr>
          <a:xfrm>
            <a:off x="457200" y="304800"/>
            <a:ext cx="8229600" cy="728662"/>
          </a:xfrm>
        </p:spPr>
        <p:txBody>
          <a:bodyPr>
            <a:normAutofit/>
          </a:bodyPr>
          <a:lstStyle/>
          <a:p>
            <a:pPr eaLnBrk="1" hangingPunct="1"/>
            <a:r>
              <a:rPr lang="en-US" altLang="ja-JP" sz="1600" dirty="0" smtClean="0">
                <a:ea typeface="MS PGothic" pitchFamily="34" charset="-128"/>
              </a:rPr>
              <a:t>The Volcker Disinflation </a:t>
            </a:r>
            <a:endParaRPr lang="en-US" altLang="en-US" sz="1600" dirty="0" smtClean="0">
              <a:ea typeface="ヒラギノ角ゴ Pro W3" pitchFamily="-65" charset="-128"/>
            </a:endParaRPr>
          </a:p>
        </p:txBody>
      </p:sp>
      <p:sp>
        <p:nvSpPr>
          <p:cNvPr id="33" name="Rectangle 2"/>
          <p:cNvSpPr txBox="1">
            <a:spLocks noChangeArrowheads="1"/>
          </p:cNvSpPr>
          <p:nvPr/>
        </p:nvSpPr>
        <p:spPr>
          <a:xfrm>
            <a:off x="457200" y="17252"/>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2600" dirty="0" smtClean="0">
                <a:ea typeface="MS PGothic" pitchFamily="34" charset="-128"/>
              </a:rPr>
              <a:t>Negative Demand Shock</a:t>
            </a:r>
            <a:endParaRPr lang="en-US" altLang="en-US" sz="2600" dirty="0" smtClean="0">
              <a:ea typeface="ヒラギノ角ゴ Pro W3" pitchFamily="-65" charset="-128"/>
            </a:endParaRPr>
          </a:p>
        </p:txBody>
      </p:sp>
      <p:grpSp>
        <p:nvGrpSpPr>
          <p:cNvPr id="34" name="Group 33"/>
          <p:cNvGrpSpPr/>
          <p:nvPr/>
        </p:nvGrpSpPr>
        <p:grpSpPr>
          <a:xfrm>
            <a:off x="190500" y="1799786"/>
            <a:ext cx="1774480" cy="457200"/>
            <a:chOff x="4533900" y="5838825"/>
            <a:chExt cx="1774480" cy="457200"/>
          </a:xfrm>
        </p:grpSpPr>
        <p:grpSp>
          <p:nvGrpSpPr>
            <p:cNvPr id="35" name="Group 34"/>
            <p:cNvGrpSpPr/>
            <p:nvPr/>
          </p:nvGrpSpPr>
          <p:grpSpPr>
            <a:xfrm>
              <a:off x="4533900" y="5838825"/>
              <a:ext cx="1774480" cy="457200"/>
              <a:chOff x="4533900" y="5838825"/>
              <a:chExt cx="1774480" cy="457200"/>
            </a:xfrm>
          </p:grpSpPr>
          <p:pic>
            <p:nvPicPr>
              <p:cNvPr id="3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3900" y="5838825"/>
                <a:ext cx="177448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97784" y="6067425"/>
                <a:ext cx="550616" cy="190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2919" y="6086964"/>
              <a:ext cx="347223" cy="168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54" name="Line 36"/>
          <p:cNvSpPr>
            <a:spLocks noChangeAspect="1" noChangeShapeType="1"/>
          </p:cNvSpPr>
          <p:nvPr/>
        </p:nvSpPr>
        <p:spPr bwMode="auto">
          <a:xfrm flipV="1">
            <a:off x="2611404" y="1311027"/>
            <a:ext cx="3419048" cy="2202998"/>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5" name="Line 25"/>
          <p:cNvSpPr>
            <a:spLocks noChangeShapeType="1"/>
          </p:cNvSpPr>
          <p:nvPr/>
        </p:nvSpPr>
        <p:spPr bwMode="auto">
          <a:xfrm>
            <a:off x="2628420" y="1971427"/>
            <a:ext cx="3375027" cy="155314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6" name="Line 41"/>
          <p:cNvSpPr>
            <a:spLocks noChangeShapeType="1"/>
          </p:cNvSpPr>
          <p:nvPr/>
        </p:nvSpPr>
        <p:spPr bwMode="auto">
          <a:xfrm flipH="1" flipV="1">
            <a:off x="2610663" y="2620841"/>
            <a:ext cx="1409725" cy="0"/>
          </a:xfrm>
          <a:prstGeom prst="line">
            <a:avLst/>
          </a:prstGeom>
          <a:noFill/>
          <a:ln w="19050">
            <a:solidFill>
              <a:srgbClr val="FF0000"/>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7" name="Line 41"/>
          <p:cNvSpPr>
            <a:spLocks noChangeShapeType="1"/>
          </p:cNvSpPr>
          <p:nvPr/>
        </p:nvSpPr>
        <p:spPr bwMode="auto">
          <a:xfrm flipV="1">
            <a:off x="4019489" y="2620841"/>
            <a:ext cx="898" cy="1722558"/>
          </a:xfrm>
          <a:prstGeom prst="line">
            <a:avLst/>
          </a:prstGeom>
          <a:noFill/>
          <a:ln w="19050">
            <a:solidFill>
              <a:srgbClr val="FF0000"/>
            </a:solidFill>
            <a:prstDash val="sys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8" name="Rectangle 57"/>
          <p:cNvSpPr/>
          <p:nvPr/>
        </p:nvSpPr>
        <p:spPr>
          <a:xfrm>
            <a:off x="2178229" y="2428627"/>
            <a:ext cx="441146" cy="338554"/>
          </a:xfrm>
          <a:prstGeom prst="rect">
            <a:avLst/>
          </a:prstGeom>
        </p:spPr>
        <p:txBody>
          <a:bodyPr wrap="none">
            <a:spAutoFit/>
          </a:bodyPr>
          <a:lstStyle/>
          <a:p>
            <a:pPr eaLnBrk="1" hangingPunct="1"/>
            <a:r>
              <a:rPr lang="en-US" altLang="en-US" sz="1600" dirty="0" smtClean="0">
                <a:solidFill>
                  <a:srgbClr val="FF0000"/>
                </a:solidFill>
                <a:latin typeface="Times New Roman" pitchFamily="18" charset="0"/>
              </a:rPr>
              <a:t>6.2</a:t>
            </a:r>
            <a:endParaRPr lang="en-US" altLang="en-US" dirty="0">
              <a:solidFill>
                <a:srgbClr val="FF0000"/>
              </a:solidFill>
              <a:latin typeface="Times New Roman" pitchFamily="18" charset="0"/>
            </a:endParaRPr>
          </a:p>
        </p:txBody>
      </p:sp>
      <p:pic>
        <p:nvPicPr>
          <p:cNvPr id="59"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61973" y="1236452"/>
            <a:ext cx="2120027" cy="562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91174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right)">
                                      <p:cBhvr>
                                        <p:cTn id="7" dur="500"/>
                                        <p:tgtEl>
                                          <p:spTgt spid="55"/>
                                        </p:tgtEl>
                                      </p:cBhvr>
                                    </p:animEffect>
                                  </p:childTnLst>
                                </p:cTn>
                              </p:par>
                              <p:par>
                                <p:cTn id="8" presetID="7" presetClass="emph" presetSubtype="2" fill="hold" nodeType="withEffect">
                                  <p:stCondLst>
                                    <p:cond delay="0"/>
                                  </p:stCondLst>
                                  <p:childTnLst>
                                    <p:animClr clrSpc="rgb" dir="cw">
                                      <p:cBhvr>
                                        <p:cTn id="9" dur="500" fill="hold"/>
                                        <p:tgtEl>
                                          <p:spTgt spid="36"/>
                                        </p:tgtEl>
                                        <p:attrNameLst>
                                          <p:attrName>stroke.color</p:attrName>
                                        </p:attrNameLst>
                                      </p:cBhvr>
                                      <p:to>
                                        <a:srgbClr val="D8D8D8"/>
                                      </p:to>
                                    </p:animClr>
                                    <p:set>
                                      <p:cBhvr>
                                        <p:cTn id="10" dur="500" fill="hold"/>
                                        <p:tgtEl>
                                          <p:spTgt spid="36"/>
                                        </p:tgtEl>
                                        <p:attrNameLst>
                                          <p:attrName>stroke.on</p:attrName>
                                        </p:attrNameLst>
                                      </p:cBhvr>
                                      <p:to>
                                        <p:strVal val="tru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par>
                                <p:cTn id="15" presetID="22" presetClass="entr" presetSubtype="2"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right)">
                                      <p:cBhvr>
                                        <p:cTn id="17" dur="500"/>
                                        <p:tgtEl>
                                          <p:spTgt spid="54"/>
                                        </p:tgtEl>
                                      </p:cBhvr>
                                    </p:animEffect>
                                  </p:childTnLst>
                                </p:cTn>
                              </p:par>
                              <p:par>
                                <p:cTn id="18" presetID="7" presetClass="emph" presetSubtype="2" fill="hold" nodeType="withEffect">
                                  <p:stCondLst>
                                    <p:cond delay="0"/>
                                  </p:stCondLst>
                                  <p:childTnLst>
                                    <p:animClr clrSpc="rgb" dir="cw">
                                      <p:cBhvr>
                                        <p:cTn id="19" dur="500" fill="hold"/>
                                        <p:tgtEl>
                                          <p:spTgt spid="47"/>
                                        </p:tgtEl>
                                        <p:attrNameLst>
                                          <p:attrName>stroke.color</p:attrName>
                                        </p:attrNameLst>
                                      </p:cBhvr>
                                      <p:to>
                                        <a:srgbClr val="D8D8D8"/>
                                      </p:to>
                                    </p:animClr>
                                    <p:set>
                                      <p:cBhvr>
                                        <p:cTn id="20" dur="500" fill="hold"/>
                                        <p:tgtEl>
                                          <p:spTgt spid="47"/>
                                        </p:tgtEl>
                                        <p:attrNameLst>
                                          <p:attrName>stroke.on</p:attrName>
                                        </p:attrNameLst>
                                      </p:cBhvr>
                                      <p:to>
                                        <p:strVal val="true"/>
                                      </p:to>
                                    </p:set>
                                  </p:childTnLst>
                                </p:cTn>
                              </p:par>
                            </p:childTnLst>
                          </p:cTn>
                        </p:par>
                      </p:childTnLst>
                    </p:cTn>
                  </p:par>
                  <p:par>
                    <p:cTn id="21" fill="hold">
                      <p:stCondLst>
                        <p:cond delay="indefinite"/>
                      </p:stCondLst>
                      <p:childTnLst>
                        <p:par>
                          <p:cTn id="22" fill="hold">
                            <p:stCondLst>
                              <p:cond delay="0"/>
                            </p:stCondLst>
                            <p:childTnLst>
                              <p:par>
                                <p:cTn id="23" presetID="3" presetClass="emph" presetSubtype="2" fill="hold" grpId="0" nodeType="clickEffect">
                                  <p:stCondLst>
                                    <p:cond delay="0"/>
                                  </p:stCondLst>
                                  <p:childTnLst>
                                    <p:animClr clrSpc="rgb" dir="cw">
                                      <p:cBhvr override="childStyle">
                                        <p:cTn id="24" dur="500" fill="hold"/>
                                        <p:tgtEl>
                                          <p:spTgt spid="61"/>
                                        </p:tgtEl>
                                        <p:attrNameLst>
                                          <p:attrName>style.color</p:attrName>
                                        </p:attrNameLst>
                                      </p:cBhvr>
                                      <p:to>
                                        <a:srgbClr val="D8D8D8"/>
                                      </p:to>
                                    </p:animClr>
                                  </p:childTnLst>
                                </p:cTn>
                              </p:par>
                              <p:par>
                                <p:cTn id="25" presetID="22" presetClass="entr" presetSubtype="2"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right)">
                                      <p:cBhvr>
                                        <p:cTn id="27" dur="500"/>
                                        <p:tgtEl>
                                          <p:spTgt spid="56"/>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wipe(up)">
                                      <p:cBhvr>
                                        <p:cTn id="30" dur="500"/>
                                        <p:tgtEl>
                                          <p:spTgt spid="57"/>
                                        </p:tgtEl>
                                      </p:cBhvr>
                                    </p:animEffect>
                                  </p:childTnLst>
                                </p:cTn>
                              </p:par>
                              <p:par>
                                <p:cTn id="31" presetID="7" presetClass="emph" presetSubtype="2" fill="hold" nodeType="withEffect">
                                  <p:stCondLst>
                                    <p:cond delay="0"/>
                                  </p:stCondLst>
                                  <p:childTnLst>
                                    <p:animClr clrSpc="rgb" dir="cw">
                                      <p:cBhvr>
                                        <p:cTn id="32" dur="500" fill="hold"/>
                                        <p:tgtEl>
                                          <p:spTgt spid="60"/>
                                        </p:tgtEl>
                                        <p:attrNameLst>
                                          <p:attrName>stroke.color</p:attrName>
                                        </p:attrNameLst>
                                      </p:cBhvr>
                                      <p:to>
                                        <a:srgbClr val="D8D8D8"/>
                                      </p:to>
                                    </p:animClr>
                                    <p:set>
                                      <p:cBhvr>
                                        <p:cTn id="33" dur="500" fill="hold"/>
                                        <p:tgtEl>
                                          <p:spTgt spid="60"/>
                                        </p:tgtEl>
                                        <p:attrNameLst>
                                          <p:attrName>stroke.on</p:attrName>
                                        </p:attrNameLst>
                                      </p:cBhvr>
                                      <p:to>
                                        <p:strVal val="true"/>
                                      </p:to>
                                    </p:set>
                                  </p:childTnLst>
                                </p:cTn>
                              </p:par>
                              <p:par>
                                <p:cTn id="34" presetID="7" presetClass="emph" presetSubtype="2" fill="hold" nodeType="withEffect">
                                  <p:stCondLst>
                                    <p:cond delay="0"/>
                                  </p:stCondLst>
                                  <p:childTnLst>
                                    <p:animClr clrSpc="rgb" dir="cw">
                                      <p:cBhvr>
                                        <p:cTn id="35" dur="500" fill="hold"/>
                                        <p:tgtEl>
                                          <p:spTgt spid="62"/>
                                        </p:tgtEl>
                                        <p:attrNameLst>
                                          <p:attrName>stroke.color</p:attrName>
                                        </p:attrNameLst>
                                      </p:cBhvr>
                                      <p:to>
                                        <a:srgbClr val="D8D8D8"/>
                                      </p:to>
                                    </p:animClr>
                                    <p:set>
                                      <p:cBhvr>
                                        <p:cTn id="36" dur="500" fill="hold"/>
                                        <p:tgtEl>
                                          <p:spTgt spid="62"/>
                                        </p:tgtEl>
                                        <p:attrNameLst>
                                          <p:attrName>stroke.on</p:attrName>
                                        </p:attrNameLst>
                                      </p:cBhvr>
                                      <p:to>
                                        <p:strVal val="true"/>
                                      </p:to>
                                    </p:set>
                                  </p:childTnLst>
                                </p:cTn>
                              </p:par>
                              <p:par>
                                <p:cTn id="37" presetID="10" presetClass="exit" presetSubtype="0" fill="hold" nodeType="withEffect">
                                  <p:stCondLst>
                                    <p:cond delay="0"/>
                                  </p:stCondLst>
                                  <p:childTnLst>
                                    <p:animEffect transition="out" filter="fade">
                                      <p:cBhvr>
                                        <p:cTn id="38" dur="500"/>
                                        <p:tgtEl>
                                          <p:spTgt spid="50"/>
                                        </p:tgtEl>
                                      </p:cBhvr>
                                    </p:animEffect>
                                    <p:set>
                                      <p:cBhvr>
                                        <p:cTn id="39" dur="1" fill="hold">
                                          <p:stCondLst>
                                            <p:cond delay="499"/>
                                          </p:stCondLst>
                                        </p:cTn>
                                        <p:tgtEl>
                                          <p:spTgt spid="50"/>
                                        </p:tgtEl>
                                        <p:attrNameLst>
                                          <p:attrName>style.visibility</p:attrName>
                                        </p:attrNameLst>
                                      </p:cBhvr>
                                      <p:to>
                                        <p:strVal val="hidden"/>
                                      </p:to>
                                    </p:set>
                                  </p:childTnLst>
                                </p:cTn>
                              </p:par>
                            </p:childTnLst>
                          </p:cTn>
                        </p:par>
                        <p:par>
                          <p:cTn id="40" fill="hold">
                            <p:stCondLst>
                              <p:cond delay="500"/>
                            </p:stCondLst>
                            <p:childTnLst>
                              <p:par>
                                <p:cTn id="41" presetID="1" presetClass="entr" presetSubtype="0"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54" grpId="0" animBg="1"/>
      <p:bldP spid="55" grpId="0" animBg="1"/>
      <p:bldP spid="56" grpId="0" animBg="1"/>
      <p:bldP spid="57" grpId="0" animBg="1"/>
      <p:bldP spid="5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4833320"/>
            <a:ext cx="4752975" cy="1930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Line 25"/>
          <p:cNvSpPr>
            <a:spLocks noChangeShapeType="1"/>
          </p:cNvSpPr>
          <p:nvPr/>
        </p:nvSpPr>
        <p:spPr bwMode="auto">
          <a:xfrm>
            <a:off x="2644773" y="1236452"/>
            <a:ext cx="3375027" cy="1553146"/>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0" name="Line 41"/>
          <p:cNvSpPr>
            <a:spLocks noChangeShapeType="1"/>
          </p:cNvSpPr>
          <p:nvPr/>
        </p:nvSpPr>
        <p:spPr bwMode="auto">
          <a:xfrm flipH="1" flipV="1">
            <a:off x="2621280" y="2017697"/>
            <a:ext cx="1737360" cy="0"/>
          </a:xfrm>
          <a:prstGeom prst="line">
            <a:avLst/>
          </a:prstGeom>
          <a:noFill/>
          <a:ln w="19050">
            <a:solidFill>
              <a:schemeClr val="bg1">
                <a:lumMod val="85000"/>
              </a:schemeClr>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1" name="Text Box 39"/>
          <p:cNvSpPr txBox="1">
            <a:spLocks noChangeArrowheads="1"/>
          </p:cNvSpPr>
          <p:nvPr/>
        </p:nvSpPr>
        <p:spPr bwMode="auto">
          <a:xfrm>
            <a:off x="5894034" y="2666456"/>
            <a:ext cx="457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600" b="0" i="1" dirty="0">
                <a:solidFill>
                  <a:srgbClr val="000000"/>
                </a:solidFill>
                <a:latin typeface="Times New Roman" pitchFamily="18" charset="0"/>
              </a:rPr>
              <a:t>AD</a:t>
            </a:r>
          </a:p>
        </p:txBody>
      </p:sp>
      <p:sp>
        <p:nvSpPr>
          <p:cNvPr id="42" name="Rectangle 33"/>
          <p:cNvSpPr>
            <a:spLocks noChangeArrowheads="1"/>
          </p:cNvSpPr>
          <p:nvPr/>
        </p:nvSpPr>
        <p:spPr bwMode="auto">
          <a:xfrm>
            <a:off x="4225660" y="975896"/>
            <a:ext cx="651140" cy="3385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18" charset="0"/>
              </a:rPr>
              <a:t>LRAS</a:t>
            </a:r>
            <a:endParaRPr lang="en-US" altLang="en-US" sz="1600" b="0" i="1" baseline="-25000" dirty="0">
              <a:solidFill>
                <a:srgbClr val="000000"/>
              </a:solidFill>
              <a:latin typeface="Times New Roman" pitchFamily="18" charset="0"/>
            </a:endParaRPr>
          </a:p>
        </p:txBody>
      </p:sp>
      <p:sp>
        <p:nvSpPr>
          <p:cNvPr id="43" name="Line 32"/>
          <p:cNvSpPr>
            <a:spLocks noChangeShapeType="1"/>
          </p:cNvSpPr>
          <p:nvPr/>
        </p:nvSpPr>
        <p:spPr bwMode="auto">
          <a:xfrm>
            <a:off x="2610506" y="4343648"/>
            <a:ext cx="4171294"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1600" b="1">
              <a:solidFill>
                <a:srgbClr val="000000"/>
              </a:solidFill>
              <a:latin typeface="Arial" charset="0"/>
            </a:endParaRPr>
          </a:p>
        </p:txBody>
      </p:sp>
      <p:sp>
        <p:nvSpPr>
          <p:cNvPr id="44" name="Line 33"/>
          <p:cNvSpPr>
            <a:spLocks noChangeShapeType="1"/>
          </p:cNvSpPr>
          <p:nvPr/>
        </p:nvSpPr>
        <p:spPr bwMode="auto">
          <a:xfrm>
            <a:off x="2615268" y="971550"/>
            <a:ext cx="1191" cy="337185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1600" b="1">
              <a:solidFill>
                <a:srgbClr val="000000"/>
              </a:solidFill>
              <a:latin typeface="Arial" charset="0"/>
            </a:endParaRPr>
          </a:p>
        </p:txBody>
      </p:sp>
      <p:sp>
        <p:nvSpPr>
          <p:cNvPr id="45" name="Rectangle 38"/>
          <p:cNvSpPr>
            <a:spLocks noChangeArrowheads="1"/>
          </p:cNvSpPr>
          <p:nvPr/>
        </p:nvSpPr>
        <p:spPr bwMode="auto">
          <a:xfrm>
            <a:off x="6559520" y="4299198"/>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a:solidFill>
                  <a:srgbClr val="000000"/>
                </a:solidFill>
                <a:latin typeface="Times New Roman" pitchFamily="18" charset="0"/>
              </a:rPr>
              <a:t>Y</a:t>
            </a:r>
          </a:p>
        </p:txBody>
      </p:sp>
      <p:sp>
        <p:nvSpPr>
          <p:cNvPr id="47" name="Line 36"/>
          <p:cNvSpPr>
            <a:spLocks noChangeAspect="1" noChangeShapeType="1"/>
          </p:cNvSpPr>
          <p:nvPr/>
        </p:nvSpPr>
        <p:spPr bwMode="auto">
          <a:xfrm flipV="1">
            <a:off x="2610505" y="939800"/>
            <a:ext cx="3419048" cy="2202998"/>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8" name="Rectangle 44"/>
          <p:cNvSpPr>
            <a:spLocks noChangeArrowheads="1"/>
          </p:cNvSpPr>
          <p:nvPr/>
        </p:nvSpPr>
        <p:spPr bwMode="auto">
          <a:xfrm rot="19663729">
            <a:off x="5553148" y="992726"/>
            <a:ext cx="6399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18" charset="0"/>
              </a:rPr>
              <a:t>SRAS</a:t>
            </a:r>
            <a:endParaRPr lang="en-US" altLang="en-US" sz="1600" b="0" i="1" dirty="0">
              <a:solidFill>
                <a:srgbClr val="000000"/>
              </a:solidFill>
              <a:latin typeface="Times New Roman" pitchFamily="18" charset="0"/>
            </a:endParaRPr>
          </a:p>
        </p:txBody>
      </p:sp>
      <p:sp>
        <p:nvSpPr>
          <p:cNvPr id="49" name="Rectangle 39"/>
          <p:cNvSpPr>
            <a:spLocks noChangeArrowheads="1"/>
          </p:cNvSpPr>
          <p:nvPr/>
        </p:nvSpPr>
        <p:spPr bwMode="auto">
          <a:xfrm>
            <a:off x="2159656" y="946399"/>
            <a:ext cx="3481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a:latin typeface="Symbol" panose="05050102010706020507" pitchFamily="18" charset="2"/>
              </a:rPr>
              <a:t>p </a:t>
            </a:r>
            <a:endParaRPr lang="en-US" altLang="en-US" sz="1600" b="0" i="1" dirty="0">
              <a:solidFill>
                <a:srgbClr val="000000"/>
              </a:solidFill>
              <a:latin typeface="Times New Roman" pitchFamily="18" charset="0"/>
            </a:endParaRPr>
          </a:p>
        </p:txBody>
      </p:sp>
      <p:sp>
        <p:nvSpPr>
          <p:cNvPr id="51" name="Line 40"/>
          <p:cNvSpPr>
            <a:spLocks noChangeShapeType="1"/>
          </p:cNvSpPr>
          <p:nvPr/>
        </p:nvSpPr>
        <p:spPr bwMode="auto">
          <a:xfrm flipV="1">
            <a:off x="4349750" y="1244646"/>
            <a:ext cx="0" cy="3098753"/>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2" name="Rectangle 1"/>
          <p:cNvSpPr/>
          <p:nvPr/>
        </p:nvSpPr>
        <p:spPr>
          <a:xfrm>
            <a:off x="2066766" y="1837426"/>
            <a:ext cx="543739" cy="338554"/>
          </a:xfrm>
          <a:prstGeom prst="rect">
            <a:avLst/>
          </a:prstGeom>
        </p:spPr>
        <p:txBody>
          <a:bodyPr wrap="none">
            <a:spAutoFit/>
          </a:bodyPr>
          <a:lstStyle/>
          <a:p>
            <a:pPr eaLnBrk="1" hangingPunct="1"/>
            <a:r>
              <a:rPr lang="en-US" altLang="en-US" sz="1600" dirty="0">
                <a:solidFill>
                  <a:schemeClr val="bg1">
                    <a:lumMod val="85000"/>
                  </a:schemeClr>
                </a:solidFill>
                <a:latin typeface="Times New Roman" pitchFamily="18" charset="0"/>
              </a:rPr>
              <a:t>13.5</a:t>
            </a:r>
            <a:endParaRPr lang="en-US" altLang="en-US" dirty="0">
              <a:solidFill>
                <a:schemeClr val="bg1">
                  <a:lumMod val="85000"/>
                </a:schemeClr>
              </a:solidFill>
              <a:latin typeface="Times New Roman" pitchFamily="18" charset="0"/>
            </a:endParaRPr>
          </a:p>
        </p:txBody>
      </p:sp>
      <p:sp>
        <p:nvSpPr>
          <p:cNvPr id="36" name="Line 25"/>
          <p:cNvSpPr>
            <a:spLocks noChangeShapeType="1"/>
          </p:cNvSpPr>
          <p:nvPr/>
        </p:nvSpPr>
        <p:spPr bwMode="auto">
          <a:xfrm>
            <a:off x="2627521" y="1600200"/>
            <a:ext cx="3375027" cy="1553146"/>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0" name="Line 41"/>
          <p:cNvSpPr>
            <a:spLocks noChangeShapeType="1"/>
          </p:cNvSpPr>
          <p:nvPr/>
        </p:nvSpPr>
        <p:spPr bwMode="auto">
          <a:xfrm flipH="1" flipV="1">
            <a:off x="2609764" y="2249614"/>
            <a:ext cx="1409725" cy="0"/>
          </a:xfrm>
          <a:prstGeom prst="line">
            <a:avLst/>
          </a:prstGeom>
          <a:noFill/>
          <a:ln w="19050">
            <a:solidFill>
              <a:schemeClr val="bg1">
                <a:lumMod val="85000"/>
              </a:schemeClr>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1" name="Rectangle 60"/>
          <p:cNvSpPr/>
          <p:nvPr/>
        </p:nvSpPr>
        <p:spPr>
          <a:xfrm>
            <a:off x="2066026" y="2057400"/>
            <a:ext cx="543739" cy="338554"/>
          </a:xfrm>
          <a:prstGeom prst="rect">
            <a:avLst/>
          </a:prstGeom>
        </p:spPr>
        <p:txBody>
          <a:bodyPr wrap="none">
            <a:spAutoFit/>
          </a:bodyPr>
          <a:lstStyle/>
          <a:p>
            <a:pPr eaLnBrk="1" hangingPunct="1"/>
            <a:r>
              <a:rPr lang="en-US" altLang="en-US" sz="1600" dirty="0" smtClean="0">
                <a:solidFill>
                  <a:schemeClr val="bg1">
                    <a:lumMod val="85000"/>
                  </a:schemeClr>
                </a:solidFill>
                <a:latin typeface="Times New Roman" pitchFamily="18" charset="0"/>
              </a:rPr>
              <a:t>10.3</a:t>
            </a:r>
            <a:endParaRPr lang="en-US" altLang="en-US" dirty="0">
              <a:solidFill>
                <a:schemeClr val="bg1">
                  <a:lumMod val="85000"/>
                </a:schemeClr>
              </a:solidFill>
              <a:latin typeface="Times New Roman" pitchFamily="18" charset="0"/>
            </a:endParaRPr>
          </a:p>
        </p:txBody>
      </p:sp>
      <p:sp>
        <p:nvSpPr>
          <p:cNvPr id="62" name="Line 41"/>
          <p:cNvSpPr>
            <a:spLocks noChangeShapeType="1"/>
          </p:cNvSpPr>
          <p:nvPr/>
        </p:nvSpPr>
        <p:spPr bwMode="auto">
          <a:xfrm flipH="1" flipV="1">
            <a:off x="4019487" y="2249613"/>
            <a:ext cx="0" cy="2094034"/>
          </a:xfrm>
          <a:prstGeom prst="line">
            <a:avLst/>
          </a:prstGeom>
          <a:noFill/>
          <a:ln w="19050">
            <a:solidFill>
              <a:schemeClr val="bg1">
                <a:lumMod val="85000"/>
              </a:schemeClr>
            </a:solidFill>
            <a:prstDash val="sys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pic>
        <p:nvPicPr>
          <p:cNvPr id="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5638800"/>
            <a:ext cx="40386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Oval 42"/>
          <p:cNvSpPr>
            <a:spLocks noChangeAspect="1" noChangeArrowheads="1"/>
          </p:cNvSpPr>
          <p:nvPr/>
        </p:nvSpPr>
        <p:spPr bwMode="auto">
          <a:xfrm>
            <a:off x="3975100" y="4267200"/>
            <a:ext cx="762000" cy="4056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600" b="0" i="1" dirty="0" err="1" smtClean="0">
                <a:solidFill>
                  <a:srgbClr val="000000"/>
                </a:solidFill>
                <a:latin typeface="Times New Roman" pitchFamily="18" charset="0"/>
              </a:rPr>
              <a:t>Y</a:t>
            </a:r>
            <a:r>
              <a:rPr lang="en-US" altLang="en-US" sz="1600" b="0" i="1" baseline="-25000" dirty="0" err="1" smtClean="0">
                <a:solidFill>
                  <a:srgbClr val="000000"/>
                </a:solidFill>
                <a:latin typeface="Times New Roman" pitchFamily="18" charset="0"/>
              </a:rPr>
              <a:t>p</a:t>
            </a:r>
            <a:endParaRPr lang="en-US" altLang="en-US" sz="1600" b="0" i="1" baseline="-25000" dirty="0">
              <a:solidFill>
                <a:srgbClr val="000000"/>
              </a:solidFill>
              <a:latin typeface="Times New Roman" pitchFamily="18" charset="0"/>
            </a:endParaRPr>
          </a:p>
        </p:txBody>
      </p:sp>
      <p:sp>
        <p:nvSpPr>
          <p:cNvPr id="32" name="Rectangle 2"/>
          <p:cNvSpPr>
            <a:spLocks noGrp="1" noChangeArrowheads="1"/>
          </p:cNvSpPr>
          <p:nvPr>
            <p:ph type="title"/>
          </p:nvPr>
        </p:nvSpPr>
        <p:spPr>
          <a:xfrm>
            <a:off x="457200" y="304800"/>
            <a:ext cx="8229600" cy="728662"/>
          </a:xfrm>
        </p:spPr>
        <p:txBody>
          <a:bodyPr>
            <a:normAutofit/>
          </a:bodyPr>
          <a:lstStyle/>
          <a:p>
            <a:pPr eaLnBrk="1" hangingPunct="1"/>
            <a:r>
              <a:rPr lang="en-US" altLang="ja-JP" sz="1600" dirty="0" smtClean="0">
                <a:ea typeface="MS PGothic" pitchFamily="34" charset="-128"/>
              </a:rPr>
              <a:t>The Volcker Disinflation </a:t>
            </a:r>
            <a:endParaRPr lang="en-US" altLang="en-US" sz="1600" dirty="0" smtClean="0">
              <a:ea typeface="ヒラギノ角ゴ Pro W3" pitchFamily="-65" charset="-128"/>
            </a:endParaRPr>
          </a:p>
        </p:txBody>
      </p:sp>
      <p:sp>
        <p:nvSpPr>
          <p:cNvPr id="33" name="Rectangle 2"/>
          <p:cNvSpPr txBox="1">
            <a:spLocks noChangeArrowheads="1"/>
          </p:cNvSpPr>
          <p:nvPr/>
        </p:nvSpPr>
        <p:spPr>
          <a:xfrm>
            <a:off x="457200" y="17252"/>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2600" dirty="0" smtClean="0">
                <a:ea typeface="MS PGothic" pitchFamily="34" charset="-128"/>
              </a:rPr>
              <a:t>Negative Demand Shock</a:t>
            </a:r>
            <a:endParaRPr lang="en-US" altLang="en-US" sz="2600" dirty="0" smtClean="0">
              <a:ea typeface="ヒラギノ角ゴ Pro W3" pitchFamily="-65" charset="-128"/>
            </a:endParaRPr>
          </a:p>
        </p:txBody>
      </p:sp>
      <p:grpSp>
        <p:nvGrpSpPr>
          <p:cNvPr id="34" name="Group 33"/>
          <p:cNvGrpSpPr/>
          <p:nvPr/>
        </p:nvGrpSpPr>
        <p:grpSpPr>
          <a:xfrm>
            <a:off x="190500" y="1799786"/>
            <a:ext cx="1774480" cy="457200"/>
            <a:chOff x="4533900" y="5838825"/>
            <a:chExt cx="1774480" cy="457200"/>
          </a:xfrm>
        </p:grpSpPr>
        <p:grpSp>
          <p:nvGrpSpPr>
            <p:cNvPr id="35" name="Group 34"/>
            <p:cNvGrpSpPr/>
            <p:nvPr/>
          </p:nvGrpSpPr>
          <p:grpSpPr>
            <a:xfrm>
              <a:off x="4533900" y="5838825"/>
              <a:ext cx="1774480" cy="457200"/>
              <a:chOff x="4533900" y="5838825"/>
              <a:chExt cx="1774480" cy="457200"/>
            </a:xfrm>
          </p:grpSpPr>
          <p:pic>
            <p:nvPicPr>
              <p:cNvPr id="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3900" y="5838825"/>
                <a:ext cx="177448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7784" y="6067425"/>
                <a:ext cx="550616" cy="190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2919" y="6086964"/>
              <a:ext cx="347223" cy="168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54" name="Line 36"/>
          <p:cNvSpPr>
            <a:spLocks noChangeAspect="1" noChangeShapeType="1"/>
          </p:cNvSpPr>
          <p:nvPr/>
        </p:nvSpPr>
        <p:spPr bwMode="auto">
          <a:xfrm flipV="1">
            <a:off x="2611404" y="1311027"/>
            <a:ext cx="3419048" cy="22029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5" name="Line 25"/>
          <p:cNvSpPr>
            <a:spLocks noChangeShapeType="1"/>
          </p:cNvSpPr>
          <p:nvPr/>
        </p:nvSpPr>
        <p:spPr bwMode="auto">
          <a:xfrm>
            <a:off x="2628420" y="1971427"/>
            <a:ext cx="3375027" cy="155314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6" name="Line 41"/>
          <p:cNvSpPr>
            <a:spLocks noChangeShapeType="1"/>
          </p:cNvSpPr>
          <p:nvPr/>
        </p:nvSpPr>
        <p:spPr bwMode="auto">
          <a:xfrm flipH="1" flipV="1">
            <a:off x="2610663" y="2620841"/>
            <a:ext cx="1409725" cy="0"/>
          </a:xfrm>
          <a:prstGeom prst="line">
            <a:avLst/>
          </a:prstGeom>
          <a:noFill/>
          <a:ln w="19050">
            <a:solidFill>
              <a:schemeClr val="tx1"/>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7" name="Line 41"/>
          <p:cNvSpPr>
            <a:spLocks noChangeShapeType="1"/>
          </p:cNvSpPr>
          <p:nvPr/>
        </p:nvSpPr>
        <p:spPr bwMode="auto">
          <a:xfrm flipV="1">
            <a:off x="4019489" y="2620841"/>
            <a:ext cx="898" cy="1722558"/>
          </a:xfrm>
          <a:prstGeom prst="line">
            <a:avLst/>
          </a:prstGeom>
          <a:noFill/>
          <a:ln w="19050">
            <a:solidFill>
              <a:schemeClr val="tx1"/>
            </a:solidFill>
            <a:prstDash val="sys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8" name="Rectangle 57"/>
          <p:cNvSpPr/>
          <p:nvPr/>
        </p:nvSpPr>
        <p:spPr>
          <a:xfrm>
            <a:off x="2178229" y="2428627"/>
            <a:ext cx="441146" cy="338554"/>
          </a:xfrm>
          <a:prstGeom prst="rect">
            <a:avLst/>
          </a:prstGeom>
        </p:spPr>
        <p:txBody>
          <a:bodyPr wrap="none">
            <a:spAutoFit/>
          </a:bodyPr>
          <a:lstStyle/>
          <a:p>
            <a:pPr eaLnBrk="1" hangingPunct="1"/>
            <a:r>
              <a:rPr lang="en-US" altLang="en-US" sz="1600" dirty="0" smtClean="0">
                <a:latin typeface="Times New Roman" pitchFamily="18" charset="0"/>
              </a:rPr>
              <a:t>6.2</a:t>
            </a:r>
            <a:endParaRPr lang="en-US" altLang="en-US" dirty="0">
              <a:latin typeface="Times New Roman" pitchFamily="18" charset="0"/>
            </a:endParaRPr>
          </a:p>
        </p:txBody>
      </p:sp>
    </p:spTree>
    <p:extLst>
      <p:ext uri="{BB962C8B-B14F-4D97-AF65-F5344CB8AC3E}">
        <p14:creationId xmlns:p14="http://schemas.microsoft.com/office/powerpoint/2010/main" val="20895432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Line 25"/>
          <p:cNvSpPr>
            <a:spLocks noChangeShapeType="1"/>
          </p:cNvSpPr>
          <p:nvPr/>
        </p:nvSpPr>
        <p:spPr bwMode="auto">
          <a:xfrm>
            <a:off x="2627521" y="1600200"/>
            <a:ext cx="3375027" cy="1553146"/>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7" name="Line 36"/>
          <p:cNvSpPr>
            <a:spLocks noChangeAspect="1" noChangeShapeType="1"/>
          </p:cNvSpPr>
          <p:nvPr/>
        </p:nvSpPr>
        <p:spPr bwMode="auto">
          <a:xfrm flipV="1">
            <a:off x="2610505" y="939800"/>
            <a:ext cx="3419048" cy="2202998"/>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39" name="Line 25"/>
          <p:cNvSpPr>
            <a:spLocks noChangeShapeType="1"/>
          </p:cNvSpPr>
          <p:nvPr/>
        </p:nvSpPr>
        <p:spPr bwMode="auto">
          <a:xfrm>
            <a:off x="2644773" y="1236452"/>
            <a:ext cx="3375027" cy="1553146"/>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0" name="Line 41"/>
          <p:cNvSpPr>
            <a:spLocks noChangeShapeType="1"/>
          </p:cNvSpPr>
          <p:nvPr/>
        </p:nvSpPr>
        <p:spPr bwMode="auto">
          <a:xfrm flipH="1" flipV="1">
            <a:off x="2621280" y="2017697"/>
            <a:ext cx="1737360" cy="0"/>
          </a:xfrm>
          <a:prstGeom prst="line">
            <a:avLst/>
          </a:prstGeom>
          <a:noFill/>
          <a:ln w="19050">
            <a:solidFill>
              <a:schemeClr val="bg1">
                <a:lumMod val="85000"/>
              </a:schemeClr>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0" name="Line 41"/>
          <p:cNvSpPr>
            <a:spLocks noChangeShapeType="1"/>
          </p:cNvSpPr>
          <p:nvPr/>
        </p:nvSpPr>
        <p:spPr bwMode="auto">
          <a:xfrm flipH="1" flipV="1">
            <a:off x="2609764" y="2249614"/>
            <a:ext cx="1409725" cy="0"/>
          </a:xfrm>
          <a:prstGeom prst="line">
            <a:avLst/>
          </a:prstGeom>
          <a:noFill/>
          <a:ln w="19050">
            <a:solidFill>
              <a:schemeClr val="bg1">
                <a:lumMod val="85000"/>
              </a:schemeClr>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2" name="Line 41"/>
          <p:cNvSpPr>
            <a:spLocks noChangeShapeType="1"/>
          </p:cNvSpPr>
          <p:nvPr/>
        </p:nvSpPr>
        <p:spPr bwMode="auto">
          <a:xfrm flipH="1" flipV="1">
            <a:off x="4019487" y="2249613"/>
            <a:ext cx="0" cy="2094034"/>
          </a:xfrm>
          <a:prstGeom prst="line">
            <a:avLst/>
          </a:prstGeom>
          <a:noFill/>
          <a:ln w="19050">
            <a:solidFill>
              <a:schemeClr val="bg1">
                <a:lumMod val="85000"/>
              </a:schemeClr>
            </a:solidFill>
            <a:prstDash val="sys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3" name="Line 41"/>
          <p:cNvSpPr>
            <a:spLocks noChangeShapeType="1"/>
          </p:cNvSpPr>
          <p:nvPr/>
        </p:nvSpPr>
        <p:spPr bwMode="auto">
          <a:xfrm flipH="1" flipV="1">
            <a:off x="4019486" y="2621088"/>
            <a:ext cx="901" cy="1722312"/>
          </a:xfrm>
          <a:prstGeom prst="line">
            <a:avLst/>
          </a:prstGeom>
          <a:noFill/>
          <a:ln w="19050">
            <a:solidFill>
              <a:schemeClr val="tx1"/>
            </a:solidFill>
            <a:prstDash val="sys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6" name="Line 36"/>
          <p:cNvSpPr>
            <a:spLocks noChangeAspect="1" noChangeShapeType="1"/>
          </p:cNvSpPr>
          <p:nvPr/>
        </p:nvSpPr>
        <p:spPr bwMode="auto">
          <a:xfrm flipV="1">
            <a:off x="2610505" y="1308894"/>
            <a:ext cx="3419048" cy="22029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0" name="Line 25"/>
          <p:cNvSpPr>
            <a:spLocks noChangeShapeType="1"/>
          </p:cNvSpPr>
          <p:nvPr/>
        </p:nvSpPr>
        <p:spPr bwMode="auto">
          <a:xfrm>
            <a:off x="2627521" y="1969294"/>
            <a:ext cx="3375027" cy="155314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3" name="Line 41"/>
          <p:cNvSpPr>
            <a:spLocks noChangeShapeType="1"/>
          </p:cNvSpPr>
          <p:nvPr/>
        </p:nvSpPr>
        <p:spPr bwMode="auto">
          <a:xfrm flipH="1" flipV="1">
            <a:off x="2609764" y="2621089"/>
            <a:ext cx="1409725" cy="0"/>
          </a:xfrm>
          <a:prstGeom prst="line">
            <a:avLst/>
          </a:prstGeom>
          <a:noFill/>
          <a:ln w="19050">
            <a:solidFill>
              <a:schemeClr val="tx1"/>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9" name="Rectangle 58"/>
          <p:cNvSpPr/>
          <p:nvPr/>
        </p:nvSpPr>
        <p:spPr>
          <a:xfrm>
            <a:off x="2178050" y="2428875"/>
            <a:ext cx="441146" cy="338554"/>
          </a:xfrm>
          <a:prstGeom prst="rect">
            <a:avLst/>
          </a:prstGeom>
        </p:spPr>
        <p:txBody>
          <a:bodyPr wrap="none">
            <a:spAutoFit/>
          </a:bodyPr>
          <a:lstStyle/>
          <a:p>
            <a:pPr eaLnBrk="1" hangingPunct="1"/>
            <a:r>
              <a:rPr lang="en-US" altLang="en-US" sz="1600" dirty="0" smtClean="0">
                <a:latin typeface="Times New Roman" pitchFamily="18" charset="0"/>
              </a:rPr>
              <a:t>6.2</a:t>
            </a:r>
            <a:endParaRPr lang="en-US" altLang="en-US" dirty="0">
              <a:latin typeface="Times New Roman" pitchFamily="18" charset="0"/>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4833320"/>
            <a:ext cx="4752975" cy="1930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Text Box 39"/>
          <p:cNvSpPr txBox="1">
            <a:spLocks noChangeArrowheads="1"/>
          </p:cNvSpPr>
          <p:nvPr/>
        </p:nvSpPr>
        <p:spPr bwMode="auto">
          <a:xfrm>
            <a:off x="5894034" y="2666456"/>
            <a:ext cx="457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600" b="0" i="1" dirty="0">
                <a:solidFill>
                  <a:srgbClr val="000000"/>
                </a:solidFill>
                <a:latin typeface="Times New Roman" pitchFamily="18" charset="0"/>
              </a:rPr>
              <a:t>AD</a:t>
            </a:r>
          </a:p>
        </p:txBody>
      </p:sp>
      <p:sp>
        <p:nvSpPr>
          <p:cNvPr id="42" name="Rectangle 33"/>
          <p:cNvSpPr>
            <a:spLocks noChangeArrowheads="1"/>
          </p:cNvSpPr>
          <p:nvPr/>
        </p:nvSpPr>
        <p:spPr bwMode="auto">
          <a:xfrm>
            <a:off x="4225660" y="975896"/>
            <a:ext cx="651140" cy="3385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18" charset="0"/>
              </a:rPr>
              <a:t>LRAS</a:t>
            </a:r>
            <a:endParaRPr lang="en-US" altLang="en-US" sz="1600" b="0" i="1" baseline="-25000" dirty="0">
              <a:solidFill>
                <a:srgbClr val="000000"/>
              </a:solidFill>
              <a:latin typeface="Times New Roman" pitchFamily="18" charset="0"/>
            </a:endParaRPr>
          </a:p>
        </p:txBody>
      </p:sp>
      <p:sp>
        <p:nvSpPr>
          <p:cNvPr id="43" name="Line 32"/>
          <p:cNvSpPr>
            <a:spLocks noChangeShapeType="1"/>
          </p:cNvSpPr>
          <p:nvPr/>
        </p:nvSpPr>
        <p:spPr bwMode="auto">
          <a:xfrm>
            <a:off x="2610506" y="4343648"/>
            <a:ext cx="4171294"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1600" b="1">
              <a:solidFill>
                <a:srgbClr val="000000"/>
              </a:solidFill>
              <a:latin typeface="Arial" charset="0"/>
            </a:endParaRPr>
          </a:p>
        </p:txBody>
      </p:sp>
      <p:sp>
        <p:nvSpPr>
          <p:cNvPr id="44" name="Line 33"/>
          <p:cNvSpPr>
            <a:spLocks noChangeShapeType="1"/>
          </p:cNvSpPr>
          <p:nvPr/>
        </p:nvSpPr>
        <p:spPr bwMode="auto">
          <a:xfrm>
            <a:off x="2615268" y="971550"/>
            <a:ext cx="1191" cy="337185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1600" b="1">
              <a:solidFill>
                <a:srgbClr val="000000"/>
              </a:solidFill>
              <a:latin typeface="Arial" charset="0"/>
            </a:endParaRPr>
          </a:p>
        </p:txBody>
      </p:sp>
      <p:sp>
        <p:nvSpPr>
          <p:cNvPr id="45" name="Rectangle 38"/>
          <p:cNvSpPr>
            <a:spLocks noChangeArrowheads="1"/>
          </p:cNvSpPr>
          <p:nvPr/>
        </p:nvSpPr>
        <p:spPr bwMode="auto">
          <a:xfrm>
            <a:off x="6559520" y="4299198"/>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a:solidFill>
                  <a:srgbClr val="000000"/>
                </a:solidFill>
                <a:latin typeface="Times New Roman" pitchFamily="18" charset="0"/>
              </a:rPr>
              <a:t>Y</a:t>
            </a:r>
          </a:p>
        </p:txBody>
      </p:sp>
      <p:sp>
        <p:nvSpPr>
          <p:cNvPr id="48" name="Rectangle 44"/>
          <p:cNvSpPr>
            <a:spLocks noChangeArrowheads="1"/>
          </p:cNvSpPr>
          <p:nvPr/>
        </p:nvSpPr>
        <p:spPr bwMode="auto">
          <a:xfrm rot="19663729">
            <a:off x="5553148" y="992726"/>
            <a:ext cx="6399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18" charset="0"/>
              </a:rPr>
              <a:t>SRAS</a:t>
            </a:r>
            <a:endParaRPr lang="en-US" altLang="en-US" sz="1600" b="0" i="1" dirty="0">
              <a:solidFill>
                <a:srgbClr val="000000"/>
              </a:solidFill>
              <a:latin typeface="Times New Roman" pitchFamily="18" charset="0"/>
            </a:endParaRPr>
          </a:p>
        </p:txBody>
      </p:sp>
      <p:sp>
        <p:nvSpPr>
          <p:cNvPr id="49" name="Rectangle 39"/>
          <p:cNvSpPr>
            <a:spLocks noChangeArrowheads="1"/>
          </p:cNvSpPr>
          <p:nvPr/>
        </p:nvSpPr>
        <p:spPr bwMode="auto">
          <a:xfrm>
            <a:off x="2159656" y="946399"/>
            <a:ext cx="3481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a:latin typeface="Symbol" panose="05050102010706020507" pitchFamily="18" charset="2"/>
              </a:rPr>
              <a:t>p </a:t>
            </a:r>
            <a:endParaRPr lang="en-US" altLang="en-US" sz="1600" b="0" i="1" dirty="0">
              <a:solidFill>
                <a:srgbClr val="000000"/>
              </a:solidFill>
              <a:latin typeface="Times New Roman" pitchFamily="18" charset="0"/>
            </a:endParaRPr>
          </a:p>
        </p:txBody>
      </p:sp>
      <p:sp>
        <p:nvSpPr>
          <p:cNvPr id="51" name="Line 40"/>
          <p:cNvSpPr>
            <a:spLocks noChangeShapeType="1"/>
          </p:cNvSpPr>
          <p:nvPr/>
        </p:nvSpPr>
        <p:spPr bwMode="auto">
          <a:xfrm flipV="1">
            <a:off x="4349750" y="1244646"/>
            <a:ext cx="0" cy="3098753"/>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2" name="Rectangle 1"/>
          <p:cNvSpPr/>
          <p:nvPr/>
        </p:nvSpPr>
        <p:spPr>
          <a:xfrm>
            <a:off x="2066766" y="1837426"/>
            <a:ext cx="543739" cy="338554"/>
          </a:xfrm>
          <a:prstGeom prst="rect">
            <a:avLst/>
          </a:prstGeom>
        </p:spPr>
        <p:txBody>
          <a:bodyPr wrap="none">
            <a:spAutoFit/>
          </a:bodyPr>
          <a:lstStyle/>
          <a:p>
            <a:pPr eaLnBrk="1" hangingPunct="1"/>
            <a:r>
              <a:rPr lang="en-US" altLang="en-US" sz="1600" dirty="0">
                <a:solidFill>
                  <a:schemeClr val="bg1">
                    <a:lumMod val="85000"/>
                  </a:schemeClr>
                </a:solidFill>
                <a:latin typeface="Times New Roman" pitchFamily="18" charset="0"/>
              </a:rPr>
              <a:t>13.5</a:t>
            </a:r>
            <a:endParaRPr lang="en-US" altLang="en-US" dirty="0">
              <a:solidFill>
                <a:schemeClr val="bg1">
                  <a:lumMod val="85000"/>
                </a:schemeClr>
              </a:solidFill>
              <a:latin typeface="Times New Roman" pitchFamily="18" charset="0"/>
            </a:endParaRPr>
          </a:p>
        </p:txBody>
      </p:sp>
      <p:sp>
        <p:nvSpPr>
          <p:cNvPr id="61" name="Rectangle 60"/>
          <p:cNvSpPr/>
          <p:nvPr/>
        </p:nvSpPr>
        <p:spPr>
          <a:xfrm>
            <a:off x="2066026" y="2057400"/>
            <a:ext cx="543739" cy="338554"/>
          </a:xfrm>
          <a:prstGeom prst="rect">
            <a:avLst/>
          </a:prstGeom>
        </p:spPr>
        <p:txBody>
          <a:bodyPr wrap="none">
            <a:spAutoFit/>
          </a:bodyPr>
          <a:lstStyle/>
          <a:p>
            <a:pPr eaLnBrk="1" hangingPunct="1"/>
            <a:r>
              <a:rPr lang="en-US" altLang="en-US" sz="1600" dirty="0" smtClean="0">
                <a:solidFill>
                  <a:schemeClr val="bg1">
                    <a:lumMod val="85000"/>
                  </a:schemeClr>
                </a:solidFill>
                <a:latin typeface="Times New Roman" pitchFamily="18" charset="0"/>
              </a:rPr>
              <a:t>10.3</a:t>
            </a:r>
            <a:endParaRPr lang="en-US" altLang="en-US" dirty="0">
              <a:solidFill>
                <a:schemeClr val="bg1">
                  <a:lumMod val="85000"/>
                </a:schemeClr>
              </a:solidFill>
              <a:latin typeface="Times New Roman" pitchFamily="18" charset="0"/>
            </a:endParaRPr>
          </a:p>
        </p:txBody>
      </p:sp>
      <p:pic>
        <p:nvPicPr>
          <p:cNvPr id="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5791200"/>
            <a:ext cx="40386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Oval 42"/>
          <p:cNvSpPr>
            <a:spLocks noChangeAspect="1" noChangeArrowheads="1"/>
          </p:cNvSpPr>
          <p:nvPr/>
        </p:nvSpPr>
        <p:spPr bwMode="auto">
          <a:xfrm>
            <a:off x="3975100" y="4267200"/>
            <a:ext cx="762000" cy="4056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600" b="0" i="1" dirty="0" err="1" smtClean="0">
                <a:solidFill>
                  <a:srgbClr val="000000"/>
                </a:solidFill>
                <a:latin typeface="Times New Roman" pitchFamily="18" charset="0"/>
              </a:rPr>
              <a:t>Y</a:t>
            </a:r>
            <a:r>
              <a:rPr lang="en-US" altLang="en-US" sz="1600" b="0" i="1" baseline="-25000" dirty="0" err="1" smtClean="0">
                <a:solidFill>
                  <a:srgbClr val="000000"/>
                </a:solidFill>
                <a:latin typeface="Times New Roman" pitchFamily="18" charset="0"/>
              </a:rPr>
              <a:t>p</a:t>
            </a:r>
            <a:endParaRPr lang="en-US" altLang="en-US" sz="1600" b="0" i="1" baseline="-25000" dirty="0">
              <a:solidFill>
                <a:srgbClr val="000000"/>
              </a:solidFill>
              <a:latin typeface="Times New Roman" pitchFamily="18" charset="0"/>
            </a:endParaRPr>
          </a:p>
        </p:txBody>
      </p:sp>
      <p:sp>
        <p:nvSpPr>
          <p:cNvPr id="32" name="Rectangle 2"/>
          <p:cNvSpPr>
            <a:spLocks noGrp="1" noChangeArrowheads="1"/>
          </p:cNvSpPr>
          <p:nvPr>
            <p:ph type="title"/>
          </p:nvPr>
        </p:nvSpPr>
        <p:spPr>
          <a:xfrm>
            <a:off x="457200" y="304800"/>
            <a:ext cx="8229600" cy="728662"/>
          </a:xfrm>
        </p:spPr>
        <p:txBody>
          <a:bodyPr>
            <a:normAutofit/>
          </a:bodyPr>
          <a:lstStyle/>
          <a:p>
            <a:pPr eaLnBrk="1" hangingPunct="1"/>
            <a:r>
              <a:rPr lang="en-US" altLang="ja-JP" sz="1600" dirty="0" smtClean="0">
                <a:ea typeface="MS PGothic" pitchFamily="34" charset="-128"/>
              </a:rPr>
              <a:t>The Volcker Disinflation </a:t>
            </a:r>
            <a:endParaRPr lang="en-US" altLang="en-US" sz="1600" dirty="0" smtClean="0">
              <a:ea typeface="ヒラギノ角ゴ Pro W3" pitchFamily="-65" charset="-128"/>
            </a:endParaRPr>
          </a:p>
        </p:txBody>
      </p:sp>
      <p:sp>
        <p:nvSpPr>
          <p:cNvPr id="33" name="Rectangle 2"/>
          <p:cNvSpPr txBox="1">
            <a:spLocks noChangeArrowheads="1"/>
          </p:cNvSpPr>
          <p:nvPr/>
        </p:nvSpPr>
        <p:spPr>
          <a:xfrm>
            <a:off x="457200" y="17252"/>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2600" dirty="0" smtClean="0">
                <a:ea typeface="MS PGothic" pitchFamily="34" charset="-128"/>
              </a:rPr>
              <a:t>Negative Demand Shock</a:t>
            </a:r>
            <a:endParaRPr lang="en-US" altLang="en-US" sz="2600" dirty="0" smtClean="0">
              <a:ea typeface="ヒラギノ角ゴ Pro W3" pitchFamily="-65" charset="-128"/>
            </a:endParaRPr>
          </a:p>
        </p:txBody>
      </p:sp>
      <p:grpSp>
        <p:nvGrpSpPr>
          <p:cNvPr id="34" name="Group 33"/>
          <p:cNvGrpSpPr/>
          <p:nvPr/>
        </p:nvGrpSpPr>
        <p:grpSpPr>
          <a:xfrm>
            <a:off x="190500" y="1799786"/>
            <a:ext cx="1774480" cy="457200"/>
            <a:chOff x="4533900" y="5838825"/>
            <a:chExt cx="1774480" cy="457200"/>
          </a:xfrm>
        </p:grpSpPr>
        <p:grpSp>
          <p:nvGrpSpPr>
            <p:cNvPr id="35" name="Group 34"/>
            <p:cNvGrpSpPr/>
            <p:nvPr/>
          </p:nvGrpSpPr>
          <p:grpSpPr>
            <a:xfrm>
              <a:off x="4533900" y="5838825"/>
              <a:ext cx="1774480" cy="457200"/>
              <a:chOff x="4533900" y="5838825"/>
              <a:chExt cx="1774480" cy="457200"/>
            </a:xfrm>
          </p:grpSpPr>
          <p:pic>
            <p:nvPicPr>
              <p:cNvPr id="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3900" y="5838825"/>
                <a:ext cx="177448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7784" y="6067425"/>
                <a:ext cx="550616" cy="190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2919" y="6086964"/>
              <a:ext cx="347223" cy="168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5638800"/>
            <a:ext cx="4038600"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4928" y="3503916"/>
            <a:ext cx="1348872" cy="731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6" name="Line 36"/>
          <p:cNvSpPr>
            <a:spLocks noChangeAspect="1" noChangeShapeType="1"/>
          </p:cNvSpPr>
          <p:nvPr/>
        </p:nvSpPr>
        <p:spPr bwMode="auto">
          <a:xfrm flipV="1">
            <a:off x="2611404" y="1682502"/>
            <a:ext cx="3419048" cy="2202998"/>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8" name="Line 41"/>
          <p:cNvSpPr>
            <a:spLocks noChangeShapeType="1"/>
          </p:cNvSpPr>
          <p:nvPr/>
        </p:nvSpPr>
        <p:spPr bwMode="auto">
          <a:xfrm flipH="1" flipV="1">
            <a:off x="2610663" y="2992316"/>
            <a:ext cx="1409725" cy="0"/>
          </a:xfrm>
          <a:prstGeom prst="line">
            <a:avLst/>
          </a:prstGeom>
          <a:noFill/>
          <a:ln w="19050">
            <a:solidFill>
              <a:srgbClr val="FF0000"/>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9" name="Line 41"/>
          <p:cNvSpPr>
            <a:spLocks noChangeShapeType="1"/>
          </p:cNvSpPr>
          <p:nvPr/>
        </p:nvSpPr>
        <p:spPr bwMode="auto">
          <a:xfrm flipH="1" flipV="1">
            <a:off x="4020386" y="2992316"/>
            <a:ext cx="1" cy="1351083"/>
          </a:xfrm>
          <a:prstGeom prst="line">
            <a:avLst/>
          </a:prstGeom>
          <a:noFill/>
          <a:ln w="19050">
            <a:solidFill>
              <a:srgbClr val="FF0000"/>
            </a:solidFill>
            <a:prstDash val="sys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70" name="Rectangle 69"/>
          <p:cNvSpPr/>
          <p:nvPr/>
        </p:nvSpPr>
        <p:spPr>
          <a:xfrm>
            <a:off x="2178229" y="2800102"/>
            <a:ext cx="441146" cy="338554"/>
          </a:xfrm>
          <a:prstGeom prst="rect">
            <a:avLst/>
          </a:prstGeom>
        </p:spPr>
        <p:txBody>
          <a:bodyPr wrap="none">
            <a:spAutoFit/>
          </a:bodyPr>
          <a:lstStyle/>
          <a:p>
            <a:pPr eaLnBrk="1" hangingPunct="1"/>
            <a:r>
              <a:rPr lang="en-US" altLang="en-US" sz="1600" dirty="0">
                <a:solidFill>
                  <a:srgbClr val="FF0000"/>
                </a:solidFill>
                <a:latin typeface="Times New Roman" pitchFamily="18" charset="0"/>
              </a:rPr>
              <a:t>3</a:t>
            </a:r>
            <a:r>
              <a:rPr lang="en-US" altLang="en-US" sz="1600" dirty="0" smtClean="0">
                <a:solidFill>
                  <a:srgbClr val="FF0000"/>
                </a:solidFill>
                <a:latin typeface="Times New Roman" pitchFamily="18" charset="0"/>
              </a:rPr>
              <a:t>.2</a:t>
            </a:r>
            <a:endParaRPr lang="en-US" altLang="en-US" dirty="0">
              <a:solidFill>
                <a:srgbClr val="FF0000"/>
              </a:solidFill>
              <a:latin typeface="Times New Roman" pitchFamily="18" charset="0"/>
            </a:endParaRPr>
          </a:p>
        </p:txBody>
      </p:sp>
      <p:pic>
        <p:nvPicPr>
          <p:cNvPr id="71"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61973" y="1607927"/>
            <a:ext cx="2120027" cy="562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2" name="Line 25"/>
          <p:cNvSpPr>
            <a:spLocks noChangeShapeType="1"/>
          </p:cNvSpPr>
          <p:nvPr/>
        </p:nvSpPr>
        <p:spPr bwMode="auto">
          <a:xfrm>
            <a:off x="2628420" y="2342902"/>
            <a:ext cx="3375027" cy="155314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Tree>
    <p:extLst>
      <p:ext uri="{BB962C8B-B14F-4D97-AF65-F5344CB8AC3E}">
        <p14:creationId xmlns:p14="http://schemas.microsoft.com/office/powerpoint/2010/main" val="11747377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right)">
                                      <p:cBhvr>
                                        <p:cTn id="7" dur="500"/>
                                        <p:tgtEl>
                                          <p:spTgt spid="72"/>
                                        </p:tgtEl>
                                      </p:cBhvr>
                                    </p:animEffect>
                                  </p:childTnLst>
                                </p:cTn>
                              </p:par>
                              <p:par>
                                <p:cTn id="8" presetID="7" presetClass="emph" presetSubtype="2" fill="hold" nodeType="withEffect">
                                  <p:stCondLst>
                                    <p:cond delay="0"/>
                                  </p:stCondLst>
                                  <p:childTnLst>
                                    <p:animClr clrSpc="rgb" dir="cw">
                                      <p:cBhvr>
                                        <p:cTn id="9" dur="500" fill="hold"/>
                                        <p:tgtEl>
                                          <p:spTgt spid="50"/>
                                        </p:tgtEl>
                                        <p:attrNameLst>
                                          <p:attrName>stroke.color</p:attrName>
                                        </p:attrNameLst>
                                      </p:cBhvr>
                                      <p:to>
                                        <a:srgbClr val="D8D8D8"/>
                                      </p:to>
                                    </p:animClr>
                                    <p:set>
                                      <p:cBhvr>
                                        <p:cTn id="10" dur="500" fill="hold"/>
                                        <p:tgtEl>
                                          <p:spTgt spid="50"/>
                                        </p:tgtEl>
                                        <p:attrNameLst>
                                          <p:attrName>stroke.on</p:attrName>
                                        </p:attrNameLst>
                                      </p:cBhvr>
                                      <p:to>
                                        <p:strVal val="tru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22" presetClass="entr" presetSubtype="2" fill="hold" grpId="0" nodeType="with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wipe(right)">
                                      <p:cBhvr>
                                        <p:cTn id="17" dur="500"/>
                                        <p:tgtEl>
                                          <p:spTgt spid="66"/>
                                        </p:tgtEl>
                                      </p:cBhvr>
                                    </p:animEffect>
                                  </p:childTnLst>
                                </p:cTn>
                              </p:par>
                              <p:par>
                                <p:cTn id="18" presetID="7" presetClass="emph" presetSubtype="2" fill="hold" nodeType="withEffect">
                                  <p:stCondLst>
                                    <p:cond delay="0"/>
                                  </p:stCondLst>
                                  <p:childTnLst>
                                    <p:animClr clrSpc="rgb" dir="cw">
                                      <p:cBhvr>
                                        <p:cTn id="19" dur="500" fill="hold"/>
                                        <p:tgtEl>
                                          <p:spTgt spid="46"/>
                                        </p:tgtEl>
                                        <p:attrNameLst>
                                          <p:attrName>stroke.color</p:attrName>
                                        </p:attrNameLst>
                                      </p:cBhvr>
                                      <p:to>
                                        <a:srgbClr val="D8D8D8"/>
                                      </p:to>
                                    </p:animClr>
                                    <p:set>
                                      <p:cBhvr>
                                        <p:cTn id="20" dur="500" fill="hold"/>
                                        <p:tgtEl>
                                          <p:spTgt spid="46"/>
                                        </p:tgtEl>
                                        <p:attrNameLst>
                                          <p:attrName>stroke.on</p:attrName>
                                        </p:attrNameLst>
                                      </p:cBhvr>
                                      <p:to>
                                        <p:strVal val="true"/>
                                      </p:to>
                                    </p:set>
                                  </p:childTnLst>
                                </p:cTn>
                              </p:par>
                            </p:childTnLst>
                          </p:cTn>
                        </p:par>
                      </p:childTnLst>
                    </p:cTn>
                  </p:par>
                  <p:par>
                    <p:cTn id="21" fill="hold">
                      <p:stCondLst>
                        <p:cond delay="indefinite"/>
                      </p:stCondLst>
                      <p:childTnLst>
                        <p:par>
                          <p:cTn id="22" fill="hold">
                            <p:stCondLst>
                              <p:cond delay="0"/>
                            </p:stCondLst>
                            <p:childTnLst>
                              <p:par>
                                <p:cTn id="23" presetID="3" presetClass="emph" presetSubtype="2" fill="hold" grpId="0" nodeType="clickEffect">
                                  <p:stCondLst>
                                    <p:cond delay="0"/>
                                  </p:stCondLst>
                                  <p:childTnLst>
                                    <p:animClr clrSpc="rgb" dir="cw">
                                      <p:cBhvr override="childStyle">
                                        <p:cTn id="24" dur="500" fill="hold"/>
                                        <p:tgtEl>
                                          <p:spTgt spid="59"/>
                                        </p:tgtEl>
                                        <p:attrNameLst>
                                          <p:attrName>style.color</p:attrName>
                                        </p:attrNameLst>
                                      </p:cBhvr>
                                      <p:to>
                                        <a:srgbClr val="D8D8D8"/>
                                      </p:to>
                                    </p:animClr>
                                  </p:childTnLst>
                                </p:cTn>
                              </p:par>
                              <p:par>
                                <p:cTn id="25" presetID="22" presetClass="entr" presetSubtype="2" fill="hold" grpId="0" nodeType="with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wipe(right)">
                                      <p:cBhvr>
                                        <p:cTn id="27" dur="500"/>
                                        <p:tgtEl>
                                          <p:spTgt spid="68"/>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69"/>
                                        </p:tgtEl>
                                        <p:attrNameLst>
                                          <p:attrName>style.visibility</p:attrName>
                                        </p:attrNameLst>
                                      </p:cBhvr>
                                      <p:to>
                                        <p:strVal val="visible"/>
                                      </p:to>
                                    </p:set>
                                    <p:animEffect transition="in" filter="wipe(up)">
                                      <p:cBhvr>
                                        <p:cTn id="30" dur="500"/>
                                        <p:tgtEl>
                                          <p:spTgt spid="69"/>
                                        </p:tgtEl>
                                      </p:cBhvr>
                                    </p:animEffect>
                                  </p:childTnLst>
                                </p:cTn>
                              </p:par>
                              <p:par>
                                <p:cTn id="31" presetID="7" presetClass="emph" presetSubtype="2" fill="hold" nodeType="withEffect">
                                  <p:stCondLst>
                                    <p:cond delay="0"/>
                                  </p:stCondLst>
                                  <p:childTnLst>
                                    <p:animClr clrSpc="rgb" dir="cw">
                                      <p:cBhvr>
                                        <p:cTn id="32" dur="500" fill="hold"/>
                                        <p:tgtEl>
                                          <p:spTgt spid="53"/>
                                        </p:tgtEl>
                                        <p:attrNameLst>
                                          <p:attrName>stroke.color</p:attrName>
                                        </p:attrNameLst>
                                      </p:cBhvr>
                                      <p:to>
                                        <a:srgbClr val="D8D8D8"/>
                                      </p:to>
                                    </p:animClr>
                                    <p:set>
                                      <p:cBhvr>
                                        <p:cTn id="33" dur="500" fill="hold"/>
                                        <p:tgtEl>
                                          <p:spTgt spid="53"/>
                                        </p:tgtEl>
                                        <p:attrNameLst>
                                          <p:attrName>stroke.on</p:attrName>
                                        </p:attrNameLst>
                                      </p:cBhvr>
                                      <p:to>
                                        <p:strVal val="true"/>
                                      </p:to>
                                    </p:set>
                                  </p:childTnLst>
                                </p:cTn>
                              </p:par>
                              <p:par>
                                <p:cTn id="34" presetID="7" presetClass="emph" presetSubtype="2" fill="hold" nodeType="withEffect">
                                  <p:stCondLst>
                                    <p:cond delay="0"/>
                                  </p:stCondLst>
                                  <p:childTnLst>
                                    <p:animClr clrSpc="rgb" dir="cw">
                                      <p:cBhvr>
                                        <p:cTn id="35" dur="500" fill="hold"/>
                                        <p:tgtEl>
                                          <p:spTgt spid="63"/>
                                        </p:tgtEl>
                                        <p:attrNameLst>
                                          <p:attrName>stroke.color</p:attrName>
                                        </p:attrNameLst>
                                      </p:cBhvr>
                                      <p:to>
                                        <a:srgbClr val="D8D8D8"/>
                                      </p:to>
                                    </p:animClr>
                                    <p:set>
                                      <p:cBhvr>
                                        <p:cTn id="36" dur="500" fill="hold"/>
                                        <p:tgtEl>
                                          <p:spTgt spid="63"/>
                                        </p:tgtEl>
                                        <p:attrNameLst>
                                          <p:attrName>stroke.on</p:attrName>
                                        </p:attrNameLst>
                                      </p:cBhvr>
                                      <p:to>
                                        <p:strVal val="true"/>
                                      </p:to>
                                    </p:set>
                                  </p:childTnLst>
                                </p:cTn>
                              </p:par>
                              <p:par>
                                <p:cTn id="37" presetID="10" presetClass="exit" presetSubtype="0" fill="hold" nodeType="withEffect">
                                  <p:stCondLst>
                                    <p:cond delay="0"/>
                                  </p:stCondLst>
                                  <p:childTnLst>
                                    <p:animEffect transition="out" filter="fade">
                                      <p:cBhvr>
                                        <p:cTn id="38" dur="500"/>
                                        <p:tgtEl>
                                          <p:spTgt spid="64"/>
                                        </p:tgtEl>
                                      </p:cBhvr>
                                    </p:animEffect>
                                    <p:set>
                                      <p:cBhvr>
                                        <p:cTn id="39" dur="1" fill="hold">
                                          <p:stCondLst>
                                            <p:cond delay="499"/>
                                          </p:stCondLst>
                                        </p:cTn>
                                        <p:tgtEl>
                                          <p:spTgt spid="64"/>
                                        </p:tgtEl>
                                        <p:attrNameLst>
                                          <p:attrName>style.visibility</p:attrName>
                                        </p:attrNameLst>
                                      </p:cBhvr>
                                      <p:to>
                                        <p:strVal val="hidden"/>
                                      </p:to>
                                    </p:set>
                                  </p:childTnLst>
                                </p:cTn>
                              </p:par>
                            </p:childTnLst>
                          </p:cTn>
                        </p:par>
                        <p:par>
                          <p:cTn id="40" fill="hold">
                            <p:stCondLst>
                              <p:cond delay="500"/>
                            </p:stCondLst>
                            <p:childTnLst>
                              <p:par>
                                <p:cTn id="41" presetID="1" presetClass="entr" presetSubtype="0" fill="hold" grpId="0" nodeType="afterEffect">
                                  <p:stCondLst>
                                    <p:cond delay="0"/>
                                  </p:stCondLst>
                                  <p:childTnLst>
                                    <p:set>
                                      <p:cBhvr>
                                        <p:cTn id="42"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6" grpId="0" animBg="1"/>
      <p:bldP spid="68" grpId="0" animBg="1"/>
      <p:bldP spid="69" grpId="0" animBg="1"/>
      <p:bldP spid="70" grpId="0"/>
      <p:bldP spid="7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Line 41"/>
          <p:cNvSpPr>
            <a:spLocks noChangeShapeType="1"/>
          </p:cNvSpPr>
          <p:nvPr/>
        </p:nvSpPr>
        <p:spPr bwMode="auto">
          <a:xfrm flipH="1" flipV="1">
            <a:off x="4019486" y="2621088"/>
            <a:ext cx="901" cy="1722312"/>
          </a:xfrm>
          <a:prstGeom prst="line">
            <a:avLst/>
          </a:prstGeom>
          <a:noFill/>
          <a:ln w="19050">
            <a:solidFill>
              <a:schemeClr val="bg1">
                <a:lumMod val="75000"/>
              </a:schemeClr>
            </a:solidFill>
            <a:prstDash val="sys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6" name="Line 36"/>
          <p:cNvSpPr>
            <a:spLocks noChangeAspect="1" noChangeShapeType="1"/>
          </p:cNvSpPr>
          <p:nvPr/>
        </p:nvSpPr>
        <p:spPr bwMode="auto">
          <a:xfrm flipV="1">
            <a:off x="2610505" y="1308894"/>
            <a:ext cx="3419048" cy="2202998"/>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0" name="Line 25"/>
          <p:cNvSpPr>
            <a:spLocks noChangeShapeType="1"/>
          </p:cNvSpPr>
          <p:nvPr/>
        </p:nvSpPr>
        <p:spPr bwMode="auto">
          <a:xfrm>
            <a:off x="2627521" y="1969294"/>
            <a:ext cx="3375027" cy="1553146"/>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3" name="Line 41"/>
          <p:cNvSpPr>
            <a:spLocks noChangeShapeType="1"/>
          </p:cNvSpPr>
          <p:nvPr/>
        </p:nvSpPr>
        <p:spPr bwMode="auto">
          <a:xfrm flipH="1" flipV="1">
            <a:off x="2609764" y="2621089"/>
            <a:ext cx="1409725" cy="0"/>
          </a:xfrm>
          <a:prstGeom prst="line">
            <a:avLst/>
          </a:prstGeom>
          <a:noFill/>
          <a:ln w="19050">
            <a:solidFill>
              <a:schemeClr val="bg1">
                <a:lumMod val="85000"/>
              </a:schemeClr>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36" name="Line 25"/>
          <p:cNvSpPr>
            <a:spLocks noChangeShapeType="1"/>
          </p:cNvSpPr>
          <p:nvPr/>
        </p:nvSpPr>
        <p:spPr bwMode="auto">
          <a:xfrm>
            <a:off x="2627521" y="1600200"/>
            <a:ext cx="3375027" cy="1553146"/>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7" name="Line 36"/>
          <p:cNvSpPr>
            <a:spLocks noChangeAspect="1" noChangeShapeType="1"/>
          </p:cNvSpPr>
          <p:nvPr/>
        </p:nvSpPr>
        <p:spPr bwMode="auto">
          <a:xfrm flipV="1">
            <a:off x="2610505" y="939800"/>
            <a:ext cx="3419048" cy="2202998"/>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39" name="Line 25"/>
          <p:cNvSpPr>
            <a:spLocks noChangeShapeType="1"/>
          </p:cNvSpPr>
          <p:nvPr/>
        </p:nvSpPr>
        <p:spPr bwMode="auto">
          <a:xfrm>
            <a:off x="2644773" y="1236452"/>
            <a:ext cx="3375027" cy="1553146"/>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0" name="Line 41"/>
          <p:cNvSpPr>
            <a:spLocks noChangeShapeType="1"/>
          </p:cNvSpPr>
          <p:nvPr/>
        </p:nvSpPr>
        <p:spPr bwMode="auto">
          <a:xfrm flipH="1" flipV="1">
            <a:off x="2621280" y="2017697"/>
            <a:ext cx="1737360" cy="0"/>
          </a:xfrm>
          <a:prstGeom prst="line">
            <a:avLst/>
          </a:prstGeom>
          <a:noFill/>
          <a:ln w="19050">
            <a:solidFill>
              <a:schemeClr val="bg1">
                <a:lumMod val="85000"/>
              </a:schemeClr>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0" name="Line 41"/>
          <p:cNvSpPr>
            <a:spLocks noChangeShapeType="1"/>
          </p:cNvSpPr>
          <p:nvPr/>
        </p:nvSpPr>
        <p:spPr bwMode="auto">
          <a:xfrm flipH="1" flipV="1">
            <a:off x="2609764" y="2249614"/>
            <a:ext cx="1409725" cy="0"/>
          </a:xfrm>
          <a:prstGeom prst="line">
            <a:avLst/>
          </a:prstGeom>
          <a:noFill/>
          <a:ln w="19050">
            <a:solidFill>
              <a:schemeClr val="bg1">
                <a:lumMod val="85000"/>
              </a:schemeClr>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2" name="Line 41"/>
          <p:cNvSpPr>
            <a:spLocks noChangeShapeType="1"/>
          </p:cNvSpPr>
          <p:nvPr/>
        </p:nvSpPr>
        <p:spPr bwMode="auto">
          <a:xfrm flipH="1" flipV="1">
            <a:off x="4019487" y="2249613"/>
            <a:ext cx="0" cy="2094034"/>
          </a:xfrm>
          <a:prstGeom prst="line">
            <a:avLst/>
          </a:prstGeom>
          <a:noFill/>
          <a:ln w="19050">
            <a:solidFill>
              <a:schemeClr val="bg1">
                <a:lumMod val="85000"/>
              </a:schemeClr>
            </a:solidFill>
            <a:prstDash val="sys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7" name="Line 25"/>
          <p:cNvSpPr>
            <a:spLocks noChangeShapeType="1"/>
          </p:cNvSpPr>
          <p:nvPr/>
        </p:nvSpPr>
        <p:spPr bwMode="auto">
          <a:xfrm>
            <a:off x="2628420" y="2342902"/>
            <a:ext cx="3375027" cy="155314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9" name="Rectangle 58"/>
          <p:cNvSpPr/>
          <p:nvPr/>
        </p:nvSpPr>
        <p:spPr>
          <a:xfrm>
            <a:off x="2178050" y="2428875"/>
            <a:ext cx="441146" cy="338554"/>
          </a:xfrm>
          <a:prstGeom prst="rect">
            <a:avLst/>
          </a:prstGeom>
        </p:spPr>
        <p:txBody>
          <a:bodyPr wrap="none">
            <a:spAutoFit/>
          </a:bodyPr>
          <a:lstStyle/>
          <a:p>
            <a:pPr eaLnBrk="1" hangingPunct="1"/>
            <a:r>
              <a:rPr lang="en-US" altLang="en-US" sz="1600" dirty="0" smtClean="0">
                <a:solidFill>
                  <a:schemeClr val="bg1">
                    <a:lumMod val="85000"/>
                  </a:schemeClr>
                </a:solidFill>
                <a:latin typeface="Times New Roman" pitchFamily="18" charset="0"/>
              </a:rPr>
              <a:t>6.2</a:t>
            </a:r>
            <a:endParaRPr lang="en-US" altLang="en-US" dirty="0">
              <a:solidFill>
                <a:schemeClr val="bg1">
                  <a:lumMod val="85000"/>
                </a:schemeClr>
              </a:solidFill>
              <a:latin typeface="Times New Roman" pitchFamily="18" charset="0"/>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4833320"/>
            <a:ext cx="4752975" cy="1930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Text Box 39"/>
          <p:cNvSpPr txBox="1">
            <a:spLocks noChangeArrowheads="1"/>
          </p:cNvSpPr>
          <p:nvPr/>
        </p:nvSpPr>
        <p:spPr bwMode="auto">
          <a:xfrm>
            <a:off x="5894034" y="2666456"/>
            <a:ext cx="457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600" b="0" i="1" dirty="0">
                <a:solidFill>
                  <a:srgbClr val="000000"/>
                </a:solidFill>
                <a:latin typeface="Times New Roman" pitchFamily="18" charset="0"/>
              </a:rPr>
              <a:t>AD</a:t>
            </a:r>
          </a:p>
        </p:txBody>
      </p:sp>
      <p:sp>
        <p:nvSpPr>
          <p:cNvPr id="42" name="Rectangle 33"/>
          <p:cNvSpPr>
            <a:spLocks noChangeArrowheads="1"/>
          </p:cNvSpPr>
          <p:nvPr/>
        </p:nvSpPr>
        <p:spPr bwMode="auto">
          <a:xfrm>
            <a:off x="4225660" y="975896"/>
            <a:ext cx="651140" cy="3385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18" charset="0"/>
              </a:rPr>
              <a:t>LRAS</a:t>
            </a:r>
            <a:endParaRPr lang="en-US" altLang="en-US" sz="1600" b="0" i="1" baseline="-25000" dirty="0">
              <a:solidFill>
                <a:srgbClr val="000000"/>
              </a:solidFill>
              <a:latin typeface="Times New Roman" pitchFamily="18" charset="0"/>
            </a:endParaRPr>
          </a:p>
        </p:txBody>
      </p:sp>
      <p:sp>
        <p:nvSpPr>
          <p:cNvPr id="43" name="Line 32"/>
          <p:cNvSpPr>
            <a:spLocks noChangeShapeType="1"/>
          </p:cNvSpPr>
          <p:nvPr/>
        </p:nvSpPr>
        <p:spPr bwMode="auto">
          <a:xfrm>
            <a:off x="2610506" y="4343648"/>
            <a:ext cx="4171294"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1600" b="1">
              <a:solidFill>
                <a:srgbClr val="000000"/>
              </a:solidFill>
              <a:latin typeface="Arial" charset="0"/>
            </a:endParaRPr>
          </a:p>
        </p:txBody>
      </p:sp>
      <p:sp>
        <p:nvSpPr>
          <p:cNvPr id="44" name="Line 33"/>
          <p:cNvSpPr>
            <a:spLocks noChangeShapeType="1"/>
          </p:cNvSpPr>
          <p:nvPr/>
        </p:nvSpPr>
        <p:spPr bwMode="auto">
          <a:xfrm>
            <a:off x="2615268" y="971550"/>
            <a:ext cx="1191" cy="337185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1600" b="1">
              <a:solidFill>
                <a:srgbClr val="000000"/>
              </a:solidFill>
              <a:latin typeface="Arial" charset="0"/>
            </a:endParaRPr>
          </a:p>
        </p:txBody>
      </p:sp>
      <p:sp>
        <p:nvSpPr>
          <p:cNvPr id="45" name="Rectangle 38"/>
          <p:cNvSpPr>
            <a:spLocks noChangeArrowheads="1"/>
          </p:cNvSpPr>
          <p:nvPr/>
        </p:nvSpPr>
        <p:spPr bwMode="auto">
          <a:xfrm>
            <a:off x="6559520" y="4299198"/>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a:solidFill>
                  <a:srgbClr val="000000"/>
                </a:solidFill>
                <a:latin typeface="Times New Roman" pitchFamily="18" charset="0"/>
              </a:rPr>
              <a:t>Y</a:t>
            </a:r>
          </a:p>
        </p:txBody>
      </p:sp>
      <p:sp>
        <p:nvSpPr>
          <p:cNvPr id="48" name="Rectangle 44"/>
          <p:cNvSpPr>
            <a:spLocks noChangeArrowheads="1"/>
          </p:cNvSpPr>
          <p:nvPr/>
        </p:nvSpPr>
        <p:spPr bwMode="auto">
          <a:xfrm rot="19663729">
            <a:off x="5553148" y="992726"/>
            <a:ext cx="6399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18" charset="0"/>
              </a:rPr>
              <a:t>SRAS</a:t>
            </a:r>
            <a:endParaRPr lang="en-US" altLang="en-US" sz="1600" b="0" i="1" dirty="0">
              <a:solidFill>
                <a:srgbClr val="000000"/>
              </a:solidFill>
              <a:latin typeface="Times New Roman" pitchFamily="18" charset="0"/>
            </a:endParaRPr>
          </a:p>
        </p:txBody>
      </p:sp>
      <p:sp>
        <p:nvSpPr>
          <p:cNvPr id="49" name="Rectangle 39"/>
          <p:cNvSpPr>
            <a:spLocks noChangeArrowheads="1"/>
          </p:cNvSpPr>
          <p:nvPr/>
        </p:nvSpPr>
        <p:spPr bwMode="auto">
          <a:xfrm>
            <a:off x="2159656" y="946399"/>
            <a:ext cx="3481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a:latin typeface="Symbol" panose="05050102010706020507" pitchFamily="18" charset="2"/>
              </a:rPr>
              <a:t>p </a:t>
            </a:r>
            <a:endParaRPr lang="en-US" altLang="en-US" sz="1600" b="0" i="1" dirty="0">
              <a:solidFill>
                <a:srgbClr val="000000"/>
              </a:solidFill>
              <a:latin typeface="Times New Roman" pitchFamily="18" charset="0"/>
            </a:endParaRPr>
          </a:p>
        </p:txBody>
      </p:sp>
      <p:sp>
        <p:nvSpPr>
          <p:cNvPr id="51" name="Line 40"/>
          <p:cNvSpPr>
            <a:spLocks noChangeShapeType="1"/>
          </p:cNvSpPr>
          <p:nvPr/>
        </p:nvSpPr>
        <p:spPr bwMode="auto">
          <a:xfrm flipV="1">
            <a:off x="4349750" y="1244646"/>
            <a:ext cx="0" cy="3098753"/>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2" name="Rectangle 1"/>
          <p:cNvSpPr/>
          <p:nvPr/>
        </p:nvSpPr>
        <p:spPr>
          <a:xfrm>
            <a:off x="2066766" y="1837426"/>
            <a:ext cx="543739" cy="338554"/>
          </a:xfrm>
          <a:prstGeom prst="rect">
            <a:avLst/>
          </a:prstGeom>
        </p:spPr>
        <p:txBody>
          <a:bodyPr wrap="none">
            <a:spAutoFit/>
          </a:bodyPr>
          <a:lstStyle/>
          <a:p>
            <a:pPr eaLnBrk="1" hangingPunct="1"/>
            <a:r>
              <a:rPr lang="en-US" altLang="en-US" sz="1600" dirty="0">
                <a:solidFill>
                  <a:schemeClr val="bg1">
                    <a:lumMod val="85000"/>
                  </a:schemeClr>
                </a:solidFill>
                <a:latin typeface="Times New Roman" pitchFamily="18" charset="0"/>
              </a:rPr>
              <a:t>13.5</a:t>
            </a:r>
            <a:endParaRPr lang="en-US" altLang="en-US" dirty="0">
              <a:solidFill>
                <a:schemeClr val="bg1">
                  <a:lumMod val="85000"/>
                </a:schemeClr>
              </a:solidFill>
              <a:latin typeface="Times New Roman" pitchFamily="18" charset="0"/>
            </a:endParaRPr>
          </a:p>
        </p:txBody>
      </p:sp>
      <p:sp>
        <p:nvSpPr>
          <p:cNvPr id="61" name="Rectangle 60"/>
          <p:cNvSpPr/>
          <p:nvPr/>
        </p:nvSpPr>
        <p:spPr>
          <a:xfrm>
            <a:off x="2066026" y="2057400"/>
            <a:ext cx="543739" cy="338554"/>
          </a:xfrm>
          <a:prstGeom prst="rect">
            <a:avLst/>
          </a:prstGeom>
        </p:spPr>
        <p:txBody>
          <a:bodyPr wrap="none">
            <a:spAutoFit/>
          </a:bodyPr>
          <a:lstStyle/>
          <a:p>
            <a:pPr eaLnBrk="1" hangingPunct="1"/>
            <a:r>
              <a:rPr lang="en-US" altLang="en-US" sz="1600" dirty="0" smtClean="0">
                <a:solidFill>
                  <a:schemeClr val="bg1">
                    <a:lumMod val="85000"/>
                  </a:schemeClr>
                </a:solidFill>
                <a:latin typeface="Times New Roman" pitchFamily="18" charset="0"/>
              </a:rPr>
              <a:t>10.3</a:t>
            </a:r>
            <a:endParaRPr lang="en-US" altLang="en-US" dirty="0">
              <a:solidFill>
                <a:schemeClr val="bg1">
                  <a:lumMod val="85000"/>
                </a:schemeClr>
              </a:solidFill>
              <a:latin typeface="Times New Roman" pitchFamily="18" charset="0"/>
            </a:endParaRPr>
          </a:p>
        </p:txBody>
      </p:sp>
      <p:pic>
        <p:nvPicPr>
          <p:cNvPr id="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5985296"/>
            <a:ext cx="40386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Oval 42"/>
          <p:cNvSpPr>
            <a:spLocks noChangeAspect="1" noChangeArrowheads="1"/>
          </p:cNvSpPr>
          <p:nvPr/>
        </p:nvSpPr>
        <p:spPr bwMode="auto">
          <a:xfrm>
            <a:off x="3975100" y="4267200"/>
            <a:ext cx="762000" cy="4056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600" b="0" i="1" dirty="0" err="1" smtClean="0">
                <a:solidFill>
                  <a:srgbClr val="000000"/>
                </a:solidFill>
                <a:latin typeface="Times New Roman" pitchFamily="18" charset="0"/>
              </a:rPr>
              <a:t>Y</a:t>
            </a:r>
            <a:r>
              <a:rPr lang="en-US" altLang="en-US" sz="1600" b="0" i="1" baseline="-25000" dirty="0" err="1" smtClean="0">
                <a:solidFill>
                  <a:srgbClr val="000000"/>
                </a:solidFill>
                <a:latin typeface="Times New Roman" pitchFamily="18" charset="0"/>
              </a:rPr>
              <a:t>p</a:t>
            </a:r>
            <a:endParaRPr lang="en-US" altLang="en-US" sz="1600" b="0" i="1" baseline="-25000" dirty="0">
              <a:solidFill>
                <a:srgbClr val="000000"/>
              </a:solidFill>
              <a:latin typeface="Times New Roman" pitchFamily="18" charset="0"/>
            </a:endParaRPr>
          </a:p>
        </p:txBody>
      </p:sp>
      <p:sp>
        <p:nvSpPr>
          <p:cNvPr id="32" name="Rectangle 2"/>
          <p:cNvSpPr>
            <a:spLocks noGrp="1" noChangeArrowheads="1"/>
          </p:cNvSpPr>
          <p:nvPr>
            <p:ph type="title"/>
          </p:nvPr>
        </p:nvSpPr>
        <p:spPr>
          <a:xfrm>
            <a:off x="457200" y="304800"/>
            <a:ext cx="8229600" cy="728662"/>
          </a:xfrm>
        </p:spPr>
        <p:txBody>
          <a:bodyPr>
            <a:normAutofit/>
          </a:bodyPr>
          <a:lstStyle/>
          <a:p>
            <a:pPr eaLnBrk="1" hangingPunct="1"/>
            <a:r>
              <a:rPr lang="en-US" altLang="ja-JP" sz="1600" dirty="0" smtClean="0">
                <a:ea typeface="MS PGothic" pitchFamily="34" charset="-128"/>
              </a:rPr>
              <a:t>The Volcker Disinflation </a:t>
            </a:r>
            <a:endParaRPr lang="en-US" altLang="en-US" sz="1600" dirty="0" smtClean="0">
              <a:ea typeface="ヒラギノ角ゴ Pro W3" pitchFamily="-65" charset="-128"/>
            </a:endParaRPr>
          </a:p>
        </p:txBody>
      </p:sp>
      <p:sp>
        <p:nvSpPr>
          <p:cNvPr id="33" name="Rectangle 2"/>
          <p:cNvSpPr txBox="1">
            <a:spLocks noChangeArrowheads="1"/>
          </p:cNvSpPr>
          <p:nvPr/>
        </p:nvSpPr>
        <p:spPr>
          <a:xfrm>
            <a:off x="457200" y="17252"/>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2600" dirty="0" smtClean="0">
                <a:ea typeface="MS PGothic" pitchFamily="34" charset="-128"/>
              </a:rPr>
              <a:t>Negative Demand Shock</a:t>
            </a:r>
            <a:endParaRPr lang="en-US" altLang="en-US" sz="2600" dirty="0" smtClean="0">
              <a:ea typeface="ヒラギノ角ゴ Pro W3" pitchFamily="-65" charset="-128"/>
            </a:endParaRPr>
          </a:p>
        </p:txBody>
      </p:sp>
      <p:grpSp>
        <p:nvGrpSpPr>
          <p:cNvPr id="34" name="Group 33"/>
          <p:cNvGrpSpPr/>
          <p:nvPr/>
        </p:nvGrpSpPr>
        <p:grpSpPr>
          <a:xfrm>
            <a:off x="190500" y="1799786"/>
            <a:ext cx="1774480" cy="457200"/>
            <a:chOff x="4533900" y="5838825"/>
            <a:chExt cx="1774480" cy="457200"/>
          </a:xfrm>
        </p:grpSpPr>
        <p:grpSp>
          <p:nvGrpSpPr>
            <p:cNvPr id="35" name="Group 34"/>
            <p:cNvGrpSpPr/>
            <p:nvPr/>
          </p:nvGrpSpPr>
          <p:grpSpPr>
            <a:xfrm>
              <a:off x="4533900" y="5838825"/>
              <a:ext cx="1774480" cy="457200"/>
              <a:chOff x="4533900" y="5838825"/>
              <a:chExt cx="1774480" cy="457200"/>
            </a:xfrm>
          </p:grpSpPr>
          <p:pic>
            <p:nvPicPr>
              <p:cNvPr id="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3900" y="5838825"/>
                <a:ext cx="177448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7784" y="6067425"/>
                <a:ext cx="550616" cy="190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2919" y="6086964"/>
              <a:ext cx="347223" cy="168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6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4928" y="3503916"/>
            <a:ext cx="1348872" cy="731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6" name="Line 36"/>
          <p:cNvSpPr>
            <a:spLocks noChangeAspect="1" noChangeShapeType="1"/>
          </p:cNvSpPr>
          <p:nvPr/>
        </p:nvSpPr>
        <p:spPr bwMode="auto">
          <a:xfrm flipV="1">
            <a:off x="2611404" y="1682502"/>
            <a:ext cx="3419048" cy="2202998"/>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8" name="Line 41"/>
          <p:cNvSpPr>
            <a:spLocks noChangeShapeType="1"/>
          </p:cNvSpPr>
          <p:nvPr/>
        </p:nvSpPr>
        <p:spPr bwMode="auto">
          <a:xfrm flipH="1" flipV="1">
            <a:off x="2610663" y="2992316"/>
            <a:ext cx="1409725" cy="0"/>
          </a:xfrm>
          <a:prstGeom prst="line">
            <a:avLst/>
          </a:prstGeom>
          <a:noFill/>
          <a:ln w="19050">
            <a:solidFill>
              <a:srgbClr val="FF0000"/>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9" name="Line 41"/>
          <p:cNvSpPr>
            <a:spLocks noChangeShapeType="1"/>
          </p:cNvSpPr>
          <p:nvPr/>
        </p:nvSpPr>
        <p:spPr bwMode="auto">
          <a:xfrm flipH="1" flipV="1">
            <a:off x="4020386" y="2992316"/>
            <a:ext cx="1" cy="1351083"/>
          </a:xfrm>
          <a:prstGeom prst="line">
            <a:avLst/>
          </a:prstGeom>
          <a:noFill/>
          <a:ln w="19050">
            <a:solidFill>
              <a:srgbClr val="FF0000"/>
            </a:solidFill>
            <a:prstDash val="sys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70" name="Rectangle 69"/>
          <p:cNvSpPr/>
          <p:nvPr/>
        </p:nvSpPr>
        <p:spPr>
          <a:xfrm>
            <a:off x="2178229" y="2800102"/>
            <a:ext cx="441146" cy="338554"/>
          </a:xfrm>
          <a:prstGeom prst="rect">
            <a:avLst/>
          </a:prstGeom>
        </p:spPr>
        <p:txBody>
          <a:bodyPr wrap="none">
            <a:spAutoFit/>
          </a:bodyPr>
          <a:lstStyle/>
          <a:p>
            <a:pPr eaLnBrk="1" hangingPunct="1"/>
            <a:r>
              <a:rPr lang="en-US" altLang="en-US" sz="1600" dirty="0" smtClean="0">
                <a:solidFill>
                  <a:srgbClr val="FF0000"/>
                </a:solidFill>
                <a:latin typeface="Times New Roman" pitchFamily="18" charset="0"/>
              </a:rPr>
              <a:t>4.3</a:t>
            </a:r>
            <a:endParaRPr lang="en-US" altLang="en-US" dirty="0">
              <a:solidFill>
                <a:srgbClr val="FF0000"/>
              </a:solidFill>
              <a:latin typeface="Times New Roman" pitchFamily="18" charset="0"/>
            </a:endParaRPr>
          </a:p>
        </p:txBody>
      </p:sp>
      <p:pic>
        <p:nvPicPr>
          <p:cNvPr id="71"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61973" y="1607927"/>
            <a:ext cx="2120027" cy="562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81729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Line 36"/>
          <p:cNvSpPr>
            <a:spLocks noChangeAspect="1" noChangeShapeType="1"/>
          </p:cNvSpPr>
          <p:nvPr/>
        </p:nvSpPr>
        <p:spPr bwMode="auto">
          <a:xfrm flipV="1">
            <a:off x="2610505" y="1308894"/>
            <a:ext cx="3419048" cy="2202998"/>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0" name="Line 25"/>
          <p:cNvSpPr>
            <a:spLocks noChangeShapeType="1"/>
          </p:cNvSpPr>
          <p:nvPr/>
        </p:nvSpPr>
        <p:spPr bwMode="auto">
          <a:xfrm>
            <a:off x="2627521" y="1969294"/>
            <a:ext cx="3375027" cy="1553146"/>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3" name="Line 41"/>
          <p:cNvSpPr>
            <a:spLocks noChangeShapeType="1"/>
          </p:cNvSpPr>
          <p:nvPr/>
        </p:nvSpPr>
        <p:spPr bwMode="auto">
          <a:xfrm flipH="1" flipV="1">
            <a:off x="2609764" y="2621089"/>
            <a:ext cx="1409725" cy="0"/>
          </a:xfrm>
          <a:prstGeom prst="line">
            <a:avLst/>
          </a:prstGeom>
          <a:noFill/>
          <a:ln w="19050">
            <a:solidFill>
              <a:schemeClr val="bg1">
                <a:lumMod val="85000"/>
              </a:schemeClr>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36" name="Line 25"/>
          <p:cNvSpPr>
            <a:spLocks noChangeShapeType="1"/>
          </p:cNvSpPr>
          <p:nvPr/>
        </p:nvSpPr>
        <p:spPr bwMode="auto">
          <a:xfrm>
            <a:off x="2627521" y="1600200"/>
            <a:ext cx="3375027" cy="1553146"/>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7" name="Line 36"/>
          <p:cNvSpPr>
            <a:spLocks noChangeAspect="1" noChangeShapeType="1"/>
          </p:cNvSpPr>
          <p:nvPr/>
        </p:nvSpPr>
        <p:spPr bwMode="auto">
          <a:xfrm flipV="1">
            <a:off x="2610505" y="939800"/>
            <a:ext cx="3419048" cy="2202998"/>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39" name="Line 25"/>
          <p:cNvSpPr>
            <a:spLocks noChangeShapeType="1"/>
          </p:cNvSpPr>
          <p:nvPr/>
        </p:nvSpPr>
        <p:spPr bwMode="auto">
          <a:xfrm>
            <a:off x="2644773" y="1236452"/>
            <a:ext cx="3375027" cy="1553146"/>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0" name="Line 41"/>
          <p:cNvSpPr>
            <a:spLocks noChangeShapeType="1"/>
          </p:cNvSpPr>
          <p:nvPr/>
        </p:nvSpPr>
        <p:spPr bwMode="auto">
          <a:xfrm flipH="1" flipV="1">
            <a:off x="2621280" y="2017697"/>
            <a:ext cx="1737360" cy="0"/>
          </a:xfrm>
          <a:prstGeom prst="line">
            <a:avLst/>
          </a:prstGeom>
          <a:noFill/>
          <a:ln w="19050">
            <a:solidFill>
              <a:schemeClr val="bg1">
                <a:lumMod val="85000"/>
              </a:schemeClr>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0" name="Line 41"/>
          <p:cNvSpPr>
            <a:spLocks noChangeShapeType="1"/>
          </p:cNvSpPr>
          <p:nvPr/>
        </p:nvSpPr>
        <p:spPr bwMode="auto">
          <a:xfrm flipH="1" flipV="1">
            <a:off x="2609764" y="2249614"/>
            <a:ext cx="1409725" cy="0"/>
          </a:xfrm>
          <a:prstGeom prst="line">
            <a:avLst/>
          </a:prstGeom>
          <a:noFill/>
          <a:ln w="19050">
            <a:solidFill>
              <a:schemeClr val="bg1">
                <a:lumMod val="85000"/>
              </a:schemeClr>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3" name="Line 41"/>
          <p:cNvSpPr>
            <a:spLocks noChangeShapeType="1"/>
          </p:cNvSpPr>
          <p:nvPr/>
        </p:nvSpPr>
        <p:spPr bwMode="auto">
          <a:xfrm flipH="1" flipV="1">
            <a:off x="4019486" y="2621088"/>
            <a:ext cx="901" cy="1722312"/>
          </a:xfrm>
          <a:prstGeom prst="line">
            <a:avLst/>
          </a:prstGeom>
          <a:noFill/>
          <a:ln w="19050">
            <a:solidFill>
              <a:schemeClr val="bg1">
                <a:lumMod val="75000"/>
              </a:schemeClr>
            </a:solidFill>
            <a:prstDash val="sys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2" name="Line 41"/>
          <p:cNvSpPr>
            <a:spLocks noChangeShapeType="1"/>
          </p:cNvSpPr>
          <p:nvPr/>
        </p:nvSpPr>
        <p:spPr bwMode="auto">
          <a:xfrm flipH="1" flipV="1">
            <a:off x="4019487" y="2249613"/>
            <a:ext cx="0" cy="2094034"/>
          </a:xfrm>
          <a:prstGeom prst="line">
            <a:avLst/>
          </a:prstGeom>
          <a:noFill/>
          <a:ln w="19050">
            <a:solidFill>
              <a:schemeClr val="bg1">
                <a:lumMod val="85000"/>
              </a:schemeClr>
            </a:solidFill>
            <a:prstDash val="sys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7" name="Line 25"/>
          <p:cNvSpPr>
            <a:spLocks noChangeShapeType="1"/>
          </p:cNvSpPr>
          <p:nvPr/>
        </p:nvSpPr>
        <p:spPr bwMode="auto">
          <a:xfrm>
            <a:off x="2628420" y="2342902"/>
            <a:ext cx="3375027" cy="155314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9" name="Rectangle 58"/>
          <p:cNvSpPr/>
          <p:nvPr/>
        </p:nvSpPr>
        <p:spPr>
          <a:xfrm>
            <a:off x="2178050" y="2428875"/>
            <a:ext cx="441146" cy="338554"/>
          </a:xfrm>
          <a:prstGeom prst="rect">
            <a:avLst/>
          </a:prstGeom>
        </p:spPr>
        <p:txBody>
          <a:bodyPr wrap="none">
            <a:spAutoFit/>
          </a:bodyPr>
          <a:lstStyle/>
          <a:p>
            <a:pPr eaLnBrk="1" hangingPunct="1"/>
            <a:r>
              <a:rPr lang="en-US" altLang="en-US" sz="1600" dirty="0" smtClean="0">
                <a:solidFill>
                  <a:schemeClr val="bg1">
                    <a:lumMod val="85000"/>
                  </a:schemeClr>
                </a:solidFill>
                <a:latin typeface="Times New Roman" pitchFamily="18" charset="0"/>
              </a:rPr>
              <a:t>6.2</a:t>
            </a:r>
            <a:endParaRPr lang="en-US" altLang="en-US" dirty="0">
              <a:solidFill>
                <a:schemeClr val="bg1">
                  <a:lumMod val="85000"/>
                </a:schemeClr>
              </a:solidFill>
              <a:latin typeface="Times New Roman" pitchFamily="18" charset="0"/>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4833320"/>
            <a:ext cx="4752975" cy="1930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Text Box 39"/>
          <p:cNvSpPr txBox="1">
            <a:spLocks noChangeArrowheads="1"/>
          </p:cNvSpPr>
          <p:nvPr/>
        </p:nvSpPr>
        <p:spPr bwMode="auto">
          <a:xfrm>
            <a:off x="5894034" y="2666456"/>
            <a:ext cx="457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600" b="0" i="1" dirty="0">
                <a:solidFill>
                  <a:srgbClr val="000000"/>
                </a:solidFill>
                <a:latin typeface="Times New Roman" pitchFamily="18" charset="0"/>
              </a:rPr>
              <a:t>AD</a:t>
            </a:r>
          </a:p>
        </p:txBody>
      </p:sp>
      <p:sp>
        <p:nvSpPr>
          <p:cNvPr id="42" name="Rectangle 33"/>
          <p:cNvSpPr>
            <a:spLocks noChangeArrowheads="1"/>
          </p:cNvSpPr>
          <p:nvPr/>
        </p:nvSpPr>
        <p:spPr bwMode="auto">
          <a:xfrm>
            <a:off x="4225660" y="975896"/>
            <a:ext cx="651140" cy="3385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18" charset="0"/>
              </a:rPr>
              <a:t>LRAS</a:t>
            </a:r>
            <a:endParaRPr lang="en-US" altLang="en-US" sz="1600" b="0" i="1" baseline="-25000" dirty="0">
              <a:solidFill>
                <a:srgbClr val="000000"/>
              </a:solidFill>
              <a:latin typeface="Times New Roman" pitchFamily="18" charset="0"/>
            </a:endParaRPr>
          </a:p>
        </p:txBody>
      </p:sp>
      <p:sp>
        <p:nvSpPr>
          <p:cNvPr id="43" name="Line 32"/>
          <p:cNvSpPr>
            <a:spLocks noChangeShapeType="1"/>
          </p:cNvSpPr>
          <p:nvPr/>
        </p:nvSpPr>
        <p:spPr bwMode="auto">
          <a:xfrm>
            <a:off x="2610506" y="4343648"/>
            <a:ext cx="4171294"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1600" b="1">
              <a:solidFill>
                <a:srgbClr val="000000"/>
              </a:solidFill>
              <a:latin typeface="Arial" charset="0"/>
            </a:endParaRPr>
          </a:p>
        </p:txBody>
      </p:sp>
      <p:sp>
        <p:nvSpPr>
          <p:cNvPr id="44" name="Line 33"/>
          <p:cNvSpPr>
            <a:spLocks noChangeShapeType="1"/>
          </p:cNvSpPr>
          <p:nvPr/>
        </p:nvSpPr>
        <p:spPr bwMode="auto">
          <a:xfrm>
            <a:off x="2615268" y="971550"/>
            <a:ext cx="1191" cy="337185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1600" b="1">
              <a:solidFill>
                <a:srgbClr val="000000"/>
              </a:solidFill>
              <a:latin typeface="Arial" charset="0"/>
            </a:endParaRPr>
          </a:p>
        </p:txBody>
      </p:sp>
      <p:sp>
        <p:nvSpPr>
          <p:cNvPr id="45" name="Rectangle 38"/>
          <p:cNvSpPr>
            <a:spLocks noChangeArrowheads="1"/>
          </p:cNvSpPr>
          <p:nvPr/>
        </p:nvSpPr>
        <p:spPr bwMode="auto">
          <a:xfrm>
            <a:off x="6559520" y="4299198"/>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a:solidFill>
                  <a:srgbClr val="000000"/>
                </a:solidFill>
                <a:latin typeface="Times New Roman" pitchFamily="18" charset="0"/>
              </a:rPr>
              <a:t>Y</a:t>
            </a:r>
          </a:p>
        </p:txBody>
      </p:sp>
      <p:sp>
        <p:nvSpPr>
          <p:cNvPr id="48" name="Rectangle 44"/>
          <p:cNvSpPr>
            <a:spLocks noChangeArrowheads="1"/>
          </p:cNvSpPr>
          <p:nvPr/>
        </p:nvSpPr>
        <p:spPr bwMode="auto">
          <a:xfrm rot="19663729">
            <a:off x="5553148" y="992726"/>
            <a:ext cx="6399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18" charset="0"/>
              </a:rPr>
              <a:t>SRAS</a:t>
            </a:r>
            <a:endParaRPr lang="en-US" altLang="en-US" sz="1600" b="0" i="1" dirty="0">
              <a:solidFill>
                <a:srgbClr val="000000"/>
              </a:solidFill>
              <a:latin typeface="Times New Roman" pitchFamily="18" charset="0"/>
            </a:endParaRPr>
          </a:p>
        </p:txBody>
      </p:sp>
      <p:sp>
        <p:nvSpPr>
          <p:cNvPr id="49" name="Rectangle 39"/>
          <p:cNvSpPr>
            <a:spLocks noChangeArrowheads="1"/>
          </p:cNvSpPr>
          <p:nvPr/>
        </p:nvSpPr>
        <p:spPr bwMode="auto">
          <a:xfrm>
            <a:off x="2159656" y="946399"/>
            <a:ext cx="3481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a:latin typeface="Symbol" panose="05050102010706020507" pitchFamily="18" charset="2"/>
              </a:rPr>
              <a:t>p </a:t>
            </a:r>
            <a:endParaRPr lang="en-US" altLang="en-US" sz="1600" b="0" i="1" dirty="0">
              <a:solidFill>
                <a:srgbClr val="000000"/>
              </a:solidFill>
              <a:latin typeface="Times New Roman" pitchFamily="18" charset="0"/>
            </a:endParaRPr>
          </a:p>
        </p:txBody>
      </p:sp>
      <p:sp>
        <p:nvSpPr>
          <p:cNvPr id="51" name="Line 40"/>
          <p:cNvSpPr>
            <a:spLocks noChangeShapeType="1"/>
          </p:cNvSpPr>
          <p:nvPr/>
        </p:nvSpPr>
        <p:spPr bwMode="auto">
          <a:xfrm flipV="1">
            <a:off x="4349750" y="1244646"/>
            <a:ext cx="0" cy="3098753"/>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2" name="Rectangle 1"/>
          <p:cNvSpPr/>
          <p:nvPr/>
        </p:nvSpPr>
        <p:spPr>
          <a:xfrm>
            <a:off x="2066766" y="1837426"/>
            <a:ext cx="543739" cy="338554"/>
          </a:xfrm>
          <a:prstGeom prst="rect">
            <a:avLst/>
          </a:prstGeom>
        </p:spPr>
        <p:txBody>
          <a:bodyPr wrap="none">
            <a:spAutoFit/>
          </a:bodyPr>
          <a:lstStyle/>
          <a:p>
            <a:pPr eaLnBrk="1" hangingPunct="1"/>
            <a:r>
              <a:rPr lang="en-US" altLang="en-US" sz="1600" dirty="0">
                <a:solidFill>
                  <a:schemeClr val="bg1">
                    <a:lumMod val="85000"/>
                  </a:schemeClr>
                </a:solidFill>
                <a:latin typeface="Times New Roman" pitchFamily="18" charset="0"/>
              </a:rPr>
              <a:t>13.5</a:t>
            </a:r>
            <a:endParaRPr lang="en-US" altLang="en-US" dirty="0">
              <a:solidFill>
                <a:schemeClr val="bg1">
                  <a:lumMod val="85000"/>
                </a:schemeClr>
              </a:solidFill>
              <a:latin typeface="Times New Roman" pitchFamily="18" charset="0"/>
            </a:endParaRPr>
          </a:p>
        </p:txBody>
      </p:sp>
      <p:sp>
        <p:nvSpPr>
          <p:cNvPr id="61" name="Rectangle 60"/>
          <p:cNvSpPr/>
          <p:nvPr/>
        </p:nvSpPr>
        <p:spPr>
          <a:xfrm>
            <a:off x="2066026" y="2057400"/>
            <a:ext cx="543739" cy="338554"/>
          </a:xfrm>
          <a:prstGeom prst="rect">
            <a:avLst/>
          </a:prstGeom>
        </p:spPr>
        <p:txBody>
          <a:bodyPr wrap="none">
            <a:spAutoFit/>
          </a:bodyPr>
          <a:lstStyle/>
          <a:p>
            <a:pPr eaLnBrk="1" hangingPunct="1"/>
            <a:r>
              <a:rPr lang="en-US" altLang="en-US" sz="1600" dirty="0" smtClean="0">
                <a:solidFill>
                  <a:schemeClr val="bg1">
                    <a:lumMod val="85000"/>
                  </a:schemeClr>
                </a:solidFill>
                <a:latin typeface="Times New Roman" pitchFamily="18" charset="0"/>
              </a:rPr>
              <a:t>10.3</a:t>
            </a:r>
            <a:endParaRPr lang="en-US" altLang="en-US" dirty="0">
              <a:solidFill>
                <a:schemeClr val="bg1">
                  <a:lumMod val="85000"/>
                </a:schemeClr>
              </a:solidFill>
              <a:latin typeface="Times New Roman" pitchFamily="18" charset="0"/>
            </a:endParaRPr>
          </a:p>
        </p:txBody>
      </p:sp>
      <p:pic>
        <p:nvPicPr>
          <p:cNvPr id="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6175796"/>
            <a:ext cx="403860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Oval 42"/>
          <p:cNvSpPr>
            <a:spLocks noChangeAspect="1" noChangeArrowheads="1"/>
          </p:cNvSpPr>
          <p:nvPr/>
        </p:nvSpPr>
        <p:spPr bwMode="auto">
          <a:xfrm>
            <a:off x="3975100" y="4267200"/>
            <a:ext cx="762000" cy="4056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600" b="0" i="1" dirty="0" err="1" smtClean="0">
                <a:solidFill>
                  <a:srgbClr val="000000"/>
                </a:solidFill>
                <a:latin typeface="Times New Roman" pitchFamily="18" charset="0"/>
              </a:rPr>
              <a:t>Y</a:t>
            </a:r>
            <a:r>
              <a:rPr lang="en-US" altLang="en-US" sz="1600" b="0" i="1" baseline="-25000" dirty="0" err="1" smtClean="0">
                <a:solidFill>
                  <a:srgbClr val="000000"/>
                </a:solidFill>
                <a:latin typeface="Times New Roman" pitchFamily="18" charset="0"/>
              </a:rPr>
              <a:t>p</a:t>
            </a:r>
            <a:endParaRPr lang="en-US" altLang="en-US" sz="1600" b="0" i="1" baseline="-25000" dirty="0">
              <a:solidFill>
                <a:srgbClr val="000000"/>
              </a:solidFill>
              <a:latin typeface="Times New Roman" pitchFamily="18" charset="0"/>
            </a:endParaRPr>
          </a:p>
        </p:txBody>
      </p:sp>
      <p:sp>
        <p:nvSpPr>
          <p:cNvPr id="32" name="Rectangle 2"/>
          <p:cNvSpPr>
            <a:spLocks noGrp="1" noChangeArrowheads="1"/>
          </p:cNvSpPr>
          <p:nvPr>
            <p:ph type="title"/>
          </p:nvPr>
        </p:nvSpPr>
        <p:spPr>
          <a:xfrm>
            <a:off x="457200" y="304800"/>
            <a:ext cx="8229600" cy="728662"/>
          </a:xfrm>
        </p:spPr>
        <p:txBody>
          <a:bodyPr>
            <a:normAutofit/>
          </a:bodyPr>
          <a:lstStyle/>
          <a:p>
            <a:pPr eaLnBrk="1" hangingPunct="1"/>
            <a:r>
              <a:rPr lang="en-US" altLang="ja-JP" sz="1600" dirty="0" smtClean="0">
                <a:ea typeface="MS PGothic" pitchFamily="34" charset="-128"/>
              </a:rPr>
              <a:t>The Volcker Disinflation </a:t>
            </a:r>
            <a:endParaRPr lang="en-US" altLang="en-US" sz="1600" dirty="0" smtClean="0">
              <a:ea typeface="ヒラギノ角ゴ Pro W3" pitchFamily="-65" charset="-128"/>
            </a:endParaRPr>
          </a:p>
        </p:txBody>
      </p:sp>
      <p:sp>
        <p:nvSpPr>
          <p:cNvPr id="33" name="Rectangle 2"/>
          <p:cNvSpPr txBox="1">
            <a:spLocks noChangeArrowheads="1"/>
          </p:cNvSpPr>
          <p:nvPr/>
        </p:nvSpPr>
        <p:spPr>
          <a:xfrm>
            <a:off x="457200" y="17252"/>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2600" dirty="0" smtClean="0">
                <a:ea typeface="MS PGothic" pitchFamily="34" charset="-128"/>
              </a:rPr>
              <a:t>Negative Demand Shock</a:t>
            </a:r>
            <a:endParaRPr lang="en-US" altLang="en-US" sz="2600" dirty="0" smtClean="0">
              <a:ea typeface="ヒラギノ角ゴ Pro W3" pitchFamily="-65" charset="-128"/>
            </a:endParaRPr>
          </a:p>
        </p:txBody>
      </p:sp>
      <p:grpSp>
        <p:nvGrpSpPr>
          <p:cNvPr id="34" name="Group 33"/>
          <p:cNvGrpSpPr/>
          <p:nvPr/>
        </p:nvGrpSpPr>
        <p:grpSpPr>
          <a:xfrm>
            <a:off x="190500" y="1799786"/>
            <a:ext cx="1774480" cy="457200"/>
            <a:chOff x="4533900" y="5838825"/>
            <a:chExt cx="1774480" cy="457200"/>
          </a:xfrm>
        </p:grpSpPr>
        <p:grpSp>
          <p:nvGrpSpPr>
            <p:cNvPr id="35" name="Group 34"/>
            <p:cNvGrpSpPr/>
            <p:nvPr/>
          </p:nvGrpSpPr>
          <p:grpSpPr>
            <a:xfrm>
              <a:off x="4533900" y="5838825"/>
              <a:ext cx="1774480" cy="457200"/>
              <a:chOff x="4533900" y="5838825"/>
              <a:chExt cx="1774480" cy="457200"/>
            </a:xfrm>
          </p:grpSpPr>
          <p:pic>
            <p:nvPicPr>
              <p:cNvPr id="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3900" y="5838825"/>
                <a:ext cx="177448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7784" y="6067425"/>
                <a:ext cx="550616" cy="190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2919" y="6086964"/>
              <a:ext cx="347223" cy="168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6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4928" y="3503916"/>
            <a:ext cx="1348872" cy="731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6" name="Line 36"/>
          <p:cNvSpPr>
            <a:spLocks noChangeAspect="1" noChangeShapeType="1"/>
          </p:cNvSpPr>
          <p:nvPr/>
        </p:nvSpPr>
        <p:spPr bwMode="auto">
          <a:xfrm flipV="1">
            <a:off x="2611404" y="1682502"/>
            <a:ext cx="3419048" cy="2202998"/>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8" name="Line 41"/>
          <p:cNvSpPr>
            <a:spLocks noChangeShapeType="1"/>
          </p:cNvSpPr>
          <p:nvPr/>
        </p:nvSpPr>
        <p:spPr bwMode="auto">
          <a:xfrm flipH="1" flipV="1">
            <a:off x="2610663" y="2992316"/>
            <a:ext cx="1409725" cy="0"/>
          </a:xfrm>
          <a:prstGeom prst="line">
            <a:avLst/>
          </a:prstGeom>
          <a:noFill/>
          <a:ln w="19050">
            <a:solidFill>
              <a:srgbClr val="FF0000"/>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9" name="Line 41"/>
          <p:cNvSpPr>
            <a:spLocks noChangeShapeType="1"/>
          </p:cNvSpPr>
          <p:nvPr/>
        </p:nvSpPr>
        <p:spPr bwMode="auto">
          <a:xfrm flipH="1" flipV="1">
            <a:off x="4020386" y="2992316"/>
            <a:ext cx="1" cy="1351083"/>
          </a:xfrm>
          <a:prstGeom prst="line">
            <a:avLst/>
          </a:prstGeom>
          <a:noFill/>
          <a:ln w="19050">
            <a:solidFill>
              <a:srgbClr val="FF0000"/>
            </a:solidFill>
            <a:prstDash val="sys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70" name="Rectangle 69"/>
          <p:cNvSpPr/>
          <p:nvPr/>
        </p:nvSpPr>
        <p:spPr>
          <a:xfrm>
            <a:off x="2178229" y="2800102"/>
            <a:ext cx="441146" cy="338554"/>
          </a:xfrm>
          <a:prstGeom prst="rect">
            <a:avLst/>
          </a:prstGeom>
        </p:spPr>
        <p:txBody>
          <a:bodyPr wrap="none">
            <a:spAutoFit/>
          </a:bodyPr>
          <a:lstStyle/>
          <a:p>
            <a:pPr eaLnBrk="1" hangingPunct="1"/>
            <a:r>
              <a:rPr lang="en-US" altLang="en-US" sz="1600" dirty="0" smtClean="0">
                <a:solidFill>
                  <a:srgbClr val="FF0000"/>
                </a:solidFill>
                <a:latin typeface="Times New Roman" pitchFamily="18" charset="0"/>
              </a:rPr>
              <a:t>3.6</a:t>
            </a:r>
            <a:endParaRPr lang="en-US" altLang="en-US" dirty="0">
              <a:solidFill>
                <a:srgbClr val="FF0000"/>
              </a:solidFill>
              <a:latin typeface="Times New Roman" pitchFamily="18" charset="0"/>
            </a:endParaRPr>
          </a:p>
        </p:txBody>
      </p:sp>
      <p:pic>
        <p:nvPicPr>
          <p:cNvPr id="71"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61973" y="1607927"/>
            <a:ext cx="2120027" cy="562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56698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Line 41"/>
          <p:cNvSpPr>
            <a:spLocks noChangeShapeType="1"/>
          </p:cNvSpPr>
          <p:nvPr/>
        </p:nvSpPr>
        <p:spPr bwMode="auto">
          <a:xfrm flipH="1" flipV="1">
            <a:off x="4019486" y="2621088"/>
            <a:ext cx="901" cy="1722312"/>
          </a:xfrm>
          <a:prstGeom prst="line">
            <a:avLst/>
          </a:prstGeom>
          <a:noFill/>
          <a:ln w="19050">
            <a:solidFill>
              <a:schemeClr val="bg1">
                <a:lumMod val="75000"/>
              </a:schemeClr>
            </a:solidFill>
            <a:prstDash val="sys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2" name="Line 41"/>
          <p:cNvSpPr>
            <a:spLocks noChangeShapeType="1"/>
          </p:cNvSpPr>
          <p:nvPr/>
        </p:nvSpPr>
        <p:spPr bwMode="auto">
          <a:xfrm flipH="1" flipV="1">
            <a:off x="4019487" y="2249613"/>
            <a:ext cx="0" cy="2094034"/>
          </a:xfrm>
          <a:prstGeom prst="line">
            <a:avLst/>
          </a:prstGeom>
          <a:noFill/>
          <a:ln w="19050">
            <a:solidFill>
              <a:schemeClr val="bg1">
                <a:lumMod val="85000"/>
              </a:schemeClr>
            </a:solidFill>
            <a:prstDash val="sys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6" name="Line 36"/>
          <p:cNvSpPr>
            <a:spLocks noChangeAspect="1" noChangeShapeType="1"/>
          </p:cNvSpPr>
          <p:nvPr/>
        </p:nvSpPr>
        <p:spPr bwMode="auto">
          <a:xfrm flipV="1">
            <a:off x="2610505" y="1308894"/>
            <a:ext cx="3419048" cy="2202998"/>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0" name="Line 25"/>
          <p:cNvSpPr>
            <a:spLocks noChangeShapeType="1"/>
          </p:cNvSpPr>
          <p:nvPr/>
        </p:nvSpPr>
        <p:spPr bwMode="auto">
          <a:xfrm>
            <a:off x="2627521" y="1969294"/>
            <a:ext cx="3375027" cy="1553146"/>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3" name="Line 41"/>
          <p:cNvSpPr>
            <a:spLocks noChangeShapeType="1"/>
          </p:cNvSpPr>
          <p:nvPr/>
        </p:nvSpPr>
        <p:spPr bwMode="auto">
          <a:xfrm flipH="1" flipV="1">
            <a:off x="2609764" y="2621089"/>
            <a:ext cx="1409725" cy="0"/>
          </a:xfrm>
          <a:prstGeom prst="line">
            <a:avLst/>
          </a:prstGeom>
          <a:noFill/>
          <a:ln w="19050">
            <a:solidFill>
              <a:schemeClr val="bg1">
                <a:lumMod val="85000"/>
              </a:schemeClr>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36" name="Line 25"/>
          <p:cNvSpPr>
            <a:spLocks noChangeShapeType="1"/>
          </p:cNvSpPr>
          <p:nvPr/>
        </p:nvSpPr>
        <p:spPr bwMode="auto">
          <a:xfrm>
            <a:off x="2627521" y="1600200"/>
            <a:ext cx="3375027" cy="1553146"/>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7" name="Line 36"/>
          <p:cNvSpPr>
            <a:spLocks noChangeAspect="1" noChangeShapeType="1"/>
          </p:cNvSpPr>
          <p:nvPr/>
        </p:nvSpPr>
        <p:spPr bwMode="auto">
          <a:xfrm flipV="1">
            <a:off x="2610505" y="939800"/>
            <a:ext cx="3419048" cy="2202998"/>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39" name="Line 25"/>
          <p:cNvSpPr>
            <a:spLocks noChangeShapeType="1"/>
          </p:cNvSpPr>
          <p:nvPr/>
        </p:nvSpPr>
        <p:spPr bwMode="auto">
          <a:xfrm>
            <a:off x="2644773" y="1236452"/>
            <a:ext cx="3375027" cy="1553146"/>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0" name="Line 41"/>
          <p:cNvSpPr>
            <a:spLocks noChangeShapeType="1"/>
          </p:cNvSpPr>
          <p:nvPr/>
        </p:nvSpPr>
        <p:spPr bwMode="auto">
          <a:xfrm flipH="1" flipV="1">
            <a:off x="2609764" y="2249614"/>
            <a:ext cx="1409725" cy="0"/>
          </a:xfrm>
          <a:prstGeom prst="line">
            <a:avLst/>
          </a:prstGeom>
          <a:noFill/>
          <a:ln w="19050">
            <a:solidFill>
              <a:schemeClr val="bg1">
                <a:lumMod val="85000"/>
              </a:schemeClr>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4" name="Line 41"/>
          <p:cNvSpPr>
            <a:spLocks noChangeShapeType="1"/>
          </p:cNvSpPr>
          <p:nvPr/>
        </p:nvSpPr>
        <p:spPr bwMode="auto">
          <a:xfrm flipH="1" flipV="1">
            <a:off x="4018650" y="3004470"/>
            <a:ext cx="901" cy="1339178"/>
          </a:xfrm>
          <a:prstGeom prst="line">
            <a:avLst/>
          </a:prstGeom>
          <a:noFill/>
          <a:ln w="19050">
            <a:solidFill>
              <a:schemeClr val="tx1"/>
            </a:solidFill>
            <a:prstDash val="sys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4" name="Rectangle 63"/>
          <p:cNvSpPr/>
          <p:nvPr/>
        </p:nvSpPr>
        <p:spPr>
          <a:xfrm>
            <a:off x="2177563" y="2799306"/>
            <a:ext cx="441146" cy="338554"/>
          </a:xfrm>
          <a:prstGeom prst="rect">
            <a:avLst/>
          </a:prstGeom>
        </p:spPr>
        <p:txBody>
          <a:bodyPr wrap="none">
            <a:spAutoFit/>
          </a:bodyPr>
          <a:lstStyle/>
          <a:p>
            <a:pPr eaLnBrk="1" hangingPunct="1"/>
            <a:r>
              <a:rPr lang="en-US" altLang="en-US" sz="1600" dirty="0" smtClean="0">
                <a:latin typeface="Times New Roman" pitchFamily="18" charset="0"/>
              </a:rPr>
              <a:t>3.6</a:t>
            </a:r>
            <a:endParaRPr lang="en-US" altLang="en-US" dirty="0">
              <a:latin typeface="Times New Roman" pitchFamily="18" charset="0"/>
            </a:endParaRPr>
          </a:p>
        </p:txBody>
      </p:sp>
      <p:sp>
        <p:nvSpPr>
          <p:cNvPr id="40" name="Line 41"/>
          <p:cNvSpPr>
            <a:spLocks noChangeShapeType="1"/>
          </p:cNvSpPr>
          <p:nvPr/>
        </p:nvSpPr>
        <p:spPr bwMode="auto">
          <a:xfrm flipH="1" flipV="1">
            <a:off x="2621280" y="2017697"/>
            <a:ext cx="1737360" cy="0"/>
          </a:xfrm>
          <a:prstGeom prst="line">
            <a:avLst/>
          </a:prstGeom>
          <a:noFill/>
          <a:ln w="19050">
            <a:solidFill>
              <a:schemeClr val="bg1">
                <a:lumMod val="85000"/>
              </a:schemeClr>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9" name="Rectangle 58"/>
          <p:cNvSpPr/>
          <p:nvPr/>
        </p:nvSpPr>
        <p:spPr>
          <a:xfrm>
            <a:off x="2178050" y="2428875"/>
            <a:ext cx="441146" cy="338554"/>
          </a:xfrm>
          <a:prstGeom prst="rect">
            <a:avLst/>
          </a:prstGeom>
        </p:spPr>
        <p:txBody>
          <a:bodyPr wrap="none">
            <a:spAutoFit/>
          </a:bodyPr>
          <a:lstStyle/>
          <a:p>
            <a:pPr eaLnBrk="1" hangingPunct="1"/>
            <a:r>
              <a:rPr lang="en-US" altLang="en-US" sz="1600" dirty="0" smtClean="0">
                <a:solidFill>
                  <a:schemeClr val="bg1">
                    <a:lumMod val="85000"/>
                  </a:schemeClr>
                </a:solidFill>
                <a:latin typeface="Times New Roman" pitchFamily="18" charset="0"/>
              </a:rPr>
              <a:t>6.2</a:t>
            </a:r>
            <a:endParaRPr lang="en-US" altLang="en-US" dirty="0">
              <a:solidFill>
                <a:schemeClr val="bg1">
                  <a:lumMod val="85000"/>
                </a:schemeClr>
              </a:solidFill>
              <a:latin typeface="Times New Roman" pitchFamily="18" charset="0"/>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4833320"/>
            <a:ext cx="4752975" cy="1930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Text Box 39"/>
          <p:cNvSpPr txBox="1">
            <a:spLocks noChangeArrowheads="1"/>
          </p:cNvSpPr>
          <p:nvPr/>
        </p:nvSpPr>
        <p:spPr bwMode="auto">
          <a:xfrm>
            <a:off x="5894034" y="2666456"/>
            <a:ext cx="457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600" b="0" i="1" dirty="0">
                <a:solidFill>
                  <a:srgbClr val="000000"/>
                </a:solidFill>
                <a:latin typeface="Times New Roman" pitchFamily="18" charset="0"/>
              </a:rPr>
              <a:t>AD</a:t>
            </a:r>
          </a:p>
        </p:txBody>
      </p:sp>
      <p:sp>
        <p:nvSpPr>
          <p:cNvPr id="42" name="Rectangle 33"/>
          <p:cNvSpPr>
            <a:spLocks noChangeArrowheads="1"/>
          </p:cNvSpPr>
          <p:nvPr/>
        </p:nvSpPr>
        <p:spPr bwMode="auto">
          <a:xfrm>
            <a:off x="4225660" y="975896"/>
            <a:ext cx="651140" cy="3385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18" charset="0"/>
              </a:rPr>
              <a:t>LRAS</a:t>
            </a:r>
            <a:endParaRPr lang="en-US" altLang="en-US" sz="1600" b="0" i="1" baseline="-25000" dirty="0">
              <a:solidFill>
                <a:srgbClr val="000000"/>
              </a:solidFill>
              <a:latin typeface="Times New Roman" pitchFamily="18" charset="0"/>
            </a:endParaRPr>
          </a:p>
        </p:txBody>
      </p:sp>
      <p:sp>
        <p:nvSpPr>
          <p:cNvPr id="43" name="Line 32"/>
          <p:cNvSpPr>
            <a:spLocks noChangeShapeType="1"/>
          </p:cNvSpPr>
          <p:nvPr/>
        </p:nvSpPr>
        <p:spPr bwMode="auto">
          <a:xfrm>
            <a:off x="2610506" y="4343648"/>
            <a:ext cx="4171294"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1600" b="1">
              <a:solidFill>
                <a:srgbClr val="000000"/>
              </a:solidFill>
              <a:latin typeface="Arial" charset="0"/>
            </a:endParaRPr>
          </a:p>
        </p:txBody>
      </p:sp>
      <p:sp>
        <p:nvSpPr>
          <p:cNvPr id="44" name="Line 33"/>
          <p:cNvSpPr>
            <a:spLocks noChangeShapeType="1"/>
          </p:cNvSpPr>
          <p:nvPr/>
        </p:nvSpPr>
        <p:spPr bwMode="auto">
          <a:xfrm>
            <a:off x="2615268" y="971550"/>
            <a:ext cx="1191" cy="337185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1600" b="1">
              <a:solidFill>
                <a:srgbClr val="000000"/>
              </a:solidFill>
              <a:latin typeface="Arial" charset="0"/>
            </a:endParaRPr>
          </a:p>
        </p:txBody>
      </p:sp>
      <p:sp>
        <p:nvSpPr>
          <p:cNvPr id="45" name="Rectangle 38"/>
          <p:cNvSpPr>
            <a:spLocks noChangeArrowheads="1"/>
          </p:cNvSpPr>
          <p:nvPr/>
        </p:nvSpPr>
        <p:spPr bwMode="auto">
          <a:xfrm>
            <a:off x="6559520" y="4299198"/>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a:solidFill>
                  <a:srgbClr val="000000"/>
                </a:solidFill>
                <a:latin typeface="Times New Roman" pitchFamily="18" charset="0"/>
              </a:rPr>
              <a:t>Y</a:t>
            </a:r>
          </a:p>
        </p:txBody>
      </p:sp>
      <p:sp>
        <p:nvSpPr>
          <p:cNvPr id="48" name="Rectangle 44"/>
          <p:cNvSpPr>
            <a:spLocks noChangeArrowheads="1"/>
          </p:cNvSpPr>
          <p:nvPr/>
        </p:nvSpPr>
        <p:spPr bwMode="auto">
          <a:xfrm rot="19663729">
            <a:off x="5553148" y="992726"/>
            <a:ext cx="6399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18" charset="0"/>
              </a:rPr>
              <a:t>SRAS</a:t>
            </a:r>
            <a:endParaRPr lang="en-US" altLang="en-US" sz="1600" b="0" i="1" dirty="0">
              <a:solidFill>
                <a:srgbClr val="000000"/>
              </a:solidFill>
              <a:latin typeface="Times New Roman" pitchFamily="18" charset="0"/>
            </a:endParaRPr>
          </a:p>
        </p:txBody>
      </p:sp>
      <p:sp>
        <p:nvSpPr>
          <p:cNvPr id="49" name="Rectangle 39"/>
          <p:cNvSpPr>
            <a:spLocks noChangeArrowheads="1"/>
          </p:cNvSpPr>
          <p:nvPr/>
        </p:nvSpPr>
        <p:spPr bwMode="auto">
          <a:xfrm>
            <a:off x="2159656" y="946399"/>
            <a:ext cx="3481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a:latin typeface="Symbol" panose="05050102010706020507" pitchFamily="18" charset="2"/>
              </a:rPr>
              <a:t>p </a:t>
            </a:r>
            <a:endParaRPr lang="en-US" altLang="en-US" sz="1600" b="0" i="1" dirty="0">
              <a:solidFill>
                <a:srgbClr val="000000"/>
              </a:solidFill>
              <a:latin typeface="Times New Roman" pitchFamily="18" charset="0"/>
            </a:endParaRPr>
          </a:p>
        </p:txBody>
      </p:sp>
      <p:sp>
        <p:nvSpPr>
          <p:cNvPr id="2" name="Rectangle 1"/>
          <p:cNvSpPr/>
          <p:nvPr/>
        </p:nvSpPr>
        <p:spPr>
          <a:xfrm>
            <a:off x="2066766" y="1837426"/>
            <a:ext cx="543739" cy="338554"/>
          </a:xfrm>
          <a:prstGeom prst="rect">
            <a:avLst/>
          </a:prstGeom>
        </p:spPr>
        <p:txBody>
          <a:bodyPr wrap="none">
            <a:spAutoFit/>
          </a:bodyPr>
          <a:lstStyle/>
          <a:p>
            <a:pPr eaLnBrk="1" hangingPunct="1"/>
            <a:r>
              <a:rPr lang="en-US" altLang="en-US" sz="1600" dirty="0">
                <a:solidFill>
                  <a:schemeClr val="bg1">
                    <a:lumMod val="85000"/>
                  </a:schemeClr>
                </a:solidFill>
                <a:latin typeface="Times New Roman" pitchFamily="18" charset="0"/>
              </a:rPr>
              <a:t>13.5</a:t>
            </a:r>
            <a:endParaRPr lang="en-US" altLang="en-US" dirty="0">
              <a:solidFill>
                <a:schemeClr val="bg1">
                  <a:lumMod val="85000"/>
                </a:schemeClr>
              </a:solidFill>
              <a:latin typeface="Times New Roman" pitchFamily="18" charset="0"/>
            </a:endParaRPr>
          </a:p>
        </p:txBody>
      </p:sp>
      <p:sp>
        <p:nvSpPr>
          <p:cNvPr id="61" name="Rectangle 60"/>
          <p:cNvSpPr/>
          <p:nvPr/>
        </p:nvSpPr>
        <p:spPr>
          <a:xfrm>
            <a:off x="2066026" y="2057400"/>
            <a:ext cx="543739" cy="338554"/>
          </a:xfrm>
          <a:prstGeom prst="rect">
            <a:avLst/>
          </a:prstGeom>
        </p:spPr>
        <p:txBody>
          <a:bodyPr wrap="none">
            <a:spAutoFit/>
          </a:bodyPr>
          <a:lstStyle/>
          <a:p>
            <a:pPr eaLnBrk="1" hangingPunct="1"/>
            <a:r>
              <a:rPr lang="en-US" altLang="en-US" sz="1600" dirty="0" smtClean="0">
                <a:solidFill>
                  <a:schemeClr val="bg1">
                    <a:lumMod val="85000"/>
                  </a:schemeClr>
                </a:solidFill>
                <a:latin typeface="Times New Roman" pitchFamily="18" charset="0"/>
              </a:rPr>
              <a:t>10.3</a:t>
            </a:r>
            <a:endParaRPr lang="en-US" altLang="en-US" dirty="0">
              <a:solidFill>
                <a:schemeClr val="bg1">
                  <a:lumMod val="85000"/>
                </a:schemeClr>
              </a:solidFill>
              <a:latin typeface="Times New Roman" pitchFamily="18" charset="0"/>
            </a:endParaRPr>
          </a:p>
        </p:txBody>
      </p:sp>
      <p:pic>
        <p:nvPicPr>
          <p:cNvPr id="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6172200"/>
            <a:ext cx="403860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Oval 42"/>
          <p:cNvSpPr>
            <a:spLocks noChangeAspect="1" noChangeArrowheads="1"/>
          </p:cNvSpPr>
          <p:nvPr/>
        </p:nvSpPr>
        <p:spPr bwMode="auto">
          <a:xfrm>
            <a:off x="3975100" y="4267200"/>
            <a:ext cx="762000" cy="4056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600" b="0" i="1" dirty="0" err="1" smtClean="0">
                <a:solidFill>
                  <a:srgbClr val="000000"/>
                </a:solidFill>
                <a:latin typeface="Times New Roman" pitchFamily="18" charset="0"/>
              </a:rPr>
              <a:t>Y</a:t>
            </a:r>
            <a:r>
              <a:rPr lang="en-US" altLang="en-US" sz="1600" b="0" i="1" baseline="-25000" dirty="0" err="1" smtClean="0">
                <a:solidFill>
                  <a:srgbClr val="000000"/>
                </a:solidFill>
                <a:latin typeface="Times New Roman" pitchFamily="18" charset="0"/>
              </a:rPr>
              <a:t>p</a:t>
            </a:r>
            <a:endParaRPr lang="en-US" altLang="en-US" sz="1600" b="0" i="1" baseline="-25000" dirty="0">
              <a:solidFill>
                <a:srgbClr val="000000"/>
              </a:solidFill>
              <a:latin typeface="Times New Roman" pitchFamily="18" charset="0"/>
            </a:endParaRPr>
          </a:p>
        </p:txBody>
      </p:sp>
      <p:sp>
        <p:nvSpPr>
          <p:cNvPr id="32" name="Rectangle 2"/>
          <p:cNvSpPr>
            <a:spLocks noGrp="1" noChangeArrowheads="1"/>
          </p:cNvSpPr>
          <p:nvPr>
            <p:ph type="title"/>
          </p:nvPr>
        </p:nvSpPr>
        <p:spPr>
          <a:xfrm>
            <a:off x="457200" y="304800"/>
            <a:ext cx="8229600" cy="728662"/>
          </a:xfrm>
        </p:spPr>
        <p:txBody>
          <a:bodyPr>
            <a:normAutofit/>
          </a:bodyPr>
          <a:lstStyle/>
          <a:p>
            <a:pPr eaLnBrk="1" hangingPunct="1"/>
            <a:r>
              <a:rPr lang="en-US" altLang="ja-JP" sz="1600" dirty="0" smtClean="0">
                <a:ea typeface="MS PGothic" pitchFamily="34" charset="-128"/>
              </a:rPr>
              <a:t>The Volcker Disinflation </a:t>
            </a:r>
            <a:endParaRPr lang="en-US" altLang="en-US" sz="1600" dirty="0" smtClean="0">
              <a:ea typeface="ヒラギノ角ゴ Pro W3" pitchFamily="-65" charset="-128"/>
            </a:endParaRPr>
          </a:p>
        </p:txBody>
      </p:sp>
      <p:sp>
        <p:nvSpPr>
          <p:cNvPr id="33" name="Rectangle 2"/>
          <p:cNvSpPr txBox="1">
            <a:spLocks noChangeArrowheads="1"/>
          </p:cNvSpPr>
          <p:nvPr/>
        </p:nvSpPr>
        <p:spPr>
          <a:xfrm>
            <a:off x="457200" y="17252"/>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2600" dirty="0" smtClean="0">
                <a:ea typeface="MS PGothic" pitchFamily="34" charset="-128"/>
              </a:rPr>
              <a:t>Negative Demand Shock</a:t>
            </a:r>
            <a:endParaRPr lang="en-US" altLang="en-US" sz="2600" dirty="0" smtClean="0">
              <a:ea typeface="ヒラギノ角ゴ Pro W3" pitchFamily="-65" charset="-128"/>
            </a:endParaRPr>
          </a:p>
        </p:txBody>
      </p:sp>
      <p:grpSp>
        <p:nvGrpSpPr>
          <p:cNvPr id="34" name="Group 33"/>
          <p:cNvGrpSpPr/>
          <p:nvPr/>
        </p:nvGrpSpPr>
        <p:grpSpPr>
          <a:xfrm>
            <a:off x="190500" y="1799786"/>
            <a:ext cx="1774480" cy="457200"/>
            <a:chOff x="4533900" y="5838825"/>
            <a:chExt cx="1774480" cy="457200"/>
          </a:xfrm>
        </p:grpSpPr>
        <p:grpSp>
          <p:nvGrpSpPr>
            <p:cNvPr id="35" name="Group 34"/>
            <p:cNvGrpSpPr/>
            <p:nvPr/>
          </p:nvGrpSpPr>
          <p:grpSpPr>
            <a:xfrm>
              <a:off x="4533900" y="5838825"/>
              <a:ext cx="1774480" cy="457200"/>
              <a:chOff x="4533900" y="5838825"/>
              <a:chExt cx="1774480" cy="457200"/>
            </a:xfrm>
          </p:grpSpPr>
          <p:pic>
            <p:nvPicPr>
              <p:cNvPr id="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3900" y="5838825"/>
                <a:ext cx="177448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7784" y="6067425"/>
                <a:ext cx="550616" cy="190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2919" y="6086964"/>
              <a:ext cx="347223" cy="168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3" name="Line 36"/>
          <p:cNvSpPr>
            <a:spLocks noChangeAspect="1" noChangeShapeType="1"/>
          </p:cNvSpPr>
          <p:nvPr/>
        </p:nvSpPr>
        <p:spPr bwMode="auto">
          <a:xfrm flipV="1">
            <a:off x="2608536" y="2050552"/>
            <a:ext cx="3419048" cy="2202998"/>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77" name="Rectangle 76"/>
          <p:cNvSpPr/>
          <p:nvPr/>
        </p:nvSpPr>
        <p:spPr>
          <a:xfrm>
            <a:off x="2175361" y="2971800"/>
            <a:ext cx="441146" cy="338554"/>
          </a:xfrm>
          <a:prstGeom prst="rect">
            <a:avLst/>
          </a:prstGeom>
        </p:spPr>
        <p:txBody>
          <a:bodyPr wrap="none">
            <a:spAutoFit/>
          </a:bodyPr>
          <a:lstStyle/>
          <a:p>
            <a:pPr eaLnBrk="1" hangingPunct="1"/>
            <a:r>
              <a:rPr lang="en-US" altLang="en-US" sz="1600" dirty="0" smtClean="0">
                <a:solidFill>
                  <a:srgbClr val="FF0000"/>
                </a:solidFill>
                <a:latin typeface="Times New Roman" pitchFamily="18" charset="0"/>
              </a:rPr>
              <a:t>1.9</a:t>
            </a:r>
            <a:endParaRPr lang="en-US" altLang="en-US" dirty="0">
              <a:solidFill>
                <a:srgbClr val="FF0000"/>
              </a:solidFill>
              <a:latin typeface="Times New Roman" pitchFamily="18" charset="0"/>
            </a:endParaRPr>
          </a:p>
        </p:txBody>
      </p:sp>
      <p:pic>
        <p:nvPicPr>
          <p:cNvPr id="7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59105" y="1600200"/>
            <a:ext cx="2120027" cy="562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0" name="Group 79"/>
          <p:cNvGrpSpPr/>
          <p:nvPr/>
        </p:nvGrpSpPr>
        <p:grpSpPr>
          <a:xfrm>
            <a:off x="267419" y="3886200"/>
            <a:ext cx="1956052" cy="640080"/>
            <a:chOff x="267419" y="5096975"/>
            <a:chExt cx="1956052" cy="640080"/>
          </a:xfrm>
        </p:grpSpPr>
        <p:pic>
          <p:nvPicPr>
            <p:cNvPr id="81"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7419" y="5096975"/>
              <a:ext cx="1956052" cy="64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950" y="5507349"/>
              <a:ext cx="374290" cy="151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83"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94928" y="3503916"/>
            <a:ext cx="1348872" cy="731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5" name="Line 36"/>
          <p:cNvSpPr>
            <a:spLocks noChangeAspect="1" noChangeShapeType="1"/>
          </p:cNvSpPr>
          <p:nvPr/>
        </p:nvSpPr>
        <p:spPr bwMode="auto">
          <a:xfrm flipV="1">
            <a:off x="2612399" y="1684087"/>
            <a:ext cx="3419048" cy="22029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79" name="Line 41"/>
          <p:cNvSpPr>
            <a:spLocks noChangeShapeType="1"/>
          </p:cNvSpPr>
          <p:nvPr/>
        </p:nvSpPr>
        <p:spPr bwMode="auto">
          <a:xfrm flipH="1" flipV="1">
            <a:off x="2609277" y="2993901"/>
            <a:ext cx="1409725" cy="0"/>
          </a:xfrm>
          <a:prstGeom prst="line">
            <a:avLst/>
          </a:prstGeom>
          <a:noFill/>
          <a:ln w="19050">
            <a:solidFill>
              <a:schemeClr val="tx1"/>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1" name="Line 40"/>
          <p:cNvSpPr>
            <a:spLocks noChangeShapeType="1"/>
          </p:cNvSpPr>
          <p:nvPr/>
        </p:nvSpPr>
        <p:spPr bwMode="auto">
          <a:xfrm flipV="1">
            <a:off x="4349750" y="1244646"/>
            <a:ext cx="0" cy="3098753"/>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6" name="Line 25"/>
          <p:cNvSpPr>
            <a:spLocks noChangeShapeType="1"/>
          </p:cNvSpPr>
          <p:nvPr/>
        </p:nvSpPr>
        <p:spPr bwMode="auto">
          <a:xfrm>
            <a:off x="2629415" y="2343152"/>
            <a:ext cx="3375027" cy="155314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75" name="Line 41"/>
          <p:cNvSpPr>
            <a:spLocks noChangeShapeType="1"/>
          </p:cNvSpPr>
          <p:nvPr/>
        </p:nvSpPr>
        <p:spPr bwMode="auto">
          <a:xfrm flipH="1" flipV="1">
            <a:off x="2640544" y="3150078"/>
            <a:ext cx="1709928" cy="0"/>
          </a:xfrm>
          <a:prstGeom prst="line">
            <a:avLst/>
          </a:prstGeom>
          <a:noFill/>
          <a:ln w="19050">
            <a:solidFill>
              <a:srgbClr val="FF0000"/>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Tree>
    <p:extLst>
      <p:ext uri="{BB962C8B-B14F-4D97-AF65-F5344CB8AC3E}">
        <p14:creationId xmlns:p14="http://schemas.microsoft.com/office/powerpoint/2010/main" val="8832130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8"/>
                                        </p:tgtEl>
                                        <p:attrNameLst>
                                          <p:attrName>style.visibility</p:attrName>
                                        </p:attrNameLst>
                                      </p:cBhvr>
                                      <p:to>
                                        <p:strVal val="visible"/>
                                      </p:to>
                                    </p:set>
                                  </p:childTnLst>
                                </p:cTn>
                              </p:par>
                              <p:par>
                                <p:cTn id="7" presetID="22" presetClass="entr" presetSubtype="2" fill="hold" grpId="0" nodeType="withEffect">
                                  <p:stCondLst>
                                    <p:cond delay="0"/>
                                  </p:stCondLst>
                                  <p:childTnLst>
                                    <p:set>
                                      <p:cBhvr>
                                        <p:cTn id="8" dur="1" fill="hold">
                                          <p:stCondLst>
                                            <p:cond delay="0"/>
                                          </p:stCondLst>
                                        </p:cTn>
                                        <p:tgtEl>
                                          <p:spTgt spid="73"/>
                                        </p:tgtEl>
                                        <p:attrNameLst>
                                          <p:attrName>style.visibility</p:attrName>
                                        </p:attrNameLst>
                                      </p:cBhvr>
                                      <p:to>
                                        <p:strVal val="visible"/>
                                      </p:to>
                                    </p:set>
                                    <p:animEffect transition="in" filter="wipe(right)">
                                      <p:cBhvr>
                                        <p:cTn id="9" dur="500"/>
                                        <p:tgtEl>
                                          <p:spTgt spid="73"/>
                                        </p:tgtEl>
                                      </p:cBhvr>
                                    </p:animEffect>
                                  </p:childTnLst>
                                </p:cTn>
                              </p:par>
                              <p:par>
                                <p:cTn id="10" presetID="7" presetClass="emph" presetSubtype="2" fill="hold" nodeType="withEffect">
                                  <p:stCondLst>
                                    <p:cond delay="0"/>
                                  </p:stCondLst>
                                  <p:childTnLst>
                                    <p:animClr clrSpc="rgb" dir="cw">
                                      <p:cBhvr>
                                        <p:cTn id="11" dur="500" fill="hold"/>
                                        <p:tgtEl>
                                          <p:spTgt spid="55"/>
                                        </p:tgtEl>
                                        <p:attrNameLst>
                                          <p:attrName>stroke.color</p:attrName>
                                        </p:attrNameLst>
                                      </p:cBhvr>
                                      <p:to>
                                        <a:srgbClr val="D8D8D8"/>
                                      </p:to>
                                    </p:animClr>
                                    <p:set>
                                      <p:cBhvr>
                                        <p:cTn id="12" dur="500" fill="hold"/>
                                        <p:tgtEl>
                                          <p:spTgt spid="55"/>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3" presetClass="emph" presetSubtype="2" fill="hold" grpId="0" nodeType="clickEffect">
                                  <p:stCondLst>
                                    <p:cond delay="0"/>
                                  </p:stCondLst>
                                  <p:childTnLst>
                                    <p:animClr clrSpc="rgb" dir="cw">
                                      <p:cBhvr override="childStyle">
                                        <p:cTn id="16" dur="500" fill="hold"/>
                                        <p:tgtEl>
                                          <p:spTgt spid="64"/>
                                        </p:tgtEl>
                                        <p:attrNameLst>
                                          <p:attrName>style.color</p:attrName>
                                        </p:attrNameLst>
                                      </p:cBhvr>
                                      <p:to>
                                        <a:srgbClr val="D8D8D8"/>
                                      </p:to>
                                    </p:animClr>
                                  </p:childTnLst>
                                </p:cTn>
                              </p:par>
                              <p:par>
                                <p:cTn id="17" presetID="22" presetClass="entr" presetSubtype="2" fill="hold" grpId="0" nodeType="with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wipe(right)">
                                      <p:cBhvr>
                                        <p:cTn id="19" dur="500"/>
                                        <p:tgtEl>
                                          <p:spTgt spid="75"/>
                                        </p:tgtEl>
                                      </p:cBhvr>
                                    </p:animEffect>
                                  </p:childTnLst>
                                </p:cTn>
                              </p:par>
                              <p:par>
                                <p:cTn id="20" presetID="7" presetClass="emph" presetSubtype="2" fill="hold" nodeType="withEffect">
                                  <p:stCondLst>
                                    <p:cond delay="0"/>
                                  </p:stCondLst>
                                  <p:childTnLst>
                                    <p:animClr clrSpc="rgb" dir="cw">
                                      <p:cBhvr>
                                        <p:cTn id="21" dur="500" fill="hold"/>
                                        <p:tgtEl>
                                          <p:spTgt spid="79"/>
                                        </p:tgtEl>
                                        <p:attrNameLst>
                                          <p:attrName>stroke.color</p:attrName>
                                        </p:attrNameLst>
                                      </p:cBhvr>
                                      <p:to>
                                        <a:srgbClr val="D8D8D8"/>
                                      </p:to>
                                    </p:animClr>
                                    <p:set>
                                      <p:cBhvr>
                                        <p:cTn id="22" dur="500" fill="hold"/>
                                        <p:tgtEl>
                                          <p:spTgt spid="79"/>
                                        </p:tgtEl>
                                        <p:attrNameLst>
                                          <p:attrName>stroke.on</p:attrName>
                                        </p:attrNameLst>
                                      </p:cBhvr>
                                      <p:to>
                                        <p:strVal val="true"/>
                                      </p:to>
                                    </p:set>
                                  </p:childTnLst>
                                </p:cTn>
                              </p:par>
                              <p:par>
                                <p:cTn id="23" presetID="7" presetClass="emph" presetSubtype="2" fill="hold" nodeType="withEffect">
                                  <p:stCondLst>
                                    <p:cond delay="0"/>
                                  </p:stCondLst>
                                  <p:childTnLst>
                                    <p:animClr clrSpc="rgb" dir="cw">
                                      <p:cBhvr>
                                        <p:cTn id="24" dur="500" fill="hold"/>
                                        <p:tgtEl>
                                          <p:spTgt spid="54"/>
                                        </p:tgtEl>
                                        <p:attrNameLst>
                                          <p:attrName>stroke.color</p:attrName>
                                        </p:attrNameLst>
                                      </p:cBhvr>
                                      <p:to>
                                        <a:srgbClr val="D8D8D8"/>
                                      </p:to>
                                    </p:animClr>
                                    <p:set>
                                      <p:cBhvr>
                                        <p:cTn id="25" dur="500" fill="hold"/>
                                        <p:tgtEl>
                                          <p:spTgt spid="54"/>
                                        </p:tgtEl>
                                        <p:attrNameLst>
                                          <p:attrName>stroke.on</p:attrName>
                                        </p:attrNameLst>
                                      </p:cBhvr>
                                      <p:to>
                                        <p:strVal val="true"/>
                                      </p:to>
                                    </p:se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77"/>
                                        </p:tgtEl>
                                        <p:attrNameLst>
                                          <p:attrName>style.visibility</p:attrName>
                                        </p:attrNameLst>
                                      </p:cBhvr>
                                      <p:to>
                                        <p:strVal val="visible"/>
                                      </p:to>
                                    </p:set>
                                  </p:childTnLst>
                                </p:cTn>
                              </p:par>
                            </p:childTnLst>
                          </p:cTn>
                        </p:par>
                        <p:par>
                          <p:cTn id="29" fill="hold">
                            <p:stCondLst>
                              <p:cond delay="500"/>
                            </p:stCondLst>
                            <p:childTnLst>
                              <p:par>
                                <p:cTn id="30" presetID="1" presetClass="exit" presetSubtype="0" fill="hold" nodeType="afterEffect">
                                  <p:stCondLst>
                                    <p:cond delay="0"/>
                                  </p:stCondLst>
                                  <p:childTnLst>
                                    <p:set>
                                      <p:cBhvr>
                                        <p:cTn id="31" dur="1" fill="hold">
                                          <p:stCondLst>
                                            <p:cond delay="0"/>
                                          </p:stCondLst>
                                        </p:cTn>
                                        <p:tgtEl>
                                          <p:spTgt spid="74"/>
                                        </p:tgtEl>
                                        <p:attrNameLst>
                                          <p:attrName>style.visibility</p:attrName>
                                        </p:attrNameLst>
                                      </p:cBhvr>
                                      <p:to>
                                        <p:strVal val="hidden"/>
                                      </p:to>
                                    </p:set>
                                  </p:childTnLst>
                                </p:cTn>
                              </p:par>
                            </p:childTnLst>
                          </p:cTn>
                        </p:par>
                        <p:par>
                          <p:cTn id="32" fill="hold">
                            <p:stCondLst>
                              <p:cond delay="500"/>
                            </p:stCondLst>
                            <p:childTnLst>
                              <p:par>
                                <p:cTn id="33" presetID="1" presetClass="entr" presetSubtype="0" fill="hold" nodeType="afterEffect">
                                  <p:stCondLst>
                                    <p:cond delay="0"/>
                                  </p:stCondLst>
                                  <p:childTnLst>
                                    <p:set>
                                      <p:cBhvr>
                                        <p:cTn id="34"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73" grpId="0" animBg="1"/>
      <p:bldP spid="77" grpId="0"/>
      <p:bldP spid="7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Line 41"/>
          <p:cNvSpPr>
            <a:spLocks noChangeShapeType="1"/>
          </p:cNvSpPr>
          <p:nvPr/>
        </p:nvSpPr>
        <p:spPr bwMode="auto">
          <a:xfrm flipH="1" flipV="1">
            <a:off x="4019486" y="2621088"/>
            <a:ext cx="901" cy="1722312"/>
          </a:xfrm>
          <a:prstGeom prst="line">
            <a:avLst/>
          </a:prstGeom>
          <a:noFill/>
          <a:ln w="19050">
            <a:solidFill>
              <a:schemeClr val="bg1">
                <a:lumMod val="75000"/>
              </a:schemeClr>
            </a:solidFill>
            <a:prstDash val="sys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2" name="Line 41"/>
          <p:cNvSpPr>
            <a:spLocks noChangeShapeType="1"/>
          </p:cNvSpPr>
          <p:nvPr/>
        </p:nvSpPr>
        <p:spPr bwMode="auto">
          <a:xfrm flipH="1" flipV="1">
            <a:off x="4019487" y="2249613"/>
            <a:ext cx="0" cy="2094034"/>
          </a:xfrm>
          <a:prstGeom prst="line">
            <a:avLst/>
          </a:prstGeom>
          <a:noFill/>
          <a:ln w="19050">
            <a:solidFill>
              <a:schemeClr val="bg1">
                <a:lumMod val="85000"/>
              </a:schemeClr>
            </a:solidFill>
            <a:prstDash val="sys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5" name="Line 36"/>
          <p:cNvSpPr>
            <a:spLocks noChangeAspect="1" noChangeShapeType="1"/>
          </p:cNvSpPr>
          <p:nvPr/>
        </p:nvSpPr>
        <p:spPr bwMode="auto">
          <a:xfrm flipV="1">
            <a:off x="2612399" y="1684087"/>
            <a:ext cx="3419048" cy="2202998"/>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6" name="Line 36"/>
          <p:cNvSpPr>
            <a:spLocks noChangeAspect="1" noChangeShapeType="1"/>
          </p:cNvSpPr>
          <p:nvPr/>
        </p:nvSpPr>
        <p:spPr bwMode="auto">
          <a:xfrm flipV="1">
            <a:off x="2610505" y="1308894"/>
            <a:ext cx="3419048" cy="2202998"/>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0" name="Line 25"/>
          <p:cNvSpPr>
            <a:spLocks noChangeShapeType="1"/>
          </p:cNvSpPr>
          <p:nvPr/>
        </p:nvSpPr>
        <p:spPr bwMode="auto">
          <a:xfrm>
            <a:off x="2627521" y="1969294"/>
            <a:ext cx="3375027" cy="1553146"/>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3" name="Line 41"/>
          <p:cNvSpPr>
            <a:spLocks noChangeShapeType="1"/>
          </p:cNvSpPr>
          <p:nvPr/>
        </p:nvSpPr>
        <p:spPr bwMode="auto">
          <a:xfrm flipH="1" flipV="1">
            <a:off x="2609764" y="2621089"/>
            <a:ext cx="1409725" cy="0"/>
          </a:xfrm>
          <a:prstGeom prst="line">
            <a:avLst/>
          </a:prstGeom>
          <a:noFill/>
          <a:ln w="19050">
            <a:solidFill>
              <a:schemeClr val="bg1">
                <a:lumMod val="85000"/>
              </a:schemeClr>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36" name="Line 25"/>
          <p:cNvSpPr>
            <a:spLocks noChangeShapeType="1"/>
          </p:cNvSpPr>
          <p:nvPr/>
        </p:nvSpPr>
        <p:spPr bwMode="auto">
          <a:xfrm>
            <a:off x="2627521" y="1600200"/>
            <a:ext cx="3375027" cy="1553146"/>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47" name="Line 36"/>
          <p:cNvSpPr>
            <a:spLocks noChangeAspect="1" noChangeShapeType="1"/>
          </p:cNvSpPr>
          <p:nvPr/>
        </p:nvSpPr>
        <p:spPr bwMode="auto">
          <a:xfrm flipV="1">
            <a:off x="2610505" y="939800"/>
            <a:ext cx="3419048" cy="2202998"/>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39" name="Line 25"/>
          <p:cNvSpPr>
            <a:spLocks noChangeShapeType="1"/>
          </p:cNvSpPr>
          <p:nvPr/>
        </p:nvSpPr>
        <p:spPr bwMode="auto">
          <a:xfrm>
            <a:off x="2644773" y="1236452"/>
            <a:ext cx="3375027" cy="1553146"/>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0" name="Line 41"/>
          <p:cNvSpPr>
            <a:spLocks noChangeShapeType="1"/>
          </p:cNvSpPr>
          <p:nvPr/>
        </p:nvSpPr>
        <p:spPr bwMode="auto">
          <a:xfrm flipH="1" flipV="1">
            <a:off x="2609764" y="2249614"/>
            <a:ext cx="1409725" cy="0"/>
          </a:xfrm>
          <a:prstGeom prst="line">
            <a:avLst/>
          </a:prstGeom>
          <a:noFill/>
          <a:ln w="19050">
            <a:solidFill>
              <a:schemeClr val="bg1">
                <a:lumMod val="85000"/>
              </a:schemeClr>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4" name="Line 41"/>
          <p:cNvSpPr>
            <a:spLocks noChangeShapeType="1"/>
          </p:cNvSpPr>
          <p:nvPr/>
        </p:nvSpPr>
        <p:spPr bwMode="auto">
          <a:xfrm flipH="1" flipV="1">
            <a:off x="4018650" y="3004470"/>
            <a:ext cx="901" cy="1339178"/>
          </a:xfrm>
          <a:prstGeom prst="line">
            <a:avLst/>
          </a:prstGeom>
          <a:noFill/>
          <a:ln w="19050">
            <a:solidFill>
              <a:schemeClr val="bg1">
                <a:lumMod val="85000"/>
              </a:schemeClr>
            </a:solidFill>
            <a:prstDash val="sys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64" name="Rectangle 63"/>
          <p:cNvSpPr/>
          <p:nvPr/>
        </p:nvSpPr>
        <p:spPr>
          <a:xfrm>
            <a:off x="2177563" y="2799306"/>
            <a:ext cx="441146" cy="338554"/>
          </a:xfrm>
          <a:prstGeom prst="rect">
            <a:avLst/>
          </a:prstGeom>
        </p:spPr>
        <p:txBody>
          <a:bodyPr wrap="none">
            <a:spAutoFit/>
          </a:bodyPr>
          <a:lstStyle/>
          <a:p>
            <a:pPr eaLnBrk="1" hangingPunct="1"/>
            <a:r>
              <a:rPr lang="en-US" altLang="en-US" sz="1600" dirty="0" smtClean="0">
                <a:solidFill>
                  <a:schemeClr val="bg1">
                    <a:lumMod val="85000"/>
                  </a:schemeClr>
                </a:solidFill>
                <a:latin typeface="Times New Roman" pitchFamily="18" charset="0"/>
              </a:rPr>
              <a:t>3.6</a:t>
            </a:r>
            <a:endParaRPr lang="en-US" altLang="en-US" dirty="0">
              <a:solidFill>
                <a:schemeClr val="bg1">
                  <a:lumMod val="85000"/>
                </a:schemeClr>
              </a:solidFill>
              <a:latin typeface="Times New Roman" pitchFamily="18" charset="0"/>
            </a:endParaRPr>
          </a:p>
        </p:txBody>
      </p:sp>
      <p:sp>
        <p:nvSpPr>
          <p:cNvPr id="40" name="Line 41"/>
          <p:cNvSpPr>
            <a:spLocks noChangeShapeType="1"/>
          </p:cNvSpPr>
          <p:nvPr/>
        </p:nvSpPr>
        <p:spPr bwMode="auto">
          <a:xfrm flipH="1" flipV="1">
            <a:off x="2621280" y="2017697"/>
            <a:ext cx="1737360" cy="0"/>
          </a:xfrm>
          <a:prstGeom prst="line">
            <a:avLst/>
          </a:prstGeom>
          <a:noFill/>
          <a:ln w="19050">
            <a:solidFill>
              <a:schemeClr val="bg1">
                <a:lumMod val="85000"/>
              </a:schemeClr>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59" name="Rectangle 58"/>
          <p:cNvSpPr/>
          <p:nvPr/>
        </p:nvSpPr>
        <p:spPr>
          <a:xfrm>
            <a:off x="2178050" y="2428875"/>
            <a:ext cx="441146" cy="338554"/>
          </a:xfrm>
          <a:prstGeom prst="rect">
            <a:avLst/>
          </a:prstGeom>
        </p:spPr>
        <p:txBody>
          <a:bodyPr wrap="none">
            <a:spAutoFit/>
          </a:bodyPr>
          <a:lstStyle/>
          <a:p>
            <a:pPr eaLnBrk="1" hangingPunct="1"/>
            <a:r>
              <a:rPr lang="en-US" altLang="en-US" sz="1600" dirty="0" smtClean="0">
                <a:solidFill>
                  <a:schemeClr val="bg1">
                    <a:lumMod val="85000"/>
                  </a:schemeClr>
                </a:solidFill>
                <a:latin typeface="Times New Roman" pitchFamily="18" charset="0"/>
              </a:rPr>
              <a:t>6.2</a:t>
            </a:r>
            <a:endParaRPr lang="en-US" altLang="en-US" dirty="0">
              <a:solidFill>
                <a:schemeClr val="bg1">
                  <a:lumMod val="85000"/>
                </a:schemeClr>
              </a:solidFill>
              <a:latin typeface="Times New Roman" pitchFamily="18" charset="0"/>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4833320"/>
            <a:ext cx="4752975" cy="1930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Text Box 39"/>
          <p:cNvSpPr txBox="1">
            <a:spLocks noChangeArrowheads="1"/>
          </p:cNvSpPr>
          <p:nvPr/>
        </p:nvSpPr>
        <p:spPr bwMode="auto">
          <a:xfrm>
            <a:off x="5894034" y="2666456"/>
            <a:ext cx="457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600" b="0" i="1" dirty="0">
                <a:solidFill>
                  <a:srgbClr val="000000"/>
                </a:solidFill>
                <a:latin typeface="Times New Roman" pitchFamily="18" charset="0"/>
              </a:rPr>
              <a:t>AD</a:t>
            </a:r>
          </a:p>
        </p:txBody>
      </p:sp>
      <p:sp>
        <p:nvSpPr>
          <p:cNvPr id="42" name="Rectangle 33"/>
          <p:cNvSpPr>
            <a:spLocks noChangeArrowheads="1"/>
          </p:cNvSpPr>
          <p:nvPr/>
        </p:nvSpPr>
        <p:spPr bwMode="auto">
          <a:xfrm>
            <a:off x="4225660" y="975896"/>
            <a:ext cx="651140" cy="3385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18" charset="0"/>
              </a:rPr>
              <a:t>LRAS</a:t>
            </a:r>
            <a:endParaRPr lang="en-US" altLang="en-US" sz="1600" b="0" i="1" baseline="-25000" dirty="0">
              <a:solidFill>
                <a:srgbClr val="000000"/>
              </a:solidFill>
              <a:latin typeface="Times New Roman" pitchFamily="18" charset="0"/>
            </a:endParaRPr>
          </a:p>
        </p:txBody>
      </p:sp>
      <p:sp>
        <p:nvSpPr>
          <p:cNvPr id="43" name="Line 32"/>
          <p:cNvSpPr>
            <a:spLocks noChangeShapeType="1"/>
          </p:cNvSpPr>
          <p:nvPr/>
        </p:nvSpPr>
        <p:spPr bwMode="auto">
          <a:xfrm>
            <a:off x="2610506" y="4343648"/>
            <a:ext cx="4171294"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1600" b="1">
              <a:solidFill>
                <a:srgbClr val="000000"/>
              </a:solidFill>
              <a:latin typeface="Arial" charset="0"/>
            </a:endParaRPr>
          </a:p>
        </p:txBody>
      </p:sp>
      <p:sp>
        <p:nvSpPr>
          <p:cNvPr id="44" name="Line 33"/>
          <p:cNvSpPr>
            <a:spLocks noChangeShapeType="1"/>
          </p:cNvSpPr>
          <p:nvPr/>
        </p:nvSpPr>
        <p:spPr bwMode="auto">
          <a:xfrm>
            <a:off x="2615268" y="971550"/>
            <a:ext cx="1191" cy="337185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1600" b="1">
              <a:solidFill>
                <a:srgbClr val="000000"/>
              </a:solidFill>
              <a:latin typeface="Arial" charset="0"/>
            </a:endParaRPr>
          </a:p>
        </p:txBody>
      </p:sp>
      <p:sp>
        <p:nvSpPr>
          <p:cNvPr id="45" name="Rectangle 38"/>
          <p:cNvSpPr>
            <a:spLocks noChangeArrowheads="1"/>
          </p:cNvSpPr>
          <p:nvPr/>
        </p:nvSpPr>
        <p:spPr bwMode="auto">
          <a:xfrm>
            <a:off x="6559520" y="4299198"/>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a:solidFill>
                  <a:srgbClr val="000000"/>
                </a:solidFill>
                <a:latin typeface="Times New Roman" pitchFamily="18" charset="0"/>
              </a:rPr>
              <a:t>Y</a:t>
            </a:r>
          </a:p>
        </p:txBody>
      </p:sp>
      <p:sp>
        <p:nvSpPr>
          <p:cNvPr id="48" name="Rectangle 44"/>
          <p:cNvSpPr>
            <a:spLocks noChangeArrowheads="1"/>
          </p:cNvSpPr>
          <p:nvPr/>
        </p:nvSpPr>
        <p:spPr bwMode="auto">
          <a:xfrm rot="19663729">
            <a:off x="5553148" y="992726"/>
            <a:ext cx="6399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18" charset="0"/>
              </a:rPr>
              <a:t>SRAS</a:t>
            </a:r>
            <a:endParaRPr lang="en-US" altLang="en-US" sz="1600" b="0" i="1" dirty="0">
              <a:solidFill>
                <a:srgbClr val="000000"/>
              </a:solidFill>
              <a:latin typeface="Times New Roman" pitchFamily="18" charset="0"/>
            </a:endParaRPr>
          </a:p>
        </p:txBody>
      </p:sp>
      <p:sp>
        <p:nvSpPr>
          <p:cNvPr id="49" name="Rectangle 39"/>
          <p:cNvSpPr>
            <a:spLocks noChangeArrowheads="1"/>
          </p:cNvSpPr>
          <p:nvPr/>
        </p:nvSpPr>
        <p:spPr bwMode="auto">
          <a:xfrm>
            <a:off x="2159656" y="946399"/>
            <a:ext cx="3481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a:latin typeface="Symbol" panose="05050102010706020507" pitchFamily="18" charset="2"/>
              </a:rPr>
              <a:t>p </a:t>
            </a:r>
            <a:endParaRPr lang="en-US" altLang="en-US" sz="1600" b="0" i="1" dirty="0">
              <a:solidFill>
                <a:srgbClr val="000000"/>
              </a:solidFill>
              <a:latin typeface="Times New Roman" pitchFamily="18" charset="0"/>
            </a:endParaRPr>
          </a:p>
        </p:txBody>
      </p:sp>
      <p:sp>
        <p:nvSpPr>
          <p:cNvPr id="51" name="Line 40"/>
          <p:cNvSpPr>
            <a:spLocks noChangeShapeType="1"/>
          </p:cNvSpPr>
          <p:nvPr/>
        </p:nvSpPr>
        <p:spPr bwMode="auto">
          <a:xfrm flipV="1">
            <a:off x="4349750" y="1244646"/>
            <a:ext cx="0" cy="3098753"/>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2" name="Rectangle 1"/>
          <p:cNvSpPr/>
          <p:nvPr/>
        </p:nvSpPr>
        <p:spPr>
          <a:xfrm>
            <a:off x="2066766" y="1837426"/>
            <a:ext cx="543739" cy="338554"/>
          </a:xfrm>
          <a:prstGeom prst="rect">
            <a:avLst/>
          </a:prstGeom>
        </p:spPr>
        <p:txBody>
          <a:bodyPr wrap="none">
            <a:spAutoFit/>
          </a:bodyPr>
          <a:lstStyle/>
          <a:p>
            <a:pPr eaLnBrk="1" hangingPunct="1"/>
            <a:r>
              <a:rPr lang="en-US" altLang="en-US" sz="1600" dirty="0">
                <a:solidFill>
                  <a:schemeClr val="bg1">
                    <a:lumMod val="85000"/>
                  </a:schemeClr>
                </a:solidFill>
                <a:latin typeface="Times New Roman" pitchFamily="18" charset="0"/>
              </a:rPr>
              <a:t>13.5</a:t>
            </a:r>
            <a:endParaRPr lang="en-US" altLang="en-US" dirty="0">
              <a:solidFill>
                <a:schemeClr val="bg1">
                  <a:lumMod val="85000"/>
                </a:schemeClr>
              </a:solidFill>
              <a:latin typeface="Times New Roman" pitchFamily="18" charset="0"/>
            </a:endParaRPr>
          </a:p>
        </p:txBody>
      </p:sp>
      <p:sp>
        <p:nvSpPr>
          <p:cNvPr id="61" name="Rectangle 60"/>
          <p:cNvSpPr/>
          <p:nvPr/>
        </p:nvSpPr>
        <p:spPr>
          <a:xfrm>
            <a:off x="2066026" y="2057400"/>
            <a:ext cx="543739" cy="338554"/>
          </a:xfrm>
          <a:prstGeom prst="rect">
            <a:avLst/>
          </a:prstGeom>
        </p:spPr>
        <p:txBody>
          <a:bodyPr wrap="none">
            <a:spAutoFit/>
          </a:bodyPr>
          <a:lstStyle/>
          <a:p>
            <a:pPr eaLnBrk="1" hangingPunct="1"/>
            <a:r>
              <a:rPr lang="en-US" altLang="en-US" sz="1600" dirty="0" smtClean="0">
                <a:solidFill>
                  <a:schemeClr val="bg1">
                    <a:lumMod val="85000"/>
                  </a:schemeClr>
                </a:solidFill>
                <a:latin typeface="Times New Roman" pitchFamily="18" charset="0"/>
              </a:rPr>
              <a:t>10.3</a:t>
            </a:r>
            <a:endParaRPr lang="en-US" altLang="en-US" dirty="0">
              <a:solidFill>
                <a:schemeClr val="bg1">
                  <a:lumMod val="85000"/>
                </a:schemeClr>
              </a:solidFill>
              <a:latin typeface="Times New Roman" pitchFamily="18" charset="0"/>
            </a:endParaRPr>
          </a:p>
        </p:txBody>
      </p:sp>
      <p:sp>
        <p:nvSpPr>
          <p:cNvPr id="30" name="Oval 42"/>
          <p:cNvSpPr>
            <a:spLocks noChangeAspect="1" noChangeArrowheads="1"/>
          </p:cNvSpPr>
          <p:nvPr/>
        </p:nvSpPr>
        <p:spPr bwMode="auto">
          <a:xfrm>
            <a:off x="3975100" y="4267200"/>
            <a:ext cx="762000" cy="4056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600" b="0" i="1" dirty="0" err="1" smtClean="0">
                <a:solidFill>
                  <a:srgbClr val="000000"/>
                </a:solidFill>
                <a:latin typeface="Times New Roman" pitchFamily="18" charset="0"/>
              </a:rPr>
              <a:t>Y</a:t>
            </a:r>
            <a:r>
              <a:rPr lang="en-US" altLang="en-US" sz="1600" b="0" i="1" baseline="-25000" dirty="0" err="1" smtClean="0">
                <a:solidFill>
                  <a:srgbClr val="000000"/>
                </a:solidFill>
                <a:latin typeface="Times New Roman" pitchFamily="18" charset="0"/>
              </a:rPr>
              <a:t>p</a:t>
            </a:r>
            <a:endParaRPr lang="en-US" altLang="en-US" sz="1600" b="0" i="1" baseline="-25000" dirty="0">
              <a:solidFill>
                <a:srgbClr val="000000"/>
              </a:solidFill>
              <a:latin typeface="Times New Roman" pitchFamily="18" charset="0"/>
            </a:endParaRPr>
          </a:p>
        </p:txBody>
      </p:sp>
      <p:sp>
        <p:nvSpPr>
          <p:cNvPr id="32" name="Rectangle 2"/>
          <p:cNvSpPr>
            <a:spLocks noGrp="1" noChangeArrowheads="1"/>
          </p:cNvSpPr>
          <p:nvPr>
            <p:ph type="title"/>
          </p:nvPr>
        </p:nvSpPr>
        <p:spPr>
          <a:xfrm>
            <a:off x="457200" y="304800"/>
            <a:ext cx="8229600" cy="728662"/>
          </a:xfrm>
        </p:spPr>
        <p:txBody>
          <a:bodyPr>
            <a:normAutofit/>
          </a:bodyPr>
          <a:lstStyle/>
          <a:p>
            <a:pPr eaLnBrk="1" hangingPunct="1"/>
            <a:r>
              <a:rPr lang="en-US" altLang="ja-JP" sz="1600" dirty="0" smtClean="0">
                <a:ea typeface="MS PGothic" pitchFamily="34" charset="-128"/>
              </a:rPr>
              <a:t>The Volcker Disinflation </a:t>
            </a:r>
            <a:endParaRPr lang="en-US" altLang="en-US" sz="1600" dirty="0" smtClean="0">
              <a:ea typeface="ヒラギノ角ゴ Pro W3" pitchFamily="-65" charset="-128"/>
            </a:endParaRPr>
          </a:p>
        </p:txBody>
      </p:sp>
      <p:sp>
        <p:nvSpPr>
          <p:cNvPr id="33" name="Rectangle 2"/>
          <p:cNvSpPr txBox="1">
            <a:spLocks noChangeArrowheads="1"/>
          </p:cNvSpPr>
          <p:nvPr/>
        </p:nvSpPr>
        <p:spPr>
          <a:xfrm>
            <a:off x="457200" y="17252"/>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2600" dirty="0" smtClean="0">
                <a:ea typeface="MS PGothic" pitchFamily="34" charset="-128"/>
              </a:rPr>
              <a:t>Negative Demand Shock</a:t>
            </a:r>
            <a:endParaRPr lang="en-US" altLang="en-US" sz="2600" dirty="0" smtClean="0">
              <a:ea typeface="ヒラギノ角ゴ Pro W3" pitchFamily="-65" charset="-128"/>
            </a:endParaRPr>
          </a:p>
        </p:txBody>
      </p:sp>
      <p:grpSp>
        <p:nvGrpSpPr>
          <p:cNvPr id="34" name="Group 33"/>
          <p:cNvGrpSpPr/>
          <p:nvPr/>
        </p:nvGrpSpPr>
        <p:grpSpPr>
          <a:xfrm>
            <a:off x="190500" y="1799786"/>
            <a:ext cx="1774480" cy="457200"/>
            <a:chOff x="4533900" y="5838825"/>
            <a:chExt cx="1774480" cy="457200"/>
          </a:xfrm>
        </p:grpSpPr>
        <p:grpSp>
          <p:nvGrpSpPr>
            <p:cNvPr id="35" name="Group 34"/>
            <p:cNvGrpSpPr/>
            <p:nvPr/>
          </p:nvGrpSpPr>
          <p:grpSpPr>
            <a:xfrm>
              <a:off x="4533900" y="5838825"/>
              <a:ext cx="1774480" cy="457200"/>
              <a:chOff x="4533900" y="5838825"/>
              <a:chExt cx="1774480" cy="457200"/>
            </a:xfrm>
          </p:grpSpPr>
          <p:pic>
            <p:nvPicPr>
              <p:cNvPr id="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3900" y="5838825"/>
                <a:ext cx="177448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7784" y="6067425"/>
                <a:ext cx="550616" cy="190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2919" y="6086964"/>
              <a:ext cx="347223" cy="168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3" name="Line 36"/>
          <p:cNvSpPr>
            <a:spLocks noChangeAspect="1" noChangeShapeType="1"/>
          </p:cNvSpPr>
          <p:nvPr/>
        </p:nvSpPr>
        <p:spPr bwMode="auto">
          <a:xfrm flipV="1">
            <a:off x="2608536" y="2050552"/>
            <a:ext cx="3419048" cy="22029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77" name="Rectangle 76"/>
          <p:cNvSpPr/>
          <p:nvPr/>
        </p:nvSpPr>
        <p:spPr>
          <a:xfrm>
            <a:off x="2175361" y="2971800"/>
            <a:ext cx="441146" cy="338554"/>
          </a:xfrm>
          <a:prstGeom prst="rect">
            <a:avLst/>
          </a:prstGeom>
          <a:ln>
            <a:noFill/>
          </a:ln>
        </p:spPr>
        <p:txBody>
          <a:bodyPr wrap="none">
            <a:spAutoFit/>
          </a:bodyPr>
          <a:lstStyle/>
          <a:p>
            <a:pPr eaLnBrk="1" hangingPunct="1"/>
            <a:r>
              <a:rPr lang="en-US" altLang="en-US" sz="1600" dirty="0" smtClean="0">
                <a:latin typeface="Times New Roman" pitchFamily="18" charset="0"/>
              </a:rPr>
              <a:t>1.9</a:t>
            </a:r>
            <a:endParaRPr lang="en-US" altLang="en-US" dirty="0">
              <a:latin typeface="Times New Roman" pitchFamily="18" charset="0"/>
            </a:endParaRPr>
          </a:p>
        </p:txBody>
      </p:sp>
      <p:pic>
        <p:nvPicPr>
          <p:cNvPr id="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59105" y="1600200"/>
            <a:ext cx="2120027" cy="562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9" name="Line 41"/>
          <p:cNvSpPr>
            <a:spLocks noChangeShapeType="1"/>
          </p:cNvSpPr>
          <p:nvPr/>
        </p:nvSpPr>
        <p:spPr bwMode="auto">
          <a:xfrm flipH="1" flipV="1">
            <a:off x="2609277" y="2993901"/>
            <a:ext cx="1409725" cy="0"/>
          </a:xfrm>
          <a:prstGeom prst="line">
            <a:avLst/>
          </a:prstGeom>
          <a:noFill/>
          <a:ln w="19050">
            <a:solidFill>
              <a:schemeClr val="bg1">
                <a:lumMod val="85000"/>
              </a:schemeClr>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grpSp>
        <p:nvGrpSpPr>
          <p:cNvPr id="80" name="Group 79"/>
          <p:cNvGrpSpPr/>
          <p:nvPr/>
        </p:nvGrpSpPr>
        <p:grpSpPr>
          <a:xfrm>
            <a:off x="267419" y="3886200"/>
            <a:ext cx="1956052" cy="640080"/>
            <a:chOff x="267419" y="5096975"/>
            <a:chExt cx="1956052" cy="640080"/>
          </a:xfrm>
        </p:grpSpPr>
        <p:pic>
          <p:nvPicPr>
            <p:cNvPr id="8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7419" y="5096975"/>
              <a:ext cx="1956052" cy="64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8950" y="5507349"/>
              <a:ext cx="374290" cy="151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56" name="Line 25"/>
          <p:cNvSpPr>
            <a:spLocks noChangeShapeType="1"/>
          </p:cNvSpPr>
          <p:nvPr/>
        </p:nvSpPr>
        <p:spPr bwMode="auto">
          <a:xfrm>
            <a:off x="2629415" y="2343152"/>
            <a:ext cx="3375027" cy="155314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75" name="Line 41"/>
          <p:cNvSpPr>
            <a:spLocks noChangeShapeType="1"/>
          </p:cNvSpPr>
          <p:nvPr/>
        </p:nvSpPr>
        <p:spPr bwMode="auto">
          <a:xfrm flipH="1" flipV="1">
            <a:off x="2640544" y="3150078"/>
            <a:ext cx="1709928" cy="0"/>
          </a:xfrm>
          <a:prstGeom prst="line">
            <a:avLst/>
          </a:prstGeom>
          <a:noFill/>
          <a:ln w="19050">
            <a:solidFill>
              <a:schemeClr val="tx1"/>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pic>
        <p:nvPicPr>
          <p:cNvPr id="83"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94928" y="3503916"/>
            <a:ext cx="1348872" cy="731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41935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4833320"/>
            <a:ext cx="4752975" cy="1930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Text Box 39"/>
          <p:cNvSpPr txBox="1">
            <a:spLocks noChangeArrowheads="1"/>
          </p:cNvSpPr>
          <p:nvPr/>
        </p:nvSpPr>
        <p:spPr bwMode="auto">
          <a:xfrm>
            <a:off x="5894034" y="3776246"/>
            <a:ext cx="457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600" b="0" i="1" dirty="0">
                <a:solidFill>
                  <a:srgbClr val="000000"/>
                </a:solidFill>
                <a:latin typeface="Times New Roman" pitchFamily="18" charset="0"/>
              </a:rPr>
              <a:t>AD</a:t>
            </a:r>
          </a:p>
        </p:txBody>
      </p:sp>
      <p:sp>
        <p:nvSpPr>
          <p:cNvPr id="42" name="Rectangle 33"/>
          <p:cNvSpPr>
            <a:spLocks noChangeArrowheads="1"/>
          </p:cNvSpPr>
          <p:nvPr/>
        </p:nvSpPr>
        <p:spPr bwMode="auto">
          <a:xfrm>
            <a:off x="4225660" y="975896"/>
            <a:ext cx="651140" cy="3385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18" charset="0"/>
              </a:rPr>
              <a:t>LRAS</a:t>
            </a:r>
            <a:endParaRPr lang="en-US" altLang="en-US" sz="1600" b="0" i="1" baseline="-25000" dirty="0">
              <a:solidFill>
                <a:srgbClr val="000000"/>
              </a:solidFill>
              <a:latin typeface="Times New Roman" pitchFamily="18" charset="0"/>
            </a:endParaRPr>
          </a:p>
        </p:txBody>
      </p:sp>
      <p:sp>
        <p:nvSpPr>
          <p:cNvPr id="43" name="Line 32"/>
          <p:cNvSpPr>
            <a:spLocks noChangeShapeType="1"/>
          </p:cNvSpPr>
          <p:nvPr/>
        </p:nvSpPr>
        <p:spPr bwMode="auto">
          <a:xfrm>
            <a:off x="2610506" y="4343648"/>
            <a:ext cx="4171294"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1600" b="1">
              <a:solidFill>
                <a:srgbClr val="000000"/>
              </a:solidFill>
              <a:latin typeface="Arial" charset="0"/>
            </a:endParaRPr>
          </a:p>
        </p:txBody>
      </p:sp>
      <p:sp>
        <p:nvSpPr>
          <p:cNvPr id="44" name="Line 33"/>
          <p:cNvSpPr>
            <a:spLocks noChangeShapeType="1"/>
          </p:cNvSpPr>
          <p:nvPr/>
        </p:nvSpPr>
        <p:spPr bwMode="auto">
          <a:xfrm>
            <a:off x="2615268" y="971550"/>
            <a:ext cx="1191" cy="337185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1600" b="1">
              <a:solidFill>
                <a:srgbClr val="000000"/>
              </a:solidFill>
              <a:latin typeface="Arial" charset="0"/>
            </a:endParaRPr>
          </a:p>
        </p:txBody>
      </p:sp>
      <p:sp>
        <p:nvSpPr>
          <p:cNvPr id="45" name="Rectangle 38"/>
          <p:cNvSpPr>
            <a:spLocks noChangeArrowheads="1"/>
          </p:cNvSpPr>
          <p:nvPr/>
        </p:nvSpPr>
        <p:spPr bwMode="auto">
          <a:xfrm>
            <a:off x="6559520" y="4299198"/>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a:solidFill>
                  <a:srgbClr val="000000"/>
                </a:solidFill>
                <a:latin typeface="Times New Roman" pitchFamily="18" charset="0"/>
              </a:rPr>
              <a:t>Y</a:t>
            </a:r>
          </a:p>
        </p:txBody>
      </p:sp>
      <p:sp>
        <p:nvSpPr>
          <p:cNvPr id="48" name="Rectangle 44"/>
          <p:cNvSpPr>
            <a:spLocks noChangeArrowheads="1"/>
          </p:cNvSpPr>
          <p:nvPr/>
        </p:nvSpPr>
        <p:spPr bwMode="auto">
          <a:xfrm rot="19663729">
            <a:off x="5553148" y="1802759"/>
            <a:ext cx="6399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18" charset="0"/>
              </a:rPr>
              <a:t>SRAS</a:t>
            </a:r>
            <a:endParaRPr lang="en-US" altLang="en-US" sz="1600" b="0" i="1" dirty="0">
              <a:solidFill>
                <a:srgbClr val="000000"/>
              </a:solidFill>
              <a:latin typeface="Times New Roman" pitchFamily="18" charset="0"/>
            </a:endParaRPr>
          </a:p>
        </p:txBody>
      </p:sp>
      <p:sp>
        <p:nvSpPr>
          <p:cNvPr id="49" name="Rectangle 39"/>
          <p:cNvSpPr>
            <a:spLocks noChangeArrowheads="1"/>
          </p:cNvSpPr>
          <p:nvPr/>
        </p:nvSpPr>
        <p:spPr bwMode="auto">
          <a:xfrm>
            <a:off x="2159656" y="946399"/>
            <a:ext cx="3481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a:latin typeface="Symbol" panose="05050102010706020507" pitchFamily="18" charset="2"/>
              </a:rPr>
              <a:t>p </a:t>
            </a:r>
            <a:endParaRPr lang="en-US" altLang="en-US" sz="1600" b="0" i="1" dirty="0">
              <a:solidFill>
                <a:srgbClr val="000000"/>
              </a:solidFill>
              <a:latin typeface="Times New Roman" pitchFamily="18" charset="0"/>
            </a:endParaRPr>
          </a:p>
        </p:txBody>
      </p:sp>
      <p:sp>
        <p:nvSpPr>
          <p:cNvPr id="51" name="Line 40"/>
          <p:cNvSpPr>
            <a:spLocks noChangeShapeType="1"/>
          </p:cNvSpPr>
          <p:nvPr/>
        </p:nvSpPr>
        <p:spPr bwMode="auto">
          <a:xfrm flipV="1">
            <a:off x="4349750" y="1244646"/>
            <a:ext cx="0" cy="3098753"/>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30" name="Oval 42"/>
          <p:cNvSpPr>
            <a:spLocks noChangeAspect="1" noChangeArrowheads="1"/>
          </p:cNvSpPr>
          <p:nvPr/>
        </p:nvSpPr>
        <p:spPr bwMode="auto">
          <a:xfrm>
            <a:off x="3975100" y="4267200"/>
            <a:ext cx="762000" cy="4056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600" b="0" i="1" dirty="0" err="1" smtClean="0">
                <a:solidFill>
                  <a:srgbClr val="000000"/>
                </a:solidFill>
                <a:latin typeface="Times New Roman" pitchFamily="18" charset="0"/>
              </a:rPr>
              <a:t>Y</a:t>
            </a:r>
            <a:r>
              <a:rPr lang="en-US" altLang="en-US" sz="1600" b="0" i="1" baseline="-25000" dirty="0" err="1" smtClean="0">
                <a:solidFill>
                  <a:srgbClr val="000000"/>
                </a:solidFill>
                <a:latin typeface="Times New Roman" pitchFamily="18" charset="0"/>
              </a:rPr>
              <a:t>p</a:t>
            </a:r>
            <a:endParaRPr lang="en-US" altLang="en-US" sz="1600" b="0" i="1" baseline="-25000" dirty="0">
              <a:solidFill>
                <a:srgbClr val="000000"/>
              </a:solidFill>
              <a:latin typeface="Times New Roman" pitchFamily="18" charset="0"/>
            </a:endParaRPr>
          </a:p>
        </p:txBody>
      </p:sp>
      <p:sp>
        <p:nvSpPr>
          <p:cNvPr id="32" name="Rectangle 2"/>
          <p:cNvSpPr>
            <a:spLocks noGrp="1" noChangeArrowheads="1"/>
          </p:cNvSpPr>
          <p:nvPr>
            <p:ph type="title"/>
          </p:nvPr>
        </p:nvSpPr>
        <p:spPr>
          <a:xfrm>
            <a:off x="457200" y="304800"/>
            <a:ext cx="8229600" cy="728662"/>
          </a:xfrm>
        </p:spPr>
        <p:txBody>
          <a:bodyPr>
            <a:normAutofit/>
          </a:bodyPr>
          <a:lstStyle/>
          <a:p>
            <a:pPr eaLnBrk="1" hangingPunct="1"/>
            <a:r>
              <a:rPr lang="en-US" altLang="ja-JP" sz="1600" dirty="0" smtClean="0">
                <a:ea typeface="MS PGothic" pitchFamily="34" charset="-128"/>
              </a:rPr>
              <a:t>The Volcker Disinflation </a:t>
            </a:r>
            <a:endParaRPr lang="en-US" altLang="en-US" sz="1600" dirty="0" smtClean="0">
              <a:ea typeface="ヒラギノ角ゴ Pro W3" pitchFamily="-65" charset="-128"/>
            </a:endParaRPr>
          </a:p>
        </p:txBody>
      </p:sp>
      <p:sp>
        <p:nvSpPr>
          <p:cNvPr id="33" name="Rectangle 2"/>
          <p:cNvSpPr txBox="1">
            <a:spLocks noChangeArrowheads="1"/>
          </p:cNvSpPr>
          <p:nvPr/>
        </p:nvSpPr>
        <p:spPr>
          <a:xfrm>
            <a:off x="457200" y="17252"/>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2600" dirty="0" smtClean="0">
                <a:ea typeface="MS PGothic" pitchFamily="34" charset="-128"/>
              </a:rPr>
              <a:t>Negative Demand Shock</a:t>
            </a:r>
            <a:endParaRPr lang="en-US" altLang="en-US" sz="2600" dirty="0" smtClean="0">
              <a:ea typeface="ヒラギノ角ゴ Pro W3" pitchFamily="-65" charset="-128"/>
            </a:endParaRPr>
          </a:p>
        </p:txBody>
      </p:sp>
      <p:sp>
        <p:nvSpPr>
          <p:cNvPr id="73" name="Line 36"/>
          <p:cNvSpPr>
            <a:spLocks noChangeAspect="1" noChangeShapeType="1"/>
          </p:cNvSpPr>
          <p:nvPr/>
        </p:nvSpPr>
        <p:spPr bwMode="auto">
          <a:xfrm flipV="1">
            <a:off x="2608536" y="2050552"/>
            <a:ext cx="3419048" cy="22029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77" name="Rectangle 76"/>
          <p:cNvSpPr/>
          <p:nvPr/>
        </p:nvSpPr>
        <p:spPr>
          <a:xfrm>
            <a:off x="2175361" y="2971800"/>
            <a:ext cx="441146" cy="338554"/>
          </a:xfrm>
          <a:prstGeom prst="rect">
            <a:avLst/>
          </a:prstGeom>
          <a:ln>
            <a:noFill/>
          </a:ln>
        </p:spPr>
        <p:txBody>
          <a:bodyPr wrap="none">
            <a:spAutoFit/>
          </a:bodyPr>
          <a:lstStyle/>
          <a:p>
            <a:pPr eaLnBrk="1" hangingPunct="1"/>
            <a:r>
              <a:rPr lang="en-US" altLang="en-US" sz="1600" dirty="0" smtClean="0">
                <a:latin typeface="Times New Roman" pitchFamily="18" charset="0"/>
              </a:rPr>
              <a:t>1.9</a:t>
            </a:r>
            <a:endParaRPr lang="en-US" altLang="en-US" dirty="0">
              <a:latin typeface="Times New Roman" pitchFamily="18" charset="0"/>
            </a:endParaRPr>
          </a:p>
        </p:txBody>
      </p:sp>
      <p:sp>
        <p:nvSpPr>
          <p:cNvPr id="56" name="Line 25"/>
          <p:cNvSpPr>
            <a:spLocks noChangeShapeType="1"/>
          </p:cNvSpPr>
          <p:nvPr/>
        </p:nvSpPr>
        <p:spPr bwMode="auto">
          <a:xfrm>
            <a:off x="2629415" y="2343152"/>
            <a:ext cx="3375027" cy="155314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
        <p:nvSpPr>
          <p:cNvPr id="75" name="Line 41"/>
          <p:cNvSpPr>
            <a:spLocks noChangeShapeType="1"/>
          </p:cNvSpPr>
          <p:nvPr/>
        </p:nvSpPr>
        <p:spPr bwMode="auto">
          <a:xfrm flipH="1" flipV="1">
            <a:off x="2640544" y="3150078"/>
            <a:ext cx="1709928" cy="0"/>
          </a:xfrm>
          <a:prstGeom prst="line">
            <a:avLst/>
          </a:prstGeom>
          <a:noFill/>
          <a:ln w="19050">
            <a:solidFill>
              <a:schemeClr val="tx1"/>
            </a:solidFill>
            <a:prstDash val="sysDash"/>
            <a:round/>
            <a:headEnd type="oval" w="lg" len="lg"/>
            <a:tailEnd/>
          </a:ln>
          <a:extLst>
            <a:ext uri="{909E8E84-426E-40DD-AFC4-6F175D3DCCD1}">
              <a14:hiddenFill xmlns:a14="http://schemas.microsoft.com/office/drawing/2010/main">
                <a:noFill/>
              </a14:hiddenFill>
            </a:ext>
          </a:extLst>
        </p:spPr>
        <p:txBody>
          <a:bodyPr/>
          <a:lstStyle/>
          <a:p>
            <a:endParaRPr lang="en-US" sz="1600" b="1">
              <a:solidFill>
                <a:srgbClr val="000000"/>
              </a:solidFill>
              <a:latin typeface="Arial" charset="0"/>
            </a:endParaRPr>
          </a:p>
        </p:txBody>
      </p:sp>
    </p:spTree>
    <p:extLst>
      <p:ext uri="{BB962C8B-B14F-4D97-AF65-F5344CB8AC3E}">
        <p14:creationId xmlns:p14="http://schemas.microsoft.com/office/powerpoint/2010/main" val="1162941085"/>
      </p:ext>
    </p:extLst>
  </p:cSld>
  <p:clrMapOvr>
    <a:masterClrMapping/>
  </p:clrMapOvr>
  <mc:AlternateContent xmlns:mc="http://schemas.openxmlformats.org/markup-compatibility/2006" xmlns:p14="http://schemas.microsoft.com/office/powerpoint/2010/main">
    <mc:Choice Requires="p14">
      <p:transition spd="slow" p14:dur="1500">
        <p:wipe dir="d"/>
      </p:transition>
    </mc:Choice>
    <mc:Fallback xmlns="">
      <p:transition spd="slow">
        <p:wipe dir="d"/>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25"/>
          <p:cNvSpPr>
            <a:spLocks noChangeShapeType="1"/>
          </p:cNvSpPr>
          <p:nvPr/>
        </p:nvSpPr>
        <p:spPr bwMode="auto">
          <a:xfrm>
            <a:off x="2439272" y="1795122"/>
            <a:ext cx="4175125" cy="198392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6" name="Text Box 39"/>
          <p:cNvSpPr txBox="1">
            <a:spLocks noChangeArrowheads="1"/>
          </p:cNvSpPr>
          <p:nvPr/>
        </p:nvSpPr>
        <p:spPr bwMode="auto">
          <a:xfrm>
            <a:off x="6477000" y="3595688"/>
            <a:ext cx="60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800" b="0" i="1" dirty="0">
                <a:solidFill>
                  <a:srgbClr val="000000"/>
                </a:solidFill>
                <a:latin typeface="Times New Roman" pitchFamily="18" charset="0"/>
              </a:rPr>
              <a:t>AD</a:t>
            </a:r>
          </a:p>
        </p:txBody>
      </p:sp>
      <p:sp>
        <p:nvSpPr>
          <p:cNvPr id="7" name="Line 40"/>
          <p:cNvSpPr>
            <a:spLocks noChangeShapeType="1"/>
          </p:cNvSpPr>
          <p:nvPr/>
        </p:nvSpPr>
        <p:spPr bwMode="auto">
          <a:xfrm flipV="1">
            <a:off x="5516032" y="1207532"/>
            <a:ext cx="2501" cy="2831068"/>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8" name="Rectangle 33"/>
          <p:cNvSpPr>
            <a:spLocks noChangeArrowheads="1"/>
          </p:cNvSpPr>
          <p:nvPr/>
        </p:nvSpPr>
        <p:spPr bwMode="auto">
          <a:xfrm>
            <a:off x="4941173" y="838200"/>
            <a:ext cx="710451"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LRAS</a:t>
            </a:r>
            <a:endParaRPr lang="en-US" altLang="en-US" sz="1800" b="0" i="1" baseline="-25000" dirty="0">
              <a:solidFill>
                <a:srgbClr val="000000"/>
              </a:solidFill>
              <a:latin typeface="Times New Roman" pitchFamily="18" charset="0"/>
            </a:endParaRPr>
          </a:p>
        </p:txBody>
      </p:sp>
      <p:sp>
        <p:nvSpPr>
          <p:cNvPr id="9" name="Line 32"/>
          <p:cNvSpPr>
            <a:spLocks noChangeShapeType="1"/>
          </p:cNvSpPr>
          <p:nvPr/>
        </p:nvSpPr>
        <p:spPr bwMode="auto">
          <a:xfrm>
            <a:off x="2413873" y="4038600"/>
            <a:ext cx="4533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10" name="Line 33"/>
          <p:cNvSpPr>
            <a:spLocks noChangeShapeType="1"/>
          </p:cNvSpPr>
          <p:nvPr/>
        </p:nvSpPr>
        <p:spPr bwMode="auto">
          <a:xfrm flipH="1">
            <a:off x="2407522" y="990600"/>
            <a:ext cx="4763"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11" name="Rectangle 38"/>
          <p:cNvSpPr>
            <a:spLocks noChangeArrowheads="1"/>
          </p:cNvSpPr>
          <p:nvPr/>
        </p:nvSpPr>
        <p:spPr bwMode="auto">
          <a:xfrm>
            <a:off x="6458823" y="4191000"/>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solidFill>
                  <a:srgbClr val="000000"/>
                </a:solidFill>
                <a:latin typeface="Times New Roman" pitchFamily="18" charset="0"/>
              </a:rPr>
              <a:t>Y</a:t>
            </a:r>
          </a:p>
        </p:txBody>
      </p:sp>
      <p:sp>
        <p:nvSpPr>
          <p:cNvPr id="12" name="Oval 42"/>
          <p:cNvSpPr>
            <a:spLocks noChangeAspect="1" noChangeArrowheads="1"/>
          </p:cNvSpPr>
          <p:nvPr/>
        </p:nvSpPr>
        <p:spPr bwMode="auto">
          <a:xfrm>
            <a:off x="5181864" y="4191000"/>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12</a:t>
            </a:r>
            <a:endParaRPr lang="en-US" altLang="en-US" sz="1400" b="0" dirty="0">
              <a:solidFill>
                <a:srgbClr val="000000"/>
              </a:solidFill>
              <a:latin typeface="Times New Roman" pitchFamily="18" charset="0"/>
            </a:endParaRPr>
          </a:p>
        </p:txBody>
      </p:sp>
      <p:sp>
        <p:nvSpPr>
          <p:cNvPr id="13" name="Line 36"/>
          <p:cNvSpPr>
            <a:spLocks noChangeAspect="1" noChangeShapeType="1"/>
          </p:cNvSpPr>
          <p:nvPr/>
        </p:nvSpPr>
        <p:spPr bwMode="auto">
          <a:xfrm flipV="1">
            <a:off x="3964642" y="2362200"/>
            <a:ext cx="2956556" cy="1905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14" name="Rectangle 44"/>
          <p:cNvSpPr>
            <a:spLocks noChangeArrowheads="1"/>
          </p:cNvSpPr>
          <p:nvPr/>
        </p:nvSpPr>
        <p:spPr bwMode="auto">
          <a:xfrm>
            <a:off x="6388973" y="2069068"/>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SRAS</a:t>
            </a:r>
            <a:endParaRPr lang="en-US" altLang="en-US" sz="1800" b="0" i="1" dirty="0">
              <a:solidFill>
                <a:srgbClr val="000000"/>
              </a:solidFill>
              <a:latin typeface="Times New Roman" pitchFamily="18" charset="0"/>
            </a:endParaRPr>
          </a:p>
        </p:txBody>
      </p:sp>
      <p:sp>
        <p:nvSpPr>
          <p:cNvPr id="15" name="Rectangle 39"/>
          <p:cNvSpPr>
            <a:spLocks noChangeArrowheads="1"/>
          </p:cNvSpPr>
          <p:nvPr/>
        </p:nvSpPr>
        <p:spPr bwMode="auto">
          <a:xfrm>
            <a:off x="1956673" y="838200"/>
            <a:ext cx="369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latin typeface="Symbol" panose="05050102010706020507" pitchFamily="18" charset="2"/>
              </a:rPr>
              <a:t>p </a:t>
            </a:r>
            <a:endParaRPr lang="en-US" altLang="en-US" sz="1800" b="0" i="1" dirty="0">
              <a:solidFill>
                <a:srgbClr val="000000"/>
              </a:solidFill>
              <a:latin typeface="Times New Roman" pitchFamily="18" charset="0"/>
            </a:endParaRPr>
          </a:p>
        </p:txBody>
      </p:sp>
      <p:sp>
        <p:nvSpPr>
          <p:cNvPr id="16" name="Line 41"/>
          <p:cNvSpPr>
            <a:spLocks noChangeShapeType="1"/>
          </p:cNvSpPr>
          <p:nvPr/>
        </p:nvSpPr>
        <p:spPr bwMode="auto">
          <a:xfrm flipH="1">
            <a:off x="2408989" y="3268801"/>
            <a:ext cx="3108960" cy="1588"/>
          </a:xfrm>
          <a:prstGeom prst="line">
            <a:avLst/>
          </a:prstGeom>
          <a:noFill/>
          <a:ln w="19050">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17" name="Oval 43"/>
          <p:cNvSpPr>
            <a:spLocks noChangeAspect="1" noChangeArrowheads="1"/>
          </p:cNvSpPr>
          <p:nvPr/>
        </p:nvSpPr>
        <p:spPr bwMode="auto">
          <a:xfrm>
            <a:off x="1885950" y="3033713"/>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000000"/>
                </a:solidFill>
                <a:latin typeface="Times New Roman" pitchFamily="18" charset="0"/>
              </a:rPr>
              <a:t>4.5</a:t>
            </a:r>
            <a:endParaRPr lang="en-US" altLang="en-US" sz="1400" b="0" dirty="0">
              <a:solidFill>
                <a:srgbClr val="000000"/>
              </a:solidFill>
              <a:latin typeface="Times New Roman" pitchFamily="18" charset="0"/>
            </a:endParaRPr>
          </a:p>
        </p:txBody>
      </p:sp>
      <p:sp>
        <p:nvSpPr>
          <p:cNvPr id="18" name="Line 36"/>
          <p:cNvSpPr>
            <a:spLocks noChangeShapeType="1"/>
          </p:cNvSpPr>
          <p:nvPr/>
        </p:nvSpPr>
        <p:spPr bwMode="auto">
          <a:xfrm>
            <a:off x="2419350" y="2172939"/>
            <a:ext cx="3676650" cy="176088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ln>
                <a:solidFill>
                  <a:srgbClr val="FF0000"/>
                </a:solidFill>
              </a:ln>
              <a:solidFill>
                <a:srgbClr val="000000"/>
              </a:solidFill>
              <a:latin typeface="Arial" charset="0"/>
            </a:endParaRPr>
          </a:p>
        </p:txBody>
      </p:sp>
      <p:sp>
        <p:nvSpPr>
          <p:cNvPr id="19" name="Line 41"/>
          <p:cNvSpPr>
            <a:spLocks noChangeShapeType="1"/>
          </p:cNvSpPr>
          <p:nvPr/>
        </p:nvSpPr>
        <p:spPr bwMode="auto">
          <a:xfrm flipH="1">
            <a:off x="2419350" y="3505200"/>
            <a:ext cx="2743200" cy="0"/>
          </a:xfrm>
          <a:prstGeom prst="line">
            <a:avLst/>
          </a:prstGeom>
          <a:noFill/>
          <a:ln w="19050">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2" name="Line 41"/>
          <p:cNvSpPr>
            <a:spLocks noChangeShapeType="1"/>
          </p:cNvSpPr>
          <p:nvPr/>
        </p:nvSpPr>
        <p:spPr bwMode="auto">
          <a:xfrm>
            <a:off x="5163952" y="3505200"/>
            <a:ext cx="264" cy="548640"/>
          </a:xfrm>
          <a:prstGeom prst="line">
            <a:avLst/>
          </a:prstGeom>
          <a:noFill/>
          <a:ln w="19050">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7" name="Oval 43"/>
          <p:cNvSpPr>
            <a:spLocks noChangeAspect="1" noChangeArrowheads="1"/>
          </p:cNvSpPr>
          <p:nvPr/>
        </p:nvSpPr>
        <p:spPr bwMode="auto">
          <a:xfrm>
            <a:off x="1885950" y="3276600"/>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3.1</a:t>
            </a:r>
            <a:endParaRPr lang="en-US" altLang="en-US" sz="1400" b="0" dirty="0">
              <a:solidFill>
                <a:srgbClr val="FF0000"/>
              </a:solidFill>
              <a:latin typeface="Times New Roman" pitchFamily="18" charset="0"/>
            </a:endParaRPr>
          </a:p>
        </p:txBody>
      </p:sp>
      <p:sp>
        <p:nvSpPr>
          <p:cNvPr id="28" name="Oval 43"/>
          <p:cNvSpPr>
            <a:spLocks noChangeAspect="1" noChangeArrowheads="1"/>
          </p:cNvSpPr>
          <p:nvPr/>
        </p:nvSpPr>
        <p:spPr bwMode="auto">
          <a:xfrm>
            <a:off x="4857750" y="4191000"/>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11</a:t>
            </a:r>
            <a:endParaRPr lang="en-US" altLang="en-US" sz="1400" b="0" dirty="0">
              <a:solidFill>
                <a:srgbClr val="FF0000"/>
              </a:solidFill>
              <a:latin typeface="Times New Roman" pitchFamily="18" charset="0"/>
            </a:endParaRPr>
          </a:p>
        </p:txBody>
      </p:sp>
      <p:sp>
        <p:nvSpPr>
          <p:cNvPr id="38" name="Rectangle 2"/>
          <p:cNvSpPr txBox="1">
            <a:spLocks noChangeArrowheads="1"/>
          </p:cNvSpPr>
          <p:nvPr/>
        </p:nvSpPr>
        <p:spPr>
          <a:xfrm>
            <a:off x="457200" y="304800"/>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1600" dirty="0" smtClean="0">
                <a:ea typeface="MS PGothic" pitchFamily="34" charset="-128"/>
              </a:rPr>
              <a:t>2001-2004</a:t>
            </a:r>
            <a:endParaRPr lang="en-US" altLang="en-US" sz="1600" dirty="0" smtClean="0">
              <a:ea typeface="ヒラギノ角ゴ Pro W3" pitchFamily="-65" charset="-128"/>
            </a:endParaRPr>
          </a:p>
        </p:txBody>
      </p:sp>
      <p:sp>
        <p:nvSpPr>
          <p:cNvPr id="39" name="Rectangle 2"/>
          <p:cNvSpPr txBox="1">
            <a:spLocks noChangeArrowheads="1"/>
          </p:cNvSpPr>
          <p:nvPr/>
        </p:nvSpPr>
        <p:spPr>
          <a:xfrm>
            <a:off x="457200" y="17252"/>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2600" dirty="0" smtClean="0">
                <a:ea typeface="MS PGothic" pitchFamily="34" charset="-128"/>
              </a:rPr>
              <a:t>Negative Demand Shock</a:t>
            </a:r>
            <a:endParaRPr lang="en-US" altLang="en-US" sz="2600" dirty="0" smtClean="0">
              <a:ea typeface="ヒラギノ角ゴ Pro W3" pitchFamily="-65" charset="-128"/>
            </a:endParaRPr>
          </a:p>
        </p:txBody>
      </p:sp>
      <p:pic>
        <p:nvPicPr>
          <p:cNvPr id="4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2687" y="4557712"/>
            <a:ext cx="1688116" cy="507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4799" y="1665021"/>
            <a:ext cx="1043178" cy="6837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0983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childTnLst>
                                </p:cTn>
                              </p:par>
                              <p:par>
                                <p:cTn id="18" presetID="22" presetClass="entr" presetSubtype="4"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down)">
                                      <p:cBhvr>
                                        <p:cTn id="20" dur="500"/>
                                        <p:tgtEl>
                                          <p:spTgt spid="22"/>
                                        </p:tgtEl>
                                      </p:cBhvr>
                                    </p:animEffect>
                                  </p:childTnLst>
                                </p:cTn>
                              </p:par>
                            </p:childTnLst>
                          </p:cTn>
                        </p:par>
                        <p:par>
                          <p:cTn id="21" fill="hold">
                            <p:stCondLst>
                              <p:cond delay="500"/>
                            </p:stCondLst>
                            <p:childTnLst>
                              <p:par>
                                <p:cTn id="22" presetID="22" presetClass="entr" presetSubtype="2"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right)">
                                      <p:cBhvr>
                                        <p:cTn id="24" dur="500"/>
                                        <p:tgtEl>
                                          <p:spTgt spid="19"/>
                                        </p:tgtEl>
                                      </p:cBhvr>
                                    </p:animEffect>
                                  </p:childTnLst>
                                </p:cTn>
                              </p:par>
                            </p:childTnLst>
                          </p:cTn>
                        </p:par>
                        <p:par>
                          <p:cTn id="25" fill="hold">
                            <p:stCondLst>
                              <p:cond delay="1000"/>
                            </p:stCondLst>
                            <p:childTnLst>
                              <p:par>
                                <p:cTn id="26" presetID="1"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2" grpId="0" animBg="1"/>
      <p:bldP spid="27" grpId="0"/>
      <p:bldP spid="2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5562600"/>
            <a:ext cx="4580878" cy="7648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3" name="TextBox 52"/>
          <p:cNvSpPr txBox="1"/>
          <p:nvPr/>
        </p:nvSpPr>
        <p:spPr>
          <a:xfrm>
            <a:off x="2209800" y="6477000"/>
            <a:ext cx="4572000" cy="261610"/>
          </a:xfrm>
          <a:prstGeom prst="rect">
            <a:avLst/>
          </a:prstGeom>
          <a:noFill/>
        </p:spPr>
        <p:txBody>
          <a:bodyPr wrap="square">
            <a:spAutoFit/>
          </a:bodyPr>
          <a:lstStyle/>
          <a:p>
            <a:pPr>
              <a:defRPr/>
            </a:pPr>
            <a:r>
              <a:rPr lang="en-US" sz="1100" dirty="0">
                <a:latin typeface="+mn-lt"/>
                <a:ea typeface="+mn-ea"/>
              </a:rPr>
              <a:t>Source: Economic Report of the President.</a:t>
            </a:r>
          </a:p>
        </p:txBody>
      </p:sp>
      <p:pic>
        <p:nvPicPr>
          <p:cNvPr id="55"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6011715"/>
            <a:ext cx="457200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6"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8366" y="6190894"/>
            <a:ext cx="457200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Line 25"/>
          <p:cNvSpPr>
            <a:spLocks noChangeShapeType="1"/>
          </p:cNvSpPr>
          <p:nvPr/>
        </p:nvSpPr>
        <p:spPr bwMode="auto">
          <a:xfrm>
            <a:off x="2439272" y="1795122"/>
            <a:ext cx="4175125" cy="1983922"/>
          </a:xfrm>
          <a:prstGeom prst="line">
            <a:avLst/>
          </a:prstGeom>
          <a:noFill/>
          <a:ln w="28575">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16" name="Line 41"/>
          <p:cNvSpPr>
            <a:spLocks noChangeShapeType="1"/>
          </p:cNvSpPr>
          <p:nvPr/>
        </p:nvSpPr>
        <p:spPr bwMode="auto">
          <a:xfrm flipH="1">
            <a:off x="2408989" y="3268801"/>
            <a:ext cx="3108960" cy="1588"/>
          </a:xfrm>
          <a:prstGeom prst="line">
            <a:avLst/>
          </a:prstGeom>
          <a:noFill/>
          <a:ln w="19050">
            <a:solidFill>
              <a:schemeClr val="bg1">
                <a:lumMod val="75000"/>
              </a:schemeClr>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6" name="Text Box 39"/>
          <p:cNvSpPr txBox="1">
            <a:spLocks noChangeArrowheads="1"/>
          </p:cNvSpPr>
          <p:nvPr/>
        </p:nvSpPr>
        <p:spPr bwMode="auto">
          <a:xfrm>
            <a:off x="6477000" y="3595688"/>
            <a:ext cx="60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800" b="0" i="1" dirty="0">
                <a:solidFill>
                  <a:srgbClr val="000000"/>
                </a:solidFill>
                <a:latin typeface="Times New Roman" pitchFamily="18" charset="0"/>
              </a:rPr>
              <a:t>AD</a:t>
            </a:r>
          </a:p>
        </p:txBody>
      </p:sp>
      <p:sp>
        <p:nvSpPr>
          <p:cNvPr id="8" name="Rectangle 33"/>
          <p:cNvSpPr>
            <a:spLocks noChangeArrowheads="1"/>
          </p:cNvSpPr>
          <p:nvPr/>
        </p:nvSpPr>
        <p:spPr bwMode="auto">
          <a:xfrm>
            <a:off x="4941173" y="838200"/>
            <a:ext cx="710451"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LRAS</a:t>
            </a:r>
            <a:endParaRPr lang="en-US" altLang="en-US" sz="1800" b="0" i="1" baseline="-25000" dirty="0">
              <a:solidFill>
                <a:srgbClr val="000000"/>
              </a:solidFill>
              <a:latin typeface="Times New Roman" pitchFamily="18" charset="0"/>
            </a:endParaRPr>
          </a:p>
        </p:txBody>
      </p:sp>
      <p:sp>
        <p:nvSpPr>
          <p:cNvPr id="9" name="Line 32"/>
          <p:cNvSpPr>
            <a:spLocks noChangeShapeType="1"/>
          </p:cNvSpPr>
          <p:nvPr/>
        </p:nvSpPr>
        <p:spPr bwMode="auto">
          <a:xfrm>
            <a:off x="2413873" y="4038600"/>
            <a:ext cx="4533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11" name="Rectangle 38"/>
          <p:cNvSpPr>
            <a:spLocks noChangeArrowheads="1"/>
          </p:cNvSpPr>
          <p:nvPr/>
        </p:nvSpPr>
        <p:spPr bwMode="auto">
          <a:xfrm>
            <a:off x="6458823" y="4191000"/>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solidFill>
                  <a:srgbClr val="000000"/>
                </a:solidFill>
                <a:latin typeface="Times New Roman" pitchFamily="18" charset="0"/>
              </a:rPr>
              <a:t>Y</a:t>
            </a:r>
          </a:p>
        </p:txBody>
      </p:sp>
      <p:sp>
        <p:nvSpPr>
          <p:cNvPr id="12" name="Oval 42"/>
          <p:cNvSpPr>
            <a:spLocks noChangeAspect="1" noChangeArrowheads="1"/>
          </p:cNvSpPr>
          <p:nvPr/>
        </p:nvSpPr>
        <p:spPr bwMode="auto">
          <a:xfrm>
            <a:off x="5181864" y="4191000"/>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12</a:t>
            </a:r>
            <a:endParaRPr lang="en-US" altLang="en-US" sz="1400" b="0" dirty="0">
              <a:solidFill>
                <a:srgbClr val="000000"/>
              </a:solidFill>
              <a:latin typeface="Times New Roman" pitchFamily="18" charset="0"/>
            </a:endParaRPr>
          </a:p>
        </p:txBody>
      </p:sp>
      <p:sp>
        <p:nvSpPr>
          <p:cNvPr id="13" name="Line 36"/>
          <p:cNvSpPr>
            <a:spLocks noChangeAspect="1" noChangeShapeType="1"/>
          </p:cNvSpPr>
          <p:nvPr/>
        </p:nvSpPr>
        <p:spPr bwMode="auto">
          <a:xfrm flipV="1">
            <a:off x="3964641" y="2362200"/>
            <a:ext cx="2956557" cy="1905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14" name="Rectangle 44"/>
          <p:cNvSpPr>
            <a:spLocks noChangeArrowheads="1"/>
          </p:cNvSpPr>
          <p:nvPr/>
        </p:nvSpPr>
        <p:spPr bwMode="auto">
          <a:xfrm>
            <a:off x="6388973" y="2069068"/>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SRAS</a:t>
            </a:r>
            <a:endParaRPr lang="en-US" altLang="en-US" sz="1800" b="0" i="1" dirty="0">
              <a:solidFill>
                <a:srgbClr val="000000"/>
              </a:solidFill>
              <a:latin typeface="Times New Roman" pitchFamily="18" charset="0"/>
            </a:endParaRPr>
          </a:p>
        </p:txBody>
      </p:sp>
      <p:sp>
        <p:nvSpPr>
          <p:cNvPr id="15" name="Rectangle 39"/>
          <p:cNvSpPr>
            <a:spLocks noChangeArrowheads="1"/>
          </p:cNvSpPr>
          <p:nvPr/>
        </p:nvSpPr>
        <p:spPr bwMode="auto">
          <a:xfrm>
            <a:off x="1956673" y="838200"/>
            <a:ext cx="369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latin typeface="Symbol" panose="05050102010706020507" pitchFamily="18" charset="2"/>
              </a:rPr>
              <a:t>p </a:t>
            </a:r>
            <a:endParaRPr lang="en-US" altLang="en-US" sz="1800" b="0" i="1" dirty="0">
              <a:solidFill>
                <a:srgbClr val="000000"/>
              </a:solidFill>
              <a:latin typeface="Times New Roman" pitchFamily="18" charset="0"/>
            </a:endParaRPr>
          </a:p>
        </p:txBody>
      </p:sp>
      <p:sp>
        <p:nvSpPr>
          <p:cNvPr id="17" name="Oval 43"/>
          <p:cNvSpPr>
            <a:spLocks noChangeAspect="1" noChangeArrowheads="1"/>
          </p:cNvSpPr>
          <p:nvPr/>
        </p:nvSpPr>
        <p:spPr bwMode="auto">
          <a:xfrm>
            <a:off x="1885950" y="3033713"/>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chemeClr val="bg1">
                    <a:lumMod val="75000"/>
                  </a:schemeClr>
                </a:solidFill>
                <a:latin typeface="Times New Roman" pitchFamily="18" charset="0"/>
              </a:rPr>
              <a:t>4.5</a:t>
            </a:r>
            <a:endParaRPr lang="en-US" altLang="en-US" sz="1400" b="0" dirty="0">
              <a:solidFill>
                <a:schemeClr val="bg1">
                  <a:lumMod val="75000"/>
                </a:schemeClr>
              </a:solidFill>
              <a:latin typeface="Times New Roman" pitchFamily="18" charset="0"/>
            </a:endParaRPr>
          </a:p>
        </p:txBody>
      </p:sp>
      <p:sp>
        <p:nvSpPr>
          <p:cNvPr id="29" name="Line 40"/>
          <p:cNvSpPr>
            <a:spLocks noChangeShapeType="1"/>
          </p:cNvSpPr>
          <p:nvPr/>
        </p:nvSpPr>
        <p:spPr bwMode="auto">
          <a:xfrm flipV="1">
            <a:off x="5516032" y="1207532"/>
            <a:ext cx="2501" cy="2831068"/>
          </a:xfrm>
          <a:prstGeom prst="line">
            <a:avLst/>
          </a:prstGeom>
          <a:noFill/>
          <a:ln w="28575">
            <a:solidFill>
              <a:schemeClr val="tx1"/>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7" name="Oval 43"/>
          <p:cNvSpPr>
            <a:spLocks noChangeAspect="1" noChangeArrowheads="1"/>
          </p:cNvSpPr>
          <p:nvPr/>
        </p:nvSpPr>
        <p:spPr bwMode="auto">
          <a:xfrm>
            <a:off x="1885950" y="3419475"/>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0000FF"/>
                </a:solidFill>
                <a:latin typeface="Times New Roman" pitchFamily="18" charset="0"/>
              </a:rPr>
              <a:t>1.6</a:t>
            </a:r>
            <a:endParaRPr lang="en-US" altLang="en-US" sz="1400" b="0" dirty="0">
              <a:solidFill>
                <a:srgbClr val="0000FF"/>
              </a:solidFill>
              <a:latin typeface="Times New Roman" pitchFamily="18" charset="0"/>
            </a:endParaRPr>
          </a:p>
        </p:txBody>
      </p:sp>
      <p:sp>
        <p:nvSpPr>
          <p:cNvPr id="33" name="Line 41"/>
          <p:cNvSpPr>
            <a:spLocks noChangeShapeType="1"/>
          </p:cNvSpPr>
          <p:nvPr/>
        </p:nvSpPr>
        <p:spPr bwMode="auto">
          <a:xfrm flipH="1">
            <a:off x="2419350" y="3505200"/>
            <a:ext cx="2743200" cy="0"/>
          </a:xfrm>
          <a:prstGeom prst="line">
            <a:avLst/>
          </a:prstGeom>
          <a:noFill/>
          <a:ln w="19050">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4" name="Line 41"/>
          <p:cNvSpPr>
            <a:spLocks noChangeShapeType="1"/>
          </p:cNvSpPr>
          <p:nvPr/>
        </p:nvSpPr>
        <p:spPr bwMode="auto">
          <a:xfrm>
            <a:off x="5163952" y="3505200"/>
            <a:ext cx="264" cy="548640"/>
          </a:xfrm>
          <a:prstGeom prst="line">
            <a:avLst/>
          </a:prstGeom>
          <a:noFill/>
          <a:ln w="19050">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5" name="Oval 43"/>
          <p:cNvSpPr>
            <a:spLocks noChangeAspect="1" noChangeArrowheads="1"/>
          </p:cNvSpPr>
          <p:nvPr/>
        </p:nvSpPr>
        <p:spPr bwMode="auto">
          <a:xfrm>
            <a:off x="1885950" y="3276600"/>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3.1</a:t>
            </a:r>
            <a:endParaRPr lang="en-US" altLang="en-US" sz="1400" b="0" dirty="0">
              <a:solidFill>
                <a:srgbClr val="FF0000"/>
              </a:solidFill>
              <a:latin typeface="Times New Roman" pitchFamily="18" charset="0"/>
            </a:endParaRPr>
          </a:p>
        </p:txBody>
      </p:sp>
      <p:sp>
        <p:nvSpPr>
          <p:cNvPr id="39" name="Oval 43"/>
          <p:cNvSpPr>
            <a:spLocks noChangeAspect="1" noChangeArrowheads="1"/>
          </p:cNvSpPr>
          <p:nvPr/>
        </p:nvSpPr>
        <p:spPr bwMode="auto">
          <a:xfrm>
            <a:off x="4857750" y="4191000"/>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11</a:t>
            </a:r>
            <a:endParaRPr lang="en-US" altLang="en-US" sz="1400" b="0" dirty="0">
              <a:solidFill>
                <a:srgbClr val="FF0000"/>
              </a:solidFill>
              <a:latin typeface="Times New Roman" pitchFamily="18" charset="0"/>
            </a:endParaRPr>
          </a:p>
        </p:txBody>
      </p:sp>
      <p:sp>
        <p:nvSpPr>
          <p:cNvPr id="38" name="Line 36"/>
          <p:cNvSpPr>
            <a:spLocks noChangeShapeType="1"/>
          </p:cNvSpPr>
          <p:nvPr/>
        </p:nvSpPr>
        <p:spPr bwMode="auto">
          <a:xfrm>
            <a:off x="2419350" y="2172939"/>
            <a:ext cx="3676650" cy="176088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ln>
                <a:solidFill>
                  <a:srgbClr val="FF0000"/>
                </a:solidFill>
              </a:ln>
              <a:solidFill>
                <a:srgbClr val="000000"/>
              </a:solidFill>
              <a:latin typeface="Arial" charset="0"/>
            </a:endParaRPr>
          </a:p>
        </p:txBody>
      </p:sp>
      <p:sp>
        <p:nvSpPr>
          <p:cNvPr id="30" name="Line 41"/>
          <p:cNvSpPr>
            <a:spLocks noChangeShapeType="1"/>
          </p:cNvSpPr>
          <p:nvPr/>
        </p:nvSpPr>
        <p:spPr bwMode="auto">
          <a:xfrm flipH="1">
            <a:off x="2401767" y="3657600"/>
            <a:ext cx="3108960" cy="1588"/>
          </a:xfrm>
          <a:prstGeom prst="line">
            <a:avLst/>
          </a:prstGeom>
          <a:noFill/>
          <a:ln w="19050">
            <a:solidFill>
              <a:srgbClr val="0000FF"/>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1" name="Line 36"/>
          <p:cNvSpPr>
            <a:spLocks noChangeAspect="1" noChangeShapeType="1"/>
          </p:cNvSpPr>
          <p:nvPr/>
        </p:nvSpPr>
        <p:spPr bwMode="auto">
          <a:xfrm flipV="1">
            <a:off x="4573368" y="2759073"/>
            <a:ext cx="2340608" cy="1508126"/>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45" name="Rectangle 2"/>
          <p:cNvSpPr txBox="1">
            <a:spLocks noChangeArrowheads="1"/>
          </p:cNvSpPr>
          <p:nvPr/>
        </p:nvSpPr>
        <p:spPr>
          <a:xfrm>
            <a:off x="457200" y="304800"/>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1600" dirty="0" smtClean="0">
                <a:ea typeface="MS PGothic" pitchFamily="34" charset="-128"/>
              </a:rPr>
              <a:t>2001-2004</a:t>
            </a:r>
            <a:endParaRPr lang="en-US" altLang="en-US" sz="1600" dirty="0" smtClean="0">
              <a:ea typeface="ヒラギノ角ゴ Pro W3" pitchFamily="-65" charset="-128"/>
            </a:endParaRPr>
          </a:p>
        </p:txBody>
      </p:sp>
      <p:sp>
        <p:nvSpPr>
          <p:cNvPr id="46" name="Rectangle 2"/>
          <p:cNvSpPr txBox="1">
            <a:spLocks noChangeArrowheads="1"/>
          </p:cNvSpPr>
          <p:nvPr/>
        </p:nvSpPr>
        <p:spPr>
          <a:xfrm>
            <a:off x="457200" y="17252"/>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2600" dirty="0" smtClean="0">
                <a:ea typeface="MS PGothic" pitchFamily="34" charset="-128"/>
              </a:rPr>
              <a:t>Negative Demand Shock</a:t>
            </a:r>
            <a:endParaRPr lang="en-US" altLang="en-US" sz="2600" dirty="0" smtClean="0">
              <a:ea typeface="ヒラギノ角ゴ Pro W3" pitchFamily="-65" charset="-128"/>
            </a:endParaRPr>
          </a:p>
        </p:txBody>
      </p:sp>
      <p:pic>
        <p:nvPicPr>
          <p:cNvPr id="4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2687" y="4557712"/>
            <a:ext cx="1688116" cy="507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71249" y="1495858"/>
            <a:ext cx="1462564" cy="511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281" y="3817848"/>
            <a:ext cx="2135696" cy="6837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14799" y="1665021"/>
            <a:ext cx="1043178" cy="6837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7" name="Line 33"/>
          <p:cNvSpPr>
            <a:spLocks noChangeShapeType="1"/>
          </p:cNvSpPr>
          <p:nvPr/>
        </p:nvSpPr>
        <p:spPr bwMode="auto">
          <a:xfrm flipH="1">
            <a:off x="2407522" y="990600"/>
            <a:ext cx="4763"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pic>
        <p:nvPicPr>
          <p:cNvPr id="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5562600"/>
            <a:ext cx="4580878" cy="11760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59654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7" presetClass="emph" presetSubtype="2" fill="hold" nodeType="withEffect">
                                  <p:stCondLst>
                                    <p:cond delay="0"/>
                                  </p:stCondLst>
                                  <p:childTnLst>
                                    <p:animClr clrSpc="rgb" dir="cw">
                                      <p:cBhvr>
                                        <p:cTn id="8" dur="1000" fill="hold"/>
                                        <p:tgtEl>
                                          <p:spTgt spid="13"/>
                                        </p:tgtEl>
                                        <p:attrNameLst>
                                          <p:attrName>stroke.color</p:attrName>
                                        </p:attrNameLst>
                                      </p:cBhvr>
                                      <p:to>
                                        <a:srgbClr val="BFBFBF"/>
                                      </p:to>
                                    </p:animClr>
                                    <p:set>
                                      <p:cBhvr>
                                        <p:cTn id="9" dur="1000" fill="hold"/>
                                        <p:tgtEl>
                                          <p:spTgt spid="13"/>
                                        </p:tgtEl>
                                        <p:attrNameLst>
                                          <p:attrName>stroke.on</p:attrName>
                                        </p:attrNameLst>
                                      </p:cBhvr>
                                      <p:to>
                                        <p:strVal val="true"/>
                                      </p:to>
                                    </p:set>
                                  </p:childTnLst>
                                </p:cTn>
                              </p:par>
                              <p:par>
                                <p:cTn id="10" presetID="3" presetClass="emph" presetSubtype="2" fill="hold" grpId="0" nodeType="withEffect">
                                  <p:stCondLst>
                                    <p:cond delay="0"/>
                                  </p:stCondLst>
                                  <p:childTnLst>
                                    <p:animClr clrSpc="rgb" dir="cw">
                                      <p:cBhvr override="childStyle">
                                        <p:cTn id="11" dur="1000" fill="hold"/>
                                        <p:tgtEl>
                                          <p:spTgt spid="39"/>
                                        </p:tgtEl>
                                        <p:attrNameLst>
                                          <p:attrName>style.color</p:attrName>
                                        </p:attrNameLst>
                                      </p:cBhvr>
                                      <p:to>
                                        <a:srgbClr val="BFBFBF"/>
                                      </p:to>
                                    </p:animClr>
                                  </p:childTnLst>
                                </p:cTn>
                              </p:par>
                              <p:par>
                                <p:cTn id="12" presetID="3" presetClass="emph" presetSubtype="2" fill="hold" grpId="0" nodeType="withEffect">
                                  <p:stCondLst>
                                    <p:cond delay="0"/>
                                  </p:stCondLst>
                                  <p:childTnLst>
                                    <p:animClr clrSpc="rgb" dir="cw">
                                      <p:cBhvr override="childStyle">
                                        <p:cTn id="13" dur="1000" fill="hold"/>
                                        <p:tgtEl>
                                          <p:spTgt spid="35"/>
                                        </p:tgtEl>
                                        <p:attrNameLst>
                                          <p:attrName>style.color</p:attrName>
                                        </p:attrNameLst>
                                      </p:cBhvr>
                                      <p:to>
                                        <a:srgbClr val="BFBFBF"/>
                                      </p:to>
                                    </p:animClr>
                                  </p:childTnLst>
                                </p:cTn>
                              </p:par>
                              <p:par>
                                <p:cTn id="14" presetID="7" presetClass="emph" presetSubtype="2" fill="hold" nodeType="withEffect">
                                  <p:stCondLst>
                                    <p:cond delay="0"/>
                                  </p:stCondLst>
                                  <p:childTnLst>
                                    <p:animClr clrSpc="rgb" dir="cw">
                                      <p:cBhvr>
                                        <p:cTn id="15" dur="1000" fill="hold"/>
                                        <p:tgtEl>
                                          <p:spTgt spid="33"/>
                                        </p:tgtEl>
                                        <p:attrNameLst>
                                          <p:attrName>stroke.color</p:attrName>
                                        </p:attrNameLst>
                                      </p:cBhvr>
                                      <p:to>
                                        <a:srgbClr val="BFBFBF"/>
                                      </p:to>
                                    </p:animClr>
                                    <p:set>
                                      <p:cBhvr>
                                        <p:cTn id="16" dur="1000" fill="hold"/>
                                        <p:tgtEl>
                                          <p:spTgt spid="33"/>
                                        </p:tgtEl>
                                        <p:attrNameLst>
                                          <p:attrName>stroke.on</p:attrName>
                                        </p:attrNameLst>
                                      </p:cBhvr>
                                      <p:to>
                                        <p:strVal val="true"/>
                                      </p:to>
                                    </p:set>
                                  </p:childTnLst>
                                </p:cTn>
                              </p:par>
                              <p:par>
                                <p:cTn id="17" presetID="7" presetClass="emph" presetSubtype="2" fill="hold" nodeType="withEffect">
                                  <p:stCondLst>
                                    <p:cond delay="0"/>
                                  </p:stCondLst>
                                  <p:childTnLst>
                                    <p:animClr clrSpc="rgb" dir="cw">
                                      <p:cBhvr>
                                        <p:cTn id="18" dur="1000" fill="hold"/>
                                        <p:tgtEl>
                                          <p:spTgt spid="34"/>
                                        </p:tgtEl>
                                        <p:attrNameLst>
                                          <p:attrName>stroke.color</p:attrName>
                                        </p:attrNameLst>
                                      </p:cBhvr>
                                      <p:to>
                                        <a:srgbClr val="BFBFBF"/>
                                      </p:to>
                                    </p:animClr>
                                    <p:set>
                                      <p:cBhvr>
                                        <p:cTn id="19" dur="1000" fill="hold"/>
                                        <p:tgtEl>
                                          <p:spTgt spid="34"/>
                                        </p:tgtEl>
                                        <p:attrNameLst>
                                          <p:attrName>stroke.on</p:attrName>
                                        </p:attrNameLst>
                                      </p:cBhvr>
                                      <p:to>
                                        <p:strVal val="true"/>
                                      </p:to>
                                    </p:set>
                                  </p:childTnLst>
                                </p:cTn>
                              </p:par>
                              <p:par>
                                <p:cTn id="20" presetID="22" presetClass="entr" presetSubtype="2"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right)">
                                      <p:cBhvr>
                                        <p:cTn id="22" dur="10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childTnLst>
                          </p:cTn>
                        </p:par>
                        <p:par>
                          <p:cTn id="27" fill="hold">
                            <p:stCondLst>
                              <p:cond delay="0"/>
                            </p:stCondLst>
                            <p:childTnLst>
                              <p:par>
                                <p:cTn id="28" presetID="22" presetClass="entr" presetSubtype="2"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right)">
                                      <p:cBhvr>
                                        <p:cTn id="30" dur="1000"/>
                                        <p:tgtEl>
                                          <p:spTgt spid="30"/>
                                        </p:tgtEl>
                                      </p:cBhvr>
                                    </p:animEffect>
                                  </p:childTnLst>
                                </p:cTn>
                              </p:par>
                            </p:childTnLst>
                          </p:cTn>
                        </p:par>
                        <p:par>
                          <p:cTn id="31" fill="hold">
                            <p:stCondLst>
                              <p:cond delay="1000"/>
                            </p:stCondLst>
                            <p:childTnLst>
                              <p:par>
                                <p:cTn id="32" presetID="1" presetClass="entr" presetSubtype="0"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0"/>
                                  </p:stCondLst>
                                  <p:childTnLst>
                                    <p:set>
                                      <p:cBhvr>
                                        <p:cTn id="37" dur="1" fill="hold">
                                          <p:stCondLst>
                                            <p:cond delay="0"/>
                                          </p:stCondLst>
                                        </p:cTn>
                                        <p:tgtEl>
                                          <p:spTgt spid="54"/>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nodeType="clickEffect">
                                  <p:stCondLst>
                                    <p:cond delay="0"/>
                                  </p:stCondLst>
                                  <p:childTnLst>
                                    <p:set>
                                      <p:cBhvr>
                                        <p:cTn id="41" dur="1" fill="hold">
                                          <p:stCondLst>
                                            <p:cond delay="0"/>
                                          </p:stCondLst>
                                        </p:cTn>
                                        <p:tgtEl>
                                          <p:spTgt spid="55"/>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nodeType="clickEffect">
                                  <p:stCondLst>
                                    <p:cond delay="0"/>
                                  </p:stCondLst>
                                  <p:childTnLst>
                                    <p:set>
                                      <p:cBhvr>
                                        <p:cTn id="45" dur="1" fill="hold">
                                          <p:stCondLst>
                                            <p:cond delay="0"/>
                                          </p:stCondLst>
                                        </p:cTn>
                                        <p:tgtEl>
                                          <p:spTgt spid="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5" grpId="0"/>
      <p:bldP spid="39" grpId="0"/>
      <p:bldP spid="30" grpId="0" animBg="1"/>
      <p:bldP spid="31"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idx="1"/>
          </p:nvPr>
        </p:nvSpPr>
        <p:spPr/>
        <p:txBody>
          <a:bodyPr>
            <a:normAutofit/>
          </a:bodyPr>
          <a:lstStyle/>
          <a:p>
            <a:pPr eaLnBrk="1" hangingPunct="1"/>
            <a:r>
              <a:rPr lang="en-US" altLang="ja-JP" sz="1800" dirty="0" smtClean="0">
                <a:ea typeface="MS PGothic" pitchFamily="34" charset="-128"/>
              </a:rPr>
              <a:t>Temporary supply shock</a:t>
            </a:r>
          </a:p>
          <a:p>
            <a:pPr lvl="1"/>
            <a:r>
              <a:rPr lang="en-US" altLang="ja-JP" sz="1600" dirty="0" smtClean="0">
                <a:ea typeface="MS PGothic" pitchFamily="34" charset="-128"/>
              </a:rPr>
              <a:t>SRAS shifts</a:t>
            </a:r>
          </a:p>
          <a:p>
            <a:pPr lvl="1"/>
            <a:r>
              <a:rPr lang="en-US" altLang="ja-JP" sz="1600" dirty="0" smtClean="0">
                <a:ea typeface="MS PGothic" pitchFamily="34" charset="-128"/>
              </a:rPr>
              <a:t>LRAS does not shift</a:t>
            </a:r>
          </a:p>
          <a:p>
            <a:pPr eaLnBrk="1" hangingPunct="1"/>
            <a:r>
              <a:rPr lang="en-US" altLang="ja-JP" sz="1800" dirty="0" smtClean="0">
                <a:ea typeface="MS PGothic" pitchFamily="34" charset="-128"/>
              </a:rPr>
              <a:t>Permanent supply shock</a:t>
            </a:r>
          </a:p>
          <a:p>
            <a:pPr lvl="1"/>
            <a:r>
              <a:rPr lang="en-US" altLang="ja-JP" sz="1600" dirty="0">
                <a:ea typeface="MS PGothic" pitchFamily="34" charset="-128"/>
              </a:rPr>
              <a:t>SRAS shifts</a:t>
            </a:r>
          </a:p>
          <a:p>
            <a:pPr lvl="1"/>
            <a:r>
              <a:rPr lang="en-US" altLang="ja-JP" sz="1600" dirty="0">
                <a:ea typeface="MS PGothic" pitchFamily="34" charset="-128"/>
              </a:rPr>
              <a:t>LRAS </a:t>
            </a:r>
            <a:r>
              <a:rPr lang="en-US" altLang="ja-JP" sz="1600" dirty="0" smtClean="0">
                <a:ea typeface="MS PGothic" pitchFamily="34" charset="-128"/>
              </a:rPr>
              <a:t>shifts</a:t>
            </a:r>
          </a:p>
          <a:p>
            <a:pPr lvl="1"/>
            <a:r>
              <a:rPr lang="en-US" altLang="ja-JP" sz="1600" dirty="0" smtClean="0">
                <a:ea typeface="MS PGothic" pitchFamily="34" charset="-128"/>
              </a:rPr>
              <a:t>E.g., </a:t>
            </a:r>
            <a:r>
              <a:rPr lang="en-US" altLang="ja-JP" sz="1600" dirty="0">
                <a:ea typeface="MS PGothic" pitchFamily="34" charset="-128"/>
              </a:rPr>
              <a:t>permanent negative supply </a:t>
            </a:r>
            <a:r>
              <a:rPr lang="en-US" altLang="ja-JP" sz="1600" dirty="0" smtClean="0">
                <a:ea typeface="MS PGothic" pitchFamily="34" charset="-128"/>
              </a:rPr>
              <a:t>shock occurs when ill-advised </a:t>
            </a:r>
            <a:r>
              <a:rPr lang="en-US" altLang="ja-JP" sz="1600" dirty="0">
                <a:ea typeface="MS PGothic" pitchFamily="34" charset="-128"/>
              </a:rPr>
              <a:t>regulations that </a:t>
            </a:r>
            <a:r>
              <a:rPr lang="en-US" altLang="ja-JP" sz="1600" dirty="0" smtClean="0">
                <a:ea typeface="MS PGothic" pitchFamily="34" charset="-128"/>
              </a:rPr>
              <a:t>cause </a:t>
            </a:r>
            <a:r>
              <a:rPr lang="en-US" altLang="ja-JP" sz="1600" dirty="0">
                <a:ea typeface="MS PGothic" pitchFamily="34" charset="-128"/>
              </a:rPr>
              <a:t>the economy to be less </a:t>
            </a:r>
            <a:r>
              <a:rPr lang="en-US" altLang="ja-JP" sz="1600" dirty="0" smtClean="0">
                <a:ea typeface="MS PGothic" pitchFamily="34" charset="-128"/>
              </a:rPr>
              <a:t>efficient are adopted</a:t>
            </a:r>
          </a:p>
          <a:p>
            <a:pPr lvl="1"/>
            <a:r>
              <a:rPr lang="en-US" altLang="ja-JP" sz="1600" b="1" dirty="0" smtClean="0">
                <a:ea typeface="MS PGothic" pitchFamily="34" charset="-128"/>
              </a:rPr>
              <a:t>Real </a:t>
            </a:r>
            <a:r>
              <a:rPr lang="en-US" altLang="ja-JP" sz="1600" b="1" dirty="0">
                <a:ea typeface="MS PGothic" pitchFamily="34" charset="-128"/>
              </a:rPr>
              <a:t>business cycle theory</a:t>
            </a:r>
            <a:r>
              <a:rPr lang="en-US" altLang="ja-JP" sz="1600" dirty="0">
                <a:ea typeface="MS PGothic" pitchFamily="34" charset="-128"/>
              </a:rPr>
              <a:t> </a:t>
            </a:r>
            <a:r>
              <a:rPr lang="en-US" altLang="ja-JP" sz="1600" dirty="0" smtClean="0">
                <a:ea typeface="MS PGothic" pitchFamily="34" charset="-128"/>
              </a:rPr>
              <a:t>(Edward </a:t>
            </a:r>
            <a:r>
              <a:rPr lang="en-US" altLang="ja-JP" sz="1600" dirty="0">
                <a:ea typeface="MS PGothic" pitchFamily="34" charset="-128"/>
              </a:rPr>
              <a:t>Prescott of </a:t>
            </a:r>
            <a:r>
              <a:rPr lang="en-US" altLang="ja-JP" sz="1600" dirty="0" smtClean="0">
                <a:ea typeface="MS PGothic" pitchFamily="34" charset="-128"/>
              </a:rPr>
              <a:t>ASU) says that business </a:t>
            </a:r>
            <a:r>
              <a:rPr lang="en-US" altLang="ja-JP" sz="1600" dirty="0">
                <a:ea typeface="MS PGothic" pitchFamily="34" charset="-128"/>
              </a:rPr>
              <a:t>cycle fluctuations result from permanent supply </a:t>
            </a:r>
            <a:r>
              <a:rPr lang="en-US" altLang="ja-JP" sz="1600" dirty="0" smtClean="0">
                <a:ea typeface="MS PGothic" pitchFamily="34" charset="-128"/>
              </a:rPr>
              <a:t>shocks</a:t>
            </a:r>
            <a:endParaRPr lang="en-US" altLang="ja-JP" sz="1600" dirty="0">
              <a:ea typeface="MS PGothic" pitchFamily="34" charset="-128"/>
            </a:endParaRPr>
          </a:p>
        </p:txBody>
      </p:sp>
      <p:sp>
        <p:nvSpPr>
          <p:cNvPr id="4" name="Rectangle 2"/>
          <p:cNvSpPr txBox="1">
            <a:spLocks noChangeArrowheads="1"/>
          </p:cNvSpPr>
          <p:nvPr/>
        </p:nvSpPr>
        <p:spPr>
          <a:xfrm>
            <a:off x="457200" y="17252"/>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2600" dirty="0" smtClean="0">
                <a:ea typeface="MS PGothic" pitchFamily="34" charset="-128"/>
              </a:rPr>
              <a:t>Supply Shock</a:t>
            </a:r>
            <a:endParaRPr lang="en-US" altLang="en-US" sz="2600" dirty="0" smtClean="0">
              <a:ea typeface="ヒラギノ角ゴ Pro W3" pitchFamily="-65" charset="-128"/>
            </a:endParaRPr>
          </a:p>
        </p:txBody>
      </p:sp>
    </p:spTree>
    <p:extLst>
      <p:ext uri="{BB962C8B-B14F-4D97-AF65-F5344CB8AC3E}">
        <p14:creationId xmlns:p14="http://schemas.microsoft.com/office/powerpoint/2010/main" val="35020112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79">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179">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0179">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0179">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017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457200" y="17252"/>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2600" dirty="0" smtClean="0">
                <a:ea typeface="MS PGothic" pitchFamily="34" charset="-128"/>
              </a:rPr>
              <a:t>Temporary Negative Supply Shock</a:t>
            </a:r>
            <a:endParaRPr lang="en-US" altLang="en-US" sz="2600" dirty="0" smtClean="0">
              <a:ea typeface="ヒラギノ角ゴ Pro W3" pitchFamily="-65" charset="-128"/>
            </a:endParaRPr>
          </a:p>
        </p:txBody>
      </p:sp>
      <p:cxnSp>
        <p:nvCxnSpPr>
          <p:cNvPr id="6" name="Straight Connector 5"/>
          <p:cNvCxnSpPr>
            <a:cxnSpLocks noChangeAspect="1"/>
          </p:cNvCxnSpPr>
          <p:nvPr/>
        </p:nvCxnSpPr>
        <p:spPr>
          <a:xfrm flipV="1">
            <a:off x="3886200" y="2667000"/>
            <a:ext cx="2743200" cy="1575881"/>
          </a:xfrm>
          <a:prstGeom prst="line">
            <a:avLst/>
          </a:prstGeom>
          <a:ln w="38100"/>
        </p:spPr>
        <p:style>
          <a:lnRef idx="1">
            <a:schemeClr val="dk1"/>
          </a:lnRef>
          <a:fillRef idx="0">
            <a:schemeClr val="dk1"/>
          </a:fillRef>
          <a:effectRef idx="0">
            <a:schemeClr val="dk1"/>
          </a:effectRef>
          <a:fontRef idx="minor">
            <a:schemeClr val="tx1"/>
          </a:fontRef>
        </p:style>
      </p:cxnSp>
      <p:cxnSp>
        <p:nvCxnSpPr>
          <p:cNvPr id="9" name="Straight Connector 8"/>
          <p:cNvCxnSpPr>
            <a:cxnSpLocks noChangeAspect="1"/>
          </p:cNvCxnSpPr>
          <p:nvPr/>
        </p:nvCxnSpPr>
        <p:spPr>
          <a:xfrm flipV="1">
            <a:off x="3048000" y="2133600"/>
            <a:ext cx="3581400" cy="205740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10" name="Straight Connector 9"/>
          <p:cNvCxnSpPr>
            <a:endCxn id="20" idx="3"/>
          </p:cNvCxnSpPr>
          <p:nvPr/>
        </p:nvCxnSpPr>
        <p:spPr>
          <a:xfrm flipV="1">
            <a:off x="5624286" y="1022866"/>
            <a:ext cx="0" cy="3015734"/>
          </a:xfrm>
          <a:prstGeom prst="line">
            <a:avLst/>
          </a:prstGeom>
          <a:ln w="38100"/>
        </p:spPr>
        <p:style>
          <a:lnRef idx="1">
            <a:schemeClr val="dk1"/>
          </a:lnRef>
          <a:fillRef idx="0">
            <a:schemeClr val="dk1"/>
          </a:fillRef>
          <a:effectRef idx="0">
            <a:schemeClr val="dk1"/>
          </a:effectRef>
          <a:fontRef idx="minor">
            <a:schemeClr val="tx1"/>
          </a:fontRef>
        </p:style>
      </p:cxnSp>
      <p:cxnSp>
        <p:nvCxnSpPr>
          <p:cNvPr id="13" name="Straight Connector 12"/>
          <p:cNvCxnSpPr>
            <a:cxnSpLocks noChangeAspect="1"/>
          </p:cNvCxnSpPr>
          <p:nvPr/>
        </p:nvCxnSpPr>
        <p:spPr>
          <a:xfrm>
            <a:off x="3352800" y="1934028"/>
            <a:ext cx="3048000" cy="1752600"/>
          </a:xfrm>
          <a:prstGeom prst="line">
            <a:avLst/>
          </a:prstGeom>
          <a:ln w="38100"/>
        </p:spPr>
        <p:style>
          <a:lnRef idx="1">
            <a:schemeClr val="dk1"/>
          </a:lnRef>
          <a:fillRef idx="0">
            <a:schemeClr val="dk1"/>
          </a:fillRef>
          <a:effectRef idx="0">
            <a:schemeClr val="dk1"/>
          </a:effectRef>
          <a:fontRef idx="minor">
            <a:schemeClr val="tx1"/>
          </a:fontRef>
        </p:style>
      </p:cxnSp>
      <p:pic>
        <p:nvPicPr>
          <p:cNvPr id="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4837623"/>
            <a:ext cx="5089805" cy="18481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70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79" y="2901979"/>
            <a:ext cx="1808226" cy="4827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704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49561" y="2057400"/>
            <a:ext cx="1480040" cy="6105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ext Box 39"/>
          <p:cNvSpPr txBox="1">
            <a:spLocks noChangeArrowheads="1"/>
          </p:cNvSpPr>
          <p:nvPr/>
        </p:nvSpPr>
        <p:spPr bwMode="auto">
          <a:xfrm>
            <a:off x="6172200" y="3595688"/>
            <a:ext cx="60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800" b="0" i="1" dirty="0">
                <a:solidFill>
                  <a:srgbClr val="000000"/>
                </a:solidFill>
                <a:latin typeface="Times New Roman" pitchFamily="18" charset="0"/>
              </a:rPr>
              <a:t>AD</a:t>
            </a:r>
          </a:p>
        </p:txBody>
      </p:sp>
      <p:sp>
        <p:nvSpPr>
          <p:cNvPr id="20" name="Rectangle 33"/>
          <p:cNvSpPr>
            <a:spLocks noChangeArrowheads="1"/>
          </p:cNvSpPr>
          <p:nvPr/>
        </p:nvSpPr>
        <p:spPr bwMode="auto">
          <a:xfrm>
            <a:off x="4941173" y="838200"/>
            <a:ext cx="710451"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LRAS</a:t>
            </a:r>
            <a:endParaRPr lang="en-US" altLang="en-US" sz="1800" b="0" i="1" baseline="-25000" dirty="0">
              <a:solidFill>
                <a:srgbClr val="000000"/>
              </a:solidFill>
              <a:latin typeface="Times New Roman" pitchFamily="18" charset="0"/>
            </a:endParaRPr>
          </a:p>
        </p:txBody>
      </p:sp>
      <p:sp>
        <p:nvSpPr>
          <p:cNvPr id="21" name="Line 32"/>
          <p:cNvSpPr>
            <a:spLocks noChangeShapeType="1"/>
          </p:cNvSpPr>
          <p:nvPr/>
        </p:nvSpPr>
        <p:spPr bwMode="auto">
          <a:xfrm>
            <a:off x="2413873" y="4038600"/>
            <a:ext cx="4533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22" name="Rectangle 38"/>
          <p:cNvSpPr>
            <a:spLocks noChangeArrowheads="1"/>
          </p:cNvSpPr>
          <p:nvPr/>
        </p:nvSpPr>
        <p:spPr bwMode="auto">
          <a:xfrm>
            <a:off x="6593985" y="399142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solidFill>
                  <a:srgbClr val="000000"/>
                </a:solidFill>
                <a:latin typeface="Times New Roman" pitchFamily="18" charset="0"/>
              </a:rPr>
              <a:t>Y</a:t>
            </a:r>
          </a:p>
        </p:txBody>
      </p:sp>
      <p:sp>
        <p:nvSpPr>
          <p:cNvPr id="23" name="Oval 42"/>
          <p:cNvSpPr>
            <a:spLocks noChangeAspect="1" noChangeArrowheads="1"/>
          </p:cNvSpPr>
          <p:nvPr/>
        </p:nvSpPr>
        <p:spPr bwMode="auto">
          <a:xfrm>
            <a:off x="5275263" y="3971026"/>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12</a:t>
            </a:r>
            <a:endParaRPr lang="en-US" altLang="en-US" sz="1400" b="0" dirty="0">
              <a:solidFill>
                <a:srgbClr val="000000"/>
              </a:solidFill>
              <a:latin typeface="Times New Roman" pitchFamily="18" charset="0"/>
            </a:endParaRPr>
          </a:p>
        </p:txBody>
      </p:sp>
      <p:sp>
        <p:nvSpPr>
          <p:cNvPr id="24" name="Rectangle 44"/>
          <p:cNvSpPr>
            <a:spLocks noChangeArrowheads="1"/>
          </p:cNvSpPr>
          <p:nvPr/>
        </p:nvSpPr>
        <p:spPr bwMode="auto">
          <a:xfrm>
            <a:off x="6465173" y="2590800"/>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SRAS</a:t>
            </a:r>
            <a:endParaRPr lang="en-US" altLang="en-US" sz="1800" b="0" i="1" dirty="0">
              <a:solidFill>
                <a:srgbClr val="000000"/>
              </a:solidFill>
              <a:latin typeface="Times New Roman" pitchFamily="18" charset="0"/>
            </a:endParaRPr>
          </a:p>
        </p:txBody>
      </p:sp>
      <p:sp>
        <p:nvSpPr>
          <p:cNvPr id="25" name="Rectangle 39"/>
          <p:cNvSpPr>
            <a:spLocks noChangeArrowheads="1"/>
          </p:cNvSpPr>
          <p:nvPr/>
        </p:nvSpPr>
        <p:spPr bwMode="auto">
          <a:xfrm>
            <a:off x="1956673" y="838200"/>
            <a:ext cx="369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latin typeface="Symbol" panose="05050102010706020507" pitchFamily="18" charset="2"/>
              </a:rPr>
              <a:t>p </a:t>
            </a:r>
            <a:endParaRPr lang="en-US" altLang="en-US" sz="1800" b="0" i="1" dirty="0">
              <a:solidFill>
                <a:srgbClr val="000000"/>
              </a:solidFill>
              <a:latin typeface="Times New Roman" pitchFamily="18" charset="0"/>
            </a:endParaRPr>
          </a:p>
        </p:txBody>
      </p:sp>
      <p:sp>
        <p:nvSpPr>
          <p:cNvPr id="26" name="Line 41"/>
          <p:cNvSpPr>
            <a:spLocks noChangeShapeType="1"/>
          </p:cNvSpPr>
          <p:nvPr/>
        </p:nvSpPr>
        <p:spPr bwMode="auto">
          <a:xfrm flipH="1">
            <a:off x="2432512" y="2971800"/>
            <a:ext cx="2743200" cy="0"/>
          </a:xfrm>
          <a:prstGeom prst="line">
            <a:avLst/>
          </a:prstGeom>
          <a:noFill/>
          <a:ln w="19050">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7" name="Oval 43"/>
          <p:cNvSpPr>
            <a:spLocks noChangeAspect="1" noChangeArrowheads="1"/>
          </p:cNvSpPr>
          <p:nvPr/>
        </p:nvSpPr>
        <p:spPr bwMode="auto">
          <a:xfrm>
            <a:off x="4876800" y="3962400"/>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11</a:t>
            </a:r>
            <a:endParaRPr lang="en-US" altLang="en-US" sz="1400" b="0" dirty="0">
              <a:solidFill>
                <a:srgbClr val="FF0000"/>
              </a:solidFill>
              <a:latin typeface="Times New Roman" pitchFamily="18" charset="0"/>
            </a:endParaRPr>
          </a:p>
        </p:txBody>
      </p:sp>
      <p:sp>
        <p:nvSpPr>
          <p:cNvPr id="28" name="Line 41"/>
          <p:cNvSpPr>
            <a:spLocks noChangeShapeType="1"/>
          </p:cNvSpPr>
          <p:nvPr/>
        </p:nvSpPr>
        <p:spPr bwMode="auto">
          <a:xfrm flipH="1">
            <a:off x="2422169" y="3240508"/>
            <a:ext cx="3200400" cy="1588"/>
          </a:xfrm>
          <a:prstGeom prst="line">
            <a:avLst/>
          </a:prstGeom>
          <a:noFill/>
          <a:ln w="19050">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9" name="Line 33"/>
          <p:cNvSpPr>
            <a:spLocks noChangeShapeType="1"/>
          </p:cNvSpPr>
          <p:nvPr/>
        </p:nvSpPr>
        <p:spPr bwMode="auto">
          <a:xfrm flipH="1">
            <a:off x="2407522" y="990600"/>
            <a:ext cx="4763"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30" name="Line 41"/>
          <p:cNvSpPr>
            <a:spLocks noChangeShapeType="1"/>
          </p:cNvSpPr>
          <p:nvPr/>
        </p:nvSpPr>
        <p:spPr bwMode="auto">
          <a:xfrm>
            <a:off x="5180231" y="2976654"/>
            <a:ext cx="0" cy="1061946"/>
          </a:xfrm>
          <a:prstGeom prst="line">
            <a:avLst/>
          </a:prstGeom>
          <a:noFill/>
          <a:ln w="19050">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39" name="Oval 43"/>
          <p:cNvSpPr>
            <a:spLocks noChangeAspect="1" noChangeArrowheads="1"/>
          </p:cNvSpPr>
          <p:nvPr/>
        </p:nvSpPr>
        <p:spPr bwMode="auto">
          <a:xfrm>
            <a:off x="1981200" y="2736056"/>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solidFill>
                  <a:srgbClr val="FF0000"/>
                </a:solidFill>
                <a:latin typeface="Times New Roman" pitchFamily="18" charset="0"/>
              </a:rPr>
              <a:t>6</a:t>
            </a:r>
          </a:p>
        </p:txBody>
      </p:sp>
      <p:sp>
        <p:nvSpPr>
          <p:cNvPr id="40" name="Oval 42"/>
          <p:cNvSpPr>
            <a:spLocks noChangeAspect="1" noChangeArrowheads="1"/>
          </p:cNvSpPr>
          <p:nvPr/>
        </p:nvSpPr>
        <p:spPr bwMode="auto">
          <a:xfrm>
            <a:off x="1922463" y="2971800"/>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5</a:t>
            </a:r>
            <a:endParaRPr lang="en-US" altLang="en-US" sz="1400" b="0" dirty="0">
              <a:solidFill>
                <a:srgbClr val="000000"/>
              </a:solidFill>
              <a:latin typeface="Times New Roman" pitchFamily="18" charset="0"/>
            </a:endParaRPr>
          </a:p>
        </p:txBody>
      </p:sp>
      <p:pic>
        <p:nvPicPr>
          <p:cNvPr id="4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4295" y="4803333"/>
            <a:ext cx="5262910" cy="1944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8" name="Rectangle 2"/>
          <p:cNvSpPr txBox="1">
            <a:spLocks noChangeArrowheads="1"/>
          </p:cNvSpPr>
          <p:nvPr/>
        </p:nvSpPr>
        <p:spPr>
          <a:xfrm>
            <a:off x="457200" y="304800"/>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1600" dirty="0" smtClean="0">
                <a:ea typeface="MS PGothic" pitchFamily="34" charset="-128"/>
              </a:rPr>
              <a:t>1973-1980</a:t>
            </a:r>
            <a:endParaRPr lang="en-US" altLang="en-US" sz="1600" dirty="0" smtClean="0">
              <a:ea typeface="ヒラギノ角ゴ Pro W3" pitchFamily="-65" charset="-128"/>
            </a:endParaRPr>
          </a:p>
        </p:txBody>
      </p:sp>
    </p:spTree>
    <p:extLst>
      <p:ext uri="{BB962C8B-B14F-4D97-AF65-F5344CB8AC3E}">
        <p14:creationId xmlns:p14="http://schemas.microsoft.com/office/powerpoint/2010/main" val="32026962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7043"/>
                                        </p:tgtEl>
                                        <p:attrNameLst>
                                          <p:attrName>style.visibility</p:attrName>
                                        </p:attrNameLst>
                                      </p:cBhvr>
                                      <p:to>
                                        <p:strVal val="visible"/>
                                      </p:to>
                                    </p:set>
                                  </p:childTnLst>
                                </p:cTn>
                              </p:par>
                              <p:par>
                                <p:cTn id="7" presetID="22" presetClass="entr" presetSubtype="2"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wipe(right)">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87042"/>
                                        </p:tgtEl>
                                        <p:attrNameLst>
                                          <p:attrName>style.visibility</p:attrName>
                                        </p:attrNameLst>
                                      </p:cBhvr>
                                      <p:to>
                                        <p:strVal val="visible"/>
                                      </p:to>
                                    </p:set>
                                  </p:childTnLst>
                                </p:cTn>
                              </p:par>
                              <p:par>
                                <p:cTn id="14" presetID="22" presetClass="entr" presetSubtype="2"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right)">
                                      <p:cBhvr>
                                        <p:cTn id="16" dur="500"/>
                                        <p:tgtEl>
                                          <p:spTgt spid="26"/>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up)">
                                      <p:cBhvr>
                                        <p:cTn id="19" dur="500"/>
                                        <p:tgtEl>
                                          <p:spTgt spid="30"/>
                                        </p:tgtEl>
                                      </p:cBhvr>
                                    </p:animEffec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2" presetClass="exit" presetSubtype="1" fill="hold" nodeType="clickEffect">
                                  <p:stCondLst>
                                    <p:cond delay="0"/>
                                  </p:stCondLst>
                                  <p:childTnLst>
                                    <p:animEffect transition="out" filter="wipe(up)">
                                      <p:cBhvr>
                                        <p:cTn id="29" dur="1500"/>
                                        <p:tgtEl>
                                          <p:spTgt spid="45"/>
                                        </p:tgtEl>
                                      </p:cBhvr>
                                    </p:animEffect>
                                    <p:set>
                                      <p:cBhvr>
                                        <p:cTn id="30" dur="1" fill="hold">
                                          <p:stCondLst>
                                            <p:cond delay="1499"/>
                                          </p:stCondLst>
                                        </p:cTn>
                                        <p:tgtEl>
                                          <p:spTgt spid="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30" grpId="0" animBg="1"/>
      <p:bldP spid="39"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6462" y="2461570"/>
            <a:ext cx="1334738" cy="640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2"/>
          <p:cNvSpPr txBox="1">
            <a:spLocks noChangeArrowheads="1"/>
          </p:cNvSpPr>
          <p:nvPr/>
        </p:nvSpPr>
        <p:spPr>
          <a:xfrm>
            <a:off x="457200" y="17252"/>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2600" dirty="0" smtClean="0">
                <a:ea typeface="MS PGothic" pitchFamily="34" charset="-128"/>
              </a:rPr>
              <a:t>Permanent Positive Supply Shock</a:t>
            </a:r>
            <a:endParaRPr lang="en-US" altLang="en-US" sz="2600" dirty="0" smtClean="0">
              <a:ea typeface="ヒラギノ角ゴ Pro W3" pitchFamily="-65" charset="-128"/>
            </a:endParaRPr>
          </a:p>
        </p:txBody>
      </p:sp>
      <p:sp>
        <p:nvSpPr>
          <p:cNvPr id="11" name="Rectangle 2"/>
          <p:cNvSpPr txBox="1">
            <a:spLocks noChangeArrowheads="1"/>
          </p:cNvSpPr>
          <p:nvPr/>
        </p:nvSpPr>
        <p:spPr>
          <a:xfrm>
            <a:off x="457200" y="304800"/>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1600" dirty="0" smtClean="0">
                <a:ea typeface="MS PGothic" pitchFamily="34" charset="-128"/>
              </a:rPr>
              <a:t>1995–1999</a:t>
            </a:r>
            <a:endParaRPr lang="en-US" altLang="en-US" sz="1600" dirty="0" smtClean="0">
              <a:ea typeface="ヒラギノ角ゴ Pro W3" pitchFamily="-65" charset="-128"/>
            </a:endParaRPr>
          </a:p>
        </p:txBody>
      </p:sp>
      <p:pic>
        <p:nvPicPr>
          <p:cNvPr id="8806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7712" y="932379"/>
            <a:ext cx="1699927" cy="534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a:cxnSpLocks noChangeAspect="1"/>
          </p:cNvCxnSpPr>
          <p:nvPr/>
        </p:nvCxnSpPr>
        <p:spPr>
          <a:xfrm flipV="1">
            <a:off x="2447925" y="1704975"/>
            <a:ext cx="4132260" cy="2373853"/>
          </a:xfrm>
          <a:prstGeom prst="line">
            <a:avLst/>
          </a:prstGeom>
          <a:ln w="38100"/>
        </p:spPr>
        <p:style>
          <a:lnRef idx="1">
            <a:schemeClr val="dk1"/>
          </a:lnRef>
          <a:fillRef idx="0">
            <a:schemeClr val="dk1"/>
          </a:fillRef>
          <a:effectRef idx="0">
            <a:schemeClr val="dk1"/>
          </a:effectRef>
          <a:fontRef idx="minor">
            <a:schemeClr val="tx1"/>
          </a:fontRef>
        </p:style>
      </p:cxnSp>
      <p:cxnSp>
        <p:nvCxnSpPr>
          <p:cNvPr id="14" name="Straight Connector 13"/>
          <p:cNvCxnSpPr>
            <a:cxnSpLocks noChangeAspect="1"/>
          </p:cNvCxnSpPr>
          <p:nvPr/>
        </p:nvCxnSpPr>
        <p:spPr>
          <a:xfrm flipV="1">
            <a:off x="3009900" y="2133600"/>
            <a:ext cx="3581400" cy="205740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flipV="1">
            <a:off x="4791075" y="1022866"/>
            <a:ext cx="0" cy="3015734"/>
          </a:xfrm>
          <a:prstGeom prst="line">
            <a:avLst/>
          </a:prstGeom>
          <a:ln w="38100"/>
        </p:spPr>
        <p:style>
          <a:lnRef idx="1">
            <a:schemeClr val="dk1"/>
          </a:lnRef>
          <a:fillRef idx="0">
            <a:schemeClr val="dk1"/>
          </a:fillRef>
          <a:effectRef idx="0">
            <a:schemeClr val="dk1"/>
          </a:effectRef>
          <a:fontRef idx="minor">
            <a:schemeClr val="tx1"/>
          </a:fontRef>
        </p:style>
      </p:cxnSp>
      <p:cxnSp>
        <p:nvCxnSpPr>
          <p:cNvPr id="16" name="Straight Connector 15"/>
          <p:cNvCxnSpPr>
            <a:cxnSpLocks noChangeAspect="1"/>
          </p:cNvCxnSpPr>
          <p:nvPr/>
        </p:nvCxnSpPr>
        <p:spPr>
          <a:xfrm>
            <a:off x="3352800" y="1905453"/>
            <a:ext cx="3048000" cy="1752600"/>
          </a:xfrm>
          <a:prstGeom prst="line">
            <a:avLst/>
          </a:prstGeom>
          <a:ln w="38100"/>
        </p:spPr>
        <p:style>
          <a:lnRef idx="1">
            <a:schemeClr val="dk1"/>
          </a:lnRef>
          <a:fillRef idx="0">
            <a:schemeClr val="dk1"/>
          </a:fillRef>
          <a:effectRef idx="0">
            <a:schemeClr val="dk1"/>
          </a:effectRef>
          <a:fontRef idx="minor">
            <a:schemeClr val="tx1"/>
          </a:fontRef>
        </p:style>
      </p:cxnSp>
      <p:sp>
        <p:nvSpPr>
          <p:cNvPr id="17" name="Text Box 39"/>
          <p:cNvSpPr txBox="1">
            <a:spLocks noChangeArrowheads="1"/>
          </p:cNvSpPr>
          <p:nvPr/>
        </p:nvSpPr>
        <p:spPr bwMode="auto">
          <a:xfrm>
            <a:off x="6172200" y="3595688"/>
            <a:ext cx="60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800" b="0" i="1" dirty="0">
                <a:solidFill>
                  <a:srgbClr val="000000"/>
                </a:solidFill>
                <a:latin typeface="Times New Roman" pitchFamily="18" charset="0"/>
              </a:rPr>
              <a:t>AD</a:t>
            </a:r>
          </a:p>
        </p:txBody>
      </p:sp>
      <p:sp>
        <p:nvSpPr>
          <p:cNvPr id="18" name="Rectangle 33"/>
          <p:cNvSpPr>
            <a:spLocks noChangeArrowheads="1"/>
          </p:cNvSpPr>
          <p:nvPr/>
        </p:nvSpPr>
        <p:spPr bwMode="auto">
          <a:xfrm>
            <a:off x="4105275" y="838200"/>
            <a:ext cx="710451"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LRAS</a:t>
            </a:r>
            <a:endParaRPr lang="en-US" altLang="en-US" sz="1800" b="0" i="1" baseline="-25000" dirty="0">
              <a:solidFill>
                <a:srgbClr val="000000"/>
              </a:solidFill>
              <a:latin typeface="Times New Roman" pitchFamily="18" charset="0"/>
            </a:endParaRPr>
          </a:p>
        </p:txBody>
      </p:sp>
      <p:sp>
        <p:nvSpPr>
          <p:cNvPr id="19" name="Line 32"/>
          <p:cNvSpPr>
            <a:spLocks noChangeShapeType="1"/>
          </p:cNvSpPr>
          <p:nvPr/>
        </p:nvSpPr>
        <p:spPr bwMode="auto">
          <a:xfrm>
            <a:off x="2413873" y="4038600"/>
            <a:ext cx="4533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20" name="Rectangle 38"/>
          <p:cNvSpPr>
            <a:spLocks noChangeArrowheads="1"/>
          </p:cNvSpPr>
          <p:nvPr/>
        </p:nvSpPr>
        <p:spPr bwMode="auto">
          <a:xfrm>
            <a:off x="6593985" y="399142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solidFill>
                  <a:srgbClr val="000000"/>
                </a:solidFill>
                <a:latin typeface="Times New Roman" pitchFamily="18" charset="0"/>
              </a:rPr>
              <a:t>Y</a:t>
            </a:r>
          </a:p>
        </p:txBody>
      </p:sp>
      <p:sp>
        <p:nvSpPr>
          <p:cNvPr id="21" name="Oval 42"/>
          <p:cNvSpPr>
            <a:spLocks noChangeAspect="1" noChangeArrowheads="1"/>
          </p:cNvSpPr>
          <p:nvPr/>
        </p:nvSpPr>
        <p:spPr bwMode="auto">
          <a:xfrm>
            <a:off x="4456113" y="3971026"/>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12</a:t>
            </a:r>
            <a:endParaRPr lang="en-US" altLang="en-US" sz="1400" b="0" dirty="0">
              <a:solidFill>
                <a:srgbClr val="000000"/>
              </a:solidFill>
              <a:latin typeface="Times New Roman" pitchFamily="18" charset="0"/>
            </a:endParaRPr>
          </a:p>
        </p:txBody>
      </p:sp>
      <p:sp>
        <p:nvSpPr>
          <p:cNvPr id="22" name="Rectangle 44"/>
          <p:cNvSpPr>
            <a:spLocks noChangeArrowheads="1"/>
          </p:cNvSpPr>
          <p:nvPr/>
        </p:nvSpPr>
        <p:spPr bwMode="auto">
          <a:xfrm>
            <a:off x="6388973" y="1676400"/>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SRAS</a:t>
            </a:r>
            <a:endParaRPr lang="en-US" altLang="en-US" sz="1800" b="0" i="1" dirty="0">
              <a:solidFill>
                <a:srgbClr val="000000"/>
              </a:solidFill>
              <a:latin typeface="Times New Roman" pitchFamily="18" charset="0"/>
            </a:endParaRPr>
          </a:p>
        </p:txBody>
      </p:sp>
      <p:sp>
        <p:nvSpPr>
          <p:cNvPr id="23" name="Rectangle 39"/>
          <p:cNvSpPr>
            <a:spLocks noChangeArrowheads="1"/>
          </p:cNvSpPr>
          <p:nvPr/>
        </p:nvSpPr>
        <p:spPr bwMode="auto">
          <a:xfrm>
            <a:off x="1956673" y="838200"/>
            <a:ext cx="369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latin typeface="Symbol" panose="05050102010706020507" pitchFamily="18" charset="2"/>
              </a:rPr>
              <a:t>p </a:t>
            </a:r>
            <a:endParaRPr lang="en-US" altLang="en-US" sz="1800" b="0" i="1" dirty="0">
              <a:solidFill>
                <a:srgbClr val="000000"/>
              </a:solidFill>
              <a:latin typeface="Times New Roman" pitchFamily="18" charset="0"/>
            </a:endParaRPr>
          </a:p>
        </p:txBody>
      </p:sp>
      <p:sp>
        <p:nvSpPr>
          <p:cNvPr id="24" name="Line 41"/>
          <p:cNvSpPr>
            <a:spLocks noChangeShapeType="1"/>
          </p:cNvSpPr>
          <p:nvPr/>
        </p:nvSpPr>
        <p:spPr bwMode="auto">
          <a:xfrm flipH="1">
            <a:off x="2432512" y="2952750"/>
            <a:ext cx="2743200" cy="0"/>
          </a:xfrm>
          <a:prstGeom prst="line">
            <a:avLst/>
          </a:prstGeom>
          <a:noFill/>
          <a:ln w="19050">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5" name="Oval 43"/>
          <p:cNvSpPr>
            <a:spLocks noChangeAspect="1" noChangeArrowheads="1"/>
          </p:cNvSpPr>
          <p:nvPr/>
        </p:nvSpPr>
        <p:spPr bwMode="auto">
          <a:xfrm>
            <a:off x="4876800" y="3962400"/>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13</a:t>
            </a:r>
            <a:endParaRPr lang="en-US" altLang="en-US" sz="1400" b="0" dirty="0">
              <a:solidFill>
                <a:srgbClr val="FF0000"/>
              </a:solidFill>
              <a:latin typeface="Times New Roman" pitchFamily="18" charset="0"/>
            </a:endParaRPr>
          </a:p>
        </p:txBody>
      </p:sp>
      <p:sp>
        <p:nvSpPr>
          <p:cNvPr id="26" name="Line 41"/>
          <p:cNvSpPr>
            <a:spLocks noChangeShapeType="1"/>
          </p:cNvSpPr>
          <p:nvPr/>
        </p:nvSpPr>
        <p:spPr bwMode="auto">
          <a:xfrm flipH="1">
            <a:off x="2419350" y="2736056"/>
            <a:ext cx="2377440" cy="1588"/>
          </a:xfrm>
          <a:prstGeom prst="line">
            <a:avLst/>
          </a:prstGeom>
          <a:noFill/>
          <a:ln w="19050">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7" name="Line 33"/>
          <p:cNvSpPr>
            <a:spLocks noChangeShapeType="1"/>
          </p:cNvSpPr>
          <p:nvPr/>
        </p:nvSpPr>
        <p:spPr bwMode="auto">
          <a:xfrm flipH="1">
            <a:off x="2407522" y="990600"/>
            <a:ext cx="4763"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28" name="Line 41"/>
          <p:cNvSpPr>
            <a:spLocks noChangeShapeType="1"/>
          </p:cNvSpPr>
          <p:nvPr/>
        </p:nvSpPr>
        <p:spPr bwMode="auto">
          <a:xfrm>
            <a:off x="5170706" y="1033462"/>
            <a:ext cx="0" cy="2981234"/>
          </a:xfrm>
          <a:prstGeom prst="line">
            <a:avLst/>
          </a:prstGeom>
          <a:noFill/>
          <a:ln w="38100">
            <a:solidFill>
              <a:srgbClr val="FF0000"/>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9" name="Oval 43"/>
          <p:cNvSpPr>
            <a:spLocks noChangeAspect="1" noChangeArrowheads="1"/>
          </p:cNvSpPr>
          <p:nvPr/>
        </p:nvSpPr>
        <p:spPr bwMode="auto">
          <a:xfrm>
            <a:off x="1981200" y="2736056"/>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4</a:t>
            </a:r>
            <a:endParaRPr lang="en-US" altLang="en-US" sz="1400" b="0" dirty="0">
              <a:solidFill>
                <a:srgbClr val="FF0000"/>
              </a:solidFill>
              <a:latin typeface="Times New Roman" pitchFamily="18" charset="0"/>
            </a:endParaRPr>
          </a:p>
        </p:txBody>
      </p:sp>
      <p:sp>
        <p:nvSpPr>
          <p:cNvPr id="30" name="Oval 42"/>
          <p:cNvSpPr>
            <a:spLocks noChangeAspect="1" noChangeArrowheads="1"/>
          </p:cNvSpPr>
          <p:nvPr/>
        </p:nvSpPr>
        <p:spPr bwMode="auto">
          <a:xfrm>
            <a:off x="1922463" y="2514600"/>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5</a:t>
            </a:r>
            <a:endParaRPr lang="en-US" altLang="en-US" sz="1400" b="0" dirty="0">
              <a:solidFill>
                <a:srgbClr val="000000"/>
              </a:solidFill>
              <a:latin typeface="Times New Roman" pitchFamily="18" charset="0"/>
            </a:endParaRPr>
          </a:p>
        </p:txBody>
      </p:sp>
      <p:pic>
        <p:nvPicPr>
          <p:cNvPr id="880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4800600"/>
            <a:ext cx="4800598" cy="1500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4295" y="4803333"/>
            <a:ext cx="5262910" cy="1944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51880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067"/>
                                        </p:tgtEl>
                                        <p:attrNameLst>
                                          <p:attrName>style.visibility</p:attrName>
                                        </p:attrNameLst>
                                      </p:cBhvr>
                                      <p:to>
                                        <p:strVal val="visible"/>
                                      </p:to>
                                    </p:set>
                                  </p:childTnLst>
                                </p:cTn>
                              </p:par>
                              <p:par>
                                <p:cTn id="7" presetID="22" presetClass="entr" presetSubtype="1"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animEffect transition="in" filter="wipe(up)">
                                      <p:cBhvr>
                                        <p:cTn id="9" dur="500"/>
                                        <p:tgtEl>
                                          <p:spTgt spid="28"/>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right)">
                                      <p:cBhvr>
                                        <p:cTn id="22" dur="500"/>
                                        <p:tgtEl>
                                          <p:spTgt spid="24"/>
                                        </p:tgtEl>
                                      </p:cBhvr>
                                    </p:animEffec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nodeType="afterEffect">
                                  <p:stCondLst>
                                    <p:cond delay="0"/>
                                  </p:stCondLst>
                                  <p:childTnLst>
                                    <p:set>
                                      <p:cBhvr>
                                        <p:cTn id="28" dur="1" fill="hold">
                                          <p:stCondLst>
                                            <p:cond delay="0"/>
                                          </p:stCondLst>
                                        </p:cTn>
                                        <p:tgtEl>
                                          <p:spTgt spid="8806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xit" presetSubtype="1" fill="hold" nodeType="clickEffect">
                                  <p:stCondLst>
                                    <p:cond delay="0"/>
                                  </p:stCondLst>
                                  <p:childTnLst>
                                    <p:animEffect transition="out" filter="wipe(up)">
                                      <p:cBhvr>
                                        <p:cTn id="32" dur="1500"/>
                                        <p:tgtEl>
                                          <p:spTgt spid="33"/>
                                        </p:tgtEl>
                                      </p:cBhvr>
                                    </p:animEffect>
                                    <p:set>
                                      <p:cBhvr>
                                        <p:cTn id="33" dur="1" fill="hold">
                                          <p:stCondLst>
                                            <p:cond delay="1499"/>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28" grpId="0" animBg="1"/>
      <p:bldP spid="2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Line 32"/>
          <p:cNvSpPr>
            <a:spLocks noChangeShapeType="1"/>
          </p:cNvSpPr>
          <p:nvPr/>
        </p:nvSpPr>
        <p:spPr bwMode="auto">
          <a:xfrm>
            <a:off x="2413873" y="3531078"/>
            <a:ext cx="4533900" cy="0"/>
          </a:xfrm>
          <a:prstGeom prst="line">
            <a:avLst/>
          </a:prstGeom>
          <a:noFill/>
          <a:ln w="9525">
            <a:solidFill>
              <a:schemeClr val="bg2">
                <a:lumMod val="75000"/>
              </a:schemeClr>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cxnSp>
        <p:nvCxnSpPr>
          <p:cNvPr id="7" name="Straight Connector 6"/>
          <p:cNvCxnSpPr>
            <a:cxnSpLocks noChangeAspect="1"/>
          </p:cNvCxnSpPr>
          <p:nvPr/>
        </p:nvCxnSpPr>
        <p:spPr>
          <a:xfrm flipV="1">
            <a:off x="3890963" y="2667000"/>
            <a:ext cx="2743200" cy="1575881"/>
          </a:xfrm>
          <a:prstGeom prst="line">
            <a:avLst/>
          </a:prstGeom>
          <a:ln w="38100"/>
        </p:spPr>
        <p:style>
          <a:lnRef idx="1">
            <a:schemeClr val="dk1"/>
          </a:lnRef>
          <a:fillRef idx="0">
            <a:schemeClr val="dk1"/>
          </a:fillRef>
          <a:effectRef idx="0">
            <a:schemeClr val="dk1"/>
          </a:effectRef>
          <a:fontRef idx="minor">
            <a:schemeClr val="tx1"/>
          </a:fontRef>
        </p:style>
      </p:cxnSp>
      <p:cxnSp>
        <p:nvCxnSpPr>
          <p:cNvPr id="8" name="Straight Connector 7"/>
          <p:cNvCxnSpPr>
            <a:cxnSpLocks noChangeAspect="1"/>
          </p:cNvCxnSpPr>
          <p:nvPr/>
        </p:nvCxnSpPr>
        <p:spPr>
          <a:xfrm flipV="1">
            <a:off x="3048000" y="2133600"/>
            <a:ext cx="3581400" cy="205740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flipV="1">
            <a:off x="5630171" y="1022866"/>
            <a:ext cx="0" cy="3240010"/>
          </a:xfrm>
          <a:prstGeom prst="line">
            <a:avLst/>
          </a:prstGeom>
          <a:ln w="38100"/>
        </p:spPr>
        <p:style>
          <a:lnRef idx="1">
            <a:schemeClr val="dk1"/>
          </a:lnRef>
          <a:fillRef idx="0">
            <a:schemeClr val="dk1"/>
          </a:fillRef>
          <a:effectRef idx="0">
            <a:schemeClr val="dk1"/>
          </a:effectRef>
          <a:fontRef idx="minor">
            <a:schemeClr val="tx1"/>
          </a:fontRef>
        </p:style>
      </p:cxnSp>
      <p:cxnSp>
        <p:nvCxnSpPr>
          <p:cNvPr id="10" name="Straight Connector 9"/>
          <p:cNvCxnSpPr>
            <a:cxnSpLocks/>
          </p:cNvCxnSpPr>
          <p:nvPr/>
        </p:nvCxnSpPr>
        <p:spPr>
          <a:xfrm>
            <a:off x="3810000" y="1321592"/>
            <a:ext cx="2209800" cy="2345984"/>
          </a:xfrm>
          <a:prstGeom prst="line">
            <a:avLst/>
          </a:prstGeom>
          <a:ln w="38100"/>
        </p:spPr>
        <p:style>
          <a:lnRef idx="1">
            <a:schemeClr val="dk1"/>
          </a:lnRef>
          <a:fillRef idx="0">
            <a:schemeClr val="dk1"/>
          </a:fillRef>
          <a:effectRef idx="0">
            <a:schemeClr val="dk1"/>
          </a:effectRef>
          <a:fontRef idx="minor">
            <a:schemeClr val="tx1"/>
          </a:fontRef>
        </p:style>
      </p:cxnSp>
      <p:sp>
        <p:nvSpPr>
          <p:cNvPr id="14" name="Text Box 39"/>
          <p:cNvSpPr txBox="1">
            <a:spLocks noChangeArrowheads="1"/>
          </p:cNvSpPr>
          <p:nvPr/>
        </p:nvSpPr>
        <p:spPr bwMode="auto">
          <a:xfrm>
            <a:off x="6172200" y="3595688"/>
            <a:ext cx="60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800" b="0" i="1" dirty="0">
                <a:solidFill>
                  <a:srgbClr val="000000"/>
                </a:solidFill>
                <a:latin typeface="Times New Roman" pitchFamily="18" charset="0"/>
              </a:rPr>
              <a:t>AD</a:t>
            </a:r>
          </a:p>
        </p:txBody>
      </p:sp>
      <p:sp>
        <p:nvSpPr>
          <p:cNvPr id="15" name="Rectangle 33"/>
          <p:cNvSpPr>
            <a:spLocks noChangeArrowheads="1"/>
          </p:cNvSpPr>
          <p:nvPr/>
        </p:nvSpPr>
        <p:spPr bwMode="auto">
          <a:xfrm>
            <a:off x="5044440" y="745914"/>
            <a:ext cx="710451"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LRAS</a:t>
            </a:r>
            <a:endParaRPr lang="en-US" altLang="en-US" sz="1800" b="0" i="1" baseline="-25000" dirty="0">
              <a:solidFill>
                <a:srgbClr val="000000"/>
              </a:solidFill>
              <a:latin typeface="Times New Roman" pitchFamily="18" charset="0"/>
            </a:endParaRPr>
          </a:p>
        </p:txBody>
      </p:sp>
      <p:sp>
        <p:nvSpPr>
          <p:cNvPr id="17" name="Rectangle 38"/>
          <p:cNvSpPr>
            <a:spLocks noChangeArrowheads="1"/>
          </p:cNvSpPr>
          <p:nvPr/>
        </p:nvSpPr>
        <p:spPr bwMode="auto">
          <a:xfrm>
            <a:off x="6593985" y="4188489"/>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solidFill>
                  <a:srgbClr val="000000"/>
                </a:solidFill>
                <a:latin typeface="Times New Roman" pitchFamily="18" charset="0"/>
              </a:rPr>
              <a:t>Y</a:t>
            </a:r>
          </a:p>
        </p:txBody>
      </p:sp>
      <p:sp>
        <p:nvSpPr>
          <p:cNvPr id="18" name="Oval 42"/>
          <p:cNvSpPr>
            <a:spLocks noChangeAspect="1" noChangeArrowheads="1"/>
          </p:cNvSpPr>
          <p:nvPr/>
        </p:nvSpPr>
        <p:spPr bwMode="auto">
          <a:xfrm>
            <a:off x="5275263" y="4168087"/>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12</a:t>
            </a:r>
            <a:endParaRPr lang="en-US" altLang="en-US" sz="1400" b="0" dirty="0">
              <a:solidFill>
                <a:srgbClr val="000000"/>
              </a:solidFill>
              <a:latin typeface="Times New Roman" pitchFamily="18" charset="0"/>
            </a:endParaRPr>
          </a:p>
        </p:txBody>
      </p:sp>
      <p:sp>
        <p:nvSpPr>
          <p:cNvPr id="19" name="Rectangle 44"/>
          <p:cNvSpPr>
            <a:spLocks noChangeArrowheads="1"/>
          </p:cNvSpPr>
          <p:nvPr/>
        </p:nvSpPr>
        <p:spPr bwMode="auto">
          <a:xfrm>
            <a:off x="6465173" y="2590800"/>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SRAS</a:t>
            </a:r>
            <a:endParaRPr lang="en-US" altLang="en-US" sz="1800" b="0" i="1" dirty="0">
              <a:solidFill>
                <a:srgbClr val="000000"/>
              </a:solidFill>
              <a:latin typeface="Times New Roman" pitchFamily="18" charset="0"/>
            </a:endParaRPr>
          </a:p>
        </p:txBody>
      </p:sp>
      <p:sp>
        <p:nvSpPr>
          <p:cNvPr id="20" name="Rectangle 39"/>
          <p:cNvSpPr>
            <a:spLocks noChangeArrowheads="1"/>
          </p:cNvSpPr>
          <p:nvPr/>
        </p:nvSpPr>
        <p:spPr bwMode="auto">
          <a:xfrm>
            <a:off x="1956673" y="838200"/>
            <a:ext cx="369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latin typeface="Symbol" panose="05050102010706020507" pitchFamily="18" charset="2"/>
              </a:rPr>
              <a:t>p </a:t>
            </a:r>
            <a:endParaRPr lang="en-US" altLang="en-US" sz="1800" b="0" i="1" dirty="0">
              <a:solidFill>
                <a:srgbClr val="000000"/>
              </a:solidFill>
              <a:latin typeface="Times New Roman" pitchFamily="18" charset="0"/>
            </a:endParaRPr>
          </a:p>
        </p:txBody>
      </p:sp>
      <p:sp>
        <p:nvSpPr>
          <p:cNvPr id="23" name="Line 41"/>
          <p:cNvSpPr>
            <a:spLocks noChangeShapeType="1"/>
          </p:cNvSpPr>
          <p:nvPr/>
        </p:nvSpPr>
        <p:spPr bwMode="auto">
          <a:xfrm flipH="1">
            <a:off x="2428162" y="3238504"/>
            <a:ext cx="3200400" cy="1588"/>
          </a:xfrm>
          <a:prstGeom prst="line">
            <a:avLst/>
          </a:prstGeom>
          <a:noFill/>
          <a:ln w="19050">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4" name="Line 33"/>
          <p:cNvSpPr>
            <a:spLocks noChangeShapeType="1"/>
          </p:cNvSpPr>
          <p:nvPr/>
        </p:nvSpPr>
        <p:spPr bwMode="auto">
          <a:xfrm flipH="1">
            <a:off x="2407522" y="990600"/>
            <a:ext cx="4763"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26" name="Oval 43"/>
          <p:cNvSpPr>
            <a:spLocks noChangeAspect="1" noChangeArrowheads="1"/>
          </p:cNvSpPr>
          <p:nvPr/>
        </p:nvSpPr>
        <p:spPr bwMode="auto">
          <a:xfrm>
            <a:off x="1966686" y="2833914"/>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4</a:t>
            </a:r>
            <a:endParaRPr lang="en-US" altLang="en-US" sz="1400" b="0" dirty="0">
              <a:solidFill>
                <a:srgbClr val="FF0000"/>
              </a:solidFill>
              <a:latin typeface="Times New Roman" pitchFamily="18" charset="0"/>
            </a:endParaRPr>
          </a:p>
        </p:txBody>
      </p:sp>
      <p:sp>
        <p:nvSpPr>
          <p:cNvPr id="27" name="Oval 42"/>
          <p:cNvSpPr>
            <a:spLocks noChangeAspect="1" noChangeArrowheads="1"/>
          </p:cNvSpPr>
          <p:nvPr/>
        </p:nvSpPr>
        <p:spPr bwMode="auto">
          <a:xfrm>
            <a:off x="1910687" y="3048000"/>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3</a:t>
            </a:r>
            <a:endParaRPr lang="en-US" altLang="en-US" sz="1400" b="0" dirty="0">
              <a:solidFill>
                <a:srgbClr val="000000"/>
              </a:solidFill>
              <a:latin typeface="Times New Roman" pitchFamily="18" charset="0"/>
            </a:endParaRPr>
          </a:p>
        </p:txBody>
      </p:sp>
      <p:sp>
        <p:nvSpPr>
          <p:cNvPr id="29" name="Rectangle 2"/>
          <p:cNvSpPr txBox="1">
            <a:spLocks noChangeArrowheads="1"/>
          </p:cNvSpPr>
          <p:nvPr/>
        </p:nvSpPr>
        <p:spPr>
          <a:xfrm>
            <a:off x="457200" y="17252"/>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2600" dirty="0" smtClean="0">
                <a:ea typeface="MS PGothic" pitchFamily="34" charset="-128"/>
              </a:rPr>
              <a:t>Negative Demand and Supply Shocks</a:t>
            </a:r>
            <a:endParaRPr lang="en-US" altLang="en-US" sz="2600" dirty="0" smtClean="0">
              <a:ea typeface="ヒラギノ角ゴ Pro W3" pitchFamily="-65" charset="-128"/>
            </a:endParaRPr>
          </a:p>
        </p:txBody>
      </p:sp>
      <p:sp>
        <p:nvSpPr>
          <p:cNvPr id="30" name="Rectangle 2"/>
          <p:cNvSpPr txBox="1">
            <a:spLocks noChangeArrowheads="1"/>
          </p:cNvSpPr>
          <p:nvPr/>
        </p:nvSpPr>
        <p:spPr>
          <a:xfrm>
            <a:off x="457200" y="304800"/>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1600" dirty="0" smtClean="0">
                <a:ea typeface="MS PGothic" pitchFamily="34" charset="-128"/>
              </a:rPr>
              <a:t>2007–2009</a:t>
            </a:r>
            <a:endParaRPr lang="en-US" altLang="en-US" sz="1600" dirty="0" smtClean="0">
              <a:ea typeface="ヒラギノ角ゴ Pro W3" pitchFamily="-65" charset="-128"/>
            </a:endParaRPr>
          </a:p>
        </p:txBody>
      </p:sp>
      <p:sp>
        <p:nvSpPr>
          <p:cNvPr id="31" name="Oval 43"/>
          <p:cNvSpPr>
            <a:spLocks noChangeAspect="1" noChangeArrowheads="1"/>
          </p:cNvSpPr>
          <p:nvPr/>
        </p:nvSpPr>
        <p:spPr bwMode="auto">
          <a:xfrm>
            <a:off x="4663654" y="4159461"/>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11</a:t>
            </a:r>
            <a:endParaRPr lang="en-US" altLang="en-US" sz="1400" b="0" dirty="0">
              <a:solidFill>
                <a:srgbClr val="FF0000"/>
              </a:solidFill>
              <a:latin typeface="Times New Roman" pitchFamily="18" charset="0"/>
            </a:endParaRPr>
          </a:p>
        </p:txBody>
      </p:sp>
      <p:pic>
        <p:nvPicPr>
          <p:cNvPr id="8909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24160" y="1910973"/>
            <a:ext cx="1676400" cy="67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909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86" y="2733992"/>
            <a:ext cx="1379220" cy="5410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9" name="Straight Connector 38"/>
          <p:cNvCxnSpPr>
            <a:cxnSpLocks noChangeAspect="1"/>
          </p:cNvCxnSpPr>
          <p:nvPr/>
        </p:nvCxnSpPr>
        <p:spPr>
          <a:xfrm>
            <a:off x="3379890" y="1397792"/>
            <a:ext cx="2487510" cy="2640808"/>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sp>
        <p:nvSpPr>
          <p:cNvPr id="42" name="Line 41"/>
          <p:cNvSpPr>
            <a:spLocks noChangeShapeType="1"/>
          </p:cNvSpPr>
          <p:nvPr/>
        </p:nvSpPr>
        <p:spPr bwMode="auto">
          <a:xfrm flipH="1">
            <a:off x="2428161" y="3097935"/>
            <a:ext cx="2551145" cy="0"/>
          </a:xfrm>
          <a:prstGeom prst="line">
            <a:avLst/>
          </a:prstGeom>
          <a:noFill/>
          <a:ln w="19050">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46" name="Line 41"/>
          <p:cNvSpPr>
            <a:spLocks noChangeShapeType="1"/>
          </p:cNvSpPr>
          <p:nvPr/>
        </p:nvSpPr>
        <p:spPr bwMode="auto">
          <a:xfrm flipH="1">
            <a:off x="4970542" y="3118538"/>
            <a:ext cx="0" cy="1148662"/>
          </a:xfrm>
          <a:prstGeom prst="line">
            <a:avLst/>
          </a:prstGeom>
          <a:noFill/>
          <a:ln w="19050">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51" name="Line 32"/>
          <p:cNvSpPr>
            <a:spLocks noChangeShapeType="1"/>
          </p:cNvSpPr>
          <p:nvPr/>
        </p:nvSpPr>
        <p:spPr bwMode="auto">
          <a:xfrm>
            <a:off x="2412522" y="4262876"/>
            <a:ext cx="4533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52" name="Oval 42"/>
          <p:cNvSpPr>
            <a:spLocks noChangeAspect="1" noChangeArrowheads="1"/>
          </p:cNvSpPr>
          <p:nvPr/>
        </p:nvSpPr>
        <p:spPr bwMode="auto">
          <a:xfrm>
            <a:off x="1905000" y="3295286"/>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a:solidFill>
                  <a:srgbClr val="000000"/>
                </a:solidFill>
                <a:latin typeface="Times New Roman" pitchFamily="18" charset="0"/>
              </a:rPr>
              <a:t>0</a:t>
            </a:r>
          </a:p>
        </p:txBody>
      </p:sp>
    </p:spTree>
    <p:extLst>
      <p:ext uri="{BB962C8B-B14F-4D97-AF65-F5344CB8AC3E}">
        <p14:creationId xmlns:p14="http://schemas.microsoft.com/office/powerpoint/2010/main" val="15946701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down)">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9092"/>
                                        </p:tgtEl>
                                        <p:attrNameLst>
                                          <p:attrName>style.visibility</p:attrName>
                                        </p:attrNameLst>
                                      </p:cBhvr>
                                      <p:to>
                                        <p:strVal val="visible"/>
                                      </p:to>
                                    </p:set>
                                  </p:childTnLst>
                                </p:cTn>
                              </p:par>
                              <p:par>
                                <p:cTn id="17" presetID="22" presetClass="entr" presetSubtype="2"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right)">
                                      <p:cBhvr>
                                        <p:cTn id="19" dur="500"/>
                                        <p:tgtEl>
                                          <p:spTgt spid="42"/>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wipe(up)">
                                      <p:cBhvr>
                                        <p:cTn id="22" dur="500"/>
                                        <p:tgtEl>
                                          <p:spTgt spid="46"/>
                                        </p:tgtEl>
                                      </p:cBhvr>
                                    </p:animEffec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1" grpId="0"/>
      <p:bldP spid="42" grpId="0" animBg="1"/>
      <p:bldP spid="4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a:cxnSpLocks noChangeAspect="1"/>
          </p:cNvCxnSpPr>
          <p:nvPr/>
        </p:nvCxnSpPr>
        <p:spPr>
          <a:xfrm flipV="1">
            <a:off x="3048000" y="2133600"/>
            <a:ext cx="3581400" cy="205740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39" name="Straight Connector 38"/>
          <p:cNvCxnSpPr>
            <a:cxnSpLocks noChangeAspect="1"/>
          </p:cNvCxnSpPr>
          <p:nvPr/>
        </p:nvCxnSpPr>
        <p:spPr>
          <a:xfrm>
            <a:off x="3379890" y="1397792"/>
            <a:ext cx="2487510" cy="2640808"/>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sp>
        <p:nvSpPr>
          <p:cNvPr id="42" name="Line 41"/>
          <p:cNvSpPr>
            <a:spLocks noChangeShapeType="1"/>
          </p:cNvSpPr>
          <p:nvPr/>
        </p:nvSpPr>
        <p:spPr bwMode="auto">
          <a:xfrm flipH="1">
            <a:off x="2428161" y="3097935"/>
            <a:ext cx="2551145" cy="0"/>
          </a:xfrm>
          <a:prstGeom prst="line">
            <a:avLst/>
          </a:prstGeom>
          <a:noFill/>
          <a:ln w="19050">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46" name="Line 41"/>
          <p:cNvSpPr>
            <a:spLocks noChangeShapeType="1"/>
          </p:cNvSpPr>
          <p:nvPr/>
        </p:nvSpPr>
        <p:spPr bwMode="auto">
          <a:xfrm flipH="1">
            <a:off x="4970542" y="3118538"/>
            <a:ext cx="0" cy="1148662"/>
          </a:xfrm>
          <a:prstGeom prst="line">
            <a:avLst/>
          </a:prstGeom>
          <a:noFill/>
          <a:ln w="19050">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16" name="Line 32"/>
          <p:cNvSpPr>
            <a:spLocks noChangeShapeType="1"/>
          </p:cNvSpPr>
          <p:nvPr/>
        </p:nvSpPr>
        <p:spPr bwMode="auto">
          <a:xfrm>
            <a:off x="2413873" y="3531078"/>
            <a:ext cx="4533900" cy="0"/>
          </a:xfrm>
          <a:prstGeom prst="line">
            <a:avLst/>
          </a:prstGeom>
          <a:noFill/>
          <a:ln w="9525">
            <a:solidFill>
              <a:schemeClr val="bg2">
                <a:lumMod val="75000"/>
              </a:schemeClr>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pic>
        <p:nvPicPr>
          <p:cNvPr id="890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4980197"/>
            <a:ext cx="5386614" cy="1877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Connector 6"/>
          <p:cNvCxnSpPr>
            <a:cxnSpLocks noChangeAspect="1"/>
          </p:cNvCxnSpPr>
          <p:nvPr/>
        </p:nvCxnSpPr>
        <p:spPr>
          <a:xfrm flipV="1">
            <a:off x="3890963" y="2667000"/>
            <a:ext cx="2743200" cy="1575881"/>
          </a:xfrm>
          <a:prstGeom prst="line">
            <a:avLst/>
          </a:prstGeom>
          <a:ln w="38100"/>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flipV="1">
            <a:off x="5630171" y="1022866"/>
            <a:ext cx="0" cy="3240010"/>
          </a:xfrm>
          <a:prstGeom prst="line">
            <a:avLst/>
          </a:prstGeom>
          <a:ln w="38100"/>
        </p:spPr>
        <p:style>
          <a:lnRef idx="1">
            <a:schemeClr val="dk1"/>
          </a:lnRef>
          <a:fillRef idx="0">
            <a:schemeClr val="dk1"/>
          </a:fillRef>
          <a:effectRef idx="0">
            <a:schemeClr val="dk1"/>
          </a:effectRef>
          <a:fontRef idx="minor">
            <a:schemeClr val="tx1"/>
          </a:fontRef>
        </p:style>
      </p:cxnSp>
      <p:cxnSp>
        <p:nvCxnSpPr>
          <p:cNvPr id="10" name="Straight Connector 9"/>
          <p:cNvCxnSpPr>
            <a:cxnSpLocks/>
          </p:cNvCxnSpPr>
          <p:nvPr/>
        </p:nvCxnSpPr>
        <p:spPr>
          <a:xfrm>
            <a:off x="3810000" y="1321592"/>
            <a:ext cx="2209800" cy="2345984"/>
          </a:xfrm>
          <a:prstGeom prst="line">
            <a:avLst/>
          </a:prstGeom>
          <a:ln w="38100"/>
        </p:spPr>
        <p:style>
          <a:lnRef idx="1">
            <a:schemeClr val="dk1"/>
          </a:lnRef>
          <a:fillRef idx="0">
            <a:schemeClr val="dk1"/>
          </a:fillRef>
          <a:effectRef idx="0">
            <a:schemeClr val="dk1"/>
          </a:effectRef>
          <a:fontRef idx="minor">
            <a:schemeClr val="tx1"/>
          </a:fontRef>
        </p:style>
      </p:cxnSp>
      <p:sp>
        <p:nvSpPr>
          <p:cNvPr id="14" name="Text Box 39"/>
          <p:cNvSpPr txBox="1">
            <a:spLocks noChangeArrowheads="1"/>
          </p:cNvSpPr>
          <p:nvPr/>
        </p:nvSpPr>
        <p:spPr bwMode="auto">
          <a:xfrm>
            <a:off x="6172200" y="3595688"/>
            <a:ext cx="60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spcBef>
                <a:spcPct val="50000"/>
              </a:spcBef>
            </a:pPr>
            <a:r>
              <a:rPr lang="en-US" altLang="en-US" sz="1800" b="0" i="1" dirty="0">
                <a:solidFill>
                  <a:srgbClr val="000000"/>
                </a:solidFill>
                <a:latin typeface="Times New Roman" pitchFamily="18" charset="0"/>
              </a:rPr>
              <a:t>AD</a:t>
            </a:r>
          </a:p>
        </p:txBody>
      </p:sp>
      <p:sp>
        <p:nvSpPr>
          <p:cNvPr id="15" name="Rectangle 33"/>
          <p:cNvSpPr>
            <a:spLocks noChangeArrowheads="1"/>
          </p:cNvSpPr>
          <p:nvPr/>
        </p:nvSpPr>
        <p:spPr bwMode="auto">
          <a:xfrm>
            <a:off x="5044440" y="745914"/>
            <a:ext cx="710451"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LRAS</a:t>
            </a:r>
            <a:endParaRPr lang="en-US" altLang="en-US" sz="1800" b="0" i="1" baseline="-25000" dirty="0">
              <a:solidFill>
                <a:srgbClr val="000000"/>
              </a:solidFill>
              <a:latin typeface="Times New Roman" pitchFamily="18" charset="0"/>
            </a:endParaRPr>
          </a:p>
        </p:txBody>
      </p:sp>
      <p:sp>
        <p:nvSpPr>
          <p:cNvPr id="17" name="Rectangle 38"/>
          <p:cNvSpPr>
            <a:spLocks noChangeArrowheads="1"/>
          </p:cNvSpPr>
          <p:nvPr/>
        </p:nvSpPr>
        <p:spPr bwMode="auto">
          <a:xfrm>
            <a:off x="6593985" y="4188489"/>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solidFill>
                  <a:srgbClr val="000000"/>
                </a:solidFill>
                <a:latin typeface="Times New Roman" pitchFamily="18" charset="0"/>
              </a:rPr>
              <a:t>Y</a:t>
            </a:r>
          </a:p>
        </p:txBody>
      </p:sp>
      <p:sp>
        <p:nvSpPr>
          <p:cNvPr id="18" name="Oval 42"/>
          <p:cNvSpPr>
            <a:spLocks noChangeAspect="1" noChangeArrowheads="1"/>
          </p:cNvSpPr>
          <p:nvPr/>
        </p:nvSpPr>
        <p:spPr bwMode="auto">
          <a:xfrm>
            <a:off x="5275263" y="4168087"/>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12</a:t>
            </a:r>
            <a:endParaRPr lang="en-US" altLang="en-US" sz="1400" b="0" dirty="0">
              <a:solidFill>
                <a:srgbClr val="000000"/>
              </a:solidFill>
              <a:latin typeface="Times New Roman" pitchFamily="18" charset="0"/>
            </a:endParaRPr>
          </a:p>
        </p:txBody>
      </p:sp>
      <p:sp>
        <p:nvSpPr>
          <p:cNvPr id="19" name="Rectangle 44"/>
          <p:cNvSpPr>
            <a:spLocks noChangeArrowheads="1"/>
          </p:cNvSpPr>
          <p:nvPr/>
        </p:nvSpPr>
        <p:spPr bwMode="auto">
          <a:xfrm>
            <a:off x="6465173" y="2590800"/>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smtClean="0">
                <a:solidFill>
                  <a:srgbClr val="000000"/>
                </a:solidFill>
                <a:latin typeface="Times New Roman" pitchFamily="18" charset="0"/>
              </a:rPr>
              <a:t>SRAS</a:t>
            </a:r>
            <a:endParaRPr lang="en-US" altLang="en-US" sz="1800" b="0" i="1" dirty="0">
              <a:solidFill>
                <a:srgbClr val="000000"/>
              </a:solidFill>
              <a:latin typeface="Times New Roman" pitchFamily="18" charset="0"/>
            </a:endParaRPr>
          </a:p>
        </p:txBody>
      </p:sp>
      <p:sp>
        <p:nvSpPr>
          <p:cNvPr id="20" name="Rectangle 39"/>
          <p:cNvSpPr>
            <a:spLocks noChangeArrowheads="1"/>
          </p:cNvSpPr>
          <p:nvPr/>
        </p:nvSpPr>
        <p:spPr bwMode="auto">
          <a:xfrm>
            <a:off x="1956673" y="838200"/>
            <a:ext cx="369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i="1" dirty="0">
                <a:latin typeface="Symbol" panose="05050102010706020507" pitchFamily="18" charset="2"/>
              </a:rPr>
              <a:t>p </a:t>
            </a:r>
            <a:endParaRPr lang="en-US" altLang="en-US" sz="1800" b="0" i="1" dirty="0">
              <a:solidFill>
                <a:srgbClr val="000000"/>
              </a:solidFill>
              <a:latin typeface="Times New Roman" pitchFamily="18" charset="0"/>
            </a:endParaRPr>
          </a:p>
        </p:txBody>
      </p:sp>
      <p:sp>
        <p:nvSpPr>
          <p:cNvPr id="23" name="Line 41"/>
          <p:cNvSpPr>
            <a:spLocks noChangeShapeType="1"/>
          </p:cNvSpPr>
          <p:nvPr/>
        </p:nvSpPr>
        <p:spPr bwMode="auto">
          <a:xfrm flipH="1">
            <a:off x="2428162" y="3238504"/>
            <a:ext cx="3200400" cy="1588"/>
          </a:xfrm>
          <a:prstGeom prst="line">
            <a:avLst/>
          </a:prstGeom>
          <a:noFill/>
          <a:ln w="19050">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24" name="Line 33"/>
          <p:cNvSpPr>
            <a:spLocks noChangeShapeType="1"/>
          </p:cNvSpPr>
          <p:nvPr/>
        </p:nvSpPr>
        <p:spPr bwMode="auto">
          <a:xfrm flipH="1">
            <a:off x="2407522" y="990600"/>
            <a:ext cx="4763"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26" name="Oval 43"/>
          <p:cNvSpPr>
            <a:spLocks noChangeAspect="1" noChangeArrowheads="1"/>
          </p:cNvSpPr>
          <p:nvPr/>
        </p:nvSpPr>
        <p:spPr bwMode="auto">
          <a:xfrm>
            <a:off x="1966686" y="2833914"/>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4</a:t>
            </a:r>
            <a:endParaRPr lang="en-US" altLang="en-US" sz="1400" b="0" dirty="0">
              <a:solidFill>
                <a:srgbClr val="FF0000"/>
              </a:solidFill>
              <a:latin typeface="Times New Roman" pitchFamily="18" charset="0"/>
            </a:endParaRPr>
          </a:p>
        </p:txBody>
      </p:sp>
      <p:sp>
        <p:nvSpPr>
          <p:cNvPr id="27" name="Oval 42"/>
          <p:cNvSpPr>
            <a:spLocks noChangeAspect="1" noChangeArrowheads="1"/>
          </p:cNvSpPr>
          <p:nvPr/>
        </p:nvSpPr>
        <p:spPr bwMode="auto">
          <a:xfrm>
            <a:off x="1910687" y="3048000"/>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smtClean="0">
                <a:solidFill>
                  <a:srgbClr val="000000"/>
                </a:solidFill>
                <a:latin typeface="Times New Roman" pitchFamily="18" charset="0"/>
              </a:rPr>
              <a:t>3</a:t>
            </a:r>
            <a:endParaRPr lang="en-US" altLang="en-US" sz="1400" b="0" dirty="0">
              <a:solidFill>
                <a:srgbClr val="000000"/>
              </a:solidFill>
              <a:latin typeface="Times New Roman" pitchFamily="18" charset="0"/>
            </a:endParaRPr>
          </a:p>
        </p:txBody>
      </p:sp>
      <p:sp>
        <p:nvSpPr>
          <p:cNvPr id="29" name="Rectangle 2"/>
          <p:cNvSpPr txBox="1">
            <a:spLocks noChangeArrowheads="1"/>
          </p:cNvSpPr>
          <p:nvPr/>
        </p:nvSpPr>
        <p:spPr>
          <a:xfrm>
            <a:off x="457200" y="17252"/>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2600" dirty="0" smtClean="0">
                <a:ea typeface="MS PGothic" pitchFamily="34" charset="-128"/>
              </a:rPr>
              <a:t>Negative Demand and Supply Shocks</a:t>
            </a:r>
            <a:endParaRPr lang="en-US" altLang="en-US" sz="2600" dirty="0" smtClean="0">
              <a:ea typeface="ヒラギノ角ゴ Pro W3" pitchFamily="-65" charset="-128"/>
            </a:endParaRPr>
          </a:p>
        </p:txBody>
      </p:sp>
      <p:sp>
        <p:nvSpPr>
          <p:cNvPr id="30" name="Rectangle 2"/>
          <p:cNvSpPr txBox="1">
            <a:spLocks noChangeArrowheads="1"/>
          </p:cNvSpPr>
          <p:nvPr/>
        </p:nvSpPr>
        <p:spPr>
          <a:xfrm>
            <a:off x="457200" y="304800"/>
            <a:ext cx="8229600" cy="7286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en-US" altLang="ja-JP" sz="1600" dirty="0" smtClean="0">
                <a:ea typeface="MS PGothic" pitchFamily="34" charset="-128"/>
              </a:rPr>
              <a:t>2007–2009</a:t>
            </a:r>
            <a:endParaRPr lang="en-US" altLang="en-US" sz="1600" dirty="0" smtClean="0">
              <a:ea typeface="ヒラギノ角ゴ Pro W3" pitchFamily="-65" charset="-128"/>
            </a:endParaRPr>
          </a:p>
        </p:txBody>
      </p:sp>
      <p:sp>
        <p:nvSpPr>
          <p:cNvPr id="31" name="Oval 43"/>
          <p:cNvSpPr>
            <a:spLocks noChangeAspect="1" noChangeArrowheads="1"/>
          </p:cNvSpPr>
          <p:nvPr/>
        </p:nvSpPr>
        <p:spPr bwMode="auto">
          <a:xfrm>
            <a:off x="4663654" y="4159461"/>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FF0000"/>
                </a:solidFill>
                <a:latin typeface="Times New Roman" pitchFamily="18" charset="0"/>
              </a:rPr>
              <a:t>11</a:t>
            </a:r>
            <a:endParaRPr lang="en-US" altLang="en-US" sz="1400" b="0" dirty="0">
              <a:solidFill>
                <a:srgbClr val="FF0000"/>
              </a:solidFill>
              <a:latin typeface="Times New Roman" pitchFamily="18" charset="0"/>
            </a:endParaRPr>
          </a:p>
        </p:txBody>
      </p:sp>
      <p:pic>
        <p:nvPicPr>
          <p:cNvPr id="8909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5903" y="3581400"/>
            <a:ext cx="1032510" cy="624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3792" y="1236603"/>
            <a:ext cx="1546860" cy="6743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4" name="Straight Connector 43"/>
          <p:cNvCxnSpPr>
            <a:cxnSpLocks noChangeAspect="1"/>
          </p:cNvCxnSpPr>
          <p:nvPr/>
        </p:nvCxnSpPr>
        <p:spPr>
          <a:xfrm>
            <a:off x="2608944" y="1371600"/>
            <a:ext cx="2487510" cy="2640808"/>
          </a:xfrm>
          <a:prstGeom prst="line">
            <a:avLst/>
          </a:prstGeom>
          <a:ln w="38100">
            <a:solidFill>
              <a:srgbClr val="0000FF"/>
            </a:solidFill>
          </a:ln>
        </p:spPr>
        <p:style>
          <a:lnRef idx="1">
            <a:schemeClr val="dk1"/>
          </a:lnRef>
          <a:fillRef idx="0">
            <a:schemeClr val="dk1"/>
          </a:fillRef>
          <a:effectRef idx="0">
            <a:schemeClr val="dk1"/>
          </a:effectRef>
          <a:fontRef idx="minor">
            <a:schemeClr val="tx1"/>
          </a:fontRef>
        </p:style>
      </p:cxnSp>
      <p:sp>
        <p:nvSpPr>
          <p:cNvPr id="47" name="Oval 43"/>
          <p:cNvSpPr>
            <a:spLocks noChangeAspect="1" noChangeArrowheads="1"/>
          </p:cNvSpPr>
          <p:nvPr/>
        </p:nvSpPr>
        <p:spPr bwMode="auto">
          <a:xfrm>
            <a:off x="1905000" y="3446252"/>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0000FF"/>
                </a:solidFill>
                <a:latin typeface="Times New Roman" pitchFamily="18" charset="0"/>
              </a:rPr>
              <a:t>-1</a:t>
            </a:r>
            <a:endParaRPr lang="en-US" altLang="en-US" sz="1400" b="0" dirty="0">
              <a:solidFill>
                <a:srgbClr val="0000FF"/>
              </a:solidFill>
              <a:latin typeface="Times New Roman" pitchFamily="18" charset="0"/>
            </a:endParaRPr>
          </a:p>
        </p:txBody>
      </p:sp>
      <p:sp>
        <p:nvSpPr>
          <p:cNvPr id="48" name="Oval 43"/>
          <p:cNvSpPr>
            <a:spLocks noChangeAspect="1" noChangeArrowheads="1"/>
          </p:cNvSpPr>
          <p:nvPr/>
        </p:nvSpPr>
        <p:spPr bwMode="auto">
          <a:xfrm>
            <a:off x="4459498" y="4159461"/>
            <a:ext cx="933450" cy="471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smtClean="0">
                <a:solidFill>
                  <a:srgbClr val="0000FF"/>
                </a:solidFill>
                <a:latin typeface="Times New Roman" pitchFamily="18" charset="0"/>
              </a:rPr>
              <a:t>11</a:t>
            </a:r>
            <a:endParaRPr lang="en-US" altLang="en-US" sz="1400" b="0" dirty="0">
              <a:solidFill>
                <a:srgbClr val="0000FF"/>
              </a:solidFill>
              <a:latin typeface="Times New Roman" pitchFamily="18" charset="0"/>
            </a:endParaRPr>
          </a:p>
        </p:txBody>
      </p:sp>
      <p:sp>
        <p:nvSpPr>
          <p:cNvPr id="49" name="Line 41"/>
          <p:cNvSpPr>
            <a:spLocks noChangeShapeType="1"/>
          </p:cNvSpPr>
          <p:nvPr/>
        </p:nvSpPr>
        <p:spPr bwMode="auto">
          <a:xfrm flipH="1">
            <a:off x="2433410" y="3710273"/>
            <a:ext cx="2376243" cy="0"/>
          </a:xfrm>
          <a:prstGeom prst="line">
            <a:avLst/>
          </a:prstGeom>
          <a:noFill/>
          <a:ln w="19050">
            <a:solidFill>
              <a:srgbClr val="0000FF"/>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50" name="Line 41"/>
          <p:cNvSpPr>
            <a:spLocks noChangeShapeType="1"/>
          </p:cNvSpPr>
          <p:nvPr/>
        </p:nvSpPr>
        <p:spPr bwMode="auto">
          <a:xfrm flipH="1">
            <a:off x="4800890" y="3730876"/>
            <a:ext cx="0" cy="536324"/>
          </a:xfrm>
          <a:prstGeom prst="line">
            <a:avLst/>
          </a:prstGeom>
          <a:noFill/>
          <a:ln w="19050">
            <a:solidFill>
              <a:srgbClr val="0000FF"/>
            </a:solidFill>
            <a:prstDash val="dash"/>
            <a:round/>
            <a:headEnd/>
            <a:tailEnd/>
          </a:ln>
          <a:extLst>
            <a:ext uri="{909E8E84-426E-40DD-AFC4-6F175D3DCCD1}">
              <a14:hiddenFill xmlns:a14="http://schemas.microsoft.com/office/drawing/2010/main">
                <a:noFill/>
              </a14:hiddenFill>
            </a:ext>
          </a:extLst>
        </p:spPr>
        <p:txBody>
          <a:bodyPr/>
          <a:lstStyle/>
          <a:p>
            <a:endParaRPr lang="en-US" b="1">
              <a:solidFill>
                <a:srgbClr val="000000"/>
              </a:solidFill>
              <a:latin typeface="Arial" charset="0"/>
            </a:endParaRPr>
          </a:p>
        </p:txBody>
      </p:sp>
      <p:sp>
        <p:nvSpPr>
          <p:cNvPr id="51" name="Line 32"/>
          <p:cNvSpPr>
            <a:spLocks noChangeShapeType="1"/>
          </p:cNvSpPr>
          <p:nvPr/>
        </p:nvSpPr>
        <p:spPr bwMode="auto">
          <a:xfrm>
            <a:off x="2412522" y="4262876"/>
            <a:ext cx="4533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b="1">
              <a:solidFill>
                <a:srgbClr val="000000"/>
              </a:solidFill>
              <a:latin typeface="Arial" charset="0"/>
            </a:endParaRPr>
          </a:p>
        </p:txBody>
      </p:sp>
      <p:sp>
        <p:nvSpPr>
          <p:cNvPr id="52" name="Oval 42"/>
          <p:cNvSpPr>
            <a:spLocks noChangeAspect="1" noChangeArrowheads="1"/>
          </p:cNvSpPr>
          <p:nvPr/>
        </p:nvSpPr>
        <p:spPr bwMode="auto">
          <a:xfrm>
            <a:off x="1905000" y="3295286"/>
            <a:ext cx="668337" cy="4286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round/>
                <a:headEnd/>
                <a:tailEnd/>
              </a14:hiddenLine>
            </a:ext>
          </a:ex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r>
              <a:rPr lang="en-US" altLang="en-US" sz="1400" b="0" dirty="0">
                <a:solidFill>
                  <a:srgbClr val="000000"/>
                </a:solidFill>
                <a:latin typeface="Times New Roman" pitchFamily="18" charset="0"/>
              </a:rPr>
              <a:t>0</a:t>
            </a:r>
          </a:p>
        </p:txBody>
      </p:sp>
    </p:spTree>
    <p:extLst>
      <p:ext uri="{BB962C8B-B14F-4D97-AF65-F5344CB8AC3E}">
        <p14:creationId xmlns:p14="http://schemas.microsoft.com/office/powerpoint/2010/main" val="26172737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mph" presetSubtype="2" fill="hold" nodeType="withEffect">
                                  <p:stCondLst>
                                    <p:cond delay="0"/>
                                  </p:stCondLst>
                                  <p:childTnLst>
                                    <p:animClr clrSpc="rgb" dir="cw">
                                      <p:cBhvr>
                                        <p:cTn id="6" dur="500" fill="hold"/>
                                        <p:tgtEl>
                                          <p:spTgt spid="8"/>
                                        </p:tgtEl>
                                        <p:attrNameLst>
                                          <p:attrName>stroke.color</p:attrName>
                                        </p:attrNameLst>
                                      </p:cBhvr>
                                      <p:to>
                                        <a:srgbClr val="D8D8D8"/>
                                      </p:to>
                                    </p:animClr>
                                    <p:set>
                                      <p:cBhvr>
                                        <p:cTn id="7" dur="500" fill="hold"/>
                                        <p:tgtEl>
                                          <p:spTgt spid="8"/>
                                        </p:tgtEl>
                                        <p:attrNameLst>
                                          <p:attrName>stroke.on</p:attrName>
                                        </p:attrNameLst>
                                      </p:cBhvr>
                                      <p:to>
                                        <p:strVal val="true"/>
                                      </p:to>
                                    </p:set>
                                  </p:childTnLst>
                                </p:cTn>
                              </p:par>
                              <p:par>
                                <p:cTn id="8" presetID="7" presetClass="emph" presetSubtype="2" fill="hold" nodeType="withEffect">
                                  <p:stCondLst>
                                    <p:cond delay="0"/>
                                  </p:stCondLst>
                                  <p:childTnLst>
                                    <p:animClr clrSpc="rgb" dir="cw">
                                      <p:cBhvr>
                                        <p:cTn id="9" dur="500" fill="hold"/>
                                        <p:tgtEl>
                                          <p:spTgt spid="39"/>
                                        </p:tgtEl>
                                        <p:attrNameLst>
                                          <p:attrName>stroke.color</p:attrName>
                                        </p:attrNameLst>
                                      </p:cBhvr>
                                      <p:to>
                                        <a:srgbClr val="D8D8D8"/>
                                      </p:to>
                                    </p:animClr>
                                    <p:set>
                                      <p:cBhvr>
                                        <p:cTn id="10" dur="500" fill="hold"/>
                                        <p:tgtEl>
                                          <p:spTgt spid="39"/>
                                        </p:tgtEl>
                                        <p:attrNameLst>
                                          <p:attrName>stroke.on</p:attrName>
                                        </p:attrNameLst>
                                      </p:cBhvr>
                                      <p:to>
                                        <p:strVal val="true"/>
                                      </p:to>
                                    </p:set>
                                  </p:childTnLst>
                                </p:cTn>
                              </p:par>
                              <p:par>
                                <p:cTn id="11" presetID="7" presetClass="emph" presetSubtype="2" fill="hold" nodeType="withEffect">
                                  <p:stCondLst>
                                    <p:cond delay="0"/>
                                  </p:stCondLst>
                                  <p:childTnLst>
                                    <p:animClr clrSpc="rgb" dir="cw">
                                      <p:cBhvr>
                                        <p:cTn id="12" dur="500" fill="hold"/>
                                        <p:tgtEl>
                                          <p:spTgt spid="42"/>
                                        </p:tgtEl>
                                        <p:attrNameLst>
                                          <p:attrName>stroke.color</p:attrName>
                                        </p:attrNameLst>
                                      </p:cBhvr>
                                      <p:to>
                                        <a:srgbClr val="D8D8D8"/>
                                      </p:to>
                                    </p:animClr>
                                    <p:set>
                                      <p:cBhvr>
                                        <p:cTn id="13" dur="500" fill="hold"/>
                                        <p:tgtEl>
                                          <p:spTgt spid="42"/>
                                        </p:tgtEl>
                                        <p:attrNameLst>
                                          <p:attrName>stroke.on</p:attrName>
                                        </p:attrNameLst>
                                      </p:cBhvr>
                                      <p:to>
                                        <p:strVal val="true"/>
                                      </p:to>
                                    </p:set>
                                  </p:childTnLst>
                                </p:cTn>
                              </p:par>
                              <p:par>
                                <p:cTn id="14" presetID="3" presetClass="emph" presetSubtype="2" fill="hold" grpId="0" nodeType="withEffect">
                                  <p:stCondLst>
                                    <p:cond delay="0"/>
                                  </p:stCondLst>
                                  <p:childTnLst>
                                    <p:animClr clrSpc="rgb" dir="cw">
                                      <p:cBhvr override="childStyle">
                                        <p:cTn id="15" dur="500" fill="hold"/>
                                        <p:tgtEl>
                                          <p:spTgt spid="31"/>
                                        </p:tgtEl>
                                        <p:attrNameLst>
                                          <p:attrName>style.color</p:attrName>
                                        </p:attrNameLst>
                                      </p:cBhvr>
                                      <p:to>
                                        <a:srgbClr val="D8D8D8"/>
                                      </p:to>
                                    </p:animClr>
                                  </p:childTnLst>
                                </p:cTn>
                              </p:par>
                              <p:par>
                                <p:cTn id="16" presetID="3" presetClass="emph" presetSubtype="2" fill="hold" grpId="0" nodeType="withEffect">
                                  <p:stCondLst>
                                    <p:cond delay="0"/>
                                  </p:stCondLst>
                                  <p:childTnLst>
                                    <p:animClr clrSpc="rgb" dir="cw">
                                      <p:cBhvr override="childStyle">
                                        <p:cTn id="17" dur="500" fill="hold"/>
                                        <p:tgtEl>
                                          <p:spTgt spid="26"/>
                                        </p:tgtEl>
                                        <p:attrNameLst>
                                          <p:attrName>style.color</p:attrName>
                                        </p:attrNameLst>
                                      </p:cBhvr>
                                      <p:to>
                                        <a:srgbClr val="D8D8D8"/>
                                      </p:to>
                                    </p:animClr>
                                  </p:childTnLst>
                                </p:cTn>
                              </p:par>
                              <p:par>
                                <p:cTn id="18" presetID="7" presetClass="emph" presetSubtype="2" fill="hold" nodeType="withEffect">
                                  <p:stCondLst>
                                    <p:cond delay="0"/>
                                  </p:stCondLst>
                                  <p:childTnLst>
                                    <p:animClr clrSpc="rgb" dir="cw">
                                      <p:cBhvr>
                                        <p:cTn id="19" dur="500" fill="hold"/>
                                        <p:tgtEl>
                                          <p:spTgt spid="46"/>
                                        </p:tgtEl>
                                        <p:attrNameLst>
                                          <p:attrName>stroke.color</p:attrName>
                                        </p:attrNameLst>
                                      </p:cBhvr>
                                      <p:to>
                                        <a:srgbClr val="D8D8D8"/>
                                      </p:to>
                                    </p:animClr>
                                    <p:set>
                                      <p:cBhvr>
                                        <p:cTn id="20" dur="500" fill="hold"/>
                                        <p:tgtEl>
                                          <p:spTgt spid="46"/>
                                        </p:tgtEl>
                                        <p:attrNameLst>
                                          <p:attrName>stroke.on</p:attrName>
                                        </p:attrNameLst>
                                      </p:cBhvr>
                                      <p:to>
                                        <p:strVal val="true"/>
                                      </p:to>
                                    </p:set>
                                  </p:childTnLst>
                                </p:cTn>
                              </p:par>
                              <p:par>
                                <p:cTn id="21" presetID="22" presetClass="entr" presetSubtype="2"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right)">
                                      <p:cBhvr>
                                        <p:cTn id="23" dur="500"/>
                                        <p:tgtEl>
                                          <p:spTgt spid="44"/>
                                        </p:tgtEl>
                                      </p:cBhvr>
                                    </p:animEffect>
                                  </p:childTnLst>
                                </p:cTn>
                              </p:par>
                              <p:par>
                                <p:cTn id="24" presetID="7" presetClass="emph" presetSubtype="2" fill="hold" nodeType="withEffect">
                                  <p:stCondLst>
                                    <p:cond delay="0"/>
                                  </p:stCondLst>
                                  <p:childTnLst>
                                    <p:animClr clrSpc="rgb" dir="cw">
                                      <p:cBhvr>
                                        <p:cTn id="25" dur="500" fill="hold"/>
                                        <p:tgtEl>
                                          <p:spTgt spid="7"/>
                                        </p:tgtEl>
                                        <p:attrNameLst>
                                          <p:attrName>stroke.color</p:attrName>
                                        </p:attrNameLst>
                                      </p:cBhvr>
                                      <p:to>
                                        <a:srgbClr val="0000FF"/>
                                      </p:to>
                                    </p:animClr>
                                    <p:set>
                                      <p:cBhvr>
                                        <p:cTn id="26" dur="500" fill="hold"/>
                                        <p:tgtEl>
                                          <p:spTgt spid="7"/>
                                        </p:tgtEl>
                                        <p:attrNameLst>
                                          <p:attrName>stroke.on</p:attrName>
                                        </p:attrNameLst>
                                      </p:cBhvr>
                                      <p:to>
                                        <p:strVal val="tru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right)">
                                      <p:cBhvr>
                                        <p:cTn id="31" dur="500"/>
                                        <p:tgtEl>
                                          <p:spTgt spid="49"/>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wipe(up)">
                                      <p:cBhvr>
                                        <p:cTn id="34" dur="500"/>
                                        <p:tgtEl>
                                          <p:spTgt spid="50"/>
                                        </p:tgtEl>
                                      </p:cBhvr>
                                    </p:animEffec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47"/>
                                        </p:tgtEl>
                                        <p:attrNameLst>
                                          <p:attrName>style.visibility</p:attrName>
                                        </p:attrNameLst>
                                      </p:cBhvr>
                                      <p:to>
                                        <p:strVal val="visible"/>
                                      </p:to>
                                    </p:se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48"/>
                                        </p:tgtEl>
                                        <p:attrNameLst>
                                          <p:attrName>style.visibility</p:attrName>
                                        </p:attrNameLst>
                                      </p:cBhvr>
                                      <p:to>
                                        <p:strVal val="visible"/>
                                      </p:to>
                                    </p:set>
                                  </p:childTnLst>
                                </p:cTn>
                              </p:par>
                            </p:childTnLst>
                          </p:cTn>
                        </p:par>
                        <p:par>
                          <p:cTn id="41" fill="hold">
                            <p:stCondLst>
                              <p:cond delay="500"/>
                            </p:stCondLst>
                            <p:childTnLst>
                              <p:par>
                                <p:cTn id="42" presetID="1" presetClass="entr" presetSubtype="0" fill="hold" nodeType="afterEffect">
                                  <p:stCondLst>
                                    <p:cond delay="0"/>
                                  </p:stCondLst>
                                  <p:childTnLst>
                                    <p:set>
                                      <p:cBhvr>
                                        <p:cTn id="43" dur="1" fill="hold">
                                          <p:stCondLst>
                                            <p:cond delay="0"/>
                                          </p:stCondLst>
                                        </p:cTn>
                                        <p:tgtEl>
                                          <p:spTgt spid="89094"/>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890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1" grpId="0"/>
      <p:bldP spid="47" grpId="0"/>
      <p:bldP spid="48" grpId="0"/>
      <p:bldP spid="49" grpId="0" animBg="1"/>
      <p:bldP spid="50"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altLang="ja-JP" smtClean="0">
                <a:ea typeface="MS PGothic" pitchFamily="34" charset="-128"/>
              </a:rPr>
              <a:t>Conclusions</a:t>
            </a:r>
            <a:endParaRPr lang="en-US" altLang="en-US" smtClean="0">
              <a:ea typeface="ヒラギノ角ゴ Pro W3" pitchFamily="-65" charset="-128"/>
            </a:endParaRPr>
          </a:p>
        </p:txBody>
      </p:sp>
      <p:sp>
        <p:nvSpPr>
          <p:cNvPr id="57347" name="Rectangle 3"/>
          <p:cNvSpPr>
            <a:spLocks noGrp="1" noChangeArrowheads="1"/>
          </p:cNvSpPr>
          <p:nvPr>
            <p:ph idx="1"/>
          </p:nvPr>
        </p:nvSpPr>
        <p:spPr/>
        <p:txBody>
          <a:bodyPr/>
          <a:lstStyle/>
          <a:p>
            <a:pPr marL="0" indent="0" eaLnBrk="1" hangingPunct="1">
              <a:lnSpc>
                <a:spcPct val="80000"/>
              </a:lnSpc>
              <a:buNone/>
            </a:pPr>
            <a:r>
              <a:rPr lang="en-US" altLang="ja-JP" sz="2000" dirty="0" smtClean="0">
                <a:ea typeface="MS PGothic" pitchFamily="34" charset="-128"/>
              </a:rPr>
              <a:t>Aggregate demand and supply analysis yields the following conclusions:</a:t>
            </a:r>
          </a:p>
          <a:p>
            <a:pPr eaLnBrk="1" hangingPunct="1">
              <a:lnSpc>
                <a:spcPct val="80000"/>
              </a:lnSpc>
            </a:pPr>
            <a:endParaRPr lang="en-US" altLang="ja-JP" sz="2400" dirty="0" smtClean="0">
              <a:ea typeface="MS PGothic" pitchFamily="34" charset="-128"/>
            </a:endParaRPr>
          </a:p>
          <a:p>
            <a:pPr eaLnBrk="1" hangingPunct="1">
              <a:lnSpc>
                <a:spcPct val="80000"/>
              </a:lnSpc>
              <a:buFontTx/>
              <a:buNone/>
              <a:tabLst>
                <a:tab pos="685800" algn="l"/>
              </a:tabLst>
            </a:pPr>
            <a:r>
              <a:rPr lang="en-US" altLang="ja-JP" sz="1800" dirty="0" smtClean="0">
                <a:ea typeface="MS PGothic" pitchFamily="34" charset="-128"/>
              </a:rPr>
              <a:t>1. 	A shift in the aggregate demand curve affects output only in the short run and has no effect in the long run</a:t>
            </a:r>
          </a:p>
          <a:p>
            <a:pPr eaLnBrk="1" hangingPunct="1">
              <a:lnSpc>
                <a:spcPct val="80000"/>
              </a:lnSpc>
              <a:buFontTx/>
              <a:buNone/>
              <a:tabLst>
                <a:tab pos="685800" algn="l"/>
              </a:tabLst>
            </a:pPr>
            <a:r>
              <a:rPr lang="en-US" altLang="ja-JP" sz="1800" dirty="0" smtClean="0">
                <a:ea typeface="MS PGothic" pitchFamily="34" charset="-128"/>
              </a:rPr>
              <a:t>	</a:t>
            </a:r>
          </a:p>
          <a:p>
            <a:pPr eaLnBrk="1" hangingPunct="1">
              <a:lnSpc>
                <a:spcPct val="80000"/>
              </a:lnSpc>
              <a:buFontTx/>
              <a:buAutoNum type="arabicPeriod" startAt="2"/>
              <a:tabLst>
                <a:tab pos="685800" algn="l"/>
              </a:tabLst>
            </a:pPr>
            <a:r>
              <a:rPr lang="en-US" altLang="ja-JP" sz="1800" dirty="0" smtClean="0">
                <a:ea typeface="MS PGothic" pitchFamily="34" charset="-128"/>
              </a:rPr>
              <a:t>A temporary supply shock affects output and inflation only in the short run and has no effect in the long run (holding the aggregate demand curve constant)</a:t>
            </a:r>
          </a:p>
          <a:p>
            <a:pPr eaLnBrk="1" hangingPunct="1">
              <a:lnSpc>
                <a:spcPct val="80000"/>
              </a:lnSpc>
              <a:buFontTx/>
              <a:buNone/>
              <a:tabLst>
                <a:tab pos="685800" algn="l"/>
              </a:tabLst>
            </a:pPr>
            <a:r>
              <a:rPr lang="en-US" altLang="ja-JP" sz="1800" dirty="0" smtClean="0">
                <a:ea typeface="MS PGothic" pitchFamily="34" charset="-128"/>
              </a:rPr>
              <a:t>	</a:t>
            </a:r>
          </a:p>
          <a:p>
            <a:pPr eaLnBrk="1" hangingPunct="1">
              <a:lnSpc>
                <a:spcPct val="80000"/>
              </a:lnSpc>
              <a:buFontTx/>
              <a:buNone/>
              <a:tabLst>
                <a:tab pos="685800" algn="l"/>
              </a:tabLst>
            </a:pPr>
            <a:r>
              <a:rPr lang="en-US" altLang="ja-JP" sz="1800" dirty="0" smtClean="0">
                <a:ea typeface="MS PGothic" pitchFamily="34" charset="-128"/>
              </a:rPr>
              <a:t>3. 	A permanent supply shock affects output and inflation both in the short and the long run</a:t>
            </a:r>
          </a:p>
          <a:p>
            <a:pPr eaLnBrk="1" hangingPunct="1">
              <a:lnSpc>
                <a:spcPct val="80000"/>
              </a:lnSpc>
              <a:buFontTx/>
              <a:buAutoNum type="arabicPeriod" startAt="2"/>
              <a:tabLst>
                <a:tab pos="685800" algn="l"/>
              </a:tabLst>
            </a:pPr>
            <a:endParaRPr lang="en-US" altLang="ja-JP" sz="1800" dirty="0" smtClean="0">
              <a:ea typeface="MS PGothic" pitchFamily="34" charset="-128"/>
            </a:endParaRPr>
          </a:p>
          <a:p>
            <a:pPr eaLnBrk="1" hangingPunct="1">
              <a:lnSpc>
                <a:spcPct val="80000"/>
              </a:lnSpc>
              <a:buFontTx/>
              <a:buAutoNum type="arabicPeriod" startAt="4"/>
              <a:tabLst>
                <a:tab pos="685800" algn="l"/>
              </a:tabLst>
            </a:pPr>
            <a:r>
              <a:rPr lang="en-US" altLang="ja-JP" sz="1800" dirty="0" smtClean="0">
                <a:ea typeface="MS PGothic" pitchFamily="34" charset="-128"/>
              </a:rPr>
              <a:t>The economy has a self-correcting mechanism that returns it to potential output and the natural rate of unemployment over time</a:t>
            </a:r>
          </a:p>
          <a:p>
            <a:pPr eaLnBrk="1" hangingPunct="1">
              <a:lnSpc>
                <a:spcPct val="80000"/>
              </a:lnSpc>
              <a:buFontTx/>
              <a:buAutoNum type="arabicPeriod" startAt="4"/>
              <a:tabLst>
                <a:tab pos="685800" algn="l"/>
              </a:tabLst>
            </a:pPr>
            <a:endParaRPr lang="en-US" altLang="ja-JP" sz="1800" dirty="0">
              <a:ea typeface="MS PGothic" pitchFamily="34" charset="-128"/>
            </a:endParaRPr>
          </a:p>
          <a:p>
            <a:pPr eaLnBrk="1" hangingPunct="1">
              <a:lnSpc>
                <a:spcPct val="80000"/>
              </a:lnSpc>
              <a:buFontTx/>
              <a:buAutoNum type="arabicPeriod" startAt="4"/>
              <a:tabLst>
                <a:tab pos="685800" algn="l"/>
              </a:tabLst>
            </a:pPr>
            <a:r>
              <a:rPr lang="en-US" altLang="ja-JP" sz="1800" dirty="0" smtClean="0">
                <a:ea typeface="MS PGothic" pitchFamily="34" charset="-128"/>
              </a:rPr>
              <a:t>Monetary policy has a short-run affect on AD only</a:t>
            </a:r>
            <a:endParaRPr lang="en-US" altLang="en-US" sz="1800" dirty="0" smtClean="0">
              <a:ea typeface="ヒラギノ角ゴ Pro W3" pitchFamily="-65" charset="-128"/>
            </a:endParaRPr>
          </a:p>
        </p:txBody>
      </p:sp>
    </p:spTree>
    <p:extLst>
      <p:ext uri="{BB962C8B-B14F-4D97-AF65-F5344CB8AC3E}">
        <p14:creationId xmlns:p14="http://schemas.microsoft.com/office/powerpoint/2010/main" val="39762776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34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347">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347">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734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ctrTitle" idx="4294967295"/>
          </p:nvPr>
        </p:nvSpPr>
        <p:spPr>
          <a:xfrm>
            <a:off x="2590800" y="1905000"/>
            <a:ext cx="3962400" cy="1143000"/>
          </a:xfrm>
        </p:spPr>
        <p:txBody>
          <a:bodyPr/>
          <a:lstStyle/>
          <a:p>
            <a:pPr algn="ctr" eaLnBrk="1" hangingPunct="1"/>
            <a:r>
              <a:rPr lang="en-US" altLang="en-US" sz="2800" dirty="0" smtClean="0">
                <a:ea typeface="ヒラギノ角ゴ Pro W3" pitchFamily="-65" charset="-128"/>
              </a:rPr>
              <a:t>Chapter </a:t>
            </a:r>
            <a:r>
              <a:rPr lang="en-US" altLang="en-US" sz="2800" dirty="0" smtClean="0">
                <a:ea typeface="ヒラギノ角ゴ Pro W3" pitchFamily="-65" charset="-128"/>
              </a:rPr>
              <a:t>23</a:t>
            </a:r>
            <a:endParaRPr lang="en-US" altLang="en-US" sz="2800" dirty="0" smtClean="0">
              <a:ea typeface="ヒラギノ角ゴ Pro W3" pitchFamily="-65" charset="-128"/>
            </a:endParaRPr>
          </a:p>
        </p:txBody>
      </p:sp>
      <p:sp>
        <p:nvSpPr>
          <p:cNvPr id="14339" name="Rectangle 5"/>
          <p:cNvSpPr>
            <a:spLocks noGrp="1" noChangeArrowheads="1"/>
          </p:cNvSpPr>
          <p:nvPr>
            <p:ph type="subTitle" idx="4294967295"/>
          </p:nvPr>
        </p:nvSpPr>
        <p:spPr>
          <a:xfrm>
            <a:off x="2590800" y="3505200"/>
            <a:ext cx="3962400" cy="1752600"/>
          </a:xfrm>
        </p:spPr>
        <p:txBody>
          <a:bodyPr/>
          <a:lstStyle/>
          <a:p>
            <a:pPr marL="0" indent="0" algn="ctr" eaLnBrk="1" hangingPunct="1">
              <a:buFontTx/>
              <a:buNone/>
            </a:pPr>
            <a:r>
              <a:rPr lang="en-US" altLang="en-US" b="1" dirty="0">
                <a:ea typeface="ヒラギノ角ゴ Pro W3" pitchFamily="-65" charset="-128"/>
              </a:rPr>
              <a:t>Monetary Policy </a:t>
            </a:r>
            <a:r>
              <a:rPr lang="en-US" altLang="en-US" b="1" dirty="0" smtClean="0">
                <a:ea typeface="ヒラギノ角ゴ Pro W3" pitchFamily="-65" charset="-128"/>
              </a:rPr>
              <a:t>Theory</a:t>
            </a:r>
            <a:endParaRPr lang="en-US" altLang="en-US" b="1" dirty="0" smtClean="0">
              <a:ea typeface="ヒラギノ角ゴ Pro W3" pitchFamily="-65" charset="-128"/>
            </a:endParaRPr>
          </a:p>
        </p:txBody>
      </p:sp>
    </p:spTree>
    <p:extLst>
      <p:ext uri="{BB962C8B-B14F-4D97-AF65-F5344CB8AC3E}">
        <p14:creationId xmlns:p14="http://schemas.microsoft.com/office/powerpoint/2010/main" val="23087651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p:txBody>
          <a:bodyPr/>
          <a:lstStyle/>
          <a:p>
            <a:pPr eaLnBrk="1" hangingPunct="1"/>
            <a:r>
              <a:rPr lang="en-US" altLang="ja-JP" smtClean="0">
                <a:ea typeface="MS PGothic" panose="020B0600070205080204" pitchFamily="34" charset="-128"/>
              </a:rPr>
              <a:t>Response of Monetary Policy to Shocks</a:t>
            </a:r>
            <a:endParaRPr lang="en-US" smtClean="0"/>
          </a:p>
        </p:txBody>
      </p:sp>
      <p:sp>
        <p:nvSpPr>
          <p:cNvPr id="16387" name="Rectangle 5"/>
          <p:cNvSpPr>
            <a:spLocks noGrp="1" noChangeArrowheads="1"/>
          </p:cNvSpPr>
          <p:nvPr>
            <p:ph idx="1"/>
          </p:nvPr>
        </p:nvSpPr>
        <p:spPr>
          <a:xfrm>
            <a:off x="304800" y="1622612"/>
            <a:ext cx="8305800" cy="4495800"/>
          </a:xfrm>
        </p:spPr>
        <p:txBody>
          <a:bodyPr/>
          <a:lstStyle/>
          <a:p>
            <a:pPr eaLnBrk="1" hangingPunct="1">
              <a:lnSpc>
                <a:spcPct val="90000"/>
              </a:lnSpc>
            </a:pPr>
            <a:r>
              <a:rPr lang="en-US" altLang="ja-JP" sz="2000" dirty="0" smtClean="0">
                <a:ea typeface="MS PGothic" panose="020B0600070205080204" pitchFamily="34" charset="-128"/>
              </a:rPr>
              <a:t>Monetary policy should try to minimize the difference between inflation and the inflation target </a:t>
            </a:r>
          </a:p>
          <a:p>
            <a:pPr eaLnBrk="1" hangingPunct="1">
              <a:lnSpc>
                <a:spcPct val="90000"/>
              </a:lnSpc>
            </a:pPr>
            <a:endParaRPr lang="en-US" altLang="ja-JP" sz="2000" dirty="0" smtClean="0">
              <a:ea typeface="MS PGothic" panose="020B0600070205080204" pitchFamily="34" charset="-128"/>
            </a:endParaRPr>
          </a:p>
          <a:p>
            <a:pPr eaLnBrk="1" hangingPunct="1">
              <a:lnSpc>
                <a:spcPct val="90000"/>
              </a:lnSpc>
            </a:pPr>
            <a:r>
              <a:rPr lang="en-US" altLang="ja-JP" sz="2000" dirty="0" smtClean="0">
                <a:ea typeface="MS PGothic" panose="020B0600070205080204" pitchFamily="34" charset="-128"/>
              </a:rPr>
              <a:t>In the case of both demand shocks and permanent supply shocks, policy makers can simultaneously pursue price stability and stability in economic activity</a:t>
            </a:r>
          </a:p>
          <a:p>
            <a:pPr eaLnBrk="1" hangingPunct="1">
              <a:lnSpc>
                <a:spcPct val="90000"/>
              </a:lnSpc>
              <a:buFontTx/>
              <a:buNone/>
            </a:pPr>
            <a:endParaRPr lang="en-US" altLang="ja-JP" sz="2000" dirty="0" smtClean="0">
              <a:ea typeface="MS PGothic" panose="020B0600070205080204" pitchFamily="34" charset="-128"/>
            </a:endParaRPr>
          </a:p>
          <a:p>
            <a:pPr eaLnBrk="1" hangingPunct="1">
              <a:lnSpc>
                <a:spcPct val="90000"/>
              </a:lnSpc>
            </a:pPr>
            <a:r>
              <a:rPr lang="en-US" altLang="ja-JP" sz="2000" dirty="0" smtClean="0">
                <a:ea typeface="MS PGothic" panose="020B0600070205080204" pitchFamily="34" charset="-128"/>
              </a:rPr>
              <a:t>Following a temporary supply shock, however, policy makers can achieve either price stability or economic activity stability, but not both. This tradeoff poses a dilemma for central banks with dual mandates </a:t>
            </a:r>
            <a:endParaRPr lang="en-US" sz="2000" dirty="0" smtClean="0"/>
          </a:p>
        </p:txBody>
      </p:sp>
    </p:spTree>
    <p:extLst>
      <p:ext uri="{BB962C8B-B14F-4D97-AF65-F5344CB8AC3E}">
        <p14:creationId xmlns:p14="http://schemas.microsoft.com/office/powerpoint/2010/main" val="2298812406"/>
      </p:ext>
    </p:extLst>
  </p:cSld>
  <p:clrMapOvr>
    <a:masterClrMapping/>
  </p:clrMapOvr>
  <p:transition spd="med">
    <p:wipe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ja-JP" dirty="0" smtClean="0">
                <a:ea typeface="MS PGothic" panose="020B0600070205080204" pitchFamily="34" charset="-128"/>
              </a:rPr>
              <a:t>Response to an Aggregate Demand Shock</a:t>
            </a:r>
            <a:endParaRPr lang="en-US" dirty="0" smtClean="0"/>
          </a:p>
        </p:txBody>
      </p:sp>
      <p:sp>
        <p:nvSpPr>
          <p:cNvPr id="18435" name="Rectangle 3"/>
          <p:cNvSpPr>
            <a:spLocks noGrp="1" noChangeArrowheads="1"/>
          </p:cNvSpPr>
          <p:nvPr>
            <p:ph idx="1"/>
          </p:nvPr>
        </p:nvSpPr>
        <p:spPr>
          <a:xfrm>
            <a:off x="304800" y="1600200"/>
            <a:ext cx="8534400" cy="2209800"/>
          </a:xfrm>
        </p:spPr>
        <p:txBody>
          <a:bodyPr/>
          <a:lstStyle/>
          <a:p>
            <a:pPr eaLnBrk="1" hangingPunct="1"/>
            <a:r>
              <a:rPr lang="en-US" altLang="ja-JP" sz="2000" dirty="0" smtClean="0">
                <a:latin typeface="+mj-lt"/>
                <a:ea typeface="MS PGothic" panose="020B0600070205080204" pitchFamily="34" charset="-128"/>
              </a:rPr>
              <a:t>Policy makers can respond to this shock in two possible ways:</a:t>
            </a:r>
          </a:p>
          <a:p>
            <a:pPr lvl="1" eaLnBrk="1" hangingPunct="1"/>
            <a:r>
              <a:rPr lang="en-US" altLang="ja-JP" sz="2000" dirty="0" smtClean="0">
                <a:latin typeface="+mj-lt"/>
                <a:ea typeface="MS PGothic" panose="020B0600070205080204" pitchFamily="34" charset="-128"/>
              </a:rPr>
              <a:t>No policy response</a:t>
            </a:r>
          </a:p>
          <a:p>
            <a:pPr lvl="1" eaLnBrk="1" hangingPunct="1"/>
            <a:r>
              <a:rPr lang="en-US" altLang="ja-JP" sz="2000" dirty="0" smtClean="0">
                <a:latin typeface="+mj-lt"/>
                <a:ea typeface="MS PGothic" panose="020B0600070205080204" pitchFamily="34" charset="-128"/>
              </a:rPr>
              <a:t>Policy stabilizes economic activity and inflation in the short run</a:t>
            </a:r>
          </a:p>
          <a:p>
            <a:pPr lvl="1" eaLnBrk="1" hangingPunct="1"/>
            <a:endParaRPr lang="en-US" altLang="ja-JP" sz="2000" dirty="0">
              <a:latin typeface="+mj-lt"/>
              <a:ea typeface="MS PGothic" panose="020B0600070205080204" pitchFamily="34" charset="-128"/>
            </a:endParaRPr>
          </a:p>
          <a:p>
            <a:r>
              <a:rPr lang="en-US" altLang="ja-JP" sz="2000" dirty="0">
                <a:latin typeface="+mj-lt"/>
                <a:ea typeface="MS PGothic" panose="020B0600070205080204" pitchFamily="34" charset="-128"/>
              </a:rPr>
              <a:t>In the case of aggregate demand shocks, there is no tradeoff between the pursuit of price stability and economic activity stability</a:t>
            </a:r>
            <a:endParaRPr lang="en-US" altLang="ja-JP" sz="2000" dirty="0" smtClean="0">
              <a:latin typeface="+mj-lt"/>
              <a:ea typeface="MS PGothic" panose="020B0600070205080204" pitchFamily="34" charset="-128"/>
            </a:endParaRPr>
          </a:p>
          <a:p>
            <a:pPr lvl="1" eaLnBrk="1" hangingPunct="1">
              <a:buFontTx/>
              <a:buNone/>
            </a:pPr>
            <a:endParaRPr lang="en-US" altLang="ja-JP" sz="2000" dirty="0" smtClean="0">
              <a:ea typeface="MS PGothic" panose="020B0600070205080204" pitchFamily="34" charset="-128"/>
            </a:endParaRPr>
          </a:p>
          <a:p>
            <a:pPr eaLnBrk="1" hangingPunct="1"/>
            <a:endParaRPr lang="en-US" sz="2000" dirty="0" smtClean="0"/>
          </a:p>
        </p:txBody>
      </p:sp>
    </p:spTree>
    <p:extLst>
      <p:ext uri="{BB962C8B-B14F-4D97-AF65-F5344CB8AC3E}">
        <p14:creationId xmlns:p14="http://schemas.microsoft.com/office/powerpoint/2010/main" val="257012612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6096000"/>
            <a:ext cx="8229600" cy="685800"/>
          </a:xfrm>
        </p:spPr>
        <p:txBody>
          <a:bodyPr/>
          <a:lstStyle/>
          <a:p>
            <a:pPr eaLnBrk="1" hangingPunct="1"/>
            <a:r>
              <a:rPr lang="en-US" altLang="ja-JP" sz="1800" b="0" dirty="0" smtClean="0">
                <a:ea typeface="MS PGothic" panose="020B0600070205080204" pitchFamily="34" charset="-128"/>
              </a:rPr>
              <a:t>Figure 1  AD Shock: No Policy Response</a:t>
            </a:r>
            <a:endParaRPr lang="en-US" sz="1800" b="0" dirty="0" smtClean="0"/>
          </a:p>
        </p:txBody>
      </p:sp>
      <p:pic>
        <p:nvPicPr>
          <p:cNvPr id="19459" name="Picture 4" descr="fig23_01.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371600"/>
            <a:ext cx="7391400" cy="4062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txBox="1">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2600" b="1">
                <a:solidFill>
                  <a:schemeClr val="tx2"/>
                </a:solidFill>
                <a:latin typeface="+mj-lt"/>
                <a:ea typeface="+mj-ea"/>
                <a:cs typeface="+mj-cs"/>
              </a:defRPr>
            </a:lvl1pPr>
            <a:lvl2pPr algn="ctr" rtl="0" eaLnBrk="1" fontAlgn="base" hangingPunct="1">
              <a:spcBef>
                <a:spcPct val="0"/>
              </a:spcBef>
              <a:spcAft>
                <a:spcPct val="0"/>
              </a:spcAft>
              <a:defRPr sz="2600" b="1">
                <a:solidFill>
                  <a:schemeClr val="tx2"/>
                </a:solidFill>
                <a:latin typeface="Times New Roman" pitchFamily="18" charset="0"/>
                <a:cs typeface="Arial" charset="0"/>
              </a:defRPr>
            </a:lvl2pPr>
            <a:lvl3pPr algn="ctr" rtl="0" eaLnBrk="1" fontAlgn="base" hangingPunct="1">
              <a:spcBef>
                <a:spcPct val="0"/>
              </a:spcBef>
              <a:spcAft>
                <a:spcPct val="0"/>
              </a:spcAft>
              <a:defRPr sz="2600" b="1">
                <a:solidFill>
                  <a:schemeClr val="tx2"/>
                </a:solidFill>
                <a:latin typeface="Times New Roman" pitchFamily="18" charset="0"/>
                <a:cs typeface="Arial" charset="0"/>
              </a:defRPr>
            </a:lvl3pPr>
            <a:lvl4pPr algn="ctr" rtl="0" eaLnBrk="1" fontAlgn="base" hangingPunct="1">
              <a:spcBef>
                <a:spcPct val="0"/>
              </a:spcBef>
              <a:spcAft>
                <a:spcPct val="0"/>
              </a:spcAft>
              <a:defRPr sz="2600" b="1">
                <a:solidFill>
                  <a:schemeClr val="tx2"/>
                </a:solidFill>
                <a:latin typeface="Times New Roman" pitchFamily="18" charset="0"/>
                <a:cs typeface="Arial" charset="0"/>
              </a:defRPr>
            </a:lvl4pPr>
            <a:lvl5pPr algn="ctr" rtl="0" eaLnBrk="1" fontAlgn="base" hangingPunct="1">
              <a:spcBef>
                <a:spcPct val="0"/>
              </a:spcBef>
              <a:spcAft>
                <a:spcPct val="0"/>
              </a:spcAft>
              <a:defRPr sz="2600" b="1">
                <a:solidFill>
                  <a:schemeClr val="tx2"/>
                </a:solidFill>
                <a:latin typeface="Times New Roman" pitchFamily="18" charset="0"/>
                <a:cs typeface="Arial" charset="0"/>
              </a:defRPr>
            </a:lvl5pPr>
            <a:lvl6pPr marL="457200" algn="ctr" rtl="0" eaLnBrk="1" fontAlgn="base" hangingPunct="1">
              <a:spcBef>
                <a:spcPct val="0"/>
              </a:spcBef>
              <a:spcAft>
                <a:spcPct val="0"/>
              </a:spcAft>
              <a:defRPr sz="2600" b="1">
                <a:solidFill>
                  <a:schemeClr val="tx2"/>
                </a:solidFill>
                <a:latin typeface="Times New Roman" pitchFamily="18" charset="0"/>
                <a:cs typeface="Arial" charset="0"/>
              </a:defRPr>
            </a:lvl6pPr>
            <a:lvl7pPr marL="914400" algn="ctr" rtl="0" eaLnBrk="1" fontAlgn="base" hangingPunct="1">
              <a:spcBef>
                <a:spcPct val="0"/>
              </a:spcBef>
              <a:spcAft>
                <a:spcPct val="0"/>
              </a:spcAft>
              <a:defRPr sz="2600" b="1">
                <a:solidFill>
                  <a:schemeClr val="tx2"/>
                </a:solidFill>
                <a:latin typeface="Times New Roman" pitchFamily="18" charset="0"/>
                <a:cs typeface="Arial" charset="0"/>
              </a:defRPr>
            </a:lvl7pPr>
            <a:lvl8pPr marL="1371600" algn="ctr" rtl="0" eaLnBrk="1" fontAlgn="base" hangingPunct="1">
              <a:spcBef>
                <a:spcPct val="0"/>
              </a:spcBef>
              <a:spcAft>
                <a:spcPct val="0"/>
              </a:spcAft>
              <a:defRPr sz="2600" b="1">
                <a:solidFill>
                  <a:schemeClr val="tx2"/>
                </a:solidFill>
                <a:latin typeface="Times New Roman" pitchFamily="18" charset="0"/>
                <a:cs typeface="Arial" charset="0"/>
              </a:defRPr>
            </a:lvl8pPr>
            <a:lvl9pPr marL="1828800" algn="ctr" rtl="0" eaLnBrk="1" fontAlgn="base" hangingPunct="1">
              <a:spcBef>
                <a:spcPct val="0"/>
              </a:spcBef>
              <a:spcAft>
                <a:spcPct val="0"/>
              </a:spcAft>
              <a:defRPr sz="2600" b="1">
                <a:solidFill>
                  <a:schemeClr val="tx2"/>
                </a:solidFill>
                <a:latin typeface="Times New Roman" pitchFamily="18" charset="0"/>
                <a:cs typeface="Arial" charset="0"/>
              </a:defRPr>
            </a:lvl9pPr>
          </a:lstStyle>
          <a:p>
            <a:r>
              <a:rPr lang="en-US" altLang="ja-JP" kern="0" smtClean="0">
                <a:ea typeface="MS PGothic" panose="020B0600070205080204" pitchFamily="34" charset="-128"/>
              </a:rPr>
              <a:t>Response to an Aggregate Demand Shock</a:t>
            </a:r>
            <a:endParaRPr lang="en-US" kern="0" dirty="0" smtClean="0"/>
          </a:p>
        </p:txBody>
      </p:sp>
    </p:spTree>
    <p:extLst>
      <p:ext uri="{BB962C8B-B14F-4D97-AF65-F5344CB8AC3E}">
        <p14:creationId xmlns:p14="http://schemas.microsoft.com/office/powerpoint/2010/main" val="280879623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62000" y="5486400"/>
            <a:ext cx="7696200" cy="589670"/>
          </a:xfrm>
        </p:spPr>
        <p:txBody>
          <a:bodyPr/>
          <a:lstStyle/>
          <a:p>
            <a:pPr eaLnBrk="1" hangingPunct="1"/>
            <a:r>
              <a:rPr lang="en-US" altLang="ja-JP" sz="1800" b="0" dirty="0" smtClean="0">
                <a:ea typeface="MS PGothic" panose="020B0600070205080204" pitchFamily="34" charset="-128"/>
              </a:rPr>
              <a:t>Figure 2  AD shock: Policy Stabilizes Output and Inflation in the Short Run</a:t>
            </a:r>
            <a:endParaRPr lang="en-US" sz="1800" b="0" dirty="0" smtClean="0"/>
          </a:p>
        </p:txBody>
      </p:sp>
      <p:sp>
        <p:nvSpPr>
          <p:cNvPr id="4" name="Rectangle 2"/>
          <p:cNvSpPr txBox="1">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2600" b="1">
                <a:solidFill>
                  <a:schemeClr val="tx2"/>
                </a:solidFill>
                <a:latin typeface="+mj-lt"/>
                <a:ea typeface="+mj-ea"/>
                <a:cs typeface="+mj-cs"/>
              </a:defRPr>
            </a:lvl1pPr>
            <a:lvl2pPr algn="ctr" rtl="0" eaLnBrk="1" fontAlgn="base" hangingPunct="1">
              <a:spcBef>
                <a:spcPct val="0"/>
              </a:spcBef>
              <a:spcAft>
                <a:spcPct val="0"/>
              </a:spcAft>
              <a:defRPr sz="2600" b="1">
                <a:solidFill>
                  <a:schemeClr val="tx2"/>
                </a:solidFill>
                <a:latin typeface="Times New Roman" pitchFamily="18" charset="0"/>
                <a:cs typeface="Arial" charset="0"/>
              </a:defRPr>
            </a:lvl2pPr>
            <a:lvl3pPr algn="ctr" rtl="0" eaLnBrk="1" fontAlgn="base" hangingPunct="1">
              <a:spcBef>
                <a:spcPct val="0"/>
              </a:spcBef>
              <a:spcAft>
                <a:spcPct val="0"/>
              </a:spcAft>
              <a:defRPr sz="2600" b="1">
                <a:solidFill>
                  <a:schemeClr val="tx2"/>
                </a:solidFill>
                <a:latin typeface="Times New Roman" pitchFamily="18" charset="0"/>
                <a:cs typeface="Arial" charset="0"/>
              </a:defRPr>
            </a:lvl3pPr>
            <a:lvl4pPr algn="ctr" rtl="0" eaLnBrk="1" fontAlgn="base" hangingPunct="1">
              <a:spcBef>
                <a:spcPct val="0"/>
              </a:spcBef>
              <a:spcAft>
                <a:spcPct val="0"/>
              </a:spcAft>
              <a:defRPr sz="2600" b="1">
                <a:solidFill>
                  <a:schemeClr val="tx2"/>
                </a:solidFill>
                <a:latin typeface="Times New Roman" pitchFamily="18" charset="0"/>
                <a:cs typeface="Arial" charset="0"/>
              </a:defRPr>
            </a:lvl4pPr>
            <a:lvl5pPr algn="ctr" rtl="0" eaLnBrk="1" fontAlgn="base" hangingPunct="1">
              <a:spcBef>
                <a:spcPct val="0"/>
              </a:spcBef>
              <a:spcAft>
                <a:spcPct val="0"/>
              </a:spcAft>
              <a:defRPr sz="2600" b="1">
                <a:solidFill>
                  <a:schemeClr val="tx2"/>
                </a:solidFill>
                <a:latin typeface="Times New Roman" pitchFamily="18" charset="0"/>
                <a:cs typeface="Arial" charset="0"/>
              </a:defRPr>
            </a:lvl5pPr>
            <a:lvl6pPr marL="457200" algn="ctr" rtl="0" eaLnBrk="1" fontAlgn="base" hangingPunct="1">
              <a:spcBef>
                <a:spcPct val="0"/>
              </a:spcBef>
              <a:spcAft>
                <a:spcPct val="0"/>
              </a:spcAft>
              <a:defRPr sz="2600" b="1">
                <a:solidFill>
                  <a:schemeClr val="tx2"/>
                </a:solidFill>
                <a:latin typeface="Times New Roman" pitchFamily="18" charset="0"/>
                <a:cs typeface="Arial" charset="0"/>
              </a:defRPr>
            </a:lvl6pPr>
            <a:lvl7pPr marL="914400" algn="ctr" rtl="0" eaLnBrk="1" fontAlgn="base" hangingPunct="1">
              <a:spcBef>
                <a:spcPct val="0"/>
              </a:spcBef>
              <a:spcAft>
                <a:spcPct val="0"/>
              </a:spcAft>
              <a:defRPr sz="2600" b="1">
                <a:solidFill>
                  <a:schemeClr val="tx2"/>
                </a:solidFill>
                <a:latin typeface="Times New Roman" pitchFamily="18" charset="0"/>
                <a:cs typeface="Arial" charset="0"/>
              </a:defRPr>
            </a:lvl7pPr>
            <a:lvl8pPr marL="1371600" algn="ctr" rtl="0" eaLnBrk="1" fontAlgn="base" hangingPunct="1">
              <a:spcBef>
                <a:spcPct val="0"/>
              </a:spcBef>
              <a:spcAft>
                <a:spcPct val="0"/>
              </a:spcAft>
              <a:defRPr sz="2600" b="1">
                <a:solidFill>
                  <a:schemeClr val="tx2"/>
                </a:solidFill>
                <a:latin typeface="Times New Roman" pitchFamily="18" charset="0"/>
                <a:cs typeface="Arial" charset="0"/>
              </a:defRPr>
            </a:lvl8pPr>
            <a:lvl9pPr marL="1828800" algn="ctr" rtl="0" eaLnBrk="1" fontAlgn="base" hangingPunct="1">
              <a:spcBef>
                <a:spcPct val="0"/>
              </a:spcBef>
              <a:spcAft>
                <a:spcPct val="0"/>
              </a:spcAft>
              <a:defRPr sz="2600" b="1">
                <a:solidFill>
                  <a:schemeClr val="tx2"/>
                </a:solidFill>
                <a:latin typeface="Times New Roman" pitchFamily="18" charset="0"/>
                <a:cs typeface="Arial" charset="0"/>
              </a:defRPr>
            </a:lvl9pPr>
          </a:lstStyle>
          <a:p>
            <a:r>
              <a:rPr lang="en-US" altLang="ja-JP" kern="0" smtClean="0">
                <a:ea typeface="MS PGothic" panose="020B0600070205080204" pitchFamily="34" charset="-128"/>
              </a:rPr>
              <a:t>Response to an Aggregate Demand Shock</a:t>
            </a:r>
            <a:endParaRPr lang="en-US" kern="0" dirty="0" smtClean="0"/>
          </a:p>
        </p:txBody>
      </p:sp>
      <p:pic>
        <p:nvPicPr>
          <p:cNvPr id="5" name="Picture 4" descr="fig23_02.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46898" y="1371600"/>
            <a:ext cx="7290567" cy="4059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131597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76200"/>
            <a:ext cx="9144000" cy="838200"/>
          </a:xfrm>
        </p:spPr>
        <p:txBody>
          <a:bodyPr/>
          <a:lstStyle/>
          <a:p>
            <a:pPr eaLnBrk="1" hangingPunct="1"/>
            <a:r>
              <a:rPr lang="en-US" sz="2800" dirty="0" smtClean="0"/>
              <a:t>APPLICATION </a:t>
            </a:r>
            <a:br>
              <a:rPr lang="en-US" sz="2800" dirty="0" smtClean="0"/>
            </a:br>
            <a:r>
              <a:rPr lang="en-US" altLang="ja-JP" sz="1600" dirty="0" smtClean="0">
                <a:ea typeface="MS PGothic" panose="020B0600070205080204" pitchFamily="34" charset="-128"/>
              </a:rPr>
              <a:t>QE and then Global Financial Crisis</a:t>
            </a:r>
            <a:endParaRPr lang="en-US" sz="2800" dirty="0" smtClean="0"/>
          </a:p>
        </p:txBody>
      </p:sp>
      <p:sp>
        <p:nvSpPr>
          <p:cNvPr id="21507" name="Rectangle 3"/>
          <p:cNvSpPr>
            <a:spLocks noGrp="1" noChangeArrowheads="1"/>
          </p:cNvSpPr>
          <p:nvPr>
            <p:ph idx="1"/>
          </p:nvPr>
        </p:nvSpPr>
        <p:spPr>
          <a:xfrm>
            <a:off x="304800" y="1219200"/>
            <a:ext cx="8382000" cy="4648200"/>
          </a:xfrm>
        </p:spPr>
        <p:txBody>
          <a:bodyPr/>
          <a:lstStyle/>
          <a:p>
            <a:pPr eaLnBrk="1" hangingPunct="1"/>
            <a:r>
              <a:rPr lang="en-US" altLang="ja-JP" sz="2000" dirty="0" smtClean="0">
                <a:ea typeface="MS PGothic" panose="020B0600070205080204" pitchFamily="34" charset="-128"/>
              </a:rPr>
              <a:t>Sometimes the negative aggregate demand shock is so large that at some point the central bank cannot lower the real interest rate further because the nominal interest rate hits a floor of zero, as occurred after the Lehman Brothers bankruptcy in late 2008</a:t>
            </a:r>
          </a:p>
          <a:p>
            <a:pPr eaLnBrk="1" hangingPunct="1"/>
            <a:endParaRPr lang="en-US" altLang="ja-JP" sz="2000" dirty="0" smtClean="0">
              <a:ea typeface="MS PGothic" panose="020B0600070205080204" pitchFamily="34" charset="-128"/>
            </a:endParaRPr>
          </a:p>
          <a:p>
            <a:pPr eaLnBrk="1" hangingPunct="1"/>
            <a:r>
              <a:rPr lang="en-US" altLang="ja-JP" sz="2000" dirty="0" smtClean="0">
                <a:ea typeface="MS PGothic" panose="020B0600070205080204" pitchFamily="34" charset="-128"/>
              </a:rPr>
              <a:t>In this situation when the zero-lower-bound problem arises, the central bank must turn to nonconventional monetary policy </a:t>
            </a:r>
          </a:p>
          <a:p>
            <a:pPr eaLnBrk="1" hangingPunct="1"/>
            <a:endParaRPr lang="en-US" altLang="ja-JP" sz="2000" dirty="0">
              <a:ea typeface="MS PGothic" panose="020B0600070205080204" pitchFamily="34" charset="-128"/>
            </a:endParaRPr>
          </a:p>
          <a:p>
            <a:r>
              <a:rPr lang="en-US" altLang="ja-JP" sz="2000" dirty="0">
                <a:ea typeface="MS PGothic" panose="020B0600070205080204" pitchFamily="34" charset="-128"/>
              </a:rPr>
              <a:t>Though the Fed took action, the negative  aggregate demand shock to the economy from the global financial crisis was so great that the Fed’s quantitative (credit) easing was insufficient to overcome it,  and the Fed was unable to shift the aggregate demand curve all the way back and the economy still suffered a severe </a:t>
            </a:r>
            <a:r>
              <a:rPr lang="en-US" altLang="ja-JP" sz="2000" dirty="0" smtClean="0">
                <a:ea typeface="MS PGothic" panose="020B0600070205080204" pitchFamily="34" charset="-128"/>
              </a:rPr>
              <a:t>recession</a:t>
            </a:r>
          </a:p>
          <a:p>
            <a:pPr eaLnBrk="1" hangingPunct="1"/>
            <a:endParaRPr lang="en-US" altLang="ja-JP" sz="2000" dirty="0" smtClean="0">
              <a:ea typeface="MS PGothic" panose="020B0600070205080204" pitchFamily="34" charset="-128"/>
            </a:endParaRPr>
          </a:p>
          <a:p>
            <a:pPr eaLnBrk="1" hangingPunct="1"/>
            <a:endParaRPr lang="en-US" sz="2000" dirty="0" smtClean="0"/>
          </a:p>
        </p:txBody>
      </p:sp>
    </p:spTree>
    <p:extLst>
      <p:ext uri="{BB962C8B-B14F-4D97-AF65-F5344CB8AC3E}">
        <p14:creationId xmlns:p14="http://schemas.microsoft.com/office/powerpoint/2010/main" val="368057898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ja-JP" dirty="0" smtClean="0">
                <a:ea typeface="MS PGothic" panose="020B0600070205080204" pitchFamily="34" charset="-128"/>
              </a:rPr>
              <a:t>Response to a Permanent Supply Shock</a:t>
            </a:r>
            <a:r>
              <a:rPr lang="en-US" altLang="ja-JP" sz="2800" dirty="0" smtClean="0">
                <a:ea typeface="MS PGothic" panose="020B0600070205080204" pitchFamily="34" charset="-128"/>
              </a:rPr>
              <a:t> </a:t>
            </a:r>
            <a:endParaRPr lang="en-US" sz="2800" dirty="0" smtClean="0"/>
          </a:p>
        </p:txBody>
      </p:sp>
      <p:sp>
        <p:nvSpPr>
          <p:cNvPr id="23555" name="Rectangle 3"/>
          <p:cNvSpPr>
            <a:spLocks noGrp="1" noChangeArrowheads="1"/>
          </p:cNvSpPr>
          <p:nvPr>
            <p:ph idx="1"/>
          </p:nvPr>
        </p:nvSpPr>
        <p:spPr/>
        <p:txBody>
          <a:bodyPr/>
          <a:lstStyle/>
          <a:p>
            <a:pPr eaLnBrk="1" hangingPunct="1"/>
            <a:r>
              <a:rPr lang="en-US" altLang="ja-JP" sz="2000" dirty="0" smtClean="0">
                <a:ea typeface="MS PGothic" panose="020B0600070205080204" pitchFamily="34" charset="-128"/>
              </a:rPr>
              <a:t>There are two possible policy responses to a permanent supply shock:</a:t>
            </a:r>
          </a:p>
          <a:p>
            <a:pPr eaLnBrk="1" hangingPunct="1">
              <a:buFontTx/>
              <a:buNone/>
            </a:pPr>
            <a:r>
              <a:rPr lang="en-US" sz="2000" dirty="0" smtClean="0"/>
              <a:t>	-No policy response</a:t>
            </a:r>
          </a:p>
          <a:p>
            <a:pPr eaLnBrk="1" hangingPunct="1">
              <a:buFontTx/>
              <a:buNone/>
            </a:pPr>
            <a:r>
              <a:rPr lang="en-US" sz="2000" dirty="0" smtClean="0"/>
              <a:t>	-Policy stabilizes inflation</a:t>
            </a:r>
          </a:p>
        </p:txBody>
      </p:sp>
    </p:spTree>
    <p:extLst>
      <p:ext uri="{BB962C8B-B14F-4D97-AF65-F5344CB8AC3E}">
        <p14:creationId xmlns:p14="http://schemas.microsoft.com/office/powerpoint/2010/main" val="256661784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533400" y="6096000"/>
            <a:ext cx="8229600" cy="685800"/>
          </a:xfrm>
        </p:spPr>
        <p:txBody>
          <a:bodyPr/>
          <a:lstStyle/>
          <a:p>
            <a:pPr eaLnBrk="1" hangingPunct="1"/>
            <a:r>
              <a:rPr lang="en-US" altLang="ja-JP" sz="2000" b="0" dirty="0" smtClean="0">
                <a:ea typeface="MS PGothic" panose="020B0600070205080204" pitchFamily="34" charset="-128"/>
              </a:rPr>
              <a:t>Figure 3  Permanent Supply Shock: No Policy Response </a:t>
            </a:r>
            <a:endParaRPr lang="en-US" sz="2000" b="0" dirty="0" smtClean="0"/>
          </a:p>
        </p:txBody>
      </p:sp>
      <p:pic>
        <p:nvPicPr>
          <p:cNvPr id="24579" name="Picture 4" descr="fig23_03.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88894" y="1108226"/>
            <a:ext cx="6781800" cy="478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txBox="1">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2600" b="1">
                <a:solidFill>
                  <a:schemeClr val="tx2"/>
                </a:solidFill>
                <a:latin typeface="+mj-lt"/>
                <a:ea typeface="+mj-ea"/>
                <a:cs typeface="+mj-cs"/>
              </a:defRPr>
            </a:lvl1pPr>
            <a:lvl2pPr algn="ctr" rtl="0" eaLnBrk="1" fontAlgn="base" hangingPunct="1">
              <a:spcBef>
                <a:spcPct val="0"/>
              </a:spcBef>
              <a:spcAft>
                <a:spcPct val="0"/>
              </a:spcAft>
              <a:defRPr sz="2600" b="1">
                <a:solidFill>
                  <a:schemeClr val="tx2"/>
                </a:solidFill>
                <a:latin typeface="Times New Roman" pitchFamily="18" charset="0"/>
                <a:cs typeface="Arial" charset="0"/>
              </a:defRPr>
            </a:lvl2pPr>
            <a:lvl3pPr algn="ctr" rtl="0" eaLnBrk="1" fontAlgn="base" hangingPunct="1">
              <a:spcBef>
                <a:spcPct val="0"/>
              </a:spcBef>
              <a:spcAft>
                <a:spcPct val="0"/>
              </a:spcAft>
              <a:defRPr sz="2600" b="1">
                <a:solidFill>
                  <a:schemeClr val="tx2"/>
                </a:solidFill>
                <a:latin typeface="Times New Roman" pitchFamily="18" charset="0"/>
                <a:cs typeface="Arial" charset="0"/>
              </a:defRPr>
            </a:lvl3pPr>
            <a:lvl4pPr algn="ctr" rtl="0" eaLnBrk="1" fontAlgn="base" hangingPunct="1">
              <a:spcBef>
                <a:spcPct val="0"/>
              </a:spcBef>
              <a:spcAft>
                <a:spcPct val="0"/>
              </a:spcAft>
              <a:defRPr sz="2600" b="1">
                <a:solidFill>
                  <a:schemeClr val="tx2"/>
                </a:solidFill>
                <a:latin typeface="Times New Roman" pitchFamily="18" charset="0"/>
                <a:cs typeface="Arial" charset="0"/>
              </a:defRPr>
            </a:lvl4pPr>
            <a:lvl5pPr algn="ctr" rtl="0" eaLnBrk="1" fontAlgn="base" hangingPunct="1">
              <a:spcBef>
                <a:spcPct val="0"/>
              </a:spcBef>
              <a:spcAft>
                <a:spcPct val="0"/>
              </a:spcAft>
              <a:defRPr sz="2600" b="1">
                <a:solidFill>
                  <a:schemeClr val="tx2"/>
                </a:solidFill>
                <a:latin typeface="Times New Roman" pitchFamily="18" charset="0"/>
                <a:cs typeface="Arial" charset="0"/>
              </a:defRPr>
            </a:lvl5pPr>
            <a:lvl6pPr marL="457200" algn="ctr" rtl="0" eaLnBrk="1" fontAlgn="base" hangingPunct="1">
              <a:spcBef>
                <a:spcPct val="0"/>
              </a:spcBef>
              <a:spcAft>
                <a:spcPct val="0"/>
              </a:spcAft>
              <a:defRPr sz="2600" b="1">
                <a:solidFill>
                  <a:schemeClr val="tx2"/>
                </a:solidFill>
                <a:latin typeface="Times New Roman" pitchFamily="18" charset="0"/>
                <a:cs typeface="Arial" charset="0"/>
              </a:defRPr>
            </a:lvl6pPr>
            <a:lvl7pPr marL="914400" algn="ctr" rtl="0" eaLnBrk="1" fontAlgn="base" hangingPunct="1">
              <a:spcBef>
                <a:spcPct val="0"/>
              </a:spcBef>
              <a:spcAft>
                <a:spcPct val="0"/>
              </a:spcAft>
              <a:defRPr sz="2600" b="1">
                <a:solidFill>
                  <a:schemeClr val="tx2"/>
                </a:solidFill>
                <a:latin typeface="Times New Roman" pitchFamily="18" charset="0"/>
                <a:cs typeface="Arial" charset="0"/>
              </a:defRPr>
            </a:lvl7pPr>
            <a:lvl8pPr marL="1371600" algn="ctr" rtl="0" eaLnBrk="1" fontAlgn="base" hangingPunct="1">
              <a:spcBef>
                <a:spcPct val="0"/>
              </a:spcBef>
              <a:spcAft>
                <a:spcPct val="0"/>
              </a:spcAft>
              <a:defRPr sz="2600" b="1">
                <a:solidFill>
                  <a:schemeClr val="tx2"/>
                </a:solidFill>
                <a:latin typeface="Times New Roman" pitchFamily="18" charset="0"/>
                <a:cs typeface="Arial" charset="0"/>
              </a:defRPr>
            </a:lvl8pPr>
            <a:lvl9pPr marL="1828800" algn="ctr" rtl="0" eaLnBrk="1" fontAlgn="base" hangingPunct="1">
              <a:spcBef>
                <a:spcPct val="0"/>
              </a:spcBef>
              <a:spcAft>
                <a:spcPct val="0"/>
              </a:spcAft>
              <a:defRPr sz="2600" b="1">
                <a:solidFill>
                  <a:schemeClr val="tx2"/>
                </a:solidFill>
                <a:latin typeface="Times New Roman" pitchFamily="18" charset="0"/>
                <a:cs typeface="Arial" charset="0"/>
              </a:defRPr>
            </a:lvl9pPr>
          </a:lstStyle>
          <a:p>
            <a:r>
              <a:rPr lang="en-US" altLang="ja-JP" kern="0" smtClean="0">
                <a:ea typeface="MS PGothic" panose="020B0600070205080204" pitchFamily="34" charset="-128"/>
              </a:rPr>
              <a:t>Response to a Permanent Supply Shock</a:t>
            </a:r>
            <a:r>
              <a:rPr lang="en-US" altLang="ja-JP" sz="2800" kern="0" smtClean="0">
                <a:ea typeface="MS PGothic" panose="020B0600070205080204" pitchFamily="34" charset="-128"/>
              </a:rPr>
              <a:t> </a:t>
            </a:r>
            <a:endParaRPr lang="en-US" sz="2800" kern="0" dirty="0" smtClean="0"/>
          </a:p>
        </p:txBody>
      </p:sp>
    </p:spTree>
    <p:extLst>
      <p:ext uri="{BB962C8B-B14F-4D97-AF65-F5344CB8AC3E}">
        <p14:creationId xmlns:p14="http://schemas.microsoft.com/office/powerpoint/2010/main" val="286157347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533400" y="6019800"/>
            <a:ext cx="8229600" cy="685800"/>
          </a:xfrm>
        </p:spPr>
        <p:txBody>
          <a:bodyPr/>
          <a:lstStyle/>
          <a:p>
            <a:pPr eaLnBrk="1" hangingPunct="1"/>
            <a:r>
              <a:rPr lang="en-US" altLang="ja-JP" sz="2000" b="0" dirty="0" smtClean="0">
                <a:ea typeface="MS PGothic" panose="020B0600070205080204" pitchFamily="34" charset="-128"/>
              </a:rPr>
              <a:t>Figure 4  Permanent Supply Shock: Policy Stabilizes Inflation</a:t>
            </a:r>
            <a:endParaRPr lang="en-US" sz="2000" b="0" dirty="0" smtClean="0"/>
          </a:p>
        </p:txBody>
      </p:sp>
      <p:pic>
        <p:nvPicPr>
          <p:cNvPr id="25603" name="Picture 4" descr="fig23_04.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377203"/>
            <a:ext cx="80772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txBox="1">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2600" b="1">
                <a:solidFill>
                  <a:schemeClr val="tx2"/>
                </a:solidFill>
                <a:latin typeface="+mj-lt"/>
                <a:ea typeface="+mj-ea"/>
                <a:cs typeface="+mj-cs"/>
              </a:defRPr>
            </a:lvl1pPr>
            <a:lvl2pPr algn="ctr" rtl="0" eaLnBrk="1" fontAlgn="base" hangingPunct="1">
              <a:spcBef>
                <a:spcPct val="0"/>
              </a:spcBef>
              <a:spcAft>
                <a:spcPct val="0"/>
              </a:spcAft>
              <a:defRPr sz="2600" b="1">
                <a:solidFill>
                  <a:schemeClr val="tx2"/>
                </a:solidFill>
                <a:latin typeface="Times New Roman" pitchFamily="18" charset="0"/>
                <a:cs typeface="Arial" charset="0"/>
              </a:defRPr>
            </a:lvl2pPr>
            <a:lvl3pPr algn="ctr" rtl="0" eaLnBrk="1" fontAlgn="base" hangingPunct="1">
              <a:spcBef>
                <a:spcPct val="0"/>
              </a:spcBef>
              <a:spcAft>
                <a:spcPct val="0"/>
              </a:spcAft>
              <a:defRPr sz="2600" b="1">
                <a:solidFill>
                  <a:schemeClr val="tx2"/>
                </a:solidFill>
                <a:latin typeface="Times New Roman" pitchFamily="18" charset="0"/>
                <a:cs typeface="Arial" charset="0"/>
              </a:defRPr>
            </a:lvl3pPr>
            <a:lvl4pPr algn="ctr" rtl="0" eaLnBrk="1" fontAlgn="base" hangingPunct="1">
              <a:spcBef>
                <a:spcPct val="0"/>
              </a:spcBef>
              <a:spcAft>
                <a:spcPct val="0"/>
              </a:spcAft>
              <a:defRPr sz="2600" b="1">
                <a:solidFill>
                  <a:schemeClr val="tx2"/>
                </a:solidFill>
                <a:latin typeface="Times New Roman" pitchFamily="18" charset="0"/>
                <a:cs typeface="Arial" charset="0"/>
              </a:defRPr>
            </a:lvl4pPr>
            <a:lvl5pPr algn="ctr" rtl="0" eaLnBrk="1" fontAlgn="base" hangingPunct="1">
              <a:spcBef>
                <a:spcPct val="0"/>
              </a:spcBef>
              <a:spcAft>
                <a:spcPct val="0"/>
              </a:spcAft>
              <a:defRPr sz="2600" b="1">
                <a:solidFill>
                  <a:schemeClr val="tx2"/>
                </a:solidFill>
                <a:latin typeface="Times New Roman" pitchFamily="18" charset="0"/>
                <a:cs typeface="Arial" charset="0"/>
              </a:defRPr>
            </a:lvl5pPr>
            <a:lvl6pPr marL="457200" algn="ctr" rtl="0" eaLnBrk="1" fontAlgn="base" hangingPunct="1">
              <a:spcBef>
                <a:spcPct val="0"/>
              </a:spcBef>
              <a:spcAft>
                <a:spcPct val="0"/>
              </a:spcAft>
              <a:defRPr sz="2600" b="1">
                <a:solidFill>
                  <a:schemeClr val="tx2"/>
                </a:solidFill>
                <a:latin typeface="Times New Roman" pitchFamily="18" charset="0"/>
                <a:cs typeface="Arial" charset="0"/>
              </a:defRPr>
            </a:lvl6pPr>
            <a:lvl7pPr marL="914400" algn="ctr" rtl="0" eaLnBrk="1" fontAlgn="base" hangingPunct="1">
              <a:spcBef>
                <a:spcPct val="0"/>
              </a:spcBef>
              <a:spcAft>
                <a:spcPct val="0"/>
              </a:spcAft>
              <a:defRPr sz="2600" b="1">
                <a:solidFill>
                  <a:schemeClr val="tx2"/>
                </a:solidFill>
                <a:latin typeface="Times New Roman" pitchFamily="18" charset="0"/>
                <a:cs typeface="Arial" charset="0"/>
              </a:defRPr>
            </a:lvl7pPr>
            <a:lvl8pPr marL="1371600" algn="ctr" rtl="0" eaLnBrk="1" fontAlgn="base" hangingPunct="1">
              <a:spcBef>
                <a:spcPct val="0"/>
              </a:spcBef>
              <a:spcAft>
                <a:spcPct val="0"/>
              </a:spcAft>
              <a:defRPr sz="2600" b="1">
                <a:solidFill>
                  <a:schemeClr val="tx2"/>
                </a:solidFill>
                <a:latin typeface="Times New Roman" pitchFamily="18" charset="0"/>
                <a:cs typeface="Arial" charset="0"/>
              </a:defRPr>
            </a:lvl8pPr>
            <a:lvl9pPr marL="1828800" algn="ctr" rtl="0" eaLnBrk="1" fontAlgn="base" hangingPunct="1">
              <a:spcBef>
                <a:spcPct val="0"/>
              </a:spcBef>
              <a:spcAft>
                <a:spcPct val="0"/>
              </a:spcAft>
              <a:defRPr sz="2600" b="1">
                <a:solidFill>
                  <a:schemeClr val="tx2"/>
                </a:solidFill>
                <a:latin typeface="Times New Roman" pitchFamily="18" charset="0"/>
                <a:cs typeface="Arial" charset="0"/>
              </a:defRPr>
            </a:lvl9pPr>
          </a:lstStyle>
          <a:p>
            <a:r>
              <a:rPr lang="en-US" altLang="ja-JP" kern="0" dirty="0" smtClean="0">
                <a:ea typeface="MS PGothic" panose="020B0600070205080204" pitchFamily="34" charset="-128"/>
              </a:rPr>
              <a:t>Response to a Permanent Supply Shock</a:t>
            </a:r>
            <a:r>
              <a:rPr lang="en-US" altLang="ja-JP" sz="2800" kern="0" dirty="0" smtClean="0">
                <a:ea typeface="MS PGothic" panose="020B0600070205080204" pitchFamily="34" charset="-128"/>
              </a:rPr>
              <a:t> </a:t>
            </a:r>
            <a:endParaRPr lang="en-US" sz="2800" kern="0" dirty="0" smtClean="0"/>
          </a:p>
        </p:txBody>
      </p:sp>
    </p:spTree>
    <p:extLst>
      <p:ext uri="{BB962C8B-B14F-4D97-AF65-F5344CB8AC3E}">
        <p14:creationId xmlns:p14="http://schemas.microsoft.com/office/powerpoint/2010/main" val="269117792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ja-JP" sz="2800" dirty="0" smtClean="0">
                <a:ea typeface="MS PGothic" panose="020B0600070205080204" pitchFamily="34" charset="-128"/>
              </a:rPr>
              <a:t>Response to a Temporary Supply Shock </a:t>
            </a:r>
            <a:endParaRPr lang="en-US" sz="2800" dirty="0" smtClean="0"/>
          </a:p>
        </p:txBody>
      </p:sp>
      <p:sp>
        <p:nvSpPr>
          <p:cNvPr id="26627" name="Rectangle 3"/>
          <p:cNvSpPr>
            <a:spLocks noGrp="1" noChangeArrowheads="1"/>
          </p:cNvSpPr>
          <p:nvPr>
            <p:ph idx="1"/>
          </p:nvPr>
        </p:nvSpPr>
        <p:spPr/>
        <p:txBody>
          <a:bodyPr/>
          <a:lstStyle/>
          <a:p>
            <a:pPr eaLnBrk="1" hangingPunct="1"/>
            <a:r>
              <a:rPr lang="en-US" altLang="ja-JP" sz="2000" dirty="0" smtClean="0">
                <a:ea typeface="MS PGothic" panose="020B0600070205080204" pitchFamily="34" charset="-128"/>
              </a:rPr>
              <a:t>When a supply shock is temporary, policymakers face a short-run tradeoff between stabilizing inflation and economic activity</a:t>
            </a:r>
          </a:p>
          <a:p>
            <a:pPr eaLnBrk="1" hangingPunct="1"/>
            <a:r>
              <a:rPr lang="en-US" altLang="ja-JP" sz="2000" dirty="0" smtClean="0">
                <a:ea typeface="MS PGothic" panose="020B0600070205080204" pitchFamily="34" charset="-128"/>
              </a:rPr>
              <a:t>Policymakers can respond to the temporary supply shock in three possible ways:</a:t>
            </a:r>
          </a:p>
          <a:p>
            <a:pPr lvl="1" eaLnBrk="1" hangingPunct="1"/>
            <a:r>
              <a:rPr lang="en-US" altLang="ja-JP" sz="2000" dirty="0" smtClean="0">
                <a:ea typeface="MS PGothic" panose="020B0600070205080204" pitchFamily="34" charset="-128"/>
              </a:rPr>
              <a:t>No policy response</a:t>
            </a:r>
          </a:p>
          <a:p>
            <a:pPr lvl="1" eaLnBrk="1" hangingPunct="1"/>
            <a:r>
              <a:rPr lang="en-US" altLang="ja-JP" sz="2000" dirty="0" smtClean="0">
                <a:ea typeface="MS PGothic" panose="020B0600070205080204" pitchFamily="34" charset="-128"/>
              </a:rPr>
              <a:t>Policy stabilizes inflation in the short run</a:t>
            </a:r>
          </a:p>
          <a:p>
            <a:pPr lvl="1" eaLnBrk="1" hangingPunct="1"/>
            <a:r>
              <a:rPr lang="en-US" altLang="ja-JP" sz="2000" dirty="0" smtClean="0">
                <a:ea typeface="MS PGothic" panose="020B0600070205080204" pitchFamily="34" charset="-128"/>
              </a:rPr>
              <a:t>Policy stabilizes economic activity in the short run  </a:t>
            </a:r>
            <a:endParaRPr lang="en-US" sz="2000" dirty="0" smtClean="0"/>
          </a:p>
        </p:txBody>
      </p:sp>
    </p:spTree>
    <p:extLst>
      <p:ext uri="{BB962C8B-B14F-4D97-AF65-F5344CB8AC3E}">
        <p14:creationId xmlns:p14="http://schemas.microsoft.com/office/powerpoint/2010/main" val="36582792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838200" y="6096000"/>
            <a:ext cx="7696200" cy="708025"/>
          </a:xfrm>
        </p:spPr>
        <p:txBody>
          <a:bodyPr/>
          <a:lstStyle/>
          <a:p>
            <a:pPr eaLnBrk="1" hangingPunct="1"/>
            <a:r>
              <a:rPr lang="en-US" altLang="ja-JP" sz="2000" b="0" dirty="0" smtClean="0">
                <a:ea typeface="MS PGothic" panose="020B0600070205080204" pitchFamily="34" charset="-128"/>
              </a:rPr>
              <a:t>Figure 5  Response to a Temporary AS Shock: No Policy Response</a:t>
            </a:r>
            <a:endParaRPr lang="en-US" sz="2000" b="0" dirty="0" smtClean="0"/>
          </a:p>
        </p:txBody>
      </p:sp>
      <p:pic>
        <p:nvPicPr>
          <p:cNvPr id="27651" name="Picture 4" descr="fig23_05.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434353"/>
            <a:ext cx="6705600" cy="4127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txBox="1">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2600" b="1">
                <a:solidFill>
                  <a:schemeClr val="tx2"/>
                </a:solidFill>
                <a:latin typeface="+mj-lt"/>
                <a:ea typeface="+mj-ea"/>
                <a:cs typeface="+mj-cs"/>
              </a:defRPr>
            </a:lvl1pPr>
            <a:lvl2pPr algn="ctr" rtl="0" eaLnBrk="1" fontAlgn="base" hangingPunct="1">
              <a:spcBef>
                <a:spcPct val="0"/>
              </a:spcBef>
              <a:spcAft>
                <a:spcPct val="0"/>
              </a:spcAft>
              <a:defRPr sz="2600" b="1">
                <a:solidFill>
                  <a:schemeClr val="tx2"/>
                </a:solidFill>
                <a:latin typeface="Times New Roman" pitchFamily="18" charset="0"/>
                <a:cs typeface="Arial" charset="0"/>
              </a:defRPr>
            </a:lvl2pPr>
            <a:lvl3pPr algn="ctr" rtl="0" eaLnBrk="1" fontAlgn="base" hangingPunct="1">
              <a:spcBef>
                <a:spcPct val="0"/>
              </a:spcBef>
              <a:spcAft>
                <a:spcPct val="0"/>
              </a:spcAft>
              <a:defRPr sz="2600" b="1">
                <a:solidFill>
                  <a:schemeClr val="tx2"/>
                </a:solidFill>
                <a:latin typeface="Times New Roman" pitchFamily="18" charset="0"/>
                <a:cs typeface="Arial" charset="0"/>
              </a:defRPr>
            </a:lvl3pPr>
            <a:lvl4pPr algn="ctr" rtl="0" eaLnBrk="1" fontAlgn="base" hangingPunct="1">
              <a:spcBef>
                <a:spcPct val="0"/>
              </a:spcBef>
              <a:spcAft>
                <a:spcPct val="0"/>
              </a:spcAft>
              <a:defRPr sz="2600" b="1">
                <a:solidFill>
                  <a:schemeClr val="tx2"/>
                </a:solidFill>
                <a:latin typeface="Times New Roman" pitchFamily="18" charset="0"/>
                <a:cs typeface="Arial" charset="0"/>
              </a:defRPr>
            </a:lvl4pPr>
            <a:lvl5pPr algn="ctr" rtl="0" eaLnBrk="1" fontAlgn="base" hangingPunct="1">
              <a:spcBef>
                <a:spcPct val="0"/>
              </a:spcBef>
              <a:spcAft>
                <a:spcPct val="0"/>
              </a:spcAft>
              <a:defRPr sz="2600" b="1">
                <a:solidFill>
                  <a:schemeClr val="tx2"/>
                </a:solidFill>
                <a:latin typeface="Times New Roman" pitchFamily="18" charset="0"/>
                <a:cs typeface="Arial" charset="0"/>
              </a:defRPr>
            </a:lvl5pPr>
            <a:lvl6pPr marL="457200" algn="ctr" rtl="0" eaLnBrk="1" fontAlgn="base" hangingPunct="1">
              <a:spcBef>
                <a:spcPct val="0"/>
              </a:spcBef>
              <a:spcAft>
                <a:spcPct val="0"/>
              </a:spcAft>
              <a:defRPr sz="2600" b="1">
                <a:solidFill>
                  <a:schemeClr val="tx2"/>
                </a:solidFill>
                <a:latin typeface="Times New Roman" pitchFamily="18" charset="0"/>
                <a:cs typeface="Arial" charset="0"/>
              </a:defRPr>
            </a:lvl6pPr>
            <a:lvl7pPr marL="914400" algn="ctr" rtl="0" eaLnBrk="1" fontAlgn="base" hangingPunct="1">
              <a:spcBef>
                <a:spcPct val="0"/>
              </a:spcBef>
              <a:spcAft>
                <a:spcPct val="0"/>
              </a:spcAft>
              <a:defRPr sz="2600" b="1">
                <a:solidFill>
                  <a:schemeClr val="tx2"/>
                </a:solidFill>
                <a:latin typeface="Times New Roman" pitchFamily="18" charset="0"/>
                <a:cs typeface="Arial" charset="0"/>
              </a:defRPr>
            </a:lvl7pPr>
            <a:lvl8pPr marL="1371600" algn="ctr" rtl="0" eaLnBrk="1" fontAlgn="base" hangingPunct="1">
              <a:spcBef>
                <a:spcPct val="0"/>
              </a:spcBef>
              <a:spcAft>
                <a:spcPct val="0"/>
              </a:spcAft>
              <a:defRPr sz="2600" b="1">
                <a:solidFill>
                  <a:schemeClr val="tx2"/>
                </a:solidFill>
                <a:latin typeface="Times New Roman" pitchFamily="18" charset="0"/>
                <a:cs typeface="Arial" charset="0"/>
              </a:defRPr>
            </a:lvl8pPr>
            <a:lvl9pPr marL="1828800" algn="ctr" rtl="0" eaLnBrk="1" fontAlgn="base" hangingPunct="1">
              <a:spcBef>
                <a:spcPct val="0"/>
              </a:spcBef>
              <a:spcAft>
                <a:spcPct val="0"/>
              </a:spcAft>
              <a:defRPr sz="2600" b="1">
                <a:solidFill>
                  <a:schemeClr val="tx2"/>
                </a:solidFill>
                <a:latin typeface="Times New Roman" pitchFamily="18" charset="0"/>
                <a:cs typeface="Arial" charset="0"/>
              </a:defRPr>
            </a:lvl9pPr>
          </a:lstStyle>
          <a:p>
            <a:r>
              <a:rPr lang="en-US" altLang="ja-JP" sz="2800" kern="0" smtClean="0">
                <a:ea typeface="MS PGothic" panose="020B0600070205080204" pitchFamily="34" charset="-128"/>
              </a:rPr>
              <a:t>Response to a Temporary Supply Shock </a:t>
            </a:r>
            <a:endParaRPr lang="en-US" sz="2800" kern="0" dirty="0" smtClean="0"/>
          </a:p>
        </p:txBody>
      </p:sp>
    </p:spTree>
    <p:extLst>
      <p:ext uri="{BB962C8B-B14F-4D97-AF65-F5344CB8AC3E}">
        <p14:creationId xmlns:p14="http://schemas.microsoft.com/office/powerpoint/2010/main" val="330772133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914400" y="6019800"/>
            <a:ext cx="7696200" cy="762000"/>
          </a:xfrm>
        </p:spPr>
        <p:txBody>
          <a:bodyPr/>
          <a:lstStyle/>
          <a:p>
            <a:pPr eaLnBrk="1" hangingPunct="1"/>
            <a:r>
              <a:rPr lang="en-US" altLang="ja-JP" sz="2000" b="0" dirty="0" smtClean="0">
                <a:ea typeface="MS PGothic" panose="020B0600070205080204" pitchFamily="34" charset="-128"/>
              </a:rPr>
              <a:t>Figure 6  Response to a Temporary AS Shock: Short-Run Inflation Stabilization </a:t>
            </a:r>
            <a:endParaRPr lang="en-US" sz="2000" b="0" dirty="0" smtClean="0"/>
          </a:p>
        </p:txBody>
      </p:sp>
      <p:pic>
        <p:nvPicPr>
          <p:cNvPr id="28675" name="Picture 4" descr="fig23_06.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93694" y="1143000"/>
            <a:ext cx="6858000" cy="463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txBox="1">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2600" b="1">
                <a:solidFill>
                  <a:schemeClr val="tx2"/>
                </a:solidFill>
                <a:latin typeface="+mj-lt"/>
                <a:ea typeface="+mj-ea"/>
                <a:cs typeface="+mj-cs"/>
              </a:defRPr>
            </a:lvl1pPr>
            <a:lvl2pPr algn="ctr" rtl="0" eaLnBrk="1" fontAlgn="base" hangingPunct="1">
              <a:spcBef>
                <a:spcPct val="0"/>
              </a:spcBef>
              <a:spcAft>
                <a:spcPct val="0"/>
              </a:spcAft>
              <a:defRPr sz="2600" b="1">
                <a:solidFill>
                  <a:schemeClr val="tx2"/>
                </a:solidFill>
                <a:latin typeface="Times New Roman" pitchFamily="18" charset="0"/>
                <a:cs typeface="Arial" charset="0"/>
              </a:defRPr>
            </a:lvl2pPr>
            <a:lvl3pPr algn="ctr" rtl="0" eaLnBrk="1" fontAlgn="base" hangingPunct="1">
              <a:spcBef>
                <a:spcPct val="0"/>
              </a:spcBef>
              <a:spcAft>
                <a:spcPct val="0"/>
              </a:spcAft>
              <a:defRPr sz="2600" b="1">
                <a:solidFill>
                  <a:schemeClr val="tx2"/>
                </a:solidFill>
                <a:latin typeface="Times New Roman" pitchFamily="18" charset="0"/>
                <a:cs typeface="Arial" charset="0"/>
              </a:defRPr>
            </a:lvl3pPr>
            <a:lvl4pPr algn="ctr" rtl="0" eaLnBrk="1" fontAlgn="base" hangingPunct="1">
              <a:spcBef>
                <a:spcPct val="0"/>
              </a:spcBef>
              <a:spcAft>
                <a:spcPct val="0"/>
              </a:spcAft>
              <a:defRPr sz="2600" b="1">
                <a:solidFill>
                  <a:schemeClr val="tx2"/>
                </a:solidFill>
                <a:latin typeface="Times New Roman" pitchFamily="18" charset="0"/>
                <a:cs typeface="Arial" charset="0"/>
              </a:defRPr>
            </a:lvl4pPr>
            <a:lvl5pPr algn="ctr" rtl="0" eaLnBrk="1" fontAlgn="base" hangingPunct="1">
              <a:spcBef>
                <a:spcPct val="0"/>
              </a:spcBef>
              <a:spcAft>
                <a:spcPct val="0"/>
              </a:spcAft>
              <a:defRPr sz="2600" b="1">
                <a:solidFill>
                  <a:schemeClr val="tx2"/>
                </a:solidFill>
                <a:latin typeface="Times New Roman" pitchFamily="18" charset="0"/>
                <a:cs typeface="Arial" charset="0"/>
              </a:defRPr>
            </a:lvl5pPr>
            <a:lvl6pPr marL="457200" algn="ctr" rtl="0" eaLnBrk="1" fontAlgn="base" hangingPunct="1">
              <a:spcBef>
                <a:spcPct val="0"/>
              </a:spcBef>
              <a:spcAft>
                <a:spcPct val="0"/>
              </a:spcAft>
              <a:defRPr sz="2600" b="1">
                <a:solidFill>
                  <a:schemeClr val="tx2"/>
                </a:solidFill>
                <a:latin typeface="Times New Roman" pitchFamily="18" charset="0"/>
                <a:cs typeface="Arial" charset="0"/>
              </a:defRPr>
            </a:lvl6pPr>
            <a:lvl7pPr marL="914400" algn="ctr" rtl="0" eaLnBrk="1" fontAlgn="base" hangingPunct="1">
              <a:spcBef>
                <a:spcPct val="0"/>
              </a:spcBef>
              <a:spcAft>
                <a:spcPct val="0"/>
              </a:spcAft>
              <a:defRPr sz="2600" b="1">
                <a:solidFill>
                  <a:schemeClr val="tx2"/>
                </a:solidFill>
                <a:latin typeface="Times New Roman" pitchFamily="18" charset="0"/>
                <a:cs typeface="Arial" charset="0"/>
              </a:defRPr>
            </a:lvl7pPr>
            <a:lvl8pPr marL="1371600" algn="ctr" rtl="0" eaLnBrk="1" fontAlgn="base" hangingPunct="1">
              <a:spcBef>
                <a:spcPct val="0"/>
              </a:spcBef>
              <a:spcAft>
                <a:spcPct val="0"/>
              </a:spcAft>
              <a:defRPr sz="2600" b="1">
                <a:solidFill>
                  <a:schemeClr val="tx2"/>
                </a:solidFill>
                <a:latin typeface="Times New Roman" pitchFamily="18" charset="0"/>
                <a:cs typeface="Arial" charset="0"/>
              </a:defRPr>
            </a:lvl8pPr>
            <a:lvl9pPr marL="1828800" algn="ctr" rtl="0" eaLnBrk="1" fontAlgn="base" hangingPunct="1">
              <a:spcBef>
                <a:spcPct val="0"/>
              </a:spcBef>
              <a:spcAft>
                <a:spcPct val="0"/>
              </a:spcAft>
              <a:defRPr sz="2600" b="1">
                <a:solidFill>
                  <a:schemeClr val="tx2"/>
                </a:solidFill>
                <a:latin typeface="Times New Roman" pitchFamily="18" charset="0"/>
                <a:cs typeface="Arial" charset="0"/>
              </a:defRPr>
            </a:lvl9pPr>
          </a:lstStyle>
          <a:p>
            <a:r>
              <a:rPr lang="en-US" altLang="ja-JP" sz="2800" kern="0" smtClean="0">
                <a:ea typeface="MS PGothic" panose="020B0600070205080204" pitchFamily="34" charset="-128"/>
              </a:rPr>
              <a:t>Response to a Temporary Supply Shock </a:t>
            </a:r>
            <a:endParaRPr lang="en-US" sz="2800" kern="0" dirty="0" smtClean="0"/>
          </a:p>
        </p:txBody>
      </p:sp>
    </p:spTree>
    <p:extLst>
      <p:ext uri="{BB962C8B-B14F-4D97-AF65-F5344CB8AC3E}">
        <p14:creationId xmlns:p14="http://schemas.microsoft.com/office/powerpoint/2010/main" val="255562875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066800" y="5737412"/>
            <a:ext cx="7696200" cy="739588"/>
          </a:xfrm>
        </p:spPr>
        <p:txBody>
          <a:bodyPr/>
          <a:lstStyle/>
          <a:p>
            <a:pPr eaLnBrk="1" hangingPunct="1"/>
            <a:r>
              <a:rPr lang="en-US" altLang="ja-JP" sz="2000" b="0" dirty="0" smtClean="0">
                <a:ea typeface="MS PGothic" panose="020B0600070205080204" pitchFamily="34" charset="-128"/>
              </a:rPr>
              <a:t>Figure 7  Response to a Temporary AS Shock: Short-Run Output Stabilization</a:t>
            </a:r>
            <a:endParaRPr lang="en-US" sz="2000" b="0" dirty="0" smtClean="0"/>
          </a:p>
        </p:txBody>
      </p:sp>
      <p:pic>
        <p:nvPicPr>
          <p:cNvPr id="29699" name="Picture 4" descr="fig23_07.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93694" y="1342114"/>
            <a:ext cx="6934200" cy="428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txBox="1">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2600" b="1">
                <a:solidFill>
                  <a:schemeClr val="tx2"/>
                </a:solidFill>
                <a:latin typeface="+mj-lt"/>
                <a:ea typeface="+mj-ea"/>
                <a:cs typeface="+mj-cs"/>
              </a:defRPr>
            </a:lvl1pPr>
            <a:lvl2pPr algn="ctr" rtl="0" eaLnBrk="1" fontAlgn="base" hangingPunct="1">
              <a:spcBef>
                <a:spcPct val="0"/>
              </a:spcBef>
              <a:spcAft>
                <a:spcPct val="0"/>
              </a:spcAft>
              <a:defRPr sz="2600" b="1">
                <a:solidFill>
                  <a:schemeClr val="tx2"/>
                </a:solidFill>
                <a:latin typeface="Times New Roman" pitchFamily="18" charset="0"/>
                <a:cs typeface="Arial" charset="0"/>
              </a:defRPr>
            </a:lvl2pPr>
            <a:lvl3pPr algn="ctr" rtl="0" eaLnBrk="1" fontAlgn="base" hangingPunct="1">
              <a:spcBef>
                <a:spcPct val="0"/>
              </a:spcBef>
              <a:spcAft>
                <a:spcPct val="0"/>
              </a:spcAft>
              <a:defRPr sz="2600" b="1">
                <a:solidFill>
                  <a:schemeClr val="tx2"/>
                </a:solidFill>
                <a:latin typeface="Times New Roman" pitchFamily="18" charset="0"/>
                <a:cs typeface="Arial" charset="0"/>
              </a:defRPr>
            </a:lvl3pPr>
            <a:lvl4pPr algn="ctr" rtl="0" eaLnBrk="1" fontAlgn="base" hangingPunct="1">
              <a:spcBef>
                <a:spcPct val="0"/>
              </a:spcBef>
              <a:spcAft>
                <a:spcPct val="0"/>
              </a:spcAft>
              <a:defRPr sz="2600" b="1">
                <a:solidFill>
                  <a:schemeClr val="tx2"/>
                </a:solidFill>
                <a:latin typeface="Times New Roman" pitchFamily="18" charset="0"/>
                <a:cs typeface="Arial" charset="0"/>
              </a:defRPr>
            </a:lvl4pPr>
            <a:lvl5pPr algn="ctr" rtl="0" eaLnBrk="1" fontAlgn="base" hangingPunct="1">
              <a:spcBef>
                <a:spcPct val="0"/>
              </a:spcBef>
              <a:spcAft>
                <a:spcPct val="0"/>
              </a:spcAft>
              <a:defRPr sz="2600" b="1">
                <a:solidFill>
                  <a:schemeClr val="tx2"/>
                </a:solidFill>
                <a:latin typeface="Times New Roman" pitchFamily="18" charset="0"/>
                <a:cs typeface="Arial" charset="0"/>
              </a:defRPr>
            </a:lvl5pPr>
            <a:lvl6pPr marL="457200" algn="ctr" rtl="0" eaLnBrk="1" fontAlgn="base" hangingPunct="1">
              <a:spcBef>
                <a:spcPct val="0"/>
              </a:spcBef>
              <a:spcAft>
                <a:spcPct val="0"/>
              </a:spcAft>
              <a:defRPr sz="2600" b="1">
                <a:solidFill>
                  <a:schemeClr val="tx2"/>
                </a:solidFill>
                <a:latin typeface="Times New Roman" pitchFamily="18" charset="0"/>
                <a:cs typeface="Arial" charset="0"/>
              </a:defRPr>
            </a:lvl6pPr>
            <a:lvl7pPr marL="914400" algn="ctr" rtl="0" eaLnBrk="1" fontAlgn="base" hangingPunct="1">
              <a:spcBef>
                <a:spcPct val="0"/>
              </a:spcBef>
              <a:spcAft>
                <a:spcPct val="0"/>
              </a:spcAft>
              <a:defRPr sz="2600" b="1">
                <a:solidFill>
                  <a:schemeClr val="tx2"/>
                </a:solidFill>
                <a:latin typeface="Times New Roman" pitchFamily="18" charset="0"/>
                <a:cs typeface="Arial" charset="0"/>
              </a:defRPr>
            </a:lvl7pPr>
            <a:lvl8pPr marL="1371600" algn="ctr" rtl="0" eaLnBrk="1" fontAlgn="base" hangingPunct="1">
              <a:spcBef>
                <a:spcPct val="0"/>
              </a:spcBef>
              <a:spcAft>
                <a:spcPct val="0"/>
              </a:spcAft>
              <a:defRPr sz="2600" b="1">
                <a:solidFill>
                  <a:schemeClr val="tx2"/>
                </a:solidFill>
                <a:latin typeface="Times New Roman" pitchFamily="18" charset="0"/>
                <a:cs typeface="Arial" charset="0"/>
              </a:defRPr>
            </a:lvl8pPr>
            <a:lvl9pPr marL="1828800" algn="ctr" rtl="0" eaLnBrk="1" fontAlgn="base" hangingPunct="1">
              <a:spcBef>
                <a:spcPct val="0"/>
              </a:spcBef>
              <a:spcAft>
                <a:spcPct val="0"/>
              </a:spcAft>
              <a:defRPr sz="2600" b="1">
                <a:solidFill>
                  <a:schemeClr val="tx2"/>
                </a:solidFill>
                <a:latin typeface="Times New Roman" pitchFamily="18" charset="0"/>
                <a:cs typeface="Arial" charset="0"/>
              </a:defRPr>
            </a:lvl9pPr>
          </a:lstStyle>
          <a:p>
            <a:r>
              <a:rPr lang="en-US" altLang="ja-JP" sz="2800" kern="0" smtClean="0">
                <a:ea typeface="MS PGothic" panose="020B0600070205080204" pitchFamily="34" charset="-128"/>
              </a:rPr>
              <a:t>Response to a Temporary Supply Shock </a:t>
            </a:r>
            <a:endParaRPr lang="en-US" sz="2800" kern="0" dirty="0" smtClean="0"/>
          </a:p>
        </p:txBody>
      </p:sp>
    </p:spTree>
    <p:extLst>
      <p:ext uri="{BB962C8B-B14F-4D97-AF65-F5344CB8AC3E}">
        <p14:creationId xmlns:p14="http://schemas.microsoft.com/office/powerpoint/2010/main" val="423591020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04800" y="76200"/>
            <a:ext cx="8534400" cy="838200"/>
          </a:xfrm>
        </p:spPr>
        <p:txBody>
          <a:bodyPr/>
          <a:lstStyle/>
          <a:p>
            <a:pPr eaLnBrk="1" hangingPunct="1"/>
            <a:r>
              <a:rPr lang="en-US" altLang="ja-JP" sz="2800" dirty="0" smtClean="0">
                <a:ea typeface="MS PGothic" panose="020B0600070205080204" pitchFamily="34" charset="-128"/>
              </a:rPr>
              <a:t>The Bottom Line</a:t>
            </a:r>
            <a:br>
              <a:rPr lang="en-US" altLang="ja-JP" sz="2800" dirty="0" smtClean="0">
                <a:ea typeface="MS PGothic" panose="020B0600070205080204" pitchFamily="34" charset="-128"/>
              </a:rPr>
            </a:br>
            <a:r>
              <a:rPr lang="en-US" altLang="ja-JP" sz="1800" dirty="0" smtClean="0">
                <a:ea typeface="MS PGothic" panose="020B0600070205080204" pitchFamily="34" charset="-128"/>
              </a:rPr>
              <a:t>Stabilizing Inflation vs. Stabilizing Economic Activity</a:t>
            </a:r>
            <a:endParaRPr lang="en-US" sz="1800" dirty="0" smtClean="0"/>
          </a:p>
        </p:txBody>
      </p:sp>
      <p:sp>
        <p:nvSpPr>
          <p:cNvPr id="30723" name="Rectangle 3"/>
          <p:cNvSpPr>
            <a:spLocks noGrp="1" noChangeArrowheads="1"/>
          </p:cNvSpPr>
          <p:nvPr>
            <p:ph idx="1"/>
          </p:nvPr>
        </p:nvSpPr>
        <p:spPr/>
        <p:txBody>
          <a:bodyPr/>
          <a:lstStyle/>
          <a:p>
            <a:pPr marL="0" indent="0" eaLnBrk="1" hangingPunct="1">
              <a:buNone/>
            </a:pPr>
            <a:r>
              <a:rPr lang="en-US" altLang="ja-JP" sz="2000" dirty="0" smtClean="0">
                <a:ea typeface="MS PGothic" panose="020B0600070205080204" pitchFamily="34" charset="-128"/>
              </a:rPr>
              <a:t>We can draw the following conclusions from this analysis:</a:t>
            </a:r>
          </a:p>
          <a:p>
            <a:pPr marL="457200" indent="-457200" eaLnBrk="1" hangingPunct="1">
              <a:buFontTx/>
              <a:buNone/>
            </a:pPr>
            <a:r>
              <a:rPr lang="en-US" altLang="ja-JP" sz="2000" dirty="0" smtClean="0">
                <a:ea typeface="MS PGothic" panose="020B0600070205080204" pitchFamily="34" charset="-128"/>
              </a:rPr>
              <a:t>	</a:t>
            </a:r>
          </a:p>
          <a:p>
            <a:pPr marL="457200" indent="-457200">
              <a:buFontTx/>
              <a:buAutoNum type="arabicPeriod"/>
            </a:pPr>
            <a:r>
              <a:rPr lang="en-US" altLang="ja-JP" sz="2000" dirty="0" smtClean="0">
                <a:ea typeface="MS PGothic" panose="020B0600070205080204" pitchFamily="34" charset="-128"/>
              </a:rPr>
              <a:t>If most shocks to the economy are aggregate demand shocks or permanent aggregate supply shocks, then policy that stabilizes inflation will also stabilize economic activity, even in the short run.	</a:t>
            </a:r>
          </a:p>
          <a:p>
            <a:pPr marL="457200" indent="-457200">
              <a:buFontTx/>
              <a:buAutoNum type="arabicPeriod"/>
            </a:pPr>
            <a:r>
              <a:rPr lang="en-US" altLang="ja-JP" sz="2000" dirty="0" smtClean="0">
                <a:ea typeface="MS PGothic" panose="020B0600070205080204" pitchFamily="34" charset="-128"/>
              </a:rPr>
              <a:t>If temporary supply shocks are more common, then a central bank must choose between the two stabilization objectives in the short run.	</a:t>
            </a:r>
          </a:p>
          <a:p>
            <a:pPr marL="457200" indent="-457200">
              <a:buFontTx/>
              <a:buAutoNum type="arabicPeriod"/>
            </a:pPr>
            <a:r>
              <a:rPr lang="en-US" altLang="ja-JP" sz="2000" dirty="0" smtClean="0">
                <a:ea typeface="MS PGothic" panose="020B0600070205080204" pitchFamily="34" charset="-128"/>
              </a:rPr>
              <a:t>In the long run there is no conflict between stabilizing inflation and economic activity in response to shocks.</a:t>
            </a:r>
            <a:endParaRPr lang="en-US" sz="2000" dirty="0" smtClean="0"/>
          </a:p>
        </p:txBody>
      </p:sp>
    </p:spTree>
    <p:extLst>
      <p:ext uri="{BB962C8B-B14F-4D97-AF65-F5344CB8AC3E}">
        <p14:creationId xmlns:p14="http://schemas.microsoft.com/office/powerpoint/2010/main" val="289814141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ja-JP" sz="2800" smtClean="0">
                <a:ea typeface="MS PGothic" panose="020B0600070205080204" pitchFamily="34" charset="-128"/>
              </a:rPr>
              <a:t>How Actively Should Policy Makers Try to Stabilize Economic Activity?</a:t>
            </a:r>
            <a:endParaRPr lang="en-US" sz="2800" smtClean="0"/>
          </a:p>
        </p:txBody>
      </p:sp>
      <p:sp>
        <p:nvSpPr>
          <p:cNvPr id="31747" name="Rectangle 3"/>
          <p:cNvSpPr>
            <a:spLocks noGrp="1" noChangeArrowheads="1"/>
          </p:cNvSpPr>
          <p:nvPr>
            <p:ph idx="1"/>
          </p:nvPr>
        </p:nvSpPr>
        <p:spPr/>
        <p:txBody>
          <a:bodyPr/>
          <a:lstStyle/>
          <a:p>
            <a:pPr eaLnBrk="1" hangingPunct="1"/>
            <a:r>
              <a:rPr lang="en-US" altLang="ja-JP" sz="2000" dirty="0" smtClean="0">
                <a:ea typeface="MS PGothic" panose="020B0600070205080204" pitchFamily="34" charset="-128"/>
              </a:rPr>
              <a:t>All economists have similar policy goals (to promote high employment and price stability), yet they often disagree on the best approach to achieve those goals</a:t>
            </a:r>
          </a:p>
          <a:p>
            <a:pPr eaLnBrk="1" hangingPunct="1">
              <a:buFontTx/>
              <a:buNone/>
            </a:pPr>
            <a:endParaRPr lang="en-US" altLang="ja-JP" sz="2000" dirty="0" smtClean="0">
              <a:ea typeface="MS PGothic" panose="020B0600070205080204" pitchFamily="34" charset="-128"/>
            </a:endParaRPr>
          </a:p>
          <a:p>
            <a:pPr eaLnBrk="1" hangingPunct="1"/>
            <a:r>
              <a:rPr lang="en-US" altLang="ja-JP" sz="2000" b="1" dirty="0" err="1" smtClean="0">
                <a:ea typeface="MS PGothic" panose="020B0600070205080204" pitchFamily="34" charset="-128"/>
              </a:rPr>
              <a:t>Nonactivists</a:t>
            </a:r>
            <a:r>
              <a:rPr lang="en-US" altLang="ja-JP" sz="2000" dirty="0" smtClean="0">
                <a:ea typeface="MS PGothic" panose="020B0600070205080204" pitchFamily="34" charset="-128"/>
              </a:rPr>
              <a:t> believe government action is unnecessary to eliminate unemployment</a:t>
            </a:r>
          </a:p>
          <a:p>
            <a:pPr eaLnBrk="1" hangingPunct="1">
              <a:buFontTx/>
              <a:buNone/>
            </a:pPr>
            <a:endParaRPr lang="en-US" altLang="ja-JP" sz="2000" dirty="0" smtClean="0">
              <a:ea typeface="MS PGothic" panose="020B0600070205080204" pitchFamily="34" charset="-128"/>
            </a:endParaRPr>
          </a:p>
          <a:p>
            <a:pPr eaLnBrk="1" hangingPunct="1"/>
            <a:r>
              <a:rPr lang="en-US" altLang="ja-JP" sz="2000" b="1" dirty="0" smtClean="0">
                <a:ea typeface="MS PGothic" panose="020B0600070205080204" pitchFamily="34" charset="-128"/>
              </a:rPr>
              <a:t>Activists</a:t>
            </a:r>
            <a:r>
              <a:rPr lang="en-US" altLang="ja-JP" sz="2000" dirty="0" smtClean="0">
                <a:ea typeface="MS PGothic" panose="020B0600070205080204" pitchFamily="34" charset="-128"/>
              </a:rPr>
              <a:t> see the need for the government to pursue active policy to eliminate high unemployment when it develops</a:t>
            </a:r>
            <a:endParaRPr lang="en-US" sz="2000" dirty="0" smtClean="0"/>
          </a:p>
        </p:txBody>
      </p:sp>
    </p:spTree>
    <p:extLst>
      <p:ext uri="{BB962C8B-B14F-4D97-AF65-F5344CB8AC3E}">
        <p14:creationId xmlns:p14="http://schemas.microsoft.com/office/powerpoint/2010/main" val="41332460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ja-JP" smtClean="0">
                <a:ea typeface="MS PGothic" panose="020B0600070205080204" pitchFamily="34" charset="-128"/>
              </a:rPr>
              <a:t>Lags and Policy Implementation</a:t>
            </a:r>
            <a:endParaRPr lang="en-US" smtClean="0"/>
          </a:p>
        </p:txBody>
      </p:sp>
      <p:sp>
        <p:nvSpPr>
          <p:cNvPr id="32771" name="Rectangle 3"/>
          <p:cNvSpPr>
            <a:spLocks noGrp="1" noChangeArrowheads="1"/>
          </p:cNvSpPr>
          <p:nvPr>
            <p:ph idx="1"/>
          </p:nvPr>
        </p:nvSpPr>
        <p:spPr/>
        <p:txBody>
          <a:bodyPr/>
          <a:lstStyle/>
          <a:p>
            <a:pPr eaLnBrk="1" hangingPunct="1"/>
            <a:r>
              <a:rPr lang="en-US" altLang="ja-JP" sz="2000" dirty="0" smtClean="0">
                <a:ea typeface="MS PGothic" panose="020B0600070205080204" pitchFamily="34" charset="-128"/>
              </a:rPr>
              <a:t>Several types of lags prevent policymakers from shifting the aggregate demand curve instantaneously</a:t>
            </a:r>
          </a:p>
          <a:p>
            <a:pPr lvl="1" eaLnBrk="1" hangingPunct="1"/>
            <a:r>
              <a:rPr lang="en-US" altLang="ja-JP" sz="2000" b="1" dirty="0" smtClean="0">
                <a:ea typeface="MS PGothic" panose="020B0600070205080204" pitchFamily="34" charset="-128"/>
              </a:rPr>
              <a:t>Data lag</a:t>
            </a:r>
            <a:r>
              <a:rPr lang="en-US" altLang="ja-JP" sz="2000" dirty="0" smtClean="0">
                <a:ea typeface="MS PGothic" panose="020B0600070205080204" pitchFamily="34" charset="-128"/>
              </a:rPr>
              <a:t>: the time it takes for policy makers to obtain data indicating what is happening in the economy </a:t>
            </a:r>
          </a:p>
          <a:p>
            <a:pPr lvl="1" eaLnBrk="1" hangingPunct="1"/>
            <a:endParaRPr lang="en-US" altLang="ja-JP" sz="2000" dirty="0" smtClean="0">
              <a:ea typeface="MS PGothic" panose="020B0600070205080204" pitchFamily="34" charset="-128"/>
            </a:endParaRPr>
          </a:p>
          <a:p>
            <a:pPr lvl="1" eaLnBrk="1" hangingPunct="1"/>
            <a:r>
              <a:rPr lang="en-US" altLang="ja-JP" sz="2000" b="1" dirty="0" smtClean="0">
                <a:ea typeface="MS PGothic" panose="020B0600070205080204" pitchFamily="34" charset="-128"/>
              </a:rPr>
              <a:t>Recognition lag</a:t>
            </a:r>
            <a:r>
              <a:rPr lang="en-US" altLang="ja-JP" sz="2000" dirty="0" smtClean="0">
                <a:ea typeface="MS PGothic" panose="020B0600070205080204" pitchFamily="34" charset="-128"/>
              </a:rPr>
              <a:t>: the time it takes for policy makers to be sure of what the data are signaling about the future course of the economy </a:t>
            </a:r>
          </a:p>
          <a:p>
            <a:pPr lvl="1" eaLnBrk="1" hangingPunct="1"/>
            <a:endParaRPr lang="en-US" sz="2000" dirty="0" smtClean="0"/>
          </a:p>
        </p:txBody>
      </p:sp>
    </p:spTree>
    <p:extLst>
      <p:ext uri="{BB962C8B-B14F-4D97-AF65-F5344CB8AC3E}">
        <p14:creationId xmlns:p14="http://schemas.microsoft.com/office/powerpoint/2010/main" val="254971274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ja-JP" dirty="0" smtClean="0">
                <a:ea typeface="MS PGothic" panose="020B0600070205080204" pitchFamily="34" charset="-128"/>
              </a:rPr>
              <a:t>Lags and Policy Implementation</a:t>
            </a:r>
            <a:endParaRPr lang="en-US" dirty="0" smtClean="0">
              <a:ea typeface="MS PGothic" panose="020B0600070205080204" pitchFamily="34" charset="-128"/>
            </a:endParaRPr>
          </a:p>
        </p:txBody>
      </p:sp>
      <p:sp>
        <p:nvSpPr>
          <p:cNvPr id="33795" name="Rectangle 3"/>
          <p:cNvSpPr>
            <a:spLocks noGrp="1" noChangeArrowheads="1"/>
          </p:cNvSpPr>
          <p:nvPr>
            <p:ph idx="1"/>
          </p:nvPr>
        </p:nvSpPr>
        <p:spPr/>
        <p:txBody>
          <a:bodyPr/>
          <a:lstStyle/>
          <a:p>
            <a:pPr lvl="1" eaLnBrk="1" hangingPunct="1"/>
            <a:r>
              <a:rPr lang="en-US" altLang="ja-JP" sz="2000" b="1" dirty="0" smtClean="0">
                <a:ea typeface="MS PGothic" panose="020B0600070205080204" pitchFamily="34" charset="-128"/>
              </a:rPr>
              <a:t>Legislative lag</a:t>
            </a:r>
            <a:r>
              <a:rPr lang="en-US" altLang="ja-JP" sz="2000" dirty="0" smtClean="0">
                <a:ea typeface="MS PGothic" panose="020B0600070205080204" pitchFamily="34" charset="-128"/>
              </a:rPr>
              <a:t>:  the time it takes to pass legislation to implement a particular policy</a:t>
            </a:r>
          </a:p>
          <a:p>
            <a:pPr lvl="1" eaLnBrk="1" hangingPunct="1"/>
            <a:endParaRPr lang="en-US" altLang="ja-JP" sz="2000" dirty="0" smtClean="0">
              <a:ea typeface="MS PGothic" panose="020B0600070205080204" pitchFamily="34" charset="-128"/>
            </a:endParaRPr>
          </a:p>
          <a:p>
            <a:pPr lvl="1" eaLnBrk="1" hangingPunct="1"/>
            <a:r>
              <a:rPr lang="en-US" altLang="ja-JP" sz="2000" b="1" dirty="0" smtClean="0">
                <a:ea typeface="MS PGothic" panose="020B0600070205080204" pitchFamily="34" charset="-128"/>
              </a:rPr>
              <a:t>Implementation lag</a:t>
            </a:r>
            <a:r>
              <a:rPr lang="en-US" altLang="ja-JP" sz="2000" dirty="0" smtClean="0">
                <a:ea typeface="MS PGothic" panose="020B0600070205080204" pitchFamily="34" charset="-128"/>
              </a:rPr>
              <a:t>: the time it takes for policy makers to change policy instruments once they have decided on the new policy </a:t>
            </a:r>
          </a:p>
          <a:p>
            <a:pPr lvl="1" eaLnBrk="1" hangingPunct="1"/>
            <a:endParaRPr lang="en-US" altLang="ja-JP" sz="2000" dirty="0" smtClean="0">
              <a:ea typeface="MS PGothic" panose="020B0600070205080204" pitchFamily="34" charset="-128"/>
            </a:endParaRPr>
          </a:p>
          <a:p>
            <a:pPr lvl="1" eaLnBrk="1" hangingPunct="1"/>
            <a:r>
              <a:rPr lang="en-US" altLang="ja-JP" sz="2000" b="1" dirty="0" smtClean="0">
                <a:ea typeface="MS PGothic" panose="020B0600070205080204" pitchFamily="34" charset="-128"/>
              </a:rPr>
              <a:t>Effectiveness lag</a:t>
            </a:r>
            <a:r>
              <a:rPr lang="en-US" altLang="ja-JP" sz="2000" dirty="0" smtClean="0">
                <a:ea typeface="MS PGothic" panose="020B0600070205080204" pitchFamily="34" charset="-128"/>
              </a:rPr>
              <a:t>: the time it takes for the policy actually to have an impact on the economy </a:t>
            </a:r>
          </a:p>
          <a:p>
            <a:pPr eaLnBrk="1" hangingPunct="1"/>
            <a:endParaRPr lang="en-US" sz="2000" dirty="0" smtClean="0"/>
          </a:p>
        </p:txBody>
      </p:sp>
    </p:spTree>
    <p:extLst>
      <p:ext uri="{BB962C8B-B14F-4D97-AF65-F5344CB8AC3E}">
        <p14:creationId xmlns:p14="http://schemas.microsoft.com/office/powerpoint/2010/main" val="216533738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04800" y="76200"/>
            <a:ext cx="8534400" cy="1143000"/>
          </a:xfrm>
        </p:spPr>
        <p:txBody>
          <a:bodyPr/>
          <a:lstStyle/>
          <a:p>
            <a:pPr eaLnBrk="1" hangingPunct="1"/>
            <a:r>
              <a:rPr lang="en-US" sz="2800" dirty="0" smtClean="0"/>
              <a:t>FYI </a:t>
            </a:r>
            <a:r>
              <a:rPr lang="en-US" altLang="ja-JP" sz="2800" dirty="0" smtClean="0">
                <a:ea typeface="MS PGothic" panose="020B0600070205080204" pitchFamily="34" charset="-128"/>
              </a:rPr>
              <a:t>The Activist/</a:t>
            </a:r>
            <a:r>
              <a:rPr lang="en-US" altLang="ja-JP" sz="2800" dirty="0" err="1" smtClean="0">
                <a:ea typeface="MS PGothic" panose="020B0600070205080204" pitchFamily="34" charset="-128"/>
              </a:rPr>
              <a:t>Nonactivist</a:t>
            </a:r>
            <a:r>
              <a:rPr lang="en-US" altLang="ja-JP" sz="2800" dirty="0" smtClean="0">
                <a:ea typeface="MS PGothic" panose="020B0600070205080204" pitchFamily="34" charset="-128"/>
              </a:rPr>
              <a:t> Debate Over the Obama Fiscal Stimulus Package</a:t>
            </a:r>
            <a:r>
              <a:rPr lang="en-US" altLang="ja-JP" dirty="0" smtClean="0">
                <a:ea typeface="MS PGothic" panose="020B0600070205080204" pitchFamily="34" charset="-128"/>
              </a:rPr>
              <a:t> </a:t>
            </a:r>
            <a:endParaRPr lang="en-US" dirty="0" smtClean="0"/>
          </a:p>
        </p:txBody>
      </p:sp>
      <p:sp>
        <p:nvSpPr>
          <p:cNvPr id="34819" name="Rectangle 3"/>
          <p:cNvSpPr>
            <a:spLocks noGrp="1" noChangeArrowheads="1"/>
          </p:cNvSpPr>
          <p:nvPr>
            <p:ph idx="1"/>
          </p:nvPr>
        </p:nvSpPr>
        <p:spPr/>
        <p:txBody>
          <a:bodyPr/>
          <a:lstStyle/>
          <a:p>
            <a:pPr eaLnBrk="1" hangingPunct="1">
              <a:lnSpc>
                <a:spcPct val="90000"/>
              </a:lnSpc>
            </a:pPr>
            <a:r>
              <a:rPr lang="en-US" altLang="ja-JP" sz="2000" dirty="0" smtClean="0">
                <a:ea typeface="MS PGothic" panose="020B0600070205080204" pitchFamily="34" charset="-128"/>
              </a:rPr>
              <a:t>Many activists argued that the government needed to do more by implementing a massive fiscal stimulus package</a:t>
            </a:r>
          </a:p>
          <a:p>
            <a:pPr eaLnBrk="1" hangingPunct="1">
              <a:lnSpc>
                <a:spcPct val="90000"/>
              </a:lnSpc>
            </a:pPr>
            <a:endParaRPr lang="en-US" altLang="ja-JP" sz="2000" dirty="0" smtClean="0">
              <a:ea typeface="MS PGothic" panose="020B0600070205080204" pitchFamily="34" charset="-128"/>
            </a:endParaRPr>
          </a:p>
          <a:p>
            <a:pPr eaLnBrk="1" hangingPunct="1">
              <a:lnSpc>
                <a:spcPct val="90000"/>
              </a:lnSpc>
            </a:pPr>
            <a:r>
              <a:rPr lang="en-US" altLang="ja-JP" sz="2000" dirty="0" smtClean="0">
                <a:ea typeface="MS PGothic" panose="020B0600070205080204" pitchFamily="34" charset="-128"/>
              </a:rPr>
              <a:t>On the other hand, </a:t>
            </a:r>
            <a:r>
              <a:rPr lang="en-US" altLang="ja-JP" sz="2000" dirty="0" err="1" smtClean="0">
                <a:ea typeface="MS PGothic" panose="020B0600070205080204" pitchFamily="34" charset="-128"/>
              </a:rPr>
              <a:t>nonactivists</a:t>
            </a:r>
            <a:r>
              <a:rPr lang="en-US" altLang="ja-JP" sz="2000" dirty="0" smtClean="0">
                <a:ea typeface="MS PGothic" panose="020B0600070205080204" pitchFamily="34" charset="-128"/>
              </a:rPr>
              <a:t> opposed the fiscal stimulus package, arguing that fiscal stimulus would take too long to work because of long implementation lags </a:t>
            </a:r>
          </a:p>
          <a:p>
            <a:pPr eaLnBrk="1" hangingPunct="1">
              <a:lnSpc>
                <a:spcPct val="90000"/>
              </a:lnSpc>
            </a:pPr>
            <a:endParaRPr lang="en-US" altLang="ja-JP" sz="2000" dirty="0" smtClean="0">
              <a:ea typeface="MS PGothic" panose="020B0600070205080204" pitchFamily="34" charset="-128"/>
            </a:endParaRPr>
          </a:p>
          <a:p>
            <a:pPr eaLnBrk="1" hangingPunct="1">
              <a:lnSpc>
                <a:spcPct val="90000"/>
              </a:lnSpc>
            </a:pPr>
            <a:r>
              <a:rPr lang="en-US" altLang="ja-JP" sz="2000" dirty="0" smtClean="0">
                <a:ea typeface="MS PGothic" panose="020B0600070205080204" pitchFamily="34" charset="-128"/>
              </a:rPr>
              <a:t>The Obama administration came down squarely on the side of the activists and proposed the American Recovery and Reinvestment Act of 2009, a $787 billion fiscal stimulus package that Congress passed on February 13, 2009 </a:t>
            </a:r>
            <a:endParaRPr lang="en-US" sz="2000" dirty="0" smtClean="0"/>
          </a:p>
        </p:txBody>
      </p:sp>
    </p:spTree>
    <p:extLst>
      <p:ext uri="{BB962C8B-B14F-4D97-AF65-F5344CB8AC3E}">
        <p14:creationId xmlns:p14="http://schemas.microsoft.com/office/powerpoint/2010/main" val="279518938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ja-JP" sz="2800" smtClean="0">
                <a:ea typeface="MS PGothic" panose="020B0600070205080204" pitchFamily="34" charset="-128"/>
              </a:rPr>
              <a:t>Inflation: Always and Everywhere a Monetary Phenomenon</a:t>
            </a:r>
            <a:endParaRPr lang="en-US" sz="2800" smtClean="0"/>
          </a:p>
        </p:txBody>
      </p:sp>
      <p:sp>
        <p:nvSpPr>
          <p:cNvPr id="35843" name="Rectangle 3"/>
          <p:cNvSpPr>
            <a:spLocks noGrp="1" noChangeArrowheads="1"/>
          </p:cNvSpPr>
          <p:nvPr>
            <p:ph idx="1"/>
          </p:nvPr>
        </p:nvSpPr>
        <p:spPr/>
        <p:txBody>
          <a:bodyPr/>
          <a:lstStyle/>
          <a:p>
            <a:pPr eaLnBrk="1" hangingPunct="1"/>
            <a:r>
              <a:rPr lang="en-US" altLang="ja-JP" sz="2000" dirty="0" smtClean="0">
                <a:ea typeface="MS PGothic" panose="020B0600070205080204" pitchFamily="34" charset="-128"/>
              </a:rPr>
              <a:t>This adage is supported by our aggregate demand and supply analysis because it shows that monetary policy makers can target any inflation rate in the long run by shifting the aggregate demand curve with autonomous monetary policy </a:t>
            </a:r>
            <a:endParaRPr lang="en-US" sz="2000" dirty="0" smtClean="0"/>
          </a:p>
        </p:txBody>
      </p:sp>
    </p:spTree>
    <p:extLst>
      <p:ext uri="{BB962C8B-B14F-4D97-AF65-F5344CB8AC3E}">
        <p14:creationId xmlns:p14="http://schemas.microsoft.com/office/powerpoint/2010/main" val="67679635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altLang="ja-JP" smtClean="0">
                <a:ea typeface="MS PGothic" panose="020B0600070205080204" pitchFamily="34" charset="-128"/>
              </a:rPr>
              <a:t>Figure 8</a:t>
            </a:r>
            <a:r>
              <a:rPr lang="en-US" altLang="ja-JP" b="0" smtClean="0">
                <a:ea typeface="MS PGothic" panose="020B0600070205080204" pitchFamily="34" charset="-128"/>
              </a:rPr>
              <a:t>  </a:t>
            </a:r>
            <a:r>
              <a:rPr lang="en-US" altLang="ja-JP" smtClean="0">
                <a:ea typeface="MS PGothic" panose="020B0600070205080204" pitchFamily="34" charset="-128"/>
              </a:rPr>
              <a:t>A Rise in the Inflation Target</a:t>
            </a:r>
            <a:endParaRPr lang="en-US" smtClean="0"/>
          </a:p>
        </p:txBody>
      </p:sp>
      <p:pic>
        <p:nvPicPr>
          <p:cNvPr id="36867" name="Picture 4" descr="fig23_08.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447800"/>
            <a:ext cx="7577138" cy="467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51314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ja-JP" smtClean="0">
                <a:ea typeface="MS PGothic" panose="020B0600070205080204" pitchFamily="34" charset="-128"/>
              </a:rPr>
              <a:t>Causes of Inflationary Monetary Policy</a:t>
            </a:r>
            <a:r>
              <a:rPr lang="en-US" altLang="ja-JP" sz="2800" smtClean="0">
                <a:ea typeface="MS PGothic" panose="020B0600070205080204" pitchFamily="34" charset="-128"/>
              </a:rPr>
              <a:t> </a:t>
            </a:r>
            <a:endParaRPr lang="en-US" sz="2800" smtClean="0"/>
          </a:p>
        </p:txBody>
      </p:sp>
      <p:sp>
        <p:nvSpPr>
          <p:cNvPr id="37891" name="Rectangle 3"/>
          <p:cNvSpPr>
            <a:spLocks noGrp="1" noChangeArrowheads="1"/>
          </p:cNvSpPr>
          <p:nvPr>
            <p:ph idx="1"/>
          </p:nvPr>
        </p:nvSpPr>
        <p:spPr/>
        <p:txBody>
          <a:bodyPr/>
          <a:lstStyle/>
          <a:p>
            <a:pPr eaLnBrk="1" hangingPunct="1"/>
            <a:r>
              <a:rPr lang="en-US" altLang="ja-JP" sz="2000" dirty="0" smtClean="0">
                <a:ea typeface="MS PGothic" panose="020B0600070205080204" pitchFamily="34" charset="-128"/>
              </a:rPr>
              <a:t>High Employment Targets and Inflation</a:t>
            </a:r>
          </a:p>
          <a:p>
            <a:pPr eaLnBrk="1" hangingPunct="1">
              <a:buFontTx/>
              <a:buNone/>
            </a:pPr>
            <a:endParaRPr lang="en-US" altLang="ja-JP" sz="2000" dirty="0" smtClean="0">
              <a:ea typeface="MS PGothic" panose="020B0600070205080204" pitchFamily="34" charset="-128"/>
            </a:endParaRPr>
          </a:p>
          <a:p>
            <a:pPr lvl="1" eaLnBrk="1" hangingPunct="1"/>
            <a:r>
              <a:rPr lang="en-US" altLang="ja-JP" sz="2000" b="1" dirty="0" smtClean="0">
                <a:ea typeface="MS PGothic" panose="020B0600070205080204" pitchFamily="34" charset="-128"/>
              </a:rPr>
              <a:t>Cost-push inflation</a:t>
            </a:r>
            <a:r>
              <a:rPr lang="en-US" altLang="ja-JP" sz="2000" dirty="0" smtClean="0">
                <a:ea typeface="MS PGothic" panose="020B0600070205080204" pitchFamily="34" charset="-128"/>
              </a:rPr>
              <a:t> results either from a temporary negative supply shock or a push by workers for wage hikes beyond what productivity gains can justify </a:t>
            </a:r>
          </a:p>
          <a:p>
            <a:pPr lvl="1" eaLnBrk="1" hangingPunct="1"/>
            <a:r>
              <a:rPr lang="en-US" altLang="ja-JP" sz="2000" b="1" dirty="0" smtClean="0">
                <a:ea typeface="MS PGothic" panose="020B0600070205080204" pitchFamily="34" charset="-128"/>
              </a:rPr>
              <a:t>Demand-pull inflation</a:t>
            </a:r>
            <a:r>
              <a:rPr lang="en-US" altLang="ja-JP" sz="2000" dirty="0" smtClean="0">
                <a:ea typeface="MS PGothic" panose="020B0600070205080204" pitchFamily="34" charset="-128"/>
              </a:rPr>
              <a:t> results from policy makers pursuing policies that increase aggregate demand </a:t>
            </a:r>
            <a:endParaRPr lang="en-US" sz="2000" dirty="0" smtClean="0"/>
          </a:p>
        </p:txBody>
      </p:sp>
    </p:spTree>
    <p:extLst>
      <p:ext uri="{BB962C8B-B14F-4D97-AF65-F5344CB8AC3E}">
        <p14:creationId xmlns:p14="http://schemas.microsoft.com/office/powerpoint/2010/main" val="367821593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ltLang="ja-JP" smtClean="0">
                <a:ea typeface="MS PGothic" panose="020B0600070205080204" pitchFamily="34" charset="-128"/>
              </a:rPr>
              <a:t>Figure 9</a:t>
            </a:r>
            <a:r>
              <a:rPr lang="en-US" altLang="ja-JP" b="0" smtClean="0">
                <a:ea typeface="MS PGothic" panose="020B0600070205080204" pitchFamily="34" charset="-128"/>
              </a:rPr>
              <a:t>  </a:t>
            </a:r>
            <a:r>
              <a:rPr lang="en-US" altLang="ja-JP" smtClean="0">
                <a:ea typeface="MS PGothic" panose="020B0600070205080204" pitchFamily="34" charset="-128"/>
              </a:rPr>
              <a:t>Cost-Push Inflation</a:t>
            </a:r>
            <a:endParaRPr lang="en-US" smtClean="0"/>
          </a:p>
        </p:txBody>
      </p:sp>
      <p:pic>
        <p:nvPicPr>
          <p:cNvPr id="38915" name="Picture 4" descr="fig23_09.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371600"/>
            <a:ext cx="68707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709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ja-JP" smtClean="0">
                <a:ea typeface="MS PGothic" panose="020B0600070205080204" pitchFamily="34" charset="-128"/>
              </a:rPr>
              <a:t>Figure 10</a:t>
            </a:r>
            <a:r>
              <a:rPr lang="en-US" altLang="ja-JP" b="0" smtClean="0">
                <a:ea typeface="MS PGothic" panose="020B0600070205080204" pitchFamily="34" charset="-128"/>
              </a:rPr>
              <a:t>  </a:t>
            </a:r>
            <a:r>
              <a:rPr lang="en-US" altLang="ja-JP" smtClean="0">
                <a:ea typeface="MS PGothic" panose="020B0600070205080204" pitchFamily="34" charset="-128"/>
              </a:rPr>
              <a:t>Demand-Pull Inflation</a:t>
            </a:r>
            <a:endParaRPr lang="en-US" smtClean="0"/>
          </a:p>
        </p:txBody>
      </p:sp>
      <p:pic>
        <p:nvPicPr>
          <p:cNvPr id="39939" name="Picture 4" descr="fig23_10.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24000"/>
            <a:ext cx="7108825"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17903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z="2800" smtClean="0"/>
              <a:t>APPLICATION </a:t>
            </a:r>
            <a:r>
              <a:rPr lang="en-US" altLang="ja-JP" sz="2800" smtClean="0">
                <a:ea typeface="MS PGothic" panose="020B0600070205080204" pitchFamily="34" charset="-128"/>
              </a:rPr>
              <a:t>The Great Inflation </a:t>
            </a:r>
            <a:endParaRPr lang="en-US" sz="2800" smtClean="0"/>
          </a:p>
        </p:txBody>
      </p:sp>
      <p:sp>
        <p:nvSpPr>
          <p:cNvPr id="40963" name="Rectangle 3"/>
          <p:cNvSpPr>
            <a:spLocks noGrp="1" noChangeArrowheads="1"/>
          </p:cNvSpPr>
          <p:nvPr>
            <p:ph idx="1"/>
          </p:nvPr>
        </p:nvSpPr>
        <p:spPr/>
        <p:txBody>
          <a:bodyPr/>
          <a:lstStyle/>
          <a:p>
            <a:pPr eaLnBrk="1" hangingPunct="1">
              <a:lnSpc>
                <a:spcPct val="80000"/>
              </a:lnSpc>
            </a:pPr>
            <a:r>
              <a:rPr lang="en-US" altLang="ja-JP" sz="2000" smtClean="0">
                <a:ea typeface="MS PGothic" panose="020B0600070205080204" pitchFamily="34" charset="-128"/>
              </a:rPr>
              <a:t>Now that we have examined the roots of inflationary monetary policy, we can investigate the causes of the rise in U.S. inflation from 1965 to 1982, a period dubbed the “Great Inflation”</a:t>
            </a:r>
          </a:p>
          <a:p>
            <a:pPr eaLnBrk="1" hangingPunct="1">
              <a:lnSpc>
                <a:spcPct val="80000"/>
              </a:lnSpc>
            </a:pPr>
            <a:endParaRPr lang="en-US" altLang="ja-JP" sz="2000" smtClean="0">
              <a:ea typeface="MS PGothic" panose="020B0600070205080204" pitchFamily="34" charset="-128"/>
            </a:endParaRPr>
          </a:p>
          <a:p>
            <a:pPr eaLnBrk="1" hangingPunct="1">
              <a:lnSpc>
                <a:spcPct val="80000"/>
              </a:lnSpc>
            </a:pPr>
            <a:r>
              <a:rPr lang="en-US" altLang="ja-JP" sz="2000" smtClean="0">
                <a:ea typeface="MS PGothic" panose="020B0600070205080204" pitchFamily="34" charset="-128"/>
              </a:rPr>
              <a:t>Panel (a) of Figure 11 documents the rise in inflation during those years. Just before the Great Inflation started, the inflation rate was below 2% at an annual rate; by the late 1970s, it averaged around 8% and peaked at nearly 14% in 1980 after the oil price shock in 1979 </a:t>
            </a:r>
          </a:p>
          <a:p>
            <a:pPr eaLnBrk="1" hangingPunct="1">
              <a:lnSpc>
                <a:spcPct val="80000"/>
              </a:lnSpc>
            </a:pPr>
            <a:endParaRPr lang="en-US" altLang="ja-JP" sz="2000" smtClean="0">
              <a:ea typeface="MS PGothic" panose="020B0600070205080204" pitchFamily="34" charset="-128"/>
            </a:endParaRPr>
          </a:p>
          <a:p>
            <a:pPr eaLnBrk="1" hangingPunct="1">
              <a:lnSpc>
                <a:spcPct val="80000"/>
              </a:lnSpc>
            </a:pPr>
            <a:r>
              <a:rPr lang="en-US" altLang="ja-JP" sz="2000" smtClean="0">
                <a:ea typeface="MS PGothic" panose="020B0600070205080204" pitchFamily="34" charset="-128"/>
              </a:rPr>
              <a:t>Panel (b) of Figure 11 compares the actual unemployment rate to estimates of the natural rate of unemployment </a:t>
            </a:r>
            <a:endParaRPr lang="en-US" sz="2000" smtClean="0"/>
          </a:p>
        </p:txBody>
      </p:sp>
    </p:spTree>
    <p:extLst>
      <p:ext uri="{BB962C8B-B14F-4D97-AF65-F5344CB8AC3E}">
        <p14:creationId xmlns:p14="http://schemas.microsoft.com/office/powerpoint/2010/main" val="86410177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ltLang="ja-JP" sz="2800" smtClean="0">
                <a:ea typeface="MS PGothic" panose="020B0600070205080204" pitchFamily="34" charset="-128"/>
              </a:rPr>
              <a:t>Figure 11</a:t>
            </a:r>
            <a:r>
              <a:rPr lang="en-US" altLang="ja-JP" sz="2800" b="0" smtClean="0">
                <a:ea typeface="MS PGothic" panose="020B0600070205080204" pitchFamily="34" charset="-128"/>
              </a:rPr>
              <a:t>  </a:t>
            </a:r>
            <a:r>
              <a:rPr lang="en-US" altLang="ja-JP" sz="2800" smtClean="0">
                <a:ea typeface="MS PGothic" panose="020B0600070205080204" pitchFamily="34" charset="-128"/>
              </a:rPr>
              <a:t>Inflation and Unemployment, 1965-1982</a:t>
            </a:r>
            <a:endParaRPr lang="en-US" sz="2800" smtClean="0"/>
          </a:p>
        </p:txBody>
      </p:sp>
      <p:pic>
        <p:nvPicPr>
          <p:cNvPr id="41987" name="Picture 4" descr="fig23_11.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181100"/>
            <a:ext cx="46482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4268508"/>
      </p:ext>
    </p:extLst>
  </p:cSld>
  <p:clrMapOvr>
    <a:masterClrMapping/>
  </p:clrMapOvr>
</p:sld>
</file>

<file path=ppt/theme/theme1.xml><?xml version="1.0" encoding="utf-8"?>
<a:theme xmlns:a="http://schemas.openxmlformats.org/drawingml/2006/main" name="Theme1">
  <a:themeElements>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0000"/>
      </a:hlink>
      <a:folHlink>
        <a:srgbClr val="FF0000"/>
      </a:folHlink>
    </a:clrScheme>
    <a:fontScheme name="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0000"/>
        </a:hlink>
        <a:folHlink>
          <a:srgbClr val="FF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1" id="{F708D635-7E5A-482B-97BD-E87CAE530F19}" vid="{6221C6E6-8A27-4499-92D0-4E354E1F9B9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1635</TotalTime>
  <Words>3375</Words>
  <Application>Microsoft Office PowerPoint</Application>
  <PresentationFormat>On-screen Show (4:3)</PresentationFormat>
  <Paragraphs>732</Paragraphs>
  <Slides>81</Slides>
  <Notes>34</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81</vt:i4>
      </vt:variant>
    </vt:vector>
  </HeadingPairs>
  <TitlesOfParts>
    <vt:vector size="94" baseType="lpstr">
      <vt:lpstr>MS PGothic</vt:lpstr>
      <vt:lpstr>Arial</vt:lpstr>
      <vt:lpstr>Calibri</vt:lpstr>
      <vt:lpstr>Cambria Math</vt:lpstr>
      <vt:lpstr>Courier New</vt:lpstr>
      <vt:lpstr>MS Mincho</vt:lpstr>
      <vt:lpstr>Symbol</vt:lpstr>
      <vt:lpstr>Tahoma</vt:lpstr>
      <vt:lpstr>Times New Roman</vt:lpstr>
      <vt:lpstr>Wingdings</vt:lpstr>
      <vt:lpstr>ヒラギノ角ゴ Pro W3</vt:lpstr>
      <vt:lpstr>Theme1</vt:lpstr>
      <vt:lpstr>Equation</vt:lpstr>
      <vt:lpstr>PowerPoint Presentation</vt:lpstr>
      <vt:lpstr>Chapter 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Positive Demand Shock</vt:lpstr>
      <vt:lpstr>Positive Demand Shock</vt:lpstr>
      <vt:lpstr>Positive Demand Shock</vt:lpstr>
      <vt:lpstr>Negative Demand Shock</vt:lpstr>
      <vt:lpstr>Negative Demand Shock</vt:lpstr>
      <vt:lpstr>The Volcker Disinflation </vt:lpstr>
      <vt:lpstr>The Volcker Disinflation </vt:lpstr>
      <vt:lpstr>The Volcker Disinflation </vt:lpstr>
      <vt:lpstr>The Volcker Disinflation </vt:lpstr>
      <vt:lpstr>The Volcker Disinflation </vt:lpstr>
      <vt:lpstr>The Volcker Disinflation </vt:lpstr>
      <vt:lpstr>The Volcker Disinflation </vt:lpstr>
      <vt:lpstr>The Volcker Disinflation </vt:lpstr>
      <vt:lpstr>The Volcker Disinflation </vt:lpstr>
      <vt:lpstr>The Volcker Disinflation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Conclusions</vt:lpstr>
      <vt:lpstr>Chapter 23</vt:lpstr>
      <vt:lpstr>Response of Monetary Policy to Shocks</vt:lpstr>
      <vt:lpstr>Response to an Aggregate Demand Shock</vt:lpstr>
      <vt:lpstr>Figure 1  AD Shock: No Policy Response</vt:lpstr>
      <vt:lpstr>Figure 2  AD shock: Policy Stabilizes Output and Inflation in the Short Run</vt:lpstr>
      <vt:lpstr>APPLICATION  QE and then Global Financial Crisis</vt:lpstr>
      <vt:lpstr>Response to a Permanent Supply Shock </vt:lpstr>
      <vt:lpstr>Figure 3  Permanent Supply Shock: No Policy Response </vt:lpstr>
      <vt:lpstr>Figure 4  Permanent Supply Shock: Policy Stabilizes Inflation</vt:lpstr>
      <vt:lpstr>Response to a Temporary Supply Shock </vt:lpstr>
      <vt:lpstr>Figure 5  Response to a Temporary AS Shock: No Policy Response</vt:lpstr>
      <vt:lpstr>Figure 6  Response to a Temporary AS Shock: Short-Run Inflation Stabilization </vt:lpstr>
      <vt:lpstr>Figure 7  Response to a Temporary AS Shock: Short-Run Output Stabilization</vt:lpstr>
      <vt:lpstr>The Bottom Line Stabilizing Inflation vs. Stabilizing Economic Activity</vt:lpstr>
      <vt:lpstr>How Actively Should Policy Makers Try to Stabilize Economic Activity?</vt:lpstr>
      <vt:lpstr>Lags and Policy Implementation</vt:lpstr>
      <vt:lpstr>Lags and Policy Implementation</vt:lpstr>
      <vt:lpstr>FYI The Activist/Nonactivist Debate Over the Obama Fiscal Stimulus Package </vt:lpstr>
      <vt:lpstr>Inflation: Always and Everywhere a Monetary Phenomenon</vt:lpstr>
      <vt:lpstr>Figure 8  A Rise in the Inflation Target</vt:lpstr>
      <vt:lpstr>Causes of Inflationary Monetary Policy </vt:lpstr>
      <vt:lpstr>Figure 9  Cost-Push Inflation</vt:lpstr>
      <vt:lpstr>Figure 10  Demand-Pull Inflation</vt:lpstr>
      <vt:lpstr>APPLICATION The Great Inflation </vt:lpstr>
      <vt:lpstr>Figure 11  Inflation and Unemployment, 1965-1982</vt:lpstr>
    </vt:vector>
  </TitlesOfParts>
  <Company>©2013 Pearson Education, Inc. All rights reserved.</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16</dc:title>
  <dc:subject>The Conduct of  Monetary Policy: Strategy and Tactics</dc:subject>
  <dc:creator>Mishkin</dc:creator>
  <cp:lastModifiedBy>Hal Snarr</cp:lastModifiedBy>
  <cp:revision>189</cp:revision>
  <dcterms:created xsi:type="dcterms:W3CDTF">2006-03-26T17:03:59Z</dcterms:created>
  <dcterms:modified xsi:type="dcterms:W3CDTF">2016-10-13T02:40:13Z</dcterms:modified>
</cp:coreProperties>
</file>